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99" r:id="rId2"/>
    <p:sldMasterId id="2147483812" r:id="rId3"/>
  </p:sldMasterIdLst>
  <p:notesMasterIdLst>
    <p:notesMasterId r:id="rId34"/>
  </p:notesMasterIdLst>
  <p:sldIdLst>
    <p:sldId id="294" r:id="rId4"/>
    <p:sldId id="307" r:id="rId5"/>
    <p:sldId id="321" r:id="rId6"/>
    <p:sldId id="322" r:id="rId7"/>
    <p:sldId id="323" r:id="rId8"/>
    <p:sldId id="329" r:id="rId9"/>
    <p:sldId id="308" r:id="rId10"/>
    <p:sldId id="318" r:id="rId11"/>
    <p:sldId id="317" r:id="rId12"/>
    <p:sldId id="324" r:id="rId13"/>
    <p:sldId id="353" r:id="rId14"/>
    <p:sldId id="332" r:id="rId15"/>
    <p:sldId id="309" r:id="rId16"/>
    <p:sldId id="341" r:id="rId17"/>
    <p:sldId id="310" r:id="rId18"/>
    <p:sldId id="339" r:id="rId19"/>
    <p:sldId id="340" r:id="rId20"/>
    <p:sldId id="334" r:id="rId21"/>
    <p:sldId id="357" r:id="rId22"/>
    <p:sldId id="342" r:id="rId23"/>
    <p:sldId id="343" r:id="rId24"/>
    <p:sldId id="354" r:id="rId25"/>
    <p:sldId id="346" r:id="rId26"/>
    <p:sldId id="347" r:id="rId27"/>
    <p:sldId id="355" r:id="rId28"/>
    <p:sldId id="350" r:id="rId29"/>
    <p:sldId id="351" r:id="rId30"/>
    <p:sldId id="356" r:id="rId31"/>
    <p:sldId id="358" r:id="rId32"/>
    <p:sldId id="296" r:id="rId33"/>
  </p:sldIdLst>
  <p:sldSz cx="9144000" cy="5143500" type="screen16x9"/>
  <p:notesSz cx="6805613" cy="99441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933"/>
    <a:srgbClr val="004DFF"/>
    <a:srgbClr val="003583"/>
    <a:srgbClr val="004BAF"/>
    <a:srgbClr val="FF66CC"/>
    <a:srgbClr val="FFCCFF"/>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92"/>
    <p:restoredTop sz="94604"/>
  </p:normalViewPr>
  <p:slideViewPr>
    <p:cSldViewPr>
      <p:cViewPr varScale="1">
        <p:scale>
          <a:sx n="42" d="100"/>
          <a:sy n="42" d="100"/>
        </p:scale>
        <p:origin x="1254" y="33"/>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8292E080-26C9-4DFE-BAD8-751C9EB3D8A7}" type="datetimeFigureOut">
              <a:rPr kumimoji="1" lang="ja-JP" altLang="en-US" smtClean="0"/>
              <a:t>2017/7/6</a:t>
            </a:fld>
            <a:endParaRPr kumimoji="1" lang="ja-JP" altLang="en-US"/>
          </a:p>
        </p:txBody>
      </p:sp>
      <p:sp>
        <p:nvSpPr>
          <p:cNvPr id="4" name="スライド イメージ プレースホルダー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5820A4A5-B44D-4FE7-9047-DDD8FDBF9ADE}" type="slidenum">
              <a:rPr kumimoji="1" lang="ja-JP" altLang="en-US" smtClean="0"/>
              <a:t>‹#›</a:t>
            </a:fld>
            <a:endParaRPr kumimoji="1" lang="ja-JP" altLang="en-US"/>
          </a:p>
        </p:txBody>
      </p:sp>
    </p:spTree>
    <p:extLst>
      <p:ext uri="{BB962C8B-B14F-4D97-AF65-F5344CB8AC3E}">
        <p14:creationId xmlns:p14="http://schemas.microsoft.com/office/powerpoint/2010/main" val="167584610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a:t>
            </a:fld>
            <a:endParaRPr lang="en-US"/>
          </a:p>
        </p:txBody>
      </p:sp>
    </p:spTree>
    <p:extLst>
      <p:ext uri="{BB962C8B-B14F-4D97-AF65-F5344CB8AC3E}">
        <p14:creationId xmlns:p14="http://schemas.microsoft.com/office/powerpoint/2010/main" val="2573018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7113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4672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4279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8965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Arial" charset="0"/>
              <a:buNone/>
            </a:pPr>
            <a:endParaRPr lang="en-US" sz="1200" b="0" i="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914976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Arial" charset="0"/>
              <a:buNone/>
            </a:pPr>
            <a:endParaRPr lang="en-US" sz="1200" b="0" i="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117460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Arial" charset="0"/>
              <a:buNone/>
            </a:pPr>
            <a:endParaRPr lang="en-US" sz="1200" b="0" i="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999387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Arial" charset="0"/>
              <a:buNone/>
            </a:pPr>
            <a:endParaRPr lang="en-US" sz="1200" b="0" i="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864965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Arial" charset="0"/>
              <a:buNone/>
            </a:pPr>
            <a:endParaRPr lang="en-US" sz="1200" b="0" i="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978705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Arial" charset="0"/>
              <a:buNone/>
            </a:pPr>
            <a:endParaRPr lang="en-US" sz="1200" b="0" i="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993416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2586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2215417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latin typeface="Calibri"/>
              <a:ea typeface="ＭＳ Ｐゴシック"/>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latin typeface="Arial"/>
                <a:ea typeface="ＭＳ Ｐゴシック"/>
              </a:rPr>
              <a:pPr/>
              <a:t>29</a:t>
            </a:fld>
            <a:endParaRPr lang="ja-JP" altLang="en-US">
              <a:solidFill>
                <a:prstClr val="black"/>
              </a:solidFill>
              <a:latin typeface="Arial"/>
            </a:endParaRPr>
          </a:p>
        </p:txBody>
      </p:sp>
    </p:spTree>
    <p:extLst>
      <p:ext uri="{BB962C8B-B14F-4D97-AF65-F5344CB8AC3E}">
        <p14:creationId xmlns:p14="http://schemas.microsoft.com/office/powerpoint/2010/main" val="1575759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20A4A5-B44D-4FE7-9047-DDD8FDBF9ADE}" type="slidenum">
              <a:rPr kumimoji="1" lang="ja-JP" altLang="en-US" smtClean="0"/>
              <a:t>30</a:t>
            </a:fld>
            <a:endParaRPr kumimoji="1" lang="ja-JP" altLang="en-US"/>
          </a:p>
        </p:txBody>
      </p:sp>
    </p:spTree>
    <p:extLst>
      <p:ext uri="{BB962C8B-B14F-4D97-AF65-F5344CB8AC3E}">
        <p14:creationId xmlns:p14="http://schemas.microsoft.com/office/powerpoint/2010/main" val="1393658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4969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2478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感染ルート：</a:t>
            </a:r>
            <a:endParaRPr lang="en-US" altLang="ja-JP" dirty="0" smtClean="0"/>
          </a:p>
          <a:p>
            <a:r>
              <a:rPr lang="ja-JP" altLang="en-US" dirty="0" smtClean="0"/>
              <a:t>ネットワーク経由：完全クローズドではなく、ネットワーク接続しているケースが多い</a:t>
            </a:r>
            <a:endParaRPr lang="en-US" altLang="ja-JP" dirty="0" smtClean="0"/>
          </a:p>
          <a:p>
            <a:r>
              <a:rPr lang="ja-JP" altLang="en-US" dirty="0" smtClean="0"/>
              <a:t>外部持ち込み端末からの感染：外部から持ち込まれる端末や</a:t>
            </a:r>
            <a:r>
              <a:rPr lang="en-US" altLang="ja-JP" dirty="0" smtClean="0"/>
              <a:t>USB</a:t>
            </a:r>
            <a:r>
              <a:rPr lang="ja-JP" altLang="en-US" dirty="0" smtClean="0"/>
              <a:t>メモリなどからの感染</a:t>
            </a:r>
            <a:endParaRPr lang="en-US" altLang="ja-JP" dirty="0" smtClean="0"/>
          </a:p>
          <a:p>
            <a:endParaRPr lang="en-US" dirty="0"/>
          </a:p>
        </p:txBody>
      </p:sp>
    </p:spTree>
    <p:extLst>
      <p:ext uri="{BB962C8B-B14F-4D97-AF65-F5344CB8AC3E}">
        <p14:creationId xmlns:p14="http://schemas.microsoft.com/office/powerpoint/2010/main" val="878610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013" y="811213"/>
            <a:ext cx="7208838" cy="40560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662172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013" y="811213"/>
            <a:ext cx="7208838" cy="40560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1603996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2387708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6756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3622997578"/>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2774321258"/>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a:t>“Quote Goes Here”</a:t>
            </a:r>
            <a:endParaRPr lang="en-US" dirty="0"/>
          </a:p>
        </p:txBody>
      </p:sp>
    </p:spTree>
    <p:extLst>
      <p:ext uri="{BB962C8B-B14F-4D97-AF65-F5344CB8AC3E}">
        <p14:creationId xmlns:p14="http://schemas.microsoft.com/office/powerpoint/2010/main" val="1719974692"/>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a:t>Click to edit text</a:t>
            </a:r>
          </a:p>
        </p:txBody>
      </p:sp>
    </p:spTree>
    <p:extLst>
      <p:ext uri="{BB962C8B-B14F-4D97-AF65-F5344CB8AC3E}">
        <p14:creationId xmlns:p14="http://schemas.microsoft.com/office/powerpoint/2010/main" val="4158526428"/>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ja-JP" altLang="en-US" noProof="0"/>
              <a:t>表を追加</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2506576787"/>
      </p:ext>
    </p:extLst>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タイトルとグラフ">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a:t>グラフを追加</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3820868451"/>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ja-JP" altLang="en-US" noProof="0"/>
              <a:t>グラフを追加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255330455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a:t>図を追加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1481030620"/>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FFFFFF"/>
              </a:solidFill>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FFFFFF"/>
              </a:solidFill>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FFFFFF"/>
              </a:solidFill>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Tree>
    <p:extLst>
      <p:ext uri="{BB962C8B-B14F-4D97-AF65-F5344CB8AC3E}">
        <p14:creationId xmlns:p14="http://schemas.microsoft.com/office/powerpoint/2010/main" val="1626388495"/>
      </p:ext>
    </p:extLst>
  </p:cSld>
  <p:clrMapOvr>
    <a:masterClrMapping/>
  </p:clrMapOvr>
  <p:transition spd="slow">
    <p:wip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kumimoji="0" lang="en-US" kern="0">
              <a:solidFill>
                <a:prstClr val="white"/>
              </a:solidFill>
              <a:latin typeface="Arial"/>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kumimoji="0" lang="en-US" kern="0">
              <a:solidFill>
                <a:prstClr val="white"/>
              </a:solidFill>
              <a:latin typeface="Arial"/>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kumimoji="0" lang="en-US" kern="0">
              <a:solidFill>
                <a:prstClr val="white"/>
              </a:solidFill>
              <a:latin typeface="Arial"/>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a:t>	</a:t>
            </a:r>
          </a:p>
          <a:p>
            <a:pPr lvl="0"/>
            <a:endParaRPr lang="en-US" noProof="0" dirty="0"/>
          </a:p>
          <a:p>
            <a:pPr lvl="0"/>
            <a:endParaRPr lang="en-US" noProof="0" dirty="0"/>
          </a:p>
          <a:p>
            <a:pPr lvl="0"/>
            <a:r>
              <a:rPr lang="en-US" noProof="0" dirty="0"/>
              <a:t>	</a:t>
            </a:r>
          </a:p>
          <a:p>
            <a:pPr lvl="0"/>
            <a:r>
              <a:rPr lang="en-US" noProof="0" dirty="0"/>
              <a:t>	Drag picture to placeholder or click icon to add</a:t>
            </a:r>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Tree>
    <p:extLst>
      <p:ext uri="{BB962C8B-B14F-4D97-AF65-F5344CB8AC3E}">
        <p14:creationId xmlns:p14="http://schemas.microsoft.com/office/powerpoint/2010/main" val="790847640"/>
      </p:ext>
    </p:extLst>
  </p:cSld>
  <p:clrMapOvr>
    <a:masterClrMapping/>
  </p:clrMapOvr>
  <p:transition spd="slow">
    <p:wip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a:t>図を追加</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a:t>Text Goes Here</a:t>
            </a:r>
          </a:p>
        </p:txBody>
      </p:sp>
    </p:spTree>
    <p:extLst>
      <p:ext uri="{BB962C8B-B14F-4D97-AF65-F5344CB8AC3E}">
        <p14:creationId xmlns:p14="http://schemas.microsoft.com/office/powerpoint/2010/main" val="921622188"/>
      </p:ext>
    </p:extLst>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566784936"/>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ja-JP" altLang="en-US" noProof="0"/>
              <a:t>図を追加</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a:t>Text Goes Here</a:t>
            </a:r>
          </a:p>
        </p:txBody>
      </p:sp>
    </p:spTree>
    <p:extLst>
      <p:ext uri="{BB962C8B-B14F-4D97-AF65-F5344CB8AC3E}">
        <p14:creationId xmlns:p14="http://schemas.microsoft.com/office/powerpoint/2010/main" val="817441590"/>
      </p:ext>
    </p:extLst>
  </p:cSld>
  <p:clrMapOvr>
    <a:masterClrMapping/>
  </p:clrMapOvr>
  <p:transition spd="slow">
    <p:wip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a:t>図を追加</a:t>
            </a:r>
            <a:endParaRPr lang="en-US" noProof="0" dirty="0"/>
          </a:p>
        </p:txBody>
      </p:sp>
    </p:spTree>
    <p:extLst>
      <p:ext uri="{BB962C8B-B14F-4D97-AF65-F5344CB8AC3E}">
        <p14:creationId xmlns:p14="http://schemas.microsoft.com/office/powerpoint/2010/main" val="2174569094"/>
      </p:ext>
    </p:extLst>
  </p:cSld>
  <p:clrMapOvr>
    <a:masterClrMapping/>
  </p:clrMapOvr>
  <p:transition spd="slow">
    <p:wip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ja-JP" altLang="en-US" noProof="0"/>
              <a:t>図を追加</a:t>
            </a:r>
            <a:endParaRPr lang="en-US" noProof="0" dirty="0"/>
          </a:p>
        </p:txBody>
      </p:sp>
    </p:spTree>
    <p:extLst>
      <p:ext uri="{BB962C8B-B14F-4D97-AF65-F5344CB8AC3E}">
        <p14:creationId xmlns:p14="http://schemas.microsoft.com/office/powerpoint/2010/main" val="1120281700"/>
      </p:ext>
    </p:extLst>
  </p:cSld>
  <p:clrMapOvr>
    <a:masterClrMapping/>
  </p:clrMapOvr>
  <p:transition spd="slow">
    <p:wip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kumimoji="0" lang="en-US">
              <a:solidFill>
                <a:srgbClr val="FFFFFF"/>
              </a:solidFill>
              <a:latin typeface="CiscoSansTT ExtraLigh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kumimoji="0" lang="en-US">
              <a:solidFill>
                <a:srgbClr val="FFFFFF"/>
              </a:solidFill>
              <a:latin typeface="CiscoSansTT ExtraLigh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a:t>図を追加</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2427338086"/>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kumimoji="0" lang="en-US">
              <a:solidFill>
                <a:srgbClr val="FFFFFF"/>
              </a:solidFill>
              <a:latin typeface="CiscoSansTT ExtraLigh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ja-JP" altLang="en-US" noProof="0"/>
              <a:t>図を追加</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1698819523"/>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kumimoji="0" lang="en-US">
              <a:solidFill>
                <a:srgbClr val="FFFFFF"/>
              </a:solidFill>
              <a:latin typeface="CiscoSansTT ExtraLigh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a:t>図を追加</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3763001854"/>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Tree>
    <p:extLst>
      <p:ext uri="{BB962C8B-B14F-4D97-AF65-F5344CB8AC3E}">
        <p14:creationId xmlns:p14="http://schemas.microsoft.com/office/powerpoint/2010/main" val="2909378012"/>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370869"/>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ja-JP" altLang="en-US" noProof="0"/>
              <a:t>メディアを追加</a:t>
            </a:r>
            <a:endParaRPr lang="en-US" noProof="0" dirty="0"/>
          </a:p>
        </p:txBody>
      </p:sp>
    </p:spTree>
    <p:extLst>
      <p:ext uri="{BB962C8B-B14F-4D97-AF65-F5344CB8AC3E}">
        <p14:creationId xmlns:p14="http://schemas.microsoft.com/office/powerpoint/2010/main" val="1873309360"/>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ja-JP" altLang="en-US" noProof="0"/>
              <a:t>メディアを追加</a:t>
            </a:r>
            <a:endParaRPr lang="en-US" noProof="0" dirty="0"/>
          </a:p>
        </p:txBody>
      </p:sp>
    </p:spTree>
    <p:extLst>
      <p:ext uri="{BB962C8B-B14F-4D97-AF65-F5344CB8AC3E}">
        <p14:creationId xmlns:p14="http://schemas.microsoft.com/office/powerpoint/2010/main" val="2511243718"/>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1288224883"/>
      </p:ext>
    </p:extLst>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497152686"/>
      </p:ext>
    </p:extLst>
  </p:cSld>
  <p:clrMapOvr>
    <a:masterClrMapping/>
  </p:clrMapOvr>
  <p:transition spd="slow">
    <p:wip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Closing Slide">
    <p:bg>
      <p:bgRef idx="1001">
        <a:schemeClr val="bg1"/>
      </p:bgRef>
    </p:bg>
    <p:spTree>
      <p:nvGrpSpPr>
        <p:cNvPr id="1" name=""/>
        <p:cNvGrpSpPr/>
        <p:nvPr/>
      </p:nvGrpSpPr>
      <p:grpSpPr>
        <a:xfrm>
          <a:off x="0" y="0"/>
          <a:ext cx="0" cy="0"/>
          <a:chOff x="0" y="0"/>
          <a:chExt cx="0" cy="0"/>
        </a:xfrm>
      </p:grpSpPr>
      <p:pic>
        <p:nvPicPr>
          <p:cNvPr id="4" name="Picture 3" descr="offset_comp_30711_PPT.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descr="amazing.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401156" y="2651136"/>
            <a:ext cx="4326749" cy="513813"/>
          </a:xfrm>
          <a:prstGeom prst="rect">
            <a:avLst/>
          </a:prstGeom>
        </p:spPr>
      </p:pic>
      <p:pic>
        <p:nvPicPr>
          <p:cNvPr id="6"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4120044" y="3937355"/>
            <a:ext cx="899770" cy="83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NBABT_A.pn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871350" y="1632059"/>
            <a:ext cx="5413248" cy="1181868"/>
          </a:xfrm>
          <a:prstGeom prst="rect">
            <a:avLst/>
          </a:prstGeom>
        </p:spPr>
      </p:pic>
    </p:spTree>
    <p:extLst>
      <p:ext uri="{BB962C8B-B14F-4D97-AF65-F5344CB8AC3E}">
        <p14:creationId xmlns:p14="http://schemas.microsoft.com/office/powerpoint/2010/main" val="1933806772"/>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lue - Title Only">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a:defRPr>
                <a:solidFill>
                  <a:schemeClr val="tx1"/>
                </a:solidFill>
                <a:latin typeface="MS PGothic" charset="-128"/>
                <a:ea typeface="MS PGothic" charset="-128"/>
                <a:cs typeface="MS PGothic" charset="-128"/>
              </a:defRPr>
            </a:lvl1pPr>
          </a:lstStyle>
          <a:p>
            <a:pPr lvl="0"/>
            <a:r>
              <a:rPr lang="en-US" dirty="0" smtClean="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tx1">
                    <a:lumMod val="75000"/>
                  </a:schemeClr>
                </a:solidFill>
                <a:latin typeface="MS PGothic" charset="-128"/>
                <a:ea typeface="MS PGothic" charset="-128"/>
                <a:cs typeface="MS PGothic" charset="-128"/>
              </a:defRPr>
            </a:lvl1pPr>
          </a:lstStyle>
          <a:p>
            <a:pPr lvl="0"/>
            <a:r>
              <a:rPr lang="en-US" dirty="0" smtClean="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937452" y="4671892"/>
            <a:ext cx="1313970" cy="207469"/>
          </a:xfrm>
          <a:prstGeom prst="rect">
            <a:avLst/>
          </a:prstGeom>
          <a:solidFill>
            <a:schemeClr val="bg1"/>
          </a:solidFill>
          <a:ln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Tree>
    <p:extLst>
      <p:ext uri="{BB962C8B-B14F-4D97-AF65-F5344CB8AC3E}">
        <p14:creationId xmlns:p14="http://schemas.microsoft.com/office/powerpoint/2010/main" val="1815017516"/>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15:guide id="2" orient="horz" pos="996">
          <p15:clr>
            <a:srgbClr val="FBAE40"/>
          </p15:clr>
        </p15:guide>
        <p15:guide id="3" pos="336">
          <p15:clr>
            <a:srgbClr val="FBAE40"/>
          </p15:clr>
        </p15:guide>
        <p15:guide id="4" pos="5424">
          <p15:clr>
            <a:srgbClr val="FBAE40"/>
          </p15:clr>
        </p15:guide>
        <p15:guide id="5" orient="horz" pos="274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5475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isco Umbrella Title Slide - 1">
    <p:bg>
      <p:bgPr>
        <a:gradFill>
          <a:gsLst>
            <a:gs pos="25000">
              <a:srgbClr val="006A91">
                <a:alpha val="74902"/>
              </a:srgbClr>
            </a:gs>
            <a:gs pos="75000">
              <a:srgbClr val="2F4DB0">
                <a:alpha val="74902"/>
              </a:srgbClr>
            </a:gs>
          </a:gsLst>
          <a:lin ang="3300000" scaled="0"/>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2664"/>
            <a:ext cx="9144000" cy="5138173"/>
          </a:xfrm>
          <a:prstGeom prst="rect">
            <a:avLst/>
          </a:prstGeom>
        </p:spPr>
      </p:pic>
      <p:sp>
        <p:nvSpPr>
          <p:cNvPr id="21" name="Rectangle 20"/>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smtClean="0">
              <a:solidFill>
                <a:srgbClr val="FFFFFF"/>
              </a:solidFill>
            </a:endParaRPr>
          </a:p>
        </p:txBody>
      </p:sp>
      <p:sp>
        <p:nvSpPr>
          <p:cNvPr id="24" name="Text Placeholder 38"/>
          <p:cNvSpPr>
            <a:spLocks noGrp="1"/>
          </p:cNvSpPr>
          <p:nvPr>
            <p:ph type="body" sz="quarter" idx="11" hasCustomPrompt="1"/>
          </p:nvPr>
        </p:nvSpPr>
        <p:spPr>
          <a:xfrm>
            <a:off x="460788" y="4033195"/>
            <a:ext cx="8230366"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S PGothic" charset="-128"/>
                <a:ea typeface="MS PGothic" charset="-128"/>
                <a:cs typeface="MS PGothic" charset="-128"/>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Click to edit presenter information</a:t>
            </a:r>
          </a:p>
        </p:txBody>
      </p:sp>
      <p:sp>
        <p:nvSpPr>
          <p:cNvPr id="25" name="Text Placeholder 40"/>
          <p:cNvSpPr>
            <a:spLocks noGrp="1"/>
          </p:cNvSpPr>
          <p:nvPr>
            <p:ph type="body" sz="quarter" idx="12" hasCustomPrompt="1"/>
          </p:nvPr>
        </p:nvSpPr>
        <p:spPr>
          <a:xfrm>
            <a:off x="460787" y="4273192"/>
            <a:ext cx="8230367" cy="288131"/>
          </a:xfrm>
          <a:prstGeom prst="rect">
            <a:avLst/>
          </a:prstGeom>
        </p:spPr>
        <p:txBody>
          <a:bodyPr lIns="91420" tIns="45710" rIns="91420" bIns="45710"/>
          <a:lstStyle>
            <a:lvl1pPr marL="0" indent="0" algn="l">
              <a:buFontTx/>
              <a:buNone/>
              <a:defRPr lang="en-US" sz="1000" b="1" i="0" kern="1200" baseline="0" dirty="0" smtClean="0">
                <a:solidFill>
                  <a:srgbClr val="FFFFFE"/>
                </a:solidFill>
                <a:latin typeface="MS PGothic" charset="-128"/>
                <a:ea typeface="MS PGothic" charset="-128"/>
                <a:cs typeface="MS PGothic" charset="-128"/>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CLICK TO EDIT DATE</a:t>
            </a:r>
          </a:p>
        </p:txBody>
      </p:sp>
      <p:sp>
        <p:nvSpPr>
          <p:cNvPr id="26" name="Text Placeholder 2"/>
          <p:cNvSpPr>
            <a:spLocks noGrp="1"/>
          </p:cNvSpPr>
          <p:nvPr>
            <p:ph type="body" sz="quarter" idx="13" hasCustomPrompt="1"/>
          </p:nvPr>
        </p:nvSpPr>
        <p:spPr>
          <a:xfrm>
            <a:off x="463292" y="3211463"/>
            <a:ext cx="8236571" cy="299001"/>
          </a:xfrm>
          <a:prstGeom prst="rect">
            <a:avLst/>
          </a:prstGeom>
        </p:spPr>
        <p:txBody>
          <a:bodyPr lIns="91420" tIns="45710" rIns="91420" bIns="45710"/>
          <a:lstStyle>
            <a:lvl1pPr marL="0" indent="0">
              <a:buFont typeface="Arial" panose="020B0604020202020204" pitchFamily="34" charset="0"/>
              <a:buNone/>
              <a:defRPr sz="1800" baseline="0">
                <a:solidFill>
                  <a:srgbClr val="FFFFFE"/>
                </a:solidFill>
                <a:latin typeface="MS PGothic" charset="-128"/>
                <a:ea typeface="MS PGothic" charset="-128"/>
                <a:cs typeface="MS PGothic" charset="-128"/>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presentation subtitle</a:t>
            </a:r>
          </a:p>
        </p:txBody>
      </p:sp>
      <p:sp>
        <p:nvSpPr>
          <p:cNvPr id="27" name="Subtitle 2"/>
          <p:cNvSpPr>
            <a:spLocks noGrp="1"/>
          </p:cNvSpPr>
          <p:nvPr>
            <p:ph type="subTitle" idx="1" hasCustomPrompt="1"/>
          </p:nvPr>
        </p:nvSpPr>
        <p:spPr>
          <a:xfrm>
            <a:off x="460788" y="3793198"/>
            <a:ext cx="8239075" cy="288131"/>
          </a:xfrm>
          <a:prstGeom prst="rect">
            <a:avLst/>
          </a:prstGeom>
        </p:spPr>
        <p:txBody>
          <a:bodyPr lIns="91420" tIns="45710" rIns="91420" bIns="45710" anchor="b" anchorCtr="0">
            <a:noAutofit/>
          </a:bodyPr>
          <a:lstStyle>
            <a:lvl1pPr marL="0" indent="0" algn="l">
              <a:buNone/>
              <a:defRPr sz="1400" b="0" i="0">
                <a:solidFill>
                  <a:srgbClr val="FFFFFE"/>
                </a:solidFill>
                <a:latin typeface="MS PGothic" charset="-128"/>
                <a:ea typeface="MS PGothic" charset="-128"/>
                <a:cs typeface="MS PGothic" charset="-128"/>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pPr lvl="0"/>
            <a:r>
              <a:rPr lang="en-US" dirty="0" smtClean="0"/>
              <a:t>Click to edit presenter information</a:t>
            </a:r>
          </a:p>
        </p:txBody>
      </p:sp>
      <p:sp>
        <p:nvSpPr>
          <p:cNvPr id="28" name="Title 1"/>
          <p:cNvSpPr>
            <a:spLocks noGrp="1"/>
          </p:cNvSpPr>
          <p:nvPr>
            <p:ph type="ctrTitle" hasCustomPrompt="1"/>
          </p:nvPr>
        </p:nvSpPr>
        <p:spPr>
          <a:xfrm>
            <a:off x="425765" y="2639977"/>
            <a:ext cx="8274098" cy="644730"/>
          </a:xfrm>
          <a:prstGeom prst="rect">
            <a:avLst/>
          </a:prstGeom>
        </p:spPr>
        <p:txBody>
          <a:bodyPr anchor="b"/>
          <a:lstStyle>
            <a:lvl1pPr marL="0" indent="0" algn="l">
              <a:lnSpc>
                <a:spcPct val="90000"/>
              </a:lnSpc>
              <a:buFont typeface="Arial" panose="020B0604020202020204" pitchFamily="34" charset="0"/>
              <a:buNone/>
              <a:defRPr sz="4600" b="0" i="0" spc="-100" baseline="0">
                <a:solidFill>
                  <a:srgbClr val="FFFFFE"/>
                </a:solidFill>
                <a:latin typeface="MS PGothic" charset="-128"/>
                <a:ea typeface="MS PGothic" charset="-128"/>
                <a:cs typeface="MS PGothic" charset="-128"/>
              </a:defRPr>
            </a:lvl1pPr>
          </a:lstStyle>
          <a:p>
            <a:r>
              <a:rPr lang="en-US" dirty="0" smtClean="0"/>
              <a:t>Click to edit presentation title</a:t>
            </a:r>
            <a:endParaRPr lang="en-US" dirty="0"/>
          </a:p>
        </p:txBody>
      </p:sp>
      <p:pic>
        <p:nvPicPr>
          <p:cNvPr id="11" name="Picture 10" descr="logo_black.ai"/>
          <p:cNvPicPr>
            <a:picLocks noChangeAspect="1"/>
          </p:cNvPicPr>
          <p:nvPr userDrawn="1"/>
        </p:nvPicPr>
        <p:blipFill>
          <a:blip r:embed="rId4">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352043" y="306292"/>
            <a:ext cx="949596" cy="585216"/>
          </a:xfrm>
          <a:prstGeom prst="rect">
            <a:avLst/>
          </a:prstGeom>
        </p:spPr>
      </p:pic>
    </p:spTree>
    <p:extLst>
      <p:ext uri="{BB962C8B-B14F-4D97-AF65-F5344CB8AC3E}">
        <p14:creationId xmlns:p14="http://schemas.microsoft.com/office/powerpoint/2010/main" val="139154147"/>
      </p:ext>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rgbClr val="F5F5F5"/>
        </a:solidFill>
        <a:effectLst/>
      </p:bgPr>
    </p:bg>
    <p:spTree>
      <p:nvGrpSpPr>
        <p:cNvPr id="1" name=""/>
        <p:cNvGrpSpPr/>
        <p:nvPr/>
      </p:nvGrpSpPr>
      <p:grpSpPr>
        <a:xfrm>
          <a:off x="0" y="0"/>
          <a:ext cx="0" cy="0"/>
          <a:chOff x="0" y="0"/>
          <a:chExt cx="0" cy="0"/>
        </a:xfrm>
      </p:grpSpPr>
      <p:pic>
        <p:nvPicPr>
          <p:cNvPr id="3" name="Picture 8" descr="logo_black.ai"/>
          <p:cNvPicPr>
            <a:picLocks noChangeAspect="1"/>
          </p:cNvPicPr>
          <p:nvPr userDrawn="1"/>
        </p:nvPicPr>
        <p:blipFill>
          <a:blip r:embed="rId2">
            <a:alphaModFix amt="82000"/>
            <a:extLst>
              <a:ext uri="{28A0092B-C50C-407E-A947-70E740481C1C}">
                <a14:useLocalDpi xmlns:a14="http://schemas.microsoft.com/office/drawing/2010/main"/>
              </a:ext>
            </a:extLst>
          </a:blip>
          <a:srcRect/>
          <a:stretch>
            <a:fillRect/>
          </a:stretch>
        </p:blipFill>
        <p:spPr bwMode="auto">
          <a:xfrm>
            <a:off x="1885416" y="2134107"/>
            <a:ext cx="1249670" cy="77111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18977487"/>
      </p:ext>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61205" y="1439060"/>
            <a:ext cx="3950208" cy="2265389"/>
          </a:xfrm>
        </p:spPr>
        <p:txBody>
          <a:bodyPr lIns="61715" tIns="34288" rIns="61715" bIns="34288" rtlCol="0" anchor="ctr">
            <a:noAutofit/>
          </a:bodyPr>
          <a:lstStyle>
            <a:lvl1pPr marL="0" indent="0" algn="l" defTabSz="685748" rtl="0" eaLnBrk="1" latinLnBrk="0" hangingPunct="1">
              <a:lnSpc>
                <a:spcPct val="100000"/>
              </a:lnSpc>
              <a:spcBef>
                <a:spcPct val="0"/>
              </a:spcBef>
              <a:buClr>
                <a:schemeClr val="tx1"/>
              </a:buClr>
              <a:buFont typeface="Ciscolight" pitchFamily="2" charset="0"/>
              <a:buNone/>
              <a:defRPr lang="en-US" sz="4600" b="0" kern="1200" spc="0" baseline="0" dirty="0">
                <a:solidFill>
                  <a:schemeClr val="accent1"/>
                </a:solidFill>
                <a:latin typeface="MS PGothic" charset="-128"/>
                <a:ea typeface="MS PGothic" charset="-128"/>
                <a:cs typeface="MS PGothic" charset="-128"/>
              </a:defRPr>
            </a:lvl1pPr>
          </a:lstStyle>
          <a:p>
            <a:r>
              <a:rPr lang="en-US" dirty="0" smtClean="0"/>
              <a:t>Agenda title</a:t>
            </a:r>
            <a:endParaRPr lang="en-US" dirty="0"/>
          </a:p>
        </p:txBody>
      </p:sp>
      <p:sp>
        <p:nvSpPr>
          <p:cNvPr id="9" name="Text Placeholder 3"/>
          <p:cNvSpPr>
            <a:spLocks noGrp="1"/>
          </p:cNvSpPr>
          <p:nvPr>
            <p:ph type="body" sz="quarter" idx="11" hasCustomPrompt="1"/>
          </p:nvPr>
        </p:nvSpPr>
        <p:spPr>
          <a:xfrm>
            <a:off x="4742106" y="654518"/>
            <a:ext cx="3950208" cy="3840480"/>
          </a:xfrm>
          <a:prstGeom prst="rect">
            <a:avLst/>
          </a:prstGeom>
        </p:spPr>
        <p:txBody>
          <a:bodyPr lIns="91420" tIns="45710" rIns="91420" bIns="45710" anchor="ctr" anchorCtr="0">
            <a:noAutofit/>
          </a:bodyPr>
          <a:lstStyle>
            <a:lvl1pPr marL="0" indent="0">
              <a:lnSpc>
                <a:spcPct val="100000"/>
              </a:lnSpc>
              <a:spcBef>
                <a:spcPts val="0"/>
              </a:spcBef>
              <a:spcAft>
                <a:spcPts val="800"/>
              </a:spcAft>
              <a:buFontTx/>
              <a:buNone/>
              <a:defRPr sz="1600" baseline="0">
                <a:solidFill>
                  <a:schemeClr val="tx1"/>
                </a:solidFill>
                <a:latin typeface="MS PGothic" charset="-128"/>
                <a:ea typeface="MS PGothic" charset="-128"/>
                <a:cs typeface="MS PGothic" charset="-128"/>
              </a:defRPr>
            </a:lvl1pPr>
            <a:lvl2pPr>
              <a:defRPr sz="1500"/>
            </a:lvl2pPr>
            <a:lvl3pPr>
              <a:defRPr sz="1500"/>
            </a:lvl3pPr>
            <a:lvl4pPr>
              <a:defRPr sz="1500"/>
            </a:lvl4pPr>
            <a:lvl5pPr>
              <a:defRPr sz="1500"/>
            </a:lvl5pPr>
          </a:lstStyle>
          <a:p>
            <a:pPr lvl="0"/>
            <a:r>
              <a:rPr lang="en-US" dirty="0" smtClean="0"/>
              <a:t>Click to edit agenda text</a:t>
            </a:r>
          </a:p>
        </p:txBody>
      </p:sp>
      <p:sp>
        <p:nvSpPr>
          <p:cNvPr id="6" name="Rectangle 5"/>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FFFFFF"/>
              </a:solidFill>
            </a:endParaRPr>
          </a:p>
        </p:txBody>
      </p:sp>
      <p:cxnSp>
        <p:nvCxnSpPr>
          <p:cNvPr id="7" name="Straight Connector 6"/>
          <p:cNvCxnSpPr/>
          <p:nvPr userDrawn="1"/>
        </p:nvCxnSpPr>
        <p:spPr>
          <a:xfrm flipH="1">
            <a:off x="4571734" y="1208531"/>
            <a:ext cx="267" cy="2788920"/>
          </a:xfrm>
          <a:prstGeom prst="line">
            <a:avLst/>
          </a:prstGeom>
          <a:ln w="19050" cap="flat" cmpd="sng">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937452" y="4671892"/>
            <a:ext cx="1313970" cy="207469"/>
          </a:xfrm>
          <a:prstGeom prst="rect">
            <a:avLst/>
          </a:prstGeom>
          <a:solidFill>
            <a:schemeClr val="bg1"/>
          </a:solidFill>
          <a:ln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endParaRPr kumimoji="0" lang="en-US" dirty="0" smtClean="0">
              <a:solidFill>
                <a:srgbClr val="FFFFFF"/>
              </a:solidFill>
            </a:endParaRPr>
          </a:p>
        </p:txBody>
      </p:sp>
    </p:spTree>
    <p:extLst>
      <p:ext uri="{BB962C8B-B14F-4D97-AF65-F5344CB8AC3E}">
        <p14:creationId xmlns:p14="http://schemas.microsoft.com/office/powerpoint/2010/main" val="188816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extLst mod="1">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ue - Bullet">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a:defRPr>
                <a:solidFill>
                  <a:schemeClr val="tx1"/>
                </a:solidFill>
                <a:latin typeface="MS PGothic" charset="-128"/>
                <a:ea typeface="MS PGothic" charset="-128"/>
                <a:cs typeface="MS PGothic" charset="-128"/>
              </a:defRPr>
            </a:lvl1pPr>
          </a:lstStyle>
          <a:p>
            <a:pPr lvl="0"/>
            <a:r>
              <a:rPr lang="en-US" dirty="0" smtClean="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tx1">
                    <a:lumMod val="75000"/>
                  </a:schemeClr>
                </a:solidFill>
                <a:latin typeface="MS PGothic" charset="-128"/>
                <a:ea typeface="MS PGothic" charset="-128"/>
                <a:cs typeface="MS PGothic" charset="-128"/>
              </a:defRPr>
            </a:lvl1pPr>
          </a:lstStyle>
          <a:p>
            <a:pPr lvl="0"/>
            <a:r>
              <a:rPr lang="en-US" dirty="0" smtClean="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FFFFFF"/>
              </a:solidFill>
            </a:endParaRPr>
          </a:p>
        </p:txBody>
      </p:sp>
      <p:sp>
        <p:nvSpPr>
          <p:cNvPr id="7" name="Text Placeholder 3"/>
          <p:cNvSpPr>
            <a:spLocks noGrp="1"/>
          </p:cNvSpPr>
          <p:nvPr>
            <p:ph type="body" sz="quarter" idx="10" hasCustomPrompt="1"/>
          </p:nvPr>
        </p:nvSpPr>
        <p:spPr>
          <a:xfrm>
            <a:off x="437767" y="1567542"/>
            <a:ext cx="8268468" cy="2780283"/>
          </a:xfrm>
          <a:prstGeom prst="rect">
            <a:avLst/>
          </a:prstGeom>
        </p:spPr>
        <p:txBody>
          <a:bodyPr lIns="91420" tIns="45710" rIns="91420" bIns="45710">
            <a:noAutofit/>
          </a:bodyPr>
          <a:lstStyle>
            <a:lvl1pPr marL="0" indent="0">
              <a:lnSpc>
                <a:spcPct val="100000"/>
              </a:lnSpc>
              <a:spcBef>
                <a:spcPts val="1800"/>
              </a:spcBef>
              <a:buClr>
                <a:schemeClr val="tx2"/>
              </a:buClr>
              <a:buSzPct val="80000"/>
              <a:buFont typeface="Arial"/>
              <a:buNone/>
              <a:defRPr sz="1800" b="0" i="0">
                <a:solidFill>
                  <a:schemeClr val="tx1"/>
                </a:solidFill>
                <a:latin typeface="MS PGothic" charset="-128"/>
                <a:ea typeface="MS PGothic" charset="-128"/>
                <a:cs typeface="MS PGothic" charset="-128"/>
              </a:defRPr>
            </a:lvl1pPr>
            <a:lvl2pPr marL="274320" indent="-274320">
              <a:lnSpc>
                <a:spcPct val="100000"/>
              </a:lnSpc>
              <a:spcBef>
                <a:spcPts val="900"/>
              </a:spcBef>
              <a:buClrTx/>
              <a:buSzPct val="100000"/>
              <a:buFont typeface="Wingdings" charset="2"/>
              <a:buChar char="§"/>
              <a:defRPr sz="1800" b="0" i="0">
                <a:solidFill>
                  <a:schemeClr val="tx1"/>
                </a:solidFill>
                <a:latin typeface="MS PGothic" charset="-128"/>
                <a:ea typeface="MS PGothic" charset="-128"/>
                <a:cs typeface="MS PGothic" charset="-128"/>
              </a:defRPr>
            </a:lvl2pPr>
            <a:lvl3pPr marL="548640" indent="-274320">
              <a:lnSpc>
                <a:spcPct val="100000"/>
              </a:lnSpc>
              <a:spcBef>
                <a:spcPts val="700"/>
              </a:spcBef>
              <a:buClrTx/>
              <a:buSzPct val="100000"/>
              <a:buFont typeface=".AppleSystemUIFont" charset="-120"/>
              <a:buChar char="–"/>
              <a:defRPr sz="1400" b="0" i="0">
                <a:solidFill>
                  <a:schemeClr val="tx1"/>
                </a:solidFill>
                <a:latin typeface="MS PGothic" charset="-128"/>
                <a:ea typeface="MS PGothic" charset="-128"/>
                <a:cs typeface="MS PGothic" charset="-128"/>
              </a:defRPr>
            </a:lvl3pPr>
            <a:lvl4pPr marL="911035" indent="-171415">
              <a:buClr>
                <a:schemeClr val="tx2"/>
              </a:buClr>
              <a:buSzPct val="80000"/>
              <a:buFont typeface="Arial"/>
              <a:buChar char="•"/>
              <a:defRPr sz="1800" b="0" i="0">
                <a:solidFill>
                  <a:schemeClr val="tx2"/>
                </a:solidFill>
                <a:latin typeface="+mn-lt"/>
                <a:cs typeface="CiscoSans ExtraLight"/>
              </a:defRPr>
            </a:lvl4pPr>
            <a:lvl5pPr marL="1082450" indent="-168240">
              <a:buClr>
                <a:schemeClr val="tx2"/>
              </a:buClr>
              <a:buSzPct val="80000"/>
              <a:buFont typeface="Arial"/>
              <a:buChar char="•"/>
              <a:defRPr sz="1800" b="0" i="0">
                <a:solidFill>
                  <a:schemeClr val="tx2"/>
                </a:solidFill>
                <a:latin typeface="+mn-lt"/>
                <a:cs typeface="CiscoSans ExtraLight"/>
              </a:defRPr>
            </a:lvl5pPr>
          </a:lstStyle>
          <a:p>
            <a:pPr lvl="0"/>
            <a:r>
              <a:rPr lang="en-US" dirty="0" smtClean="0"/>
              <a:t>Click to edit text</a:t>
            </a:r>
          </a:p>
          <a:p>
            <a:pPr lvl="1"/>
            <a:r>
              <a:rPr lang="en-US" dirty="0" smtClean="0"/>
              <a:t>Second level</a:t>
            </a:r>
          </a:p>
          <a:p>
            <a:pPr lvl="2"/>
            <a:r>
              <a:rPr lang="en-US" dirty="0" smtClean="0"/>
              <a:t>Third level</a:t>
            </a:r>
          </a:p>
        </p:txBody>
      </p:sp>
      <p:sp>
        <p:nvSpPr>
          <p:cNvPr id="8" name="Rectangle 7"/>
          <p:cNvSpPr/>
          <p:nvPr userDrawn="1"/>
        </p:nvSpPr>
        <p:spPr>
          <a:xfrm>
            <a:off x="937452" y="4671892"/>
            <a:ext cx="1313970" cy="207469"/>
          </a:xfrm>
          <a:prstGeom prst="rect">
            <a:avLst/>
          </a:prstGeom>
          <a:solidFill>
            <a:schemeClr val="bg1"/>
          </a:solidFill>
          <a:ln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endParaRPr kumimoji="0" lang="en-US" dirty="0" smtClean="0">
              <a:solidFill>
                <a:srgbClr val="FFFFFF"/>
              </a:solidFill>
            </a:endParaRPr>
          </a:p>
        </p:txBody>
      </p:sp>
    </p:spTree>
    <p:extLst>
      <p:ext uri="{BB962C8B-B14F-4D97-AF65-F5344CB8AC3E}">
        <p14:creationId xmlns:p14="http://schemas.microsoft.com/office/powerpoint/2010/main" val="1720777518"/>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ue - Title Only">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a:defRPr>
                <a:solidFill>
                  <a:schemeClr val="tx1"/>
                </a:solidFill>
                <a:latin typeface="MS PGothic" charset="-128"/>
                <a:ea typeface="MS PGothic" charset="-128"/>
                <a:cs typeface="MS PGothic" charset="-128"/>
              </a:defRPr>
            </a:lvl1pPr>
          </a:lstStyle>
          <a:p>
            <a:pPr lvl="0"/>
            <a:r>
              <a:rPr lang="en-US" dirty="0" smtClean="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tx1">
                    <a:lumMod val="75000"/>
                  </a:schemeClr>
                </a:solidFill>
                <a:latin typeface="MS PGothic" charset="-128"/>
                <a:ea typeface="MS PGothic" charset="-128"/>
                <a:cs typeface="MS PGothic" charset="-128"/>
              </a:defRPr>
            </a:lvl1pPr>
          </a:lstStyle>
          <a:p>
            <a:pPr lvl="0"/>
            <a:r>
              <a:rPr lang="en-US" dirty="0" smtClean="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FFFFFF"/>
              </a:solidFill>
            </a:endParaRPr>
          </a:p>
        </p:txBody>
      </p:sp>
      <p:sp>
        <p:nvSpPr>
          <p:cNvPr id="7" name="Rectangle 6"/>
          <p:cNvSpPr/>
          <p:nvPr userDrawn="1"/>
        </p:nvSpPr>
        <p:spPr>
          <a:xfrm>
            <a:off x="937452" y="4671892"/>
            <a:ext cx="1313970" cy="207469"/>
          </a:xfrm>
          <a:prstGeom prst="rect">
            <a:avLst/>
          </a:prstGeom>
          <a:solidFill>
            <a:schemeClr val="bg1"/>
          </a:solidFill>
          <a:ln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endParaRPr kumimoji="0" lang="en-US" dirty="0" smtClean="0">
              <a:solidFill>
                <a:srgbClr val="FFFFFF"/>
              </a:solidFill>
            </a:endParaRPr>
          </a:p>
        </p:txBody>
      </p:sp>
    </p:spTree>
    <p:extLst>
      <p:ext uri="{BB962C8B-B14F-4D97-AF65-F5344CB8AC3E}">
        <p14:creationId xmlns:p14="http://schemas.microsoft.com/office/powerpoint/2010/main" val="1297525586"/>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15:guide id="2" orient="horz" pos="996">
          <p15:clr>
            <a:srgbClr val="FBAE40"/>
          </p15:clr>
        </p15:guide>
        <p15:guide id="3" pos="336">
          <p15:clr>
            <a:srgbClr val="FBAE40"/>
          </p15:clr>
        </p15:guide>
        <p15:guide id="4" pos="5424">
          <p15:clr>
            <a:srgbClr val="FBAE40"/>
          </p15:clr>
        </p15:guide>
        <p15:guide id="5" orient="horz" pos="274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ue - Blank Slide">
    <p:spTree>
      <p:nvGrpSpPr>
        <p:cNvPr id="1" name=""/>
        <p:cNvGrpSpPr/>
        <p:nvPr/>
      </p:nvGrpSpPr>
      <p:grpSpPr>
        <a:xfrm>
          <a:off x="0" y="0"/>
          <a:ext cx="0" cy="0"/>
          <a:chOff x="0" y="0"/>
          <a:chExt cx="0" cy="0"/>
        </a:xfrm>
      </p:grpSpPr>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FFFFFF"/>
              </a:solidFill>
            </a:endParaRPr>
          </a:p>
        </p:txBody>
      </p:sp>
      <p:sp>
        <p:nvSpPr>
          <p:cNvPr id="3" name="Rectangle 2"/>
          <p:cNvSpPr/>
          <p:nvPr userDrawn="1"/>
        </p:nvSpPr>
        <p:spPr>
          <a:xfrm>
            <a:off x="937452" y="4671892"/>
            <a:ext cx="1313970" cy="207469"/>
          </a:xfrm>
          <a:prstGeom prst="rect">
            <a:avLst/>
          </a:prstGeom>
          <a:solidFill>
            <a:schemeClr val="bg1"/>
          </a:solidFill>
          <a:ln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endParaRPr kumimoji="0" lang="en-US" dirty="0" smtClean="0">
              <a:solidFill>
                <a:srgbClr val="FFFFFF"/>
              </a:solidFill>
            </a:endParaRPr>
          </a:p>
        </p:txBody>
      </p:sp>
    </p:spTree>
    <p:extLst>
      <p:ext uri="{BB962C8B-B14F-4D97-AF65-F5344CB8AC3E}">
        <p14:creationId xmlns:p14="http://schemas.microsoft.com/office/powerpoint/2010/main" val="1377837599"/>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15:guide id="1" orient="horz" pos="2748">
          <p15:clr>
            <a:srgbClr val="FBAE40"/>
          </p15:clr>
        </p15:guide>
        <p15:guide id="2" orient="horz" pos="396">
          <p15:clr>
            <a:srgbClr val="FBAE40"/>
          </p15:clr>
        </p15:guide>
        <p15:guide id="3" pos="336">
          <p15:clr>
            <a:srgbClr val="FBAE40"/>
          </p15:clr>
        </p15:guide>
        <p15:guide id="4" pos="54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2507539824"/>
      </p:ext>
    </p:extLst>
  </p:cSld>
  <p:clrMapOvr>
    <a:masterClrMapping/>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lue - Big Idea BDM1">
    <p:bg>
      <p:bgPr>
        <a:gradFill>
          <a:gsLst>
            <a:gs pos="25000">
              <a:srgbClr val="006A91">
                <a:alpha val="74902"/>
              </a:srgbClr>
            </a:gs>
            <a:gs pos="75000">
              <a:srgbClr val="2F4DB0">
                <a:alpha val="74902"/>
              </a:srgbClr>
            </a:gs>
          </a:gsLst>
          <a:lin ang="3300000" scaled="0"/>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2664"/>
            <a:ext cx="9144000" cy="5138173"/>
          </a:xfrm>
          <a:prstGeom prst="rect">
            <a:avLst/>
          </a:prstGeom>
        </p:spPr>
      </p:pic>
      <p:sp>
        <p:nvSpPr>
          <p:cNvPr id="13" name="Rectangle 12"/>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smtClean="0">
              <a:solidFill>
                <a:srgbClr val="FFFFFF"/>
              </a:solidFill>
            </a:endParaRPr>
          </a:p>
        </p:txBody>
      </p:sp>
      <p:sp>
        <p:nvSpPr>
          <p:cNvPr id="10"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S PGothic" charset="-128"/>
                <a:ea typeface="MS PGothic" charset="-128"/>
                <a:cs typeface="MS PGothic" charset="-128"/>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smtClean="0"/>
              <a:t>Click to edit big idea text.</a:t>
            </a:r>
          </a:p>
        </p:txBody>
      </p:sp>
      <p:sp>
        <p:nvSpPr>
          <p:cNvPr id="9" name="Rectangle 7"/>
          <p:cNvSpPr>
            <a:spLocks noChangeArrowheads="1"/>
          </p:cNvSpPr>
          <p:nvPr userDrawn="1"/>
        </p:nvSpPr>
        <p:spPr bwMode="ltGray">
          <a:xfrm>
            <a:off x="845815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6A1E46DC-7EF6-4EA2-B285-14272867D133}" type="slidenum">
              <a:rPr kumimoji="0" lang="en-US" sz="600">
                <a:solidFill>
                  <a:srgbClr val="FFFFFF">
                    <a:alpha val="60000"/>
                  </a:srgbClr>
                </a:solidFill>
                <a:cs typeface="CiscoSans Thin"/>
              </a:rPr>
              <a:pPr algn="r" defTabSz="610744">
                <a:defRPr/>
              </a:pPr>
              <a:t>‹#›</a:t>
            </a:fld>
            <a:endParaRPr kumimoji="0" lang="en-US" sz="600" dirty="0">
              <a:solidFill>
                <a:srgbClr val="FFFFFF">
                  <a:alpha val="60000"/>
                </a:srgbClr>
              </a:solidFill>
              <a:cs typeface="CiscoSans Thin"/>
            </a:endParaRPr>
          </a:p>
        </p:txBody>
      </p:sp>
      <p:sp>
        <p:nvSpPr>
          <p:cNvPr id="15" name="Rectangle 4"/>
          <p:cNvSpPr>
            <a:spLocks noChangeArrowheads="1"/>
          </p:cNvSpPr>
          <p:nvPr userDrawn="1"/>
        </p:nvSpPr>
        <p:spPr bwMode="ltGray">
          <a:xfrm>
            <a:off x="5809959" y="4741653"/>
            <a:ext cx="2658018" cy="154518"/>
          </a:xfrm>
          <a:prstGeom prst="rect">
            <a:avLst/>
          </a:prstGeom>
          <a:noFill/>
          <a:ln w="9525">
            <a:noFill/>
            <a:miter lim="800000"/>
            <a:headEnd/>
            <a:tailEnd/>
          </a:ln>
          <a:effectLst/>
        </p:spPr>
        <p:txBody>
          <a:bodyPr lIns="61586" tIns="30792" rIns="61586" bIns="30792" anchor="b">
            <a:spAutoFit/>
          </a:bodyPr>
          <a:lstStyle/>
          <a:p>
            <a:pPr defTabSz="610744">
              <a:defRPr/>
            </a:pPr>
            <a:r>
              <a:rPr kumimoji="0" lang="en-US" sz="600" dirty="0">
                <a:solidFill>
                  <a:srgbClr val="FFFFFF">
                    <a:alpha val="60000"/>
                  </a:srgbClr>
                </a:solidFill>
                <a:cs typeface="CiscoSans Thin"/>
              </a:rPr>
              <a:t>© </a:t>
            </a:r>
            <a:r>
              <a:rPr kumimoji="0" lang="is-IS" sz="600" dirty="0" smtClean="0">
                <a:solidFill>
                  <a:srgbClr val="FFFFFF">
                    <a:alpha val="60000"/>
                  </a:srgbClr>
                </a:solidFill>
                <a:cs typeface="CiscoSans Thin"/>
              </a:rPr>
              <a:t>2017</a:t>
            </a:r>
            <a:r>
              <a:rPr kumimoji="0" lang="en-US" sz="600" dirty="0" smtClean="0">
                <a:solidFill>
                  <a:srgbClr val="FFFFFF">
                    <a:alpha val="60000"/>
                  </a:srgbClr>
                </a:solidFill>
                <a:cs typeface="CiscoSans Thin"/>
              </a:rPr>
              <a:t>  </a:t>
            </a:r>
            <a:r>
              <a:rPr kumimoji="0" lang="en-US" sz="600" dirty="0">
                <a:solidFill>
                  <a:srgbClr val="FFFFFF">
                    <a:alpha val="60000"/>
                  </a:srgbClr>
                </a:solidFill>
                <a:cs typeface="CiscoSans Thin"/>
              </a:rPr>
              <a:t>Cisco and/or its affiliates. All rights reserved.   Cisco </a:t>
            </a:r>
            <a:r>
              <a:rPr kumimoji="0" lang="en-US" sz="600" dirty="0" smtClean="0">
                <a:solidFill>
                  <a:srgbClr val="FFFFFF">
                    <a:alpha val="60000"/>
                  </a:srgbClr>
                </a:solidFill>
                <a:cs typeface="CiscoSans Thin"/>
              </a:rPr>
              <a:t>Public</a:t>
            </a:r>
            <a:endParaRPr kumimoji="0" lang="en-US" sz="600" dirty="0">
              <a:solidFill>
                <a:srgbClr val="FFFFFF">
                  <a:alpha val="60000"/>
                </a:srgbClr>
              </a:solidFill>
              <a:cs typeface="CiscoSans Thin"/>
            </a:endParaRPr>
          </a:p>
        </p:txBody>
      </p:sp>
      <p:pic>
        <p:nvPicPr>
          <p:cNvPr id="8" name="Picture 7" descr="logo_black.ai"/>
          <p:cNvPicPr>
            <a:picLocks noChangeAspect="1"/>
          </p:cNvPicPr>
          <p:nvPr userDrawn="1"/>
        </p:nvPicPr>
        <p:blipFill>
          <a:blip r:embed="rId4">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94214" y="4640854"/>
            <a:ext cx="417974" cy="257589"/>
          </a:xfrm>
          <a:prstGeom prst="rect">
            <a:avLst/>
          </a:prstGeom>
        </p:spPr>
      </p:pic>
    </p:spTree>
    <p:extLst>
      <p:ext uri="{BB962C8B-B14F-4D97-AF65-F5344CB8AC3E}">
        <p14:creationId xmlns:p14="http://schemas.microsoft.com/office/powerpoint/2010/main" val="414358781"/>
      </p:ext>
    </p:extLst>
  </p:cSld>
  <p:clrMapOvr>
    <a:masterClrMapping/>
  </p:clrMapOvr>
  <p:transition spd="slow">
    <p:wip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ue - Big Idea Gartner">
    <p:bg>
      <p:bgPr>
        <a:gradFill>
          <a:gsLst>
            <a:gs pos="25000">
              <a:srgbClr val="7E34AC">
                <a:alpha val="74902"/>
              </a:srgbClr>
            </a:gs>
            <a:gs pos="75000">
              <a:srgbClr val="99318D">
                <a:alpha val="74902"/>
              </a:srgbClr>
            </a:gs>
          </a:gsLst>
          <a:lin ang="3300000" scaled="0"/>
        </a:gra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alphaModFix/>
            <a:extLst>
              <a:ext uri="{BEBA8EAE-BF5A-486C-A8C5-ECC9F3942E4B}">
                <a14:imgProps xmlns:a14="http://schemas.microsoft.com/office/drawing/2010/main">
                  <a14:imgLayer r:embed="rId3">
                    <a14:imgEffect>
                      <a14:saturation sat="0"/>
                    </a14:imgEffect>
                    <a14:imgEffect>
                      <a14:brightnessContrast bright="-30000" contrast="-30000"/>
                    </a14:imgEffect>
                  </a14:imgLayer>
                </a14:imgProps>
              </a:ext>
              <a:ext uri="{28A0092B-C50C-407E-A947-70E740481C1C}">
                <a14:useLocalDpi xmlns:a14="http://schemas.microsoft.com/office/drawing/2010/main"/>
              </a:ext>
            </a:extLst>
          </a:blip>
          <a:srcRect/>
          <a:stretch/>
        </p:blipFill>
        <p:spPr>
          <a:xfrm flipH="1">
            <a:off x="0" y="-1"/>
            <a:ext cx="9144000" cy="5143501"/>
          </a:xfrm>
          <a:prstGeom prst="rect">
            <a:avLst/>
          </a:prstGeom>
        </p:spPr>
      </p:pic>
      <p:sp>
        <p:nvSpPr>
          <p:cNvPr id="9" name="Rectangle 8"/>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smtClean="0">
              <a:solidFill>
                <a:srgbClr val="FFFFFF"/>
              </a:solidFill>
            </a:endParaRPr>
          </a:p>
        </p:txBody>
      </p:sp>
      <p:sp>
        <p:nvSpPr>
          <p:cNvPr id="10"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S PGothic" charset="-128"/>
                <a:ea typeface="MS PGothic" charset="-128"/>
                <a:cs typeface="MS PGothic" charset="-128"/>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smtClean="0"/>
              <a:t>Click to edit big idea text.</a:t>
            </a:r>
          </a:p>
        </p:txBody>
      </p:sp>
      <p:sp>
        <p:nvSpPr>
          <p:cNvPr id="12" name="Rectangle 11"/>
          <p:cNvSpPr>
            <a:spLocks noChangeArrowheads="1"/>
          </p:cNvSpPr>
          <p:nvPr userDrawn="1"/>
        </p:nvSpPr>
        <p:spPr bwMode="ltGray">
          <a:xfrm>
            <a:off x="8455511"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509F5890-BE05-4D5D-AADF-DD6FDB4C472B}" type="slidenum">
              <a:rPr kumimoji="0" lang="en-US" sz="600">
                <a:solidFill>
                  <a:srgbClr val="FFFFFF">
                    <a:alpha val="60000"/>
                  </a:srgbClr>
                </a:solidFill>
                <a:cs typeface="CiscoSans Thin"/>
              </a:rPr>
              <a:pPr algn="r" defTabSz="610744">
                <a:defRPr/>
              </a:pPr>
              <a:t>‹#›</a:t>
            </a:fld>
            <a:endParaRPr kumimoji="0" lang="en-US" sz="600" dirty="0">
              <a:solidFill>
                <a:srgbClr val="FFFFFF">
                  <a:alpha val="60000"/>
                </a:srgbClr>
              </a:solidFill>
              <a:cs typeface="CiscoSans Thin"/>
            </a:endParaRPr>
          </a:p>
        </p:txBody>
      </p:sp>
      <p:sp>
        <p:nvSpPr>
          <p:cNvPr id="14" name="Rectangle 4"/>
          <p:cNvSpPr>
            <a:spLocks noChangeArrowheads="1"/>
          </p:cNvSpPr>
          <p:nvPr userDrawn="1"/>
        </p:nvSpPr>
        <p:spPr bwMode="ltGray">
          <a:xfrm>
            <a:off x="5807312" y="4741653"/>
            <a:ext cx="2658018" cy="154518"/>
          </a:xfrm>
          <a:prstGeom prst="rect">
            <a:avLst/>
          </a:prstGeom>
          <a:noFill/>
          <a:ln w="9525">
            <a:noFill/>
            <a:miter lim="800000"/>
            <a:headEnd/>
            <a:tailEnd/>
          </a:ln>
          <a:effectLst/>
        </p:spPr>
        <p:txBody>
          <a:bodyPr lIns="61586" tIns="30792" rIns="61586" bIns="30792" anchor="b">
            <a:spAutoFit/>
          </a:bodyPr>
          <a:lstStyle/>
          <a:p>
            <a:pPr defTabSz="610744">
              <a:defRPr/>
            </a:pPr>
            <a:r>
              <a:rPr kumimoji="0" lang="en-US" sz="600" dirty="0">
                <a:solidFill>
                  <a:srgbClr val="FFFFFF">
                    <a:alpha val="60000"/>
                  </a:srgbClr>
                </a:solidFill>
                <a:cs typeface="CiscoSans Thin"/>
              </a:rPr>
              <a:t>© </a:t>
            </a:r>
            <a:r>
              <a:rPr kumimoji="0" lang="is-IS" sz="600" dirty="0" smtClean="0">
                <a:solidFill>
                  <a:srgbClr val="FFFFFF">
                    <a:alpha val="60000"/>
                  </a:srgbClr>
                </a:solidFill>
                <a:cs typeface="CiscoSans Thin"/>
              </a:rPr>
              <a:t>2017</a:t>
            </a:r>
            <a:r>
              <a:rPr kumimoji="0" lang="en-US" sz="600" dirty="0" smtClean="0">
                <a:solidFill>
                  <a:srgbClr val="FFFFFF">
                    <a:alpha val="60000"/>
                  </a:srgbClr>
                </a:solidFill>
                <a:cs typeface="CiscoSans Thin"/>
              </a:rPr>
              <a:t>  </a:t>
            </a:r>
            <a:r>
              <a:rPr kumimoji="0" lang="en-US" sz="600" dirty="0">
                <a:solidFill>
                  <a:srgbClr val="FFFFFF">
                    <a:alpha val="60000"/>
                  </a:srgbClr>
                </a:solidFill>
                <a:cs typeface="CiscoSans Thin"/>
              </a:rPr>
              <a:t>Cisco and/or its affiliates. All rights reserved.   Cisco </a:t>
            </a:r>
            <a:r>
              <a:rPr kumimoji="0" lang="en-US" sz="600" dirty="0" smtClean="0">
                <a:solidFill>
                  <a:srgbClr val="FFFFFF">
                    <a:alpha val="60000"/>
                  </a:srgbClr>
                </a:solidFill>
                <a:cs typeface="CiscoSans Thin"/>
              </a:rPr>
              <a:t>Public</a:t>
            </a:r>
            <a:endParaRPr kumimoji="0" lang="en-US" sz="600" dirty="0">
              <a:solidFill>
                <a:srgbClr val="FFFFFF">
                  <a:alpha val="60000"/>
                </a:srgbClr>
              </a:solidFill>
              <a:cs typeface="CiscoSans Thin"/>
            </a:endParaRPr>
          </a:p>
        </p:txBody>
      </p:sp>
      <p:pic>
        <p:nvPicPr>
          <p:cNvPr id="11" name="Picture 10" descr="logo_black.ai"/>
          <p:cNvPicPr>
            <a:picLocks noChangeAspect="1"/>
          </p:cNvPicPr>
          <p:nvPr userDrawn="1"/>
        </p:nvPicPr>
        <p:blipFill>
          <a:blip r:embed="rId4">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94214" y="4640854"/>
            <a:ext cx="417974" cy="257589"/>
          </a:xfrm>
          <a:prstGeom prst="rect">
            <a:avLst/>
          </a:prstGeom>
        </p:spPr>
      </p:pic>
    </p:spTree>
    <p:extLst>
      <p:ext uri="{BB962C8B-B14F-4D97-AF65-F5344CB8AC3E}">
        <p14:creationId xmlns:p14="http://schemas.microsoft.com/office/powerpoint/2010/main" val="1182057930"/>
      </p:ext>
    </p:extLst>
  </p:cSld>
  <p:clrMapOvr>
    <a:masterClrMapping/>
  </p:clrMapOvr>
  <p:transition spd="slow">
    <p:wip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lue - Big Idea Global Stat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flipH="1">
            <a:off x="0" y="1"/>
            <a:ext cx="9144000" cy="5143500"/>
          </a:xfrm>
          <a:prstGeom prst="rect">
            <a:avLst/>
          </a:prstGeom>
        </p:spPr>
      </p:pic>
      <p:sp>
        <p:nvSpPr>
          <p:cNvPr id="13" name="Rectangle 12"/>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smtClean="0">
              <a:solidFill>
                <a:srgbClr val="FFFFFF"/>
              </a:solidFill>
            </a:endParaRPr>
          </a:p>
        </p:txBody>
      </p:sp>
      <p:sp>
        <p:nvSpPr>
          <p:cNvPr id="9"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a:solidFill>
                  <a:schemeClr val="bg1"/>
                </a:solidFill>
                <a:latin typeface="MS PGothic" charset="-128"/>
                <a:ea typeface="MS PGothic" charset="-128"/>
                <a:cs typeface="MS PGothic" charset="-128"/>
              </a:defRPr>
            </a:lvl1pPr>
          </a:lstStyle>
          <a:p>
            <a:pPr lvl="0"/>
            <a:r>
              <a:rPr lang="en-US" dirty="0" smtClean="0"/>
              <a:t>Click to edit title</a:t>
            </a:r>
            <a:endParaRPr lang="en-GB" dirty="0"/>
          </a:p>
        </p:txBody>
      </p:sp>
      <p:sp>
        <p:nvSpPr>
          <p:cNvPr id="15"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1"/>
                </a:solidFill>
                <a:latin typeface="MS PGothic" charset="-128"/>
                <a:ea typeface="MS PGothic" charset="-128"/>
                <a:cs typeface="MS PGothic" charset="-128"/>
              </a:defRPr>
            </a:lvl1pPr>
          </a:lstStyle>
          <a:p>
            <a:pPr lvl="0"/>
            <a:r>
              <a:rPr lang="en-US" dirty="0" smtClean="0"/>
              <a:t>Click to edit subtitle</a:t>
            </a:r>
          </a:p>
        </p:txBody>
      </p:sp>
      <p:sp>
        <p:nvSpPr>
          <p:cNvPr id="10" name="Rectangle 9"/>
          <p:cNvSpPr>
            <a:spLocks noChangeArrowheads="1"/>
          </p:cNvSpPr>
          <p:nvPr userDrawn="1"/>
        </p:nvSpPr>
        <p:spPr bwMode="ltGray">
          <a:xfrm>
            <a:off x="8455511"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509F5890-BE05-4D5D-AADF-DD6FDB4C472B}" type="slidenum">
              <a:rPr kumimoji="0" lang="en-US" sz="600">
                <a:solidFill>
                  <a:srgbClr val="FFFFFF">
                    <a:alpha val="60000"/>
                  </a:srgbClr>
                </a:solidFill>
                <a:cs typeface="CiscoSans Thin"/>
              </a:rPr>
              <a:pPr algn="r" defTabSz="610744">
                <a:defRPr/>
              </a:pPr>
              <a:t>‹#›</a:t>
            </a:fld>
            <a:endParaRPr kumimoji="0" lang="en-US" sz="600" dirty="0">
              <a:solidFill>
                <a:srgbClr val="FFFFFF">
                  <a:alpha val="60000"/>
                </a:srgbClr>
              </a:solidFill>
              <a:cs typeface="CiscoSans Thin"/>
            </a:endParaRPr>
          </a:p>
        </p:txBody>
      </p:sp>
      <p:sp>
        <p:nvSpPr>
          <p:cNvPr id="16" name="Rectangle 4"/>
          <p:cNvSpPr>
            <a:spLocks noChangeArrowheads="1"/>
          </p:cNvSpPr>
          <p:nvPr userDrawn="1"/>
        </p:nvSpPr>
        <p:spPr bwMode="ltGray">
          <a:xfrm>
            <a:off x="5807312" y="4741653"/>
            <a:ext cx="2658018" cy="154518"/>
          </a:xfrm>
          <a:prstGeom prst="rect">
            <a:avLst/>
          </a:prstGeom>
          <a:noFill/>
          <a:ln w="9525">
            <a:noFill/>
            <a:miter lim="800000"/>
            <a:headEnd/>
            <a:tailEnd/>
          </a:ln>
          <a:effectLst/>
        </p:spPr>
        <p:txBody>
          <a:bodyPr lIns="61586" tIns="30792" rIns="61586" bIns="30792" anchor="b">
            <a:spAutoFit/>
          </a:bodyPr>
          <a:lstStyle/>
          <a:p>
            <a:pPr defTabSz="610744">
              <a:defRPr/>
            </a:pPr>
            <a:r>
              <a:rPr kumimoji="0" lang="en-US" sz="600" dirty="0">
                <a:solidFill>
                  <a:srgbClr val="FFFFFF">
                    <a:alpha val="60000"/>
                  </a:srgbClr>
                </a:solidFill>
                <a:cs typeface="CiscoSans Thin"/>
              </a:rPr>
              <a:t>© </a:t>
            </a:r>
            <a:r>
              <a:rPr kumimoji="0" lang="is-IS" sz="600" dirty="0" smtClean="0">
                <a:solidFill>
                  <a:srgbClr val="FFFFFF">
                    <a:alpha val="60000"/>
                  </a:srgbClr>
                </a:solidFill>
                <a:cs typeface="CiscoSans Thin"/>
              </a:rPr>
              <a:t>2017</a:t>
            </a:r>
            <a:r>
              <a:rPr kumimoji="0" lang="en-US" sz="600" dirty="0" smtClean="0">
                <a:solidFill>
                  <a:srgbClr val="FFFFFF">
                    <a:alpha val="60000"/>
                  </a:srgbClr>
                </a:solidFill>
                <a:cs typeface="CiscoSans Thin"/>
              </a:rPr>
              <a:t>  </a:t>
            </a:r>
            <a:r>
              <a:rPr kumimoji="0" lang="en-US" sz="600" dirty="0">
                <a:solidFill>
                  <a:srgbClr val="FFFFFF">
                    <a:alpha val="60000"/>
                  </a:srgbClr>
                </a:solidFill>
                <a:cs typeface="CiscoSans Thin"/>
              </a:rPr>
              <a:t>Cisco and/or its affiliates. All rights reserved.   Cisco </a:t>
            </a:r>
            <a:r>
              <a:rPr kumimoji="0" lang="en-US" sz="600" dirty="0" smtClean="0">
                <a:solidFill>
                  <a:srgbClr val="FFFFFF">
                    <a:alpha val="60000"/>
                  </a:srgbClr>
                </a:solidFill>
                <a:cs typeface="CiscoSans Thin"/>
              </a:rPr>
              <a:t>Public</a:t>
            </a:r>
            <a:endParaRPr kumimoji="0" lang="en-US" sz="600" dirty="0">
              <a:solidFill>
                <a:srgbClr val="FFFFFF">
                  <a:alpha val="60000"/>
                </a:srgbClr>
              </a:solidFill>
              <a:cs typeface="CiscoSans Thin"/>
            </a:endParaRPr>
          </a:p>
        </p:txBody>
      </p:sp>
      <p:pic>
        <p:nvPicPr>
          <p:cNvPr id="12" name="Picture 11" descr="logo_black.ai"/>
          <p:cNvPicPr>
            <a:picLocks noChangeAspect="1"/>
          </p:cNvPicPr>
          <p:nvPr userDrawn="1"/>
        </p:nvPicPr>
        <p:blipFill>
          <a:blip r:embed="rId4">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94214" y="4640854"/>
            <a:ext cx="417974" cy="257589"/>
          </a:xfrm>
          <a:prstGeom prst="rect">
            <a:avLst/>
          </a:prstGeom>
        </p:spPr>
      </p:pic>
    </p:spTree>
    <p:extLst>
      <p:ext uri="{BB962C8B-B14F-4D97-AF65-F5344CB8AC3E}">
        <p14:creationId xmlns:p14="http://schemas.microsoft.com/office/powerpoint/2010/main" val="1222540175"/>
      </p:ext>
    </p:extLst>
  </p:cSld>
  <p:clrMapOvr>
    <a:masterClrMapping/>
  </p:clrMapOvr>
  <p:transition spd="slow">
    <p:wip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3197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1171380986"/>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2086068153"/>
      </p:ext>
    </p:extLst>
  </p:cSld>
  <p:clrMapOvr>
    <a:masterClrMapping/>
  </p:clrMapOvr>
  <p:transition spd="med">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88493112"/>
      </p:ext>
    </p:extLst>
  </p:cSld>
  <p:clrMapOvr>
    <a:masterClrMapping/>
  </p:clrMapOvr>
  <p:transition spd="med">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a:t>Click to edit text</a:t>
            </a:r>
          </a:p>
        </p:txBody>
      </p:sp>
    </p:spTree>
    <p:extLst>
      <p:ext uri="{BB962C8B-B14F-4D97-AF65-F5344CB8AC3E}">
        <p14:creationId xmlns:p14="http://schemas.microsoft.com/office/powerpoint/2010/main" val="1716184251"/>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_Blue - Title Only">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defRPr>
            </a:lvl1pPr>
          </a:lstStyle>
          <a:p>
            <a:pPr lvl="0"/>
            <a:r>
              <a:rPr lang="en-US" dirty="0" smtClean="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smtClean="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FFFFFF"/>
              </a:solidFill>
              <a:ea typeface="ＭＳ Ｐゴシック"/>
            </a:endParaRPr>
          </a:p>
        </p:txBody>
      </p:sp>
    </p:spTree>
    <p:extLst>
      <p:ext uri="{BB962C8B-B14F-4D97-AF65-F5344CB8AC3E}">
        <p14:creationId xmlns:p14="http://schemas.microsoft.com/office/powerpoint/2010/main" val="610449650"/>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15:guide id="2" orient="horz" pos="996">
          <p15:clr>
            <a:srgbClr val="FBAE40"/>
          </p15:clr>
        </p15:guide>
        <p15:guide id="3" pos="336">
          <p15:clr>
            <a:srgbClr val="FBAE40"/>
          </p15:clr>
        </p15:guide>
        <p15:guide id="4" pos="5424">
          <p15:clr>
            <a:srgbClr val="FBAE40"/>
          </p15:clr>
        </p15:guide>
        <p15:guide id="5" orient="horz" pos="274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9" name="Title 1"/>
          <p:cNvSpPr>
            <a:spLocks noGrp="1"/>
          </p:cNvSpPr>
          <p:nvPr>
            <p:ph type="ctrTitle" hasCustomPrompt="1"/>
          </p:nvPr>
        </p:nvSpPr>
        <p:spPr>
          <a:xfrm>
            <a:off x="237348" y="2108882"/>
            <a:ext cx="8301718" cy="644730"/>
          </a:xfrm>
          <a:prstGeom prst="rect">
            <a:avLst/>
          </a:prstGeom>
        </p:spPr>
        <p:txBody>
          <a:bodyPr wrap="none" anchor="b" anchorCtr="0"/>
          <a:lstStyle>
            <a:lvl1pPr marL="0" indent="0" algn="l">
              <a:lnSpc>
                <a:spcPct val="90000"/>
              </a:lnSpc>
              <a:buFont typeface="Arial" panose="020B0604020202020204" pitchFamily="34" charset="0"/>
              <a:buNone/>
              <a:defRPr sz="3300" b="0" i="0" spc="0" baseline="0">
                <a:solidFill>
                  <a:schemeClr val="bg1"/>
                </a:solidFill>
                <a:latin typeface="Arial" panose="020B0604020202020204" pitchFamily="34" charset="0"/>
                <a:cs typeface="Arial" panose="020B0604020202020204" pitchFamily="34" charset="0"/>
              </a:defRPr>
            </a:lvl1pPr>
          </a:lstStyle>
          <a:p>
            <a:r>
              <a:rPr lang="en-US" dirty="0" smtClean="0"/>
              <a:t>Presentation Title Goes Here</a:t>
            </a:r>
            <a:endParaRPr lang="en-US" dirty="0"/>
          </a:p>
        </p:txBody>
      </p:sp>
      <p:sp>
        <p:nvSpPr>
          <p:cNvPr id="11" name="Text Placeholder 38"/>
          <p:cNvSpPr>
            <a:spLocks noGrp="1"/>
          </p:cNvSpPr>
          <p:nvPr>
            <p:ph type="body" sz="quarter" idx="10" hasCustomPrompt="1"/>
          </p:nvPr>
        </p:nvSpPr>
        <p:spPr>
          <a:xfrm>
            <a:off x="237348" y="4280615"/>
            <a:ext cx="8112650" cy="288131"/>
          </a:xfrm>
          <a:prstGeom prst="rect">
            <a:avLst/>
          </a:prstGeom>
        </p:spPr>
        <p:txBody>
          <a:bodyPr lIns="91400" tIns="45700" rIns="91400" bIns="45700"/>
          <a:lstStyle>
            <a:lvl1pPr marL="0" marR="0" indent="0" algn="l" defTabSz="685663" rtl="0" eaLnBrk="1" fontAlgn="auto" latinLnBrk="0" hangingPunct="1">
              <a:lnSpc>
                <a:spcPct val="95000"/>
              </a:lnSpc>
              <a:spcBef>
                <a:spcPts val="1080"/>
              </a:spcBef>
              <a:spcAft>
                <a:spcPts val="0"/>
              </a:spcAft>
              <a:buClr>
                <a:schemeClr val="tx2"/>
              </a:buClr>
              <a:buSzPct val="90000"/>
              <a:buFontTx/>
              <a:buNone/>
              <a:tabLst/>
              <a:defRPr lang="en-US" sz="1400" b="0" i="0" kern="1200" baseline="0" dirty="0" smtClean="0">
                <a:solidFill>
                  <a:schemeClr val="bg1"/>
                </a:solidFill>
                <a:latin typeface="Arial" panose="020B0604020202020204" pitchFamily="34" charset="0"/>
                <a:ea typeface="ＭＳ Ｐゴシック" panose="020B0600070205080204" pitchFamily="50" charset="-128"/>
                <a:cs typeface="Arial" panose="020B0604020202020204"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marL="0" marR="0" lvl="0" indent="0" algn="l" defTabSz="685663" rtl="0" eaLnBrk="1" fontAlgn="auto" latinLnBrk="0" hangingPunct="1">
              <a:lnSpc>
                <a:spcPct val="95000"/>
              </a:lnSpc>
              <a:spcBef>
                <a:spcPts val="1080"/>
              </a:spcBef>
              <a:spcAft>
                <a:spcPts val="0"/>
              </a:spcAft>
              <a:buClr>
                <a:schemeClr val="tx2"/>
              </a:buClr>
              <a:buSzPct val="90000"/>
              <a:buFontTx/>
              <a:buNone/>
              <a:tabLst/>
              <a:defRPr/>
            </a:pPr>
            <a:r>
              <a:rPr lang="en-US" altLang="ja-JP" dirty="0" smtClean="0"/>
              <a:t>Cisco Systems G.K.</a:t>
            </a:r>
          </a:p>
        </p:txBody>
      </p:sp>
      <p:sp>
        <p:nvSpPr>
          <p:cNvPr id="13" name="テキスト プレースホルダー 2"/>
          <p:cNvSpPr>
            <a:spLocks noGrp="1"/>
          </p:cNvSpPr>
          <p:nvPr>
            <p:ph type="body" sz="quarter" idx="12" hasCustomPrompt="1"/>
          </p:nvPr>
        </p:nvSpPr>
        <p:spPr>
          <a:xfrm>
            <a:off x="235805" y="1221583"/>
            <a:ext cx="3397738" cy="289322"/>
          </a:xfrm>
          <a:prstGeom prst="rect">
            <a:avLst/>
          </a:prstGeom>
        </p:spPr>
        <p:txBody>
          <a:bodyPr wrap="none" lIns="68580" tIns="34291" rIns="68580" bIns="34291"/>
          <a:lstStyle>
            <a:lvl1pPr marL="0" indent="0">
              <a:buNone/>
              <a:defRPr sz="1800">
                <a:solidFill>
                  <a:schemeClr val="bg1"/>
                </a:solidFill>
                <a:latin typeface="Arial" panose="020B0604020202020204" pitchFamily="34" charset="0"/>
                <a:cs typeface="Arial" panose="020B0604020202020204" pitchFamily="34" charset="0"/>
              </a:defRPr>
            </a:lvl1pPr>
            <a:lvl2pPr marL="143952" indent="0">
              <a:buNone/>
              <a:defRPr/>
            </a:lvl2pPr>
            <a:lvl3pPr marL="260462" indent="0">
              <a:buNone/>
              <a:defRPr/>
            </a:lvl3pPr>
            <a:lvl4pPr marL="332438" indent="0">
              <a:buNone/>
              <a:defRPr/>
            </a:lvl4pPr>
            <a:lvl5pPr marL="404414" indent="0">
              <a:buNone/>
              <a:defRPr/>
            </a:lvl5pPr>
          </a:lstStyle>
          <a:p>
            <a:pPr lvl="0"/>
            <a:r>
              <a:rPr kumimoji="1" lang="en-US" altLang="ja-JP" dirty="0" smtClean="0"/>
              <a:t>Client Name</a:t>
            </a:r>
            <a:r>
              <a:rPr kumimoji="1" lang="ja-JP" altLang="en-US" dirty="0" smtClean="0"/>
              <a:t>　御中</a:t>
            </a:r>
            <a:endParaRPr kumimoji="1" lang="ja-JP" altLang="en-US" dirty="0"/>
          </a:p>
        </p:txBody>
      </p:sp>
      <p:sp>
        <p:nvSpPr>
          <p:cNvPr id="14" name="テキスト プレースホルダー 2"/>
          <p:cNvSpPr>
            <a:spLocks noGrp="1"/>
          </p:cNvSpPr>
          <p:nvPr>
            <p:ph type="body" sz="quarter" idx="13" hasCustomPrompt="1"/>
          </p:nvPr>
        </p:nvSpPr>
        <p:spPr>
          <a:xfrm>
            <a:off x="235805" y="2756467"/>
            <a:ext cx="3397738" cy="289322"/>
          </a:xfrm>
          <a:prstGeom prst="rect">
            <a:avLst/>
          </a:prstGeom>
        </p:spPr>
        <p:txBody>
          <a:bodyPr wrap="none" lIns="68580" tIns="34291" rIns="68580" bIns="34291"/>
          <a:lstStyle>
            <a:lvl1pPr marL="0" indent="0">
              <a:buNone/>
              <a:defRPr sz="1500">
                <a:solidFill>
                  <a:schemeClr val="bg1"/>
                </a:solidFill>
                <a:latin typeface="Arial" panose="020B0604020202020204" pitchFamily="34" charset="0"/>
                <a:cs typeface="Arial" panose="020B0604020202020204" pitchFamily="34" charset="0"/>
              </a:defRPr>
            </a:lvl1pPr>
            <a:lvl2pPr marL="143952" indent="0">
              <a:buNone/>
              <a:defRPr/>
            </a:lvl2pPr>
            <a:lvl3pPr marL="260462" indent="0">
              <a:buNone/>
              <a:defRPr/>
            </a:lvl3pPr>
            <a:lvl4pPr marL="332438" indent="0">
              <a:buNone/>
              <a:defRPr/>
            </a:lvl4pPr>
            <a:lvl5pPr marL="404414" indent="0">
              <a:buNone/>
              <a:defRPr/>
            </a:lvl5pPr>
          </a:lstStyle>
          <a:p>
            <a:pPr lvl="0"/>
            <a:r>
              <a:rPr kumimoji="1" lang="en-US" altLang="ja-JP" dirty="0" smtClean="0"/>
              <a:t>Sub Title Goes Here</a:t>
            </a:r>
            <a:endParaRPr kumimoji="1" lang="ja-JP" altLang="en-US" dirty="0"/>
          </a:p>
        </p:txBody>
      </p:sp>
      <p:sp>
        <p:nvSpPr>
          <p:cNvPr id="2" name="正方形/長方形 1"/>
          <p:cNvSpPr/>
          <p:nvPr userDrawn="1"/>
        </p:nvSpPr>
        <p:spPr>
          <a:xfrm>
            <a:off x="232466" y="3934344"/>
            <a:ext cx="8138366" cy="328287"/>
          </a:xfrm>
          <a:prstGeom prst="rect">
            <a:avLst/>
          </a:prstGeom>
        </p:spPr>
        <p:txBody>
          <a:bodyPr wrap="square" lIns="91432" tIns="45716" rIns="91432" bIns="45716">
            <a:spAutoFit/>
          </a:bodyPr>
          <a:lstStyle/>
          <a:p>
            <a:pPr defTabSz="685663">
              <a:lnSpc>
                <a:spcPct val="95000"/>
              </a:lnSpc>
              <a:spcBef>
                <a:spcPts val="1080"/>
              </a:spcBef>
              <a:buClr>
                <a:srgbClr val="2968AF"/>
              </a:buClr>
              <a:buSzPct val="90000"/>
              <a:defRPr/>
            </a:pPr>
            <a:r>
              <a:rPr kumimoji="0" lang="en-US" altLang="ja-JP" sz="1600" dirty="0" smtClean="0">
                <a:solidFill>
                  <a:srgbClr val="FFFFFF"/>
                </a:solidFill>
              </a:rPr>
              <a:t>Strategic Solution and Business Development</a:t>
            </a:r>
          </a:p>
        </p:txBody>
      </p:sp>
      <p:sp>
        <p:nvSpPr>
          <p:cNvPr id="17" name="正方形/長方形 16"/>
          <p:cNvSpPr/>
          <p:nvPr userDrawn="1"/>
        </p:nvSpPr>
        <p:spPr>
          <a:xfrm>
            <a:off x="236419" y="3304258"/>
            <a:ext cx="8138366" cy="1445516"/>
          </a:xfrm>
          <a:prstGeom prst="rect">
            <a:avLst/>
          </a:prstGeom>
        </p:spPr>
        <p:txBody>
          <a:bodyPr wrap="square" lIns="91432" tIns="45716" rIns="91432" bIns="45716">
            <a:spAutoFit/>
          </a:bodyPr>
          <a:lstStyle/>
          <a:p>
            <a:pPr defTabSz="685663">
              <a:lnSpc>
                <a:spcPct val="95000"/>
              </a:lnSpc>
              <a:spcBef>
                <a:spcPts val="1080"/>
              </a:spcBef>
              <a:buClr>
                <a:srgbClr val="2968AF"/>
              </a:buClr>
              <a:buSzPct val="90000"/>
              <a:defRPr/>
            </a:pPr>
            <a:r>
              <a:rPr kumimoji="0" lang="ja-JP" altLang="en-US" sz="1600" dirty="0" smtClean="0">
                <a:solidFill>
                  <a:srgbClr val="FFFFFF"/>
                </a:solidFill>
              </a:rPr>
              <a:t>筑瀬　猛（ちくせ　たけし）</a:t>
            </a:r>
            <a:endParaRPr kumimoji="0" lang="en-US" altLang="ja-JP" sz="1600" dirty="0" smtClean="0">
              <a:solidFill>
                <a:srgbClr val="FFFFFF"/>
              </a:solidFill>
            </a:endParaRPr>
          </a:p>
          <a:p>
            <a:pPr defTabSz="685663">
              <a:lnSpc>
                <a:spcPct val="95000"/>
              </a:lnSpc>
              <a:spcBef>
                <a:spcPts val="1080"/>
              </a:spcBef>
              <a:buClr>
                <a:srgbClr val="2968AF"/>
              </a:buClr>
              <a:buSzPct val="90000"/>
              <a:defRPr/>
            </a:pPr>
            <a:r>
              <a:rPr kumimoji="0" lang="ja-JP" altLang="en-US" sz="1600" dirty="0" smtClean="0">
                <a:solidFill>
                  <a:srgbClr val="FFFFFF"/>
                </a:solidFill>
              </a:rPr>
              <a:t>戦略ビジネス開発部長</a:t>
            </a:r>
            <a:endParaRPr kumimoji="0" lang="en-US" altLang="ja-JP" sz="1600" dirty="0" smtClean="0">
              <a:solidFill>
                <a:srgbClr val="FFFFFF"/>
              </a:solidFill>
            </a:endParaRPr>
          </a:p>
          <a:p>
            <a:pPr defTabSz="685663">
              <a:lnSpc>
                <a:spcPct val="95000"/>
              </a:lnSpc>
              <a:spcBef>
                <a:spcPts val="1080"/>
              </a:spcBef>
              <a:buClr>
                <a:srgbClr val="2968AF"/>
              </a:buClr>
              <a:buSzPct val="90000"/>
              <a:defRPr/>
            </a:pPr>
            <a:endParaRPr kumimoji="0" lang="en-US" altLang="ja-JP" sz="1600" dirty="0" smtClean="0">
              <a:solidFill>
                <a:srgbClr val="FFFFFF"/>
              </a:solidFill>
            </a:endParaRPr>
          </a:p>
          <a:p>
            <a:pPr defTabSz="685663">
              <a:lnSpc>
                <a:spcPct val="95000"/>
              </a:lnSpc>
              <a:spcBef>
                <a:spcPts val="1080"/>
              </a:spcBef>
              <a:buClr>
                <a:srgbClr val="2968AF"/>
              </a:buClr>
              <a:buSzPct val="90000"/>
              <a:defRPr/>
            </a:pPr>
            <a:endParaRPr kumimoji="0" lang="en-US" altLang="ja-JP" sz="1600" dirty="0" smtClean="0">
              <a:solidFill>
                <a:srgbClr val="FFFFFF"/>
              </a:solidFill>
            </a:endParaRPr>
          </a:p>
        </p:txBody>
      </p:sp>
    </p:spTree>
    <p:extLst>
      <p:ext uri="{BB962C8B-B14F-4D97-AF65-F5344CB8AC3E}">
        <p14:creationId xmlns:p14="http://schemas.microsoft.com/office/powerpoint/2010/main" val="13469372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wipe(left)">
                                      <p:cBhvr>
                                        <p:cTn id="1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uild="p">
        <p:tmplLst>
          <p:tmpl lvl="1">
            <p:tnLst>
              <p:par>
                <p:cTn presetID="22" presetClass="entr" presetSubtype="8"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2560250235"/>
      </p:ext>
    </p:extLst>
  </p:cSld>
  <p:clrMapOvr>
    <a:masterClrMapping/>
  </p:clrMapOvr>
  <p:transition spd="med">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 数字">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35536" y="-35101"/>
            <a:ext cx="8661156" cy="673047"/>
          </a:xfrm>
          <a:prstGeom prst="rect">
            <a:avLst/>
          </a:prstGeom>
        </p:spPr>
        <p:txBody>
          <a:bodyPr anchor="b" anchorCtr="0">
            <a:noAutofit/>
          </a:bodyPr>
          <a:lstStyle>
            <a:lvl1pPr algn="l">
              <a:lnSpc>
                <a:spcPct val="90000"/>
              </a:lnSpc>
              <a:defRPr sz="2400" b="0" i="0" spc="0" baseline="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stStyle>
          <a:p>
            <a:r>
              <a:rPr lang="en-US" dirty="0" smtClean="0"/>
              <a:t>Agenda Title</a:t>
            </a:r>
            <a:endParaRPr lang="en-US" dirty="0"/>
          </a:p>
        </p:txBody>
      </p:sp>
      <p:sp>
        <p:nvSpPr>
          <p:cNvPr id="7" name="テキスト プレースホルダー 6"/>
          <p:cNvSpPr>
            <a:spLocks noGrp="1"/>
          </p:cNvSpPr>
          <p:nvPr>
            <p:ph type="body" sz="quarter" idx="10"/>
          </p:nvPr>
        </p:nvSpPr>
        <p:spPr>
          <a:xfrm>
            <a:off x="235536" y="946549"/>
            <a:ext cx="8661156" cy="3307556"/>
          </a:xfrm>
          <a:prstGeom prst="rect">
            <a:avLst/>
          </a:prstGeom>
        </p:spPr>
        <p:txBody>
          <a:bodyPr lIns="68580" tIns="34291" rIns="68580" bIns="34291"/>
          <a:lstStyle>
            <a:lvl1pPr marL="269084" indent="-269084">
              <a:buClr>
                <a:srgbClr val="676767"/>
              </a:buClr>
              <a:buFont typeface="+mj-lt"/>
              <a:buAutoNum type="arabicPeriod"/>
              <a:defRPr sz="1800" u="none">
                <a:solidFill>
                  <a:srgbClr val="676767"/>
                </a:solidFill>
                <a:latin typeface="Arial" panose="020B0604020202020204" pitchFamily="34" charset="0"/>
                <a:cs typeface="Arial" panose="020B0604020202020204" pitchFamily="34" charset="0"/>
              </a:defRPr>
            </a:lvl1pPr>
            <a:lvl2pPr marL="400053" indent="-257177">
              <a:buClr>
                <a:srgbClr val="676767"/>
              </a:buClr>
              <a:buFont typeface="+mj-lt"/>
              <a:buAutoNum type="arabicPeriod"/>
              <a:defRPr sz="1500" u="none">
                <a:solidFill>
                  <a:srgbClr val="676767"/>
                </a:solidFill>
                <a:latin typeface="Arial" panose="020B0604020202020204" pitchFamily="34" charset="0"/>
                <a:cs typeface="Arial" panose="020B0604020202020204" pitchFamily="34" charset="0"/>
              </a:defRPr>
            </a:lvl2pPr>
            <a:lvl3pPr marL="606034" indent="-271463">
              <a:buClr>
                <a:srgbClr val="676767"/>
              </a:buClr>
              <a:buFont typeface="+mj-lt"/>
              <a:buAutoNum type="arabicPeriod"/>
              <a:defRPr sz="1400" u="none">
                <a:solidFill>
                  <a:srgbClr val="676767"/>
                </a:solidFill>
                <a:latin typeface="Arial" panose="020B0604020202020204" pitchFamily="34" charset="0"/>
                <a:cs typeface="Arial" panose="020B0604020202020204" pitchFamily="34" charset="0"/>
              </a:defRPr>
            </a:lvl3pPr>
            <a:lvl4pPr marL="808444" indent="-269084">
              <a:buClr>
                <a:srgbClr val="676767"/>
              </a:buClr>
              <a:buFont typeface="+mj-lt"/>
              <a:buAutoNum type="arabicPeriod"/>
              <a:defRPr sz="1200" u="none">
                <a:solidFill>
                  <a:srgbClr val="676767"/>
                </a:solidFill>
                <a:latin typeface="Arial" panose="020B0604020202020204" pitchFamily="34" charset="0"/>
                <a:cs typeface="Arial" panose="020B0604020202020204" pitchFamily="34" charset="0"/>
              </a:defRPr>
            </a:lvl4pPr>
            <a:lvl5pPr marL="939412" indent="-270275">
              <a:buClr>
                <a:srgbClr val="676767"/>
              </a:buClr>
              <a:buFont typeface="+mj-lt"/>
              <a:buAutoNum type="arabicPeriod"/>
              <a:defRPr sz="1200" u="none">
                <a:solidFill>
                  <a:srgbClr val="676767"/>
                </a:solidFill>
                <a:latin typeface="Arial" panose="020B0604020202020204" pitchFamily="34" charset="0"/>
                <a:cs typeface="Arial" panose="020B0604020202020204" pitchFamily="34" charset="0"/>
              </a:defRPr>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Tree>
    <p:extLst>
      <p:ext uri="{BB962C8B-B14F-4D97-AF65-F5344CB8AC3E}">
        <p14:creationId xmlns:p14="http://schemas.microsoft.com/office/powerpoint/2010/main" val="228680792"/>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 記号">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35536" y="-35101"/>
            <a:ext cx="8661156" cy="673047"/>
          </a:xfrm>
          <a:prstGeom prst="rect">
            <a:avLst/>
          </a:prstGeom>
        </p:spPr>
        <p:txBody>
          <a:bodyPr anchor="b" anchorCtr="0">
            <a:noAutofit/>
          </a:bodyPr>
          <a:lstStyle>
            <a:lvl1pPr algn="l">
              <a:lnSpc>
                <a:spcPct val="90000"/>
              </a:lnSpc>
              <a:defRPr sz="2400" b="0" i="0" spc="0" baseline="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stStyle>
          <a:p>
            <a:r>
              <a:rPr lang="en-US" dirty="0" smtClean="0"/>
              <a:t>Agenda Title</a:t>
            </a:r>
            <a:endParaRPr lang="en-US" dirty="0"/>
          </a:p>
        </p:txBody>
      </p:sp>
      <p:sp>
        <p:nvSpPr>
          <p:cNvPr id="7" name="テキスト プレースホルダー 6"/>
          <p:cNvSpPr>
            <a:spLocks noGrp="1"/>
          </p:cNvSpPr>
          <p:nvPr>
            <p:ph type="body" sz="quarter" idx="10"/>
          </p:nvPr>
        </p:nvSpPr>
        <p:spPr>
          <a:xfrm>
            <a:off x="235536" y="946549"/>
            <a:ext cx="8661156" cy="3307556"/>
          </a:xfrm>
          <a:prstGeom prst="rect">
            <a:avLst/>
          </a:prstGeom>
        </p:spPr>
        <p:txBody>
          <a:bodyPr lIns="68580" tIns="34291" rIns="68580" bIns="34291"/>
          <a:lstStyle>
            <a:lvl1pPr marL="269084" indent="-269084">
              <a:buClr>
                <a:srgbClr val="676767"/>
              </a:buClr>
              <a:buFont typeface="Wingdings" panose="05000000000000000000" pitchFamily="2" charset="2"/>
              <a:buChar char="l"/>
              <a:defRPr sz="1800">
                <a:solidFill>
                  <a:srgbClr val="676767"/>
                </a:solidFill>
                <a:latin typeface="Arial" panose="020B0604020202020204" pitchFamily="34" charset="0"/>
                <a:cs typeface="Arial" panose="020B0604020202020204" pitchFamily="34" charset="0"/>
              </a:defRPr>
            </a:lvl1pPr>
            <a:lvl2pPr marL="400053" indent="-257177">
              <a:buClr>
                <a:srgbClr val="676767"/>
              </a:buClr>
              <a:buFont typeface="Wingdings" panose="05000000000000000000" pitchFamily="2" charset="2"/>
              <a:buChar char="Ø"/>
              <a:defRPr sz="1500">
                <a:solidFill>
                  <a:srgbClr val="676767"/>
                </a:solidFill>
                <a:latin typeface="Arial" panose="020B0604020202020204" pitchFamily="34" charset="0"/>
                <a:cs typeface="Arial" panose="020B0604020202020204" pitchFamily="34" charset="0"/>
              </a:defRPr>
            </a:lvl2pPr>
            <a:lvl3pPr marL="606034" indent="-271463">
              <a:buClr>
                <a:srgbClr val="676767"/>
              </a:buClr>
              <a:buFont typeface="Wingdings" panose="05000000000000000000" pitchFamily="2" charset="2"/>
              <a:buChar char="ü"/>
              <a:defRPr sz="1400">
                <a:solidFill>
                  <a:srgbClr val="676767"/>
                </a:solidFill>
                <a:latin typeface="Arial" panose="020B0604020202020204" pitchFamily="34" charset="0"/>
                <a:cs typeface="Arial" panose="020B0604020202020204" pitchFamily="34" charset="0"/>
              </a:defRPr>
            </a:lvl3pPr>
            <a:lvl4pPr marL="808444" indent="-269084">
              <a:buClr>
                <a:srgbClr val="676767"/>
              </a:buClr>
              <a:buFont typeface="Wingdings" panose="05000000000000000000" pitchFamily="2" charset="2"/>
              <a:buChar char="n"/>
              <a:defRPr sz="1200">
                <a:solidFill>
                  <a:srgbClr val="676767"/>
                </a:solidFill>
                <a:latin typeface="Arial" panose="020B0604020202020204" pitchFamily="34" charset="0"/>
                <a:cs typeface="Arial" panose="020B0604020202020204" pitchFamily="34" charset="0"/>
              </a:defRPr>
            </a:lvl4pPr>
            <a:lvl5pPr marL="939412" indent="-270275">
              <a:buClr>
                <a:srgbClr val="676767"/>
              </a:buClr>
              <a:buFont typeface="Arial" panose="020B0604020202020204" pitchFamily="34" charset="0"/>
              <a:buChar char="•"/>
              <a:defRPr sz="1200">
                <a:solidFill>
                  <a:srgbClr val="676767"/>
                </a:solidFill>
                <a:latin typeface="Arial" panose="020B0604020202020204" pitchFamily="34" charset="0"/>
                <a:cs typeface="Arial" panose="020B0604020202020204" pitchFamily="34" charset="0"/>
              </a:defRPr>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Tree>
    <p:extLst>
      <p:ext uri="{BB962C8B-B14F-4D97-AF65-F5344CB8AC3E}">
        <p14:creationId xmlns:p14="http://schemas.microsoft.com/office/powerpoint/2010/main" val="1225155453"/>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35536" y="-35101"/>
            <a:ext cx="8661156" cy="673047"/>
          </a:xfrm>
          <a:prstGeom prst="rect">
            <a:avLst/>
          </a:prstGeom>
        </p:spPr>
        <p:txBody>
          <a:bodyPr anchor="b" anchorCtr="0">
            <a:noAutofit/>
          </a:bodyPr>
          <a:lstStyle>
            <a:lvl1pPr algn="l">
              <a:lnSpc>
                <a:spcPct val="90000"/>
              </a:lnSpc>
              <a:defRPr sz="2400" b="0" i="0" spc="0" baseline="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stStyle>
          <a:p>
            <a:r>
              <a:rPr lang="en-US" dirty="0" smtClean="0"/>
              <a:t>Bullet Title Goes Here</a:t>
            </a:r>
            <a:endParaRPr lang="en-US" dirty="0"/>
          </a:p>
        </p:txBody>
      </p:sp>
    </p:spTree>
    <p:extLst>
      <p:ext uri="{BB962C8B-B14F-4D97-AF65-F5344CB8AC3E}">
        <p14:creationId xmlns:p14="http://schemas.microsoft.com/office/powerpoint/2010/main" val="90013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ullet_Title &amp; Messag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35536" y="-35101"/>
            <a:ext cx="8661156" cy="673047"/>
          </a:xfrm>
          <a:prstGeom prst="rect">
            <a:avLst/>
          </a:prstGeom>
        </p:spPr>
        <p:txBody>
          <a:bodyPr anchor="b" anchorCtr="0">
            <a:noAutofit/>
          </a:bodyPr>
          <a:lstStyle>
            <a:lvl1pPr algn="l">
              <a:lnSpc>
                <a:spcPct val="90000"/>
              </a:lnSpc>
              <a:defRPr sz="2400" b="0" i="0" spc="0" baseline="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stStyle>
          <a:p>
            <a:r>
              <a:rPr lang="en-US" dirty="0" smtClean="0"/>
              <a:t>Bullet Title Goes Here</a:t>
            </a:r>
            <a:endParaRPr lang="en-US" dirty="0"/>
          </a:p>
        </p:txBody>
      </p:sp>
      <p:sp>
        <p:nvSpPr>
          <p:cNvPr id="4" name="Text Placeholder 3"/>
          <p:cNvSpPr>
            <a:spLocks noGrp="1"/>
          </p:cNvSpPr>
          <p:nvPr>
            <p:ph type="body" sz="quarter" idx="10" hasCustomPrompt="1"/>
          </p:nvPr>
        </p:nvSpPr>
        <p:spPr>
          <a:xfrm>
            <a:off x="235536" y="643885"/>
            <a:ext cx="8661156" cy="512406"/>
          </a:xfrm>
          <a:prstGeom prst="rect">
            <a:avLst/>
          </a:prstGeom>
        </p:spPr>
        <p:txBody>
          <a:bodyPr lIns="91412" tIns="45706" rIns="91412" bIns="45706">
            <a:noAutofit/>
          </a:bodyPr>
          <a:lstStyle>
            <a:lvl1pPr marL="57131" indent="0">
              <a:lnSpc>
                <a:spcPct val="95000"/>
              </a:lnSpc>
              <a:spcBef>
                <a:spcPts val="1110"/>
              </a:spcBef>
              <a:buClr>
                <a:schemeClr val="tx2"/>
              </a:buClr>
              <a:buSzPct val="80000"/>
              <a:buFont typeface="Wingdings" panose="05000000000000000000" pitchFamily="2" charset="2"/>
              <a:buNone/>
              <a:defRPr sz="1500" b="0" i="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vl2pPr marL="292016" indent="0">
              <a:lnSpc>
                <a:spcPct val="95000"/>
              </a:lnSpc>
              <a:spcBef>
                <a:spcPts val="450"/>
              </a:spcBef>
              <a:buClr>
                <a:schemeClr val="tx2"/>
              </a:buClr>
              <a:buSzPct val="80000"/>
              <a:buFont typeface="Wingdings" panose="05000000000000000000" pitchFamily="2" charset="2"/>
              <a:buNone/>
              <a:defRPr sz="18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2pPr>
            <a:lvl3pPr marL="576095" indent="0">
              <a:buClr>
                <a:schemeClr val="tx2"/>
              </a:buClr>
              <a:buSzPct val="80000"/>
              <a:buFont typeface="Wingdings" panose="05000000000000000000" pitchFamily="2" charset="2"/>
              <a:buNone/>
              <a:defRPr sz="16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3pPr>
            <a:lvl4pPr marL="739558" indent="0">
              <a:buClr>
                <a:schemeClr val="tx2"/>
              </a:buClr>
              <a:buSzPct val="80000"/>
              <a:buFont typeface="Wingdings" panose="05000000000000000000" pitchFamily="2" charset="2"/>
              <a:buNone/>
              <a:defRPr sz="14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4pPr>
            <a:lvl5pPr marL="914134" indent="0">
              <a:buClr>
                <a:schemeClr val="tx2"/>
              </a:buClr>
              <a:buSzPct val="80000"/>
              <a:buFont typeface="Wingdings" panose="05000000000000000000" pitchFamily="2" charset="2"/>
              <a:buNone/>
              <a:defRPr sz="12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31177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ullet_Title&amp;Message&amp;Bullet数字">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35536" y="-35101"/>
            <a:ext cx="8661156" cy="673047"/>
          </a:xfrm>
          <a:prstGeom prst="rect">
            <a:avLst/>
          </a:prstGeom>
        </p:spPr>
        <p:txBody>
          <a:bodyPr anchor="b" anchorCtr="0">
            <a:noAutofit/>
          </a:bodyPr>
          <a:lstStyle>
            <a:lvl1pPr algn="l">
              <a:lnSpc>
                <a:spcPct val="90000"/>
              </a:lnSpc>
              <a:defRPr sz="2400" b="0" i="0" spc="0" baseline="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stStyle>
          <a:p>
            <a:r>
              <a:rPr lang="en-US" dirty="0" smtClean="0"/>
              <a:t>Bullet Title Goes Here</a:t>
            </a:r>
            <a:endParaRPr lang="en-US" dirty="0"/>
          </a:p>
        </p:txBody>
      </p:sp>
      <p:sp>
        <p:nvSpPr>
          <p:cNvPr id="4" name="Text Placeholder 3"/>
          <p:cNvSpPr>
            <a:spLocks noGrp="1"/>
          </p:cNvSpPr>
          <p:nvPr>
            <p:ph type="body" sz="quarter" idx="10" hasCustomPrompt="1"/>
          </p:nvPr>
        </p:nvSpPr>
        <p:spPr>
          <a:xfrm>
            <a:off x="235536" y="643885"/>
            <a:ext cx="8661156" cy="512406"/>
          </a:xfrm>
          <a:prstGeom prst="rect">
            <a:avLst/>
          </a:prstGeom>
        </p:spPr>
        <p:txBody>
          <a:bodyPr lIns="91412" tIns="45706" rIns="91412" bIns="45706">
            <a:noAutofit/>
          </a:bodyPr>
          <a:lstStyle>
            <a:lvl1pPr marL="57131" indent="0">
              <a:lnSpc>
                <a:spcPct val="95000"/>
              </a:lnSpc>
              <a:spcBef>
                <a:spcPts val="1110"/>
              </a:spcBef>
              <a:buClr>
                <a:schemeClr val="tx2"/>
              </a:buClr>
              <a:buSzPct val="80000"/>
              <a:buFont typeface="Wingdings" panose="05000000000000000000" pitchFamily="2" charset="2"/>
              <a:buNone/>
              <a:defRPr sz="1500" b="0" i="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vl2pPr marL="292016" indent="0">
              <a:lnSpc>
                <a:spcPct val="95000"/>
              </a:lnSpc>
              <a:spcBef>
                <a:spcPts val="450"/>
              </a:spcBef>
              <a:buClr>
                <a:schemeClr val="tx2"/>
              </a:buClr>
              <a:buSzPct val="80000"/>
              <a:buFont typeface="Wingdings" panose="05000000000000000000" pitchFamily="2" charset="2"/>
              <a:buNone/>
              <a:defRPr sz="18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2pPr>
            <a:lvl3pPr marL="576095" indent="0">
              <a:buClr>
                <a:schemeClr val="tx2"/>
              </a:buClr>
              <a:buSzPct val="80000"/>
              <a:buFont typeface="Wingdings" panose="05000000000000000000" pitchFamily="2" charset="2"/>
              <a:buNone/>
              <a:defRPr sz="16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3pPr>
            <a:lvl4pPr marL="739558" indent="0">
              <a:buClr>
                <a:schemeClr val="tx2"/>
              </a:buClr>
              <a:buSzPct val="80000"/>
              <a:buFont typeface="Wingdings" panose="05000000000000000000" pitchFamily="2" charset="2"/>
              <a:buNone/>
              <a:defRPr sz="14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4pPr>
            <a:lvl5pPr marL="914134" indent="0">
              <a:buClr>
                <a:schemeClr val="tx2"/>
              </a:buClr>
              <a:buSzPct val="80000"/>
              <a:buFont typeface="Wingdings" panose="05000000000000000000" pitchFamily="2" charset="2"/>
              <a:buNone/>
              <a:defRPr sz="12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5pPr>
          </a:lstStyle>
          <a:p>
            <a:pPr lvl="0"/>
            <a:r>
              <a:rPr lang="en-US" dirty="0" smtClean="0"/>
              <a:t>Click to edit Master text styles</a:t>
            </a:r>
          </a:p>
        </p:txBody>
      </p:sp>
      <p:sp>
        <p:nvSpPr>
          <p:cNvPr id="6" name="テキスト プレースホルダー 6"/>
          <p:cNvSpPr>
            <a:spLocks noGrp="1"/>
          </p:cNvSpPr>
          <p:nvPr>
            <p:ph type="body" sz="quarter" idx="11"/>
          </p:nvPr>
        </p:nvSpPr>
        <p:spPr>
          <a:xfrm>
            <a:off x="235536" y="1224142"/>
            <a:ext cx="8661156" cy="3307556"/>
          </a:xfrm>
          <a:prstGeom prst="rect">
            <a:avLst/>
          </a:prstGeom>
        </p:spPr>
        <p:txBody>
          <a:bodyPr lIns="68580" tIns="34291" rIns="68580" bIns="34291"/>
          <a:lstStyle>
            <a:lvl1pPr marL="269084" indent="-269084">
              <a:buClr>
                <a:srgbClr val="676767"/>
              </a:buClr>
              <a:buFont typeface="+mj-lt"/>
              <a:buAutoNum type="arabicPeriod"/>
              <a:defRPr sz="1500">
                <a:solidFill>
                  <a:srgbClr val="676767"/>
                </a:solidFill>
                <a:latin typeface="Arial" panose="020B0604020202020204" pitchFamily="34" charset="0"/>
                <a:cs typeface="Arial" panose="020B0604020202020204" pitchFamily="34" charset="0"/>
              </a:defRPr>
            </a:lvl1pPr>
            <a:lvl2pPr marL="400053" indent="-257177">
              <a:buClr>
                <a:srgbClr val="676767"/>
              </a:buClr>
              <a:buFont typeface="+mj-lt"/>
              <a:buAutoNum type="arabicPeriod"/>
              <a:defRPr sz="1400">
                <a:solidFill>
                  <a:srgbClr val="676767"/>
                </a:solidFill>
                <a:latin typeface="Arial" panose="020B0604020202020204" pitchFamily="34" charset="0"/>
                <a:cs typeface="Arial" panose="020B0604020202020204" pitchFamily="34" charset="0"/>
              </a:defRPr>
            </a:lvl2pPr>
            <a:lvl3pPr marL="606034" indent="-271463">
              <a:buClr>
                <a:srgbClr val="676767"/>
              </a:buClr>
              <a:buFont typeface="+mj-lt"/>
              <a:buAutoNum type="arabicPeriod"/>
              <a:defRPr sz="1200">
                <a:solidFill>
                  <a:srgbClr val="676767"/>
                </a:solidFill>
                <a:latin typeface="Arial" panose="020B0604020202020204" pitchFamily="34" charset="0"/>
                <a:cs typeface="Arial" panose="020B0604020202020204" pitchFamily="34" charset="0"/>
              </a:defRPr>
            </a:lvl3pPr>
            <a:lvl4pPr marL="808444" indent="-269084">
              <a:buClr>
                <a:srgbClr val="676767"/>
              </a:buClr>
              <a:buFont typeface="+mj-lt"/>
              <a:buAutoNum type="arabicPeriod"/>
              <a:defRPr sz="1100">
                <a:solidFill>
                  <a:srgbClr val="676767"/>
                </a:solidFill>
                <a:latin typeface="Arial" panose="020B0604020202020204" pitchFamily="34" charset="0"/>
                <a:cs typeface="Arial" panose="020B0604020202020204" pitchFamily="34" charset="0"/>
              </a:defRPr>
            </a:lvl4pPr>
            <a:lvl5pPr marL="939412" indent="-270275">
              <a:buClr>
                <a:srgbClr val="676767"/>
              </a:buClr>
              <a:buFont typeface="+mj-lt"/>
              <a:buAutoNum type="arabicPeriod"/>
              <a:defRPr sz="1100">
                <a:solidFill>
                  <a:srgbClr val="676767"/>
                </a:solidFill>
                <a:latin typeface="Arial" panose="020B0604020202020204" pitchFamily="34" charset="0"/>
                <a:cs typeface="Arial" panose="020B0604020202020204" pitchFamily="34" charset="0"/>
              </a:defRPr>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Tree>
    <p:extLst>
      <p:ext uri="{BB962C8B-B14F-4D97-AF65-F5344CB8AC3E}">
        <p14:creationId xmlns:p14="http://schemas.microsoft.com/office/powerpoint/2010/main" val="24546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ullet_Title&amp;Message&amp;Bullet記号">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35536" y="-35101"/>
            <a:ext cx="8661156" cy="673047"/>
          </a:xfrm>
          <a:prstGeom prst="rect">
            <a:avLst/>
          </a:prstGeom>
        </p:spPr>
        <p:txBody>
          <a:bodyPr anchor="b" anchorCtr="0">
            <a:noAutofit/>
          </a:bodyPr>
          <a:lstStyle>
            <a:lvl1pPr algn="l">
              <a:lnSpc>
                <a:spcPct val="90000"/>
              </a:lnSpc>
              <a:defRPr sz="2400" b="0" i="0" spc="0" baseline="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stStyle>
          <a:p>
            <a:r>
              <a:rPr lang="en-US" dirty="0" smtClean="0"/>
              <a:t>Bullet Title Goes Here</a:t>
            </a:r>
            <a:endParaRPr lang="en-US" dirty="0"/>
          </a:p>
        </p:txBody>
      </p:sp>
      <p:sp>
        <p:nvSpPr>
          <p:cNvPr id="4" name="Text Placeholder 3"/>
          <p:cNvSpPr>
            <a:spLocks noGrp="1"/>
          </p:cNvSpPr>
          <p:nvPr>
            <p:ph type="body" sz="quarter" idx="10" hasCustomPrompt="1"/>
          </p:nvPr>
        </p:nvSpPr>
        <p:spPr>
          <a:xfrm>
            <a:off x="235536" y="643885"/>
            <a:ext cx="8661156" cy="512406"/>
          </a:xfrm>
          <a:prstGeom prst="rect">
            <a:avLst/>
          </a:prstGeom>
        </p:spPr>
        <p:txBody>
          <a:bodyPr lIns="91412" tIns="45706" rIns="91412" bIns="45706">
            <a:noAutofit/>
          </a:bodyPr>
          <a:lstStyle>
            <a:lvl1pPr marL="57131" indent="0">
              <a:lnSpc>
                <a:spcPct val="95000"/>
              </a:lnSpc>
              <a:spcBef>
                <a:spcPts val="1110"/>
              </a:spcBef>
              <a:buClr>
                <a:schemeClr val="tx2"/>
              </a:buClr>
              <a:buSzPct val="80000"/>
              <a:buFont typeface="Wingdings" panose="05000000000000000000" pitchFamily="2" charset="2"/>
              <a:buNone/>
              <a:defRPr sz="1500" b="0" i="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vl2pPr marL="292016" indent="0">
              <a:lnSpc>
                <a:spcPct val="95000"/>
              </a:lnSpc>
              <a:spcBef>
                <a:spcPts val="450"/>
              </a:spcBef>
              <a:buClr>
                <a:schemeClr val="tx2"/>
              </a:buClr>
              <a:buSzPct val="80000"/>
              <a:buFont typeface="Wingdings" panose="05000000000000000000" pitchFamily="2" charset="2"/>
              <a:buNone/>
              <a:defRPr sz="18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2pPr>
            <a:lvl3pPr marL="576095" indent="0">
              <a:buClr>
                <a:schemeClr val="tx2"/>
              </a:buClr>
              <a:buSzPct val="80000"/>
              <a:buFont typeface="Wingdings" panose="05000000000000000000" pitchFamily="2" charset="2"/>
              <a:buNone/>
              <a:defRPr sz="16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3pPr>
            <a:lvl4pPr marL="739558" indent="0">
              <a:buClr>
                <a:schemeClr val="tx2"/>
              </a:buClr>
              <a:buSzPct val="80000"/>
              <a:buFont typeface="Wingdings" panose="05000000000000000000" pitchFamily="2" charset="2"/>
              <a:buNone/>
              <a:defRPr sz="14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4pPr>
            <a:lvl5pPr marL="914134" indent="0">
              <a:buClr>
                <a:schemeClr val="tx2"/>
              </a:buClr>
              <a:buSzPct val="80000"/>
              <a:buFont typeface="Wingdings" panose="05000000000000000000" pitchFamily="2" charset="2"/>
              <a:buNone/>
              <a:defRPr sz="12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5pPr>
          </a:lstStyle>
          <a:p>
            <a:pPr lvl="0"/>
            <a:r>
              <a:rPr lang="en-US" dirty="0" smtClean="0"/>
              <a:t>Click to edit Master text styles</a:t>
            </a:r>
          </a:p>
        </p:txBody>
      </p:sp>
      <p:sp>
        <p:nvSpPr>
          <p:cNvPr id="6" name="テキスト プレースホルダー 6"/>
          <p:cNvSpPr>
            <a:spLocks noGrp="1"/>
          </p:cNvSpPr>
          <p:nvPr>
            <p:ph type="body" sz="quarter" idx="11"/>
          </p:nvPr>
        </p:nvSpPr>
        <p:spPr>
          <a:xfrm>
            <a:off x="235536" y="1224142"/>
            <a:ext cx="8661156" cy="3307556"/>
          </a:xfrm>
          <a:prstGeom prst="rect">
            <a:avLst/>
          </a:prstGeom>
        </p:spPr>
        <p:txBody>
          <a:bodyPr lIns="68580" tIns="34291" rIns="68580" bIns="34291"/>
          <a:lstStyle>
            <a:lvl1pPr marL="269084" indent="-269084">
              <a:buClr>
                <a:srgbClr val="676767"/>
              </a:buClr>
              <a:buFont typeface="Wingdings" panose="05000000000000000000" pitchFamily="2" charset="2"/>
              <a:buChar char="l"/>
              <a:defRPr sz="1500">
                <a:solidFill>
                  <a:srgbClr val="676767"/>
                </a:solidFill>
                <a:latin typeface="Arial" panose="020B0604020202020204" pitchFamily="34" charset="0"/>
                <a:cs typeface="Arial" panose="020B0604020202020204" pitchFamily="34" charset="0"/>
              </a:defRPr>
            </a:lvl1pPr>
            <a:lvl2pPr marL="400053" indent="-257177">
              <a:buClr>
                <a:srgbClr val="676767"/>
              </a:buClr>
              <a:buFont typeface="Wingdings" panose="05000000000000000000" pitchFamily="2" charset="2"/>
              <a:buChar char="Ø"/>
              <a:defRPr sz="1400">
                <a:solidFill>
                  <a:srgbClr val="676767"/>
                </a:solidFill>
                <a:latin typeface="Arial" panose="020B0604020202020204" pitchFamily="34" charset="0"/>
                <a:cs typeface="Arial" panose="020B0604020202020204" pitchFamily="34" charset="0"/>
              </a:defRPr>
            </a:lvl2pPr>
            <a:lvl3pPr marL="606034" indent="-271463">
              <a:buClr>
                <a:srgbClr val="676767"/>
              </a:buClr>
              <a:buFont typeface="Wingdings" panose="05000000000000000000" pitchFamily="2" charset="2"/>
              <a:buChar char="ü"/>
              <a:defRPr sz="1200">
                <a:solidFill>
                  <a:srgbClr val="676767"/>
                </a:solidFill>
                <a:latin typeface="Arial" panose="020B0604020202020204" pitchFamily="34" charset="0"/>
                <a:cs typeface="Arial" panose="020B0604020202020204" pitchFamily="34" charset="0"/>
              </a:defRPr>
            </a:lvl3pPr>
            <a:lvl4pPr marL="808444" indent="-269084">
              <a:buClr>
                <a:srgbClr val="676767"/>
              </a:buClr>
              <a:buFont typeface="Wingdings" panose="05000000000000000000" pitchFamily="2" charset="2"/>
              <a:buChar char="n"/>
              <a:defRPr sz="1100">
                <a:solidFill>
                  <a:srgbClr val="676767"/>
                </a:solidFill>
                <a:latin typeface="Arial" panose="020B0604020202020204" pitchFamily="34" charset="0"/>
                <a:cs typeface="Arial" panose="020B0604020202020204" pitchFamily="34" charset="0"/>
              </a:defRPr>
            </a:lvl4pPr>
            <a:lvl5pPr marL="939412" indent="-270275">
              <a:buClr>
                <a:srgbClr val="676767"/>
              </a:buClr>
              <a:buFont typeface="Arial" panose="020B0604020202020204" pitchFamily="34" charset="0"/>
              <a:buChar char="•"/>
              <a:defRPr sz="1100">
                <a:solidFill>
                  <a:srgbClr val="676767"/>
                </a:solidFill>
                <a:latin typeface="Arial" panose="020B0604020202020204" pitchFamily="34" charset="0"/>
                <a:cs typeface="Arial" panose="020B0604020202020204" pitchFamily="34" charset="0"/>
              </a:defRPr>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Tree>
    <p:extLst>
      <p:ext uri="{BB962C8B-B14F-4D97-AF65-F5344CB8AC3E}">
        <p14:creationId xmlns:p14="http://schemas.microsoft.com/office/powerpoint/2010/main" val="154730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2"/>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59" tIns="34280" rIns="68559" bIns="34280" anchor="ctr"/>
          <a:lstStyle/>
          <a:p>
            <a:pPr defTabSz="457067"/>
            <a:endParaRPr kumimoji="0" lang="en-US">
              <a:solidFill>
                <a:srgbClr val="676767"/>
              </a:solidFill>
            </a:endParaRPr>
          </a:p>
        </p:txBody>
      </p:sp>
      <p:sp>
        <p:nvSpPr>
          <p:cNvPr id="4" name="Rectangle 6"/>
          <p:cNvSpPr>
            <a:spLocks noChangeArrowheads="1"/>
          </p:cNvSpPr>
          <p:nvPr/>
        </p:nvSpPr>
        <p:spPr bwMode="hidden">
          <a:xfrm>
            <a:off x="0" y="2"/>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59" tIns="34280" rIns="68559" bIns="34280" anchor="ctr"/>
          <a:lstStyle/>
          <a:p>
            <a:pPr defTabSz="457067"/>
            <a:endParaRPr kumimoji="0" lang="en-US">
              <a:solidFill>
                <a:srgbClr val="676767"/>
              </a:solidFill>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100" b="0" i="0" spc="0" baseline="0">
                <a:solidFill>
                  <a:srgbClr val="3E6BB4"/>
                </a:solidFill>
                <a:latin typeface="Arial" panose="020B0604020202020204" pitchFamily="34" charset="0"/>
                <a:cs typeface="Arial" panose="020B0604020202020204" pitchFamily="34" charset="0"/>
              </a:defRPr>
            </a:lvl1pPr>
          </a:lstStyle>
          <a:p>
            <a:r>
              <a:rPr lang="en-GB" dirty="0" smtClean="0"/>
              <a:t>Section Title Goes Here</a:t>
            </a:r>
            <a:endParaRPr lang="en-US" dirty="0"/>
          </a:p>
        </p:txBody>
      </p:sp>
    </p:spTree>
    <p:extLst>
      <p:ext uri="{BB962C8B-B14F-4D97-AF65-F5344CB8AC3E}">
        <p14:creationId xmlns:p14="http://schemas.microsoft.com/office/powerpoint/2010/main" val="735011771"/>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4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14" name="Picture 2" descr="C:\Users\spius\Pictures\cisco logo blue gradient.png"/>
          <p:cNvPicPr>
            <a:picLocks noChangeAspect="1" noChangeArrowheads="1"/>
          </p:cNvPicPr>
          <p:nvPr userDrawn="1"/>
        </p:nvPicPr>
        <p:blipFill>
          <a:blip r:embed="rId2" cstate="email">
            <a:biLevel thresh="25000"/>
            <a:alphaModFix amt="60000"/>
            <a:extLst>
              <a:ext uri="{28A0092B-C50C-407E-A947-70E740481C1C}">
                <a14:useLocalDpi xmlns:a14="http://schemas.microsoft.com/office/drawing/2010/main"/>
              </a:ext>
            </a:extLst>
          </a:blip>
          <a:srcRect/>
          <a:stretch>
            <a:fillRect/>
          </a:stretch>
        </p:blipFill>
        <p:spPr bwMode="auto">
          <a:xfrm>
            <a:off x="249559" y="4902569"/>
            <a:ext cx="324084" cy="19925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100" b="0" i="0" spc="0" baseline="0">
                <a:solidFill>
                  <a:schemeClr val="bg1"/>
                </a:solidFill>
                <a:latin typeface="Arial" panose="020B0604020202020204" pitchFamily="34" charset="0"/>
                <a:cs typeface="Arial" panose="020B0604020202020204" pitchFamily="34" charset="0"/>
              </a:defRPr>
            </a:lvl1pPr>
          </a:lstStyle>
          <a:p>
            <a:r>
              <a:rPr lang="en-GB" dirty="0" smtClean="0"/>
              <a:t>Section Title Goes Here</a:t>
            </a:r>
            <a:endParaRPr lang="en-US" dirty="0"/>
          </a:p>
        </p:txBody>
      </p:sp>
      <p:sp>
        <p:nvSpPr>
          <p:cNvPr id="9" name="Rectangle 4"/>
          <p:cNvSpPr>
            <a:spLocks noChangeArrowheads="1"/>
          </p:cNvSpPr>
          <p:nvPr userDrawn="1"/>
        </p:nvSpPr>
        <p:spPr bwMode="ltGray">
          <a:xfrm>
            <a:off x="3502565" y="4882316"/>
            <a:ext cx="2127040" cy="207751"/>
          </a:xfrm>
          <a:prstGeom prst="rect">
            <a:avLst/>
          </a:prstGeom>
          <a:noFill/>
        </p:spPr>
        <p:txBody>
          <a:bodyPr wrap="square" lIns="68580" tIns="34291" rIns="68580" bIns="34291" rtlCol="0" anchor="ctr" anchorCtr="0">
            <a:spAutoFit/>
          </a:bodyPr>
          <a:lstStyle/>
          <a:p>
            <a:pPr algn="ctr" defTabSz="457067"/>
            <a:r>
              <a:rPr lang="en-US" sz="900" dirty="0" smtClean="0">
                <a:solidFill>
                  <a:srgbClr val="FFFFFF"/>
                </a:solidFill>
                <a:cs typeface="Arial" panose="020B0604020202020204" pitchFamily="34" charset="0"/>
              </a:rPr>
              <a:t>Cisco Consulting Services</a:t>
            </a:r>
            <a:endParaRPr lang="en-US" sz="900" dirty="0">
              <a:solidFill>
                <a:srgbClr val="FFFFFF"/>
              </a:solidFill>
              <a:cs typeface="Arial" panose="020B0604020202020204" pitchFamily="34" charset="0"/>
            </a:endParaRPr>
          </a:p>
        </p:txBody>
      </p:sp>
      <p:sp>
        <p:nvSpPr>
          <p:cNvPr id="11" name="Rectangle 7"/>
          <p:cNvSpPr>
            <a:spLocks noChangeArrowheads="1"/>
          </p:cNvSpPr>
          <p:nvPr userDrawn="1"/>
        </p:nvSpPr>
        <p:spPr bwMode="ltGray">
          <a:xfrm>
            <a:off x="8600692" y="4890001"/>
            <a:ext cx="310904" cy="238529"/>
          </a:xfrm>
          <a:prstGeom prst="rect">
            <a:avLst/>
          </a:prstGeom>
          <a:noFill/>
        </p:spPr>
        <p:txBody>
          <a:bodyPr wrap="none" lIns="68580" tIns="34291" rIns="68580" bIns="34291" rtlCol="0" anchor="ctr" anchorCtr="0">
            <a:spAutoFit/>
          </a:bodyPr>
          <a:lstStyle/>
          <a:p>
            <a:pPr algn="ctr" defTabSz="457067"/>
            <a:fld id="{4ABDCABE-3F10-B64C-92F1-862014417034}" type="slidenum">
              <a:rPr lang="en-US" sz="1100">
                <a:solidFill>
                  <a:srgbClr val="FFFFFF"/>
                </a:solidFill>
                <a:cs typeface="Arial" panose="020B0604020202020204" pitchFamily="34" charset="0"/>
              </a:rPr>
              <a:pPr algn="ctr" defTabSz="457067"/>
              <a:t>‹#›</a:t>
            </a:fld>
            <a:endParaRPr lang="en-US" sz="1100" dirty="0">
              <a:solidFill>
                <a:srgbClr val="FFFFFF"/>
              </a:solidFill>
              <a:cs typeface="Arial" panose="020B0604020202020204" pitchFamily="34" charset="0"/>
            </a:endParaRPr>
          </a:p>
        </p:txBody>
      </p:sp>
      <p:sp>
        <p:nvSpPr>
          <p:cNvPr id="12" name="Rectangle 4"/>
          <p:cNvSpPr>
            <a:spLocks noChangeArrowheads="1"/>
          </p:cNvSpPr>
          <p:nvPr userDrawn="1"/>
        </p:nvSpPr>
        <p:spPr bwMode="ltGray">
          <a:xfrm>
            <a:off x="515962" y="4949038"/>
            <a:ext cx="2622954" cy="161585"/>
          </a:xfrm>
          <a:prstGeom prst="rect">
            <a:avLst/>
          </a:prstGeom>
          <a:noFill/>
        </p:spPr>
        <p:txBody>
          <a:bodyPr wrap="none" lIns="68580" tIns="34291" rIns="68580" bIns="34291" rtlCol="0" anchor="ctr" anchorCtr="0">
            <a:spAutoFit/>
          </a:bodyPr>
          <a:lstStyle/>
          <a:p>
            <a:pPr defTabSz="457067"/>
            <a:r>
              <a:rPr lang="en-US" sz="600" dirty="0">
                <a:solidFill>
                  <a:srgbClr val="FFFFFF"/>
                </a:solidFill>
                <a:cs typeface="Arial" panose="020B0604020202020204" pitchFamily="34" charset="0"/>
              </a:rPr>
              <a:t>© </a:t>
            </a:r>
            <a:r>
              <a:rPr lang="en-US" sz="600" dirty="0" smtClean="0">
                <a:solidFill>
                  <a:srgbClr val="FFFFFF"/>
                </a:solidFill>
                <a:cs typeface="Arial" panose="020B0604020202020204" pitchFamily="34" charset="0"/>
              </a:rPr>
              <a:t>201</a:t>
            </a:r>
            <a:r>
              <a:rPr lang="en-US" altLang="ja-JP" sz="600" dirty="0" smtClean="0">
                <a:solidFill>
                  <a:srgbClr val="FFFFFF"/>
                </a:solidFill>
                <a:cs typeface="Arial" panose="020B0604020202020204" pitchFamily="34" charset="0"/>
              </a:rPr>
              <a:t>5</a:t>
            </a:r>
            <a:r>
              <a:rPr lang="en-US" sz="600" dirty="0" smtClean="0">
                <a:solidFill>
                  <a:srgbClr val="FFFFFF"/>
                </a:solidFill>
                <a:cs typeface="Arial" panose="020B0604020202020204" pitchFamily="34" charset="0"/>
              </a:rPr>
              <a:t>  </a:t>
            </a:r>
            <a:r>
              <a:rPr lang="en-US" sz="600" dirty="0">
                <a:solidFill>
                  <a:srgbClr val="FFFFFF"/>
                </a:solidFill>
                <a:cs typeface="Arial" panose="020B0604020202020204" pitchFamily="34" charset="0"/>
              </a:rPr>
              <a:t>Cisco and/or its affiliates. All rights reserved.   Cisco Confidential</a:t>
            </a:r>
          </a:p>
        </p:txBody>
      </p:sp>
    </p:spTree>
    <p:extLst>
      <p:ext uri="{BB962C8B-B14F-4D97-AF65-F5344CB8AC3E}">
        <p14:creationId xmlns:p14="http://schemas.microsoft.com/office/powerpoint/2010/main" val="1323991145"/>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19"/>
          <p:cNvSpPr txBox="1"/>
          <p:nvPr userDrawn="1"/>
        </p:nvSpPr>
        <p:spPr>
          <a:xfrm>
            <a:off x="626132" y="2300022"/>
            <a:ext cx="2468564" cy="646290"/>
          </a:xfrm>
          <a:prstGeom prst="rect">
            <a:avLst/>
          </a:prstGeom>
          <a:noFill/>
        </p:spPr>
        <p:txBody>
          <a:bodyPr wrap="none" lIns="91400" tIns="45700" rIns="91400" bIns="45700" rtlCol="0">
            <a:spAutoFit/>
          </a:bodyPr>
          <a:lstStyle/>
          <a:p>
            <a:pPr defTabSz="457067"/>
            <a:r>
              <a:rPr kumimoji="0" lang="en-US" sz="3600" dirty="0" smtClean="0">
                <a:solidFill>
                  <a:srgbClr val="FFFFFF"/>
                </a:solidFill>
                <a:cs typeface="Arial" panose="020B0604020202020204" pitchFamily="34" charset="0"/>
              </a:rPr>
              <a:t>Thank you.</a:t>
            </a:r>
            <a:endParaRPr kumimoji="0" lang="en-US" sz="3600" dirty="0">
              <a:solidFill>
                <a:srgbClr val="FFFFFF"/>
              </a:solidFill>
              <a:cs typeface="Arial" panose="020B0604020202020204" pitchFamily="34" charset="0"/>
            </a:endParaRPr>
          </a:p>
        </p:txBody>
      </p:sp>
      <p:sp>
        <p:nvSpPr>
          <p:cNvPr id="20" name="Rectangle 20"/>
          <p:cNvSpPr>
            <a:spLocks noChangeArrowheads="1"/>
          </p:cNvSpPr>
          <p:nvPr userDrawn="1"/>
        </p:nvSpPr>
        <p:spPr bwMode="black">
          <a:xfrm>
            <a:off x="6286242" y="2851197"/>
            <a:ext cx="116616" cy="441827"/>
          </a:xfrm>
          <a:prstGeom prst="rect">
            <a:avLst/>
          </a:prstGeom>
          <a:solidFill>
            <a:schemeClr val="bg1"/>
          </a:solidFill>
          <a:ln w="9525">
            <a:noFill/>
            <a:miter lim="800000"/>
            <a:headEnd/>
            <a:tailEnd/>
          </a:ln>
        </p:spPr>
        <p:txBody>
          <a:bodyPr lIns="91400" tIns="45700" rIns="91400" bIns="45700"/>
          <a:lstStyle/>
          <a:p>
            <a:pPr defTabSz="457067"/>
            <a:endParaRPr kumimoji="0" lang="en-US">
              <a:solidFill>
                <a:srgbClr val="FFFFFF"/>
              </a:solidFill>
            </a:endParaRPr>
          </a:p>
        </p:txBody>
      </p:sp>
      <p:sp>
        <p:nvSpPr>
          <p:cNvPr id="21" name="Freeform 21"/>
          <p:cNvSpPr>
            <a:spLocks/>
          </p:cNvSpPr>
          <p:nvPr userDrawn="1"/>
        </p:nvSpPr>
        <p:spPr bwMode="black">
          <a:xfrm>
            <a:off x="6965595" y="2840187"/>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91400" tIns="45700" rIns="91400" bIns="45700"/>
          <a:lstStyle/>
          <a:p>
            <a:pPr defTabSz="457067"/>
            <a:endParaRPr kumimoji="0" lang="en-US">
              <a:solidFill>
                <a:srgbClr val="FFFFFF"/>
              </a:solidFill>
            </a:endParaRPr>
          </a:p>
        </p:txBody>
      </p:sp>
      <p:sp>
        <p:nvSpPr>
          <p:cNvPr id="22" name="Freeform 22"/>
          <p:cNvSpPr>
            <a:spLocks/>
          </p:cNvSpPr>
          <p:nvPr userDrawn="1"/>
        </p:nvSpPr>
        <p:spPr bwMode="black">
          <a:xfrm>
            <a:off x="5798084" y="2840187"/>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91400" tIns="45700" rIns="91400" bIns="45700"/>
          <a:lstStyle/>
          <a:p>
            <a:pPr defTabSz="457067"/>
            <a:endParaRPr kumimoji="0" lang="en-US">
              <a:solidFill>
                <a:srgbClr val="FFFFFF"/>
              </a:solidFill>
            </a:endParaRPr>
          </a:p>
        </p:txBody>
      </p:sp>
      <p:sp>
        <p:nvSpPr>
          <p:cNvPr id="23" name="Freeform 39"/>
          <p:cNvSpPr>
            <a:spLocks noEditPoints="1"/>
          </p:cNvSpPr>
          <p:nvPr userDrawn="1"/>
        </p:nvSpPr>
        <p:spPr bwMode="black">
          <a:xfrm>
            <a:off x="7425276" y="2840187"/>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91400" tIns="45700" rIns="91400" bIns="45700"/>
          <a:lstStyle/>
          <a:p>
            <a:pPr defTabSz="457067"/>
            <a:endParaRPr kumimoji="0" lang="en-US">
              <a:solidFill>
                <a:srgbClr val="FFFFFF"/>
              </a:solidFill>
            </a:endParaRPr>
          </a:p>
        </p:txBody>
      </p:sp>
      <p:sp>
        <p:nvSpPr>
          <p:cNvPr id="24" name="Freeform 40"/>
          <p:cNvSpPr>
            <a:spLocks/>
          </p:cNvSpPr>
          <p:nvPr userDrawn="1"/>
        </p:nvSpPr>
        <p:spPr bwMode="black">
          <a:xfrm>
            <a:off x="6553396" y="2840187"/>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91400" tIns="45700" rIns="91400" bIns="45700"/>
          <a:lstStyle/>
          <a:p>
            <a:pPr defTabSz="457067"/>
            <a:endParaRPr kumimoji="0" lang="en-US">
              <a:solidFill>
                <a:srgbClr val="FFFFFF"/>
              </a:solidFill>
            </a:endParaRPr>
          </a:p>
        </p:txBody>
      </p:sp>
      <p:sp>
        <p:nvSpPr>
          <p:cNvPr id="25" name="Freeform 41"/>
          <p:cNvSpPr>
            <a:spLocks/>
          </p:cNvSpPr>
          <p:nvPr userDrawn="1"/>
        </p:nvSpPr>
        <p:spPr bwMode="black">
          <a:xfrm>
            <a:off x="5566225" y="222501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91400" tIns="45700" rIns="91400" bIns="45700"/>
          <a:lstStyle/>
          <a:p>
            <a:pPr defTabSz="457067"/>
            <a:endParaRPr kumimoji="0" lang="en-US">
              <a:solidFill>
                <a:srgbClr val="FFFFFF"/>
              </a:solidFill>
            </a:endParaRPr>
          </a:p>
        </p:txBody>
      </p:sp>
      <p:sp>
        <p:nvSpPr>
          <p:cNvPr id="26" name="Freeform 42"/>
          <p:cNvSpPr>
            <a:spLocks/>
          </p:cNvSpPr>
          <p:nvPr userDrawn="1"/>
        </p:nvSpPr>
        <p:spPr bwMode="black">
          <a:xfrm>
            <a:off x="5874055" y="207276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91400" tIns="45700" rIns="91400" bIns="45700"/>
          <a:lstStyle/>
          <a:p>
            <a:pPr defTabSz="457067"/>
            <a:endParaRPr kumimoji="0" lang="en-US">
              <a:solidFill>
                <a:srgbClr val="FFFFFF"/>
              </a:solidFill>
            </a:endParaRPr>
          </a:p>
        </p:txBody>
      </p:sp>
      <p:sp>
        <p:nvSpPr>
          <p:cNvPr id="27" name="Freeform 43"/>
          <p:cNvSpPr>
            <a:spLocks/>
          </p:cNvSpPr>
          <p:nvPr userDrawn="1"/>
        </p:nvSpPr>
        <p:spPr bwMode="black">
          <a:xfrm>
            <a:off x="6176427" y="1863403"/>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91400" tIns="45700" rIns="91400" bIns="45700"/>
          <a:lstStyle/>
          <a:p>
            <a:pPr defTabSz="457067"/>
            <a:endParaRPr kumimoji="0" lang="en-US">
              <a:solidFill>
                <a:srgbClr val="FFFFFF"/>
              </a:solidFill>
            </a:endParaRPr>
          </a:p>
        </p:txBody>
      </p:sp>
      <p:sp>
        <p:nvSpPr>
          <p:cNvPr id="28" name="Freeform 44"/>
          <p:cNvSpPr>
            <a:spLocks/>
          </p:cNvSpPr>
          <p:nvPr userDrawn="1"/>
        </p:nvSpPr>
        <p:spPr bwMode="black">
          <a:xfrm>
            <a:off x="6484250" y="2072752"/>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91400" tIns="45700" rIns="91400" bIns="45700"/>
          <a:lstStyle/>
          <a:p>
            <a:pPr defTabSz="457067"/>
            <a:endParaRPr kumimoji="0" lang="en-US">
              <a:solidFill>
                <a:srgbClr val="FFFFFF"/>
              </a:solidFill>
            </a:endParaRPr>
          </a:p>
        </p:txBody>
      </p:sp>
      <p:sp>
        <p:nvSpPr>
          <p:cNvPr id="29" name="Freeform 45"/>
          <p:cNvSpPr>
            <a:spLocks/>
          </p:cNvSpPr>
          <p:nvPr userDrawn="1"/>
        </p:nvSpPr>
        <p:spPr bwMode="black">
          <a:xfrm>
            <a:off x="6785247" y="2225026"/>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91400" tIns="45700" rIns="91400" bIns="45700"/>
          <a:lstStyle/>
          <a:p>
            <a:pPr defTabSz="457067"/>
            <a:endParaRPr kumimoji="0" lang="en-US">
              <a:solidFill>
                <a:srgbClr val="FFFFFF"/>
              </a:solidFill>
            </a:endParaRPr>
          </a:p>
        </p:txBody>
      </p:sp>
      <p:sp>
        <p:nvSpPr>
          <p:cNvPr id="30" name="Freeform 46"/>
          <p:cNvSpPr>
            <a:spLocks/>
          </p:cNvSpPr>
          <p:nvPr userDrawn="1"/>
        </p:nvSpPr>
        <p:spPr bwMode="black">
          <a:xfrm>
            <a:off x="7093085" y="2072753"/>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91400" tIns="45700" rIns="91400" bIns="45700"/>
          <a:lstStyle/>
          <a:p>
            <a:pPr defTabSz="457067"/>
            <a:endParaRPr kumimoji="0" lang="en-US">
              <a:solidFill>
                <a:srgbClr val="FFFFFF"/>
              </a:solidFill>
            </a:endParaRPr>
          </a:p>
        </p:txBody>
      </p:sp>
      <p:sp>
        <p:nvSpPr>
          <p:cNvPr id="31" name="Freeform 47"/>
          <p:cNvSpPr>
            <a:spLocks/>
          </p:cNvSpPr>
          <p:nvPr userDrawn="1"/>
        </p:nvSpPr>
        <p:spPr bwMode="black">
          <a:xfrm>
            <a:off x="7400882" y="1863398"/>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91400" tIns="45700" rIns="91400" bIns="45700"/>
          <a:lstStyle/>
          <a:p>
            <a:pPr defTabSz="457067"/>
            <a:endParaRPr kumimoji="0" lang="en-US">
              <a:solidFill>
                <a:srgbClr val="FFFFFF"/>
              </a:solidFill>
            </a:endParaRPr>
          </a:p>
        </p:txBody>
      </p:sp>
      <p:sp>
        <p:nvSpPr>
          <p:cNvPr id="32" name="Freeform 48"/>
          <p:cNvSpPr>
            <a:spLocks/>
          </p:cNvSpPr>
          <p:nvPr userDrawn="1"/>
        </p:nvSpPr>
        <p:spPr bwMode="black">
          <a:xfrm>
            <a:off x="7703275" y="2072753"/>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91400" tIns="45700" rIns="91400" bIns="45700"/>
          <a:lstStyle/>
          <a:p>
            <a:pPr defTabSz="457067"/>
            <a:endParaRPr kumimoji="0" lang="en-US">
              <a:solidFill>
                <a:srgbClr val="FFFFFF"/>
              </a:solidFill>
            </a:endParaRPr>
          </a:p>
        </p:txBody>
      </p:sp>
      <p:sp>
        <p:nvSpPr>
          <p:cNvPr id="33" name="Freeform 49"/>
          <p:cNvSpPr>
            <a:spLocks/>
          </p:cNvSpPr>
          <p:nvPr userDrawn="1"/>
        </p:nvSpPr>
        <p:spPr bwMode="black">
          <a:xfrm>
            <a:off x="8011072" y="2225026"/>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91400" tIns="45700" rIns="91400" bIns="45700"/>
          <a:lstStyle/>
          <a:p>
            <a:pPr defTabSz="457067"/>
            <a:endParaRPr kumimoji="0" lang="en-US">
              <a:solidFill>
                <a:srgbClr val="FFFFFF"/>
              </a:solidFill>
            </a:endParaRPr>
          </a:p>
        </p:txBody>
      </p:sp>
    </p:spTree>
    <p:extLst>
      <p:ext uri="{BB962C8B-B14F-4D97-AF65-F5344CB8AC3E}">
        <p14:creationId xmlns:p14="http://schemas.microsoft.com/office/powerpoint/2010/main" val="15771938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700"/>
                                        <p:tgtEl>
                                          <p:spTgt spid="26"/>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700"/>
                                        <p:tgtEl>
                                          <p:spTgt spid="27"/>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700"/>
                                        <p:tgtEl>
                                          <p:spTgt spid="28"/>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700"/>
                                        <p:tgtEl>
                                          <p:spTgt spid="29"/>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700"/>
                                        <p:tgtEl>
                                          <p:spTgt spid="3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700"/>
                                        <p:tgtEl>
                                          <p:spTgt spid="31"/>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700"/>
                                        <p:tgtEl>
                                          <p:spTgt spid="32"/>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700"/>
                                        <p:tgtEl>
                                          <p:spTgt spid="33"/>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25"/>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27"/>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2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3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33"/>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26"/>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28"/>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3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32"/>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 Created dual column slide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384177"/>
            <a:ext cx="8513064" cy="434974"/>
          </a:xfrm>
        </p:spPr>
        <p:txBody>
          <a:bodyPr/>
          <a:lstStyle>
            <a:lvl1pPr>
              <a:defRPr baseline="0"/>
            </a:lvl1pPr>
          </a:lstStyle>
          <a:p>
            <a:r>
              <a:rPr lang="en-US" dirty="0" smtClean="0"/>
              <a:t>Slide Title</a:t>
            </a:r>
            <a:endParaRPr lang="en-US" dirty="0"/>
          </a:p>
        </p:txBody>
      </p:sp>
      <p:sp>
        <p:nvSpPr>
          <p:cNvPr id="5" name="Content Placeholder 4"/>
          <p:cNvSpPr>
            <a:spLocks noGrp="1"/>
          </p:cNvSpPr>
          <p:nvPr>
            <p:ph sz="quarter" idx="11"/>
          </p:nvPr>
        </p:nvSpPr>
        <p:spPr>
          <a:xfrm>
            <a:off x="304802" y="1241441"/>
            <a:ext cx="4069080" cy="3330575"/>
          </a:xfrm>
          <a:prstGeom prst="rect">
            <a:avLst/>
          </a:prstGeom>
        </p:spPr>
        <p:txBody>
          <a:bodyPr lIns="91432" tIns="45716" rIns="91432" bIns="4571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Text Placeholder 5"/>
          <p:cNvSpPr>
            <a:spLocks noGrp="1"/>
          </p:cNvSpPr>
          <p:nvPr>
            <p:ph type="body" sz="quarter" idx="12"/>
          </p:nvPr>
        </p:nvSpPr>
        <p:spPr>
          <a:xfrm>
            <a:off x="304800" y="819152"/>
            <a:ext cx="8513064" cy="381000"/>
          </a:xfrm>
          <a:prstGeom prst="rect">
            <a:avLst/>
          </a:prstGeom>
        </p:spPr>
        <p:txBody>
          <a:bodyPr lIns="91432" tIns="45716" rIns="91432" bIns="45716"/>
          <a:lstStyle>
            <a:lvl1pPr marL="1785" indent="0">
              <a:buNone/>
              <a:defRPr>
                <a:solidFill>
                  <a:schemeClr val="accent2"/>
                </a:solidFill>
              </a:defRPr>
            </a:lvl1pPr>
          </a:lstStyle>
          <a:p>
            <a:pPr lvl="0"/>
            <a:r>
              <a:rPr lang="en-US" smtClean="0"/>
              <a:t>Click to edit Master text styles</a:t>
            </a:r>
          </a:p>
        </p:txBody>
      </p:sp>
      <p:sp>
        <p:nvSpPr>
          <p:cNvPr id="7" name="Content Placeholder 6"/>
          <p:cNvSpPr>
            <a:spLocks noGrp="1"/>
          </p:cNvSpPr>
          <p:nvPr>
            <p:ph sz="quarter" idx="13"/>
          </p:nvPr>
        </p:nvSpPr>
        <p:spPr>
          <a:xfrm>
            <a:off x="4748784" y="1241428"/>
            <a:ext cx="4069080" cy="3343275"/>
          </a:xfrm>
          <a:prstGeom prst="rect">
            <a:avLst/>
          </a:prstGeom>
        </p:spPr>
        <p:txBody>
          <a:bodyPr lIns="91432" tIns="45716" rIns="91432" bIns="4571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Slide Number Placeholder 1"/>
          <p:cNvSpPr>
            <a:spLocks noGrp="1"/>
          </p:cNvSpPr>
          <p:nvPr>
            <p:ph type="sldNum" sz="quarter" idx="4"/>
          </p:nvPr>
        </p:nvSpPr>
        <p:spPr>
          <a:xfrm>
            <a:off x="8409709" y="4884994"/>
            <a:ext cx="359666" cy="274637"/>
          </a:xfrm>
          <a:prstGeom prst="rect">
            <a:avLst/>
          </a:prstGeom>
        </p:spPr>
        <p:txBody>
          <a:bodyPr vert="horz" lIns="91432" tIns="45716" rIns="91432" bIns="45716" rtlCol="0" anchor="ctr"/>
          <a:lstStyle>
            <a:lvl1pPr algn="r">
              <a:defRPr lang="en-US" sz="600" kern="1200" smtClean="0">
                <a:solidFill>
                  <a:srgbClr val="000000">
                    <a:alpha val="25000"/>
                  </a:srgbClr>
                </a:solidFill>
                <a:latin typeface="+mn-lt"/>
                <a:ea typeface="+mn-ea"/>
                <a:cs typeface="CiscoSans Thin"/>
              </a:defRPr>
            </a:lvl1pPr>
          </a:lstStyle>
          <a:p>
            <a:pPr defTabSz="457067"/>
            <a:fld id="{96A97DD0-5BE7-4856-A2A9-C42C6688E607}" type="slidenum">
              <a:rPr kumimoji="0"/>
              <a:pPr defTabSz="457067"/>
              <a:t>‹#›</a:t>
            </a:fld>
            <a:endParaRPr kumimoji="0" dirty="0"/>
          </a:p>
        </p:txBody>
      </p:sp>
    </p:spTree>
    <p:extLst>
      <p:ext uri="{BB962C8B-B14F-4D97-AF65-F5344CB8AC3E}">
        <p14:creationId xmlns:p14="http://schemas.microsoft.com/office/powerpoint/2010/main" val="686612099"/>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653216852"/>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
        <p:nvSpPr>
          <p:cNvPr id="2" name="Rectangle 5"/>
          <p:cNvSpPr>
            <a:spLocks noChangeArrowheads="1"/>
          </p:cNvSpPr>
          <p:nvPr userDrawn="1"/>
        </p:nvSpPr>
        <p:spPr bwMode="ltGray">
          <a:xfrm>
            <a:off x="7789886" y="4895368"/>
            <a:ext cx="785825" cy="175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43" tIns="41007" rIns="82043" bIns="41007" anchor="b">
            <a:spAutoFit/>
          </a:bodyPr>
          <a:lstStyle/>
          <a:p>
            <a:pPr algn="r" defTabSz="811918"/>
            <a:r>
              <a:rPr kumimoji="0" lang="en-US" altLang="ja-JP" sz="600">
                <a:solidFill>
                  <a:srgbClr val="C0C0C0"/>
                </a:solidFill>
              </a:rPr>
              <a:t>Cisco Confidential</a:t>
            </a:r>
          </a:p>
        </p:txBody>
      </p:sp>
      <p:sp>
        <p:nvSpPr>
          <p:cNvPr id="3" name="Rectangle 4"/>
          <p:cNvSpPr>
            <a:spLocks noChangeArrowheads="1"/>
          </p:cNvSpPr>
          <p:nvPr userDrawn="1"/>
        </p:nvSpPr>
        <p:spPr bwMode="ltGray">
          <a:xfrm>
            <a:off x="250898" y="4895368"/>
            <a:ext cx="3421063" cy="175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043" tIns="41007" rIns="82043" bIns="41007" anchor="b">
            <a:spAutoFit/>
          </a:bodyPr>
          <a:lstStyle/>
          <a:p>
            <a:pPr defTabSz="811918"/>
            <a:r>
              <a:rPr kumimoji="0" lang="en-US" altLang="ja-JP" sz="600">
                <a:solidFill>
                  <a:srgbClr val="C0C0C0"/>
                </a:solidFill>
              </a:rPr>
              <a:t>© 2013 Cisco and/or its affiliates. All rights reserved.</a:t>
            </a:r>
          </a:p>
        </p:txBody>
      </p:sp>
      <p:sp>
        <p:nvSpPr>
          <p:cNvPr id="4" name="Rectangle 7"/>
          <p:cNvSpPr>
            <a:spLocks noChangeArrowheads="1"/>
          </p:cNvSpPr>
          <p:nvPr userDrawn="1"/>
        </p:nvSpPr>
        <p:spPr bwMode="ltGray">
          <a:xfrm>
            <a:off x="8641437" y="4892191"/>
            <a:ext cx="259727" cy="175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82043" tIns="41007" rIns="82043" bIns="41007" anchor="b">
            <a:spAutoFit/>
          </a:bodyPr>
          <a:lstStyle/>
          <a:p>
            <a:pPr algn="r" defTabSz="811918"/>
            <a:fld id="{477C1B70-991A-4D9C-BC51-BB39017ED3DD}" type="slidenum">
              <a:rPr kumimoji="0" lang="en-US" altLang="ja-JP" sz="600">
                <a:solidFill>
                  <a:srgbClr val="C0C0C0"/>
                </a:solidFill>
              </a:rPr>
              <a:pPr algn="r" defTabSz="811918"/>
              <a:t>‹#›</a:t>
            </a:fld>
            <a:endParaRPr kumimoji="0" lang="en-US" altLang="ja-JP" sz="600">
              <a:solidFill>
                <a:srgbClr val="C0C0C0"/>
              </a:solidFill>
            </a:endParaRPr>
          </a:p>
        </p:txBody>
      </p:sp>
    </p:spTree>
    <p:extLst>
      <p:ext uri="{BB962C8B-B14F-4D97-AF65-F5344CB8AC3E}">
        <p14:creationId xmlns:p14="http://schemas.microsoft.com/office/powerpoint/2010/main" val="1749762559"/>
      </p:ext>
    </p:extLst>
  </p:cSld>
  <p:clrMapOvr>
    <a:masterClrMapping/>
  </p:clrMapOvr>
  <p:transition>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Bullet Slid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41" y="253746"/>
            <a:ext cx="8588861" cy="628650"/>
          </a:xfrm>
        </p:spPr>
        <p:txBody>
          <a:bodyPr/>
          <a:lstStyle>
            <a:lvl1pPr algn="l" defTabSz="950774" rtl="0" eaLnBrk="1" latinLnBrk="0" hangingPunct="1">
              <a:lnSpc>
                <a:spcPct val="80000"/>
              </a:lnSpc>
              <a:spcBef>
                <a:spcPct val="0"/>
              </a:spcBef>
              <a:buNone/>
              <a:defRPr lang="en-US" sz="2800" b="0" kern="1200" spc="0" baseline="0" dirty="0">
                <a:gradFill flip="none" rotWithShape="1">
                  <a:gsLst>
                    <a:gs pos="99000">
                      <a:schemeClr val="accent4"/>
                    </a:gs>
                    <a:gs pos="41000">
                      <a:srgbClr val="01BBBB"/>
                    </a:gs>
                    <a:gs pos="0">
                      <a:schemeClr val="accent1"/>
                    </a:gs>
                  </a:gsLst>
                  <a:lin ang="4800000" scaled="0"/>
                  <a:tileRect/>
                </a:gradFill>
                <a:latin typeface="+mj-lt"/>
                <a:ea typeface="+mj-ea"/>
                <a:cs typeface="+mj-cs"/>
              </a:defRPr>
            </a:lvl1pPr>
          </a:lstStyle>
          <a:p>
            <a:r>
              <a:rPr lang="en-US" dirty="0" smtClean="0"/>
              <a:t>Click to edit Master title style</a:t>
            </a:r>
            <a:endParaRPr lang="en-US" dirty="0"/>
          </a:p>
        </p:txBody>
      </p:sp>
      <p:sp>
        <p:nvSpPr>
          <p:cNvPr id="9" name="Text Placeholder 7"/>
          <p:cNvSpPr>
            <a:spLocks noGrp="1"/>
          </p:cNvSpPr>
          <p:nvPr>
            <p:ph type="body" sz="quarter" idx="11" hasCustomPrompt="1"/>
          </p:nvPr>
        </p:nvSpPr>
        <p:spPr>
          <a:xfrm>
            <a:off x="228600" y="870966"/>
            <a:ext cx="8610600" cy="342900"/>
          </a:xfrm>
          <a:prstGeom prst="rect">
            <a:avLst/>
          </a:prstGeom>
        </p:spPr>
        <p:txBody>
          <a:bodyPr lIns="91432" tIns="45716" rIns="91432" bIns="45716">
            <a:noAutofit/>
          </a:bodyPr>
          <a:lstStyle>
            <a:lvl1pPr marL="0" indent="0">
              <a:buNone/>
              <a:defRPr sz="2300" spc="-52" baseline="0"/>
            </a:lvl1pPr>
          </a:lstStyle>
          <a:p>
            <a:pPr lvl="0"/>
            <a:r>
              <a:rPr lang="en-US" dirty="0" smtClean="0"/>
              <a:t>Slide Subtitle</a:t>
            </a:r>
            <a:endParaRPr lang="en-US" dirty="0"/>
          </a:p>
        </p:txBody>
      </p:sp>
    </p:spTree>
    <p:extLst>
      <p:ext uri="{BB962C8B-B14F-4D97-AF65-F5344CB8AC3E}">
        <p14:creationId xmlns:p14="http://schemas.microsoft.com/office/powerpoint/2010/main" val="168918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Bullet">
    <p:spTree>
      <p:nvGrpSpPr>
        <p:cNvPr id="1" name=""/>
        <p:cNvGrpSpPr/>
        <p:nvPr/>
      </p:nvGrpSpPr>
      <p:grpSpPr>
        <a:xfrm>
          <a:off x="0" y="0"/>
          <a:ext cx="0" cy="0"/>
          <a:chOff x="0" y="0"/>
          <a:chExt cx="0" cy="0"/>
        </a:xfrm>
      </p:grpSpPr>
      <p:sp>
        <p:nvSpPr>
          <p:cNvPr id="2" name="Title 1"/>
          <p:cNvSpPr>
            <a:spLocks noGrp="1"/>
          </p:cNvSpPr>
          <p:nvPr>
            <p:ph type="title"/>
          </p:nvPr>
        </p:nvSpPr>
        <p:spPr>
          <a:xfrm>
            <a:off x="229739" y="324161"/>
            <a:ext cx="8588861" cy="628650"/>
          </a:xfrm>
        </p:spPr>
        <p:txBody>
          <a:bodyPr/>
          <a:lstStyle>
            <a:lvl1pPr algn="l" defTabSz="914324"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322284"/>
            <a:ext cx="8578850" cy="3409736"/>
          </a:xfrm>
          <a:prstGeom prst="rect">
            <a:avLst/>
          </a:prstGeom>
        </p:spPr>
        <p:txBody>
          <a:bodyPr lIns="91432" tIns="45716" rIns="91432" bIns="45716"/>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7"/>
          <p:cNvSpPr>
            <a:spLocks noGrp="1"/>
          </p:cNvSpPr>
          <p:nvPr>
            <p:ph type="body" sz="quarter" idx="11"/>
          </p:nvPr>
        </p:nvSpPr>
        <p:spPr>
          <a:xfrm>
            <a:off x="221934" y="1010114"/>
            <a:ext cx="8606118" cy="285750"/>
          </a:xfrm>
          <a:prstGeom prst="rect">
            <a:avLst/>
          </a:prstGeom>
        </p:spPr>
        <p:txBody>
          <a:bodyPr lIns="91432" tIns="45716" rIns="91432" bIns="45716" anchor="ctr">
            <a:noAutofit/>
          </a:bodyPr>
          <a:lstStyle>
            <a:lvl1pPr>
              <a:buFontTx/>
              <a:buNone/>
              <a:defRPr sz="2400"/>
            </a:lvl1pPr>
            <a:lvl2pPr>
              <a:defRPr sz="2400"/>
            </a:lvl2pPr>
            <a:lvl3pPr>
              <a:defRPr sz="2400"/>
            </a:lvl3pPr>
            <a:lvl4pPr>
              <a:defRPr sz="2400"/>
            </a:lvl4pPr>
            <a:lvl5pPr>
              <a:defRPr sz="2400"/>
            </a:lvl5pPr>
          </a:lstStyle>
          <a:p>
            <a:pPr lvl="0"/>
            <a:r>
              <a:rPr lang="en-AU" smtClean="0"/>
              <a:t>Click to edit Master text styles</a:t>
            </a:r>
          </a:p>
        </p:txBody>
      </p:sp>
    </p:spTree>
    <p:extLst>
      <p:ext uri="{BB962C8B-B14F-4D97-AF65-F5344CB8AC3E}">
        <p14:creationId xmlns:p14="http://schemas.microsoft.com/office/powerpoint/2010/main" val="1116825106"/>
      </p:ext>
    </p:extLst>
  </p:cSld>
  <p:clrMapOvr>
    <a:masterClrMapping/>
  </p:clrMapOvr>
  <p:transition>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hasCustomPrompt="1"/>
          </p:nvPr>
        </p:nvSpPr>
        <p:spPr bwMode="auto">
          <a:xfrm>
            <a:off x="437766" y="341321"/>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ctr" anchorCtr="0" compatLnSpc="1">
            <a:prstTxWarp prst="textNoShape">
              <a:avLst/>
            </a:prstTxWarp>
          </a:bodyPr>
          <a:lstStyle>
            <a:lvl1pPr>
              <a:defRPr/>
            </a:lvl1pPr>
          </a:lstStyle>
          <a:p>
            <a:pPr lvl="0"/>
            <a:r>
              <a:rPr lang="en-US" dirty="0" smtClean="0"/>
              <a:t>Insert Slide Concept/Title</a:t>
            </a:r>
            <a:endParaRPr lang="en-GB" dirty="0"/>
          </a:p>
        </p:txBody>
      </p:sp>
      <p:sp>
        <p:nvSpPr>
          <p:cNvPr id="9" name="Text Placeholder 8"/>
          <p:cNvSpPr>
            <a:spLocks noGrp="1"/>
          </p:cNvSpPr>
          <p:nvPr>
            <p:ph type="body" sz="quarter" idx="12" hasCustomPrompt="1"/>
          </p:nvPr>
        </p:nvSpPr>
        <p:spPr>
          <a:xfrm>
            <a:off x="438150" y="1379539"/>
            <a:ext cx="8345488" cy="2684462"/>
          </a:xfrm>
          <a:prstGeom prst="rect">
            <a:avLst/>
          </a:prstGeom>
        </p:spPr>
        <p:txBody>
          <a:bodyPr lIns="91432" tIns="45716" rIns="91432" bIns="45716"/>
          <a:lstStyle>
            <a:lvl1pPr>
              <a:defRPr baseline="0"/>
            </a:lvl1pPr>
          </a:lstStyle>
          <a:p>
            <a:pPr lvl="0"/>
            <a:r>
              <a:rPr lang="en-US" dirty="0" smtClean="0"/>
              <a:t>Explain Visual Concepts and/or Insert Copy to appear on slide</a:t>
            </a:r>
          </a:p>
        </p:txBody>
      </p:sp>
    </p:spTree>
    <p:extLst>
      <p:ext uri="{BB962C8B-B14F-4D97-AF65-F5344CB8AC3E}">
        <p14:creationId xmlns:p14="http://schemas.microsoft.com/office/powerpoint/2010/main" val="399425906"/>
      </p:ext>
    </p:extLst>
  </p:cSld>
  <p:clrMapOvr>
    <a:masterClrMapping/>
  </p:clrMapOvr>
  <p:transition spd="med">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58465"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255355" y="1169322"/>
            <a:ext cx="4265612" cy="3220908"/>
          </a:xfrm>
          <a:prstGeom prst="rect">
            <a:avLst/>
          </a:prstGeom>
        </p:spPr>
        <p:txBody>
          <a:bodyPr lIns="91416" tIns="45708" rIns="91416" bIns="45708"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1" name="Picture Placeholder 2"/>
          <p:cNvSpPr>
            <a:spLocks noGrp="1"/>
          </p:cNvSpPr>
          <p:nvPr>
            <p:ph type="pic" sz="quarter" idx="10" hasCustomPrompt="1"/>
          </p:nvPr>
        </p:nvSpPr>
        <p:spPr>
          <a:xfrm>
            <a:off x="4787337" y="1169337"/>
            <a:ext cx="4015167" cy="3221261"/>
          </a:xfrm>
          <a:prstGeom prst="rect">
            <a:avLst/>
          </a:prstGeom>
        </p:spPr>
        <p:txBody>
          <a:bodyPr vert="horz" lIns="91416" tIns="45708" rIns="91416" bIns="45708">
            <a:noAutofit/>
          </a:bodyPr>
          <a:lstStyle>
            <a:lvl1pPr marL="0" indent="0" algn="ctr">
              <a:buNone/>
              <a:defRPr sz="2000" b="0" i="0">
                <a:solidFill>
                  <a:schemeClr val="tx2"/>
                </a:solidFill>
                <a:latin typeface="+mn-lt"/>
                <a:cs typeface="CiscoSans ExtraLight"/>
              </a:defRPr>
            </a:lvl1pPr>
          </a:lstStyle>
          <a:p>
            <a:r>
              <a:rPr lang="en-US" dirty="0" smtClean="0"/>
              <a:t>Insert Image Here</a:t>
            </a:r>
            <a:endParaRPr lang="en-US" dirty="0"/>
          </a:p>
        </p:txBody>
      </p:sp>
    </p:spTree>
    <p:extLst>
      <p:ext uri="{BB962C8B-B14F-4D97-AF65-F5344CB8AC3E}">
        <p14:creationId xmlns:p14="http://schemas.microsoft.com/office/powerpoint/2010/main" val="43447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5484" y="1249967"/>
            <a:ext cx="8582751" cy="3266034"/>
          </a:xfrm>
          <a:prstGeom prst="rect">
            <a:avLst/>
          </a:prstGeom>
        </p:spPr>
        <p:txBody>
          <a:bodyPr lIns="91416" tIns="45708" rIns="91416" bIns="45708">
            <a:noAutofit/>
          </a:bodyPr>
          <a:lstStyle>
            <a:lvl1pPr marL="280916" indent="-223783">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7874" indent="-215846">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527" indent="-171408">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0997" indent="-171408">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405" indent="-168233">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03195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3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7831121" y="4745975"/>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kumimoji="0" lang="en-US" sz="600" dirty="0">
                <a:solidFill>
                  <a:srgbClr val="FFFFFF"/>
                </a:solidFill>
                <a:cs typeface="CiscoSans Thin"/>
              </a:rPr>
              <a:t>Cisco Confidential</a:t>
            </a:r>
          </a:p>
        </p:txBody>
      </p:sp>
      <p:sp>
        <p:nvSpPr>
          <p:cNvPr id="5" name="Rectangle 7"/>
          <p:cNvSpPr>
            <a:spLocks noChangeArrowheads="1"/>
          </p:cNvSpPr>
          <p:nvPr userDrawn="1"/>
        </p:nvSpPr>
        <p:spPr bwMode="ltGray">
          <a:xfrm>
            <a:off x="8662938" y="4742897"/>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kumimoji="0" lang="en-US" sz="600">
                <a:solidFill>
                  <a:srgbClr val="FFFFFF"/>
                </a:solidFill>
                <a:cs typeface="CiscoSans Thin"/>
              </a:rPr>
              <a:pPr algn="r" defTabSz="610821"/>
              <a:t>‹#›</a:t>
            </a:fld>
            <a:endParaRPr kumimoji="0" lang="en-US" sz="600" dirty="0">
              <a:solidFill>
                <a:srgbClr val="FFFFFF"/>
              </a:solidFill>
              <a:cs typeface="CiscoSans Thin"/>
            </a:endParaRPr>
          </a:p>
        </p:txBody>
      </p:sp>
      <p:sp>
        <p:nvSpPr>
          <p:cNvPr id="6" name="Rectangle 4"/>
          <p:cNvSpPr>
            <a:spLocks noChangeArrowheads="1"/>
          </p:cNvSpPr>
          <p:nvPr userDrawn="1"/>
        </p:nvSpPr>
        <p:spPr bwMode="ltGray">
          <a:xfrm>
            <a:off x="292055" y="4747275"/>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kumimoji="0" lang="en-US" sz="600" dirty="0" smtClean="0">
                <a:solidFill>
                  <a:srgbClr val="FFFFFF"/>
                </a:solidFill>
                <a:cs typeface="CiscoSans Thin"/>
              </a:rPr>
              <a:t>© 2013-2014  Cisco and/or its affiliates. All rights reserved.</a:t>
            </a:r>
            <a:endParaRPr kumimoji="0" lang="en-US" sz="600" dirty="0">
              <a:solidFill>
                <a:srgbClr val="FFFFFF"/>
              </a:solidFill>
              <a:cs typeface="CiscoSans Thin"/>
            </a:endParaRPr>
          </a:p>
        </p:txBody>
      </p:sp>
      <p:cxnSp>
        <p:nvCxnSpPr>
          <p:cNvPr id="7" name="Straight Connector 6"/>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771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4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7831121" y="4745975"/>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kumimoji="0" lang="en-US" sz="600" dirty="0">
                <a:solidFill>
                  <a:srgbClr val="FFFFFF"/>
                </a:solidFill>
                <a:cs typeface="CiscoSans Thin"/>
              </a:rPr>
              <a:t>Cisco Confidential</a:t>
            </a:r>
          </a:p>
        </p:txBody>
      </p:sp>
      <p:sp>
        <p:nvSpPr>
          <p:cNvPr id="5" name="Rectangle 7"/>
          <p:cNvSpPr>
            <a:spLocks noChangeArrowheads="1"/>
          </p:cNvSpPr>
          <p:nvPr userDrawn="1"/>
        </p:nvSpPr>
        <p:spPr bwMode="ltGray">
          <a:xfrm>
            <a:off x="8662938" y="4742897"/>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kumimoji="0" lang="en-US" sz="600">
                <a:solidFill>
                  <a:srgbClr val="FFFFFF"/>
                </a:solidFill>
                <a:cs typeface="CiscoSans Thin"/>
              </a:rPr>
              <a:pPr algn="r" defTabSz="610821"/>
              <a:t>‹#›</a:t>
            </a:fld>
            <a:endParaRPr kumimoji="0" lang="en-US" sz="600" dirty="0">
              <a:solidFill>
                <a:srgbClr val="FFFFFF"/>
              </a:solidFill>
              <a:cs typeface="CiscoSans Thin"/>
            </a:endParaRPr>
          </a:p>
        </p:txBody>
      </p:sp>
      <p:sp>
        <p:nvSpPr>
          <p:cNvPr id="6" name="Rectangle 4"/>
          <p:cNvSpPr>
            <a:spLocks noChangeArrowheads="1"/>
          </p:cNvSpPr>
          <p:nvPr userDrawn="1"/>
        </p:nvSpPr>
        <p:spPr bwMode="ltGray">
          <a:xfrm>
            <a:off x="292055" y="4747275"/>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kumimoji="0" lang="en-US" sz="600" dirty="0" smtClean="0">
                <a:solidFill>
                  <a:srgbClr val="FFFFFF"/>
                </a:solidFill>
                <a:cs typeface="CiscoSans Thin"/>
              </a:rPr>
              <a:t>© 2013-2014  Cisco and/or its affiliates. All rights reserved.</a:t>
            </a:r>
            <a:endParaRPr kumimoji="0" lang="en-US" sz="600" dirty="0">
              <a:solidFill>
                <a:srgbClr val="FFFFFF"/>
              </a:solidFill>
              <a:cs typeface="CiscoSans Thin"/>
            </a:endParaRPr>
          </a:p>
        </p:txBody>
      </p:sp>
      <p:cxnSp>
        <p:nvCxnSpPr>
          <p:cNvPr id="7" name="Straight Connector 6"/>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963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Multi_Slide">
    <p:spTree>
      <p:nvGrpSpPr>
        <p:cNvPr id="1" name=""/>
        <p:cNvGrpSpPr/>
        <p:nvPr/>
      </p:nvGrpSpPr>
      <p:grpSpPr>
        <a:xfrm>
          <a:off x="0" y="0"/>
          <a:ext cx="0" cy="0"/>
          <a:chOff x="0" y="0"/>
          <a:chExt cx="0" cy="0"/>
        </a:xfrm>
      </p:grpSpPr>
      <p:sp>
        <p:nvSpPr>
          <p:cNvPr id="4" name="Title Placeholder 5"/>
          <p:cNvSpPr>
            <a:spLocks noGrp="1"/>
          </p:cNvSpPr>
          <p:nvPr>
            <p:ph type="title"/>
          </p:nvPr>
        </p:nvSpPr>
        <p:spPr bwMode="auto">
          <a:xfrm>
            <a:off x="437766" y="176217"/>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8" tIns="45704" rIns="91408" bIns="45704"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1702801622"/>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2_Title_Photo">
    <p:spTree>
      <p:nvGrpSpPr>
        <p:cNvPr id="1" name=""/>
        <p:cNvGrpSpPr/>
        <p:nvPr/>
      </p:nvGrpSpPr>
      <p:grpSpPr>
        <a:xfrm>
          <a:off x="0" y="0"/>
          <a:ext cx="0" cy="0"/>
          <a:chOff x="0" y="0"/>
          <a:chExt cx="0" cy="0"/>
        </a:xfrm>
      </p:grpSpPr>
      <p:pic>
        <p:nvPicPr>
          <p:cNvPr id="16" name="Picture 2" descr="Y:\Administration\Team Member Files\AP20676.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759083" y="0"/>
            <a:ext cx="6384925" cy="5143500"/>
          </a:xfrm>
          <a:prstGeom prst="rect">
            <a:avLst/>
          </a:prstGeom>
          <a:noFill/>
        </p:spPr>
      </p:pic>
      <p:sp>
        <p:nvSpPr>
          <p:cNvPr id="18" name="Rectangle 17"/>
          <p:cNvSpPr/>
          <p:nvPr userDrawn="1"/>
        </p:nvSpPr>
        <p:spPr>
          <a:xfrm>
            <a:off x="179526" y="0"/>
            <a:ext cx="6083723" cy="5143500"/>
          </a:xfrm>
          <a:prstGeom prst="rect">
            <a:avLst/>
          </a:prstGeom>
          <a:gradFill>
            <a:gsLst>
              <a:gs pos="100000">
                <a:schemeClr val="bg1">
                  <a:alpha val="0"/>
                </a:schemeClr>
              </a:gs>
              <a:gs pos="52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defTabSz="457067"/>
            <a:endParaRPr kumimoji="0" lang="en-US" dirty="0" smtClean="0">
              <a:solidFill>
                <a:srgbClr val="FFFFFF"/>
              </a:solidFill>
            </a:endParaRPr>
          </a:p>
        </p:txBody>
      </p:sp>
      <p:pic>
        <p:nvPicPr>
          <p:cNvPr id="15"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7987400" y="182860"/>
            <a:ext cx="948131"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ubtitle 2"/>
          <p:cNvSpPr>
            <a:spLocks noGrp="1"/>
          </p:cNvSpPr>
          <p:nvPr>
            <p:ph type="subTitle" idx="1" hasCustomPrompt="1"/>
          </p:nvPr>
        </p:nvSpPr>
        <p:spPr>
          <a:xfrm>
            <a:off x="469496" y="3793202"/>
            <a:ext cx="8296421" cy="288131"/>
          </a:xfrm>
          <a:prstGeom prst="rect">
            <a:avLst/>
          </a:prstGeom>
        </p:spPr>
        <p:txBody>
          <a:bodyPr lIns="91408" tIns="45704" rIns="91408" bIns="45704" anchor="b" anchorCtr="0">
            <a:noAutofit/>
          </a:bodyPr>
          <a:lstStyle>
            <a:lvl1pPr marL="0" indent="0" algn="l">
              <a:buNone/>
              <a:defRPr sz="1400" b="0" i="0">
                <a:solidFill>
                  <a:srgbClr val="4D4D4D"/>
                </a:solidFill>
                <a:latin typeface="+mn-lt"/>
                <a:cs typeface="CiscoSans"/>
              </a:defRPr>
            </a:lvl1pPr>
            <a:lvl2pPr marL="342811" indent="0" algn="ctr">
              <a:buNone/>
              <a:defRPr>
                <a:solidFill>
                  <a:schemeClr val="tx1">
                    <a:tint val="75000"/>
                  </a:schemeClr>
                </a:solidFill>
              </a:defRPr>
            </a:lvl2pPr>
            <a:lvl3pPr marL="685634" indent="0" algn="ctr">
              <a:buNone/>
              <a:defRPr>
                <a:solidFill>
                  <a:schemeClr val="tx1">
                    <a:tint val="75000"/>
                  </a:schemeClr>
                </a:solidFill>
              </a:defRPr>
            </a:lvl3pPr>
            <a:lvl4pPr marL="1028450" indent="0" algn="ctr">
              <a:buNone/>
              <a:defRPr>
                <a:solidFill>
                  <a:schemeClr val="tx1">
                    <a:tint val="75000"/>
                  </a:schemeClr>
                </a:solidFill>
              </a:defRPr>
            </a:lvl4pPr>
            <a:lvl5pPr marL="1371270" indent="0" algn="ctr">
              <a:buNone/>
              <a:defRPr>
                <a:solidFill>
                  <a:schemeClr val="tx1">
                    <a:tint val="75000"/>
                  </a:schemeClr>
                </a:solidFill>
              </a:defRPr>
            </a:lvl5pPr>
            <a:lvl6pPr marL="1714081" indent="0" algn="ctr">
              <a:buNone/>
              <a:defRPr>
                <a:solidFill>
                  <a:schemeClr val="tx1">
                    <a:tint val="75000"/>
                  </a:schemeClr>
                </a:solidFill>
              </a:defRPr>
            </a:lvl6pPr>
            <a:lvl7pPr marL="2056903" indent="0" algn="ctr">
              <a:buNone/>
              <a:defRPr>
                <a:solidFill>
                  <a:schemeClr val="tx1">
                    <a:tint val="75000"/>
                  </a:schemeClr>
                </a:solidFill>
              </a:defRPr>
            </a:lvl7pPr>
            <a:lvl8pPr marL="2399720" indent="0" algn="ctr">
              <a:buNone/>
              <a:defRPr>
                <a:solidFill>
                  <a:schemeClr val="tx1">
                    <a:tint val="75000"/>
                  </a:schemeClr>
                </a:solidFill>
              </a:defRPr>
            </a:lvl8pPr>
            <a:lvl9pPr marL="2742540" indent="0" algn="ctr">
              <a:buNone/>
              <a:defRPr>
                <a:solidFill>
                  <a:schemeClr val="tx1">
                    <a:tint val="75000"/>
                  </a:schemeClr>
                </a:solidFill>
              </a:defRPr>
            </a:lvl9pPr>
          </a:lstStyle>
          <a:p>
            <a:r>
              <a:rPr lang="en-GB" dirty="0" smtClean="0"/>
              <a:t>Speaker Name</a:t>
            </a:r>
            <a:endParaRPr lang="en-US" dirty="0"/>
          </a:p>
        </p:txBody>
      </p:sp>
      <p:sp>
        <p:nvSpPr>
          <p:cNvPr id="12" name="Text Placeholder 38"/>
          <p:cNvSpPr>
            <a:spLocks noGrp="1"/>
          </p:cNvSpPr>
          <p:nvPr>
            <p:ph type="body" sz="quarter" idx="11" hasCustomPrompt="1"/>
          </p:nvPr>
        </p:nvSpPr>
        <p:spPr>
          <a:xfrm>
            <a:off x="469496" y="4078556"/>
            <a:ext cx="8296421" cy="288131"/>
          </a:xfrm>
          <a:prstGeom prst="rect">
            <a:avLst/>
          </a:prstGeom>
        </p:spPr>
        <p:txBody>
          <a:bodyPr lIns="91408" tIns="45704" rIns="91408" bIns="45704"/>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3" name="Text Placeholder 40"/>
          <p:cNvSpPr>
            <a:spLocks noGrp="1"/>
          </p:cNvSpPr>
          <p:nvPr>
            <p:ph type="body" sz="quarter" idx="12" hasCustomPrompt="1"/>
          </p:nvPr>
        </p:nvSpPr>
        <p:spPr>
          <a:xfrm>
            <a:off x="469496" y="4363910"/>
            <a:ext cx="8296421" cy="288131"/>
          </a:xfrm>
          <a:prstGeom prst="rect">
            <a:avLst/>
          </a:prstGeom>
        </p:spPr>
        <p:txBody>
          <a:bodyPr lIns="91408" tIns="45704" rIns="91408" bIns="45704"/>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4" name="Text Placeholder 2"/>
          <p:cNvSpPr>
            <a:spLocks noGrp="1"/>
          </p:cNvSpPr>
          <p:nvPr>
            <p:ph type="body" sz="quarter" idx="13" hasCustomPrompt="1"/>
          </p:nvPr>
        </p:nvSpPr>
        <p:spPr>
          <a:xfrm>
            <a:off x="463298" y="3211470"/>
            <a:ext cx="8302625" cy="299001"/>
          </a:xfrm>
          <a:prstGeom prst="rect">
            <a:avLst/>
          </a:prstGeom>
        </p:spPr>
        <p:txBody>
          <a:bodyPr lIns="91408" tIns="45704" rIns="91408" bIns="45704"/>
          <a:lstStyle>
            <a:lvl1pPr marL="0" indent="0">
              <a:buFont typeface="Arial" panose="020B0604020202020204" pitchFamily="34" charset="0"/>
              <a:buNone/>
              <a:defRPr sz="2200" baseline="0">
                <a:solidFill>
                  <a:srgbClr val="4D4D4D"/>
                </a:solidFill>
                <a:latin typeface="+mj-lt"/>
              </a:defRPr>
            </a:lvl1pPr>
            <a:lvl2pPr marL="304745" indent="0">
              <a:buNone/>
              <a:defRPr/>
            </a:lvl2pPr>
            <a:lvl3pPr marL="427347" indent="0">
              <a:buNone/>
              <a:defRPr/>
            </a:lvl3pPr>
            <a:lvl4pPr marL="516631" indent="0">
              <a:buNone/>
              <a:defRPr/>
            </a:lvl4pPr>
            <a:lvl5pPr marL="601146" indent="0">
              <a:buNone/>
              <a:defRPr/>
            </a:lvl5pPr>
          </a:lstStyle>
          <a:p>
            <a:pPr lvl="0"/>
            <a:r>
              <a:rPr lang="en-GB" dirty="0" smtClean="0"/>
              <a:t>Subtitle Goes Here</a:t>
            </a:r>
          </a:p>
        </p:txBody>
      </p:sp>
      <p:sp>
        <p:nvSpPr>
          <p:cNvPr id="10" name="Title 1"/>
          <p:cNvSpPr>
            <a:spLocks noGrp="1"/>
          </p:cNvSpPr>
          <p:nvPr>
            <p:ph type="ctrTitle" hasCustomPrompt="1"/>
          </p:nvPr>
        </p:nvSpPr>
        <p:spPr>
          <a:xfrm>
            <a:off x="425780" y="2639981"/>
            <a:ext cx="6178235"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9611805"/>
      </p:ext>
    </p:extLst>
  </p:cSld>
  <p:clrMapOvr>
    <a:masterClrMapping/>
  </p:clrMapOvr>
  <p:transition spd="slow">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818719749"/>
      </p:ext>
    </p:extLst>
  </p:cSld>
  <p:clrMapOvr>
    <a:masterClrMapping/>
  </p:clrMapOvr>
  <p:transition spd="med">
    <p:fade/>
  </p:transition>
  <p:timing>
    <p:tnLst>
      <p:par>
        <p:cTn id="1" dur="indefinite" restart="never" nodeType="tmRoot"/>
      </p:par>
    </p:tnLst>
  </p:timing>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2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7831185" y="4745999"/>
            <a:ext cx="744481" cy="154504"/>
          </a:xfrm>
          <a:prstGeom prst="rect">
            <a:avLst/>
          </a:prstGeom>
          <a:noFill/>
          <a:ln w="9525">
            <a:noFill/>
            <a:miter lim="800000"/>
            <a:headEnd/>
            <a:tailEnd/>
          </a:ln>
          <a:effectLst/>
        </p:spPr>
        <p:txBody>
          <a:bodyPr wrap="none" lIns="61571" tIns="30785" rIns="61571" bIns="30785" anchor="b">
            <a:spAutoFit/>
          </a:bodyPr>
          <a:lstStyle/>
          <a:p>
            <a:pPr algn="r" defTabSz="610617"/>
            <a:r>
              <a:rPr kumimoji="0" lang="en-US" sz="600" dirty="0">
                <a:solidFill>
                  <a:srgbClr val="FFFFFF"/>
                </a:solidFill>
                <a:latin typeface="CiscoSansTT Light"/>
                <a:cs typeface="CiscoSans Thin"/>
              </a:rPr>
              <a:t>Cisco Confidential</a:t>
            </a:r>
          </a:p>
        </p:txBody>
      </p:sp>
      <p:sp>
        <p:nvSpPr>
          <p:cNvPr id="5" name="Rectangle 7"/>
          <p:cNvSpPr>
            <a:spLocks noChangeArrowheads="1"/>
          </p:cNvSpPr>
          <p:nvPr userDrawn="1"/>
        </p:nvSpPr>
        <p:spPr bwMode="ltGray">
          <a:xfrm>
            <a:off x="8663000" y="4742921"/>
            <a:ext cx="218383" cy="154504"/>
          </a:xfrm>
          <a:prstGeom prst="rect">
            <a:avLst/>
          </a:prstGeom>
          <a:noFill/>
          <a:ln w="9525" algn="ctr">
            <a:noFill/>
            <a:miter lim="800000"/>
            <a:headEnd/>
            <a:tailEnd/>
          </a:ln>
          <a:effectLst/>
        </p:spPr>
        <p:txBody>
          <a:bodyPr wrap="none" lIns="61571" tIns="30785" rIns="61571" bIns="30785" anchor="b">
            <a:spAutoFit/>
          </a:bodyPr>
          <a:lstStyle/>
          <a:p>
            <a:pPr algn="r" defTabSz="610617"/>
            <a:fld id="{DFCF27A5-1A5B-48D3-A060-2758FFBB1ADD}" type="slidenum">
              <a:rPr kumimoji="0" lang="en-US" sz="600">
                <a:solidFill>
                  <a:srgbClr val="FFFFFF"/>
                </a:solidFill>
                <a:latin typeface="CiscoSansTT Light"/>
                <a:cs typeface="CiscoSans Thin"/>
              </a:rPr>
              <a:pPr algn="r" defTabSz="610617"/>
              <a:t>‹#›</a:t>
            </a:fld>
            <a:endParaRPr kumimoji="0" lang="en-US" sz="600" dirty="0">
              <a:solidFill>
                <a:srgbClr val="FFFFFF"/>
              </a:solidFill>
              <a:latin typeface="CiscoSansTT Light"/>
              <a:cs typeface="CiscoSans Thin"/>
            </a:endParaRPr>
          </a:p>
        </p:txBody>
      </p:sp>
      <p:sp>
        <p:nvSpPr>
          <p:cNvPr id="6" name="Rectangle 4"/>
          <p:cNvSpPr>
            <a:spLocks noChangeArrowheads="1"/>
          </p:cNvSpPr>
          <p:nvPr userDrawn="1"/>
        </p:nvSpPr>
        <p:spPr bwMode="ltGray">
          <a:xfrm>
            <a:off x="292065" y="4747299"/>
            <a:ext cx="3420515" cy="154504"/>
          </a:xfrm>
          <a:prstGeom prst="rect">
            <a:avLst/>
          </a:prstGeom>
          <a:noFill/>
          <a:ln w="9525">
            <a:noFill/>
            <a:miter lim="800000"/>
            <a:headEnd/>
            <a:tailEnd/>
          </a:ln>
          <a:effectLst/>
        </p:spPr>
        <p:txBody>
          <a:bodyPr wrap="square" lIns="61571" tIns="30785" rIns="61571" bIns="30785" anchor="b" anchorCtr="0">
            <a:spAutoFit/>
          </a:bodyPr>
          <a:lstStyle/>
          <a:p>
            <a:pPr defTabSz="610617"/>
            <a:r>
              <a:rPr kumimoji="0" lang="en-US" sz="600" dirty="0" smtClean="0">
                <a:solidFill>
                  <a:srgbClr val="FFFFFF"/>
                </a:solidFill>
                <a:latin typeface="CiscoSansTT Light"/>
                <a:cs typeface="CiscoSans Thin"/>
              </a:rPr>
              <a:t>© 2013-2014  Cisco and/or its affiliates. All rights reserved.</a:t>
            </a:r>
            <a:endParaRPr kumimoji="0" lang="en-US" sz="600" dirty="0">
              <a:solidFill>
                <a:srgbClr val="FFFFFF"/>
              </a:solidFill>
              <a:latin typeface="CiscoSansTT Light"/>
              <a:cs typeface="CiscoSans Thin"/>
            </a:endParaRPr>
          </a:p>
        </p:txBody>
      </p:sp>
      <p:cxnSp>
        <p:nvCxnSpPr>
          <p:cNvPr id="7" name="Straight Connector 6"/>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55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egue IoT">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2"/>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68" tIns="34285" rIns="68568" bIns="34285" anchor="ctr"/>
          <a:lstStyle/>
          <a:p>
            <a:pPr defTabSz="457067"/>
            <a:endParaRPr kumimoji="0" lang="en-US">
              <a:solidFill>
                <a:srgbClr val="676767"/>
              </a:solidFill>
            </a:endParaRPr>
          </a:p>
        </p:txBody>
      </p:sp>
      <p:sp>
        <p:nvSpPr>
          <p:cNvPr id="4" name="Rectangle 6"/>
          <p:cNvSpPr>
            <a:spLocks noChangeArrowheads="1"/>
          </p:cNvSpPr>
          <p:nvPr/>
        </p:nvSpPr>
        <p:spPr bwMode="hidden">
          <a:xfrm>
            <a:off x="0" y="2"/>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68" tIns="34285" rIns="68568" bIns="34285" anchor="ctr"/>
          <a:lstStyle/>
          <a:p>
            <a:pPr defTabSz="457067"/>
            <a:endParaRPr kumimoji="0" lang="en-US">
              <a:solidFill>
                <a:srgbClr val="676767"/>
              </a:solidFill>
            </a:endParaRPr>
          </a:p>
        </p:txBody>
      </p:sp>
      <p:pic>
        <p:nvPicPr>
          <p:cNvPr id="5" name="Picture 6" descr="C:\Users\rmuta\Desktop\1.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73"/>
            <a:ext cx="9144000" cy="514374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2700" b="0" i="0" spc="0" baseline="0">
                <a:solidFill>
                  <a:srgbClr val="3E6BB4"/>
                </a:solidFill>
                <a:latin typeface="Arial" panose="020B0604020202020204" pitchFamily="34" charset="0"/>
                <a:cs typeface="Arial" panose="020B0604020202020204" pitchFamily="34" charset="0"/>
              </a:defRPr>
            </a:lvl1pPr>
          </a:lstStyle>
          <a:p>
            <a:r>
              <a:rPr lang="en-GB" dirty="0" smtClean="0"/>
              <a:t>Section Title Goes Here</a:t>
            </a:r>
            <a:endParaRPr lang="en-US" dirty="0"/>
          </a:p>
        </p:txBody>
      </p:sp>
      <p:pic>
        <p:nvPicPr>
          <p:cNvPr id="8" name="Picture 7" descr="logo_black.ai"/>
          <p:cNvPicPr>
            <a:picLocks noChangeAspect="1"/>
          </p:cNvPicPr>
          <p:nvPr userDrawn="1"/>
        </p:nvPicPr>
        <p:blipFill>
          <a:blip r:embed="rId3" cstate="email">
            <a:alphaModFix amt="61000"/>
            <a:extLst>
              <a:ext uri="{28A0092B-C50C-407E-A947-70E740481C1C}">
                <a14:useLocalDpi xmlns:a14="http://schemas.microsoft.com/office/drawing/2010/main"/>
              </a:ext>
            </a:extLst>
          </a:blip>
          <a:stretch>
            <a:fillRect/>
          </a:stretch>
        </p:blipFill>
        <p:spPr>
          <a:xfrm>
            <a:off x="271247" y="4911239"/>
            <a:ext cx="302797" cy="186558"/>
          </a:xfrm>
          <a:prstGeom prst="rect">
            <a:avLst/>
          </a:prstGeom>
        </p:spPr>
      </p:pic>
      <p:sp>
        <p:nvSpPr>
          <p:cNvPr id="9" name="Rectangle 7"/>
          <p:cNvSpPr>
            <a:spLocks noChangeArrowheads="1"/>
          </p:cNvSpPr>
          <p:nvPr userDrawn="1"/>
        </p:nvSpPr>
        <p:spPr bwMode="ltGray">
          <a:xfrm>
            <a:off x="8732773" y="4966834"/>
            <a:ext cx="187333" cy="138978"/>
          </a:xfrm>
          <a:prstGeom prst="rect">
            <a:avLst/>
          </a:prstGeom>
          <a:noFill/>
          <a:ln w="9525" algn="ctr">
            <a:noFill/>
            <a:miter lim="800000"/>
            <a:headEnd/>
            <a:tailEnd/>
          </a:ln>
          <a:effectLst/>
        </p:spPr>
        <p:txBody>
          <a:bodyPr wrap="none" lIns="46196" tIns="23097" rIns="46196" bIns="23097" anchor="ctr">
            <a:spAutoFit/>
          </a:bodyPr>
          <a:lstStyle/>
          <a:p>
            <a:pPr algn="ctr" defTabSz="458119">
              <a:defRPr/>
            </a:pPr>
            <a:fld id="{6A1E46DC-7EF6-4EA2-B285-14272867D133}" type="slidenum">
              <a:rPr kumimoji="0" lang="en-US" sz="600">
                <a:solidFill>
                  <a:srgbClr val="000000">
                    <a:alpha val="25000"/>
                  </a:srgbClr>
                </a:solidFill>
                <a:cs typeface="CiscoSans Thin"/>
              </a:rPr>
              <a:pPr algn="ctr" defTabSz="458119">
                <a:defRPr/>
              </a:pPr>
              <a:t>‹#›</a:t>
            </a:fld>
            <a:endParaRPr kumimoji="0" lang="en-US" sz="600" dirty="0">
              <a:solidFill>
                <a:srgbClr val="000000">
                  <a:alpha val="25000"/>
                </a:srgbClr>
              </a:solidFill>
              <a:cs typeface="CiscoSans Thin"/>
            </a:endParaRPr>
          </a:p>
        </p:txBody>
      </p:sp>
      <p:sp>
        <p:nvSpPr>
          <p:cNvPr id="10" name="Rectangle 4"/>
          <p:cNvSpPr>
            <a:spLocks noChangeArrowheads="1"/>
          </p:cNvSpPr>
          <p:nvPr userDrawn="1"/>
        </p:nvSpPr>
        <p:spPr bwMode="ltGray">
          <a:xfrm>
            <a:off x="5994632" y="4966834"/>
            <a:ext cx="2654058" cy="138978"/>
          </a:xfrm>
          <a:prstGeom prst="rect">
            <a:avLst/>
          </a:prstGeom>
          <a:noFill/>
          <a:ln w="9525">
            <a:noFill/>
            <a:miter lim="800000"/>
            <a:headEnd/>
            <a:tailEnd/>
          </a:ln>
          <a:effectLst/>
        </p:spPr>
        <p:txBody>
          <a:bodyPr lIns="46196" tIns="23097" rIns="46196" bIns="23097" anchor="ctr">
            <a:spAutoFit/>
          </a:bodyPr>
          <a:lstStyle/>
          <a:p>
            <a:pPr algn="ctr" defTabSz="458119">
              <a:defRPr/>
            </a:pPr>
            <a:r>
              <a:rPr kumimoji="0" lang="en-US" sz="600" dirty="0">
                <a:solidFill>
                  <a:srgbClr val="000000">
                    <a:alpha val="25000"/>
                  </a:srgbClr>
                </a:solidFill>
                <a:cs typeface="CiscoSans Thin"/>
              </a:rPr>
              <a:t>© </a:t>
            </a:r>
            <a:r>
              <a:rPr kumimoji="0" lang="en-US" sz="600" dirty="0" smtClean="0">
                <a:solidFill>
                  <a:srgbClr val="000000">
                    <a:alpha val="25000"/>
                  </a:srgbClr>
                </a:solidFill>
                <a:cs typeface="CiscoSans Thin"/>
              </a:rPr>
              <a:t>2016  </a:t>
            </a:r>
            <a:r>
              <a:rPr kumimoji="0" lang="en-US" sz="600" dirty="0">
                <a:solidFill>
                  <a:srgbClr val="000000">
                    <a:alpha val="25000"/>
                  </a:srgbClr>
                </a:solidFill>
                <a:cs typeface="CiscoSans Thin"/>
              </a:rPr>
              <a:t>Cisco and/or its affiliates. All rights reserved.   Cisco Confidential</a:t>
            </a:r>
          </a:p>
        </p:txBody>
      </p:sp>
    </p:spTree>
    <p:extLst>
      <p:ext uri="{BB962C8B-B14F-4D97-AF65-F5344CB8AC3E}">
        <p14:creationId xmlns:p14="http://schemas.microsoft.com/office/powerpoint/2010/main" val="1355647305"/>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4291311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defTabSz="457200">
              <a:defRPr/>
            </a:pPr>
            <a:endParaRPr kumimoji="0" lang="en-US">
              <a:solidFill>
                <a:srgbClr val="FFFFFF"/>
              </a:solidFill>
              <a:latin typeface="CiscoSansTT ExtraLigh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1579048273"/>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8.png"/><Relationship Id="rId2" Type="http://schemas.openxmlformats.org/officeDocument/2006/relationships/slideLayout" Target="../slideLayouts/slideLayout35.xml"/><Relationship Id="rId16" Type="http://schemas.openxmlformats.org/officeDocument/2006/relationships/theme" Target="../theme/theme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image" Target="../media/image13.png"/><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theme" Target="../theme/theme3.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BDCABE-3F10-B64C-92F1-862014417034}" type="slidenum">
              <a:rPr kumimoji="0" lang="en-US" sz="600">
                <a:solidFill>
                  <a:srgbClr val="000000">
                    <a:alpha val="25000"/>
                  </a:srgbClr>
                </a:solidFill>
                <a:cs typeface="CiscoSans Thin"/>
              </a:rPr>
              <a:pPr algn="r" defTabSz="610744">
                <a:defRPr/>
              </a:pPr>
              <a:t>‹#›</a:t>
            </a:fld>
            <a:endParaRPr kumimoji="0" lang="en-US" sz="600" dirty="0">
              <a:solidFill>
                <a:srgbClr val="000000">
                  <a:alpha val="25000"/>
                </a:srgbClr>
              </a:solidFill>
              <a:cs typeface="CiscoSans Thin"/>
            </a:endParaRPr>
          </a:p>
        </p:txBody>
      </p:sp>
      <p:sp>
        <p:nvSpPr>
          <p:cNvPr id="13" name="Rectangle 4"/>
          <p:cNvSpPr>
            <a:spLocks noChangeArrowheads="1"/>
          </p:cNvSpPr>
          <p:nvPr/>
        </p:nvSpPr>
        <p:spPr bwMode="ltGray">
          <a:xfrm>
            <a:off x="5957248" y="4736431"/>
            <a:ext cx="2568278"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dirty="0">
                <a:solidFill>
                  <a:srgbClr val="000000">
                    <a:alpha val="25000"/>
                  </a:srgbClr>
                </a:solidFill>
                <a:cs typeface="CiscoSans Thin"/>
              </a:rPr>
              <a:t>© </a:t>
            </a:r>
            <a:r>
              <a:rPr kumimoji="0" lang="en-US" sz="600" dirty="0" smtClean="0">
                <a:solidFill>
                  <a:srgbClr val="000000">
                    <a:alpha val="25000"/>
                  </a:srgbClr>
                </a:solidFill>
                <a:cs typeface="CiscoSans Thin"/>
              </a:rPr>
              <a:t>2017  </a:t>
            </a:r>
            <a:r>
              <a:rPr kumimoji="0" lang="en-US" sz="600" dirty="0">
                <a:solidFill>
                  <a:srgbClr val="000000">
                    <a:alpha val="25000"/>
                  </a:srgbClr>
                </a:solidFill>
                <a:cs typeface="CiscoSans Thin"/>
              </a:rPr>
              <a:t>Cisco and/or its affiliates. All rights reserved.   Cisco Public</a:t>
            </a:r>
          </a:p>
        </p:txBody>
      </p:sp>
      <p:pic>
        <p:nvPicPr>
          <p:cNvPr id="7" name="Picture 2" descr="C:\Users\spius\Pictures\cisco logo blue gradient.png"/>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23143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94" r:id="rId30"/>
    <p:sldLayoutId id="2147483795" r:id="rId31"/>
    <p:sldLayoutId id="2147483796" r:id="rId32"/>
    <p:sldLayoutId id="2147483798" r:id="rId33"/>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489098"/>
            <a:ext cx="8290598" cy="379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p>
            <a:pPr lvl="0"/>
            <a:r>
              <a:rPr lang="en-GB" altLang="en-US" dirty="0" smtClean="0"/>
              <a:t>Click to edit title</a:t>
            </a:r>
          </a:p>
        </p:txBody>
      </p:sp>
      <p:sp>
        <p:nvSpPr>
          <p:cNvPr id="12" name="Rectangle 7"/>
          <p:cNvSpPr>
            <a:spLocks noChangeArrowheads="1"/>
          </p:cNvSpPr>
          <p:nvPr/>
        </p:nvSpPr>
        <p:spPr bwMode="ltGray">
          <a:xfrm>
            <a:off x="845815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6A1E46DC-7EF6-4EA2-B285-14272867D133}" type="slidenum">
              <a:rPr kumimoji="0" lang="en-US" sz="600">
                <a:solidFill>
                  <a:srgbClr val="000000">
                    <a:alpha val="25000"/>
                  </a:srgbClr>
                </a:solidFill>
                <a:cs typeface="CiscoSans Thin"/>
              </a:rPr>
              <a:pPr algn="r" defTabSz="610744">
                <a:defRPr/>
              </a:pPr>
              <a:t>‹#›</a:t>
            </a:fld>
            <a:endParaRPr kumimoji="0" lang="en-US" sz="600" dirty="0">
              <a:solidFill>
                <a:srgbClr val="000000">
                  <a:alpha val="25000"/>
                </a:srgbClr>
              </a:solidFill>
              <a:cs typeface="CiscoSans Thin"/>
            </a:endParaRPr>
          </a:p>
        </p:txBody>
      </p:sp>
      <p:sp>
        <p:nvSpPr>
          <p:cNvPr id="13" name="Rectangle 4"/>
          <p:cNvSpPr>
            <a:spLocks noChangeArrowheads="1"/>
          </p:cNvSpPr>
          <p:nvPr/>
        </p:nvSpPr>
        <p:spPr bwMode="ltGray">
          <a:xfrm>
            <a:off x="5809959" y="4741653"/>
            <a:ext cx="2658018" cy="154518"/>
          </a:xfrm>
          <a:prstGeom prst="rect">
            <a:avLst/>
          </a:prstGeom>
          <a:noFill/>
          <a:ln w="9525">
            <a:noFill/>
            <a:miter lim="800000"/>
            <a:headEnd/>
            <a:tailEnd/>
          </a:ln>
          <a:effectLst/>
        </p:spPr>
        <p:txBody>
          <a:bodyPr lIns="61586" tIns="30792" rIns="61586" bIns="30792" anchor="b">
            <a:spAutoFit/>
          </a:bodyPr>
          <a:lstStyle/>
          <a:p>
            <a:pPr defTabSz="610744">
              <a:defRPr/>
            </a:pPr>
            <a:r>
              <a:rPr kumimoji="0" lang="en-US" sz="600" dirty="0">
                <a:solidFill>
                  <a:srgbClr val="000000">
                    <a:alpha val="25000"/>
                  </a:srgbClr>
                </a:solidFill>
                <a:cs typeface="CiscoSans Thin"/>
              </a:rPr>
              <a:t>© </a:t>
            </a:r>
            <a:r>
              <a:rPr kumimoji="0" lang="is-IS" sz="600" dirty="0" smtClean="0">
                <a:solidFill>
                  <a:srgbClr val="000000">
                    <a:alpha val="25000"/>
                  </a:srgbClr>
                </a:solidFill>
                <a:cs typeface="CiscoSans Thin"/>
              </a:rPr>
              <a:t>2017</a:t>
            </a:r>
            <a:r>
              <a:rPr kumimoji="0" lang="en-US" sz="600" dirty="0" smtClean="0">
                <a:solidFill>
                  <a:srgbClr val="000000">
                    <a:alpha val="25000"/>
                  </a:srgbClr>
                </a:solidFill>
                <a:cs typeface="CiscoSans Thin"/>
              </a:rPr>
              <a:t>  </a:t>
            </a:r>
            <a:r>
              <a:rPr kumimoji="0" lang="en-US" sz="600" dirty="0">
                <a:solidFill>
                  <a:srgbClr val="000000">
                    <a:alpha val="25000"/>
                  </a:srgbClr>
                </a:solidFill>
                <a:cs typeface="CiscoSans Thin"/>
              </a:rPr>
              <a:t>Cisco and/or its affiliates. All rights reserved.   Cisco </a:t>
            </a:r>
            <a:r>
              <a:rPr kumimoji="0" lang="en-US" sz="600" dirty="0" smtClean="0">
                <a:solidFill>
                  <a:srgbClr val="000000">
                    <a:alpha val="25000"/>
                  </a:srgbClr>
                </a:solidFill>
                <a:cs typeface="CiscoSans Thin"/>
              </a:rPr>
              <a:t>Public</a:t>
            </a:r>
            <a:endParaRPr kumimoji="0" lang="en-US" sz="600" dirty="0">
              <a:solidFill>
                <a:srgbClr val="000000">
                  <a:alpha val="25000"/>
                </a:srgbClr>
              </a:solidFill>
              <a:cs typeface="CiscoSans Thin"/>
            </a:endParaRPr>
          </a:p>
        </p:txBody>
      </p:sp>
      <p:pic>
        <p:nvPicPr>
          <p:cNvPr id="3" name="Picture 2"/>
          <p:cNvPicPr>
            <a:picLocks noChangeAspect="1"/>
          </p:cNvPicPr>
          <p:nvPr userDrawn="1"/>
        </p:nvPicPr>
        <p:blipFill>
          <a:blip r:embed="rId17"/>
          <a:stretch>
            <a:fillRect/>
          </a:stretch>
        </p:blipFill>
        <p:spPr>
          <a:xfrm>
            <a:off x="534010" y="4635791"/>
            <a:ext cx="393548" cy="246427"/>
          </a:xfrm>
          <a:prstGeom prst="rect">
            <a:avLst/>
          </a:prstGeom>
        </p:spPr>
      </p:pic>
    </p:spTree>
    <p:extLst>
      <p:ext uri="{BB962C8B-B14F-4D97-AF65-F5344CB8AC3E}">
        <p14:creationId xmlns:p14="http://schemas.microsoft.com/office/powerpoint/2010/main" val="2083798070"/>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36" r:id="rId13"/>
    <p:sldLayoutId id="2147483837" r:id="rId14"/>
    <p:sldLayoutId id="2147483838" r:id="rId15"/>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2400" kern="1200" baseline="0" dirty="0">
          <a:solidFill>
            <a:schemeClr val="tx1"/>
          </a:solidFill>
          <a:latin typeface="MS PGothic" charset="-128"/>
          <a:ea typeface="MS PGothic" charset="-128"/>
          <a:cs typeface="MS PGothic" charset="-128"/>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260620" y="341158"/>
            <a:ext cx="8659368" cy="731520"/>
          </a:xfrm>
          <a:prstGeom prst="rect">
            <a:avLst/>
          </a:prstGeom>
        </p:spPr>
        <p:txBody>
          <a:bodyPr vert="horz" lIns="91408" tIns="45704" rIns="91408" bIns="45704" rtlCol="0" anchor="t" anchorCtr="0">
            <a:noAutofit/>
          </a:bodyPr>
          <a:lstStyle/>
          <a:p>
            <a:r>
              <a:rPr lang="ja-JP" altLang="en-US" dirty="0" smtClean="0"/>
              <a:t>マスター タイトルの書式設定</a:t>
            </a:r>
            <a:endParaRPr lang="en-GB" dirty="0"/>
          </a:p>
        </p:txBody>
      </p:sp>
      <p:sp>
        <p:nvSpPr>
          <p:cNvPr id="7" name="Rectangle 4"/>
          <p:cNvSpPr>
            <a:spLocks noChangeArrowheads="1"/>
          </p:cNvSpPr>
          <p:nvPr userDrawn="1"/>
        </p:nvSpPr>
        <p:spPr bwMode="ltGray">
          <a:xfrm>
            <a:off x="3319282" y="4882313"/>
            <a:ext cx="3180521" cy="207751"/>
          </a:xfrm>
          <a:prstGeom prst="rect">
            <a:avLst/>
          </a:prstGeom>
          <a:noFill/>
        </p:spPr>
        <p:txBody>
          <a:bodyPr wrap="square" lIns="68580" tIns="34291" rIns="68580" bIns="34291" rtlCol="0" anchor="ctr" anchorCtr="0">
            <a:spAutoFit/>
          </a:bodyPr>
          <a:lstStyle/>
          <a:p>
            <a:pPr algn="ctr" defTabSz="457067"/>
            <a:r>
              <a:rPr lang="en-US" sz="900" dirty="0" smtClean="0">
                <a:solidFill>
                  <a:srgbClr val="676767"/>
                </a:solidFill>
                <a:cs typeface="Arial" panose="020B0604020202020204" pitchFamily="34" charset="0"/>
              </a:rPr>
              <a:t>Cisco </a:t>
            </a:r>
            <a:r>
              <a:rPr lang="en-US" altLang="ja-JP" sz="900" dirty="0" smtClean="0">
                <a:solidFill>
                  <a:srgbClr val="676767"/>
                </a:solidFill>
                <a:cs typeface="Arial" panose="020B0604020202020204" pitchFamily="34" charset="0"/>
              </a:rPr>
              <a:t>Strategic Solution and Business Development</a:t>
            </a:r>
            <a:endParaRPr lang="en-US" sz="900" dirty="0">
              <a:solidFill>
                <a:srgbClr val="676767"/>
              </a:solidFill>
              <a:cs typeface="Arial" panose="020B0604020202020204" pitchFamily="34" charset="0"/>
            </a:endParaRPr>
          </a:p>
        </p:txBody>
      </p:sp>
      <p:sp>
        <p:nvSpPr>
          <p:cNvPr id="9" name="Rectangle 7"/>
          <p:cNvSpPr>
            <a:spLocks noChangeArrowheads="1"/>
          </p:cNvSpPr>
          <p:nvPr userDrawn="1"/>
        </p:nvSpPr>
        <p:spPr bwMode="ltGray">
          <a:xfrm>
            <a:off x="8600692" y="4890001"/>
            <a:ext cx="310904" cy="238529"/>
          </a:xfrm>
          <a:prstGeom prst="rect">
            <a:avLst/>
          </a:prstGeom>
          <a:noFill/>
        </p:spPr>
        <p:txBody>
          <a:bodyPr wrap="none" lIns="68580" tIns="34291" rIns="68580" bIns="34291" rtlCol="0" anchor="ctr" anchorCtr="0">
            <a:spAutoFit/>
          </a:bodyPr>
          <a:lstStyle/>
          <a:p>
            <a:pPr algn="ctr" defTabSz="457067"/>
            <a:fld id="{4ABDCABE-3F10-B64C-92F1-862014417034}" type="slidenum">
              <a:rPr lang="en-US" sz="1100">
                <a:solidFill>
                  <a:srgbClr val="676767"/>
                </a:solidFill>
                <a:cs typeface="Arial" panose="020B0604020202020204" pitchFamily="34" charset="0"/>
              </a:rPr>
              <a:pPr algn="ctr" defTabSz="457067"/>
              <a:t>‹#›</a:t>
            </a:fld>
            <a:endParaRPr lang="en-US" sz="1100" dirty="0">
              <a:solidFill>
                <a:srgbClr val="676767"/>
              </a:solidFill>
              <a:cs typeface="Arial" panose="020B0604020202020204" pitchFamily="34" charset="0"/>
            </a:endParaRPr>
          </a:p>
        </p:txBody>
      </p:sp>
      <p:sp>
        <p:nvSpPr>
          <p:cNvPr id="10" name="Rectangle 4"/>
          <p:cNvSpPr>
            <a:spLocks noChangeArrowheads="1"/>
          </p:cNvSpPr>
          <p:nvPr userDrawn="1"/>
        </p:nvSpPr>
        <p:spPr bwMode="ltGray">
          <a:xfrm>
            <a:off x="515985" y="4949038"/>
            <a:ext cx="2819747" cy="161585"/>
          </a:xfrm>
          <a:prstGeom prst="rect">
            <a:avLst/>
          </a:prstGeom>
          <a:noFill/>
        </p:spPr>
        <p:txBody>
          <a:bodyPr wrap="none" lIns="68580" tIns="34291" rIns="68580" bIns="34291" rtlCol="0" anchor="ctr" anchorCtr="0">
            <a:spAutoFit/>
          </a:bodyPr>
          <a:lstStyle/>
          <a:p>
            <a:pPr defTabSz="457067"/>
            <a:r>
              <a:rPr lang="en-US" sz="600" dirty="0">
                <a:solidFill>
                  <a:srgbClr val="676767"/>
                </a:solidFill>
                <a:cs typeface="Arial" panose="020B0604020202020204" pitchFamily="34" charset="0"/>
              </a:rPr>
              <a:t>© </a:t>
            </a:r>
            <a:r>
              <a:rPr lang="en-US" sz="600" dirty="0" smtClean="0">
                <a:solidFill>
                  <a:srgbClr val="676767"/>
                </a:solidFill>
                <a:cs typeface="Arial" panose="020B0604020202020204" pitchFamily="34" charset="0"/>
              </a:rPr>
              <a:t>2016</a:t>
            </a:r>
            <a:r>
              <a:rPr lang="en-US" altLang="ja-JP" sz="600" dirty="0" smtClean="0">
                <a:solidFill>
                  <a:srgbClr val="676767"/>
                </a:solidFill>
                <a:cs typeface="Arial" panose="020B0604020202020204" pitchFamily="34" charset="0"/>
              </a:rPr>
              <a:t>-2017</a:t>
            </a:r>
            <a:r>
              <a:rPr lang="en-US" sz="600" dirty="0" smtClean="0">
                <a:solidFill>
                  <a:srgbClr val="676767"/>
                </a:solidFill>
                <a:cs typeface="Arial" panose="020B0604020202020204" pitchFamily="34" charset="0"/>
              </a:rPr>
              <a:t>  </a:t>
            </a:r>
            <a:r>
              <a:rPr lang="en-US" sz="600" dirty="0">
                <a:solidFill>
                  <a:srgbClr val="676767"/>
                </a:solidFill>
                <a:cs typeface="Arial" panose="020B0604020202020204" pitchFamily="34" charset="0"/>
              </a:rPr>
              <a:t>Cisco and/or its affiliates. All rights reserved.   Cisco Confidential</a:t>
            </a:r>
          </a:p>
        </p:txBody>
      </p:sp>
      <p:pic>
        <p:nvPicPr>
          <p:cNvPr id="11" name="Picture 2" descr="C:\Users\spius\Pictures\cisco logo blue gradient.png"/>
          <p:cNvPicPr>
            <a:picLocks noChangeAspect="1" noChangeArrowheads="1"/>
          </p:cNvPicPr>
          <p:nvPr userDrawn="1"/>
        </p:nvPicPr>
        <p:blipFill>
          <a:blip r:embed="rId25" cstate="email">
            <a:extLst>
              <a:ext uri="{28A0092B-C50C-407E-A947-70E740481C1C}">
                <a14:useLocalDpi xmlns:a14="http://schemas.microsoft.com/office/drawing/2010/main"/>
              </a:ext>
            </a:extLst>
          </a:blip>
          <a:srcRect/>
          <a:stretch>
            <a:fillRect/>
          </a:stretch>
        </p:blipFill>
        <p:spPr bwMode="auto">
          <a:xfrm>
            <a:off x="249558" y="4902938"/>
            <a:ext cx="323568" cy="19888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4019129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Lst>
  <p:transition spd="slow">
    <p:wipe/>
  </p:transition>
  <p:timing>
    <p:tnLst>
      <p:par>
        <p:cTn id="1" dur="indefinite" restart="never" nodeType="tmRoot"/>
      </p:par>
    </p:tnLst>
  </p:timing>
  <p:txStyles>
    <p:titleStyle>
      <a:lvl1pPr algn="l" defTabSz="685663" rtl="0" eaLnBrk="1" latinLnBrk="0" hangingPunct="1">
        <a:lnSpc>
          <a:spcPct val="80000"/>
        </a:lnSpc>
        <a:spcBef>
          <a:spcPct val="0"/>
        </a:spcBef>
        <a:buNone/>
        <a:defRPr kumimoji="1" lang="en-US" sz="2500" b="0" kern="1200" spc="0" baseline="0" dirty="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p:titleStyle>
    <p:bodyStyle>
      <a:lvl1pPr marL="171417" indent="-171417" algn="l" defTabSz="685663" rtl="0" eaLnBrk="1" latinLnBrk="0" hangingPunct="1">
        <a:lnSpc>
          <a:spcPct val="95000"/>
        </a:lnSpc>
        <a:spcBef>
          <a:spcPts val="1080"/>
        </a:spcBef>
        <a:buClr>
          <a:schemeClr val="tx2"/>
        </a:buClr>
        <a:buSzPct val="90000"/>
        <a:buFont typeface="Arial" pitchFamily="34" charset="0"/>
        <a:buChar char="•"/>
        <a:tabLst/>
        <a:defRPr kumimoji="1" lang="en-US" sz="1500" kern="1200" dirty="0" smtClean="0">
          <a:solidFill>
            <a:schemeClr val="tx1"/>
          </a:solidFill>
          <a:latin typeface="+mn-lt"/>
          <a:ea typeface="+mn-ea"/>
          <a:cs typeface="CiscoSans"/>
        </a:defRPr>
      </a:lvl1pPr>
      <a:lvl2pPr marL="359880" indent="-215928" algn="l" defTabSz="685663" rtl="0" eaLnBrk="1" latinLnBrk="0" hangingPunct="1">
        <a:lnSpc>
          <a:spcPct val="95000"/>
        </a:lnSpc>
        <a:spcBef>
          <a:spcPts val="600"/>
        </a:spcBef>
        <a:buClr>
          <a:schemeClr val="tx2"/>
        </a:buClr>
        <a:buFont typeface="Arial"/>
        <a:buChar char="•"/>
        <a:defRPr kumimoji="1" lang="en-US" sz="1400" kern="1200" dirty="0" smtClean="0">
          <a:solidFill>
            <a:schemeClr val="tx1"/>
          </a:solidFill>
          <a:latin typeface="+mn-lt"/>
          <a:ea typeface="+mn-ea"/>
          <a:cs typeface="CiscoSans"/>
        </a:defRPr>
      </a:lvl2pPr>
      <a:lvl3pPr marL="431856" indent="-171394" algn="l" defTabSz="685663" rtl="0" eaLnBrk="1" latinLnBrk="0" hangingPunct="1">
        <a:lnSpc>
          <a:spcPct val="95000"/>
        </a:lnSpc>
        <a:spcBef>
          <a:spcPts val="630"/>
        </a:spcBef>
        <a:buFont typeface="Arial"/>
        <a:buChar char="•"/>
        <a:defRPr kumimoji="1" lang="en-US" sz="1200" kern="1200" dirty="0" smtClean="0">
          <a:solidFill>
            <a:schemeClr val="tx1"/>
          </a:solidFill>
          <a:latin typeface="+mn-lt"/>
          <a:ea typeface="+mn-ea"/>
          <a:cs typeface="CiscoSans"/>
        </a:defRPr>
      </a:lvl3pPr>
      <a:lvl4pPr marL="503832" indent="-171394" algn="l" defTabSz="685663" rtl="0" eaLnBrk="1" latinLnBrk="0" hangingPunct="1">
        <a:lnSpc>
          <a:spcPct val="95000"/>
        </a:lnSpc>
        <a:spcBef>
          <a:spcPts val="630"/>
        </a:spcBef>
        <a:buFont typeface="Arial"/>
        <a:buChar char="•"/>
        <a:defRPr kumimoji="1" lang="en-US" sz="1100" kern="1200" dirty="0" smtClean="0">
          <a:solidFill>
            <a:schemeClr val="tx1"/>
          </a:solidFill>
          <a:latin typeface="+mn-lt"/>
          <a:ea typeface="+mn-ea"/>
          <a:cs typeface="CiscoSans"/>
        </a:defRPr>
      </a:lvl4pPr>
      <a:lvl5pPr marL="575808" indent="-171394" algn="l" defTabSz="685663" rtl="0" eaLnBrk="1" latinLnBrk="0" hangingPunct="1">
        <a:lnSpc>
          <a:spcPct val="95000"/>
        </a:lnSpc>
        <a:spcBef>
          <a:spcPts val="630"/>
        </a:spcBef>
        <a:buFont typeface="Arial"/>
        <a:buChar char="•"/>
        <a:defRPr kumimoji="1" lang="en-US" sz="1100" kern="1200" dirty="0">
          <a:solidFill>
            <a:schemeClr val="tx1"/>
          </a:solidFill>
          <a:latin typeface="+mn-lt"/>
          <a:ea typeface="+mn-ea"/>
          <a:cs typeface="CiscoSans"/>
        </a:defRPr>
      </a:lvl5pPr>
      <a:lvl6pPr marL="863712" indent="-171417" algn="l" defTabSz="685663"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688" indent="-171394" algn="l" defTabSz="685663"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399820" indent="0" algn="l" defTabSz="685663"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067" indent="-171417" algn="l" defTabSz="685663"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663" rtl="0" eaLnBrk="1" latinLnBrk="0" hangingPunct="1">
        <a:defRPr kumimoji="1" sz="1400" kern="1200">
          <a:solidFill>
            <a:schemeClr val="tx1"/>
          </a:solidFill>
          <a:latin typeface="+mn-lt"/>
          <a:ea typeface="+mn-ea"/>
          <a:cs typeface="+mn-cs"/>
        </a:defRPr>
      </a:lvl1pPr>
      <a:lvl2pPr marL="342826" algn="l" defTabSz="685663" rtl="0" eaLnBrk="1" latinLnBrk="0" hangingPunct="1">
        <a:defRPr kumimoji="1" sz="1400" kern="1200">
          <a:solidFill>
            <a:schemeClr val="tx1"/>
          </a:solidFill>
          <a:latin typeface="+mn-lt"/>
          <a:ea typeface="+mn-ea"/>
          <a:cs typeface="+mn-cs"/>
        </a:defRPr>
      </a:lvl2pPr>
      <a:lvl3pPr marL="685663" algn="l" defTabSz="685663" rtl="0" eaLnBrk="1" latinLnBrk="0" hangingPunct="1">
        <a:defRPr kumimoji="1" sz="1400" kern="1200">
          <a:solidFill>
            <a:schemeClr val="tx1"/>
          </a:solidFill>
          <a:latin typeface="+mn-lt"/>
          <a:ea typeface="+mn-ea"/>
          <a:cs typeface="+mn-cs"/>
        </a:defRPr>
      </a:lvl3pPr>
      <a:lvl4pPr marL="1028493" algn="l" defTabSz="685663" rtl="0" eaLnBrk="1" latinLnBrk="0" hangingPunct="1">
        <a:defRPr kumimoji="1" sz="1400" kern="1200">
          <a:solidFill>
            <a:schemeClr val="tx1"/>
          </a:solidFill>
          <a:latin typeface="+mn-lt"/>
          <a:ea typeface="+mn-ea"/>
          <a:cs typeface="+mn-cs"/>
        </a:defRPr>
      </a:lvl4pPr>
      <a:lvl5pPr marL="1371327" algn="l" defTabSz="685663" rtl="0" eaLnBrk="1" latinLnBrk="0" hangingPunct="1">
        <a:defRPr kumimoji="1" sz="1400" kern="1200">
          <a:solidFill>
            <a:schemeClr val="tx1"/>
          </a:solidFill>
          <a:latin typeface="+mn-lt"/>
          <a:ea typeface="+mn-ea"/>
          <a:cs typeface="+mn-cs"/>
        </a:defRPr>
      </a:lvl5pPr>
      <a:lvl6pPr marL="1714153" algn="l" defTabSz="685663" rtl="0" eaLnBrk="1" latinLnBrk="0" hangingPunct="1">
        <a:defRPr kumimoji="1" sz="1400" kern="1200">
          <a:solidFill>
            <a:schemeClr val="tx1"/>
          </a:solidFill>
          <a:latin typeface="+mn-lt"/>
          <a:ea typeface="+mn-ea"/>
          <a:cs typeface="+mn-cs"/>
        </a:defRPr>
      </a:lvl6pPr>
      <a:lvl7pPr marL="2056989" algn="l" defTabSz="685663" rtl="0" eaLnBrk="1" latinLnBrk="0" hangingPunct="1">
        <a:defRPr kumimoji="1" sz="1400" kern="1200">
          <a:solidFill>
            <a:schemeClr val="tx1"/>
          </a:solidFill>
          <a:latin typeface="+mn-lt"/>
          <a:ea typeface="+mn-ea"/>
          <a:cs typeface="+mn-cs"/>
        </a:defRPr>
      </a:lvl7pPr>
      <a:lvl8pPr marL="2399820" algn="l" defTabSz="685663" rtl="0" eaLnBrk="1" latinLnBrk="0" hangingPunct="1">
        <a:defRPr kumimoji="1" sz="1400" kern="1200">
          <a:solidFill>
            <a:schemeClr val="tx1"/>
          </a:solidFill>
          <a:latin typeface="+mn-lt"/>
          <a:ea typeface="+mn-ea"/>
          <a:cs typeface="+mn-cs"/>
        </a:defRPr>
      </a:lvl8pPr>
      <a:lvl9pPr marL="2742654" algn="l" defTabSz="685663" rtl="0" eaLnBrk="1" latinLnBrk="0" hangingPunct="1">
        <a:defRPr kumimoji="1"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30.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3.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1.xml"/><Relationship Id="rId1" Type="http://schemas.openxmlformats.org/officeDocument/2006/relationships/slideLayout" Target="../slideLayouts/slideLayout38.xml"/><Relationship Id="rId5" Type="http://schemas.openxmlformats.org/officeDocument/2006/relationships/image" Target="../media/image43.tiff"/><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8.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38.xml"/><Relationship Id="rId5" Type="http://schemas.microsoft.com/office/2007/relationships/hdphoto" Target="../media/hdphoto4.wdp"/><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32.jpe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51.png"/><Relationship Id="rId3" Type="http://schemas.openxmlformats.org/officeDocument/2006/relationships/image" Target="../media/image35.png"/><Relationship Id="rId7" Type="http://schemas.openxmlformats.org/officeDocument/2006/relationships/image" Target="../media/image49.png"/><Relationship Id="rId12" Type="http://schemas.openxmlformats.org/officeDocument/2006/relationships/image" Target="../media/image28.emf"/><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48.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34.png"/><Relationship Id="rId4" Type="http://schemas.microsoft.com/office/2007/relationships/hdphoto" Target="../media/hdphoto4.wdp"/><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4.wdp"/><Relationship Id="rId3" Type="http://schemas.openxmlformats.org/officeDocument/2006/relationships/image" Target="../media/image44.png"/><Relationship Id="rId7" Type="http://schemas.openxmlformats.org/officeDocument/2006/relationships/image" Target="../media/image53.png"/><Relationship Id="rId12"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9.xml"/><Relationship Id="rId6" Type="http://schemas.openxmlformats.org/officeDocument/2006/relationships/image" Target="../media/image50.png"/><Relationship Id="rId11" Type="http://schemas.openxmlformats.org/officeDocument/2006/relationships/image" Target="../media/image28.emf"/><Relationship Id="rId5" Type="http://schemas.openxmlformats.org/officeDocument/2006/relationships/image" Target="../media/image49.png"/><Relationship Id="rId10" Type="http://schemas.openxmlformats.org/officeDocument/2006/relationships/image" Target="../media/image55.png"/><Relationship Id="rId4" Type="http://schemas.openxmlformats.org/officeDocument/2006/relationships/image" Target="../media/image48.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3.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6.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 Id="rId9"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1.xml"/><Relationship Id="rId1" Type="http://schemas.openxmlformats.org/officeDocument/2006/relationships/slideLayout" Target="../slideLayouts/slideLayout48.xml"/><Relationship Id="rId4" Type="http://schemas.openxmlformats.org/officeDocument/2006/relationships/hyperlink" Target="https://signup.umbrella.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22.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ubtitle 1"/>
          <p:cNvSpPr>
            <a:spLocks noGrp="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altLang="en-US" smtClean="0">
                <a:ea typeface="ＭＳ Ｐゴシック" pitchFamily="34" charset="-128"/>
                <a:cs typeface="CiscoSans" pitchFamily="34" charset="0"/>
              </a:rPr>
              <a:t>Brand team</a:t>
            </a:r>
          </a:p>
        </p:txBody>
      </p:sp>
      <p:sp>
        <p:nvSpPr>
          <p:cNvPr id="40964" name="Text Placeholder 3"/>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altLang="en-US" dirty="0" smtClean="0">
                <a:ea typeface="ＭＳ Ｐゴシック" pitchFamily="34" charset="-128"/>
                <a:cs typeface="CiscoSans" pitchFamily="34" charset="0"/>
              </a:rPr>
              <a:t>Released</a:t>
            </a:r>
            <a:r>
              <a:rPr lang="en-US" altLang="en-US" dirty="0" smtClean="0">
                <a:ea typeface="ＭＳ Ｐゴシック" pitchFamily="34" charset="-128"/>
                <a:cs typeface="CiscoSans" pitchFamily="34" charset="0"/>
              </a:rPr>
              <a:t>: March 2016</a:t>
            </a:r>
            <a:endParaRPr altLang="en-US" dirty="0">
              <a:ea typeface="ＭＳ Ｐゴシック" pitchFamily="34" charset="-128"/>
              <a:cs typeface="CiscoSans" pitchFamily="34" charset="0"/>
            </a:endParaRPr>
          </a:p>
        </p:txBody>
      </p:sp>
      <p:sp>
        <p:nvSpPr>
          <p:cNvPr id="5" name="Text Placeholder 4"/>
          <p:cNvSpPr>
            <a:spLocks noGrp="1"/>
          </p:cNvSpPr>
          <p:nvPr>
            <p:ph type="body" sz="quarter" idx="12"/>
          </p:nvPr>
        </p:nvSpPr>
        <p:spPr/>
        <p:txBody>
          <a:bodyPr/>
          <a:lstStyle/>
          <a:p>
            <a:pPr>
              <a:defRPr/>
            </a:pPr>
            <a:r>
              <a:rPr dirty="0"/>
              <a:t>Making our PowerPoint simpler and more distinctive. </a:t>
            </a:r>
          </a:p>
        </p:txBody>
      </p:sp>
      <p:sp>
        <p:nvSpPr>
          <p:cNvPr id="2" name="Text Placeholder 1"/>
          <p:cNvSpPr>
            <a:spLocks noGrp="1"/>
          </p:cNvSpPr>
          <p:nvPr>
            <p:ph type="body" sz="quarter" idx="13"/>
          </p:nvPr>
        </p:nvSpPr>
        <p:spPr/>
        <p:txBody>
          <a:bodyPr/>
          <a:lstStyle/>
          <a:p>
            <a:endParaRPr lang="en-US"/>
          </a:p>
        </p:txBody>
      </p:sp>
      <p:sp>
        <p:nvSpPr>
          <p:cNvPr id="6" name="Title 5"/>
          <p:cNvSpPr>
            <a:spLocks noGrp="1"/>
          </p:cNvSpPr>
          <p:nvPr>
            <p:ph type="ctrTitle"/>
          </p:nvPr>
        </p:nvSpPr>
        <p:spPr/>
        <p:txBody>
          <a:bodyPr/>
          <a:lstStyle/>
          <a:p>
            <a:pPr>
              <a:defRPr/>
            </a:pPr>
            <a:r>
              <a:rPr kern="0" dirty="0"/>
              <a:t>The latest and greatest</a:t>
            </a:r>
            <a:endParaRPr dirty="0"/>
          </a:p>
        </p:txBody>
      </p:sp>
      <p:pic>
        <p:nvPicPr>
          <p:cNvPr id="3" name="図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04188"/>
            <a:ext cx="9139405" cy="5350560"/>
          </a:xfrm>
          <a:prstGeom prst="rect">
            <a:avLst/>
          </a:prstGeom>
        </p:spPr>
      </p:pic>
      <p:pic>
        <p:nvPicPr>
          <p:cNvPr id="15" name="図 14"/>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0" y="-204188"/>
            <a:ext cx="6598384" cy="5347687"/>
          </a:xfrm>
          <a:prstGeom prst="rect">
            <a:avLst/>
          </a:prstGeom>
        </p:spPr>
      </p:pic>
      <p:sp>
        <p:nvSpPr>
          <p:cNvPr id="8" name="正方形/長方形 7"/>
          <p:cNvSpPr/>
          <p:nvPr/>
        </p:nvSpPr>
        <p:spPr>
          <a:xfrm>
            <a:off x="238940" y="3579862"/>
            <a:ext cx="5683287" cy="484748"/>
          </a:xfrm>
          <a:prstGeom prst="rect">
            <a:avLst/>
          </a:prstGeom>
        </p:spPr>
        <p:txBody>
          <a:bodyPr wrap="square" lIns="68580" tIns="34290" rIns="68580" bIns="3429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r>
              <a:rPr lang="ja-JP" altLang="en-US" sz="2700" b="1" dirty="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rPr>
              <a:t>セキュリティ</a:t>
            </a:r>
            <a:r>
              <a:rPr lang="ja-JP" altLang="en-US" sz="2700" b="1" dirty="0" smtClean="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rPr>
              <a:t>製品アップデート</a:t>
            </a:r>
            <a:endParaRPr lang="ja-JP" altLang="en-US" sz="2700" b="1" dirty="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endParaRPr>
          </a:p>
        </p:txBody>
      </p:sp>
      <p:sp>
        <p:nvSpPr>
          <p:cNvPr id="9" name="正方形/長方形 8"/>
          <p:cNvSpPr/>
          <p:nvPr/>
        </p:nvSpPr>
        <p:spPr>
          <a:xfrm>
            <a:off x="291291" y="3997943"/>
            <a:ext cx="5216813" cy="734047"/>
          </a:xfrm>
          <a:prstGeom prst="rect">
            <a:avLst/>
          </a:prstGeom>
        </p:spPr>
        <p:txBody>
          <a:bodyPr wrap="none" lIns="68580" tIns="34290" rIns="68580" bIns="3429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nSpc>
                <a:spcPct val="120000"/>
              </a:lnSpc>
            </a:pPr>
            <a:r>
              <a:rPr lang="ja-JP" altLang="en-US" b="1" dirty="0" smtClean="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rPr>
              <a:t>セキュリティ事業　セキュリティ アカウント マネージャ</a:t>
            </a:r>
            <a:endParaRPr lang="en-US" altLang="ja-JP" b="1" dirty="0" smtClean="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endParaRPr>
          </a:p>
          <a:p>
            <a:pPr>
              <a:lnSpc>
                <a:spcPct val="120000"/>
              </a:lnSpc>
            </a:pPr>
            <a:r>
              <a:rPr lang="ja-JP" altLang="en-US" b="1" dirty="0" smtClean="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rPr>
              <a:t>次藤　則兼</a:t>
            </a:r>
            <a:endParaRPr lang="ja-JP" altLang="en-US" b="1" dirty="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endParaRPr>
          </a:p>
        </p:txBody>
      </p:sp>
      <p:sp>
        <p:nvSpPr>
          <p:cNvPr id="12" name="テキスト ボックス 8"/>
          <p:cNvSpPr txBox="1"/>
          <p:nvPr/>
        </p:nvSpPr>
        <p:spPr>
          <a:xfrm>
            <a:off x="238940" y="1988665"/>
            <a:ext cx="6686446" cy="1200329"/>
          </a:xfrm>
          <a:prstGeom prst="rect">
            <a:avLst/>
          </a:prstGeom>
          <a:noFill/>
        </p:spPr>
        <p:txBody>
          <a:bodyPr wrap="non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r>
              <a:rPr kumimoji="1" lang="en-US" altLang="ja-JP" sz="7200" dirty="0" smtClean="0">
                <a:solidFill>
                  <a:srgbClr val="004BAF"/>
                </a:solidFill>
                <a:effectLst>
                  <a:glow rad="228600">
                    <a:schemeClr val="bg1">
                      <a:alpha val="40000"/>
                    </a:schemeClr>
                  </a:glow>
                </a:effectLst>
                <a:ea typeface="Arial" charset="0"/>
                <a:cs typeface="Arial" charset="0"/>
              </a:rPr>
              <a:t>Advantage Now</a:t>
            </a:r>
            <a:endParaRPr kumimoji="1" lang="ja-JP" altLang="en-US" sz="7200" dirty="0">
              <a:solidFill>
                <a:srgbClr val="004BAF"/>
              </a:solidFill>
              <a:effectLst>
                <a:glow rad="228600">
                  <a:schemeClr val="bg1">
                    <a:alpha val="40000"/>
                  </a:schemeClr>
                </a:glow>
              </a:effectLst>
              <a:ea typeface="Arial" charset="0"/>
              <a:cs typeface="Arial" charset="0"/>
            </a:endParaRPr>
          </a:p>
        </p:txBody>
      </p:sp>
      <p:pic>
        <p:nvPicPr>
          <p:cNvPr id="7" name="図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7041" y="-112480"/>
            <a:ext cx="1513830" cy="1052249"/>
          </a:xfrm>
          <a:prstGeom prst="rect">
            <a:avLst/>
          </a:prstGeom>
        </p:spPr>
      </p:pic>
      <p:sp>
        <p:nvSpPr>
          <p:cNvPr id="4" name="Rectangle 3"/>
          <p:cNvSpPr/>
          <p:nvPr/>
        </p:nvSpPr>
        <p:spPr>
          <a:xfrm>
            <a:off x="4644007" y="4753186"/>
            <a:ext cx="4320481" cy="253916"/>
          </a:xfrm>
          <a:prstGeom prst="rect">
            <a:avLst/>
          </a:prstGeom>
          <a:solidFill>
            <a:srgbClr val="FFFFFF">
              <a:alpha val="50196"/>
            </a:srgbClr>
          </a:solidFill>
        </p:spPr>
        <p:txBody>
          <a:bodyPr wrap="square">
            <a:spAutoFit/>
          </a:bodyPr>
          <a:lstStyle/>
          <a:p>
            <a:r>
              <a:rPr lang="en-US" sz="1050" dirty="0">
                <a:latin typeface="ＭＳ Ｐゴシック" panose="020B0600070205080204" pitchFamily="50" charset="-128"/>
                <a:ea typeface="ＭＳ Ｐゴシック" panose="020B0600070205080204" pitchFamily="50" charset="-128"/>
              </a:rPr>
              <a:t>本資料に記載の各社社名、製品名は、各社の商標または登録商標です。</a:t>
            </a:r>
          </a:p>
        </p:txBody>
      </p:sp>
    </p:spTree>
    <p:extLst>
      <p:ext uri="{BB962C8B-B14F-4D97-AF65-F5344CB8AC3E}">
        <p14:creationId xmlns:p14="http://schemas.microsoft.com/office/powerpoint/2010/main" val="3006525421"/>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9009" y="144435"/>
            <a:ext cx="8345488" cy="731837"/>
          </a:xfrm>
        </p:spPr>
        <p:txBody>
          <a:bodyPr/>
          <a:lstStyle/>
          <a:p>
            <a:r>
              <a:rPr lang="en-US" altLang="ja-JP" sz="2000" dirty="0" err="1" smtClean="0">
                <a:solidFill>
                  <a:schemeClr val="accent1"/>
                </a:solidFill>
                <a:latin typeface="MS PGothic" charset="-128"/>
                <a:ea typeface="MS PGothic" charset="-128"/>
                <a:cs typeface="MS PGothic" charset="-128"/>
              </a:rPr>
              <a:t>Nyetya</a:t>
            </a:r>
            <a:r>
              <a:rPr lang="en-US" altLang="ja-JP" sz="2000" dirty="0" smtClean="0">
                <a:solidFill>
                  <a:schemeClr val="accent1"/>
                </a:solidFill>
                <a:latin typeface="MS PGothic" charset="-128"/>
                <a:ea typeface="MS PGothic" charset="-128"/>
                <a:cs typeface="MS PGothic" charset="-128"/>
              </a:rPr>
              <a:t> </a:t>
            </a:r>
            <a:r>
              <a:rPr lang="ja-JP" altLang="en-US" sz="2000" dirty="0">
                <a:solidFill>
                  <a:schemeClr val="accent1"/>
                </a:solidFill>
                <a:latin typeface="MS PGothic" charset="-128"/>
                <a:ea typeface="MS PGothic" charset="-128"/>
                <a:cs typeface="MS PGothic" charset="-128"/>
              </a:rPr>
              <a:t>一連の流れと多層防御（</a:t>
            </a:r>
            <a:r>
              <a:rPr lang="ja-JP" altLang="en-US" sz="2000" dirty="0" smtClean="0">
                <a:solidFill>
                  <a:schemeClr val="accent1"/>
                </a:solidFill>
                <a:latin typeface="MS PGothic" charset="-128"/>
                <a:ea typeface="MS PGothic" charset="-128"/>
                <a:cs typeface="MS PGothic" charset="-128"/>
              </a:rPr>
              <a:t>シスコ セキュリティ ポートフォリオ</a:t>
            </a:r>
            <a:r>
              <a:rPr lang="ja-JP" altLang="en-US" sz="2000" dirty="0">
                <a:solidFill>
                  <a:schemeClr val="accent1"/>
                </a:solidFill>
                <a:latin typeface="MS PGothic" charset="-128"/>
                <a:ea typeface="MS PGothic" charset="-128"/>
                <a:cs typeface="MS PGothic" charset="-128"/>
              </a:rPr>
              <a:t>）</a:t>
            </a:r>
          </a:p>
        </p:txBody>
      </p:sp>
      <p:sp>
        <p:nvSpPr>
          <p:cNvPr id="29" name="TextBox 28"/>
          <p:cNvSpPr txBox="1"/>
          <p:nvPr/>
        </p:nvSpPr>
        <p:spPr>
          <a:xfrm>
            <a:off x="510736" y="681849"/>
            <a:ext cx="8054809" cy="629644"/>
          </a:xfrm>
          <a:prstGeom prst="rect">
            <a:avLst/>
          </a:prstGeom>
          <a:solidFill>
            <a:schemeClr val="accent1"/>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ctr" defTabSz="456789"/>
            <a:endParaRPr lang="ja-JP" altLang="en-US" sz="898" dirty="0">
              <a:solidFill>
                <a:srgbClr val="004BAF"/>
              </a:solidFill>
              <a:latin typeface="MS PGothic" charset="-128"/>
              <a:ea typeface="MS PGothic" charset="-128"/>
              <a:cs typeface="MS PGothic" charset="-128"/>
            </a:endParaRPr>
          </a:p>
        </p:txBody>
      </p:sp>
      <p:sp>
        <p:nvSpPr>
          <p:cNvPr id="30" name="TextBox 29"/>
          <p:cNvSpPr txBox="1"/>
          <p:nvPr/>
        </p:nvSpPr>
        <p:spPr>
          <a:xfrm>
            <a:off x="510735" y="1180100"/>
            <a:ext cx="8054810" cy="918117"/>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ctr" defTabSz="456789"/>
            <a:endParaRPr lang="ja-JP" altLang="en-US" sz="898" dirty="0">
              <a:solidFill>
                <a:srgbClr val="004BAF"/>
              </a:solidFill>
              <a:latin typeface="MS PGothic" charset="-128"/>
              <a:ea typeface="MS PGothic" charset="-128"/>
              <a:cs typeface="MS PGothic" charset="-128"/>
            </a:endParaRPr>
          </a:p>
        </p:txBody>
      </p:sp>
      <p:pic>
        <p:nvPicPr>
          <p:cNvPr id="31" name="Picture 26" descr="C:\Users\ecoffey\AppData\Local\Temp\Rar$DRa0.376\30028_Device_file_server_unreachable_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0381" y="1653091"/>
            <a:ext cx="288547" cy="288547"/>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26" descr="C:\Users\ecoffey\AppData\Local\Temp\Rar$DRa1.653\30059_Device_laptop_3145_unreachable_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9800" y="1677553"/>
            <a:ext cx="279289" cy="279289"/>
          </a:xfrm>
          <a:prstGeom prst="rect">
            <a:avLst/>
          </a:prstGeom>
          <a:noFill/>
          <a:extLst>
            <a:ext uri="{909E8E84-426E-40dd-AFC4-6F175D3DCCD1}">
              <a14:hiddenFill xmlns="" xmlns:a14="http://schemas.microsoft.com/office/drawing/2010/main">
                <a:solidFill>
                  <a:srgbClr val="FFFFFF"/>
                </a:solidFill>
              </a14:hiddenFill>
            </a:ext>
          </a:extLst>
        </p:spPr>
      </p:pic>
      <p:sp>
        <p:nvSpPr>
          <p:cNvPr id="33" name="Freeform 6"/>
          <p:cNvSpPr>
            <a:spLocks noEditPoints="1"/>
          </p:cNvSpPr>
          <p:nvPr/>
        </p:nvSpPr>
        <p:spPr bwMode="auto">
          <a:xfrm>
            <a:off x="1251594" y="1623337"/>
            <a:ext cx="186839" cy="332325"/>
          </a:xfrm>
          <a:custGeom>
            <a:avLst/>
            <a:gdLst>
              <a:gd name="T0" fmla="*/ 87 w 103"/>
              <a:gd name="T1" fmla="*/ 0 h 184"/>
              <a:gd name="T2" fmla="*/ 16 w 103"/>
              <a:gd name="T3" fmla="*/ 0 h 184"/>
              <a:gd name="T4" fmla="*/ 0 w 103"/>
              <a:gd name="T5" fmla="*/ 17 h 184"/>
              <a:gd name="T6" fmla="*/ 0 w 103"/>
              <a:gd name="T7" fmla="*/ 168 h 184"/>
              <a:gd name="T8" fmla="*/ 16 w 103"/>
              <a:gd name="T9" fmla="*/ 184 h 184"/>
              <a:gd name="T10" fmla="*/ 87 w 103"/>
              <a:gd name="T11" fmla="*/ 184 h 184"/>
              <a:gd name="T12" fmla="*/ 103 w 103"/>
              <a:gd name="T13" fmla="*/ 168 h 184"/>
              <a:gd name="T14" fmla="*/ 103 w 103"/>
              <a:gd name="T15" fmla="*/ 17 h 184"/>
              <a:gd name="T16" fmla="*/ 87 w 103"/>
              <a:gd name="T17" fmla="*/ 0 h 184"/>
              <a:gd name="T18" fmla="*/ 51 w 103"/>
              <a:gd name="T19" fmla="*/ 175 h 184"/>
              <a:gd name="T20" fmla="*/ 42 w 103"/>
              <a:gd name="T21" fmla="*/ 165 h 184"/>
              <a:gd name="T22" fmla="*/ 51 w 103"/>
              <a:gd name="T23" fmla="*/ 155 h 184"/>
              <a:gd name="T24" fmla="*/ 61 w 103"/>
              <a:gd name="T25" fmla="*/ 165 h 184"/>
              <a:gd name="T26" fmla="*/ 51 w 103"/>
              <a:gd name="T27" fmla="*/ 175 h 184"/>
              <a:gd name="T28" fmla="*/ 92 w 103"/>
              <a:gd name="T29" fmla="*/ 147 h 184"/>
              <a:gd name="T30" fmla="*/ 11 w 103"/>
              <a:gd name="T31" fmla="*/ 147 h 184"/>
              <a:gd name="T32" fmla="*/ 11 w 103"/>
              <a:gd name="T33" fmla="*/ 27 h 184"/>
              <a:gd name="T34" fmla="*/ 92 w 103"/>
              <a:gd name="T35" fmla="*/ 27 h 184"/>
              <a:gd name="T36" fmla="*/ 92 w 103"/>
              <a:gd name="T37" fmla="*/ 14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3" h="184">
                <a:moveTo>
                  <a:pt x="87" y="0"/>
                </a:moveTo>
                <a:cubicBezTo>
                  <a:pt x="16" y="0"/>
                  <a:pt x="16" y="0"/>
                  <a:pt x="16" y="0"/>
                </a:cubicBezTo>
                <a:cubicBezTo>
                  <a:pt x="7" y="0"/>
                  <a:pt x="0" y="8"/>
                  <a:pt x="0" y="17"/>
                </a:cubicBezTo>
                <a:cubicBezTo>
                  <a:pt x="0" y="168"/>
                  <a:pt x="0" y="168"/>
                  <a:pt x="0" y="168"/>
                </a:cubicBezTo>
                <a:cubicBezTo>
                  <a:pt x="0" y="177"/>
                  <a:pt x="7" y="184"/>
                  <a:pt x="16" y="184"/>
                </a:cubicBezTo>
                <a:cubicBezTo>
                  <a:pt x="87" y="184"/>
                  <a:pt x="87" y="184"/>
                  <a:pt x="87" y="184"/>
                </a:cubicBezTo>
                <a:cubicBezTo>
                  <a:pt x="96" y="184"/>
                  <a:pt x="103" y="177"/>
                  <a:pt x="103" y="168"/>
                </a:cubicBezTo>
                <a:cubicBezTo>
                  <a:pt x="103" y="17"/>
                  <a:pt x="103" y="17"/>
                  <a:pt x="103" y="17"/>
                </a:cubicBezTo>
                <a:cubicBezTo>
                  <a:pt x="103" y="8"/>
                  <a:pt x="96" y="0"/>
                  <a:pt x="87" y="0"/>
                </a:cubicBezTo>
                <a:moveTo>
                  <a:pt x="51" y="175"/>
                </a:moveTo>
                <a:cubicBezTo>
                  <a:pt x="46" y="175"/>
                  <a:pt x="42" y="171"/>
                  <a:pt x="42" y="165"/>
                </a:cubicBezTo>
                <a:cubicBezTo>
                  <a:pt x="42" y="160"/>
                  <a:pt x="46" y="155"/>
                  <a:pt x="51" y="155"/>
                </a:cubicBezTo>
                <a:cubicBezTo>
                  <a:pt x="57" y="155"/>
                  <a:pt x="61" y="160"/>
                  <a:pt x="61" y="165"/>
                </a:cubicBezTo>
                <a:cubicBezTo>
                  <a:pt x="61" y="171"/>
                  <a:pt x="57" y="175"/>
                  <a:pt x="51" y="175"/>
                </a:cubicBezTo>
                <a:moveTo>
                  <a:pt x="92" y="147"/>
                </a:moveTo>
                <a:cubicBezTo>
                  <a:pt x="11" y="147"/>
                  <a:pt x="11" y="147"/>
                  <a:pt x="11" y="147"/>
                </a:cubicBezTo>
                <a:cubicBezTo>
                  <a:pt x="11" y="27"/>
                  <a:pt x="11" y="27"/>
                  <a:pt x="11" y="27"/>
                </a:cubicBezTo>
                <a:cubicBezTo>
                  <a:pt x="92" y="27"/>
                  <a:pt x="92" y="27"/>
                  <a:pt x="92" y="27"/>
                </a:cubicBezTo>
                <a:lnTo>
                  <a:pt x="92" y="147"/>
                </a:lnTo>
                <a:close/>
              </a:path>
            </a:pathLst>
          </a:custGeom>
          <a:solidFill>
            <a:schemeClr val="bg1">
              <a:lumMod val="65000"/>
            </a:schemeClr>
          </a:solidFill>
          <a:ln>
            <a:noFill/>
          </a:ln>
        </p:spPr>
        <p:txBody>
          <a:bodyPr vert="horz" wrap="square" lIns="68454" tIns="34226" rIns="68454" bIns="34226" numCol="1" anchor="t" anchorCtr="0" compatLnSpc="1">
            <a:prstTxWarp prst="textNoShape">
              <a:avLst/>
            </a:prstTxWarp>
          </a:bodyPr>
          <a:lstStyle/>
          <a:p>
            <a:pPr defTabSz="912755">
              <a:defRPr/>
            </a:pPr>
            <a:endParaRPr lang="en-US" sz="1048" kern="0">
              <a:solidFill>
                <a:schemeClr val="accent1"/>
              </a:solidFill>
              <a:latin typeface="MS PGothic" charset="-128"/>
              <a:ea typeface="MS PGothic" charset="-128"/>
              <a:cs typeface="MS PGothic" charset="-128"/>
            </a:endParaRPr>
          </a:p>
        </p:txBody>
      </p:sp>
      <p:cxnSp>
        <p:nvCxnSpPr>
          <p:cNvPr id="34" name="Straight Arrow Connector 33"/>
          <p:cNvCxnSpPr/>
          <p:nvPr/>
        </p:nvCxnSpPr>
        <p:spPr>
          <a:xfrm flipV="1">
            <a:off x="3207569" y="1454674"/>
            <a:ext cx="206019" cy="9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529534" y="1437569"/>
            <a:ext cx="236282" cy="2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859332" y="726025"/>
            <a:ext cx="1419176" cy="384764"/>
          </a:xfrm>
          <a:prstGeom prst="rect">
            <a:avLst/>
          </a:prstGeom>
          <a:ln w="3175">
            <a:solidFill>
              <a:srgbClr val="FF0000"/>
            </a:solidFill>
          </a:ln>
        </p:spPr>
        <p:style>
          <a:lnRef idx="2">
            <a:schemeClr val="accent1"/>
          </a:lnRef>
          <a:fillRef idx="1">
            <a:schemeClr val="lt1"/>
          </a:fillRef>
          <a:effectRef idx="0">
            <a:schemeClr val="accent1"/>
          </a:effectRef>
          <a:fontRef idx="minor">
            <a:schemeClr val="dk1"/>
          </a:fontRef>
        </p:style>
        <p:txBody>
          <a:bodyPr wrap="none" rtlCol="0" anchor="ctr">
            <a:noAutofit/>
          </a:bodyPr>
          <a:lstStyle/>
          <a:p>
            <a:pPr algn="ctr" defTabSz="456789"/>
            <a:r>
              <a:rPr lang="ja-JP" altLang="en-US" sz="1400" b="1" dirty="0">
                <a:solidFill>
                  <a:srgbClr val="FF0000"/>
                </a:solidFill>
                <a:latin typeface="MS PGothic" charset="-128"/>
                <a:ea typeface="MS PGothic" charset="-128"/>
                <a:cs typeface="MS PGothic" charset="-128"/>
              </a:rPr>
              <a:t>偵察・攻撃準備</a:t>
            </a:r>
            <a:endParaRPr lang="en-US" altLang="ja-JP" sz="1400" b="1" dirty="0">
              <a:solidFill>
                <a:srgbClr val="FF0000"/>
              </a:solidFill>
              <a:latin typeface="MS PGothic" charset="-128"/>
              <a:ea typeface="MS PGothic" charset="-128"/>
              <a:cs typeface="MS PGothic" charset="-128"/>
            </a:endParaRPr>
          </a:p>
        </p:txBody>
      </p:sp>
      <p:sp>
        <p:nvSpPr>
          <p:cNvPr id="37" name="TextBox 36"/>
          <p:cNvSpPr txBox="1"/>
          <p:nvPr/>
        </p:nvSpPr>
        <p:spPr>
          <a:xfrm>
            <a:off x="3363497" y="724825"/>
            <a:ext cx="1112344" cy="384763"/>
          </a:xfrm>
          <a:prstGeom prst="rect">
            <a:avLst/>
          </a:prstGeom>
          <a:ln w="3175">
            <a:solidFill>
              <a:srgbClr val="FF0000"/>
            </a:solidFill>
          </a:ln>
        </p:spPr>
        <p:style>
          <a:lnRef idx="2">
            <a:schemeClr val="accent1"/>
          </a:lnRef>
          <a:fillRef idx="1">
            <a:schemeClr val="lt1"/>
          </a:fillRef>
          <a:effectRef idx="0">
            <a:schemeClr val="accent1"/>
          </a:effectRef>
          <a:fontRef idx="minor">
            <a:schemeClr val="dk1"/>
          </a:fontRef>
        </p:style>
        <p:txBody>
          <a:bodyPr wrap="none" rtlCol="0" anchor="ctr">
            <a:noAutofit/>
          </a:bodyPr>
          <a:lstStyle/>
          <a:p>
            <a:pPr algn="ctr" defTabSz="456789"/>
            <a:r>
              <a:rPr lang="ja-JP" altLang="en-US" sz="1400" b="1" dirty="0">
                <a:solidFill>
                  <a:srgbClr val="FF0000"/>
                </a:solidFill>
                <a:latin typeface="MS PGothic" charset="-128"/>
                <a:ea typeface="MS PGothic" charset="-128"/>
                <a:cs typeface="MS PGothic" charset="-128"/>
              </a:rPr>
              <a:t>攻撃</a:t>
            </a:r>
          </a:p>
        </p:txBody>
      </p:sp>
      <p:sp>
        <p:nvSpPr>
          <p:cNvPr id="38" name="TextBox 37"/>
          <p:cNvSpPr txBox="1"/>
          <p:nvPr/>
        </p:nvSpPr>
        <p:spPr>
          <a:xfrm>
            <a:off x="4556687" y="729134"/>
            <a:ext cx="904423" cy="384763"/>
          </a:xfrm>
          <a:prstGeom prst="rect">
            <a:avLst/>
          </a:prstGeom>
          <a:ln w="3175">
            <a:solidFill>
              <a:srgbClr val="FF0000"/>
            </a:solidFill>
          </a:ln>
        </p:spPr>
        <p:style>
          <a:lnRef idx="2">
            <a:schemeClr val="accent1"/>
          </a:lnRef>
          <a:fillRef idx="1">
            <a:schemeClr val="lt1"/>
          </a:fillRef>
          <a:effectRef idx="0">
            <a:schemeClr val="accent1"/>
          </a:effectRef>
          <a:fontRef idx="minor">
            <a:schemeClr val="dk1"/>
          </a:fontRef>
        </p:style>
        <p:txBody>
          <a:bodyPr wrap="none" rtlCol="0" anchor="ctr">
            <a:noAutofit/>
          </a:bodyPr>
          <a:lstStyle/>
          <a:p>
            <a:pPr algn="ctr" defTabSz="456789"/>
            <a:r>
              <a:rPr lang="ja-JP" altLang="en-US" sz="1400" b="1" dirty="0" smtClean="0">
                <a:solidFill>
                  <a:srgbClr val="FF0000"/>
                </a:solidFill>
                <a:latin typeface="MS PGothic" charset="-128"/>
                <a:ea typeface="MS PGothic" charset="-128"/>
                <a:cs typeface="MS PGothic" charset="-128"/>
              </a:rPr>
              <a:t>感染</a:t>
            </a:r>
            <a:endParaRPr lang="ja-JP" altLang="en-US" sz="1400" b="1" dirty="0">
              <a:solidFill>
                <a:srgbClr val="FF0000"/>
              </a:solidFill>
              <a:latin typeface="MS PGothic" charset="-128"/>
              <a:ea typeface="MS PGothic" charset="-128"/>
              <a:cs typeface="MS PGothic" charset="-128"/>
            </a:endParaRPr>
          </a:p>
        </p:txBody>
      </p:sp>
      <p:sp>
        <p:nvSpPr>
          <p:cNvPr id="39" name="TextBox 51"/>
          <p:cNvSpPr txBox="1"/>
          <p:nvPr/>
        </p:nvSpPr>
        <p:spPr>
          <a:xfrm>
            <a:off x="5548181" y="735393"/>
            <a:ext cx="1078038" cy="384764"/>
          </a:xfrm>
          <a:prstGeom prst="rect">
            <a:avLst/>
          </a:prstGeom>
          <a:ln w="3175">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defTabSz="456789"/>
            <a:r>
              <a:rPr lang="ja-JP" altLang="en-US" sz="1400" b="1" dirty="0">
                <a:solidFill>
                  <a:srgbClr val="FF0000"/>
                </a:solidFill>
                <a:latin typeface="MS PGothic" charset="-128"/>
                <a:ea typeface="MS PGothic" charset="-128"/>
                <a:cs typeface="MS PGothic" charset="-128"/>
              </a:rPr>
              <a:t>感染拡大</a:t>
            </a:r>
            <a:endParaRPr lang="en-US" altLang="ja-JP" sz="1400" b="1" dirty="0">
              <a:solidFill>
                <a:srgbClr val="FF0000"/>
              </a:solidFill>
              <a:latin typeface="MS PGothic" charset="-128"/>
              <a:ea typeface="MS PGothic" charset="-128"/>
              <a:cs typeface="MS PGothic" charset="-128"/>
            </a:endParaRPr>
          </a:p>
        </p:txBody>
      </p:sp>
      <p:sp>
        <p:nvSpPr>
          <p:cNvPr id="40" name="TextBox 45"/>
          <p:cNvSpPr txBox="1"/>
          <p:nvPr/>
        </p:nvSpPr>
        <p:spPr>
          <a:xfrm>
            <a:off x="1859330" y="1268701"/>
            <a:ext cx="1405090" cy="231694"/>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en-US" altLang="ja-JP" sz="900" dirty="0">
                <a:solidFill>
                  <a:schemeClr val="accent1"/>
                </a:solidFill>
                <a:latin typeface="MS PGothic" charset="-128"/>
                <a:ea typeface="MS PGothic" charset="-128"/>
                <a:cs typeface="MS PGothic" charset="-128"/>
              </a:rPr>
              <a:t>1.</a:t>
            </a:r>
            <a:r>
              <a:rPr lang="ja-JP" altLang="en-US" sz="900" dirty="0">
                <a:solidFill>
                  <a:schemeClr val="accent1"/>
                </a:solidFill>
                <a:latin typeface="MS PGothic" charset="-128"/>
                <a:ea typeface="MS PGothic" charset="-128"/>
                <a:cs typeface="MS PGothic" charset="-128"/>
              </a:rPr>
              <a:t>インターネットから攻撃</a:t>
            </a:r>
            <a:endParaRPr lang="en-US" altLang="ja-JP" sz="900" dirty="0">
              <a:solidFill>
                <a:schemeClr val="accent1"/>
              </a:solidFill>
              <a:latin typeface="MS PGothic" charset="-128"/>
              <a:ea typeface="MS PGothic" charset="-128"/>
              <a:cs typeface="MS PGothic" charset="-128"/>
            </a:endParaRPr>
          </a:p>
        </p:txBody>
      </p:sp>
      <p:sp>
        <p:nvSpPr>
          <p:cNvPr id="41" name="TextBox 45"/>
          <p:cNvSpPr txBox="1"/>
          <p:nvPr/>
        </p:nvSpPr>
        <p:spPr>
          <a:xfrm>
            <a:off x="1859329" y="1544017"/>
            <a:ext cx="1405089" cy="245885"/>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en-US" altLang="ja-JP" sz="900" dirty="0">
                <a:solidFill>
                  <a:schemeClr val="accent1">
                    <a:lumMod val="20000"/>
                    <a:lumOff val="80000"/>
                  </a:schemeClr>
                </a:solidFill>
                <a:latin typeface="MS PGothic" charset="-128"/>
                <a:ea typeface="MS PGothic" charset="-128"/>
                <a:cs typeface="MS PGothic" charset="-128"/>
              </a:rPr>
              <a:t>2.</a:t>
            </a:r>
            <a:r>
              <a:rPr lang="ja-JP" altLang="en-US" sz="900" dirty="0">
                <a:solidFill>
                  <a:schemeClr val="accent1">
                    <a:lumMod val="20000"/>
                    <a:lumOff val="80000"/>
                  </a:schemeClr>
                </a:solidFill>
                <a:latin typeface="MS PGothic" charset="-128"/>
                <a:ea typeface="MS PGothic" charset="-128"/>
                <a:cs typeface="MS PGothic" charset="-128"/>
              </a:rPr>
              <a:t>メール経由の侵入</a:t>
            </a:r>
            <a:endParaRPr lang="en-US" altLang="ja-JP" sz="900" dirty="0">
              <a:solidFill>
                <a:schemeClr val="accent1">
                  <a:lumMod val="20000"/>
                  <a:lumOff val="80000"/>
                </a:schemeClr>
              </a:solidFill>
              <a:latin typeface="MS PGothic" charset="-128"/>
              <a:ea typeface="MS PGothic" charset="-128"/>
              <a:cs typeface="MS PGothic" charset="-128"/>
            </a:endParaRPr>
          </a:p>
        </p:txBody>
      </p:sp>
      <p:sp>
        <p:nvSpPr>
          <p:cNvPr id="42" name="TextBox 45"/>
          <p:cNvSpPr txBox="1"/>
          <p:nvPr/>
        </p:nvSpPr>
        <p:spPr>
          <a:xfrm>
            <a:off x="1859330" y="1827474"/>
            <a:ext cx="1405089" cy="242329"/>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en-US" altLang="ja-JP" sz="900" dirty="0">
                <a:solidFill>
                  <a:schemeClr val="accent1">
                    <a:lumMod val="20000"/>
                    <a:lumOff val="80000"/>
                  </a:schemeClr>
                </a:solidFill>
                <a:latin typeface="MS PGothic" charset="-128"/>
                <a:ea typeface="MS PGothic" charset="-128"/>
                <a:cs typeface="MS PGothic" charset="-128"/>
              </a:rPr>
              <a:t>3.</a:t>
            </a:r>
            <a:r>
              <a:rPr lang="ja-JP" altLang="en-US" sz="900" dirty="0">
                <a:solidFill>
                  <a:schemeClr val="accent1">
                    <a:lumMod val="20000"/>
                    <a:lumOff val="80000"/>
                  </a:schemeClr>
                </a:solidFill>
                <a:latin typeface="MS PGothic" charset="-128"/>
                <a:ea typeface="MS PGothic" charset="-128"/>
                <a:cs typeface="MS PGothic" charset="-128"/>
              </a:rPr>
              <a:t>ウェブ経由の侵入</a:t>
            </a:r>
            <a:endParaRPr lang="en-US" altLang="ja-JP" sz="900" dirty="0">
              <a:solidFill>
                <a:schemeClr val="accent1">
                  <a:lumMod val="20000"/>
                  <a:lumOff val="80000"/>
                </a:schemeClr>
              </a:solidFill>
              <a:latin typeface="MS PGothic" charset="-128"/>
              <a:ea typeface="MS PGothic" charset="-128"/>
              <a:cs typeface="MS PGothic" charset="-128"/>
            </a:endParaRPr>
          </a:p>
        </p:txBody>
      </p:sp>
      <p:sp>
        <p:nvSpPr>
          <p:cNvPr id="43" name="TextBox 45"/>
          <p:cNvSpPr txBox="1"/>
          <p:nvPr/>
        </p:nvSpPr>
        <p:spPr>
          <a:xfrm>
            <a:off x="3413589" y="1274456"/>
            <a:ext cx="1090480" cy="354658"/>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ctr"/>
            <a:r>
              <a:rPr lang="en-US" altLang="ja-JP" sz="900" dirty="0">
                <a:solidFill>
                  <a:schemeClr val="accent1"/>
                </a:solidFill>
                <a:latin typeface="MS PGothic" charset="-128"/>
                <a:ea typeface="MS PGothic" charset="-128"/>
                <a:cs typeface="MS PGothic" charset="-128"/>
              </a:rPr>
              <a:t>ETERNAL BLUE </a:t>
            </a:r>
            <a:r>
              <a:rPr lang="ja-JP" altLang="en-US" sz="900" dirty="0">
                <a:solidFill>
                  <a:schemeClr val="accent1"/>
                </a:solidFill>
                <a:latin typeface="MS PGothic" charset="-128"/>
                <a:ea typeface="MS PGothic" charset="-128"/>
                <a:cs typeface="MS PGothic" charset="-128"/>
              </a:rPr>
              <a:t>脆弱性利用</a:t>
            </a:r>
            <a:endParaRPr lang="en-US" altLang="ja-JP" sz="900" dirty="0">
              <a:solidFill>
                <a:schemeClr val="accent1"/>
              </a:solidFill>
              <a:latin typeface="MS PGothic" charset="-128"/>
              <a:ea typeface="MS PGothic" charset="-128"/>
              <a:cs typeface="MS PGothic" charset="-128"/>
            </a:endParaRPr>
          </a:p>
        </p:txBody>
      </p:sp>
      <p:sp>
        <p:nvSpPr>
          <p:cNvPr id="44" name="TextBox 45"/>
          <p:cNvSpPr txBox="1"/>
          <p:nvPr/>
        </p:nvSpPr>
        <p:spPr>
          <a:xfrm>
            <a:off x="4629962" y="1273110"/>
            <a:ext cx="868716" cy="350226"/>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ctr"/>
            <a:r>
              <a:rPr lang="en-US" altLang="ja-JP" sz="900" dirty="0">
                <a:solidFill>
                  <a:schemeClr val="accent1"/>
                </a:solidFill>
                <a:latin typeface="MS PGothic" charset="-128"/>
                <a:ea typeface="MS PGothic" charset="-128"/>
                <a:cs typeface="MS PGothic" charset="-128"/>
              </a:rPr>
              <a:t>WannaCry</a:t>
            </a:r>
          </a:p>
          <a:p>
            <a:pPr algn="ctr"/>
            <a:r>
              <a:rPr lang="ja-JP" altLang="en-US" sz="900" dirty="0" smtClean="0">
                <a:solidFill>
                  <a:schemeClr val="accent1"/>
                </a:solidFill>
                <a:latin typeface="MS PGothic" charset="-128"/>
                <a:ea typeface="MS PGothic" charset="-128"/>
                <a:cs typeface="MS PGothic" charset="-128"/>
              </a:rPr>
              <a:t>感染</a:t>
            </a:r>
            <a:endParaRPr lang="ja-JP" altLang="en-US" sz="900" dirty="0">
              <a:solidFill>
                <a:schemeClr val="accent1"/>
              </a:solidFill>
              <a:latin typeface="MS PGothic" charset="-128"/>
              <a:ea typeface="MS PGothic" charset="-128"/>
              <a:cs typeface="MS PGothic" charset="-128"/>
            </a:endParaRPr>
          </a:p>
        </p:txBody>
      </p:sp>
      <p:cxnSp>
        <p:nvCxnSpPr>
          <p:cNvPr id="45" name="Straight Arrow Connector 44"/>
          <p:cNvCxnSpPr/>
          <p:nvPr/>
        </p:nvCxnSpPr>
        <p:spPr>
          <a:xfrm>
            <a:off x="4511758" y="1440595"/>
            <a:ext cx="122837" cy="5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5498678" y="1446028"/>
            <a:ext cx="94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5"/>
          <p:cNvSpPr txBox="1"/>
          <p:nvPr/>
        </p:nvSpPr>
        <p:spPr>
          <a:xfrm>
            <a:off x="5588341" y="1273109"/>
            <a:ext cx="1035902" cy="350227"/>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ctr"/>
            <a:r>
              <a:rPr lang="ja-JP" altLang="en-US" sz="900" dirty="0">
                <a:solidFill>
                  <a:schemeClr val="accent1"/>
                </a:solidFill>
                <a:latin typeface="MS PGothic" charset="-128"/>
                <a:ea typeface="MS PGothic" charset="-128"/>
                <a:cs typeface="MS PGothic" charset="-128"/>
              </a:rPr>
              <a:t>内部</a:t>
            </a:r>
            <a:r>
              <a:rPr lang="en-US" altLang="ja-JP" sz="900" dirty="0">
                <a:solidFill>
                  <a:schemeClr val="accent1"/>
                </a:solidFill>
                <a:latin typeface="MS PGothic" charset="-128"/>
                <a:ea typeface="MS PGothic" charset="-128"/>
                <a:cs typeface="MS PGothic" charset="-128"/>
              </a:rPr>
              <a:t>NW</a:t>
            </a:r>
          </a:p>
          <a:p>
            <a:pPr algn="ctr"/>
            <a:r>
              <a:rPr lang="en-US" altLang="ja-JP" sz="900" dirty="0">
                <a:solidFill>
                  <a:schemeClr val="accent1"/>
                </a:solidFill>
                <a:latin typeface="MS PGothic" charset="-128"/>
                <a:ea typeface="MS PGothic" charset="-128"/>
                <a:cs typeface="MS PGothic" charset="-128"/>
              </a:rPr>
              <a:t>TCP445</a:t>
            </a:r>
            <a:r>
              <a:rPr lang="ja-JP" altLang="en-US" sz="900" dirty="0">
                <a:solidFill>
                  <a:schemeClr val="accent1"/>
                </a:solidFill>
                <a:latin typeface="MS PGothic" charset="-128"/>
                <a:ea typeface="MS PGothic" charset="-128"/>
                <a:cs typeface="MS PGothic" charset="-128"/>
              </a:rPr>
              <a:t>スキャン</a:t>
            </a:r>
            <a:endParaRPr lang="en-US" altLang="ja-JP" sz="900" dirty="0">
              <a:solidFill>
                <a:schemeClr val="accent1"/>
              </a:solidFill>
              <a:latin typeface="MS PGothic" charset="-128"/>
              <a:ea typeface="MS PGothic" charset="-128"/>
              <a:cs typeface="MS PGothic" charset="-128"/>
            </a:endParaRPr>
          </a:p>
        </p:txBody>
      </p:sp>
      <p:sp>
        <p:nvSpPr>
          <p:cNvPr id="48" name="TextBox 45"/>
          <p:cNvSpPr txBox="1"/>
          <p:nvPr/>
        </p:nvSpPr>
        <p:spPr>
          <a:xfrm>
            <a:off x="6891870" y="1268700"/>
            <a:ext cx="1484937" cy="354635"/>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ctr"/>
            <a:r>
              <a:rPr lang="ja-JP" altLang="en-US" sz="900" dirty="0">
                <a:solidFill>
                  <a:schemeClr val="accent1"/>
                </a:solidFill>
                <a:latin typeface="MS PGothic" charset="-128"/>
                <a:ea typeface="MS PGothic" charset="-128"/>
                <a:cs typeface="MS PGothic" charset="-128"/>
              </a:rPr>
              <a:t>データ暗号、画面書換</a:t>
            </a:r>
            <a:endParaRPr lang="en-US" altLang="ja-JP" sz="900" dirty="0">
              <a:solidFill>
                <a:schemeClr val="accent1"/>
              </a:solidFill>
              <a:latin typeface="MS PGothic" charset="-128"/>
              <a:ea typeface="MS PGothic" charset="-128"/>
              <a:cs typeface="MS PGothic" charset="-128"/>
            </a:endParaRPr>
          </a:p>
          <a:p>
            <a:pPr algn="ctr"/>
            <a:r>
              <a:rPr lang="ja-JP" altLang="en-US" sz="900" dirty="0">
                <a:solidFill>
                  <a:schemeClr val="accent1"/>
                </a:solidFill>
                <a:latin typeface="MS PGothic" charset="-128"/>
                <a:ea typeface="MS PGothic" charset="-128"/>
                <a:cs typeface="MS PGothic" charset="-128"/>
              </a:rPr>
              <a:t>（身代金要求）</a:t>
            </a:r>
            <a:endParaRPr lang="en-US" altLang="ja-JP" sz="900" dirty="0">
              <a:solidFill>
                <a:schemeClr val="accent1"/>
              </a:solidFill>
              <a:latin typeface="MS PGothic" charset="-128"/>
              <a:ea typeface="MS PGothic" charset="-128"/>
              <a:cs typeface="MS PGothic" charset="-128"/>
            </a:endParaRPr>
          </a:p>
        </p:txBody>
      </p:sp>
      <p:sp>
        <p:nvSpPr>
          <p:cNvPr id="49" name="フリーフォーム 14"/>
          <p:cNvSpPr/>
          <p:nvPr/>
        </p:nvSpPr>
        <p:spPr>
          <a:xfrm>
            <a:off x="3416415" y="1195580"/>
            <a:ext cx="3323460" cy="112119"/>
          </a:xfrm>
          <a:custGeom>
            <a:avLst/>
            <a:gdLst>
              <a:gd name="connsiteX0" fmla="*/ 4196315 w 4704319"/>
              <a:gd name="connsiteY0" fmla="*/ 159253 h 205552"/>
              <a:gd name="connsiteX1" fmla="*/ 4358361 w 4704319"/>
              <a:gd name="connsiteY1" fmla="*/ 20357 h 205552"/>
              <a:gd name="connsiteX2" fmla="*/ 249348 w 4704319"/>
              <a:gd name="connsiteY2" fmla="*/ 20357 h 205552"/>
              <a:gd name="connsiteX3" fmla="*/ 434543 w 4704319"/>
              <a:gd name="connsiteY3" fmla="*/ 205552 h 205552"/>
            </a:gdLst>
            <a:ahLst/>
            <a:cxnLst>
              <a:cxn ang="0">
                <a:pos x="connsiteX0" y="connsiteY0"/>
              </a:cxn>
              <a:cxn ang="0">
                <a:pos x="connsiteX1" y="connsiteY1"/>
              </a:cxn>
              <a:cxn ang="0">
                <a:pos x="connsiteX2" y="connsiteY2"/>
              </a:cxn>
              <a:cxn ang="0">
                <a:pos x="connsiteX3" y="connsiteY3"/>
              </a:cxn>
            </a:cxnLst>
            <a:rect l="l" t="t" r="r" b="b"/>
            <a:pathLst>
              <a:path w="4704319" h="205552">
                <a:moveTo>
                  <a:pt x="4196315" y="159253"/>
                </a:moveTo>
                <a:cubicBezTo>
                  <a:pt x="4606252" y="101379"/>
                  <a:pt x="5016189" y="43506"/>
                  <a:pt x="4358361" y="20357"/>
                </a:cubicBezTo>
                <a:cubicBezTo>
                  <a:pt x="3700533" y="-2792"/>
                  <a:pt x="903318" y="-10509"/>
                  <a:pt x="249348" y="20357"/>
                </a:cubicBezTo>
                <a:cubicBezTo>
                  <a:pt x="-404622" y="51223"/>
                  <a:pt x="434543" y="205552"/>
                  <a:pt x="434543" y="205552"/>
                </a:cubicBezTo>
              </a:path>
            </a:pathLst>
          </a:custGeom>
          <a:noFill/>
          <a:ln w="9525">
            <a:solidFill>
              <a:srgbClr val="FF0000"/>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S PGothic" charset="-128"/>
              <a:ea typeface="MS PGothic" charset="-128"/>
              <a:cs typeface="MS PGothic" charset="-128"/>
            </a:endParaRPr>
          </a:p>
        </p:txBody>
      </p:sp>
      <p:cxnSp>
        <p:nvCxnSpPr>
          <p:cNvPr id="50" name="Elbow Connector 49"/>
          <p:cNvCxnSpPr/>
          <p:nvPr/>
        </p:nvCxnSpPr>
        <p:spPr>
          <a:xfrm flipV="1">
            <a:off x="3261595" y="1623336"/>
            <a:ext cx="1802726" cy="29524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p:cNvCxnSpPr/>
          <p:nvPr/>
        </p:nvCxnSpPr>
        <p:spPr>
          <a:xfrm flipV="1">
            <a:off x="3261593" y="1623759"/>
            <a:ext cx="1637460" cy="107844"/>
          </a:xfrm>
          <a:prstGeom prst="bentConnector3">
            <a:avLst>
              <a:gd name="adj1" fmla="val 100238"/>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1"/>
          <p:cNvSpPr txBox="1"/>
          <p:nvPr/>
        </p:nvSpPr>
        <p:spPr>
          <a:xfrm>
            <a:off x="6891870" y="745984"/>
            <a:ext cx="1484936" cy="384764"/>
          </a:xfrm>
          <a:prstGeom prst="rect">
            <a:avLst/>
          </a:prstGeom>
          <a:ln w="3175">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defTabSz="456789"/>
            <a:r>
              <a:rPr lang="ja-JP" altLang="en-US" sz="1400" b="1" dirty="0">
                <a:solidFill>
                  <a:srgbClr val="FF0000"/>
                </a:solidFill>
                <a:latin typeface="MS PGothic" charset="-128"/>
                <a:ea typeface="MS PGothic" charset="-128"/>
                <a:cs typeface="MS PGothic" charset="-128"/>
              </a:rPr>
              <a:t>実行</a:t>
            </a:r>
            <a:endParaRPr lang="en-US" altLang="ja-JP" sz="1400" b="1" dirty="0">
              <a:solidFill>
                <a:srgbClr val="FF0000"/>
              </a:solidFill>
              <a:latin typeface="MS PGothic" charset="-128"/>
              <a:ea typeface="MS PGothic" charset="-128"/>
              <a:cs typeface="MS PGothic" charset="-128"/>
            </a:endParaRPr>
          </a:p>
        </p:txBody>
      </p:sp>
      <p:graphicFrame>
        <p:nvGraphicFramePr>
          <p:cNvPr id="54" name="Table 53"/>
          <p:cNvGraphicFramePr>
            <a:graphicFrameLocks noGrp="1"/>
          </p:cNvGraphicFramePr>
          <p:nvPr>
            <p:extLst/>
          </p:nvPr>
        </p:nvGraphicFramePr>
        <p:xfrm>
          <a:off x="1859330" y="2123070"/>
          <a:ext cx="6713513" cy="2371401"/>
        </p:xfrm>
        <a:graphic>
          <a:graphicData uri="http://schemas.openxmlformats.org/drawingml/2006/table">
            <a:tbl>
              <a:tblPr bandRow="1">
                <a:tableStyleId>{5C22544A-7EE6-4342-B048-85BDC9FD1C3A}</a:tableStyleId>
              </a:tblPr>
              <a:tblGrid>
                <a:gridCol w="1501218">
                  <a:extLst>
                    <a:ext uri="{9D8B030D-6E8A-4147-A177-3AD203B41FA5}">
                      <a16:colId xmlns:a16="http://schemas.microsoft.com/office/drawing/2014/main" val="20000"/>
                    </a:ext>
                  </a:extLst>
                </a:gridCol>
                <a:gridCol w="1184465">
                  <a:extLst>
                    <a:ext uri="{9D8B030D-6E8A-4147-A177-3AD203B41FA5}">
                      <a16:colId xmlns:a16="http://schemas.microsoft.com/office/drawing/2014/main" val="1212673148"/>
                    </a:ext>
                  </a:extLst>
                </a:gridCol>
                <a:gridCol w="960808">
                  <a:extLst>
                    <a:ext uri="{9D8B030D-6E8A-4147-A177-3AD203B41FA5}">
                      <a16:colId xmlns:a16="http://schemas.microsoft.com/office/drawing/2014/main" val="20002"/>
                    </a:ext>
                  </a:extLst>
                </a:gridCol>
                <a:gridCol w="1164072">
                  <a:extLst>
                    <a:ext uri="{9D8B030D-6E8A-4147-A177-3AD203B41FA5}">
                      <a16:colId xmlns:a16="http://schemas.microsoft.com/office/drawing/2014/main" val="260145222"/>
                    </a:ext>
                  </a:extLst>
                </a:gridCol>
                <a:gridCol w="1902950">
                  <a:extLst>
                    <a:ext uri="{9D8B030D-6E8A-4147-A177-3AD203B41FA5}">
                      <a16:colId xmlns:a16="http://schemas.microsoft.com/office/drawing/2014/main" val="3610098981"/>
                    </a:ext>
                  </a:extLst>
                </a:gridCol>
              </a:tblGrid>
              <a:tr h="335766">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kumimoji="1" lang="ja-JP" altLang="en-US" sz="1400" dirty="0"/>
                    </a:p>
                  </a:txBody>
                  <a:tcPr marL="91270" marR="91270" marT="45636" marB="45636"/>
                </a:tc>
                <a:extLst>
                  <a:ext uri="{0D108BD9-81ED-4DB2-BD59-A6C34878D82A}">
                    <a16:rowId xmlns:a16="http://schemas.microsoft.com/office/drawing/2014/main" val="81590147"/>
                  </a:ext>
                </a:extLst>
              </a:tr>
              <a:tr h="335766">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kumimoji="1" lang="ja-JP" altLang="en-US" sz="1400" dirty="0"/>
                    </a:p>
                  </a:txBody>
                  <a:tcPr marL="91270" marR="91270" marT="45636" marB="45636"/>
                </a:tc>
                <a:extLst>
                  <a:ext uri="{0D108BD9-81ED-4DB2-BD59-A6C34878D82A}">
                    <a16:rowId xmlns:a16="http://schemas.microsoft.com/office/drawing/2014/main" val="630789635"/>
                  </a:ext>
                </a:extLst>
              </a:tr>
              <a:tr h="335766">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kumimoji="1" lang="ja-JP" altLang="en-US" sz="1400" dirty="0"/>
                    </a:p>
                  </a:txBody>
                  <a:tcPr marL="91270" marR="91270" marT="45636" marB="45636"/>
                </a:tc>
                <a:extLst>
                  <a:ext uri="{0D108BD9-81ED-4DB2-BD59-A6C34878D82A}">
                    <a16:rowId xmlns:a16="http://schemas.microsoft.com/office/drawing/2014/main" val="2637913271"/>
                  </a:ext>
                </a:extLst>
              </a:tr>
              <a:tr h="356805">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kumimoji="1" lang="ja-JP" altLang="en-US" sz="1400" dirty="0"/>
                    </a:p>
                  </a:txBody>
                  <a:tcPr marL="91270" marR="91270" marT="45636" marB="45636"/>
                </a:tc>
                <a:extLst>
                  <a:ext uri="{0D108BD9-81ED-4DB2-BD59-A6C34878D82A}">
                    <a16:rowId xmlns:a16="http://schemas.microsoft.com/office/drawing/2014/main" val="297431467"/>
                  </a:ext>
                </a:extLst>
              </a:tr>
              <a:tr h="335766">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kumimoji="1" lang="ja-JP" altLang="en-US" sz="1400" dirty="0"/>
                    </a:p>
                  </a:txBody>
                  <a:tcPr marL="91270" marR="91270" marT="45636" marB="45636"/>
                </a:tc>
                <a:extLst>
                  <a:ext uri="{0D108BD9-81ED-4DB2-BD59-A6C34878D82A}">
                    <a16:rowId xmlns:a16="http://schemas.microsoft.com/office/drawing/2014/main" val="1126026018"/>
                  </a:ext>
                </a:extLst>
              </a:tr>
              <a:tr h="335766">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kumimoji="1" lang="ja-JP" altLang="en-US" sz="1400" dirty="0"/>
                    </a:p>
                  </a:txBody>
                  <a:tcPr marL="91270" marR="91270" marT="45636" marB="45636"/>
                </a:tc>
                <a:extLst>
                  <a:ext uri="{0D108BD9-81ED-4DB2-BD59-A6C34878D82A}">
                    <a16:rowId xmlns:a16="http://schemas.microsoft.com/office/drawing/2014/main" val="10005"/>
                  </a:ext>
                </a:extLst>
              </a:tr>
              <a:tr h="335766">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kumimoji="1" lang="ja-JP" altLang="en-US" sz="1400" dirty="0"/>
                    </a:p>
                  </a:txBody>
                  <a:tcPr marL="91270" marR="91270" marT="45636" marB="45636"/>
                </a:tc>
                <a:extLst>
                  <a:ext uri="{0D108BD9-81ED-4DB2-BD59-A6C34878D82A}">
                    <a16:rowId xmlns:a16="http://schemas.microsoft.com/office/drawing/2014/main" val="10006"/>
                  </a:ext>
                </a:extLst>
              </a:tr>
            </a:tbl>
          </a:graphicData>
        </a:graphic>
      </p:graphicFrame>
      <p:pic>
        <p:nvPicPr>
          <p:cNvPr id="55" name="Picture 28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6796" y="695906"/>
            <a:ext cx="242996" cy="195858"/>
          </a:xfrm>
          <a:prstGeom prst="rect">
            <a:avLst/>
          </a:prstGeom>
        </p:spPr>
      </p:pic>
      <p:pic>
        <p:nvPicPr>
          <p:cNvPr id="56" name="Picture 30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55511" y="618996"/>
            <a:ext cx="288963" cy="234613"/>
          </a:xfrm>
          <a:prstGeom prst="rect">
            <a:avLst/>
          </a:prstGeom>
        </p:spPr>
      </p:pic>
      <p:pic>
        <p:nvPicPr>
          <p:cNvPr id="57" name="Picture 28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6509" y="703086"/>
            <a:ext cx="211442" cy="178766"/>
          </a:xfrm>
          <a:prstGeom prst="rect">
            <a:avLst/>
          </a:prstGeom>
        </p:spPr>
      </p:pic>
      <p:sp>
        <p:nvSpPr>
          <p:cNvPr id="58" name="TextBox 57"/>
          <p:cNvSpPr txBox="1"/>
          <p:nvPr/>
        </p:nvSpPr>
        <p:spPr>
          <a:xfrm>
            <a:off x="528105" y="2140648"/>
            <a:ext cx="1291707" cy="295516"/>
          </a:xfrm>
          <a:prstGeom prst="rect">
            <a:avLst/>
          </a:prstGeom>
          <a:solidFill>
            <a:schemeClr val="accent1"/>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none" rtlCol="0" anchor="ctr">
            <a:noAutofit/>
          </a:bodyPr>
          <a:lstStyle/>
          <a:p>
            <a:pPr algn="ctr" defTabSz="456789"/>
            <a:r>
              <a:rPr lang="ja-JP" altLang="en-US" sz="799" dirty="0">
                <a:solidFill>
                  <a:schemeClr val="bg1"/>
                </a:solidFill>
                <a:latin typeface="MS PGothic" charset="-128"/>
                <a:ea typeface="MS PGothic" charset="-128"/>
                <a:cs typeface="MS PGothic" charset="-128"/>
              </a:rPr>
              <a:t>ファイアウォール</a:t>
            </a:r>
            <a:r>
              <a:rPr lang="en-US" altLang="ja-JP" sz="799" dirty="0">
                <a:solidFill>
                  <a:schemeClr val="bg1"/>
                </a:solidFill>
                <a:latin typeface="MS PGothic" charset="-128"/>
                <a:ea typeface="MS PGothic" charset="-128"/>
                <a:cs typeface="MS PGothic" charset="-128"/>
              </a:rPr>
              <a:t>/IPS</a:t>
            </a:r>
          </a:p>
          <a:p>
            <a:pPr algn="ctr" defTabSz="456789"/>
            <a:r>
              <a:rPr lang="en-US" altLang="ja-JP" sz="799" dirty="0">
                <a:solidFill>
                  <a:schemeClr val="bg1"/>
                </a:solidFill>
                <a:latin typeface="MS PGothic" charset="-128"/>
                <a:ea typeface="MS PGothic" charset="-128"/>
                <a:cs typeface="MS PGothic" charset="-128"/>
              </a:rPr>
              <a:t>(ASA,FP,FTD)</a:t>
            </a:r>
            <a:endParaRPr lang="ja-JP" altLang="en-US" sz="799" dirty="0">
              <a:solidFill>
                <a:schemeClr val="bg1"/>
              </a:solidFill>
              <a:latin typeface="MS PGothic" charset="-128"/>
              <a:ea typeface="MS PGothic" charset="-128"/>
              <a:cs typeface="MS PGothic" charset="-128"/>
            </a:endParaRPr>
          </a:p>
        </p:txBody>
      </p:sp>
      <p:sp>
        <p:nvSpPr>
          <p:cNvPr id="59" name="TextBox 58"/>
          <p:cNvSpPr txBox="1"/>
          <p:nvPr/>
        </p:nvSpPr>
        <p:spPr>
          <a:xfrm>
            <a:off x="1887152" y="2155392"/>
            <a:ext cx="1402978" cy="251085"/>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t">
            <a:noAutofit/>
          </a:bodyPr>
          <a:lstStyle/>
          <a:p>
            <a:pPr algn="ctr" defTabSz="456789"/>
            <a:r>
              <a:rPr lang="ja-JP" altLang="en-US" sz="800" dirty="0" smtClean="0">
                <a:solidFill>
                  <a:srgbClr val="004BAF"/>
                </a:solidFill>
                <a:latin typeface="MS PGothic" charset="-128"/>
                <a:ea typeface="MS PGothic" charset="-128"/>
                <a:cs typeface="MS PGothic" charset="-128"/>
              </a:rPr>
              <a:t>ポート  フィルタ</a:t>
            </a:r>
            <a:r>
              <a:rPr lang="ja-JP" altLang="en-US" sz="800" dirty="0">
                <a:solidFill>
                  <a:srgbClr val="004BAF"/>
                </a:solidFill>
                <a:latin typeface="MS PGothic" charset="-128"/>
                <a:ea typeface="MS PGothic" charset="-128"/>
                <a:cs typeface="MS PGothic" charset="-128"/>
              </a:rPr>
              <a:t>による</a:t>
            </a:r>
            <a:endParaRPr lang="en-US" altLang="ja-JP" sz="800" dirty="0">
              <a:solidFill>
                <a:srgbClr val="004BAF"/>
              </a:solidFill>
              <a:latin typeface="MS PGothic" charset="-128"/>
              <a:ea typeface="MS PGothic" charset="-128"/>
              <a:cs typeface="MS PGothic" charset="-128"/>
            </a:endParaRPr>
          </a:p>
          <a:p>
            <a:pPr algn="ctr" defTabSz="456789"/>
            <a:r>
              <a:rPr lang="ja-JP" altLang="en-US" sz="800" dirty="0">
                <a:solidFill>
                  <a:srgbClr val="004BAF"/>
                </a:solidFill>
                <a:latin typeface="MS PGothic" charset="-128"/>
                <a:ea typeface="MS PGothic" charset="-128"/>
                <a:cs typeface="MS PGothic" charset="-128"/>
              </a:rPr>
              <a:t>ブロック　</a:t>
            </a:r>
            <a:endParaRPr lang="en-US" altLang="ja-JP" sz="800" dirty="0">
              <a:solidFill>
                <a:srgbClr val="004BAF"/>
              </a:solidFill>
              <a:latin typeface="MS PGothic" charset="-128"/>
              <a:ea typeface="MS PGothic" charset="-128"/>
              <a:cs typeface="MS PGothic" charset="-128"/>
            </a:endParaRPr>
          </a:p>
        </p:txBody>
      </p:sp>
      <p:sp>
        <p:nvSpPr>
          <p:cNvPr id="60" name="TextBox 59"/>
          <p:cNvSpPr txBox="1"/>
          <p:nvPr/>
        </p:nvSpPr>
        <p:spPr>
          <a:xfrm>
            <a:off x="6955142" y="2149415"/>
            <a:ext cx="1296946" cy="231127"/>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ctr">
            <a:noAutofit/>
          </a:bodyPr>
          <a:lstStyle/>
          <a:p>
            <a:pPr algn="ctr" defTabSz="456789"/>
            <a:r>
              <a:rPr lang="en-US" altLang="ja-JP" sz="1000" dirty="0">
                <a:solidFill>
                  <a:schemeClr val="accent1">
                    <a:lumMod val="20000"/>
                    <a:lumOff val="80000"/>
                  </a:schemeClr>
                </a:solidFill>
                <a:latin typeface="MS PGothic" charset="-128"/>
                <a:ea typeface="MS PGothic" charset="-128"/>
                <a:cs typeface="MS PGothic" charset="-128"/>
              </a:rPr>
              <a:t>C2</a:t>
            </a:r>
            <a:r>
              <a:rPr lang="ja-JP" altLang="en-US" sz="1000" dirty="0">
                <a:solidFill>
                  <a:schemeClr val="accent1">
                    <a:lumMod val="20000"/>
                    <a:lumOff val="80000"/>
                  </a:schemeClr>
                </a:solidFill>
                <a:latin typeface="MS PGothic" charset="-128"/>
                <a:ea typeface="MS PGothic" charset="-128"/>
                <a:cs typeface="MS PGothic" charset="-128"/>
              </a:rPr>
              <a:t>接続防止</a:t>
            </a:r>
            <a:endParaRPr lang="en-US" altLang="ja-JP" sz="1000" dirty="0">
              <a:solidFill>
                <a:schemeClr val="accent1">
                  <a:lumMod val="20000"/>
                  <a:lumOff val="80000"/>
                </a:schemeClr>
              </a:solidFill>
              <a:latin typeface="MS PGothic" charset="-128"/>
              <a:ea typeface="MS PGothic" charset="-128"/>
              <a:cs typeface="MS PGothic" charset="-128"/>
            </a:endParaRPr>
          </a:p>
        </p:txBody>
      </p:sp>
      <p:sp>
        <p:nvSpPr>
          <p:cNvPr id="61" name="TextBox 60"/>
          <p:cNvSpPr txBox="1"/>
          <p:nvPr/>
        </p:nvSpPr>
        <p:spPr>
          <a:xfrm>
            <a:off x="528105" y="2488015"/>
            <a:ext cx="1291707" cy="281535"/>
          </a:xfrm>
          <a:prstGeom prst="rect">
            <a:avLst/>
          </a:prstGeom>
          <a:solidFill>
            <a:schemeClr val="accent1"/>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none" rtlCol="0" anchor="ctr">
            <a:noAutofit/>
          </a:bodyPr>
          <a:lstStyle/>
          <a:p>
            <a:pPr algn="ctr" defTabSz="456789"/>
            <a:r>
              <a:rPr lang="ja-JP" altLang="en-US" sz="898" dirty="0">
                <a:solidFill>
                  <a:schemeClr val="bg1"/>
                </a:solidFill>
                <a:latin typeface="MS PGothic" charset="-128"/>
                <a:ea typeface="MS PGothic" charset="-128"/>
                <a:cs typeface="MS PGothic" charset="-128"/>
              </a:rPr>
              <a:t>　</a:t>
            </a:r>
            <a:r>
              <a:rPr lang="en-US" altLang="ja-JP" sz="799" dirty="0">
                <a:solidFill>
                  <a:schemeClr val="bg1"/>
                </a:solidFill>
                <a:latin typeface="MS PGothic" charset="-128"/>
                <a:ea typeface="MS PGothic" charset="-128"/>
                <a:cs typeface="MS PGothic" charset="-128"/>
              </a:rPr>
              <a:t>Email</a:t>
            </a:r>
            <a:r>
              <a:rPr lang="ja-JP" altLang="en-US" sz="799" dirty="0">
                <a:solidFill>
                  <a:schemeClr val="bg1"/>
                </a:solidFill>
                <a:latin typeface="MS PGothic" charset="-128"/>
                <a:ea typeface="MS PGothic" charset="-128"/>
                <a:cs typeface="MS PGothic" charset="-128"/>
              </a:rPr>
              <a:t>セキュリティ</a:t>
            </a:r>
            <a:endParaRPr lang="en-US" altLang="ja-JP" sz="799" dirty="0">
              <a:solidFill>
                <a:schemeClr val="bg1"/>
              </a:solidFill>
              <a:latin typeface="MS PGothic" charset="-128"/>
              <a:ea typeface="MS PGothic" charset="-128"/>
              <a:cs typeface="MS PGothic" charset="-128"/>
            </a:endParaRPr>
          </a:p>
          <a:p>
            <a:pPr algn="ctr" defTabSz="456789"/>
            <a:r>
              <a:rPr lang="en-US" altLang="ja-JP" sz="799" dirty="0">
                <a:solidFill>
                  <a:schemeClr val="bg1"/>
                </a:solidFill>
                <a:latin typeface="MS PGothic" charset="-128"/>
                <a:ea typeface="MS PGothic" charset="-128"/>
                <a:cs typeface="MS PGothic" charset="-128"/>
              </a:rPr>
              <a:t>(ESA, CES)</a:t>
            </a:r>
            <a:endParaRPr lang="ja-JP" altLang="en-US" sz="799" dirty="0">
              <a:solidFill>
                <a:schemeClr val="bg1"/>
              </a:solidFill>
              <a:latin typeface="MS PGothic" charset="-128"/>
              <a:ea typeface="MS PGothic" charset="-128"/>
              <a:cs typeface="MS PGothic" charset="-128"/>
            </a:endParaRPr>
          </a:p>
        </p:txBody>
      </p:sp>
      <p:sp>
        <p:nvSpPr>
          <p:cNvPr id="62" name="TextBox 61"/>
          <p:cNvSpPr txBox="1"/>
          <p:nvPr/>
        </p:nvSpPr>
        <p:spPr>
          <a:xfrm>
            <a:off x="3649133" y="2496497"/>
            <a:ext cx="1728599" cy="289151"/>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t">
            <a:noAutofit/>
          </a:bodyPr>
          <a:lstStyle/>
          <a:p>
            <a:pPr algn="ctr" defTabSz="456789"/>
            <a:r>
              <a:rPr lang="ja-JP" altLang="en-US" sz="898" dirty="0" smtClean="0">
                <a:solidFill>
                  <a:schemeClr val="accent1">
                    <a:lumMod val="20000"/>
                    <a:lumOff val="80000"/>
                  </a:schemeClr>
                </a:solidFill>
                <a:latin typeface="MS PGothic" charset="-128"/>
                <a:ea typeface="MS PGothic" charset="-128"/>
                <a:cs typeface="MS PGothic" charset="-128"/>
              </a:rPr>
              <a:t>メール経由の攻撃に対して</a:t>
            </a:r>
            <a:endParaRPr lang="en-US" altLang="ja-JP" sz="898" dirty="0" smtClean="0">
              <a:solidFill>
                <a:schemeClr val="accent1">
                  <a:lumMod val="20000"/>
                  <a:lumOff val="80000"/>
                </a:schemeClr>
              </a:solidFill>
              <a:latin typeface="MS PGothic" charset="-128"/>
              <a:ea typeface="MS PGothic" charset="-128"/>
              <a:cs typeface="MS PGothic" charset="-128"/>
            </a:endParaRPr>
          </a:p>
          <a:p>
            <a:pPr algn="ctr" defTabSz="456789"/>
            <a:r>
              <a:rPr lang="ja-JP" altLang="en-US" sz="898" dirty="0" smtClean="0">
                <a:solidFill>
                  <a:schemeClr val="accent1">
                    <a:lumMod val="20000"/>
                    <a:lumOff val="80000"/>
                  </a:schemeClr>
                </a:solidFill>
                <a:latin typeface="MS PGothic" charset="-128"/>
                <a:ea typeface="MS PGothic" charset="-128"/>
                <a:cs typeface="MS PGothic" charset="-128"/>
              </a:rPr>
              <a:t>添付</a:t>
            </a:r>
            <a:r>
              <a:rPr lang="ja-JP" altLang="en-US" sz="898" dirty="0">
                <a:solidFill>
                  <a:schemeClr val="accent1">
                    <a:lumMod val="20000"/>
                    <a:lumOff val="80000"/>
                  </a:schemeClr>
                </a:solidFill>
                <a:latin typeface="MS PGothic" charset="-128"/>
                <a:ea typeface="MS PGothic" charset="-128"/>
                <a:cs typeface="MS PGothic" charset="-128"/>
              </a:rPr>
              <a:t>ファイルの検査</a:t>
            </a:r>
            <a:endParaRPr lang="en-US" altLang="ja-JP" sz="898" dirty="0">
              <a:solidFill>
                <a:schemeClr val="accent1">
                  <a:lumMod val="20000"/>
                  <a:lumOff val="80000"/>
                </a:schemeClr>
              </a:solidFill>
              <a:latin typeface="MS PGothic" charset="-128"/>
              <a:ea typeface="MS PGothic" charset="-128"/>
              <a:cs typeface="MS PGothic" charset="-128"/>
            </a:endParaRPr>
          </a:p>
        </p:txBody>
      </p:sp>
      <p:sp>
        <p:nvSpPr>
          <p:cNvPr id="63" name="TextBox 62"/>
          <p:cNvSpPr txBox="1"/>
          <p:nvPr/>
        </p:nvSpPr>
        <p:spPr>
          <a:xfrm>
            <a:off x="528106" y="2829883"/>
            <a:ext cx="1291706" cy="291002"/>
          </a:xfrm>
          <a:prstGeom prst="rect">
            <a:avLst/>
          </a:prstGeom>
          <a:solidFill>
            <a:schemeClr val="accent1"/>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none" rtlCol="0" anchor="ctr">
            <a:noAutofit/>
          </a:bodyPr>
          <a:lstStyle/>
          <a:p>
            <a:pPr algn="ctr" defTabSz="456789"/>
            <a:r>
              <a:rPr lang="ja-JP" altLang="en-US" sz="898" dirty="0">
                <a:solidFill>
                  <a:schemeClr val="bg1"/>
                </a:solidFill>
                <a:latin typeface="MS PGothic" charset="-128"/>
                <a:ea typeface="MS PGothic" charset="-128"/>
                <a:cs typeface="MS PGothic" charset="-128"/>
              </a:rPr>
              <a:t>　</a:t>
            </a:r>
            <a:r>
              <a:rPr lang="en-US" altLang="ja-JP" sz="898" dirty="0">
                <a:solidFill>
                  <a:schemeClr val="bg1"/>
                </a:solidFill>
                <a:latin typeface="MS PGothic" charset="-128"/>
                <a:ea typeface="MS PGothic" charset="-128"/>
                <a:cs typeface="MS PGothic" charset="-128"/>
              </a:rPr>
              <a:t>DNS </a:t>
            </a:r>
            <a:r>
              <a:rPr lang="ja-JP" altLang="en-US" sz="898" dirty="0">
                <a:solidFill>
                  <a:schemeClr val="bg1"/>
                </a:solidFill>
                <a:latin typeface="MS PGothic" charset="-128"/>
                <a:ea typeface="MS PGothic" charset="-128"/>
                <a:cs typeface="MS PGothic" charset="-128"/>
              </a:rPr>
              <a:t>セキュリティ</a:t>
            </a:r>
            <a:endParaRPr lang="en-US" altLang="ja-JP" sz="898" dirty="0">
              <a:solidFill>
                <a:schemeClr val="bg1"/>
              </a:solidFill>
              <a:latin typeface="MS PGothic" charset="-128"/>
              <a:ea typeface="MS PGothic" charset="-128"/>
              <a:cs typeface="MS PGothic" charset="-128"/>
            </a:endParaRPr>
          </a:p>
          <a:p>
            <a:pPr algn="ctr" defTabSz="456789"/>
            <a:r>
              <a:rPr lang="en-US" altLang="ja-JP" sz="799" dirty="0">
                <a:solidFill>
                  <a:schemeClr val="bg1"/>
                </a:solidFill>
                <a:latin typeface="MS PGothic" charset="-128"/>
                <a:ea typeface="MS PGothic" charset="-128"/>
                <a:cs typeface="MS PGothic" charset="-128"/>
              </a:rPr>
              <a:t>(Umbrella)</a:t>
            </a:r>
            <a:endParaRPr lang="ja-JP" altLang="en-US" sz="799" dirty="0">
              <a:solidFill>
                <a:schemeClr val="bg1"/>
              </a:solidFill>
              <a:latin typeface="MS PGothic" charset="-128"/>
              <a:ea typeface="MS PGothic" charset="-128"/>
              <a:cs typeface="MS PGothic" charset="-128"/>
            </a:endParaRPr>
          </a:p>
        </p:txBody>
      </p:sp>
      <p:sp>
        <p:nvSpPr>
          <p:cNvPr id="64" name="TextBox 63"/>
          <p:cNvSpPr txBox="1"/>
          <p:nvPr/>
        </p:nvSpPr>
        <p:spPr>
          <a:xfrm>
            <a:off x="528106" y="3835595"/>
            <a:ext cx="1291706" cy="304423"/>
          </a:xfrm>
          <a:prstGeom prst="rect">
            <a:avLst/>
          </a:prstGeom>
          <a:solidFill>
            <a:schemeClr val="accent1"/>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none" rtlCol="0" anchor="ctr">
            <a:noAutofit/>
          </a:bodyPr>
          <a:lstStyle/>
          <a:p>
            <a:pPr algn="ctr" defTabSz="456789"/>
            <a:r>
              <a:rPr lang="ja-JP" altLang="en-US" sz="898" dirty="0">
                <a:solidFill>
                  <a:schemeClr val="bg1"/>
                </a:solidFill>
                <a:latin typeface="MS PGothic" charset="-128"/>
                <a:ea typeface="MS PGothic" charset="-128"/>
                <a:cs typeface="MS PGothic" charset="-128"/>
              </a:rPr>
              <a:t>　</a:t>
            </a:r>
            <a:r>
              <a:rPr lang="ja-JP" altLang="en-US" sz="799" dirty="0">
                <a:solidFill>
                  <a:schemeClr val="bg1"/>
                </a:solidFill>
                <a:latin typeface="MS PGothic" charset="-128"/>
                <a:ea typeface="MS PGothic" charset="-128"/>
                <a:cs typeface="MS PGothic" charset="-128"/>
              </a:rPr>
              <a:t>ネットワーク可視化</a:t>
            </a:r>
            <a:endParaRPr lang="en-US" altLang="ja-JP" sz="799" dirty="0">
              <a:solidFill>
                <a:schemeClr val="bg1"/>
              </a:solidFill>
              <a:latin typeface="MS PGothic" charset="-128"/>
              <a:ea typeface="MS PGothic" charset="-128"/>
              <a:cs typeface="MS PGothic" charset="-128"/>
            </a:endParaRPr>
          </a:p>
          <a:p>
            <a:pPr algn="ctr" defTabSz="456789"/>
            <a:r>
              <a:rPr lang="ja-JP" altLang="en-US" sz="799" dirty="0">
                <a:solidFill>
                  <a:schemeClr val="bg1"/>
                </a:solidFill>
                <a:latin typeface="MS PGothic" charset="-128"/>
                <a:ea typeface="MS PGothic" charset="-128"/>
                <a:cs typeface="MS PGothic" charset="-128"/>
              </a:rPr>
              <a:t>（</a:t>
            </a:r>
            <a:r>
              <a:rPr lang="en-US" altLang="ja-JP" sz="799" dirty="0" err="1">
                <a:solidFill>
                  <a:schemeClr val="bg1"/>
                </a:solidFill>
                <a:latin typeface="MS PGothic" charset="-128"/>
                <a:ea typeface="MS PGothic" charset="-128"/>
                <a:cs typeface="MS PGothic" charset="-128"/>
              </a:rPr>
              <a:t>StealthWatch</a:t>
            </a:r>
            <a:r>
              <a:rPr lang="en-US" altLang="ja-JP" sz="799" dirty="0" smtClean="0">
                <a:solidFill>
                  <a:schemeClr val="bg1"/>
                </a:solidFill>
                <a:latin typeface="MS PGothic" charset="-128"/>
                <a:ea typeface="MS PGothic" charset="-128"/>
                <a:cs typeface="MS PGothic" charset="-128"/>
              </a:rPr>
              <a:t>)</a:t>
            </a:r>
            <a:endParaRPr lang="en-US" altLang="ja-JP" sz="799" dirty="0">
              <a:solidFill>
                <a:schemeClr val="bg1"/>
              </a:solidFill>
              <a:latin typeface="MS PGothic" charset="-128"/>
              <a:ea typeface="MS PGothic" charset="-128"/>
              <a:cs typeface="MS PGothic" charset="-128"/>
            </a:endParaRPr>
          </a:p>
        </p:txBody>
      </p:sp>
      <p:sp>
        <p:nvSpPr>
          <p:cNvPr id="65" name="TextBox 64"/>
          <p:cNvSpPr txBox="1"/>
          <p:nvPr/>
        </p:nvSpPr>
        <p:spPr>
          <a:xfrm>
            <a:off x="528106" y="4198072"/>
            <a:ext cx="1291706" cy="276540"/>
          </a:xfrm>
          <a:prstGeom prst="rect">
            <a:avLst/>
          </a:prstGeom>
          <a:solidFill>
            <a:schemeClr val="accent1"/>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none" rtlCol="0" anchor="ctr">
            <a:noAutofit/>
          </a:bodyPr>
          <a:lstStyle/>
          <a:p>
            <a:pPr algn="ctr" defTabSz="456789"/>
            <a:r>
              <a:rPr lang="ja-JP" altLang="en-US" sz="898" dirty="0">
                <a:solidFill>
                  <a:schemeClr val="bg1"/>
                </a:solidFill>
                <a:latin typeface="MS PGothic" charset="-128"/>
                <a:ea typeface="MS PGothic" charset="-128"/>
                <a:cs typeface="MS PGothic" charset="-128"/>
              </a:rPr>
              <a:t>　</a:t>
            </a:r>
            <a:r>
              <a:rPr lang="ja-JP" altLang="en-US" sz="799" dirty="0" smtClean="0">
                <a:solidFill>
                  <a:schemeClr val="bg1"/>
                </a:solidFill>
                <a:latin typeface="MS PGothic" charset="-128"/>
                <a:ea typeface="MS PGothic" charset="-128"/>
                <a:cs typeface="MS PGothic" charset="-128"/>
              </a:rPr>
              <a:t>ポリシー アクセス</a:t>
            </a:r>
            <a:r>
              <a:rPr lang="ja-JP" altLang="en-US" sz="799" dirty="0">
                <a:solidFill>
                  <a:schemeClr val="bg1"/>
                </a:solidFill>
                <a:latin typeface="MS PGothic" charset="-128"/>
                <a:ea typeface="MS PGothic" charset="-128"/>
                <a:cs typeface="MS PGothic" charset="-128"/>
              </a:rPr>
              <a:t>制御</a:t>
            </a:r>
            <a:endParaRPr lang="en-US" altLang="ja-JP" sz="799" dirty="0">
              <a:solidFill>
                <a:schemeClr val="bg1"/>
              </a:solidFill>
              <a:latin typeface="MS PGothic" charset="-128"/>
              <a:ea typeface="MS PGothic" charset="-128"/>
              <a:cs typeface="MS PGothic" charset="-128"/>
            </a:endParaRPr>
          </a:p>
          <a:p>
            <a:pPr algn="ctr" defTabSz="456789"/>
            <a:r>
              <a:rPr lang="en-US" altLang="ja-JP" sz="799" dirty="0">
                <a:solidFill>
                  <a:schemeClr val="bg1"/>
                </a:solidFill>
                <a:latin typeface="MS PGothic" charset="-128"/>
                <a:ea typeface="MS PGothic" charset="-128"/>
                <a:cs typeface="MS PGothic" charset="-128"/>
              </a:rPr>
              <a:t>(ISE)</a:t>
            </a:r>
            <a:endParaRPr lang="ja-JP" altLang="en-US" sz="799" dirty="0">
              <a:solidFill>
                <a:schemeClr val="bg1"/>
              </a:solidFill>
              <a:latin typeface="MS PGothic" charset="-128"/>
              <a:ea typeface="MS PGothic" charset="-128"/>
              <a:cs typeface="MS PGothic" charset="-128"/>
            </a:endParaRPr>
          </a:p>
        </p:txBody>
      </p:sp>
      <p:sp>
        <p:nvSpPr>
          <p:cNvPr id="66" name="TextBox 65"/>
          <p:cNvSpPr txBox="1"/>
          <p:nvPr/>
        </p:nvSpPr>
        <p:spPr>
          <a:xfrm>
            <a:off x="5545790" y="3842402"/>
            <a:ext cx="1129564" cy="297617"/>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t">
            <a:noAutofit/>
          </a:bodyPr>
          <a:lstStyle/>
          <a:p>
            <a:pPr algn="ctr" defTabSz="456789"/>
            <a:r>
              <a:rPr lang="ja-JP" altLang="en-US" sz="898" dirty="0">
                <a:solidFill>
                  <a:srgbClr val="004BAF"/>
                </a:solidFill>
                <a:latin typeface="MS PGothic" charset="-128"/>
                <a:ea typeface="MS PGothic" charset="-128"/>
                <a:cs typeface="MS PGothic" charset="-128"/>
              </a:rPr>
              <a:t>感染端末の</a:t>
            </a:r>
            <a:endParaRPr lang="en-US" altLang="ja-JP" sz="898" dirty="0">
              <a:solidFill>
                <a:srgbClr val="004BAF"/>
              </a:solidFill>
              <a:latin typeface="MS PGothic" charset="-128"/>
              <a:ea typeface="MS PGothic" charset="-128"/>
              <a:cs typeface="MS PGothic" charset="-128"/>
            </a:endParaRPr>
          </a:p>
          <a:p>
            <a:pPr algn="ctr" defTabSz="456789"/>
            <a:r>
              <a:rPr lang="ja-JP" altLang="en-US" sz="898" dirty="0">
                <a:solidFill>
                  <a:srgbClr val="004BAF"/>
                </a:solidFill>
                <a:latin typeface="MS PGothic" charset="-128"/>
                <a:ea typeface="MS PGothic" charset="-128"/>
                <a:cs typeface="MS PGothic" charset="-128"/>
              </a:rPr>
              <a:t>特定</a:t>
            </a:r>
            <a:endParaRPr lang="en-US" altLang="ja-JP" sz="898" dirty="0">
              <a:solidFill>
                <a:srgbClr val="004BAF"/>
              </a:solidFill>
              <a:latin typeface="MS PGothic" charset="-128"/>
              <a:ea typeface="MS PGothic" charset="-128"/>
              <a:cs typeface="MS PGothic" charset="-128"/>
            </a:endParaRPr>
          </a:p>
        </p:txBody>
      </p:sp>
      <p:sp>
        <p:nvSpPr>
          <p:cNvPr id="67" name="TextBox 66"/>
          <p:cNvSpPr txBox="1"/>
          <p:nvPr/>
        </p:nvSpPr>
        <p:spPr>
          <a:xfrm>
            <a:off x="528106" y="3174990"/>
            <a:ext cx="1291706" cy="259052"/>
          </a:xfrm>
          <a:prstGeom prst="rect">
            <a:avLst/>
          </a:prstGeom>
          <a:solidFill>
            <a:schemeClr val="accent1"/>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none" rtlCol="0" anchor="ctr">
            <a:noAutofit/>
          </a:bodyPr>
          <a:lstStyle/>
          <a:p>
            <a:pPr algn="ctr" defTabSz="456789"/>
            <a:r>
              <a:rPr lang="ja-JP" altLang="en-US" sz="898" dirty="0">
                <a:solidFill>
                  <a:schemeClr val="bg1"/>
                </a:solidFill>
                <a:latin typeface="MS PGothic" charset="-128"/>
                <a:ea typeface="MS PGothic" charset="-128"/>
                <a:cs typeface="MS PGothic" charset="-128"/>
              </a:rPr>
              <a:t>　</a:t>
            </a:r>
            <a:r>
              <a:rPr lang="ja-JP" altLang="en-US" sz="799" dirty="0">
                <a:solidFill>
                  <a:schemeClr val="bg1"/>
                </a:solidFill>
                <a:latin typeface="MS PGothic" charset="-128"/>
                <a:ea typeface="MS PGothic" charset="-128"/>
                <a:cs typeface="MS PGothic" charset="-128"/>
              </a:rPr>
              <a:t>エンドポイント</a:t>
            </a:r>
            <a:endParaRPr lang="en-US" altLang="ja-JP" sz="799" dirty="0">
              <a:solidFill>
                <a:schemeClr val="bg1"/>
              </a:solidFill>
              <a:latin typeface="MS PGothic" charset="-128"/>
              <a:ea typeface="MS PGothic" charset="-128"/>
              <a:cs typeface="MS PGothic" charset="-128"/>
            </a:endParaRPr>
          </a:p>
          <a:p>
            <a:pPr algn="ctr" defTabSz="456789"/>
            <a:r>
              <a:rPr lang="ja-JP" altLang="en-US" sz="799" dirty="0">
                <a:solidFill>
                  <a:schemeClr val="bg1"/>
                </a:solidFill>
                <a:latin typeface="MS PGothic" charset="-128"/>
                <a:ea typeface="MS PGothic" charset="-128"/>
                <a:cs typeface="MS PGothic" charset="-128"/>
              </a:rPr>
              <a:t>（</a:t>
            </a:r>
            <a:r>
              <a:rPr lang="en-US" altLang="ja-JP" sz="799" dirty="0" smtClean="0">
                <a:solidFill>
                  <a:schemeClr val="bg1"/>
                </a:solidFill>
                <a:latin typeface="MS PGothic" charset="-128"/>
                <a:ea typeface="MS PGothic" charset="-128"/>
                <a:cs typeface="MS PGothic" charset="-128"/>
              </a:rPr>
              <a:t>AMP for Endpoints)</a:t>
            </a:r>
            <a:endParaRPr lang="ja-JP" altLang="en-US" sz="799" dirty="0">
              <a:solidFill>
                <a:schemeClr val="bg1"/>
              </a:solidFill>
              <a:latin typeface="MS PGothic" charset="-128"/>
              <a:ea typeface="MS PGothic" charset="-128"/>
              <a:cs typeface="MS PGothic" charset="-128"/>
            </a:endParaRPr>
          </a:p>
        </p:txBody>
      </p:sp>
      <p:sp>
        <p:nvSpPr>
          <p:cNvPr id="68" name="TextBox 67"/>
          <p:cNvSpPr txBox="1"/>
          <p:nvPr/>
        </p:nvSpPr>
        <p:spPr>
          <a:xfrm>
            <a:off x="528105" y="3494375"/>
            <a:ext cx="1291707" cy="283166"/>
          </a:xfrm>
          <a:prstGeom prst="rect">
            <a:avLst/>
          </a:prstGeom>
          <a:solidFill>
            <a:schemeClr val="accent1"/>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none" rtlCol="0" anchor="ctr">
            <a:noAutofit/>
          </a:bodyPr>
          <a:lstStyle/>
          <a:p>
            <a:pPr algn="ctr" defTabSz="456789"/>
            <a:r>
              <a:rPr lang="ja-JP" altLang="en-US" sz="898" dirty="0">
                <a:solidFill>
                  <a:schemeClr val="bg1"/>
                </a:solidFill>
                <a:latin typeface="MS PGothic" charset="-128"/>
                <a:ea typeface="MS PGothic" charset="-128"/>
                <a:cs typeface="MS PGothic" charset="-128"/>
              </a:rPr>
              <a:t>　</a:t>
            </a:r>
            <a:r>
              <a:rPr lang="ja-JP" altLang="en-US" sz="799" dirty="0">
                <a:solidFill>
                  <a:schemeClr val="bg1"/>
                </a:solidFill>
                <a:latin typeface="MS PGothic" charset="-128"/>
                <a:ea typeface="MS PGothic" charset="-128"/>
                <a:cs typeface="MS PGothic" charset="-128"/>
              </a:rPr>
              <a:t>サンドボックス</a:t>
            </a:r>
            <a:endParaRPr lang="en-US" altLang="ja-JP" sz="799" dirty="0">
              <a:solidFill>
                <a:schemeClr val="bg1"/>
              </a:solidFill>
              <a:latin typeface="MS PGothic" charset="-128"/>
              <a:ea typeface="MS PGothic" charset="-128"/>
              <a:cs typeface="MS PGothic" charset="-128"/>
            </a:endParaRPr>
          </a:p>
          <a:p>
            <a:pPr algn="ctr" defTabSz="456789"/>
            <a:r>
              <a:rPr lang="en-US" altLang="ja-JP" sz="799" dirty="0">
                <a:solidFill>
                  <a:schemeClr val="bg1"/>
                </a:solidFill>
                <a:latin typeface="MS PGothic" charset="-128"/>
                <a:ea typeface="MS PGothic" charset="-128"/>
                <a:cs typeface="MS PGothic" charset="-128"/>
              </a:rPr>
              <a:t>(Threat Grid)</a:t>
            </a:r>
            <a:endParaRPr lang="ja-JP" altLang="en-US" sz="799" dirty="0">
              <a:solidFill>
                <a:schemeClr val="bg1"/>
              </a:solidFill>
              <a:latin typeface="MS PGothic" charset="-128"/>
              <a:ea typeface="MS PGothic" charset="-128"/>
              <a:cs typeface="MS PGothic" charset="-128"/>
            </a:endParaRPr>
          </a:p>
        </p:txBody>
      </p:sp>
      <p:sp>
        <p:nvSpPr>
          <p:cNvPr id="69" name="TextBox 68"/>
          <p:cNvSpPr txBox="1"/>
          <p:nvPr/>
        </p:nvSpPr>
        <p:spPr>
          <a:xfrm>
            <a:off x="5545790" y="4176994"/>
            <a:ext cx="1129564" cy="297617"/>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t">
            <a:noAutofit/>
          </a:bodyPr>
          <a:lstStyle/>
          <a:p>
            <a:pPr algn="ctr" defTabSz="456789"/>
            <a:r>
              <a:rPr lang="ja-JP" altLang="en-US" sz="898" dirty="0">
                <a:solidFill>
                  <a:srgbClr val="004BAF"/>
                </a:solidFill>
                <a:latin typeface="MS PGothic" charset="-128"/>
                <a:ea typeface="MS PGothic" charset="-128"/>
                <a:cs typeface="MS PGothic" charset="-128"/>
              </a:rPr>
              <a:t>感染端末の</a:t>
            </a:r>
            <a:endParaRPr lang="en-US" altLang="ja-JP" sz="898" dirty="0">
              <a:solidFill>
                <a:srgbClr val="004BAF"/>
              </a:solidFill>
              <a:latin typeface="MS PGothic" charset="-128"/>
              <a:ea typeface="MS PGothic" charset="-128"/>
              <a:cs typeface="MS PGothic" charset="-128"/>
            </a:endParaRPr>
          </a:p>
          <a:p>
            <a:pPr algn="ctr" defTabSz="456789"/>
            <a:r>
              <a:rPr lang="ja-JP" altLang="en-US" sz="898" dirty="0">
                <a:solidFill>
                  <a:srgbClr val="004BAF"/>
                </a:solidFill>
                <a:latin typeface="MS PGothic" charset="-128"/>
                <a:ea typeface="MS PGothic" charset="-128"/>
                <a:cs typeface="MS PGothic" charset="-128"/>
              </a:rPr>
              <a:t>隔離</a:t>
            </a:r>
            <a:endParaRPr lang="en-US" altLang="ja-JP" sz="898" dirty="0">
              <a:solidFill>
                <a:srgbClr val="004BAF"/>
              </a:solidFill>
              <a:latin typeface="MS PGothic" charset="-128"/>
              <a:ea typeface="MS PGothic" charset="-128"/>
              <a:cs typeface="MS PGothic" charset="-128"/>
            </a:endParaRPr>
          </a:p>
        </p:txBody>
      </p:sp>
      <p:sp>
        <p:nvSpPr>
          <p:cNvPr id="70" name="TextBox 69"/>
          <p:cNvSpPr txBox="1"/>
          <p:nvPr/>
        </p:nvSpPr>
        <p:spPr>
          <a:xfrm>
            <a:off x="3423984" y="2149415"/>
            <a:ext cx="1640337" cy="251085"/>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ctr">
            <a:noAutofit/>
          </a:bodyPr>
          <a:lstStyle/>
          <a:p>
            <a:pPr algn="ctr" defTabSz="456789"/>
            <a:r>
              <a:rPr lang="en-US" altLang="ja-JP" sz="898" dirty="0">
                <a:solidFill>
                  <a:srgbClr val="004BAF"/>
                </a:solidFill>
                <a:latin typeface="MS PGothic" charset="-128"/>
                <a:ea typeface="MS PGothic" charset="-128"/>
                <a:cs typeface="MS PGothic" charset="-128"/>
              </a:rPr>
              <a:t>SNORT Signature</a:t>
            </a:r>
            <a:r>
              <a:rPr lang="ja-JP" altLang="en-US" sz="898" dirty="0" smtClean="0">
                <a:solidFill>
                  <a:srgbClr val="004BAF"/>
                </a:solidFill>
                <a:latin typeface="MS PGothic" charset="-128"/>
                <a:ea typeface="MS PGothic" charset="-128"/>
                <a:cs typeface="MS PGothic" charset="-128"/>
              </a:rPr>
              <a:t>で検知</a:t>
            </a:r>
            <a:endParaRPr lang="en-US" altLang="ja-JP" sz="898" dirty="0">
              <a:solidFill>
                <a:srgbClr val="004BAF"/>
              </a:solidFill>
              <a:latin typeface="MS PGothic" charset="-128"/>
              <a:ea typeface="MS PGothic" charset="-128"/>
              <a:cs typeface="MS PGothic" charset="-128"/>
            </a:endParaRPr>
          </a:p>
        </p:txBody>
      </p:sp>
      <p:sp>
        <p:nvSpPr>
          <p:cNvPr id="71" name="TextBox 70"/>
          <p:cNvSpPr txBox="1"/>
          <p:nvPr/>
        </p:nvSpPr>
        <p:spPr>
          <a:xfrm>
            <a:off x="3649133" y="2829883"/>
            <a:ext cx="1728599" cy="251085"/>
          </a:xfrm>
          <a:prstGeom prst="rect">
            <a:avLst/>
          </a:prstGeom>
          <a:solidFill>
            <a:srgbClr val="FFFFFF"/>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ctr">
            <a:noAutofit/>
          </a:bodyPr>
          <a:lstStyle/>
          <a:p>
            <a:pPr algn="ctr" defTabSz="456789"/>
            <a:r>
              <a:rPr lang="ja-JP" altLang="en-US" sz="898" dirty="0" smtClean="0">
                <a:solidFill>
                  <a:schemeClr val="accent1">
                    <a:lumMod val="20000"/>
                    <a:lumOff val="80000"/>
                  </a:schemeClr>
                </a:solidFill>
                <a:latin typeface="MS PGothic" charset="-128"/>
                <a:ea typeface="MS PGothic" charset="-128"/>
                <a:cs typeface="MS PGothic" charset="-128"/>
              </a:rPr>
              <a:t>怪しいドメインの</a:t>
            </a:r>
            <a:r>
              <a:rPr lang="ja-JP" altLang="en-US" sz="898" dirty="0">
                <a:solidFill>
                  <a:schemeClr val="accent1">
                    <a:lumMod val="20000"/>
                    <a:lumOff val="80000"/>
                  </a:schemeClr>
                </a:solidFill>
                <a:latin typeface="MS PGothic" charset="-128"/>
                <a:ea typeface="MS PGothic" charset="-128"/>
                <a:cs typeface="MS PGothic" charset="-128"/>
              </a:rPr>
              <a:t>名前</a:t>
            </a:r>
            <a:r>
              <a:rPr lang="ja-JP" altLang="en-US" sz="898" dirty="0" smtClean="0">
                <a:solidFill>
                  <a:schemeClr val="accent1">
                    <a:lumMod val="20000"/>
                    <a:lumOff val="80000"/>
                  </a:schemeClr>
                </a:solidFill>
                <a:latin typeface="MS PGothic" charset="-128"/>
                <a:ea typeface="MS PGothic" charset="-128"/>
                <a:cs typeface="MS PGothic" charset="-128"/>
              </a:rPr>
              <a:t>解決検知</a:t>
            </a:r>
            <a:endParaRPr lang="en-US" altLang="ja-JP" sz="898" dirty="0">
              <a:solidFill>
                <a:schemeClr val="accent1">
                  <a:lumMod val="20000"/>
                  <a:lumOff val="80000"/>
                </a:schemeClr>
              </a:solidFill>
              <a:latin typeface="MS PGothic" charset="-128"/>
              <a:ea typeface="MS PGothic" charset="-128"/>
              <a:cs typeface="MS PGothic" charset="-128"/>
            </a:endParaRPr>
          </a:p>
        </p:txBody>
      </p:sp>
      <p:sp>
        <p:nvSpPr>
          <p:cNvPr id="72" name="TextBox 71"/>
          <p:cNvSpPr txBox="1"/>
          <p:nvPr/>
        </p:nvSpPr>
        <p:spPr>
          <a:xfrm>
            <a:off x="3396831" y="3163269"/>
            <a:ext cx="3210654" cy="291002"/>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ctr">
            <a:noAutofit/>
          </a:bodyPr>
          <a:lstStyle/>
          <a:p>
            <a:pPr algn="ctr" defTabSz="456789"/>
            <a:r>
              <a:rPr lang="ja-JP" altLang="en-US" sz="900" dirty="0" smtClean="0">
                <a:solidFill>
                  <a:srgbClr val="004BAF"/>
                </a:solidFill>
                <a:latin typeface="MS PGothic" charset="-128"/>
                <a:ea typeface="MS PGothic" charset="-128"/>
                <a:cs typeface="MS PGothic" charset="-128"/>
              </a:rPr>
              <a:t>マルウェア</a:t>
            </a:r>
            <a:r>
              <a:rPr lang="ja-JP" altLang="en-US" sz="900" dirty="0">
                <a:solidFill>
                  <a:srgbClr val="004BAF"/>
                </a:solidFill>
                <a:latin typeface="MS PGothic" charset="-128"/>
                <a:ea typeface="MS PGothic" charset="-128"/>
                <a:cs typeface="MS PGothic" charset="-128"/>
              </a:rPr>
              <a:t>本体を検知</a:t>
            </a:r>
            <a:r>
              <a:rPr lang="ja-JP" altLang="en-US" sz="900" dirty="0" smtClean="0">
                <a:solidFill>
                  <a:srgbClr val="004BAF"/>
                </a:solidFill>
                <a:latin typeface="MS PGothic" charset="-128"/>
                <a:ea typeface="MS PGothic" charset="-128"/>
                <a:cs typeface="MS PGothic" charset="-128"/>
              </a:rPr>
              <a:t>、レトロスペクティブ（過去に遡って追跡）</a:t>
            </a:r>
            <a:endParaRPr lang="en-US" altLang="ja-JP" sz="900" dirty="0" smtClean="0">
              <a:solidFill>
                <a:srgbClr val="004BAF"/>
              </a:solidFill>
              <a:latin typeface="MS PGothic" charset="-128"/>
              <a:ea typeface="MS PGothic" charset="-128"/>
              <a:cs typeface="MS PGothic" charset="-128"/>
            </a:endParaRPr>
          </a:p>
        </p:txBody>
      </p:sp>
      <p:sp>
        <p:nvSpPr>
          <p:cNvPr id="73" name="TextBox 72"/>
          <p:cNvSpPr txBox="1"/>
          <p:nvPr/>
        </p:nvSpPr>
        <p:spPr>
          <a:xfrm>
            <a:off x="3396831" y="3515575"/>
            <a:ext cx="3210654" cy="261966"/>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ctr">
            <a:noAutofit/>
          </a:bodyPr>
          <a:lstStyle/>
          <a:p>
            <a:pPr algn="ctr" defTabSz="456789"/>
            <a:r>
              <a:rPr lang="en-US" altLang="ja-JP" sz="1000" dirty="0">
                <a:solidFill>
                  <a:srgbClr val="004BAF"/>
                </a:solidFill>
                <a:latin typeface="MS PGothic" charset="-128"/>
                <a:ea typeface="MS PGothic" charset="-128"/>
                <a:cs typeface="MS PGothic" charset="-128"/>
              </a:rPr>
              <a:t>NW, Gateway, Endpoint</a:t>
            </a:r>
            <a:r>
              <a:rPr lang="ja-JP" altLang="en-US" sz="1000" dirty="0">
                <a:solidFill>
                  <a:srgbClr val="004BAF"/>
                </a:solidFill>
                <a:latin typeface="MS PGothic" charset="-128"/>
                <a:ea typeface="MS PGothic" charset="-128"/>
                <a:cs typeface="MS PGothic" charset="-128"/>
              </a:rPr>
              <a:t>から送られるファイルを検査</a:t>
            </a:r>
            <a:endParaRPr lang="en-US" altLang="ja-JP" sz="1000" dirty="0">
              <a:solidFill>
                <a:srgbClr val="004BAF"/>
              </a:solidFill>
              <a:latin typeface="MS PGothic" charset="-128"/>
              <a:ea typeface="MS PGothic" charset="-128"/>
              <a:cs typeface="MS PGothic" charset="-128"/>
            </a:endParaRPr>
          </a:p>
        </p:txBody>
      </p:sp>
      <p:sp>
        <p:nvSpPr>
          <p:cNvPr id="74" name="TextBox 73"/>
          <p:cNvSpPr txBox="1"/>
          <p:nvPr/>
        </p:nvSpPr>
        <p:spPr>
          <a:xfrm>
            <a:off x="6955142" y="3875646"/>
            <a:ext cx="1296946" cy="231127"/>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ctr">
            <a:noAutofit/>
          </a:bodyPr>
          <a:lstStyle/>
          <a:p>
            <a:pPr algn="ctr" defTabSz="456789"/>
            <a:r>
              <a:rPr lang="en-US" altLang="ja-JP" sz="1000" dirty="0">
                <a:solidFill>
                  <a:srgbClr val="004BAF"/>
                </a:solidFill>
                <a:latin typeface="MS PGothic" charset="-128"/>
                <a:ea typeface="MS PGothic" charset="-128"/>
                <a:cs typeface="MS PGothic" charset="-128"/>
              </a:rPr>
              <a:t>C2</a:t>
            </a:r>
            <a:r>
              <a:rPr lang="ja-JP" altLang="en-US" sz="1000" dirty="0">
                <a:solidFill>
                  <a:srgbClr val="004BAF"/>
                </a:solidFill>
                <a:latin typeface="MS PGothic" charset="-128"/>
                <a:ea typeface="MS PGothic" charset="-128"/>
                <a:cs typeface="MS PGothic" charset="-128"/>
              </a:rPr>
              <a:t>接続の検知</a:t>
            </a:r>
            <a:endParaRPr lang="en-US" altLang="ja-JP" sz="1000" dirty="0">
              <a:solidFill>
                <a:srgbClr val="004BAF"/>
              </a:solidFill>
              <a:latin typeface="MS PGothic" charset="-128"/>
              <a:ea typeface="MS PGothic" charset="-128"/>
              <a:cs typeface="MS PGothic" charset="-128"/>
            </a:endParaRPr>
          </a:p>
        </p:txBody>
      </p:sp>
      <p:sp>
        <p:nvSpPr>
          <p:cNvPr id="75" name="TextBox 124"/>
          <p:cNvSpPr txBox="1"/>
          <p:nvPr/>
        </p:nvSpPr>
        <p:spPr>
          <a:xfrm>
            <a:off x="6955142" y="2829883"/>
            <a:ext cx="1296946" cy="231127"/>
          </a:xfrm>
          <a:prstGeom prst="rect">
            <a:avLst/>
          </a:prstGeom>
          <a:solidFill>
            <a:srgbClr val="FFFFFF"/>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ctr">
            <a:noAutofit/>
          </a:bodyPr>
          <a:lstStyle/>
          <a:p>
            <a:pPr algn="ctr" defTabSz="456789"/>
            <a:r>
              <a:rPr lang="en-US" altLang="ja-JP" sz="1000" dirty="0">
                <a:solidFill>
                  <a:schemeClr val="accent1">
                    <a:lumMod val="20000"/>
                    <a:lumOff val="80000"/>
                  </a:schemeClr>
                </a:solidFill>
                <a:latin typeface="MS PGothic" charset="-128"/>
                <a:ea typeface="MS PGothic" charset="-128"/>
                <a:cs typeface="MS PGothic" charset="-128"/>
              </a:rPr>
              <a:t>C2</a:t>
            </a:r>
            <a:r>
              <a:rPr lang="ja-JP" altLang="en-US" sz="1000" dirty="0">
                <a:solidFill>
                  <a:schemeClr val="accent1">
                    <a:lumMod val="20000"/>
                    <a:lumOff val="80000"/>
                  </a:schemeClr>
                </a:solidFill>
                <a:latin typeface="MS PGothic" charset="-128"/>
                <a:ea typeface="MS PGothic" charset="-128"/>
                <a:cs typeface="MS PGothic" charset="-128"/>
              </a:rPr>
              <a:t>接続防止</a:t>
            </a:r>
            <a:endParaRPr lang="en-US" altLang="ja-JP" sz="1000" dirty="0">
              <a:solidFill>
                <a:schemeClr val="accent1">
                  <a:lumMod val="20000"/>
                  <a:lumOff val="80000"/>
                </a:schemeClr>
              </a:solidFill>
              <a:latin typeface="MS PGothic" charset="-128"/>
              <a:ea typeface="MS PGothic" charset="-128"/>
              <a:cs typeface="MS PGothic" charset="-128"/>
            </a:endParaRPr>
          </a:p>
        </p:txBody>
      </p:sp>
    </p:spTree>
    <p:extLst>
      <p:ext uri="{BB962C8B-B14F-4D97-AF65-F5344CB8AC3E}">
        <p14:creationId xmlns:p14="http://schemas.microsoft.com/office/powerpoint/2010/main" val="1496191469"/>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9009" y="144435"/>
            <a:ext cx="8345488" cy="731837"/>
          </a:xfrm>
        </p:spPr>
        <p:txBody>
          <a:bodyPr/>
          <a:lstStyle/>
          <a:p>
            <a:r>
              <a:rPr lang="ja-JP" altLang="en-US" sz="2000" dirty="0" smtClean="0">
                <a:solidFill>
                  <a:schemeClr val="accent1"/>
                </a:solidFill>
                <a:latin typeface="MS PGothic" charset="-128"/>
                <a:ea typeface="MS PGothic" charset="-128"/>
                <a:cs typeface="MS PGothic" charset="-128"/>
              </a:rPr>
              <a:t>クライアント・ゲートウェイに限らない、広範囲での対策が必要</a:t>
            </a:r>
            <a:endParaRPr lang="ja-JP" altLang="en-US" sz="2000" dirty="0">
              <a:solidFill>
                <a:schemeClr val="accent1"/>
              </a:solidFill>
              <a:latin typeface="MS PGothic" charset="-128"/>
              <a:ea typeface="MS PGothic" charset="-128"/>
              <a:cs typeface="MS PGothic" charset="-128"/>
            </a:endParaRPr>
          </a:p>
        </p:txBody>
      </p:sp>
      <p:sp>
        <p:nvSpPr>
          <p:cNvPr id="82" name="Freeform 76"/>
          <p:cNvSpPr>
            <a:spLocks noChangeAspect="1"/>
          </p:cNvSpPr>
          <p:nvPr/>
        </p:nvSpPr>
        <p:spPr>
          <a:xfrm>
            <a:off x="1504142" y="3872668"/>
            <a:ext cx="269101" cy="457200"/>
          </a:xfrm>
          <a:custGeom>
            <a:avLst/>
            <a:gdLst>
              <a:gd name="connsiteX0" fmla="*/ 365663 w 878106"/>
              <a:gd name="connsiteY0" fmla="*/ 1330437 h 1491916"/>
              <a:gd name="connsiteX1" fmla="*/ 347056 w 878106"/>
              <a:gd name="connsiteY1" fmla="*/ 1338145 h 1491916"/>
              <a:gd name="connsiteX2" fmla="*/ 339348 w 878106"/>
              <a:gd name="connsiteY2" fmla="*/ 1356752 h 1491916"/>
              <a:gd name="connsiteX3" fmla="*/ 339348 w 878106"/>
              <a:gd name="connsiteY3" fmla="*/ 1356751 h 1491916"/>
              <a:gd name="connsiteX4" fmla="*/ 339348 w 878106"/>
              <a:gd name="connsiteY4" fmla="*/ 1356752 h 1491916"/>
              <a:gd name="connsiteX5" fmla="*/ 339348 w 878106"/>
              <a:gd name="connsiteY5" fmla="*/ 1356752 h 1491916"/>
              <a:gd name="connsiteX6" fmla="*/ 347056 w 878106"/>
              <a:gd name="connsiteY6" fmla="*/ 1375359 h 1491916"/>
              <a:gd name="connsiteX7" fmla="*/ 365663 w 878106"/>
              <a:gd name="connsiteY7" fmla="*/ 1383066 h 1491916"/>
              <a:gd name="connsiteX8" fmla="*/ 495913 w 878106"/>
              <a:gd name="connsiteY8" fmla="*/ 1383067 h 1491916"/>
              <a:gd name="connsiteX9" fmla="*/ 522228 w 878106"/>
              <a:gd name="connsiteY9" fmla="*/ 1356752 h 1491916"/>
              <a:gd name="connsiteX10" fmla="*/ 522229 w 878106"/>
              <a:gd name="connsiteY10" fmla="*/ 1356752 h 1491916"/>
              <a:gd name="connsiteX11" fmla="*/ 495914 w 878106"/>
              <a:gd name="connsiteY11" fmla="*/ 1330437 h 1491916"/>
              <a:gd name="connsiteX12" fmla="*/ 95735 w 878106"/>
              <a:gd name="connsiteY12" fmla="*/ 255105 h 1491916"/>
              <a:gd name="connsiteX13" fmla="*/ 95735 w 878106"/>
              <a:gd name="connsiteY13" fmla="*/ 1221587 h 1491916"/>
              <a:gd name="connsiteX14" fmla="*/ 771838 w 878106"/>
              <a:gd name="connsiteY14" fmla="*/ 1221587 h 1491916"/>
              <a:gd name="connsiteX15" fmla="*/ 771838 w 878106"/>
              <a:gd name="connsiteY15" fmla="*/ 255105 h 1491916"/>
              <a:gd name="connsiteX16" fmla="*/ 375545 w 878106"/>
              <a:gd name="connsiteY16" fmla="*/ 92228 h 1491916"/>
              <a:gd name="connsiteX17" fmla="*/ 356938 w 878106"/>
              <a:gd name="connsiteY17" fmla="*/ 99936 h 1491916"/>
              <a:gd name="connsiteX18" fmla="*/ 349230 w 878106"/>
              <a:gd name="connsiteY18" fmla="*/ 118543 h 1491916"/>
              <a:gd name="connsiteX19" fmla="*/ 356938 w 878106"/>
              <a:gd name="connsiteY19" fmla="*/ 137149 h 1491916"/>
              <a:gd name="connsiteX20" fmla="*/ 375545 w 878106"/>
              <a:gd name="connsiteY20" fmla="*/ 144857 h 1491916"/>
              <a:gd name="connsiteX21" fmla="*/ 505795 w 878106"/>
              <a:gd name="connsiteY21" fmla="*/ 144858 h 1491916"/>
              <a:gd name="connsiteX22" fmla="*/ 532110 w 878106"/>
              <a:gd name="connsiteY22" fmla="*/ 118543 h 1491916"/>
              <a:gd name="connsiteX23" fmla="*/ 532111 w 878106"/>
              <a:gd name="connsiteY23" fmla="*/ 118543 h 1491916"/>
              <a:gd name="connsiteX24" fmla="*/ 505796 w 878106"/>
              <a:gd name="connsiteY24" fmla="*/ 92228 h 1491916"/>
              <a:gd name="connsiteX25" fmla="*/ 146354 w 878106"/>
              <a:gd name="connsiteY25" fmla="*/ 0 h 1491916"/>
              <a:gd name="connsiteX26" fmla="*/ 731752 w 878106"/>
              <a:gd name="connsiteY26" fmla="*/ 0 h 1491916"/>
              <a:gd name="connsiteX27" fmla="*/ 878106 w 878106"/>
              <a:gd name="connsiteY27" fmla="*/ 146354 h 1491916"/>
              <a:gd name="connsiteX28" fmla="*/ 878106 w 878106"/>
              <a:gd name="connsiteY28" fmla="*/ 1345562 h 1491916"/>
              <a:gd name="connsiteX29" fmla="*/ 731752 w 878106"/>
              <a:gd name="connsiteY29" fmla="*/ 1491916 h 1491916"/>
              <a:gd name="connsiteX30" fmla="*/ 146354 w 878106"/>
              <a:gd name="connsiteY30" fmla="*/ 1491916 h 1491916"/>
              <a:gd name="connsiteX31" fmla="*/ 0 w 878106"/>
              <a:gd name="connsiteY31" fmla="*/ 1345562 h 1491916"/>
              <a:gd name="connsiteX32" fmla="*/ 0 w 878106"/>
              <a:gd name="connsiteY32" fmla="*/ 146354 h 1491916"/>
              <a:gd name="connsiteX33" fmla="*/ 146354 w 878106"/>
              <a:gd name="connsiteY33" fmla="*/ 0 h 149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8106" h="1491916">
                <a:moveTo>
                  <a:pt x="365663" y="1330437"/>
                </a:moveTo>
                <a:cubicBezTo>
                  <a:pt x="358397" y="1330437"/>
                  <a:pt x="351818" y="1333383"/>
                  <a:pt x="347056" y="1338145"/>
                </a:cubicBezTo>
                <a:lnTo>
                  <a:pt x="339348" y="1356752"/>
                </a:lnTo>
                <a:lnTo>
                  <a:pt x="339348" y="1356751"/>
                </a:lnTo>
                <a:lnTo>
                  <a:pt x="339348" y="1356752"/>
                </a:lnTo>
                <a:lnTo>
                  <a:pt x="339348" y="1356752"/>
                </a:lnTo>
                <a:lnTo>
                  <a:pt x="347056" y="1375359"/>
                </a:lnTo>
                <a:cubicBezTo>
                  <a:pt x="351818" y="1380121"/>
                  <a:pt x="358397" y="1383066"/>
                  <a:pt x="365663" y="1383066"/>
                </a:cubicBezTo>
                <a:lnTo>
                  <a:pt x="495913" y="1383067"/>
                </a:lnTo>
                <a:cubicBezTo>
                  <a:pt x="510446" y="1383067"/>
                  <a:pt x="522228" y="1371285"/>
                  <a:pt x="522228" y="1356752"/>
                </a:cubicBezTo>
                <a:lnTo>
                  <a:pt x="522229" y="1356752"/>
                </a:lnTo>
                <a:cubicBezTo>
                  <a:pt x="522229" y="1342219"/>
                  <a:pt x="510447" y="1330437"/>
                  <a:pt x="495914" y="1330437"/>
                </a:cubicBezTo>
                <a:close/>
                <a:moveTo>
                  <a:pt x="95735" y="255105"/>
                </a:moveTo>
                <a:lnTo>
                  <a:pt x="95735" y="1221587"/>
                </a:lnTo>
                <a:lnTo>
                  <a:pt x="771838" y="1221587"/>
                </a:lnTo>
                <a:lnTo>
                  <a:pt x="771838" y="255105"/>
                </a:lnTo>
                <a:close/>
                <a:moveTo>
                  <a:pt x="375545" y="92228"/>
                </a:moveTo>
                <a:cubicBezTo>
                  <a:pt x="368279" y="92228"/>
                  <a:pt x="361700" y="95174"/>
                  <a:pt x="356938" y="99936"/>
                </a:cubicBezTo>
                <a:lnTo>
                  <a:pt x="349230" y="118543"/>
                </a:lnTo>
                <a:lnTo>
                  <a:pt x="356938" y="137149"/>
                </a:lnTo>
                <a:cubicBezTo>
                  <a:pt x="361700" y="141912"/>
                  <a:pt x="368279" y="144857"/>
                  <a:pt x="375545" y="144857"/>
                </a:cubicBezTo>
                <a:lnTo>
                  <a:pt x="505795" y="144858"/>
                </a:lnTo>
                <a:cubicBezTo>
                  <a:pt x="520328" y="144858"/>
                  <a:pt x="532110" y="133076"/>
                  <a:pt x="532110" y="118543"/>
                </a:cubicBezTo>
                <a:lnTo>
                  <a:pt x="532111" y="118543"/>
                </a:lnTo>
                <a:cubicBezTo>
                  <a:pt x="532111" y="104010"/>
                  <a:pt x="520329" y="92228"/>
                  <a:pt x="505796" y="92228"/>
                </a:cubicBezTo>
                <a:close/>
                <a:moveTo>
                  <a:pt x="146354" y="0"/>
                </a:moveTo>
                <a:lnTo>
                  <a:pt x="731752" y="0"/>
                </a:lnTo>
                <a:cubicBezTo>
                  <a:pt x="812581" y="0"/>
                  <a:pt x="878106" y="65525"/>
                  <a:pt x="878106" y="146354"/>
                </a:cubicBezTo>
                <a:lnTo>
                  <a:pt x="878106" y="1345562"/>
                </a:lnTo>
                <a:cubicBezTo>
                  <a:pt x="878106" y="1426391"/>
                  <a:pt x="812581" y="1491916"/>
                  <a:pt x="731752" y="1491916"/>
                </a:cubicBezTo>
                <a:lnTo>
                  <a:pt x="146354" y="1491916"/>
                </a:lnTo>
                <a:cubicBezTo>
                  <a:pt x="65525" y="1491916"/>
                  <a:pt x="0" y="1426391"/>
                  <a:pt x="0" y="1345562"/>
                </a:cubicBezTo>
                <a:lnTo>
                  <a:pt x="0" y="146354"/>
                </a:lnTo>
                <a:cubicBezTo>
                  <a:pt x="0" y="65525"/>
                  <a:pt x="65525" y="0"/>
                  <a:pt x="146354" y="0"/>
                </a:cubicBezTo>
                <a:close/>
              </a:path>
            </a:pathLst>
          </a:custGeom>
          <a:solidFill>
            <a:schemeClr val="bg1"/>
          </a:solidFill>
          <a:ln w="12700" cap="flat" cmpd="sng" algn="ctr">
            <a:solidFill>
              <a:schemeClr val="bg2">
                <a:lumMod val="65000"/>
              </a:schemeClr>
            </a:solidFill>
            <a:prstDash val="solid"/>
          </a:ln>
          <a:effectLst/>
        </p:spPr>
        <p:txBody>
          <a:bodyPr lIns="91420" tIns="45710" rIns="91420" bIns="45710" rtlCol="0" anchor="ctr">
            <a:noAutofit/>
          </a:bodyPr>
          <a:lstStyle/>
          <a:p>
            <a:pPr algn="ctr" defTabSz="456706">
              <a:defRPr/>
            </a:pPr>
            <a:endParaRPr kumimoji="0" lang="en-US" sz="1350" kern="0" dirty="0" smtClean="0">
              <a:solidFill>
                <a:srgbClr val="A6A6A6">
                  <a:lumMod val="50000"/>
                </a:srgbClr>
              </a:solidFill>
              <a:ea typeface="Apple LiGothic Medium"/>
              <a:cs typeface="Apple LiGothic Medium"/>
            </a:endParaRPr>
          </a:p>
        </p:txBody>
      </p:sp>
      <p:grpSp>
        <p:nvGrpSpPr>
          <p:cNvPr id="83" name="Group 82"/>
          <p:cNvGrpSpPr/>
          <p:nvPr/>
        </p:nvGrpSpPr>
        <p:grpSpPr>
          <a:xfrm>
            <a:off x="1249488" y="4114347"/>
            <a:ext cx="123031" cy="250031"/>
            <a:chOff x="7310438" y="4252274"/>
            <a:chExt cx="123031" cy="250031"/>
          </a:xfrm>
        </p:grpSpPr>
        <p:sp>
          <p:nvSpPr>
            <p:cNvPr id="84"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bg2">
                  <a:lumMod val="75000"/>
                </a:schemeClr>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85" name="Line 394"/>
            <p:cNvSpPr>
              <a:spLocks noChangeShapeType="1"/>
            </p:cNvSpPr>
            <p:nvPr/>
          </p:nvSpPr>
          <p:spPr bwMode="auto">
            <a:xfrm>
              <a:off x="7371953" y="4391180"/>
              <a:ext cx="0" cy="111125"/>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grpSp>
      <p:grpSp>
        <p:nvGrpSpPr>
          <p:cNvPr id="86" name="Group 85"/>
          <p:cNvGrpSpPr/>
          <p:nvPr/>
        </p:nvGrpSpPr>
        <p:grpSpPr>
          <a:xfrm>
            <a:off x="828392" y="4077693"/>
            <a:ext cx="354742" cy="279797"/>
            <a:chOff x="6605984" y="4218540"/>
            <a:chExt cx="354742" cy="279797"/>
          </a:xfrm>
        </p:grpSpPr>
        <p:sp>
          <p:nvSpPr>
            <p:cNvPr id="87" name="Freeform 341"/>
            <p:cNvSpPr>
              <a:spLocks noChangeArrowheads="1"/>
            </p:cNvSpPr>
            <p:nvPr/>
          </p:nvSpPr>
          <p:spPr bwMode="auto">
            <a:xfrm>
              <a:off x="6605984" y="4218540"/>
              <a:ext cx="354742" cy="100758"/>
            </a:xfrm>
            <a:custGeom>
              <a:avLst/>
              <a:gdLst>
                <a:gd name="T0" fmla="*/ 395 w 791"/>
                <a:gd name="T1" fmla="*/ 85 h 227"/>
                <a:gd name="T2" fmla="*/ 57 w 791"/>
                <a:gd name="T3" fmla="*/ 226 h 227"/>
                <a:gd name="T4" fmla="*/ 0 w 791"/>
                <a:gd name="T5" fmla="*/ 226 h 227"/>
                <a:gd name="T6" fmla="*/ 0 w 791"/>
                <a:gd name="T7" fmla="*/ 169 h 227"/>
                <a:gd name="T8" fmla="*/ 395 w 791"/>
                <a:gd name="T9" fmla="*/ 0 h 227"/>
                <a:gd name="T10" fmla="*/ 790 w 791"/>
                <a:gd name="T11" fmla="*/ 169 h 227"/>
                <a:gd name="T12" fmla="*/ 790 w 791"/>
                <a:gd name="T13" fmla="*/ 226 h 227"/>
                <a:gd name="T14" fmla="*/ 734 w 791"/>
                <a:gd name="T15" fmla="*/ 226 h 227"/>
                <a:gd name="T16" fmla="*/ 395 w 791"/>
                <a:gd name="T17" fmla="*/ 85 h 227"/>
                <a:gd name="connsiteX0" fmla="*/ 4994 w 9987"/>
                <a:gd name="connsiteY0" fmla="*/ 3744 h 9956"/>
                <a:gd name="connsiteX1" fmla="*/ 721 w 9987"/>
                <a:gd name="connsiteY1" fmla="*/ 9956 h 9956"/>
                <a:gd name="connsiteX2" fmla="*/ 0 w 9987"/>
                <a:gd name="connsiteY2" fmla="*/ 9956 h 9956"/>
                <a:gd name="connsiteX3" fmla="*/ 0 w 9987"/>
                <a:gd name="connsiteY3" fmla="*/ 7445 h 9956"/>
                <a:gd name="connsiteX4" fmla="*/ 4994 w 9987"/>
                <a:gd name="connsiteY4" fmla="*/ 0 h 9956"/>
                <a:gd name="connsiteX5" fmla="*/ 9987 w 9987"/>
                <a:gd name="connsiteY5" fmla="*/ 7445 h 9956"/>
                <a:gd name="connsiteX6" fmla="*/ 9987 w 9987"/>
                <a:gd name="connsiteY6" fmla="*/ 9956 h 9956"/>
                <a:gd name="connsiteX7" fmla="*/ 9279 w 9987"/>
                <a:gd name="connsiteY7" fmla="*/ 9956 h 9956"/>
                <a:gd name="connsiteX8" fmla="*/ 4994 w 9987"/>
                <a:gd name="connsiteY8" fmla="*/ 3744 h 9956"/>
                <a:gd name="connsiteX9" fmla="*/ 4994 w 9987"/>
                <a:gd name="connsiteY9" fmla="*/ 3744 h 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87" h="9956">
                  <a:moveTo>
                    <a:pt x="4994" y="3744"/>
                  </a:moveTo>
                  <a:lnTo>
                    <a:pt x="721" y="9956"/>
                  </a:lnTo>
                  <a:lnTo>
                    <a:pt x="0" y="9956"/>
                  </a:lnTo>
                  <a:lnTo>
                    <a:pt x="0" y="7445"/>
                  </a:lnTo>
                  <a:lnTo>
                    <a:pt x="4994" y="0"/>
                  </a:lnTo>
                  <a:lnTo>
                    <a:pt x="9987" y="7445"/>
                  </a:lnTo>
                  <a:lnTo>
                    <a:pt x="9987" y="9956"/>
                  </a:lnTo>
                  <a:lnTo>
                    <a:pt x="9279" y="9956"/>
                  </a:lnTo>
                  <a:lnTo>
                    <a:pt x="4994" y="3744"/>
                  </a:lnTo>
                  <a:lnTo>
                    <a:pt x="4994" y="3744"/>
                  </a:lnTo>
                  <a:close/>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88" name="Line 342"/>
            <p:cNvSpPr>
              <a:spLocks noChangeShapeType="1"/>
            </p:cNvSpPr>
            <p:nvPr/>
          </p:nvSpPr>
          <p:spPr bwMode="auto">
            <a:xfrm flipV="1">
              <a:off x="6631781" y="4319742"/>
              <a:ext cx="1984" cy="174625"/>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89" name="Line 343"/>
            <p:cNvSpPr>
              <a:spLocks noChangeShapeType="1"/>
            </p:cNvSpPr>
            <p:nvPr/>
          </p:nvSpPr>
          <p:spPr bwMode="auto">
            <a:xfrm>
              <a:off x="6937375" y="4325696"/>
              <a:ext cx="1984" cy="17065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90" name="Freeform 344"/>
            <p:cNvSpPr>
              <a:spLocks noChangeArrowheads="1"/>
            </p:cNvSpPr>
            <p:nvPr/>
          </p:nvSpPr>
          <p:spPr bwMode="auto">
            <a:xfrm>
              <a:off x="6746875" y="4333634"/>
              <a:ext cx="77390" cy="164703"/>
            </a:xfrm>
            <a:custGeom>
              <a:avLst/>
              <a:gdLst>
                <a:gd name="T0" fmla="*/ 169 w 170"/>
                <a:gd name="T1" fmla="*/ 367 h 368"/>
                <a:gd name="T2" fmla="*/ 169 w 170"/>
                <a:gd name="T3" fmla="*/ 0 h 368"/>
                <a:gd name="T4" fmla="*/ 0 w 170"/>
                <a:gd name="T5" fmla="*/ 0 h 368"/>
                <a:gd name="T6" fmla="*/ 0 w 170"/>
                <a:gd name="T7" fmla="*/ 367 h 368"/>
              </a:gdLst>
              <a:ahLst/>
              <a:cxnLst>
                <a:cxn ang="0">
                  <a:pos x="T0" y="T1"/>
                </a:cxn>
                <a:cxn ang="0">
                  <a:pos x="T2" y="T3"/>
                </a:cxn>
                <a:cxn ang="0">
                  <a:pos x="T4" y="T5"/>
                </a:cxn>
                <a:cxn ang="0">
                  <a:pos x="T6" y="T7"/>
                </a:cxn>
              </a:cxnLst>
              <a:rect l="0" t="0" r="r" b="b"/>
              <a:pathLst>
                <a:path w="170" h="368">
                  <a:moveTo>
                    <a:pt x="169" y="367"/>
                  </a:moveTo>
                  <a:lnTo>
                    <a:pt x="169" y="0"/>
                  </a:lnTo>
                  <a:lnTo>
                    <a:pt x="0" y="0"/>
                  </a:lnTo>
                  <a:lnTo>
                    <a:pt x="0" y="367"/>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91" name="Freeform 345"/>
            <p:cNvSpPr>
              <a:spLocks noChangeArrowheads="1"/>
            </p:cNvSpPr>
            <p:nvPr/>
          </p:nvSpPr>
          <p:spPr bwMode="auto">
            <a:xfrm>
              <a:off x="6859984" y="4371336"/>
              <a:ext cx="37704" cy="89298"/>
            </a:xfrm>
            <a:custGeom>
              <a:avLst/>
              <a:gdLst>
                <a:gd name="T0" fmla="*/ 42 w 85"/>
                <a:gd name="T1" fmla="*/ 197 h 198"/>
                <a:gd name="T2" fmla="*/ 0 w 85"/>
                <a:gd name="T3" fmla="*/ 197 h 198"/>
                <a:gd name="T4" fmla="*/ 0 w 85"/>
                <a:gd name="T5" fmla="*/ 0 h 198"/>
                <a:gd name="T6" fmla="*/ 84 w 85"/>
                <a:gd name="T7" fmla="*/ 0 h 198"/>
                <a:gd name="T8" fmla="*/ 84 w 85"/>
                <a:gd name="T9" fmla="*/ 197 h 198"/>
                <a:gd name="T10" fmla="*/ 42 w 85"/>
                <a:gd name="T11" fmla="*/ 197 h 198"/>
              </a:gdLst>
              <a:ahLst/>
              <a:cxnLst>
                <a:cxn ang="0">
                  <a:pos x="T0" y="T1"/>
                </a:cxn>
                <a:cxn ang="0">
                  <a:pos x="T2" y="T3"/>
                </a:cxn>
                <a:cxn ang="0">
                  <a:pos x="T4" y="T5"/>
                </a:cxn>
                <a:cxn ang="0">
                  <a:pos x="T6" y="T7"/>
                </a:cxn>
                <a:cxn ang="0">
                  <a:pos x="T8" y="T9"/>
                </a:cxn>
                <a:cxn ang="0">
                  <a:pos x="T10" y="T11"/>
                </a:cxn>
              </a:cxnLst>
              <a:rect l="0" t="0" r="r" b="b"/>
              <a:pathLst>
                <a:path w="85" h="198">
                  <a:moveTo>
                    <a:pt x="42" y="197"/>
                  </a:moveTo>
                  <a:lnTo>
                    <a:pt x="0" y="197"/>
                  </a:lnTo>
                  <a:lnTo>
                    <a:pt x="0" y="0"/>
                  </a:lnTo>
                  <a:lnTo>
                    <a:pt x="84" y="0"/>
                  </a:lnTo>
                  <a:lnTo>
                    <a:pt x="84" y="197"/>
                  </a:lnTo>
                  <a:lnTo>
                    <a:pt x="42" y="197"/>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92" name="Freeform 346"/>
            <p:cNvSpPr>
              <a:spLocks noChangeArrowheads="1"/>
            </p:cNvSpPr>
            <p:nvPr/>
          </p:nvSpPr>
          <p:spPr bwMode="auto">
            <a:xfrm>
              <a:off x="6669484" y="4371336"/>
              <a:ext cx="39688" cy="89298"/>
            </a:xfrm>
            <a:custGeom>
              <a:avLst/>
              <a:gdLst>
                <a:gd name="T0" fmla="*/ 43 w 86"/>
                <a:gd name="T1" fmla="*/ 197 h 198"/>
                <a:gd name="T2" fmla="*/ 0 w 86"/>
                <a:gd name="T3" fmla="*/ 197 h 198"/>
                <a:gd name="T4" fmla="*/ 0 w 86"/>
                <a:gd name="T5" fmla="*/ 0 h 198"/>
                <a:gd name="T6" fmla="*/ 85 w 86"/>
                <a:gd name="T7" fmla="*/ 0 h 198"/>
                <a:gd name="T8" fmla="*/ 85 w 86"/>
                <a:gd name="T9" fmla="*/ 197 h 198"/>
                <a:gd name="T10" fmla="*/ 43 w 86"/>
                <a:gd name="T11" fmla="*/ 197 h 198"/>
              </a:gdLst>
              <a:ahLst/>
              <a:cxnLst>
                <a:cxn ang="0">
                  <a:pos x="T0" y="T1"/>
                </a:cxn>
                <a:cxn ang="0">
                  <a:pos x="T2" y="T3"/>
                </a:cxn>
                <a:cxn ang="0">
                  <a:pos x="T4" y="T5"/>
                </a:cxn>
                <a:cxn ang="0">
                  <a:pos x="T6" y="T7"/>
                </a:cxn>
                <a:cxn ang="0">
                  <a:pos x="T8" y="T9"/>
                </a:cxn>
                <a:cxn ang="0">
                  <a:pos x="T10" y="T11"/>
                </a:cxn>
              </a:cxnLst>
              <a:rect l="0" t="0" r="r" b="b"/>
              <a:pathLst>
                <a:path w="86" h="198">
                  <a:moveTo>
                    <a:pt x="43" y="197"/>
                  </a:moveTo>
                  <a:lnTo>
                    <a:pt x="0" y="197"/>
                  </a:lnTo>
                  <a:lnTo>
                    <a:pt x="0" y="0"/>
                  </a:lnTo>
                  <a:lnTo>
                    <a:pt x="85" y="0"/>
                  </a:lnTo>
                  <a:lnTo>
                    <a:pt x="85" y="197"/>
                  </a:lnTo>
                  <a:lnTo>
                    <a:pt x="43" y="197"/>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grpSp>
      <p:grpSp>
        <p:nvGrpSpPr>
          <p:cNvPr id="93" name="Group 92"/>
          <p:cNvGrpSpPr/>
          <p:nvPr/>
        </p:nvGrpSpPr>
        <p:grpSpPr>
          <a:xfrm>
            <a:off x="6077800" y="3619303"/>
            <a:ext cx="381000" cy="738187"/>
            <a:chOff x="7689453" y="3762134"/>
            <a:chExt cx="381000" cy="738187"/>
          </a:xfrm>
        </p:grpSpPr>
        <p:sp>
          <p:nvSpPr>
            <p:cNvPr id="94" name="Freeform 347"/>
            <p:cNvSpPr>
              <a:spLocks noChangeArrowheads="1"/>
            </p:cNvSpPr>
            <p:nvPr/>
          </p:nvSpPr>
          <p:spPr bwMode="auto">
            <a:xfrm>
              <a:off x="7689453" y="3762134"/>
              <a:ext cx="381000" cy="736203"/>
            </a:xfrm>
            <a:custGeom>
              <a:avLst/>
              <a:gdLst>
                <a:gd name="T0" fmla="*/ 846 w 847"/>
                <a:gd name="T1" fmla="*/ 1637 h 1638"/>
                <a:gd name="T2" fmla="*/ 846 w 847"/>
                <a:gd name="T3" fmla="*/ 395 h 1638"/>
                <a:gd name="T4" fmla="*/ 423 w 847"/>
                <a:gd name="T5" fmla="*/ 0 h 1638"/>
                <a:gd name="T6" fmla="*/ 0 w 847"/>
                <a:gd name="T7" fmla="*/ 395 h 1638"/>
                <a:gd name="T8" fmla="*/ 0 w 847"/>
                <a:gd name="T9" fmla="*/ 1637 h 1638"/>
              </a:gdLst>
              <a:ahLst/>
              <a:cxnLst>
                <a:cxn ang="0">
                  <a:pos x="T0" y="T1"/>
                </a:cxn>
                <a:cxn ang="0">
                  <a:pos x="T2" y="T3"/>
                </a:cxn>
                <a:cxn ang="0">
                  <a:pos x="T4" y="T5"/>
                </a:cxn>
                <a:cxn ang="0">
                  <a:pos x="T6" y="T7"/>
                </a:cxn>
                <a:cxn ang="0">
                  <a:pos x="T8" y="T9"/>
                </a:cxn>
              </a:cxnLst>
              <a:rect l="0" t="0" r="r" b="b"/>
              <a:pathLst>
                <a:path w="847" h="1638">
                  <a:moveTo>
                    <a:pt x="846" y="1637"/>
                  </a:moveTo>
                  <a:lnTo>
                    <a:pt x="846" y="395"/>
                  </a:lnTo>
                  <a:lnTo>
                    <a:pt x="423" y="0"/>
                  </a:lnTo>
                  <a:lnTo>
                    <a:pt x="0" y="395"/>
                  </a:lnTo>
                  <a:lnTo>
                    <a:pt x="0" y="1637"/>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95" name="Freeform 348"/>
            <p:cNvSpPr>
              <a:spLocks noChangeArrowheads="1"/>
            </p:cNvSpPr>
            <p:nvPr/>
          </p:nvSpPr>
          <p:spPr bwMode="auto">
            <a:xfrm>
              <a:off x="7739063"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96" name="Freeform 349"/>
            <p:cNvSpPr>
              <a:spLocks noChangeArrowheads="1"/>
            </p:cNvSpPr>
            <p:nvPr/>
          </p:nvSpPr>
          <p:spPr bwMode="auto">
            <a:xfrm>
              <a:off x="7967265"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97" name="Freeform 350"/>
            <p:cNvSpPr>
              <a:spLocks noChangeArrowheads="1"/>
            </p:cNvSpPr>
            <p:nvPr/>
          </p:nvSpPr>
          <p:spPr bwMode="auto">
            <a:xfrm>
              <a:off x="7840265" y="4143134"/>
              <a:ext cx="77391" cy="101203"/>
            </a:xfrm>
            <a:custGeom>
              <a:avLst/>
              <a:gdLst>
                <a:gd name="T0" fmla="*/ 85 w 171"/>
                <a:gd name="T1" fmla="*/ 225 h 226"/>
                <a:gd name="T2" fmla="*/ 0 w 171"/>
                <a:gd name="T3" fmla="*/ 225 h 226"/>
                <a:gd name="T4" fmla="*/ 0 w 171"/>
                <a:gd name="T5" fmla="*/ 0 h 226"/>
                <a:gd name="T6" fmla="*/ 170 w 171"/>
                <a:gd name="T7" fmla="*/ 0 h 226"/>
                <a:gd name="T8" fmla="*/ 170 w 171"/>
                <a:gd name="T9" fmla="*/ 225 h 226"/>
                <a:gd name="T10" fmla="*/ 85 w 171"/>
                <a:gd name="T11" fmla="*/ 225 h 226"/>
              </a:gdLst>
              <a:ahLst/>
              <a:cxnLst>
                <a:cxn ang="0">
                  <a:pos x="T0" y="T1"/>
                </a:cxn>
                <a:cxn ang="0">
                  <a:pos x="T2" y="T3"/>
                </a:cxn>
                <a:cxn ang="0">
                  <a:pos x="T4" y="T5"/>
                </a:cxn>
                <a:cxn ang="0">
                  <a:pos x="T6" y="T7"/>
                </a:cxn>
                <a:cxn ang="0">
                  <a:pos x="T8" y="T9"/>
                </a:cxn>
                <a:cxn ang="0">
                  <a:pos x="T10" y="T11"/>
                </a:cxn>
              </a:cxnLst>
              <a:rect l="0" t="0" r="r" b="b"/>
              <a:pathLst>
                <a:path w="171" h="226">
                  <a:moveTo>
                    <a:pt x="85" y="225"/>
                  </a:moveTo>
                  <a:lnTo>
                    <a:pt x="0" y="225"/>
                  </a:lnTo>
                  <a:lnTo>
                    <a:pt x="0" y="0"/>
                  </a:lnTo>
                  <a:lnTo>
                    <a:pt x="170" y="0"/>
                  </a:lnTo>
                  <a:lnTo>
                    <a:pt x="170" y="225"/>
                  </a:lnTo>
                  <a:lnTo>
                    <a:pt x="85" y="225"/>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98" name="Freeform 351"/>
            <p:cNvSpPr>
              <a:spLocks noChangeArrowheads="1"/>
            </p:cNvSpPr>
            <p:nvPr/>
          </p:nvSpPr>
          <p:spPr bwMode="auto">
            <a:xfrm>
              <a:off x="7955359" y="4143134"/>
              <a:ext cx="63500" cy="101203"/>
            </a:xfrm>
            <a:custGeom>
              <a:avLst/>
              <a:gdLst>
                <a:gd name="T0" fmla="*/ 71 w 142"/>
                <a:gd name="T1" fmla="*/ 225 h 226"/>
                <a:gd name="T2" fmla="*/ 0 w 142"/>
                <a:gd name="T3" fmla="*/ 225 h 226"/>
                <a:gd name="T4" fmla="*/ 0 w 142"/>
                <a:gd name="T5" fmla="*/ 0 h 226"/>
                <a:gd name="T6" fmla="*/ 141 w 142"/>
                <a:gd name="T7" fmla="*/ 0 h 226"/>
                <a:gd name="T8" fmla="*/ 141 w 142"/>
                <a:gd name="T9" fmla="*/ 225 h 226"/>
                <a:gd name="T10" fmla="*/ 71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1" y="225"/>
                  </a:moveTo>
                  <a:lnTo>
                    <a:pt x="0" y="225"/>
                  </a:lnTo>
                  <a:lnTo>
                    <a:pt x="0" y="0"/>
                  </a:lnTo>
                  <a:lnTo>
                    <a:pt x="141" y="0"/>
                  </a:lnTo>
                  <a:lnTo>
                    <a:pt x="141" y="225"/>
                  </a:lnTo>
                  <a:lnTo>
                    <a:pt x="71" y="225"/>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99" name="Freeform 352"/>
            <p:cNvSpPr>
              <a:spLocks noChangeArrowheads="1"/>
            </p:cNvSpPr>
            <p:nvPr/>
          </p:nvSpPr>
          <p:spPr bwMode="auto">
            <a:xfrm>
              <a:off x="7739063" y="4143134"/>
              <a:ext cx="63500" cy="101203"/>
            </a:xfrm>
            <a:custGeom>
              <a:avLst/>
              <a:gdLst>
                <a:gd name="T0" fmla="*/ 70 w 142"/>
                <a:gd name="T1" fmla="*/ 225 h 226"/>
                <a:gd name="T2" fmla="*/ 0 w 142"/>
                <a:gd name="T3" fmla="*/ 225 h 226"/>
                <a:gd name="T4" fmla="*/ 0 w 142"/>
                <a:gd name="T5" fmla="*/ 0 h 226"/>
                <a:gd name="T6" fmla="*/ 141 w 142"/>
                <a:gd name="T7" fmla="*/ 0 h 226"/>
                <a:gd name="T8" fmla="*/ 141 w 142"/>
                <a:gd name="T9" fmla="*/ 225 h 226"/>
                <a:gd name="T10" fmla="*/ 70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0" y="225"/>
                  </a:moveTo>
                  <a:lnTo>
                    <a:pt x="0" y="225"/>
                  </a:lnTo>
                  <a:lnTo>
                    <a:pt x="0" y="0"/>
                  </a:lnTo>
                  <a:lnTo>
                    <a:pt x="141" y="0"/>
                  </a:lnTo>
                  <a:lnTo>
                    <a:pt x="141" y="225"/>
                  </a:lnTo>
                  <a:lnTo>
                    <a:pt x="70" y="225"/>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00" name="Freeform 353"/>
            <p:cNvSpPr>
              <a:spLocks noChangeArrowheads="1"/>
            </p:cNvSpPr>
            <p:nvPr/>
          </p:nvSpPr>
          <p:spPr bwMode="auto">
            <a:xfrm>
              <a:off x="7840265" y="3990336"/>
              <a:ext cx="77391" cy="101204"/>
            </a:xfrm>
            <a:custGeom>
              <a:avLst/>
              <a:gdLst>
                <a:gd name="T0" fmla="*/ 85 w 171"/>
                <a:gd name="T1" fmla="*/ 226 h 227"/>
                <a:gd name="T2" fmla="*/ 0 w 171"/>
                <a:gd name="T3" fmla="*/ 226 h 227"/>
                <a:gd name="T4" fmla="*/ 0 w 171"/>
                <a:gd name="T5" fmla="*/ 0 h 227"/>
                <a:gd name="T6" fmla="*/ 170 w 171"/>
                <a:gd name="T7" fmla="*/ 0 h 227"/>
                <a:gd name="T8" fmla="*/ 170 w 171"/>
                <a:gd name="T9" fmla="*/ 226 h 227"/>
                <a:gd name="T10" fmla="*/ 85 w 171"/>
                <a:gd name="T11" fmla="*/ 226 h 227"/>
              </a:gdLst>
              <a:ahLst/>
              <a:cxnLst>
                <a:cxn ang="0">
                  <a:pos x="T0" y="T1"/>
                </a:cxn>
                <a:cxn ang="0">
                  <a:pos x="T2" y="T3"/>
                </a:cxn>
                <a:cxn ang="0">
                  <a:pos x="T4" y="T5"/>
                </a:cxn>
                <a:cxn ang="0">
                  <a:pos x="T6" y="T7"/>
                </a:cxn>
                <a:cxn ang="0">
                  <a:pos x="T8" y="T9"/>
                </a:cxn>
                <a:cxn ang="0">
                  <a:pos x="T10" y="T11"/>
                </a:cxn>
              </a:cxnLst>
              <a:rect l="0" t="0" r="r" b="b"/>
              <a:pathLst>
                <a:path w="171" h="227">
                  <a:moveTo>
                    <a:pt x="85" y="226"/>
                  </a:moveTo>
                  <a:lnTo>
                    <a:pt x="0" y="226"/>
                  </a:lnTo>
                  <a:lnTo>
                    <a:pt x="0" y="0"/>
                  </a:lnTo>
                  <a:lnTo>
                    <a:pt x="170" y="0"/>
                  </a:lnTo>
                  <a:lnTo>
                    <a:pt x="170" y="226"/>
                  </a:lnTo>
                  <a:lnTo>
                    <a:pt x="85" y="226"/>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01" name="Freeform 354"/>
            <p:cNvSpPr>
              <a:spLocks noChangeArrowheads="1"/>
            </p:cNvSpPr>
            <p:nvPr/>
          </p:nvSpPr>
          <p:spPr bwMode="auto">
            <a:xfrm>
              <a:off x="7955359" y="3990336"/>
              <a:ext cx="63500" cy="101204"/>
            </a:xfrm>
            <a:custGeom>
              <a:avLst/>
              <a:gdLst>
                <a:gd name="T0" fmla="*/ 71 w 142"/>
                <a:gd name="T1" fmla="*/ 226 h 227"/>
                <a:gd name="T2" fmla="*/ 0 w 142"/>
                <a:gd name="T3" fmla="*/ 226 h 227"/>
                <a:gd name="T4" fmla="*/ 0 w 142"/>
                <a:gd name="T5" fmla="*/ 0 h 227"/>
                <a:gd name="T6" fmla="*/ 141 w 142"/>
                <a:gd name="T7" fmla="*/ 0 h 227"/>
                <a:gd name="T8" fmla="*/ 141 w 142"/>
                <a:gd name="T9" fmla="*/ 226 h 227"/>
                <a:gd name="T10" fmla="*/ 71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1" y="226"/>
                  </a:moveTo>
                  <a:lnTo>
                    <a:pt x="0" y="226"/>
                  </a:lnTo>
                  <a:lnTo>
                    <a:pt x="0" y="0"/>
                  </a:lnTo>
                  <a:lnTo>
                    <a:pt x="141" y="0"/>
                  </a:lnTo>
                  <a:lnTo>
                    <a:pt x="141" y="226"/>
                  </a:lnTo>
                  <a:lnTo>
                    <a:pt x="71" y="226"/>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02" name="Freeform 355"/>
            <p:cNvSpPr>
              <a:spLocks noChangeArrowheads="1"/>
            </p:cNvSpPr>
            <p:nvPr/>
          </p:nvSpPr>
          <p:spPr bwMode="auto">
            <a:xfrm>
              <a:off x="7739063" y="3990336"/>
              <a:ext cx="63500" cy="101204"/>
            </a:xfrm>
            <a:custGeom>
              <a:avLst/>
              <a:gdLst>
                <a:gd name="T0" fmla="*/ 70 w 142"/>
                <a:gd name="T1" fmla="*/ 226 h 227"/>
                <a:gd name="T2" fmla="*/ 0 w 142"/>
                <a:gd name="T3" fmla="*/ 226 h 227"/>
                <a:gd name="T4" fmla="*/ 0 w 142"/>
                <a:gd name="T5" fmla="*/ 0 h 227"/>
                <a:gd name="T6" fmla="*/ 141 w 142"/>
                <a:gd name="T7" fmla="*/ 0 h 227"/>
                <a:gd name="T8" fmla="*/ 141 w 142"/>
                <a:gd name="T9" fmla="*/ 226 h 227"/>
                <a:gd name="T10" fmla="*/ 70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0" y="226"/>
                  </a:moveTo>
                  <a:lnTo>
                    <a:pt x="0" y="226"/>
                  </a:lnTo>
                  <a:lnTo>
                    <a:pt x="0" y="0"/>
                  </a:lnTo>
                  <a:lnTo>
                    <a:pt x="141" y="0"/>
                  </a:lnTo>
                  <a:lnTo>
                    <a:pt x="141" y="226"/>
                  </a:lnTo>
                  <a:lnTo>
                    <a:pt x="70" y="226"/>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03" name="Freeform 356"/>
            <p:cNvSpPr>
              <a:spLocks noChangeArrowheads="1"/>
            </p:cNvSpPr>
            <p:nvPr/>
          </p:nvSpPr>
          <p:spPr bwMode="auto">
            <a:xfrm>
              <a:off x="7828359" y="4295930"/>
              <a:ext cx="101204" cy="204391"/>
            </a:xfrm>
            <a:custGeom>
              <a:avLst/>
              <a:gdLst>
                <a:gd name="T0" fmla="*/ 226 w 227"/>
                <a:gd name="T1" fmla="*/ 452 h 453"/>
                <a:gd name="T2" fmla="*/ 226 w 227"/>
                <a:gd name="T3" fmla="*/ 0 h 453"/>
                <a:gd name="T4" fmla="*/ 0 w 227"/>
                <a:gd name="T5" fmla="*/ 0 h 453"/>
                <a:gd name="T6" fmla="*/ 0 w 227"/>
                <a:gd name="T7" fmla="*/ 452 h 453"/>
              </a:gdLst>
              <a:ahLst/>
              <a:cxnLst>
                <a:cxn ang="0">
                  <a:pos x="T0" y="T1"/>
                </a:cxn>
                <a:cxn ang="0">
                  <a:pos x="T2" y="T3"/>
                </a:cxn>
                <a:cxn ang="0">
                  <a:pos x="T4" y="T5"/>
                </a:cxn>
                <a:cxn ang="0">
                  <a:pos x="T6" y="T7"/>
                </a:cxn>
              </a:cxnLst>
              <a:rect l="0" t="0" r="r" b="b"/>
              <a:pathLst>
                <a:path w="227" h="453">
                  <a:moveTo>
                    <a:pt x="226" y="452"/>
                  </a:moveTo>
                  <a:lnTo>
                    <a:pt x="226" y="0"/>
                  </a:lnTo>
                  <a:lnTo>
                    <a:pt x="0" y="0"/>
                  </a:lnTo>
                  <a:lnTo>
                    <a:pt x="0" y="452"/>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04" name="Freeform 357"/>
            <p:cNvSpPr>
              <a:spLocks noChangeArrowheads="1"/>
            </p:cNvSpPr>
            <p:nvPr/>
          </p:nvSpPr>
          <p:spPr bwMode="auto">
            <a:xfrm>
              <a:off x="7828359" y="3837540"/>
              <a:ext cx="101204" cy="101203"/>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05" name="Freeform 358"/>
            <p:cNvSpPr>
              <a:spLocks noChangeArrowheads="1"/>
            </p:cNvSpPr>
            <p:nvPr/>
          </p:nvSpPr>
          <p:spPr bwMode="auto">
            <a:xfrm>
              <a:off x="7879953" y="3869290"/>
              <a:ext cx="15875" cy="37703"/>
            </a:xfrm>
            <a:custGeom>
              <a:avLst/>
              <a:gdLst>
                <a:gd name="T0" fmla="*/ 0 w 35"/>
                <a:gd name="T1" fmla="*/ 0 h 83"/>
                <a:gd name="T2" fmla="*/ 0 w 35"/>
                <a:gd name="T3" fmla="*/ 51 h 83"/>
                <a:gd name="T4" fmla="*/ 34 w 35"/>
                <a:gd name="T5" fmla="*/ 82 h 83"/>
              </a:gdLst>
              <a:ahLst/>
              <a:cxnLst>
                <a:cxn ang="0">
                  <a:pos x="T0" y="T1"/>
                </a:cxn>
                <a:cxn ang="0">
                  <a:pos x="T2" y="T3"/>
                </a:cxn>
                <a:cxn ang="0">
                  <a:pos x="T4" y="T5"/>
                </a:cxn>
              </a:cxnLst>
              <a:rect l="0" t="0" r="r" b="b"/>
              <a:pathLst>
                <a:path w="35" h="83">
                  <a:moveTo>
                    <a:pt x="0" y="0"/>
                  </a:moveTo>
                  <a:lnTo>
                    <a:pt x="0" y="51"/>
                  </a:lnTo>
                  <a:lnTo>
                    <a:pt x="34" y="82"/>
                  </a:lnTo>
                </a:path>
              </a:pathLst>
            </a:custGeom>
            <a:noFill/>
            <a:ln w="127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grpSp>
      <p:grpSp>
        <p:nvGrpSpPr>
          <p:cNvPr id="106" name="Group 105"/>
          <p:cNvGrpSpPr/>
          <p:nvPr/>
        </p:nvGrpSpPr>
        <p:grpSpPr>
          <a:xfrm>
            <a:off x="2254203" y="3962202"/>
            <a:ext cx="648891" cy="406797"/>
            <a:chOff x="1345291" y="3941420"/>
            <a:chExt cx="648891" cy="406797"/>
          </a:xfrm>
        </p:grpSpPr>
        <p:grpSp>
          <p:nvGrpSpPr>
            <p:cNvPr id="107" name="Group 106"/>
            <p:cNvGrpSpPr/>
            <p:nvPr/>
          </p:nvGrpSpPr>
          <p:grpSpPr>
            <a:xfrm>
              <a:off x="1345291" y="4082310"/>
              <a:ext cx="648891" cy="265907"/>
              <a:chOff x="1859359" y="4232430"/>
              <a:chExt cx="648891" cy="265907"/>
            </a:xfrm>
          </p:grpSpPr>
          <p:sp>
            <p:nvSpPr>
              <p:cNvPr id="127" name="Freeform 429"/>
              <p:cNvSpPr>
                <a:spLocks noChangeArrowheads="1"/>
              </p:cNvSpPr>
              <p:nvPr/>
            </p:nvSpPr>
            <p:spPr bwMode="auto">
              <a:xfrm>
                <a:off x="1885156" y="4272830"/>
                <a:ext cx="595313" cy="225507"/>
              </a:xfrm>
              <a:custGeom>
                <a:avLst/>
                <a:gdLst>
                  <a:gd name="T0" fmla="*/ 662 w 1324"/>
                  <a:gd name="T1" fmla="*/ 508 h 509"/>
                  <a:gd name="T2" fmla="*/ 0 w 1324"/>
                  <a:gd name="T3" fmla="*/ 508 h 509"/>
                  <a:gd name="T4" fmla="*/ 0 w 1324"/>
                  <a:gd name="T5" fmla="*/ 0 h 509"/>
                  <a:gd name="T6" fmla="*/ 1323 w 1324"/>
                  <a:gd name="T7" fmla="*/ 0 h 509"/>
                  <a:gd name="T8" fmla="*/ 1323 w 1324"/>
                  <a:gd name="T9" fmla="*/ 508 h 509"/>
                  <a:gd name="T10" fmla="*/ 662 w 1324"/>
                  <a:gd name="T11" fmla="*/ 508 h 509"/>
                </a:gdLst>
                <a:ahLst/>
                <a:cxnLst>
                  <a:cxn ang="0">
                    <a:pos x="T0" y="T1"/>
                  </a:cxn>
                  <a:cxn ang="0">
                    <a:pos x="T2" y="T3"/>
                  </a:cxn>
                  <a:cxn ang="0">
                    <a:pos x="T4" y="T5"/>
                  </a:cxn>
                  <a:cxn ang="0">
                    <a:pos x="T6" y="T7"/>
                  </a:cxn>
                  <a:cxn ang="0">
                    <a:pos x="T8" y="T9"/>
                  </a:cxn>
                  <a:cxn ang="0">
                    <a:pos x="T10" y="T11"/>
                  </a:cxn>
                </a:cxnLst>
                <a:rect l="0" t="0" r="r" b="b"/>
                <a:pathLst>
                  <a:path w="1324" h="509">
                    <a:moveTo>
                      <a:pt x="662" y="508"/>
                    </a:moveTo>
                    <a:lnTo>
                      <a:pt x="0" y="508"/>
                    </a:lnTo>
                    <a:lnTo>
                      <a:pt x="0" y="0"/>
                    </a:lnTo>
                    <a:lnTo>
                      <a:pt x="1323" y="0"/>
                    </a:lnTo>
                    <a:lnTo>
                      <a:pt x="1323" y="508"/>
                    </a:lnTo>
                    <a:lnTo>
                      <a:pt x="662" y="508"/>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28" name="Freeform 430"/>
              <p:cNvSpPr>
                <a:spLocks noChangeArrowheads="1"/>
              </p:cNvSpPr>
              <p:nvPr/>
            </p:nvSpPr>
            <p:spPr bwMode="auto">
              <a:xfrm>
                <a:off x="1936750" y="4319742"/>
                <a:ext cx="265906" cy="101204"/>
              </a:xfrm>
              <a:custGeom>
                <a:avLst/>
                <a:gdLst>
                  <a:gd name="T0" fmla="*/ 296 w 593"/>
                  <a:gd name="T1" fmla="*/ 225 h 226"/>
                  <a:gd name="T2" fmla="*/ 0 w 593"/>
                  <a:gd name="T3" fmla="*/ 225 h 226"/>
                  <a:gd name="T4" fmla="*/ 0 w 593"/>
                  <a:gd name="T5" fmla="*/ 0 h 226"/>
                  <a:gd name="T6" fmla="*/ 592 w 593"/>
                  <a:gd name="T7" fmla="*/ 0 h 226"/>
                  <a:gd name="T8" fmla="*/ 592 w 593"/>
                  <a:gd name="T9" fmla="*/ 225 h 226"/>
                  <a:gd name="T10" fmla="*/ 296 w 593"/>
                  <a:gd name="T11" fmla="*/ 225 h 226"/>
                </a:gdLst>
                <a:ahLst/>
                <a:cxnLst>
                  <a:cxn ang="0">
                    <a:pos x="T0" y="T1"/>
                  </a:cxn>
                  <a:cxn ang="0">
                    <a:pos x="T2" y="T3"/>
                  </a:cxn>
                  <a:cxn ang="0">
                    <a:pos x="T4" y="T5"/>
                  </a:cxn>
                  <a:cxn ang="0">
                    <a:pos x="T6" y="T7"/>
                  </a:cxn>
                  <a:cxn ang="0">
                    <a:pos x="T8" y="T9"/>
                  </a:cxn>
                  <a:cxn ang="0">
                    <a:pos x="T10" y="T11"/>
                  </a:cxn>
                </a:cxnLst>
                <a:rect l="0" t="0" r="r" b="b"/>
                <a:pathLst>
                  <a:path w="593" h="226">
                    <a:moveTo>
                      <a:pt x="296" y="225"/>
                    </a:moveTo>
                    <a:lnTo>
                      <a:pt x="0" y="225"/>
                    </a:lnTo>
                    <a:lnTo>
                      <a:pt x="0" y="0"/>
                    </a:lnTo>
                    <a:lnTo>
                      <a:pt x="592" y="0"/>
                    </a:lnTo>
                    <a:lnTo>
                      <a:pt x="592" y="225"/>
                    </a:lnTo>
                    <a:lnTo>
                      <a:pt x="296" y="225"/>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29" name="Line 431"/>
              <p:cNvSpPr>
                <a:spLocks noChangeShapeType="1"/>
              </p:cNvSpPr>
              <p:nvPr/>
            </p:nvSpPr>
            <p:spPr bwMode="auto">
              <a:xfrm>
                <a:off x="2024063" y="4319742"/>
                <a:ext cx="0" cy="101204"/>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30" name="Line 432"/>
              <p:cNvSpPr>
                <a:spLocks noChangeShapeType="1"/>
              </p:cNvSpPr>
              <p:nvPr/>
            </p:nvSpPr>
            <p:spPr bwMode="auto">
              <a:xfrm>
                <a:off x="2113359" y="4319742"/>
                <a:ext cx="0" cy="101204"/>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31" name="Freeform 433"/>
              <p:cNvSpPr>
                <a:spLocks noChangeArrowheads="1"/>
              </p:cNvSpPr>
              <p:nvPr/>
            </p:nvSpPr>
            <p:spPr bwMode="auto">
              <a:xfrm>
                <a:off x="2254250" y="4319742"/>
                <a:ext cx="178594" cy="178594"/>
              </a:xfrm>
              <a:custGeom>
                <a:avLst/>
                <a:gdLst>
                  <a:gd name="T0" fmla="*/ 198 w 396"/>
                  <a:gd name="T1" fmla="*/ 395 h 396"/>
                  <a:gd name="T2" fmla="*/ 0 w 396"/>
                  <a:gd name="T3" fmla="*/ 395 h 396"/>
                  <a:gd name="T4" fmla="*/ 0 w 396"/>
                  <a:gd name="T5" fmla="*/ 0 h 396"/>
                  <a:gd name="T6" fmla="*/ 395 w 396"/>
                  <a:gd name="T7" fmla="*/ 0 h 396"/>
                  <a:gd name="T8" fmla="*/ 395 w 396"/>
                  <a:gd name="T9" fmla="*/ 395 h 396"/>
                  <a:gd name="T10" fmla="*/ 198 w 396"/>
                  <a:gd name="T11" fmla="*/ 395 h 396"/>
                </a:gdLst>
                <a:ahLst/>
                <a:cxnLst>
                  <a:cxn ang="0">
                    <a:pos x="T0" y="T1"/>
                  </a:cxn>
                  <a:cxn ang="0">
                    <a:pos x="T2" y="T3"/>
                  </a:cxn>
                  <a:cxn ang="0">
                    <a:pos x="T4" y="T5"/>
                  </a:cxn>
                  <a:cxn ang="0">
                    <a:pos x="T6" y="T7"/>
                  </a:cxn>
                  <a:cxn ang="0">
                    <a:pos x="T8" y="T9"/>
                  </a:cxn>
                  <a:cxn ang="0">
                    <a:pos x="T10" y="T11"/>
                  </a:cxn>
                </a:cxnLst>
                <a:rect l="0" t="0" r="r" b="b"/>
                <a:pathLst>
                  <a:path w="396" h="396">
                    <a:moveTo>
                      <a:pt x="198" y="395"/>
                    </a:moveTo>
                    <a:lnTo>
                      <a:pt x="0" y="395"/>
                    </a:lnTo>
                    <a:lnTo>
                      <a:pt x="0" y="0"/>
                    </a:lnTo>
                    <a:lnTo>
                      <a:pt x="395" y="0"/>
                    </a:lnTo>
                    <a:lnTo>
                      <a:pt x="395" y="395"/>
                    </a:lnTo>
                    <a:lnTo>
                      <a:pt x="198" y="395"/>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32" name="Line 434"/>
              <p:cNvSpPr>
                <a:spLocks noChangeShapeType="1"/>
              </p:cNvSpPr>
              <p:nvPr/>
            </p:nvSpPr>
            <p:spPr bwMode="auto">
              <a:xfrm>
                <a:off x="2343546" y="4319742"/>
                <a:ext cx="0" cy="178594"/>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33" name="Freeform 435"/>
              <p:cNvSpPr>
                <a:spLocks noChangeArrowheads="1"/>
              </p:cNvSpPr>
              <p:nvPr/>
            </p:nvSpPr>
            <p:spPr bwMode="auto">
              <a:xfrm>
                <a:off x="1859359" y="4232430"/>
                <a:ext cx="648891" cy="39688"/>
              </a:xfrm>
              <a:custGeom>
                <a:avLst/>
                <a:gdLst>
                  <a:gd name="T0" fmla="*/ 720 w 1441"/>
                  <a:gd name="T1" fmla="*/ 85 h 86"/>
                  <a:gd name="T2" fmla="*/ 0 w 1441"/>
                  <a:gd name="T3" fmla="*/ 85 h 86"/>
                  <a:gd name="T4" fmla="*/ 0 w 1441"/>
                  <a:gd name="T5" fmla="*/ 0 h 86"/>
                  <a:gd name="T6" fmla="*/ 1440 w 1441"/>
                  <a:gd name="T7" fmla="*/ 0 h 86"/>
                  <a:gd name="T8" fmla="*/ 1440 w 1441"/>
                  <a:gd name="T9" fmla="*/ 85 h 86"/>
                  <a:gd name="T10" fmla="*/ 720 w 1441"/>
                  <a:gd name="T11" fmla="*/ 85 h 86"/>
                </a:gdLst>
                <a:ahLst/>
                <a:cxnLst>
                  <a:cxn ang="0">
                    <a:pos x="T0" y="T1"/>
                  </a:cxn>
                  <a:cxn ang="0">
                    <a:pos x="T2" y="T3"/>
                  </a:cxn>
                  <a:cxn ang="0">
                    <a:pos x="T4" y="T5"/>
                  </a:cxn>
                  <a:cxn ang="0">
                    <a:pos x="T6" y="T7"/>
                  </a:cxn>
                  <a:cxn ang="0">
                    <a:pos x="T8" y="T9"/>
                  </a:cxn>
                  <a:cxn ang="0">
                    <a:pos x="T10" y="T11"/>
                  </a:cxn>
                </a:cxnLst>
                <a:rect l="0" t="0" r="r" b="b"/>
                <a:pathLst>
                  <a:path w="1441" h="86">
                    <a:moveTo>
                      <a:pt x="720" y="85"/>
                    </a:moveTo>
                    <a:lnTo>
                      <a:pt x="0" y="85"/>
                    </a:lnTo>
                    <a:lnTo>
                      <a:pt x="0" y="0"/>
                    </a:lnTo>
                    <a:lnTo>
                      <a:pt x="1440" y="0"/>
                    </a:lnTo>
                    <a:lnTo>
                      <a:pt x="1440" y="85"/>
                    </a:lnTo>
                    <a:lnTo>
                      <a:pt x="720" y="85"/>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grpSp>
        <p:grpSp>
          <p:nvGrpSpPr>
            <p:cNvPr id="108" name="Group 107"/>
            <p:cNvGrpSpPr/>
            <p:nvPr/>
          </p:nvGrpSpPr>
          <p:grpSpPr>
            <a:xfrm>
              <a:off x="1688588" y="3941420"/>
              <a:ext cx="291703" cy="148907"/>
              <a:chOff x="2202656" y="4091540"/>
              <a:chExt cx="291703" cy="148907"/>
            </a:xfrm>
            <a:solidFill>
              <a:schemeClr val="bg1">
                <a:lumMod val="75000"/>
              </a:schemeClr>
            </a:solidFill>
          </p:grpSpPr>
          <p:sp>
            <p:nvSpPr>
              <p:cNvPr id="109" name="Freeform 436"/>
              <p:cNvSpPr>
                <a:spLocks noChangeArrowheads="1"/>
              </p:cNvSpPr>
              <p:nvPr/>
            </p:nvSpPr>
            <p:spPr bwMode="auto">
              <a:xfrm>
                <a:off x="2291953" y="4117336"/>
                <a:ext cx="13891"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10" name="Freeform 437"/>
              <p:cNvSpPr>
                <a:spLocks noChangeArrowheads="1"/>
              </p:cNvSpPr>
              <p:nvPr/>
            </p:nvSpPr>
            <p:spPr bwMode="auto">
              <a:xfrm>
                <a:off x="2303859" y="4117336"/>
                <a:ext cx="25798" cy="13891"/>
              </a:xfrm>
              <a:custGeom>
                <a:avLst/>
                <a:gdLst>
                  <a:gd name="T0" fmla="*/ 28 w 58"/>
                  <a:gd name="T1" fmla="*/ 28 h 29"/>
                  <a:gd name="T2" fmla="*/ 0 w 58"/>
                  <a:gd name="T3" fmla="*/ 28 h 29"/>
                  <a:gd name="T4" fmla="*/ 0 w 58"/>
                  <a:gd name="T5" fmla="*/ 0 h 29"/>
                  <a:gd name="T6" fmla="*/ 57 w 58"/>
                  <a:gd name="T7" fmla="*/ 0 h 29"/>
                  <a:gd name="T8" fmla="*/ 57 w 58"/>
                  <a:gd name="T9" fmla="*/ 28 h 29"/>
                  <a:gd name="T10" fmla="*/ 28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8" y="28"/>
                    </a:moveTo>
                    <a:lnTo>
                      <a:pt x="0" y="28"/>
                    </a:lnTo>
                    <a:lnTo>
                      <a:pt x="0" y="0"/>
                    </a:lnTo>
                    <a:lnTo>
                      <a:pt x="57" y="0"/>
                    </a:lnTo>
                    <a:lnTo>
                      <a:pt x="57" y="28"/>
                    </a:lnTo>
                    <a:lnTo>
                      <a:pt x="28"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11" name="Freeform 438"/>
              <p:cNvSpPr>
                <a:spLocks noChangeArrowheads="1"/>
              </p:cNvSpPr>
              <p:nvPr/>
            </p:nvSpPr>
            <p:spPr bwMode="auto">
              <a:xfrm>
                <a:off x="2303859" y="4143134"/>
                <a:ext cx="25798" cy="13890"/>
              </a:xfrm>
              <a:custGeom>
                <a:avLst/>
                <a:gdLst>
                  <a:gd name="T0" fmla="*/ 28 w 58"/>
                  <a:gd name="T1" fmla="*/ 28 h 29"/>
                  <a:gd name="T2" fmla="*/ 0 w 58"/>
                  <a:gd name="T3" fmla="*/ 28 h 29"/>
                  <a:gd name="T4" fmla="*/ 0 w 58"/>
                  <a:gd name="T5" fmla="*/ 0 h 29"/>
                  <a:gd name="T6" fmla="*/ 57 w 58"/>
                  <a:gd name="T7" fmla="*/ 0 h 29"/>
                  <a:gd name="T8" fmla="*/ 57 w 58"/>
                  <a:gd name="T9" fmla="*/ 28 h 29"/>
                  <a:gd name="T10" fmla="*/ 28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8" y="28"/>
                    </a:moveTo>
                    <a:lnTo>
                      <a:pt x="0" y="28"/>
                    </a:lnTo>
                    <a:lnTo>
                      <a:pt x="0" y="0"/>
                    </a:lnTo>
                    <a:lnTo>
                      <a:pt x="57" y="0"/>
                    </a:lnTo>
                    <a:lnTo>
                      <a:pt x="57" y="28"/>
                    </a:lnTo>
                    <a:lnTo>
                      <a:pt x="28"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12" name="Freeform 439"/>
              <p:cNvSpPr>
                <a:spLocks noChangeArrowheads="1"/>
              </p:cNvSpPr>
              <p:nvPr/>
            </p:nvSpPr>
            <p:spPr bwMode="auto">
              <a:xfrm>
                <a:off x="2329656" y="4117336"/>
                <a:ext cx="13890" cy="39688"/>
              </a:xfrm>
              <a:custGeom>
                <a:avLst/>
                <a:gdLst>
                  <a:gd name="T0" fmla="*/ 14 w 29"/>
                  <a:gd name="T1" fmla="*/ 85 h 86"/>
                  <a:gd name="T2" fmla="*/ 0 w 29"/>
                  <a:gd name="T3" fmla="*/ 85 h 86"/>
                  <a:gd name="T4" fmla="*/ 0 w 29"/>
                  <a:gd name="T5" fmla="*/ 0 h 86"/>
                  <a:gd name="T6" fmla="*/ 28 w 29"/>
                  <a:gd name="T7" fmla="*/ 0 h 86"/>
                  <a:gd name="T8" fmla="*/ 28 w 29"/>
                  <a:gd name="T9" fmla="*/ 85 h 86"/>
                  <a:gd name="T10" fmla="*/ 14 w 29"/>
                  <a:gd name="T11" fmla="*/ 85 h 86"/>
                </a:gdLst>
                <a:ahLst/>
                <a:cxnLst>
                  <a:cxn ang="0">
                    <a:pos x="T0" y="T1"/>
                  </a:cxn>
                  <a:cxn ang="0">
                    <a:pos x="T2" y="T3"/>
                  </a:cxn>
                  <a:cxn ang="0">
                    <a:pos x="T4" y="T5"/>
                  </a:cxn>
                  <a:cxn ang="0">
                    <a:pos x="T6" y="T7"/>
                  </a:cxn>
                  <a:cxn ang="0">
                    <a:pos x="T8" y="T9"/>
                  </a:cxn>
                  <a:cxn ang="0">
                    <a:pos x="T10" y="T11"/>
                  </a:cxn>
                </a:cxnLst>
                <a:rect l="0" t="0" r="r" b="b"/>
                <a:pathLst>
                  <a:path w="29" h="86">
                    <a:moveTo>
                      <a:pt x="14" y="85"/>
                    </a:moveTo>
                    <a:lnTo>
                      <a:pt x="0" y="85"/>
                    </a:lnTo>
                    <a:lnTo>
                      <a:pt x="0" y="0"/>
                    </a:lnTo>
                    <a:lnTo>
                      <a:pt x="28" y="0"/>
                    </a:lnTo>
                    <a:lnTo>
                      <a:pt x="28" y="85"/>
                    </a:lnTo>
                    <a:lnTo>
                      <a:pt x="14" y="85"/>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13" name="Freeform 440"/>
              <p:cNvSpPr>
                <a:spLocks noChangeArrowheads="1"/>
              </p:cNvSpPr>
              <p:nvPr/>
            </p:nvSpPr>
            <p:spPr bwMode="auto">
              <a:xfrm>
                <a:off x="2228453" y="4117336"/>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14" name="Freeform 441"/>
              <p:cNvSpPr>
                <a:spLocks noChangeArrowheads="1"/>
              </p:cNvSpPr>
              <p:nvPr/>
            </p:nvSpPr>
            <p:spPr bwMode="auto">
              <a:xfrm>
                <a:off x="2266156" y="4129242"/>
                <a:ext cx="13890" cy="39688"/>
              </a:xfrm>
              <a:custGeom>
                <a:avLst/>
                <a:gdLst>
                  <a:gd name="T0" fmla="*/ 15 w 30"/>
                  <a:gd name="T1" fmla="*/ 85 h 86"/>
                  <a:gd name="T2" fmla="*/ 0 w 30"/>
                  <a:gd name="T3" fmla="*/ 85 h 86"/>
                  <a:gd name="T4" fmla="*/ 0 w 30"/>
                  <a:gd name="T5" fmla="*/ 0 h 86"/>
                  <a:gd name="T6" fmla="*/ 29 w 30"/>
                  <a:gd name="T7" fmla="*/ 0 h 86"/>
                  <a:gd name="T8" fmla="*/ 29 w 30"/>
                  <a:gd name="T9" fmla="*/ 85 h 86"/>
                  <a:gd name="T10" fmla="*/ 15 w 30"/>
                  <a:gd name="T11" fmla="*/ 85 h 86"/>
                </a:gdLst>
                <a:ahLst/>
                <a:cxnLst>
                  <a:cxn ang="0">
                    <a:pos x="T0" y="T1"/>
                  </a:cxn>
                  <a:cxn ang="0">
                    <a:pos x="T2" y="T3"/>
                  </a:cxn>
                  <a:cxn ang="0">
                    <a:pos x="T4" y="T5"/>
                  </a:cxn>
                  <a:cxn ang="0">
                    <a:pos x="T6" y="T7"/>
                  </a:cxn>
                  <a:cxn ang="0">
                    <a:pos x="T8" y="T9"/>
                  </a:cxn>
                  <a:cxn ang="0">
                    <a:pos x="T10" y="T11"/>
                  </a:cxn>
                </a:cxnLst>
                <a:rect l="0" t="0" r="r" b="b"/>
                <a:pathLst>
                  <a:path w="30" h="86">
                    <a:moveTo>
                      <a:pt x="15" y="85"/>
                    </a:moveTo>
                    <a:lnTo>
                      <a:pt x="0" y="85"/>
                    </a:lnTo>
                    <a:lnTo>
                      <a:pt x="0" y="0"/>
                    </a:lnTo>
                    <a:lnTo>
                      <a:pt x="29" y="0"/>
                    </a:lnTo>
                    <a:lnTo>
                      <a:pt x="29" y="85"/>
                    </a:lnTo>
                    <a:lnTo>
                      <a:pt x="15" y="85"/>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15" name="Freeform 442"/>
              <p:cNvSpPr>
                <a:spLocks noChangeArrowheads="1"/>
              </p:cNvSpPr>
              <p:nvPr/>
            </p:nvSpPr>
            <p:spPr bwMode="auto">
              <a:xfrm>
                <a:off x="2228453" y="4129242"/>
                <a:ext cx="13891" cy="39688"/>
              </a:xfrm>
              <a:custGeom>
                <a:avLst/>
                <a:gdLst>
                  <a:gd name="T0" fmla="*/ 14 w 29"/>
                  <a:gd name="T1" fmla="*/ 85 h 86"/>
                  <a:gd name="T2" fmla="*/ 0 w 29"/>
                  <a:gd name="T3" fmla="*/ 85 h 86"/>
                  <a:gd name="T4" fmla="*/ 0 w 29"/>
                  <a:gd name="T5" fmla="*/ 0 h 86"/>
                  <a:gd name="T6" fmla="*/ 28 w 29"/>
                  <a:gd name="T7" fmla="*/ 0 h 86"/>
                  <a:gd name="T8" fmla="*/ 28 w 29"/>
                  <a:gd name="T9" fmla="*/ 85 h 86"/>
                  <a:gd name="T10" fmla="*/ 14 w 29"/>
                  <a:gd name="T11" fmla="*/ 85 h 86"/>
                </a:gdLst>
                <a:ahLst/>
                <a:cxnLst>
                  <a:cxn ang="0">
                    <a:pos x="T0" y="T1"/>
                  </a:cxn>
                  <a:cxn ang="0">
                    <a:pos x="T2" y="T3"/>
                  </a:cxn>
                  <a:cxn ang="0">
                    <a:pos x="T4" y="T5"/>
                  </a:cxn>
                  <a:cxn ang="0">
                    <a:pos x="T6" y="T7"/>
                  </a:cxn>
                  <a:cxn ang="0">
                    <a:pos x="T8" y="T9"/>
                  </a:cxn>
                  <a:cxn ang="0">
                    <a:pos x="T10" y="T11"/>
                  </a:cxn>
                </a:cxnLst>
                <a:rect l="0" t="0" r="r" b="b"/>
                <a:pathLst>
                  <a:path w="29" h="86">
                    <a:moveTo>
                      <a:pt x="14" y="85"/>
                    </a:moveTo>
                    <a:lnTo>
                      <a:pt x="0" y="85"/>
                    </a:lnTo>
                    <a:lnTo>
                      <a:pt x="0" y="0"/>
                    </a:lnTo>
                    <a:lnTo>
                      <a:pt x="28" y="0"/>
                    </a:lnTo>
                    <a:lnTo>
                      <a:pt x="28" y="85"/>
                    </a:lnTo>
                    <a:lnTo>
                      <a:pt x="14" y="85"/>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16" name="Freeform 443"/>
              <p:cNvSpPr>
                <a:spLocks noChangeArrowheads="1"/>
              </p:cNvSpPr>
              <p:nvPr/>
            </p:nvSpPr>
            <p:spPr bwMode="auto">
              <a:xfrm>
                <a:off x="2355453" y="4117336"/>
                <a:ext cx="13891" cy="51594"/>
              </a:xfrm>
              <a:custGeom>
                <a:avLst/>
                <a:gdLst>
                  <a:gd name="T0" fmla="*/ 14 w 29"/>
                  <a:gd name="T1" fmla="*/ 113 h 114"/>
                  <a:gd name="T2" fmla="*/ 0 w 29"/>
                  <a:gd name="T3" fmla="*/ 113 h 114"/>
                  <a:gd name="T4" fmla="*/ 0 w 29"/>
                  <a:gd name="T5" fmla="*/ 0 h 114"/>
                  <a:gd name="T6" fmla="*/ 28 w 29"/>
                  <a:gd name="T7" fmla="*/ 0 h 114"/>
                  <a:gd name="T8" fmla="*/ 28 w 29"/>
                  <a:gd name="T9" fmla="*/ 113 h 114"/>
                  <a:gd name="T10" fmla="*/ 14 w 29"/>
                  <a:gd name="T11" fmla="*/ 113 h 114"/>
                </a:gdLst>
                <a:ahLst/>
                <a:cxnLst>
                  <a:cxn ang="0">
                    <a:pos x="T0" y="T1"/>
                  </a:cxn>
                  <a:cxn ang="0">
                    <a:pos x="T2" y="T3"/>
                  </a:cxn>
                  <a:cxn ang="0">
                    <a:pos x="T4" y="T5"/>
                  </a:cxn>
                  <a:cxn ang="0">
                    <a:pos x="T6" y="T7"/>
                  </a:cxn>
                  <a:cxn ang="0">
                    <a:pos x="T8" y="T9"/>
                  </a:cxn>
                  <a:cxn ang="0">
                    <a:pos x="T10" y="T11"/>
                  </a:cxn>
                </a:cxnLst>
                <a:rect l="0" t="0" r="r" b="b"/>
                <a:pathLst>
                  <a:path w="29" h="114">
                    <a:moveTo>
                      <a:pt x="14" y="113"/>
                    </a:moveTo>
                    <a:lnTo>
                      <a:pt x="0" y="113"/>
                    </a:lnTo>
                    <a:lnTo>
                      <a:pt x="0" y="0"/>
                    </a:lnTo>
                    <a:lnTo>
                      <a:pt x="28" y="0"/>
                    </a:lnTo>
                    <a:lnTo>
                      <a:pt x="28" y="113"/>
                    </a:lnTo>
                    <a:lnTo>
                      <a:pt x="14" y="113"/>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17" name="Freeform 444"/>
              <p:cNvSpPr>
                <a:spLocks noChangeArrowheads="1"/>
              </p:cNvSpPr>
              <p:nvPr/>
            </p:nvSpPr>
            <p:spPr bwMode="auto">
              <a:xfrm>
                <a:off x="2355453" y="4117336"/>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18" name="Freeform 445"/>
              <p:cNvSpPr>
                <a:spLocks noChangeArrowheads="1"/>
              </p:cNvSpPr>
              <p:nvPr/>
            </p:nvSpPr>
            <p:spPr bwMode="auto">
              <a:xfrm>
                <a:off x="2355453" y="4168930"/>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19" name="Freeform 446"/>
              <p:cNvSpPr>
                <a:spLocks noChangeArrowheads="1"/>
              </p:cNvSpPr>
              <p:nvPr/>
            </p:nvSpPr>
            <p:spPr bwMode="auto">
              <a:xfrm>
                <a:off x="2355453" y="4143134"/>
                <a:ext cx="39688" cy="13890"/>
              </a:xfrm>
              <a:custGeom>
                <a:avLst/>
                <a:gdLst>
                  <a:gd name="T0" fmla="*/ 42 w 86"/>
                  <a:gd name="T1" fmla="*/ 28 h 29"/>
                  <a:gd name="T2" fmla="*/ 0 w 86"/>
                  <a:gd name="T3" fmla="*/ 28 h 29"/>
                  <a:gd name="T4" fmla="*/ 0 w 86"/>
                  <a:gd name="T5" fmla="*/ 0 h 29"/>
                  <a:gd name="T6" fmla="*/ 85 w 86"/>
                  <a:gd name="T7" fmla="*/ 0 h 29"/>
                  <a:gd name="T8" fmla="*/ 85 w 86"/>
                  <a:gd name="T9" fmla="*/ 28 h 29"/>
                  <a:gd name="T10" fmla="*/ 42 w 86"/>
                  <a:gd name="T11" fmla="*/ 28 h 29"/>
                </a:gdLst>
                <a:ahLst/>
                <a:cxnLst>
                  <a:cxn ang="0">
                    <a:pos x="T0" y="T1"/>
                  </a:cxn>
                  <a:cxn ang="0">
                    <a:pos x="T2" y="T3"/>
                  </a:cxn>
                  <a:cxn ang="0">
                    <a:pos x="T4" y="T5"/>
                  </a:cxn>
                  <a:cxn ang="0">
                    <a:pos x="T6" y="T7"/>
                  </a:cxn>
                  <a:cxn ang="0">
                    <a:pos x="T8" y="T9"/>
                  </a:cxn>
                  <a:cxn ang="0">
                    <a:pos x="T10" y="T11"/>
                  </a:cxn>
                </a:cxnLst>
                <a:rect l="0" t="0" r="r" b="b"/>
                <a:pathLst>
                  <a:path w="86" h="29">
                    <a:moveTo>
                      <a:pt x="42" y="28"/>
                    </a:moveTo>
                    <a:lnTo>
                      <a:pt x="0" y="28"/>
                    </a:lnTo>
                    <a:lnTo>
                      <a:pt x="0" y="0"/>
                    </a:lnTo>
                    <a:lnTo>
                      <a:pt x="85" y="0"/>
                    </a:lnTo>
                    <a:lnTo>
                      <a:pt x="85" y="28"/>
                    </a:lnTo>
                    <a:lnTo>
                      <a:pt x="42"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20" name="Freeform 447"/>
              <p:cNvSpPr>
                <a:spLocks noChangeArrowheads="1"/>
              </p:cNvSpPr>
              <p:nvPr/>
            </p:nvSpPr>
            <p:spPr bwMode="auto">
              <a:xfrm>
                <a:off x="2418953" y="4117336"/>
                <a:ext cx="13891"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21" name="Freeform 448"/>
              <p:cNvSpPr>
                <a:spLocks noChangeArrowheads="1"/>
              </p:cNvSpPr>
              <p:nvPr/>
            </p:nvSpPr>
            <p:spPr bwMode="auto">
              <a:xfrm>
                <a:off x="2456656" y="4117336"/>
                <a:ext cx="13890"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22" name="Freeform 449"/>
              <p:cNvSpPr>
                <a:spLocks noChangeArrowheads="1"/>
              </p:cNvSpPr>
              <p:nvPr/>
            </p:nvSpPr>
            <p:spPr bwMode="auto">
              <a:xfrm>
                <a:off x="2430859" y="4117336"/>
                <a:ext cx="25798" cy="13891"/>
              </a:xfrm>
              <a:custGeom>
                <a:avLst/>
                <a:gdLst>
                  <a:gd name="T0" fmla="*/ 29 w 58"/>
                  <a:gd name="T1" fmla="*/ 28 h 29"/>
                  <a:gd name="T2" fmla="*/ 0 w 58"/>
                  <a:gd name="T3" fmla="*/ 28 h 29"/>
                  <a:gd name="T4" fmla="*/ 0 w 58"/>
                  <a:gd name="T5" fmla="*/ 0 h 29"/>
                  <a:gd name="T6" fmla="*/ 57 w 58"/>
                  <a:gd name="T7" fmla="*/ 0 h 29"/>
                  <a:gd name="T8" fmla="*/ 57 w 58"/>
                  <a:gd name="T9" fmla="*/ 28 h 29"/>
                  <a:gd name="T10" fmla="*/ 29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9" y="28"/>
                    </a:moveTo>
                    <a:lnTo>
                      <a:pt x="0" y="28"/>
                    </a:lnTo>
                    <a:lnTo>
                      <a:pt x="0" y="0"/>
                    </a:lnTo>
                    <a:lnTo>
                      <a:pt x="57" y="0"/>
                    </a:lnTo>
                    <a:lnTo>
                      <a:pt x="57" y="28"/>
                    </a:lnTo>
                    <a:lnTo>
                      <a:pt x="29"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23" name="Freeform 450"/>
              <p:cNvSpPr>
                <a:spLocks noChangeArrowheads="1"/>
              </p:cNvSpPr>
              <p:nvPr/>
            </p:nvSpPr>
            <p:spPr bwMode="auto">
              <a:xfrm>
                <a:off x="2202656" y="4091540"/>
                <a:ext cx="291703" cy="115094"/>
              </a:xfrm>
              <a:custGeom>
                <a:avLst/>
                <a:gdLst>
                  <a:gd name="T0" fmla="*/ 621 w 650"/>
                  <a:gd name="T1" fmla="*/ 226 h 255"/>
                  <a:gd name="T2" fmla="*/ 29 w 650"/>
                  <a:gd name="T3" fmla="*/ 226 h 255"/>
                  <a:gd name="T4" fmla="*/ 29 w 650"/>
                  <a:gd name="T5" fmla="*/ 28 h 255"/>
                  <a:gd name="T6" fmla="*/ 621 w 650"/>
                  <a:gd name="T7" fmla="*/ 28 h 255"/>
                  <a:gd name="T8" fmla="*/ 621 w 650"/>
                  <a:gd name="T9" fmla="*/ 226 h 255"/>
                  <a:gd name="T10" fmla="*/ 649 w 650"/>
                  <a:gd name="T11" fmla="*/ 0 h 255"/>
                  <a:gd name="T12" fmla="*/ 0 w 650"/>
                  <a:gd name="T13" fmla="*/ 0 h 255"/>
                  <a:gd name="T14" fmla="*/ 0 w 650"/>
                  <a:gd name="T15" fmla="*/ 254 h 255"/>
                  <a:gd name="T16" fmla="*/ 649 w 650"/>
                  <a:gd name="T17" fmla="*/ 254 h 255"/>
                  <a:gd name="T18" fmla="*/ 649 w 650"/>
                  <a:gd name="T19"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0" h="255">
                    <a:moveTo>
                      <a:pt x="621" y="226"/>
                    </a:moveTo>
                    <a:lnTo>
                      <a:pt x="29" y="226"/>
                    </a:lnTo>
                    <a:lnTo>
                      <a:pt x="29" y="28"/>
                    </a:lnTo>
                    <a:lnTo>
                      <a:pt x="621" y="28"/>
                    </a:lnTo>
                    <a:lnTo>
                      <a:pt x="621" y="226"/>
                    </a:lnTo>
                    <a:close/>
                    <a:moveTo>
                      <a:pt x="649" y="0"/>
                    </a:moveTo>
                    <a:lnTo>
                      <a:pt x="0" y="0"/>
                    </a:lnTo>
                    <a:lnTo>
                      <a:pt x="0" y="254"/>
                    </a:lnTo>
                    <a:lnTo>
                      <a:pt x="649" y="254"/>
                    </a:lnTo>
                    <a:lnTo>
                      <a:pt x="649" y="0"/>
                    </a:lnTo>
                    <a:close/>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24" name="Freeform 451"/>
              <p:cNvSpPr>
                <a:spLocks noChangeArrowheads="1"/>
              </p:cNvSpPr>
              <p:nvPr/>
            </p:nvSpPr>
            <p:spPr bwMode="auto">
              <a:xfrm>
                <a:off x="2228453" y="4168930"/>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25" name="Freeform 452"/>
              <p:cNvSpPr>
                <a:spLocks noChangeArrowheads="1"/>
              </p:cNvSpPr>
              <p:nvPr/>
            </p:nvSpPr>
            <p:spPr bwMode="auto">
              <a:xfrm>
                <a:off x="2228453" y="4194727"/>
                <a:ext cx="13891" cy="45720"/>
              </a:xfrm>
              <a:custGeom>
                <a:avLst/>
                <a:gdLst>
                  <a:gd name="T0" fmla="*/ 14 w 29"/>
                  <a:gd name="T1" fmla="*/ 112 h 113"/>
                  <a:gd name="T2" fmla="*/ 0 w 29"/>
                  <a:gd name="T3" fmla="*/ 112 h 113"/>
                  <a:gd name="T4" fmla="*/ 0 w 29"/>
                  <a:gd name="T5" fmla="*/ 0 h 113"/>
                  <a:gd name="T6" fmla="*/ 28 w 29"/>
                  <a:gd name="T7" fmla="*/ 0 h 113"/>
                  <a:gd name="T8" fmla="*/ 28 w 29"/>
                  <a:gd name="T9" fmla="*/ 112 h 113"/>
                  <a:gd name="T10" fmla="*/ 14 w 29"/>
                  <a:gd name="T11" fmla="*/ 112 h 113"/>
                </a:gdLst>
                <a:ahLst/>
                <a:cxnLst>
                  <a:cxn ang="0">
                    <a:pos x="T0" y="T1"/>
                  </a:cxn>
                  <a:cxn ang="0">
                    <a:pos x="T2" y="T3"/>
                  </a:cxn>
                  <a:cxn ang="0">
                    <a:pos x="T4" y="T5"/>
                  </a:cxn>
                  <a:cxn ang="0">
                    <a:pos x="T6" y="T7"/>
                  </a:cxn>
                  <a:cxn ang="0">
                    <a:pos x="T8" y="T9"/>
                  </a:cxn>
                  <a:cxn ang="0">
                    <a:pos x="T10" y="T11"/>
                  </a:cxn>
                </a:cxnLst>
                <a:rect l="0" t="0" r="r" b="b"/>
                <a:pathLst>
                  <a:path w="29" h="113">
                    <a:moveTo>
                      <a:pt x="14" y="112"/>
                    </a:moveTo>
                    <a:lnTo>
                      <a:pt x="0" y="112"/>
                    </a:lnTo>
                    <a:lnTo>
                      <a:pt x="0" y="0"/>
                    </a:lnTo>
                    <a:lnTo>
                      <a:pt x="28" y="0"/>
                    </a:lnTo>
                    <a:lnTo>
                      <a:pt x="28" y="112"/>
                    </a:lnTo>
                    <a:lnTo>
                      <a:pt x="14" y="112"/>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26" name="Freeform 453"/>
              <p:cNvSpPr>
                <a:spLocks noChangeArrowheads="1"/>
              </p:cNvSpPr>
              <p:nvPr/>
            </p:nvSpPr>
            <p:spPr bwMode="auto">
              <a:xfrm>
                <a:off x="2456656" y="4194727"/>
                <a:ext cx="13890" cy="45720"/>
              </a:xfrm>
              <a:custGeom>
                <a:avLst/>
                <a:gdLst>
                  <a:gd name="T0" fmla="*/ 14 w 29"/>
                  <a:gd name="T1" fmla="*/ 112 h 113"/>
                  <a:gd name="T2" fmla="*/ 0 w 29"/>
                  <a:gd name="T3" fmla="*/ 112 h 113"/>
                  <a:gd name="T4" fmla="*/ 0 w 29"/>
                  <a:gd name="T5" fmla="*/ 0 h 113"/>
                  <a:gd name="T6" fmla="*/ 28 w 29"/>
                  <a:gd name="T7" fmla="*/ 0 h 113"/>
                  <a:gd name="T8" fmla="*/ 28 w 29"/>
                  <a:gd name="T9" fmla="*/ 112 h 113"/>
                  <a:gd name="T10" fmla="*/ 14 w 29"/>
                  <a:gd name="T11" fmla="*/ 112 h 113"/>
                </a:gdLst>
                <a:ahLst/>
                <a:cxnLst>
                  <a:cxn ang="0">
                    <a:pos x="T0" y="T1"/>
                  </a:cxn>
                  <a:cxn ang="0">
                    <a:pos x="T2" y="T3"/>
                  </a:cxn>
                  <a:cxn ang="0">
                    <a:pos x="T4" y="T5"/>
                  </a:cxn>
                  <a:cxn ang="0">
                    <a:pos x="T6" y="T7"/>
                  </a:cxn>
                  <a:cxn ang="0">
                    <a:pos x="T8" y="T9"/>
                  </a:cxn>
                  <a:cxn ang="0">
                    <a:pos x="T10" y="T11"/>
                  </a:cxn>
                </a:cxnLst>
                <a:rect l="0" t="0" r="r" b="b"/>
                <a:pathLst>
                  <a:path w="29" h="113">
                    <a:moveTo>
                      <a:pt x="14" y="112"/>
                    </a:moveTo>
                    <a:lnTo>
                      <a:pt x="0" y="112"/>
                    </a:lnTo>
                    <a:lnTo>
                      <a:pt x="0" y="0"/>
                    </a:lnTo>
                    <a:lnTo>
                      <a:pt x="28" y="0"/>
                    </a:lnTo>
                    <a:lnTo>
                      <a:pt x="28" y="112"/>
                    </a:lnTo>
                    <a:lnTo>
                      <a:pt x="14" y="112"/>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grpSp>
      </p:grpSp>
      <p:grpSp>
        <p:nvGrpSpPr>
          <p:cNvPr id="134" name="Group 133"/>
          <p:cNvGrpSpPr/>
          <p:nvPr/>
        </p:nvGrpSpPr>
        <p:grpSpPr>
          <a:xfrm>
            <a:off x="4365583" y="4023449"/>
            <a:ext cx="466017" cy="345550"/>
            <a:chOff x="3789359" y="2959092"/>
            <a:chExt cx="466725" cy="346074"/>
          </a:xfrm>
        </p:grpSpPr>
        <p:sp>
          <p:nvSpPr>
            <p:cNvPr id="135" name="Freeform 11"/>
            <p:cNvSpPr>
              <a:spLocks noChangeArrowheads="1"/>
            </p:cNvSpPr>
            <p:nvPr/>
          </p:nvSpPr>
          <p:spPr bwMode="auto">
            <a:xfrm>
              <a:off x="3810000" y="2959092"/>
              <a:ext cx="427038" cy="284162"/>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36"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254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grpSp>
      <p:sp>
        <p:nvSpPr>
          <p:cNvPr id="137" name="Line 104"/>
          <p:cNvSpPr>
            <a:spLocks noChangeShapeType="1"/>
          </p:cNvSpPr>
          <p:nvPr/>
        </p:nvSpPr>
        <p:spPr bwMode="auto">
          <a:xfrm>
            <a:off x="0" y="4368999"/>
            <a:ext cx="9144000" cy="0"/>
          </a:xfrm>
          <a:prstGeom prst="line">
            <a:avLst/>
          </a:prstGeom>
          <a:noFill/>
          <a:ln w="25400" cap="flat">
            <a:solidFill>
              <a:schemeClr val="bg2">
                <a:lumMod val="75000"/>
              </a:schemeClr>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grpSp>
        <p:nvGrpSpPr>
          <p:cNvPr id="143" name="Group 142"/>
          <p:cNvGrpSpPr/>
          <p:nvPr/>
        </p:nvGrpSpPr>
        <p:grpSpPr>
          <a:xfrm>
            <a:off x="8015070" y="2882701"/>
            <a:ext cx="254000" cy="1493286"/>
            <a:chOff x="8131969" y="2549680"/>
            <a:chExt cx="254000" cy="1950641"/>
          </a:xfrm>
        </p:grpSpPr>
        <p:sp>
          <p:nvSpPr>
            <p:cNvPr id="144" name="Freeform 165"/>
            <p:cNvSpPr>
              <a:spLocks noChangeArrowheads="1"/>
            </p:cNvSpPr>
            <p:nvPr/>
          </p:nvSpPr>
          <p:spPr bwMode="auto">
            <a:xfrm>
              <a:off x="8131969" y="3406930"/>
              <a:ext cx="254000" cy="1093391"/>
            </a:xfrm>
            <a:custGeom>
              <a:avLst/>
              <a:gdLst>
                <a:gd name="T0" fmla="*/ 565 w 566"/>
                <a:gd name="T1" fmla="*/ 2427 h 2428"/>
                <a:gd name="T2" fmla="*/ 565 w 566"/>
                <a:gd name="T3" fmla="*/ 0 h 2428"/>
                <a:gd name="T4" fmla="*/ 0 w 566"/>
                <a:gd name="T5" fmla="*/ 0 h 2428"/>
                <a:gd name="T6" fmla="*/ 0 w 566"/>
                <a:gd name="T7" fmla="*/ 2427 h 2428"/>
              </a:gdLst>
              <a:ahLst/>
              <a:cxnLst>
                <a:cxn ang="0">
                  <a:pos x="T0" y="T1"/>
                </a:cxn>
                <a:cxn ang="0">
                  <a:pos x="T2" y="T3"/>
                </a:cxn>
                <a:cxn ang="0">
                  <a:pos x="T4" y="T5"/>
                </a:cxn>
                <a:cxn ang="0">
                  <a:pos x="T6" y="T7"/>
                </a:cxn>
              </a:cxnLst>
              <a:rect l="0" t="0" r="r" b="b"/>
              <a:pathLst>
                <a:path w="566" h="2428">
                  <a:moveTo>
                    <a:pt x="565" y="2427"/>
                  </a:moveTo>
                  <a:lnTo>
                    <a:pt x="565" y="0"/>
                  </a:lnTo>
                  <a:lnTo>
                    <a:pt x="0" y="0"/>
                  </a:lnTo>
                  <a:lnTo>
                    <a:pt x="0" y="2427"/>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45" name="Freeform 166"/>
            <p:cNvSpPr>
              <a:spLocks noChangeArrowheads="1"/>
            </p:cNvSpPr>
            <p:nvPr/>
          </p:nvSpPr>
          <p:spPr bwMode="auto">
            <a:xfrm>
              <a:off x="8157765" y="2964415"/>
              <a:ext cx="216298" cy="442515"/>
            </a:xfrm>
            <a:custGeom>
              <a:avLst/>
              <a:gdLst>
                <a:gd name="T0" fmla="*/ 480 w 481"/>
                <a:gd name="T1" fmla="*/ 982 h 983"/>
                <a:gd name="T2" fmla="*/ 480 w 481"/>
                <a:gd name="T3" fmla="*/ 240 h 983"/>
                <a:gd name="T4" fmla="*/ 240 w 481"/>
                <a:gd name="T5" fmla="*/ 0 h 983"/>
                <a:gd name="T6" fmla="*/ 0 w 481"/>
                <a:gd name="T7" fmla="*/ 240 h 983"/>
                <a:gd name="T8" fmla="*/ 0 w 481"/>
                <a:gd name="T9" fmla="*/ 982 h 983"/>
              </a:gdLst>
              <a:ahLst/>
              <a:cxnLst>
                <a:cxn ang="0">
                  <a:pos x="T0" y="T1"/>
                </a:cxn>
                <a:cxn ang="0">
                  <a:pos x="T2" y="T3"/>
                </a:cxn>
                <a:cxn ang="0">
                  <a:pos x="T4" y="T5"/>
                </a:cxn>
                <a:cxn ang="0">
                  <a:pos x="T6" y="T7"/>
                </a:cxn>
                <a:cxn ang="0">
                  <a:pos x="T8" y="T9"/>
                </a:cxn>
              </a:cxnLst>
              <a:rect l="0" t="0" r="r" b="b"/>
              <a:pathLst>
                <a:path w="481" h="983">
                  <a:moveTo>
                    <a:pt x="480" y="982"/>
                  </a:moveTo>
                  <a:lnTo>
                    <a:pt x="480" y="240"/>
                  </a:lnTo>
                  <a:cubicBezTo>
                    <a:pt x="480" y="107"/>
                    <a:pt x="373" y="0"/>
                    <a:pt x="240" y="0"/>
                  </a:cubicBezTo>
                  <a:cubicBezTo>
                    <a:pt x="108" y="0"/>
                    <a:pt x="0" y="107"/>
                    <a:pt x="0" y="240"/>
                  </a:cubicBezTo>
                  <a:lnTo>
                    <a:pt x="0" y="982"/>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46" name="Freeform 167"/>
            <p:cNvSpPr>
              <a:spLocks noChangeArrowheads="1"/>
            </p:cNvSpPr>
            <p:nvPr/>
          </p:nvSpPr>
          <p:spPr bwMode="auto">
            <a:xfrm>
              <a:off x="8235156" y="2827492"/>
              <a:ext cx="65484" cy="140891"/>
            </a:xfrm>
            <a:custGeom>
              <a:avLst/>
              <a:gdLst>
                <a:gd name="T0" fmla="*/ 144 w 145"/>
                <a:gd name="T1" fmla="*/ 310 h 311"/>
                <a:gd name="T2" fmla="*/ 144 w 145"/>
                <a:gd name="T3" fmla="*/ 0 h 311"/>
                <a:gd name="T4" fmla="*/ 0 w 145"/>
                <a:gd name="T5" fmla="*/ 0 h 311"/>
                <a:gd name="T6" fmla="*/ 0 w 145"/>
                <a:gd name="T7" fmla="*/ 310 h 311"/>
              </a:gdLst>
              <a:ahLst/>
              <a:cxnLst>
                <a:cxn ang="0">
                  <a:pos x="T0" y="T1"/>
                </a:cxn>
                <a:cxn ang="0">
                  <a:pos x="T2" y="T3"/>
                </a:cxn>
                <a:cxn ang="0">
                  <a:pos x="T4" y="T5"/>
                </a:cxn>
                <a:cxn ang="0">
                  <a:pos x="T6" y="T7"/>
                </a:cxn>
              </a:cxnLst>
              <a:rect l="0" t="0" r="r" b="b"/>
              <a:pathLst>
                <a:path w="145" h="311">
                  <a:moveTo>
                    <a:pt x="144" y="310"/>
                  </a:moveTo>
                  <a:lnTo>
                    <a:pt x="144" y="0"/>
                  </a:lnTo>
                  <a:lnTo>
                    <a:pt x="0" y="0"/>
                  </a:lnTo>
                  <a:lnTo>
                    <a:pt x="0" y="31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47" name="Line 168"/>
            <p:cNvSpPr>
              <a:spLocks noChangeShapeType="1"/>
            </p:cNvSpPr>
            <p:nvPr/>
          </p:nvSpPr>
          <p:spPr bwMode="auto">
            <a:xfrm>
              <a:off x="8272859" y="2549680"/>
              <a:ext cx="1985" cy="275829"/>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48" name="Line 169"/>
            <p:cNvSpPr>
              <a:spLocks noChangeShapeType="1"/>
            </p:cNvSpPr>
            <p:nvPr/>
          </p:nvSpPr>
          <p:spPr bwMode="auto">
            <a:xfrm>
              <a:off x="8266906" y="2968384"/>
              <a:ext cx="1984" cy="8929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49" name="Line 170"/>
            <p:cNvSpPr>
              <a:spLocks noChangeShapeType="1"/>
            </p:cNvSpPr>
            <p:nvPr/>
          </p:nvSpPr>
          <p:spPr bwMode="auto">
            <a:xfrm>
              <a:off x="8205390" y="2998149"/>
              <a:ext cx="61516" cy="6151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50" name="Line 171"/>
            <p:cNvSpPr>
              <a:spLocks noChangeShapeType="1"/>
            </p:cNvSpPr>
            <p:nvPr/>
          </p:nvSpPr>
          <p:spPr bwMode="auto">
            <a:xfrm flipH="1">
              <a:off x="8264921" y="2998149"/>
              <a:ext cx="65485" cy="6151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51" name="Line 172"/>
            <p:cNvSpPr>
              <a:spLocks noChangeShapeType="1"/>
            </p:cNvSpPr>
            <p:nvPr/>
          </p:nvSpPr>
          <p:spPr bwMode="auto">
            <a:xfrm flipH="1">
              <a:off x="8169671" y="3367242"/>
              <a:ext cx="194469" cy="0"/>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52" name="Line 173"/>
            <p:cNvSpPr>
              <a:spLocks noChangeShapeType="1"/>
            </p:cNvSpPr>
            <p:nvPr/>
          </p:nvSpPr>
          <p:spPr bwMode="auto">
            <a:xfrm flipH="1">
              <a:off x="8169671" y="3329540"/>
              <a:ext cx="192024" cy="0"/>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53" name="Line 174"/>
            <p:cNvSpPr>
              <a:spLocks noChangeShapeType="1"/>
            </p:cNvSpPr>
            <p:nvPr/>
          </p:nvSpPr>
          <p:spPr bwMode="auto">
            <a:xfrm>
              <a:off x="8163719" y="3061144"/>
              <a:ext cx="206375" cy="0"/>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54" name="Freeform 413"/>
            <p:cNvSpPr>
              <a:spLocks noChangeArrowheads="1"/>
            </p:cNvSpPr>
            <p:nvPr/>
          </p:nvSpPr>
          <p:spPr bwMode="auto">
            <a:xfrm>
              <a:off x="8183563" y="3837540"/>
              <a:ext cx="51594" cy="77390"/>
            </a:xfrm>
            <a:custGeom>
              <a:avLst/>
              <a:gdLst>
                <a:gd name="T0" fmla="*/ 57 w 114"/>
                <a:gd name="T1" fmla="*/ 170 h 171"/>
                <a:gd name="T2" fmla="*/ 0 w 114"/>
                <a:gd name="T3" fmla="*/ 170 h 171"/>
                <a:gd name="T4" fmla="*/ 0 w 114"/>
                <a:gd name="T5" fmla="*/ 0 h 171"/>
                <a:gd name="T6" fmla="*/ 113 w 114"/>
                <a:gd name="T7" fmla="*/ 0 h 171"/>
                <a:gd name="T8" fmla="*/ 113 w 114"/>
                <a:gd name="T9" fmla="*/ 170 h 171"/>
                <a:gd name="T10" fmla="*/ 57 w 114"/>
                <a:gd name="T11" fmla="*/ 170 h 171"/>
              </a:gdLst>
              <a:ahLst/>
              <a:cxnLst>
                <a:cxn ang="0">
                  <a:pos x="T0" y="T1"/>
                </a:cxn>
                <a:cxn ang="0">
                  <a:pos x="T2" y="T3"/>
                </a:cxn>
                <a:cxn ang="0">
                  <a:pos x="T4" y="T5"/>
                </a:cxn>
                <a:cxn ang="0">
                  <a:pos x="T6" y="T7"/>
                </a:cxn>
                <a:cxn ang="0">
                  <a:pos x="T8" y="T9"/>
                </a:cxn>
                <a:cxn ang="0">
                  <a:pos x="T10" y="T11"/>
                </a:cxn>
              </a:cxnLst>
              <a:rect l="0" t="0" r="r" b="b"/>
              <a:pathLst>
                <a:path w="114" h="171">
                  <a:moveTo>
                    <a:pt x="57" y="170"/>
                  </a:moveTo>
                  <a:lnTo>
                    <a:pt x="0" y="170"/>
                  </a:lnTo>
                  <a:lnTo>
                    <a:pt x="0" y="0"/>
                  </a:lnTo>
                  <a:lnTo>
                    <a:pt x="113" y="0"/>
                  </a:lnTo>
                  <a:lnTo>
                    <a:pt x="113" y="170"/>
                  </a:lnTo>
                  <a:lnTo>
                    <a:pt x="57" y="17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55" name="Freeform 414"/>
            <p:cNvSpPr>
              <a:spLocks noChangeArrowheads="1"/>
            </p:cNvSpPr>
            <p:nvPr/>
          </p:nvSpPr>
          <p:spPr bwMode="auto">
            <a:xfrm>
              <a:off x="8284765" y="3837540"/>
              <a:ext cx="51594" cy="77390"/>
            </a:xfrm>
            <a:custGeom>
              <a:avLst/>
              <a:gdLst>
                <a:gd name="T0" fmla="*/ 56 w 114"/>
                <a:gd name="T1" fmla="*/ 170 h 171"/>
                <a:gd name="T2" fmla="*/ 0 w 114"/>
                <a:gd name="T3" fmla="*/ 170 h 171"/>
                <a:gd name="T4" fmla="*/ 0 w 114"/>
                <a:gd name="T5" fmla="*/ 0 h 171"/>
                <a:gd name="T6" fmla="*/ 113 w 114"/>
                <a:gd name="T7" fmla="*/ 0 h 171"/>
                <a:gd name="T8" fmla="*/ 113 w 114"/>
                <a:gd name="T9" fmla="*/ 170 h 171"/>
                <a:gd name="T10" fmla="*/ 56 w 114"/>
                <a:gd name="T11" fmla="*/ 170 h 171"/>
              </a:gdLst>
              <a:ahLst/>
              <a:cxnLst>
                <a:cxn ang="0">
                  <a:pos x="T0" y="T1"/>
                </a:cxn>
                <a:cxn ang="0">
                  <a:pos x="T2" y="T3"/>
                </a:cxn>
                <a:cxn ang="0">
                  <a:pos x="T4" y="T5"/>
                </a:cxn>
                <a:cxn ang="0">
                  <a:pos x="T6" y="T7"/>
                </a:cxn>
                <a:cxn ang="0">
                  <a:pos x="T8" y="T9"/>
                </a:cxn>
                <a:cxn ang="0">
                  <a:pos x="T10" y="T11"/>
                </a:cxn>
              </a:cxnLst>
              <a:rect l="0" t="0" r="r" b="b"/>
              <a:pathLst>
                <a:path w="114" h="171">
                  <a:moveTo>
                    <a:pt x="56" y="170"/>
                  </a:moveTo>
                  <a:lnTo>
                    <a:pt x="0" y="170"/>
                  </a:lnTo>
                  <a:lnTo>
                    <a:pt x="0" y="0"/>
                  </a:lnTo>
                  <a:lnTo>
                    <a:pt x="113" y="0"/>
                  </a:lnTo>
                  <a:lnTo>
                    <a:pt x="113" y="170"/>
                  </a:lnTo>
                  <a:lnTo>
                    <a:pt x="56" y="17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56" name="Freeform 415"/>
            <p:cNvSpPr>
              <a:spLocks noChangeArrowheads="1"/>
            </p:cNvSpPr>
            <p:nvPr/>
          </p:nvSpPr>
          <p:spPr bwMode="auto">
            <a:xfrm>
              <a:off x="8183563" y="3710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57" name="Freeform 416"/>
            <p:cNvSpPr>
              <a:spLocks noChangeArrowheads="1"/>
            </p:cNvSpPr>
            <p:nvPr/>
          </p:nvSpPr>
          <p:spPr bwMode="auto">
            <a:xfrm>
              <a:off x="8284765" y="3710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58" name="Freeform 417"/>
            <p:cNvSpPr>
              <a:spLocks noChangeArrowheads="1"/>
            </p:cNvSpPr>
            <p:nvPr/>
          </p:nvSpPr>
          <p:spPr bwMode="auto">
            <a:xfrm>
              <a:off x="8183563" y="3583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59" name="Freeform 418"/>
            <p:cNvSpPr>
              <a:spLocks noChangeArrowheads="1"/>
            </p:cNvSpPr>
            <p:nvPr/>
          </p:nvSpPr>
          <p:spPr bwMode="auto">
            <a:xfrm>
              <a:off x="8284765" y="3583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60" name="Freeform 419"/>
            <p:cNvSpPr>
              <a:spLocks noChangeArrowheads="1"/>
            </p:cNvSpPr>
            <p:nvPr/>
          </p:nvSpPr>
          <p:spPr bwMode="auto">
            <a:xfrm>
              <a:off x="8183563" y="3456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61" name="Freeform 420"/>
            <p:cNvSpPr>
              <a:spLocks noChangeArrowheads="1"/>
            </p:cNvSpPr>
            <p:nvPr/>
          </p:nvSpPr>
          <p:spPr bwMode="auto">
            <a:xfrm>
              <a:off x="8284765" y="3456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62" name="Freeform 421"/>
            <p:cNvSpPr>
              <a:spLocks noChangeArrowheads="1"/>
            </p:cNvSpPr>
            <p:nvPr/>
          </p:nvSpPr>
          <p:spPr bwMode="auto">
            <a:xfrm>
              <a:off x="8183563" y="3964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63" name="Freeform 422"/>
            <p:cNvSpPr>
              <a:spLocks noChangeArrowheads="1"/>
            </p:cNvSpPr>
            <p:nvPr/>
          </p:nvSpPr>
          <p:spPr bwMode="auto">
            <a:xfrm>
              <a:off x="8284765" y="3964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64" name="Freeform 423"/>
            <p:cNvSpPr>
              <a:spLocks noChangeArrowheads="1"/>
            </p:cNvSpPr>
            <p:nvPr/>
          </p:nvSpPr>
          <p:spPr bwMode="auto">
            <a:xfrm>
              <a:off x="8183563" y="4091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65" name="Freeform 424"/>
            <p:cNvSpPr>
              <a:spLocks noChangeArrowheads="1"/>
            </p:cNvSpPr>
            <p:nvPr/>
          </p:nvSpPr>
          <p:spPr bwMode="auto">
            <a:xfrm>
              <a:off x="8284765" y="4091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66" name="Freeform 425"/>
            <p:cNvSpPr>
              <a:spLocks noChangeArrowheads="1"/>
            </p:cNvSpPr>
            <p:nvPr/>
          </p:nvSpPr>
          <p:spPr bwMode="auto">
            <a:xfrm>
              <a:off x="8183563" y="4218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67" name="Freeform 426"/>
            <p:cNvSpPr>
              <a:spLocks noChangeArrowheads="1"/>
            </p:cNvSpPr>
            <p:nvPr/>
          </p:nvSpPr>
          <p:spPr bwMode="auto">
            <a:xfrm>
              <a:off x="8284765" y="4218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68" name="Freeform 427"/>
            <p:cNvSpPr>
              <a:spLocks noChangeArrowheads="1"/>
            </p:cNvSpPr>
            <p:nvPr/>
          </p:nvSpPr>
          <p:spPr bwMode="auto">
            <a:xfrm>
              <a:off x="8183563" y="4345540"/>
              <a:ext cx="152796" cy="152796"/>
            </a:xfrm>
            <a:custGeom>
              <a:avLst/>
              <a:gdLst>
                <a:gd name="T0" fmla="*/ 339 w 340"/>
                <a:gd name="T1" fmla="*/ 339 h 340"/>
                <a:gd name="T2" fmla="*/ 339 w 340"/>
                <a:gd name="T3" fmla="*/ 0 h 340"/>
                <a:gd name="T4" fmla="*/ 0 w 340"/>
                <a:gd name="T5" fmla="*/ 0 h 340"/>
                <a:gd name="T6" fmla="*/ 0 w 340"/>
                <a:gd name="T7" fmla="*/ 339 h 340"/>
              </a:gdLst>
              <a:ahLst/>
              <a:cxnLst>
                <a:cxn ang="0">
                  <a:pos x="T0" y="T1"/>
                </a:cxn>
                <a:cxn ang="0">
                  <a:pos x="T2" y="T3"/>
                </a:cxn>
                <a:cxn ang="0">
                  <a:pos x="T4" y="T5"/>
                </a:cxn>
                <a:cxn ang="0">
                  <a:pos x="T6" y="T7"/>
                </a:cxn>
              </a:cxnLst>
              <a:rect l="0" t="0" r="r" b="b"/>
              <a:pathLst>
                <a:path w="340" h="340">
                  <a:moveTo>
                    <a:pt x="339" y="339"/>
                  </a:moveTo>
                  <a:lnTo>
                    <a:pt x="339" y="0"/>
                  </a:lnTo>
                  <a:lnTo>
                    <a:pt x="0" y="0"/>
                  </a:lnTo>
                  <a:lnTo>
                    <a:pt x="0" y="33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69" name="Line 428"/>
            <p:cNvSpPr>
              <a:spLocks noChangeShapeType="1"/>
            </p:cNvSpPr>
            <p:nvPr/>
          </p:nvSpPr>
          <p:spPr bwMode="auto">
            <a:xfrm>
              <a:off x="8258969" y="4345540"/>
              <a:ext cx="1984" cy="15279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grpSp>
      <p:grpSp>
        <p:nvGrpSpPr>
          <p:cNvPr id="173" name="Group 172"/>
          <p:cNvGrpSpPr/>
          <p:nvPr/>
        </p:nvGrpSpPr>
        <p:grpSpPr>
          <a:xfrm>
            <a:off x="3983688" y="1809735"/>
            <a:ext cx="381899" cy="485051"/>
            <a:chOff x="1755735" y="1690064"/>
            <a:chExt cx="405342" cy="514828"/>
          </a:xfrm>
        </p:grpSpPr>
        <p:sp>
          <p:nvSpPr>
            <p:cNvPr id="174" name="Freeform 173"/>
            <p:cNvSpPr>
              <a:spLocks noChangeArrowheads="1"/>
            </p:cNvSpPr>
            <p:nvPr/>
          </p:nvSpPr>
          <p:spPr bwMode="auto">
            <a:xfrm>
              <a:off x="1755735" y="1690064"/>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rgbClr val="FFFFFF"/>
            </a:solidFill>
            <a:ln w="63500" cap="rnd">
              <a:solidFill>
                <a:srgbClr val="049FD9"/>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333333"/>
                </a:solidFill>
                <a:effectLst/>
                <a:uLnTx/>
                <a:uFillTx/>
                <a:latin typeface="Arial"/>
                <a:ea typeface="ＭＳ Ｐゴシック" pitchFamily="34" charset="-128"/>
              </a:endParaRPr>
            </a:p>
          </p:txBody>
        </p:sp>
        <p:sp>
          <p:nvSpPr>
            <p:cNvPr id="175" name="Freeform 174"/>
            <p:cNvSpPr>
              <a:spLocks noChangeArrowheads="1"/>
            </p:cNvSpPr>
            <p:nvPr/>
          </p:nvSpPr>
          <p:spPr bwMode="auto">
            <a:xfrm>
              <a:off x="1832416" y="1799053"/>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333333"/>
                </a:solidFill>
                <a:effectLst/>
                <a:uLnTx/>
                <a:uFillTx/>
                <a:latin typeface="Arial"/>
                <a:ea typeface="ＭＳ Ｐゴシック" pitchFamily="34" charset="-128"/>
              </a:endParaRPr>
            </a:p>
          </p:txBody>
        </p:sp>
      </p:grpSp>
      <p:sp>
        <p:nvSpPr>
          <p:cNvPr id="2" name="Arc 1"/>
          <p:cNvSpPr/>
          <p:nvPr/>
        </p:nvSpPr>
        <p:spPr>
          <a:xfrm rot="16200000">
            <a:off x="3610653" y="-106133"/>
            <a:ext cx="1127968" cy="4626230"/>
          </a:xfrm>
          <a:prstGeom prst="arc">
            <a:avLst>
              <a:gd name="adj1" fmla="val 16200000"/>
              <a:gd name="adj2" fmla="val 5397384"/>
            </a:avLst>
          </a:prstGeom>
          <a:ln w="76200">
            <a:solidFill>
              <a:srgbClr val="FF99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7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1799" y="2787774"/>
            <a:ext cx="1243541" cy="1172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78" name="TextBox 177"/>
          <p:cNvSpPr txBox="1"/>
          <p:nvPr/>
        </p:nvSpPr>
        <p:spPr>
          <a:xfrm>
            <a:off x="4220962" y="4380107"/>
            <a:ext cx="723275"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defTabSz="457200" fontAlgn="base">
              <a:spcBef>
                <a:spcPct val="0"/>
              </a:spcBef>
            </a:pPr>
            <a:r>
              <a:rPr kumimoji="0" lang="ja-JP" altLang="en-US" sz="1400" dirty="0" smtClean="0">
                <a:solidFill>
                  <a:schemeClr val="tx1">
                    <a:lumMod val="60000"/>
                    <a:lumOff val="40000"/>
                  </a:schemeClr>
                </a:solidFill>
              </a:rPr>
              <a:t>外出時</a:t>
            </a:r>
            <a:endParaRPr kumimoji="0" lang="en-US" sz="1400" dirty="0" smtClean="0">
              <a:solidFill>
                <a:schemeClr val="tx1">
                  <a:lumMod val="60000"/>
                  <a:lumOff val="40000"/>
                </a:schemeClr>
              </a:solidFill>
              <a:ea typeface="ＭＳ Ｐゴシック" pitchFamily="34" charset="-128"/>
            </a:endParaRPr>
          </a:p>
        </p:txBody>
      </p:sp>
      <p:sp>
        <p:nvSpPr>
          <p:cNvPr id="179" name="TextBox 178"/>
          <p:cNvSpPr txBox="1"/>
          <p:nvPr/>
        </p:nvSpPr>
        <p:spPr>
          <a:xfrm>
            <a:off x="2221782" y="4376675"/>
            <a:ext cx="723275"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defTabSz="457200" fontAlgn="base">
              <a:spcBef>
                <a:spcPct val="0"/>
              </a:spcBef>
            </a:pPr>
            <a:r>
              <a:rPr kumimoji="0" lang="ja-JP" altLang="en-US" sz="1400" dirty="0" smtClean="0">
                <a:solidFill>
                  <a:schemeClr val="tx1">
                    <a:lumMod val="60000"/>
                    <a:lumOff val="40000"/>
                  </a:schemeClr>
                </a:solidFill>
              </a:rPr>
              <a:t>カフェ</a:t>
            </a:r>
            <a:endParaRPr kumimoji="0" lang="en-US" sz="1400" dirty="0" smtClean="0">
              <a:solidFill>
                <a:schemeClr val="tx1">
                  <a:lumMod val="60000"/>
                  <a:lumOff val="40000"/>
                </a:schemeClr>
              </a:solidFill>
              <a:ea typeface="ＭＳ Ｐゴシック" pitchFamily="34" charset="-128"/>
            </a:endParaRPr>
          </a:p>
        </p:txBody>
      </p:sp>
      <p:sp>
        <p:nvSpPr>
          <p:cNvPr id="180" name="TextBox 179"/>
          <p:cNvSpPr txBox="1"/>
          <p:nvPr/>
        </p:nvSpPr>
        <p:spPr>
          <a:xfrm>
            <a:off x="724250" y="4378928"/>
            <a:ext cx="543739"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defTabSz="457200" fontAlgn="base">
              <a:spcBef>
                <a:spcPct val="0"/>
              </a:spcBef>
            </a:pPr>
            <a:r>
              <a:rPr kumimoji="0" lang="ja-JP" altLang="en-US" sz="1400" dirty="0" smtClean="0">
                <a:solidFill>
                  <a:schemeClr val="tx1">
                    <a:lumMod val="60000"/>
                    <a:lumOff val="40000"/>
                  </a:schemeClr>
                </a:solidFill>
              </a:rPr>
              <a:t>自宅</a:t>
            </a:r>
            <a:endParaRPr kumimoji="0" lang="en-US" sz="1400" dirty="0" smtClean="0">
              <a:solidFill>
                <a:schemeClr val="tx1">
                  <a:lumMod val="60000"/>
                  <a:lumOff val="40000"/>
                </a:schemeClr>
              </a:solidFill>
              <a:ea typeface="ＭＳ Ｐゴシック" pitchFamily="34" charset="-128"/>
            </a:endParaRPr>
          </a:p>
        </p:txBody>
      </p:sp>
      <p:sp>
        <p:nvSpPr>
          <p:cNvPr id="182" name="TextBox 181"/>
          <p:cNvSpPr txBox="1"/>
          <p:nvPr/>
        </p:nvSpPr>
        <p:spPr>
          <a:xfrm>
            <a:off x="7895997" y="4368832"/>
            <a:ext cx="543739"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defTabSz="457200" fontAlgn="base">
              <a:spcBef>
                <a:spcPct val="0"/>
              </a:spcBef>
            </a:pPr>
            <a:r>
              <a:rPr kumimoji="0" lang="ja-JP" altLang="en-US" sz="1400" dirty="0" smtClean="0">
                <a:solidFill>
                  <a:schemeClr val="tx1">
                    <a:lumMod val="60000"/>
                    <a:lumOff val="40000"/>
                  </a:schemeClr>
                </a:solidFill>
              </a:rPr>
              <a:t>会社</a:t>
            </a:r>
            <a:endParaRPr kumimoji="0" lang="en-US" sz="1400" dirty="0" smtClean="0">
              <a:solidFill>
                <a:schemeClr val="tx1">
                  <a:lumMod val="60000"/>
                  <a:lumOff val="40000"/>
                </a:schemeClr>
              </a:solidFill>
              <a:ea typeface="ＭＳ Ｐゴシック" pitchFamily="34" charset="-128"/>
            </a:endParaRPr>
          </a:p>
        </p:txBody>
      </p:sp>
      <p:grpSp>
        <p:nvGrpSpPr>
          <p:cNvPr id="183" name="Group 182"/>
          <p:cNvGrpSpPr/>
          <p:nvPr/>
        </p:nvGrpSpPr>
        <p:grpSpPr>
          <a:xfrm>
            <a:off x="1573479" y="2930049"/>
            <a:ext cx="706521" cy="747049"/>
            <a:chOff x="5433878" y="2805393"/>
            <a:chExt cx="476598" cy="503937"/>
          </a:xfrm>
          <a:solidFill>
            <a:schemeClr val="accent1"/>
          </a:solidFill>
        </p:grpSpPr>
        <p:sp>
          <p:nvSpPr>
            <p:cNvPr id="184" name="Rectangle 168"/>
            <p:cNvSpPr>
              <a:spLocks noChangeArrowheads="1"/>
            </p:cNvSpPr>
            <p:nvPr/>
          </p:nvSpPr>
          <p:spPr bwMode="auto">
            <a:xfrm>
              <a:off x="5526077" y="3122475"/>
              <a:ext cx="268389" cy="18685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en-US" altLang="ja-JP" sz="1200" dirty="0" smtClean="0">
                  <a:solidFill>
                    <a:srgbClr val="192954"/>
                  </a:solidFill>
                </a:rPr>
                <a:t>PC</a:t>
              </a:r>
              <a:endParaRPr kumimoji="0" lang="en-US" altLang="en-US" sz="1200" dirty="0">
                <a:solidFill>
                  <a:srgbClr val="192954"/>
                </a:solidFill>
              </a:endParaRPr>
            </a:p>
          </p:txBody>
        </p:sp>
        <p:sp>
          <p:nvSpPr>
            <p:cNvPr id="185" name="Freeform 45"/>
            <p:cNvSpPr>
              <a:spLocks noEditPoints="1"/>
            </p:cNvSpPr>
            <p:nvPr/>
          </p:nvSpPr>
          <p:spPr bwMode="auto">
            <a:xfrm>
              <a:off x="5433878" y="2805393"/>
              <a:ext cx="476598" cy="315885"/>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grpFill/>
            <a:ln>
              <a:noFill/>
            </a:ln>
          </p:spPr>
          <p:txBody>
            <a:bodyPr vert="horz" wrap="square" lIns="68580" tIns="34290" rIns="68580" bIns="34290" numCol="1" anchor="t" anchorCtr="0" compatLnSpc="1">
              <a:prstTxWarp prst="textNoShape">
                <a:avLst/>
              </a:prstTxWarp>
            </a:bodyPr>
            <a:lstStyle/>
            <a:p>
              <a:pPr defTabSz="457162"/>
              <a:endParaRPr kumimoji="0" lang="en-US" sz="1200">
                <a:solidFill>
                  <a:srgbClr val="FFFFFF">
                    <a:lumMod val="60000"/>
                    <a:lumOff val="40000"/>
                  </a:srgbClr>
                </a:solidFill>
              </a:endParaRPr>
            </a:p>
          </p:txBody>
        </p:sp>
      </p:grpSp>
      <p:pic>
        <p:nvPicPr>
          <p:cNvPr id="190" name="Picture 2" descr="/Users/njito/Library/Group Containers/UBF8T346G9.Office/msoclip1/01/ADAF3FA9-9D48-8040-869A-789F1F775BE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3381" y="2879566"/>
            <a:ext cx="380694" cy="380694"/>
          </a:xfrm>
          <a:prstGeom prst="rect">
            <a:avLst/>
          </a:prstGeom>
          <a:noFill/>
          <a:extLst>
            <a:ext uri="{909E8E84-426E-40DD-AFC4-6F175D3DCCD1}">
              <a14:hiddenFill xmlns:a14="http://schemas.microsoft.com/office/drawing/2010/main">
                <a:solidFill>
                  <a:srgbClr val="FFFFFF"/>
                </a:solidFill>
              </a14:hiddenFill>
            </a:ext>
          </a:extLst>
        </p:spPr>
      </p:pic>
      <p:grpSp>
        <p:nvGrpSpPr>
          <p:cNvPr id="192" name="Group 191"/>
          <p:cNvGrpSpPr/>
          <p:nvPr/>
        </p:nvGrpSpPr>
        <p:grpSpPr>
          <a:xfrm>
            <a:off x="6761374" y="3673012"/>
            <a:ext cx="706521" cy="747049"/>
            <a:chOff x="5433878" y="2805393"/>
            <a:chExt cx="476598" cy="503937"/>
          </a:xfrm>
          <a:solidFill>
            <a:schemeClr val="accent1"/>
          </a:solidFill>
        </p:grpSpPr>
        <p:sp>
          <p:nvSpPr>
            <p:cNvPr id="193" name="Rectangle 168"/>
            <p:cNvSpPr>
              <a:spLocks noChangeArrowheads="1"/>
            </p:cNvSpPr>
            <p:nvPr/>
          </p:nvSpPr>
          <p:spPr bwMode="auto">
            <a:xfrm>
              <a:off x="5526077" y="3122475"/>
              <a:ext cx="268389" cy="18685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en-US" altLang="ja-JP" sz="1200" dirty="0" smtClean="0">
                  <a:solidFill>
                    <a:srgbClr val="192954"/>
                  </a:solidFill>
                </a:rPr>
                <a:t>PC</a:t>
              </a:r>
              <a:endParaRPr kumimoji="0" lang="en-US" altLang="en-US" sz="1200" dirty="0">
                <a:solidFill>
                  <a:srgbClr val="192954"/>
                </a:solidFill>
              </a:endParaRPr>
            </a:p>
          </p:txBody>
        </p:sp>
        <p:sp>
          <p:nvSpPr>
            <p:cNvPr id="194" name="Freeform 45"/>
            <p:cNvSpPr>
              <a:spLocks noEditPoints="1"/>
            </p:cNvSpPr>
            <p:nvPr/>
          </p:nvSpPr>
          <p:spPr bwMode="auto">
            <a:xfrm>
              <a:off x="5433878" y="2805393"/>
              <a:ext cx="476598" cy="315885"/>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grpFill/>
            <a:ln>
              <a:noFill/>
            </a:ln>
          </p:spPr>
          <p:txBody>
            <a:bodyPr vert="horz" wrap="square" lIns="68580" tIns="34290" rIns="68580" bIns="34290" numCol="1" anchor="t" anchorCtr="0" compatLnSpc="1">
              <a:prstTxWarp prst="textNoShape">
                <a:avLst/>
              </a:prstTxWarp>
            </a:bodyPr>
            <a:lstStyle/>
            <a:p>
              <a:pPr defTabSz="457162"/>
              <a:endParaRPr kumimoji="0" lang="en-US" sz="1200">
                <a:solidFill>
                  <a:srgbClr val="FFFFFF">
                    <a:lumMod val="60000"/>
                    <a:lumOff val="40000"/>
                  </a:srgbClr>
                </a:solidFill>
              </a:endParaRPr>
            </a:p>
          </p:txBody>
        </p:sp>
      </p:grpSp>
      <p:pic>
        <p:nvPicPr>
          <p:cNvPr id="196" name="Picture 195" descr="/Users/njito/Library/Group Containers/UBF8T346G9.Office/msoclip1/01/ADAF3FA9-9D48-8040-869A-789F1F775BE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0526" y="3393582"/>
            <a:ext cx="380694" cy="380694"/>
          </a:xfrm>
          <a:prstGeom prst="rect">
            <a:avLst/>
          </a:prstGeom>
          <a:noFill/>
          <a:extLst>
            <a:ext uri="{909E8E84-426E-40DD-AFC4-6F175D3DCCD1}">
              <a14:hiddenFill xmlns:a14="http://schemas.microsoft.com/office/drawing/2010/main">
                <a:solidFill>
                  <a:srgbClr val="FFFFFF"/>
                </a:solidFill>
              </a14:hiddenFill>
            </a:ext>
          </a:extLst>
        </p:spPr>
      </p:pic>
      <p:grpSp>
        <p:nvGrpSpPr>
          <p:cNvPr id="198" name="Group 197"/>
          <p:cNvGrpSpPr/>
          <p:nvPr/>
        </p:nvGrpSpPr>
        <p:grpSpPr>
          <a:xfrm>
            <a:off x="6355612" y="694293"/>
            <a:ext cx="2144352" cy="982576"/>
            <a:chOff x="5596581" y="595429"/>
            <a:chExt cx="2272456" cy="1217008"/>
          </a:xfrm>
        </p:grpSpPr>
        <p:grpSp>
          <p:nvGrpSpPr>
            <p:cNvPr id="199" name="Group 198"/>
            <p:cNvGrpSpPr/>
            <p:nvPr/>
          </p:nvGrpSpPr>
          <p:grpSpPr>
            <a:xfrm>
              <a:off x="5596581" y="595429"/>
              <a:ext cx="2272456" cy="1217008"/>
              <a:chOff x="3435772" y="1179303"/>
              <a:chExt cx="2272456" cy="1217008"/>
            </a:xfrm>
          </p:grpSpPr>
          <p:sp>
            <p:nvSpPr>
              <p:cNvPr id="201" name="Freeform 200"/>
              <p:cNvSpPr/>
              <p:nvPr/>
            </p:nvSpPr>
            <p:spPr>
              <a:xfrm rot="3300032">
                <a:off x="4848140" y="1429427"/>
                <a:ext cx="713560" cy="296697"/>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02" name="Freeform 201"/>
              <p:cNvSpPr/>
              <p:nvPr/>
            </p:nvSpPr>
            <p:spPr>
              <a:xfrm>
                <a:off x="343577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03" name="Freeform 202"/>
              <p:cNvSpPr/>
              <p:nvPr/>
            </p:nvSpPr>
            <p:spPr>
              <a:xfrm rot="787047" flipH="1">
                <a:off x="3790375" y="1179303"/>
                <a:ext cx="1055682" cy="83857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04" name="Freeform 203"/>
              <p:cNvSpPr/>
              <p:nvPr/>
            </p:nvSpPr>
            <p:spPr>
              <a:xfrm flipH="1">
                <a:off x="541789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cxnSp>
          <p:nvCxnSpPr>
            <p:cNvPr id="200" name="Straight Connector 199"/>
            <p:cNvCxnSpPr/>
            <p:nvPr/>
          </p:nvCxnSpPr>
          <p:spPr>
            <a:xfrm flipH="1">
              <a:off x="5886917" y="1812437"/>
              <a:ext cx="1691784" cy="0"/>
            </a:xfrm>
            <a:prstGeom prst="line">
              <a:avLst/>
            </a:prstGeom>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05" name="Picture 204" descr="Cisco Cloudlock」の画像検索結果"/>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9454" y="1716202"/>
            <a:ext cx="533396" cy="400047"/>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206"/>
          <p:cNvPicPr>
            <a:picLocks noChangeAspect="1"/>
          </p:cNvPicPr>
          <p:nvPr/>
        </p:nvPicPr>
        <p:blipFill>
          <a:blip r:embed="rId6"/>
          <a:stretch>
            <a:fillRect/>
          </a:stretch>
        </p:blipFill>
        <p:spPr>
          <a:xfrm>
            <a:off x="6723511" y="946869"/>
            <a:ext cx="1340540" cy="674545"/>
          </a:xfrm>
          <a:prstGeom prst="rect">
            <a:avLst/>
          </a:prstGeom>
        </p:spPr>
      </p:pic>
      <p:grpSp>
        <p:nvGrpSpPr>
          <p:cNvPr id="208" name="Group 207"/>
          <p:cNvGrpSpPr/>
          <p:nvPr/>
        </p:nvGrpSpPr>
        <p:grpSpPr>
          <a:xfrm>
            <a:off x="5233132" y="836856"/>
            <a:ext cx="898788" cy="481343"/>
            <a:chOff x="5596581" y="595429"/>
            <a:chExt cx="2272456" cy="1217008"/>
          </a:xfrm>
        </p:grpSpPr>
        <p:grpSp>
          <p:nvGrpSpPr>
            <p:cNvPr id="209" name="Group 208"/>
            <p:cNvGrpSpPr/>
            <p:nvPr/>
          </p:nvGrpSpPr>
          <p:grpSpPr>
            <a:xfrm>
              <a:off x="5596581" y="595429"/>
              <a:ext cx="2272456" cy="1217008"/>
              <a:chOff x="3435772" y="1179303"/>
              <a:chExt cx="2272456" cy="1217008"/>
            </a:xfrm>
          </p:grpSpPr>
          <p:sp>
            <p:nvSpPr>
              <p:cNvPr id="211" name="Freeform 210"/>
              <p:cNvSpPr/>
              <p:nvPr/>
            </p:nvSpPr>
            <p:spPr>
              <a:xfrm rot="3300032">
                <a:off x="4848140" y="1429427"/>
                <a:ext cx="713560" cy="296697"/>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12" name="Freeform 211"/>
              <p:cNvSpPr/>
              <p:nvPr/>
            </p:nvSpPr>
            <p:spPr>
              <a:xfrm>
                <a:off x="343577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13" name="Freeform 212"/>
              <p:cNvSpPr/>
              <p:nvPr/>
            </p:nvSpPr>
            <p:spPr>
              <a:xfrm rot="787047" flipH="1">
                <a:off x="3790375" y="1179303"/>
                <a:ext cx="1055682" cy="83857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14" name="Freeform 213"/>
              <p:cNvSpPr/>
              <p:nvPr/>
            </p:nvSpPr>
            <p:spPr>
              <a:xfrm flipH="1">
                <a:off x="541789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cxnSp>
          <p:nvCxnSpPr>
            <p:cNvPr id="210" name="Straight Connector 209"/>
            <p:cNvCxnSpPr/>
            <p:nvPr/>
          </p:nvCxnSpPr>
          <p:spPr>
            <a:xfrm flipH="1">
              <a:off x="5886917" y="1812437"/>
              <a:ext cx="1691784" cy="0"/>
            </a:xfrm>
            <a:prstGeom prst="line">
              <a:avLst/>
            </a:prstGeom>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15" name="Shape 1474"/>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7331" y="1003712"/>
            <a:ext cx="330994" cy="18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6" name="Group 215"/>
          <p:cNvGrpSpPr/>
          <p:nvPr/>
        </p:nvGrpSpPr>
        <p:grpSpPr>
          <a:xfrm>
            <a:off x="6025609" y="966846"/>
            <a:ext cx="623761" cy="257858"/>
            <a:chOff x="2241629" y="131641"/>
            <a:chExt cx="623761" cy="257858"/>
          </a:xfrm>
        </p:grpSpPr>
        <p:sp>
          <p:nvSpPr>
            <p:cNvPr id="217" name="Right Arrow 216"/>
            <p:cNvSpPr/>
            <p:nvPr/>
          </p:nvSpPr>
          <p:spPr>
            <a:xfrm>
              <a:off x="2550326" y="131641"/>
              <a:ext cx="315064" cy="255124"/>
            </a:xfrm>
            <a:prstGeom prst="rightArrow">
              <a:avLst/>
            </a:prstGeom>
            <a:solidFill>
              <a:schemeClr val="accent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218" name="Right Arrow 217"/>
            <p:cNvSpPr/>
            <p:nvPr/>
          </p:nvSpPr>
          <p:spPr>
            <a:xfrm flipH="1">
              <a:off x="2241629" y="134375"/>
              <a:ext cx="315064" cy="255124"/>
            </a:xfrm>
            <a:prstGeom prst="rightArrow">
              <a:avLst/>
            </a:prstGeom>
            <a:solidFill>
              <a:schemeClr val="accent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grpSp>
      <p:sp>
        <p:nvSpPr>
          <p:cNvPr id="234" name="Rectangle 233"/>
          <p:cNvSpPr/>
          <p:nvPr/>
        </p:nvSpPr>
        <p:spPr>
          <a:xfrm>
            <a:off x="1293623" y="1076291"/>
            <a:ext cx="938077" cy="592470"/>
          </a:xfrm>
          <a:prstGeom prst="rect">
            <a:avLst/>
          </a:prstGeom>
        </p:spPr>
        <p:txBody>
          <a:bodyPr wrap="none">
            <a:spAutoFit/>
          </a:bodyPr>
          <a:lstStyle/>
          <a:p>
            <a:pPr defTabSz="685777">
              <a:lnSpc>
                <a:spcPts val="1300"/>
              </a:lnSpc>
              <a:defRPr/>
            </a:pPr>
            <a:r>
              <a:rPr kumimoji="0" lang="en-US" sz="1000" kern="0" dirty="0" smtClean="0">
                <a:solidFill>
                  <a:srgbClr val="C31230"/>
                </a:solidFill>
                <a:latin typeface="Arial" charset="0"/>
                <a:ea typeface="ＭＳ Ｐゴシック" pitchFamily="34" charset="-128"/>
              </a:rPr>
              <a:t>Malware</a:t>
            </a:r>
          </a:p>
          <a:p>
            <a:pPr defTabSz="685777">
              <a:lnSpc>
                <a:spcPts val="1300"/>
              </a:lnSpc>
              <a:defRPr/>
            </a:pPr>
            <a:r>
              <a:rPr kumimoji="0" lang="en-US" sz="1000" kern="0" dirty="0">
                <a:solidFill>
                  <a:srgbClr val="C31230"/>
                </a:solidFill>
                <a:latin typeface="Arial" charset="0"/>
                <a:ea typeface="ＭＳ Ｐゴシック" pitchFamily="34" charset="-128"/>
              </a:rPr>
              <a:t>C2 </a:t>
            </a:r>
            <a:r>
              <a:rPr kumimoji="0" lang="en-US" sz="1000" kern="0" dirty="0" smtClean="0">
                <a:solidFill>
                  <a:srgbClr val="C31230"/>
                </a:solidFill>
                <a:latin typeface="Arial" charset="0"/>
                <a:ea typeface="ＭＳ Ｐゴシック" pitchFamily="34" charset="-128"/>
              </a:rPr>
              <a:t>Callbacks</a:t>
            </a:r>
          </a:p>
          <a:p>
            <a:pPr defTabSz="685777">
              <a:lnSpc>
                <a:spcPts val="1300"/>
              </a:lnSpc>
              <a:defRPr/>
            </a:pPr>
            <a:r>
              <a:rPr kumimoji="0" lang="en-US" sz="1000" kern="0" dirty="0" smtClean="0">
                <a:solidFill>
                  <a:srgbClr val="C31230"/>
                </a:solidFill>
                <a:latin typeface="Arial" charset="0"/>
                <a:ea typeface="ＭＳ Ｐゴシック" pitchFamily="34" charset="-128"/>
              </a:rPr>
              <a:t>Phishing</a:t>
            </a:r>
            <a:endParaRPr kumimoji="0" lang="en-US" sz="1000" kern="0" dirty="0">
              <a:solidFill>
                <a:srgbClr val="C31230"/>
              </a:solidFill>
              <a:latin typeface="Arial" charset="0"/>
              <a:ea typeface="Arial" charset="0"/>
              <a:cs typeface="Arial" charset="0"/>
            </a:endParaRPr>
          </a:p>
        </p:txBody>
      </p:sp>
      <p:cxnSp>
        <p:nvCxnSpPr>
          <p:cNvPr id="235" name="Straight Connector 234"/>
          <p:cNvCxnSpPr/>
          <p:nvPr/>
        </p:nvCxnSpPr>
        <p:spPr>
          <a:xfrm>
            <a:off x="1270258" y="1153070"/>
            <a:ext cx="0" cy="438912"/>
          </a:xfrm>
          <a:prstGeom prst="line">
            <a:avLst/>
          </a:prstGeom>
          <a:noFill/>
          <a:ln w="12700" cap="flat" cmpd="sng" algn="ctr">
            <a:solidFill>
              <a:srgbClr val="C31230"/>
            </a:solidFill>
            <a:prstDash val="solid"/>
          </a:ln>
          <a:effectLst/>
        </p:spPr>
      </p:cxnSp>
      <p:grpSp>
        <p:nvGrpSpPr>
          <p:cNvPr id="236" name="Group 235"/>
          <p:cNvGrpSpPr/>
          <p:nvPr/>
        </p:nvGrpSpPr>
        <p:grpSpPr>
          <a:xfrm>
            <a:off x="604791" y="744998"/>
            <a:ext cx="1724896" cy="923763"/>
            <a:chOff x="5596581" y="595429"/>
            <a:chExt cx="2272456" cy="1217008"/>
          </a:xfrm>
        </p:grpSpPr>
        <p:grpSp>
          <p:nvGrpSpPr>
            <p:cNvPr id="237" name="Group 236"/>
            <p:cNvGrpSpPr/>
            <p:nvPr/>
          </p:nvGrpSpPr>
          <p:grpSpPr>
            <a:xfrm>
              <a:off x="5596581" y="595429"/>
              <a:ext cx="2272456" cy="1217008"/>
              <a:chOff x="3435772" y="1179303"/>
              <a:chExt cx="2272456" cy="1217008"/>
            </a:xfrm>
          </p:grpSpPr>
          <p:sp>
            <p:nvSpPr>
              <p:cNvPr id="239" name="Freeform 238"/>
              <p:cNvSpPr/>
              <p:nvPr/>
            </p:nvSpPr>
            <p:spPr>
              <a:xfrm rot="3300032">
                <a:off x="4848140" y="1429427"/>
                <a:ext cx="713560" cy="296697"/>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63500" cap="rnd" cmpd="sng" algn="ctr">
                <a:solidFill>
                  <a:srgbClr val="FFFFFF">
                    <a:lumMod val="75000"/>
                  </a:srgb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
                  <a:cs typeface=""/>
                </a:endParaRPr>
              </a:p>
            </p:txBody>
          </p:sp>
          <p:sp>
            <p:nvSpPr>
              <p:cNvPr id="240" name="Freeform 239"/>
              <p:cNvSpPr/>
              <p:nvPr/>
            </p:nvSpPr>
            <p:spPr>
              <a:xfrm>
                <a:off x="343577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cmpd="sng" algn="ctr">
                <a:solidFill>
                  <a:srgbClr val="FFFFFF">
                    <a:lumMod val="75000"/>
                  </a:srgb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
                  <a:cs typeface=""/>
                </a:endParaRPr>
              </a:p>
            </p:txBody>
          </p:sp>
          <p:sp>
            <p:nvSpPr>
              <p:cNvPr id="241" name="Freeform 240"/>
              <p:cNvSpPr/>
              <p:nvPr/>
            </p:nvSpPr>
            <p:spPr>
              <a:xfrm rot="787047" flipH="1">
                <a:off x="3790375" y="1179303"/>
                <a:ext cx="1055682" cy="83857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cmpd="sng" algn="ctr">
                <a:solidFill>
                  <a:srgbClr val="FFFFFF">
                    <a:lumMod val="75000"/>
                  </a:srgb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
                  <a:cs typeface=""/>
                </a:endParaRPr>
              </a:p>
            </p:txBody>
          </p:sp>
          <p:sp>
            <p:nvSpPr>
              <p:cNvPr id="242" name="Freeform 241"/>
              <p:cNvSpPr/>
              <p:nvPr/>
            </p:nvSpPr>
            <p:spPr>
              <a:xfrm flipH="1">
                <a:off x="541789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cmpd="sng" algn="ctr">
                <a:solidFill>
                  <a:srgbClr val="FFFFFF">
                    <a:lumMod val="75000"/>
                  </a:srgb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
                  <a:cs typeface=""/>
                </a:endParaRPr>
              </a:p>
            </p:txBody>
          </p:sp>
        </p:grpSp>
        <p:cxnSp>
          <p:nvCxnSpPr>
            <p:cNvPr id="238" name="Straight Connector 237"/>
            <p:cNvCxnSpPr/>
            <p:nvPr/>
          </p:nvCxnSpPr>
          <p:spPr>
            <a:xfrm flipH="1">
              <a:off x="5886917" y="1812437"/>
              <a:ext cx="1691784" cy="0"/>
            </a:xfrm>
            <a:prstGeom prst="line">
              <a:avLst/>
            </a:prstGeom>
            <a:noFill/>
            <a:ln w="63500" cap="rnd" cmpd="sng" algn="ctr">
              <a:solidFill>
                <a:srgbClr val="FFFFFF">
                  <a:lumMod val="75000"/>
                </a:srgbClr>
              </a:solidFill>
              <a:prstDash val="solid"/>
            </a:ln>
            <a:effectLst/>
          </p:spPr>
        </p:cxnSp>
      </p:grpSp>
      <p:grpSp>
        <p:nvGrpSpPr>
          <p:cNvPr id="243" name="Group 242"/>
          <p:cNvGrpSpPr/>
          <p:nvPr/>
        </p:nvGrpSpPr>
        <p:grpSpPr>
          <a:xfrm>
            <a:off x="835876" y="1197928"/>
            <a:ext cx="349192" cy="349196"/>
            <a:chOff x="1239211" y="1569263"/>
            <a:chExt cx="347588" cy="347592"/>
          </a:xfrm>
        </p:grpSpPr>
        <p:sp>
          <p:nvSpPr>
            <p:cNvPr id="244" name="Freeform 361"/>
            <p:cNvSpPr>
              <a:spLocks noChangeArrowheads="1"/>
            </p:cNvSpPr>
            <p:nvPr/>
          </p:nvSpPr>
          <p:spPr bwMode="auto">
            <a:xfrm>
              <a:off x="1239211" y="1569263"/>
              <a:ext cx="347588" cy="347592"/>
            </a:xfrm>
            <a:custGeom>
              <a:avLst/>
              <a:gdLst>
                <a:gd name="T0" fmla="*/ 184 w 312"/>
                <a:gd name="T1" fmla="*/ 29 h 311"/>
                <a:gd name="T2" fmla="*/ 184 w 312"/>
                <a:gd name="T3" fmla="*/ 29 h 311"/>
                <a:gd name="T4" fmla="*/ 226 w 312"/>
                <a:gd name="T5" fmla="*/ 46 h 311"/>
                <a:gd name="T6" fmla="*/ 226 w 312"/>
                <a:gd name="T7" fmla="*/ 46 h 311"/>
                <a:gd name="T8" fmla="*/ 266 w 312"/>
                <a:gd name="T9" fmla="*/ 85 h 311"/>
                <a:gd name="T10" fmla="*/ 266 w 312"/>
                <a:gd name="T11" fmla="*/ 85 h 311"/>
                <a:gd name="T12" fmla="*/ 283 w 312"/>
                <a:gd name="T13" fmla="*/ 127 h 311"/>
                <a:gd name="T14" fmla="*/ 283 w 312"/>
                <a:gd name="T15" fmla="*/ 127 h 311"/>
                <a:gd name="T16" fmla="*/ 283 w 312"/>
                <a:gd name="T17" fmla="*/ 184 h 311"/>
                <a:gd name="T18" fmla="*/ 283 w 312"/>
                <a:gd name="T19" fmla="*/ 184 h 311"/>
                <a:gd name="T20" fmla="*/ 266 w 312"/>
                <a:gd name="T21" fmla="*/ 225 h 311"/>
                <a:gd name="T22" fmla="*/ 266 w 312"/>
                <a:gd name="T23" fmla="*/ 225 h 311"/>
                <a:gd name="T24" fmla="*/ 226 w 312"/>
                <a:gd name="T25" fmla="*/ 265 h 311"/>
                <a:gd name="T26" fmla="*/ 226 w 312"/>
                <a:gd name="T27" fmla="*/ 265 h 311"/>
                <a:gd name="T28" fmla="*/ 184 w 312"/>
                <a:gd name="T29" fmla="*/ 282 h 311"/>
                <a:gd name="T30" fmla="*/ 184 w 312"/>
                <a:gd name="T31" fmla="*/ 282 h 311"/>
                <a:gd name="T32" fmla="*/ 127 w 312"/>
                <a:gd name="T33" fmla="*/ 282 h 311"/>
                <a:gd name="T34" fmla="*/ 127 w 312"/>
                <a:gd name="T35" fmla="*/ 282 h 311"/>
                <a:gd name="T36" fmla="*/ 85 w 312"/>
                <a:gd name="T37" fmla="*/ 265 h 311"/>
                <a:gd name="T38" fmla="*/ 85 w 312"/>
                <a:gd name="T39" fmla="*/ 265 h 311"/>
                <a:gd name="T40" fmla="*/ 46 w 312"/>
                <a:gd name="T41" fmla="*/ 225 h 311"/>
                <a:gd name="T42" fmla="*/ 46 w 312"/>
                <a:gd name="T43" fmla="*/ 225 h 311"/>
                <a:gd name="T44" fmla="*/ 29 w 312"/>
                <a:gd name="T45" fmla="*/ 184 h 311"/>
                <a:gd name="T46" fmla="*/ 29 w 312"/>
                <a:gd name="T47" fmla="*/ 184 h 311"/>
                <a:gd name="T48" fmla="*/ 29 w 312"/>
                <a:gd name="T49" fmla="*/ 127 h 311"/>
                <a:gd name="T50" fmla="*/ 29 w 312"/>
                <a:gd name="T51" fmla="*/ 127 h 311"/>
                <a:gd name="T52" fmla="*/ 46 w 312"/>
                <a:gd name="T53" fmla="*/ 85 h 311"/>
                <a:gd name="T54" fmla="*/ 46 w 312"/>
                <a:gd name="T55" fmla="*/ 85 h 311"/>
                <a:gd name="T56" fmla="*/ 85 w 312"/>
                <a:gd name="T57" fmla="*/ 46 h 311"/>
                <a:gd name="T58" fmla="*/ 85 w 312"/>
                <a:gd name="T59" fmla="*/ 46 h 311"/>
                <a:gd name="T60" fmla="*/ 127 w 312"/>
                <a:gd name="T61" fmla="*/ 29 h 311"/>
                <a:gd name="T62" fmla="*/ 127 w 312"/>
                <a:gd name="T63" fmla="*/ 29 h 311"/>
                <a:gd name="T64" fmla="*/ 184 w 312"/>
                <a:gd name="T65" fmla="*/ 2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311">
                  <a:moveTo>
                    <a:pt x="184" y="29"/>
                  </a:moveTo>
                  <a:lnTo>
                    <a:pt x="184" y="29"/>
                  </a:lnTo>
                  <a:cubicBezTo>
                    <a:pt x="189" y="46"/>
                    <a:pt x="209" y="54"/>
                    <a:pt x="226" y="46"/>
                  </a:cubicBezTo>
                  <a:lnTo>
                    <a:pt x="226" y="46"/>
                  </a:lnTo>
                  <a:cubicBezTo>
                    <a:pt x="252" y="34"/>
                    <a:pt x="280" y="60"/>
                    <a:pt x="266" y="85"/>
                  </a:cubicBezTo>
                  <a:lnTo>
                    <a:pt x="266" y="85"/>
                  </a:lnTo>
                  <a:cubicBezTo>
                    <a:pt x="257" y="102"/>
                    <a:pt x="266" y="122"/>
                    <a:pt x="283" y="127"/>
                  </a:cubicBezTo>
                  <a:lnTo>
                    <a:pt x="283" y="127"/>
                  </a:lnTo>
                  <a:cubicBezTo>
                    <a:pt x="311" y="136"/>
                    <a:pt x="311" y="175"/>
                    <a:pt x="283" y="184"/>
                  </a:cubicBezTo>
                  <a:lnTo>
                    <a:pt x="283" y="184"/>
                  </a:lnTo>
                  <a:cubicBezTo>
                    <a:pt x="266" y="189"/>
                    <a:pt x="257" y="209"/>
                    <a:pt x="266" y="225"/>
                  </a:cubicBezTo>
                  <a:lnTo>
                    <a:pt x="266" y="225"/>
                  </a:lnTo>
                  <a:cubicBezTo>
                    <a:pt x="277" y="251"/>
                    <a:pt x="252" y="279"/>
                    <a:pt x="226" y="265"/>
                  </a:cubicBezTo>
                  <a:lnTo>
                    <a:pt x="226" y="265"/>
                  </a:lnTo>
                  <a:cubicBezTo>
                    <a:pt x="209" y="256"/>
                    <a:pt x="189" y="265"/>
                    <a:pt x="184" y="282"/>
                  </a:cubicBezTo>
                  <a:lnTo>
                    <a:pt x="184" y="282"/>
                  </a:lnTo>
                  <a:cubicBezTo>
                    <a:pt x="175" y="310"/>
                    <a:pt x="136" y="310"/>
                    <a:pt x="127" y="282"/>
                  </a:cubicBezTo>
                  <a:lnTo>
                    <a:pt x="127" y="282"/>
                  </a:lnTo>
                  <a:cubicBezTo>
                    <a:pt x="122" y="265"/>
                    <a:pt x="102" y="256"/>
                    <a:pt x="85" y="265"/>
                  </a:cubicBezTo>
                  <a:lnTo>
                    <a:pt x="85" y="265"/>
                  </a:lnTo>
                  <a:cubicBezTo>
                    <a:pt x="60" y="276"/>
                    <a:pt x="31" y="251"/>
                    <a:pt x="46" y="225"/>
                  </a:cubicBezTo>
                  <a:lnTo>
                    <a:pt x="46" y="225"/>
                  </a:lnTo>
                  <a:cubicBezTo>
                    <a:pt x="54" y="209"/>
                    <a:pt x="46" y="189"/>
                    <a:pt x="29" y="184"/>
                  </a:cubicBezTo>
                  <a:lnTo>
                    <a:pt x="29" y="184"/>
                  </a:lnTo>
                  <a:cubicBezTo>
                    <a:pt x="0" y="175"/>
                    <a:pt x="0" y="136"/>
                    <a:pt x="29" y="127"/>
                  </a:cubicBezTo>
                  <a:lnTo>
                    <a:pt x="29" y="127"/>
                  </a:lnTo>
                  <a:cubicBezTo>
                    <a:pt x="46" y="122"/>
                    <a:pt x="54" y="102"/>
                    <a:pt x="46" y="85"/>
                  </a:cubicBezTo>
                  <a:lnTo>
                    <a:pt x="46" y="85"/>
                  </a:lnTo>
                  <a:cubicBezTo>
                    <a:pt x="34" y="60"/>
                    <a:pt x="60" y="31"/>
                    <a:pt x="85" y="46"/>
                  </a:cubicBezTo>
                  <a:lnTo>
                    <a:pt x="85" y="46"/>
                  </a:lnTo>
                  <a:cubicBezTo>
                    <a:pt x="102" y="54"/>
                    <a:pt x="122" y="46"/>
                    <a:pt x="127" y="29"/>
                  </a:cubicBezTo>
                  <a:lnTo>
                    <a:pt x="127" y="29"/>
                  </a:lnTo>
                  <a:cubicBezTo>
                    <a:pt x="136" y="0"/>
                    <a:pt x="175" y="0"/>
                    <a:pt x="184" y="29"/>
                  </a:cubicBezTo>
                </a:path>
              </a:pathLst>
            </a:custGeom>
            <a:solidFill>
              <a:srgbClr val="C31230"/>
            </a:solidFill>
            <a:ln>
              <a:noFill/>
            </a:ln>
            <a:effec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333333"/>
                </a:solidFill>
                <a:effectLst/>
                <a:uLnTx/>
                <a:uFillTx/>
                <a:latin typeface="Arial" charset="0"/>
                <a:ea typeface="ＭＳ Ｐゴシック" pitchFamily="34" charset="-128"/>
              </a:endParaRPr>
            </a:p>
          </p:txBody>
        </p:sp>
        <p:grpSp>
          <p:nvGrpSpPr>
            <p:cNvPr id="245" name="Group 244"/>
            <p:cNvGrpSpPr/>
            <p:nvPr/>
          </p:nvGrpSpPr>
          <p:grpSpPr>
            <a:xfrm>
              <a:off x="1330788" y="1649282"/>
              <a:ext cx="164435" cy="178646"/>
              <a:chOff x="6562985" y="1082506"/>
              <a:chExt cx="204378" cy="222040"/>
            </a:xfrm>
            <a:solidFill>
              <a:srgbClr val="FFFFFF"/>
            </a:solidFill>
          </p:grpSpPr>
          <p:sp>
            <p:nvSpPr>
              <p:cNvPr id="246" name="Freeform 6"/>
              <p:cNvSpPr>
                <a:spLocks/>
              </p:cNvSpPr>
              <p:nvPr/>
            </p:nvSpPr>
            <p:spPr bwMode="auto">
              <a:xfrm>
                <a:off x="6562985" y="1153876"/>
                <a:ext cx="98044" cy="150670"/>
              </a:xfrm>
              <a:custGeom>
                <a:avLst/>
                <a:gdLst>
                  <a:gd name="T0" fmla="*/ 73 w 147"/>
                  <a:gd name="T1" fmla="*/ 0 h 225"/>
                  <a:gd name="T2" fmla="*/ 62 w 147"/>
                  <a:gd name="T3" fmla="*/ 25 h 225"/>
                  <a:gd name="T4" fmla="*/ 25 w 147"/>
                  <a:gd name="T5" fmla="*/ 9 h 225"/>
                  <a:gd name="T6" fmla="*/ 11 w 147"/>
                  <a:gd name="T7" fmla="*/ 15 h 225"/>
                  <a:gd name="T8" fmla="*/ 18 w 147"/>
                  <a:gd name="T9" fmla="*/ 29 h 225"/>
                  <a:gd name="T10" fmla="*/ 56 w 147"/>
                  <a:gd name="T11" fmla="*/ 46 h 225"/>
                  <a:gd name="T12" fmla="*/ 52 w 147"/>
                  <a:gd name="T13" fmla="*/ 79 h 225"/>
                  <a:gd name="T14" fmla="*/ 11 w 147"/>
                  <a:gd name="T15" fmla="*/ 79 h 225"/>
                  <a:gd name="T16" fmla="*/ 0 w 147"/>
                  <a:gd name="T17" fmla="*/ 90 h 225"/>
                  <a:gd name="T18" fmla="*/ 11 w 147"/>
                  <a:gd name="T19" fmla="*/ 101 h 225"/>
                  <a:gd name="T20" fmla="*/ 52 w 147"/>
                  <a:gd name="T21" fmla="*/ 101 h 225"/>
                  <a:gd name="T22" fmla="*/ 56 w 147"/>
                  <a:gd name="T23" fmla="*/ 134 h 225"/>
                  <a:gd name="T24" fmla="*/ 18 w 147"/>
                  <a:gd name="T25" fmla="*/ 151 h 225"/>
                  <a:gd name="T26" fmla="*/ 11 w 147"/>
                  <a:gd name="T27" fmla="*/ 166 h 225"/>
                  <a:gd name="T28" fmla="*/ 22 w 147"/>
                  <a:gd name="T29" fmla="*/ 173 h 225"/>
                  <a:gd name="T30" fmla="*/ 25 w 147"/>
                  <a:gd name="T31" fmla="*/ 172 h 225"/>
                  <a:gd name="T32" fmla="*/ 64 w 147"/>
                  <a:gd name="T33" fmla="*/ 155 h 225"/>
                  <a:gd name="T34" fmla="*/ 147 w 147"/>
                  <a:gd name="T35" fmla="*/ 225 h 225"/>
                  <a:gd name="T36" fmla="*/ 147 w 147"/>
                  <a:gd name="T37" fmla="*/ 20 h 225"/>
                  <a:gd name="T38" fmla="*/ 78 w 147"/>
                  <a:gd name="T39" fmla="*/ 4 h 225"/>
                  <a:gd name="T40" fmla="*/ 73 w 147"/>
                  <a:gd name="T4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 h="225">
                    <a:moveTo>
                      <a:pt x="73" y="0"/>
                    </a:moveTo>
                    <a:cubicBezTo>
                      <a:pt x="68" y="8"/>
                      <a:pt x="65" y="16"/>
                      <a:pt x="62" y="25"/>
                    </a:cubicBezTo>
                    <a:cubicBezTo>
                      <a:pt x="25" y="9"/>
                      <a:pt x="25" y="9"/>
                      <a:pt x="25" y="9"/>
                    </a:cubicBezTo>
                    <a:cubicBezTo>
                      <a:pt x="20" y="7"/>
                      <a:pt x="13" y="9"/>
                      <a:pt x="11" y="15"/>
                    </a:cubicBezTo>
                    <a:cubicBezTo>
                      <a:pt x="9" y="20"/>
                      <a:pt x="12" y="27"/>
                      <a:pt x="18" y="29"/>
                    </a:cubicBezTo>
                    <a:cubicBezTo>
                      <a:pt x="56" y="46"/>
                      <a:pt x="56" y="46"/>
                      <a:pt x="56" y="46"/>
                    </a:cubicBezTo>
                    <a:cubicBezTo>
                      <a:pt x="54" y="57"/>
                      <a:pt x="52" y="68"/>
                      <a:pt x="52" y="79"/>
                    </a:cubicBezTo>
                    <a:cubicBezTo>
                      <a:pt x="11" y="79"/>
                      <a:pt x="11" y="79"/>
                      <a:pt x="11" y="79"/>
                    </a:cubicBezTo>
                    <a:cubicBezTo>
                      <a:pt x="4" y="79"/>
                      <a:pt x="0" y="83"/>
                      <a:pt x="0" y="90"/>
                    </a:cubicBezTo>
                    <a:cubicBezTo>
                      <a:pt x="0" y="95"/>
                      <a:pt x="4" y="101"/>
                      <a:pt x="11" y="101"/>
                    </a:cubicBezTo>
                    <a:cubicBezTo>
                      <a:pt x="52" y="101"/>
                      <a:pt x="52" y="101"/>
                      <a:pt x="52" y="101"/>
                    </a:cubicBezTo>
                    <a:cubicBezTo>
                      <a:pt x="52" y="113"/>
                      <a:pt x="54" y="124"/>
                      <a:pt x="56" y="134"/>
                    </a:cubicBezTo>
                    <a:cubicBezTo>
                      <a:pt x="18" y="151"/>
                      <a:pt x="18" y="151"/>
                      <a:pt x="18" y="151"/>
                    </a:cubicBezTo>
                    <a:cubicBezTo>
                      <a:pt x="11" y="154"/>
                      <a:pt x="9" y="161"/>
                      <a:pt x="11" y="166"/>
                    </a:cubicBezTo>
                    <a:cubicBezTo>
                      <a:pt x="13" y="169"/>
                      <a:pt x="18" y="173"/>
                      <a:pt x="22" y="173"/>
                    </a:cubicBezTo>
                    <a:cubicBezTo>
                      <a:pt x="23" y="173"/>
                      <a:pt x="24" y="172"/>
                      <a:pt x="25" y="172"/>
                    </a:cubicBezTo>
                    <a:cubicBezTo>
                      <a:pt x="64" y="155"/>
                      <a:pt x="64" y="155"/>
                      <a:pt x="64" y="155"/>
                    </a:cubicBezTo>
                    <a:cubicBezTo>
                      <a:pt x="79" y="190"/>
                      <a:pt x="109" y="211"/>
                      <a:pt x="147" y="225"/>
                    </a:cubicBezTo>
                    <a:cubicBezTo>
                      <a:pt x="147" y="20"/>
                      <a:pt x="147" y="20"/>
                      <a:pt x="147" y="20"/>
                    </a:cubicBezTo>
                    <a:cubicBezTo>
                      <a:pt x="120" y="20"/>
                      <a:pt x="97" y="13"/>
                      <a:pt x="78" y="4"/>
                    </a:cubicBezTo>
                    <a:cubicBezTo>
                      <a:pt x="77" y="2"/>
                      <a:pt x="75" y="1"/>
                      <a:pt x="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91"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ea typeface=""/>
                  <a:cs typeface="CiscoSansTT Light"/>
                </a:endParaRPr>
              </a:p>
            </p:txBody>
          </p:sp>
          <p:sp>
            <p:nvSpPr>
              <p:cNvPr id="247" name="Freeform 7"/>
              <p:cNvSpPr>
                <a:spLocks/>
              </p:cNvSpPr>
              <p:nvPr/>
            </p:nvSpPr>
            <p:spPr bwMode="auto">
              <a:xfrm>
                <a:off x="6669680" y="1153876"/>
                <a:ext cx="97683" cy="150670"/>
              </a:xfrm>
              <a:custGeom>
                <a:avLst/>
                <a:gdLst>
                  <a:gd name="T0" fmla="*/ 134 w 146"/>
                  <a:gd name="T1" fmla="*/ 101 h 225"/>
                  <a:gd name="T2" fmla="*/ 146 w 146"/>
                  <a:gd name="T3" fmla="*/ 90 h 225"/>
                  <a:gd name="T4" fmla="*/ 135 w 146"/>
                  <a:gd name="T5" fmla="*/ 79 h 225"/>
                  <a:gd name="T6" fmla="*/ 95 w 146"/>
                  <a:gd name="T7" fmla="*/ 79 h 225"/>
                  <a:gd name="T8" fmla="*/ 91 w 146"/>
                  <a:gd name="T9" fmla="*/ 46 h 225"/>
                  <a:gd name="T10" fmla="*/ 129 w 146"/>
                  <a:gd name="T11" fmla="*/ 29 h 225"/>
                  <a:gd name="T12" fmla="*/ 134 w 146"/>
                  <a:gd name="T13" fmla="*/ 15 h 225"/>
                  <a:gd name="T14" fmla="*/ 120 w 146"/>
                  <a:gd name="T15" fmla="*/ 9 h 225"/>
                  <a:gd name="T16" fmla="*/ 84 w 146"/>
                  <a:gd name="T17" fmla="*/ 23 h 225"/>
                  <a:gd name="T18" fmla="*/ 74 w 146"/>
                  <a:gd name="T19" fmla="*/ 0 h 225"/>
                  <a:gd name="T20" fmla="*/ 69 w 146"/>
                  <a:gd name="T21" fmla="*/ 4 h 225"/>
                  <a:gd name="T22" fmla="*/ 0 w 146"/>
                  <a:gd name="T23" fmla="*/ 20 h 225"/>
                  <a:gd name="T24" fmla="*/ 0 w 146"/>
                  <a:gd name="T25" fmla="*/ 225 h 225"/>
                  <a:gd name="T26" fmla="*/ 83 w 146"/>
                  <a:gd name="T27" fmla="*/ 156 h 225"/>
                  <a:gd name="T28" fmla="*/ 120 w 146"/>
                  <a:gd name="T29" fmla="*/ 172 h 225"/>
                  <a:gd name="T30" fmla="*/ 124 w 146"/>
                  <a:gd name="T31" fmla="*/ 173 h 225"/>
                  <a:gd name="T32" fmla="*/ 134 w 146"/>
                  <a:gd name="T33" fmla="*/ 166 h 225"/>
                  <a:gd name="T34" fmla="*/ 129 w 146"/>
                  <a:gd name="T35" fmla="*/ 151 h 225"/>
                  <a:gd name="T36" fmla="*/ 90 w 146"/>
                  <a:gd name="T37" fmla="*/ 135 h 225"/>
                  <a:gd name="T38" fmla="*/ 95 w 146"/>
                  <a:gd name="T39" fmla="*/ 101 h 225"/>
                  <a:gd name="T40" fmla="*/ 134 w 146"/>
                  <a:gd name="T41" fmla="*/ 10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25">
                    <a:moveTo>
                      <a:pt x="134" y="101"/>
                    </a:moveTo>
                    <a:cubicBezTo>
                      <a:pt x="141" y="101"/>
                      <a:pt x="145" y="95"/>
                      <a:pt x="146" y="90"/>
                    </a:cubicBezTo>
                    <a:cubicBezTo>
                      <a:pt x="146" y="83"/>
                      <a:pt x="141" y="79"/>
                      <a:pt x="135" y="79"/>
                    </a:cubicBezTo>
                    <a:cubicBezTo>
                      <a:pt x="95" y="79"/>
                      <a:pt x="95" y="79"/>
                      <a:pt x="95" y="79"/>
                    </a:cubicBezTo>
                    <a:cubicBezTo>
                      <a:pt x="95" y="67"/>
                      <a:pt x="93" y="56"/>
                      <a:pt x="91" y="46"/>
                    </a:cubicBezTo>
                    <a:cubicBezTo>
                      <a:pt x="129" y="29"/>
                      <a:pt x="129" y="29"/>
                      <a:pt x="129" y="29"/>
                    </a:cubicBezTo>
                    <a:cubicBezTo>
                      <a:pt x="134" y="27"/>
                      <a:pt x="136" y="20"/>
                      <a:pt x="134" y="15"/>
                    </a:cubicBezTo>
                    <a:cubicBezTo>
                      <a:pt x="132" y="9"/>
                      <a:pt x="125" y="7"/>
                      <a:pt x="120" y="9"/>
                    </a:cubicBezTo>
                    <a:cubicBezTo>
                      <a:pt x="84" y="23"/>
                      <a:pt x="84" y="23"/>
                      <a:pt x="84" y="23"/>
                    </a:cubicBezTo>
                    <a:cubicBezTo>
                      <a:pt x="82" y="16"/>
                      <a:pt x="79" y="8"/>
                      <a:pt x="74" y="0"/>
                    </a:cubicBezTo>
                    <a:cubicBezTo>
                      <a:pt x="72" y="1"/>
                      <a:pt x="70" y="2"/>
                      <a:pt x="69" y="4"/>
                    </a:cubicBezTo>
                    <a:cubicBezTo>
                      <a:pt x="50" y="13"/>
                      <a:pt x="27" y="20"/>
                      <a:pt x="0" y="20"/>
                    </a:cubicBezTo>
                    <a:cubicBezTo>
                      <a:pt x="0" y="225"/>
                      <a:pt x="0" y="225"/>
                      <a:pt x="0" y="225"/>
                    </a:cubicBezTo>
                    <a:cubicBezTo>
                      <a:pt x="37" y="213"/>
                      <a:pt x="67" y="190"/>
                      <a:pt x="83" y="156"/>
                    </a:cubicBezTo>
                    <a:cubicBezTo>
                      <a:pt x="120" y="172"/>
                      <a:pt x="120" y="172"/>
                      <a:pt x="120" y="172"/>
                    </a:cubicBezTo>
                    <a:cubicBezTo>
                      <a:pt x="121" y="172"/>
                      <a:pt x="123" y="173"/>
                      <a:pt x="124" y="173"/>
                    </a:cubicBezTo>
                    <a:cubicBezTo>
                      <a:pt x="129" y="173"/>
                      <a:pt x="133" y="169"/>
                      <a:pt x="134" y="166"/>
                    </a:cubicBezTo>
                    <a:cubicBezTo>
                      <a:pt x="136" y="161"/>
                      <a:pt x="134" y="154"/>
                      <a:pt x="129" y="151"/>
                    </a:cubicBezTo>
                    <a:cubicBezTo>
                      <a:pt x="90" y="135"/>
                      <a:pt x="90" y="135"/>
                      <a:pt x="90" y="135"/>
                    </a:cubicBezTo>
                    <a:cubicBezTo>
                      <a:pt x="93" y="124"/>
                      <a:pt x="95" y="113"/>
                      <a:pt x="95" y="101"/>
                    </a:cubicBezTo>
                    <a:lnTo>
                      <a:pt x="134" y="1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91"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ea typeface=""/>
                  <a:cs typeface="CiscoSansTT Light"/>
                </a:endParaRPr>
              </a:p>
            </p:txBody>
          </p:sp>
          <p:sp>
            <p:nvSpPr>
              <p:cNvPr id="248" name="Freeform 8"/>
              <p:cNvSpPr>
                <a:spLocks/>
              </p:cNvSpPr>
              <p:nvPr/>
            </p:nvSpPr>
            <p:spPr bwMode="auto">
              <a:xfrm>
                <a:off x="6595065" y="1082506"/>
                <a:ext cx="139496" cy="76777"/>
              </a:xfrm>
              <a:custGeom>
                <a:avLst/>
                <a:gdLst>
                  <a:gd name="T0" fmla="*/ 179 w 209"/>
                  <a:gd name="T1" fmla="*/ 96 h 115"/>
                  <a:gd name="T2" fmla="*/ 156 w 209"/>
                  <a:gd name="T3" fmla="*/ 72 h 115"/>
                  <a:gd name="T4" fmla="*/ 185 w 209"/>
                  <a:gd name="T5" fmla="*/ 39 h 115"/>
                  <a:gd name="T6" fmla="*/ 189 w 209"/>
                  <a:gd name="T7" fmla="*/ 39 h 115"/>
                  <a:gd name="T8" fmla="*/ 209 w 209"/>
                  <a:gd name="T9" fmla="*/ 19 h 115"/>
                  <a:gd name="T10" fmla="*/ 189 w 209"/>
                  <a:gd name="T11" fmla="*/ 0 h 115"/>
                  <a:gd name="T12" fmla="*/ 170 w 209"/>
                  <a:gd name="T13" fmla="*/ 19 h 115"/>
                  <a:gd name="T14" fmla="*/ 172 w 209"/>
                  <a:gd name="T15" fmla="*/ 28 h 115"/>
                  <a:gd name="T16" fmla="*/ 142 w 209"/>
                  <a:gd name="T17" fmla="*/ 62 h 115"/>
                  <a:gd name="T18" fmla="*/ 106 w 209"/>
                  <a:gd name="T19" fmla="*/ 53 h 115"/>
                  <a:gd name="T20" fmla="*/ 67 w 209"/>
                  <a:gd name="T21" fmla="*/ 63 h 115"/>
                  <a:gd name="T22" fmla="*/ 37 w 209"/>
                  <a:gd name="T23" fmla="*/ 28 h 115"/>
                  <a:gd name="T24" fmla="*/ 39 w 209"/>
                  <a:gd name="T25" fmla="*/ 19 h 115"/>
                  <a:gd name="T26" fmla="*/ 19 w 209"/>
                  <a:gd name="T27" fmla="*/ 0 h 115"/>
                  <a:gd name="T28" fmla="*/ 0 w 209"/>
                  <a:gd name="T29" fmla="*/ 19 h 115"/>
                  <a:gd name="T30" fmla="*/ 19 w 209"/>
                  <a:gd name="T31" fmla="*/ 39 h 115"/>
                  <a:gd name="T32" fmla="*/ 24 w 209"/>
                  <a:gd name="T33" fmla="*/ 39 h 115"/>
                  <a:gd name="T34" fmla="*/ 52 w 209"/>
                  <a:gd name="T35" fmla="*/ 73 h 115"/>
                  <a:gd name="T36" fmla="*/ 33 w 209"/>
                  <a:gd name="T37" fmla="*/ 96 h 115"/>
                  <a:gd name="T38" fmla="*/ 37 w 209"/>
                  <a:gd name="T39" fmla="*/ 99 h 115"/>
                  <a:gd name="T40" fmla="*/ 106 w 209"/>
                  <a:gd name="T41" fmla="*/ 115 h 115"/>
                  <a:gd name="T42" fmla="*/ 174 w 209"/>
                  <a:gd name="T43" fmla="*/ 99 h 115"/>
                  <a:gd name="T44" fmla="*/ 179 w 209"/>
                  <a:gd name="T45" fmla="*/ 9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9" h="115">
                    <a:moveTo>
                      <a:pt x="179" y="96"/>
                    </a:moveTo>
                    <a:cubicBezTo>
                      <a:pt x="173" y="86"/>
                      <a:pt x="165" y="78"/>
                      <a:pt x="156" y="72"/>
                    </a:cubicBezTo>
                    <a:cubicBezTo>
                      <a:pt x="177" y="49"/>
                      <a:pt x="183" y="41"/>
                      <a:pt x="185" y="39"/>
                    </a:cubicBezTo>
                    <a:cubicBezTo>
                      <a:pt x="187" y="39"/>
                      <a:pt x="188" y="39"/>
                      <a:pt x="189" y="39"/>
                    </a:cubicBezTo>
                    <a:cubicBezTo>
                      <a:pt x="200" y="39"/>
                      <a:pt x="209" y="30"/>
                      <a:pt x="209" y="19"/>
                    </a:cubicBezTo>
                    <a:cubicBezTo>
                      <a:pt x="209" y="9"/>
                      <a:pt x="200" y="0"/>
                      <a:pt x="189" y="0"/>
                    </a:cubicBezTo>
                    <a:cubicBezTo>
                      <a:pt x="178" y="0"/>
                      <a:pt x="170" y="9"/>
                      <a:pt x="170" y="19"/>
                    </a:cubicBezTo>
                    <a:cubicBezTo>
                      <a:pt x="170" y="23"/>
                      <a:pt x="170" y="25"/>
                      <a:pt x="172" y="28"/>
                    </a:cubicBezTo>
                    <a:cubicBezTo>
                      <a:pt x="142" y="62"/>
                      <a:pt x="142" y="62"/>
                      <a:pt x="142" y="62"/>
                    </a:cubicBezTo>
                    <a:cubicBezTo>
                      <a:pt x="131" y="56"/>
                      <a:pt x="119" y="53"/>
                      <a:pt x="106" y="53"/>
                    </a:cubicBezTo>
                    <a:cubicBezTo>
                      <a:pt x="92" y="53"/>
                      <a:pt x="79" y="56"/>
                      <a:pt x="67" y="63"/>
                    </a:cubicBezTo>
                    <a:cubicBezTo>
                      <a:pt x="45" y="38"/>
                      <a:pt x="38" y="30"/>
                      <a:pt x="37" y="28"/>
                    </a:cubicBezTo>
                    <a:cubicBezTo>
                      <a:pt x="38" y="26"/>
                      <a:pt x="39" y="23"/>
                      <a:pt x="39" y="19"/>
                    </a:cubicBezTo>
                    <a:cubicBezTo>
                      <a:pt x="39" y="9"/>
                      <a:pt x="30" y="0"/>
                      <a:pt x="19" y="0"/>
                    </a:cubicBezTo>
                    <a:cubicBezTo>
                      <a:pt x="8" y="0"/>
                      <a:pt x="0" y="9"/>
                      <a:pt x="0" y="19"/>
                    </a:cubicBezTo>
                    <a:cubicBezTo>
                      <a:pt x="0" y="30"/>
                      <a:pt x="8" y="39"/>
                      <a:pt x="19" y="39"/>
                    </a:cubicBezTo>
                    <a:cubicBezTo>
                      <a:pt x="21" y="39"/>
                      <a:pt x="22" y="39"/>
                      <a:pt x="24" y="39"/>
                    </a:cubicBezTo>
                    <a:cubicBezTo>
                      <a:pt x="52" y="73"/>
                      <a:pt x="52" y="73"/>
                      <a:pt x="52" y="73"/>
                    </a:cubicBezTo>
                    <a:cubicBezTo>
                      <a:pt x="45" y="80"/>
                      <a:pt x="38" y="87"/>
                      <a:pt x="33" y="96"/>
                    </a:cubicBezTo>
                    <a:cubicBezTo>
                      <a:pt x="34" y="97"/>
                      <a:pt x="35" y="98"/>
                      <a:pt x="37" y="99"/>
                    </a:cubicBezTo>
                    <a:cubicBezTo>
                      <a:pt x="55" y="108"/>
                      <a:pt x="79" y="115"/>
                      <a:pt x="106" y="115"/>
                    </a:cubicBezTo>
                    <a:cubicBezTo>
                      <a:pt x="132" y="115"/>
                      <a:pt x="156" y="108"/>
                      <a:pt x="174" y="99"/>
                    </a:cubicBezTo>
                    <a:cubicBezTo>
                      <a:pt x="176" y="98"/>
                      <a:pt x="177" y="97"/>
                      <a:pt x="179" y="9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91"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ea typeface=""/>
                  <a:cs typeface="CiscoSansTT Light"/>
                </a:endParaRPr>
              </a:p>
            </p:txBody>
          </p:sp>
        </p:grpSp>
      </p:grpSp>
      <p:sp>
        <p:nvSpPr>
          <p:cNvPr id="250" name="Freeform 76"/>
          <p:cNvSpPr>
            <a:spLocks noChangeAspect="1"/>
          </p:cNvSpPr>
          <p:nvPr/>
        </p:nvSpPr>
        <p:spPr>
          <a:xfrm>
            <a:off x="4043206" y="3005667"/>
            <a:ext cx="269101" cy="457200"/>
          </a:xfrm>
          <a:custGeom>
            <a:avLst/>
            <a:gdLst>
              <a:gd name="connsiteX0" fmla="*/ 365663 w 878106"/>
              <a:gd name="connsiteY0" fmla="*/ 1330437 h 1491916"/>
              <a:gd name="connsiteX1" fmla="*/ 347056 w 878106"/>
              <a:gd name="connsiteY1" fmla="*/ 1338145 h 1491916"/>
              <a:gd name="connsiteX2" fmla="*/ 339348 w 878106"/>
              <a:gd name="connsiteY2" fmla="*/ 1356752 h 1491916"/>
              <a:gd name="connsiteX3" fmla="*/ 339348 w 878106"/>
              <a:gd name="connsiteY3" fmla="*/ 1356751 h 1491916"/>
              <a:gd name="connsiteX4" fmla="*/ 339348 w 878106"/>
              <a:gd name="connsiteY4" fmla="*/ 1356752 h 1491916"/>
              <a:gd name="connsiteX5" fmla="*/ 339348 w 878106"/>
              <a:gd name="connsiteY5" fmla="*/ 1356752 h 1491916"/>
              <a:gd name="connsiteX6" fmla="*/ 347056 w 878106"/>
              <a:gd name="connsiteY6" fmla="*/ 1375359 h 1491916"/>
              <a:gd name="connsiteX7" fmla="*/ 365663 w 878106"/>
              <a:gd name="connsiteY7" fmla="*/ 1383066 h 1491916"/>
              <a:gd name="connsiteX8" fmla="*/ 495913 w 878106"/>
              <a:gd name="connsiteY8" fmla="*/ 1383067 h 1491916"/>
              <a:gd name="connsiteX9" fmla="*/ 522228 w 878106"/>
              <a:gd name="connsiteY9" fmla="*/ 1356752 h 1491916"/>
              <a:gd name="connsiteX10" fmla="*/ 522229 w 878106"/>
              <a:gd name="connsiteY10" fmla="*/ 1356752 h 1491916"/>
              <a:gd name="connsiteX11" fmla="*/ 495914 w 878106"/>
              <a:gd name="connsiteY11" fmla="*/ 1330437 h 1491916"/>
              <a:gd name="connsiteX12" fmla="*/ 95735 w 878106"/>
              <a:gd name="connsiteY12" fmla="*/ 255105 h 1491916"/>
              <a:gd name="connsiteX13" fmla="*/ 95735 w 878106"/>
              <a:gd name="connsiteY13" fmla="*/ 1221587 h 1491916"/>
              <a:gd name="connsiteX14" fmla="*/ 771838 w 878106"/>
              <a:gd name="connsiteY14" fmla="*/ 1221587 h 1491916"/>
              <a:gd name="connsiteX15" fmla="*/ 771838 w 878106"/>
              <a:gd name="connsiteY15" fmla="*/ 255105 h 1491916"/>
              <a:gd name="connsiteX16" fmla="*/ 375545 w 878106"/>
              <a:gd name="connsiteY16" fmla="*/ 92228 h 1491916"/>
              <a:gd name="connsiteX17" fmla="*/ 356938 w 878106"/>
              <a:gd name="connsiteY17" fmla="*/ 99936 h 1491916"/>
              <a:gd name="connsiteX18" fmla="*/ 349230 w 878106"/>
              <a:gd name="connsiteY18" fmla="*/ 118543 h 1491916"/>
              <a:gd name="connsiteX19" fmla="*/ 356938 w 878106"/>
              <a:gd name="connsiteY19" fmla="*/ 137149 h 1491916"/>
              <a:gd name="connsiteX20" fmla="*/ 375545 w 878106"/>
              <a:gd name="connsiteY20" fmla="*/ 144857 h 1491916"/>
              <a:gd name="connsiteX21" fmla="*/ 505795 w 878106"/>
              <a:gd name="connsiteY21" fmla="*/ 144858 h 1491916"/>
              <a:gd name="connsiteX22" fmla="*/ 532110 w 878106"/>
              <a:gd name="connsiteY22" fmla="*/ 118543 h 1491916"/>
              <a:gd name="connsiteX23" fmla="*/ 532111 w 878106"/>
              <a:gd name="connsiteY23" fmla="*/ 118543 h 1491916"/>
              <a:gd name="connsiteX24" fmla="*/ 505796 w 878106"/>
              <a:gd name="connsiteY24" fmla="*/ 92228 h 1491916"/>
              <a:gd name="connsiteX25" fmla="*/ 146354 w 878106"/>
              <a:gd name="connsiteY25" fmla="*/ 0 h 1491916"/>
              <a:gd name="connsiteX26" fmla="*/ 731752 w 878106"/>
              <a:gd name="connsiteY26" fmla="*/ 0 h 1491916"/>
              <a:gd name="connsiteX27" fmla="*/ 878106 w 878106"/>
              <a:gd name="connsiteY27" fmla="*/ 146354 h 1491916"/>
              <a:gd name="connsiteX28" fmla="*/ 878106 w 878106"/>
              <a:gd name="connsiteY28" fmla="*/ 1345562 h 1491916"/>
              <a:gd name="connsiteX29" fmla="*/ 731752 w 878106"/>
              <a:gd name="connsiteY29" fmla="*/ 1491916 h 1491916"/>
              <a:gd name="connsiteX30" fmla="*/ 146354 w 878106"/>
              <a:gd name="connsiteY30" fmla="*/ 1491916 h 1491916"/>
              <a:gd name="connsiteX31" fmla="*/ 0 w 878106"/>
              <a:gd name="connsiteY31" fmla="*/ 1345562 h 1491916"/>
              <a:gd name="connsiteX32" fmla="*/ 0 w 878106"/>
              <a:gd name="connsiteY32" fmla="*/ 146354 h 1491916"/>
              <a:gd name="connsiteX33" fmla="*/ 146354 w 878106"/>
              <a:gd name="connsiteY33" fmla="*/ 0 h 149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8106" h="1491916">
                <a:moveTo>
                  <a:pt x="365663" y="1330437"/>
                </a:moveTo>
                <a:cubicBezTo>
                  <a:pt x="358397" y="1330437"/>
                  <a:pt x="351818" y="1333383"/>
                  <a:pt x="347056" y="1338145"/>
                </a:cubicBezTo>
                <a:lnTo>
                  <a:pt x="339348" y="1356752"/>
                </a:lnTo>
                <a:lnTo>
                  <a:pt x="339348" y="1356751"/>
                </a:lnTo>
                <a:lnTo>
                  <a:pt x="339348" y="1356752"/>
                </a:lnTo>
                <a:lnTo>
                  <a:pt x="339348" y="1356752"/>
                </a:lnTo>
                <a:lnTo>
                  <a:pt x="347056" y="1375359"/>
                </a:lnTo>
                <a:cubicBezTo>
                  <a:pt x="351818" y="1380121"/>
                  <a:pt x="358397" y="1383066"/>
                  <a:pt x="365663" y="1383066"/>
                </a:cubicBezTo>
                <a:lnTo>
                  <a:pt x="495913" y="1383067"/>
                </a:lnTo>
                <a:cubicBezTo>
                  <a:pt x="510446" y="1383067"/>
                  <a:pt x="522228" y="1371285"/>
                  <a:pt x="522228" y="1356752"/>
                </a:cubicBezTo>
                <a:lnTo>
                  <a:pt x="522229" y="1356752"/>
                </a:lnTo>
                <a:cubicBezTo>
                  <a:pt x="522229" y="1342219"/>
                  <a:pt x="510447" y="1330437"/>
                  <a:pt x="495914" y="1330437"/>
                </a:cubicBezTo>
                <a:close/>
                <a:moveTo>
                  <a:pt x="95735" y="255105"/>
                </a:moveTo>
                <a:lnTo>
                  <a:pt x="95735" y="1221587"/>
                </a:lnTo>
                <a:lnTo>
                  <a:pt x="771838" y="1221587"/>
                </a:lnTo>
                <a:lnTo>
                  <a:pt x="771838" y="255105"/>
                </a:lnTo>
                <a:close/>
                <a:moveTo>
                  <a:pt x="375545" y="92228"/>
                </a:moveTo>
                <a:cubicBezTo>
                  <a:pt x="368279" y="92228"/>
                  <a:pt x="361700" y="95174"/>
                  <a:pt x="356938" y="99936"/>
                </a:cubicBezTo>
                <a:lnTo>
                  <a:pt x="349230" y="118543"/>
                </a:lnTo>
                <a:lnTo>
                  <a:pt x="356938" y="137149"/>
                </a:lnTo>
                <a:cubicBezTo>
                  <a:pt x="361700" y="141912"/>
                  <a:pt x="368279" y="144857"/>
                  <a:pt x="375545" y="144857"/>
                </a:cubicBezTo>
                <a:lnTo>
                  <a:pt x="505795" y="144858"/>
                </a:lnTo>
                <a:cubicBezTo>
                  <a:pt x="520328" y="144858"/>
                  <a:pt x="532110" y="133076"/>
                  <a:pt x="532110" y="118543"/>
                </a:cubicBezTo>
                <a:lnTo>
                  <a:pt x="532111" y="118543"/>
                </a:lnTo>
                <a:cubicBezTo>
                  <a:pt x="532111" y="104010"/>
                  <a:pt x="520329" y="92228"/>
                  <a:pt x="505796" y="92228"/>
                </a:cubicBezTo>
                <a:close/>
                <a:moveTo>
                  <a:pt x="146354" y="0"/>
                </a:moveTo>
                <a:lnTo>
                  <a:pt x="731752" y="0"/>
                </a:lnTo>
                <a:cubicBezTo>
                  <a:pt x="812581" y="0"/>
                  <a:pt x="878106" y="65525"/>
                  <a:pt x="878106" y="146354"/>
                </a:cubicBezTo>
                <a:lnTo>
                  <a:pt x="878106" y="1345562"/>
                </a:lnTo>
                <a:cubicBezTo>
                  <a:pt x="878106" y="1426391"/>
                  <a:pt x="812581" y="1491916"/>
                  <a:pt x="731752" y="1491916"/>
                </a:cubicBezTo>
                <a:lnTo>
                  <a:pt x="146354" y="1491916"/>
                </a:lnTo>
                <a:cubicBezTo>
                  <a:pt x="65525" y="1491916"/>
                  <a:pt x="0" y="1426391"/>
                  <a:pt x="0" y="1345562"/>
                </a:cubicBezTo>
                <a:lnTo>
                  <a:pt x="0" y="146354"/>
                </a:lnTo>
                <a:cubicBezTo>
                  <a:pt x="0" y="65525"/>
                  <a:pt x="65525" y="0"/>
                  <a:pt x="146354" y="0"/>
                </a:cubicBezTo>
                <a:close/>
              </a:path>
            </a:pathLst>
          </a:custGeom>
          <a:solidFill>
            <a:schemeClr val="bg1"/>
          </a:solidFill>
          <a:ln w="12700" cap="flat" cmpd="sng" algn="ctr">
            <a:solidFill>
              <a:schemeClr val="accent1">
                <a:lumMod val="75000"/>
              </a:schemeClr>
            </a:solidFill>
            <a:prstDash val="solid"/>
          </a:ln>
          <a:effectLst/>
        </p:spPr>
        <p:txBody>
          <a:bodyPr lIns="91420" tIns="45710" rIns="91420" bIns="45710" rtlCol="0" anchor="ctr">
            <a:noAutofit/>
          </a:bodyPr>
          <a:lstStyle/>
          <a:p>
            <a:pPr algn="ctr" defTabSz="456706">
              <a:defRPr/>
            </a:pPr>
            <a:endParaRPr kumimoji="0" lang="en-US" sz="1350" kern="0" dirty="0" smtClean="0">
              <a:solidFill>
                <a:srgbClr val="A6A6A6">
                  <a:lumMod val="50000"/>
                </a:srgbClr>
              </a:solidFill>
              <a:ea typeface="Apple LiGothic Medium"/>
              <a:cs typeface="Apple LiGothic Medium"/>
            </a:endParaRPr>
          </a:p>
        </p:txBody>
      </p:sp>
      <p:sp>
        <p:nvSpPr>
          <p:cNvPr id="257" name="TextBox 256"/>
          <p:cNvSpPr txBox="1"/>
          <p:nvPr/>
        </p:nvSpPr>
        <p:spPr>
          <a:xfrm>
            <a:off x="5719700" y="4368835"/>
            <a:ext cx="1082349"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defTabSz="457200" fontAlgn="base">
              <a:spcBef>
                <a:spcPct val="0"/>
              </a:spcBef>
            </a:pPr>
            <a:r>
              <a:rPr kumimoji="0" lang="ja-JP" altLang="en-US" sz="1400" dirty="0" smtClean="0">
                <a:solidFill>
                  <a:schemeClr val="tx1">
                    <a:lumMod val="60000"/>
                    <a:lumOff val="40000"/>
                  </a:schemeClr>
                </a:solidFill>
              </a:rPr>
              <a:t>支社・工場</a:t>
            </a:r>
            <a:endParaRPr kumimoji="0" lang="en-US" sz="1400" dirty="0" smtClean="0">
              <a:solidFill>
                <a:schemeClr val="tx1">
                  <a:lumMod val="60000"/>
                  <a:lumOff val="40000"/>
                </a:schemeClr>
              </a:solidFill>
              <a:ea typeface="ＭＳ Ｐゴシック" pitchFamily="34" charset="-128"/>
            </a:endParaRPr>
          </a:p>
        </p:txBody>
      </p:sp>
      <p:sp>
        <p:nvSpPr>
          <p:cNvPr id="258" name="雲 476"/>
          <p:cNvSpPr/>
          <p:nvPr/>
        </p:nvSpPr>
        <p:spPr>
          <a:xfrm>
            <a:off x="3275856" y="627534"/>
            <a:ext cx="1709529" cy="936104"/>
          </a:xfrm>
          <a:prstGeom prst="cloud">
            <a:avLst/>
          </a:prstGeom>
          <a:solidFill>
            <a:srgbClr val="7F7F7F"/>
          </a:solidFill>
          <a:ln w="19050">
            <a:solidFill>
              <a:srgbClr val="FFFFFF"/>
            </a:solidFill>
          </a:ln>
        </p:spPr>
        <p:style>
          <a:lnRef idx="2">
            <a:schemeClr val="accent5"/>
          </a:lnRef>
          <a:fillRef idx="1">
            <a:schemeClr val="lt1"/>
          </a:fillRef>
          <a:effectRef idx="0">
            <a:schemeClr val="accent5"/>
          </a:effectRef>
          <a:fontRef idx="minor">
            <a:schemeClr val="dk1"/>
          </a:fontRef>
        </p:style>
        <p:txBody>
          <a:bodyPr lIns="35999" tIns="35999" rIns="35999" bIns="35999" rtlCol="0" anchor="ctr"/>
          <a:lstStyle/>
          <a:p>
            <a:pPr algn="ctr"/>
            <a:endParaRPr lang="ja-JP" altLang="en-US" sz="1600" dirty="0">
              <a:solidFill>
                <a:srgbClr val="FFFFFF"/>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59" name="テキスト ボックス 482"/>
          <p:cNvSpPr txBox="1"/>
          <p:nvPr/>
        </p:nvSpPr>
        <p:spPr>
          <a:xfrm>
            <a:off x="3635896" y="913375"/>
            <a:ext cx="1008112" cy="338550"/>
          </a:xfrm>
          <a:prstGeom prst="rect">
            <a:avLst/>
          </a:prstGeom>
          <a:noFill/>
        </p:spPr>
        <p:txBody>
          <a:bodyPr wrap="square" lIns="91436" tIns="45718" rIns="91436" bIns="45718" rtlCol="0" anchor="ctr" anchorCtr="0">
            <a:spAutoFit/>
          </a:bodyPr>
          <a:lstStyle/>
          <a:p>
            <a:pPr algn="ctr"/>
            <a:r>
              <a:rPr lang="en-US" altLang="ja-JP" sz="16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Internet</a:t>
            </a:r>
            <a:endParaRPr lang="ja-JP" altLang="en-US" sz="16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71" name="Rectangle 168"/>
          <p:cNvSpPr>
            <a:spLocks noChangeArrowheads="1"/>
          </p:cNvSpPr>
          <p:nvPr/>
        </p:nvSpPr>
        <p:spPr bwMode="auto">
          <a:xfrm>
            <a:off x="3959187" y="3257156"/>
            <a:ext cx="1626920"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en-US" altLang="ja-JP" sz="1200" dirty="0" smtClean="0">
                <a:solidFill>
                  <a:srgbClr val="192954"/>
                </a:solidFill>
              </a:rPr>
              <a:t>VPN</a:t>
            </a:r>
            <a:r>
              <a:rPr kumimoji="0" lang="ja-JP" altLang="en-US" sz="1200" dirty="0" smtClean="0">
                <a:solidFill>
                  <a:srgbClr val="192954"/>
                </a:solidFill>
              </a:rPr>
              <a:t>通信</a:t>
            </a:r>
            <a:endParaRPr kumimoji="0" lang="en-US" altLang="ja-JP" sz="1200" dirty="0" smtClean="0">
              <a:solidFill>
                <a:srgbClr val="192954"/>
              </a:solidFill>
            </a:endParaRPr>
          </a:p>
          <a:p>
            <a:pPr algn="ctr" defTabSz="457162" eaLnBrk="1" hangingPunct="1"/>
            <a:r>
              <a:rPr kumimoji="0" lang="en-US" altLang="en-US" sz="1200" dirty="0" smtClean="0">
                <a:solidFill>
                  <a:srgbClr val="192954"/>
                </a:solidFill>
              </a:rPr>
              <a:t>- Cisco AnyConnect -</a:t>
            </a:r>
            <a:endParaRPr kumimoji="0" lang="en-US" altLang="en-US" sz="1200" dirty="0">
              <a:solidFill>
                <a:srgbClr val="192954"/>
              </a:solidFill>
            </a:endParaRPr>
          </a:p>
        </p:txBody>
      </p:sp>
      <p:sp>
        <p:nvSpPr>
          <p:cNvPr id="181" name="Rectangle 168"/>
          <p:cNvSpPr>
            <a:spLocks noChangeArrowheads="1"/>
          </p:cNvSpPr>
          <p:nvPr/>
        </p:nvSpPr>
        <p:spPr bwMode="auto">
          <a:xfrm>
            <a:off x="3493632" y="2323836"/>
            <a:ext cx="1412566" cy="64633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ja-JP" altLang="en-US" sz="1200" dirty="0" smtClean="0">
                <a:solidFill>
                  <a:srgbClr val="192954"/>
                </a:solidFill>
              </a:rPr>
              <a:t>セキュア</a:t>
            </a:r>
            <a:r>
              <a:rPr kumimoji="0" lang="en-US" altLang="en-US" sz="1200" dirty="0" smtClean="0">
                <a:solidFill>
                  <a:srgbClr val="192954"/>
                </a:solidFill>
              </a:rPr>
              <a:t>DNS</a:t>
            </a:r>
          </a:p>
          <a:p>
            <a:pPr algn="ctr" defTabSz="457162" eaLnBrk="1" hangingPunct="1"/>
            <a:r>
              <a:rPr lang="en-US" altLang="en-US" sz="1200" dirty="0" smtClean="0">
                <a:solidFill>
                  <a:srgbClr val="192954"/>
                </a:solidFill>
              </a:rPr>
              <a:t>Web</a:t>
            </a:r>
            <a:r>
              <a:rPr lang="ja-JP" altLang="en-US" sz="1200" dirty="0" smtClean="0">
                <a:solidFill>
                  <a:srgbClr val="192954"/>
                </a:solidFill>
              </a:rPr>
              <a:t>セキュリティ</a:t>
            </a:r>
            <a:endParaRPr lang="en-US" altLang="ja-JP" sz="1200" dirty="0" smtClean="0">
              <a:solidFill>
                <a:srgbClr val="192954"/>
              </a:solidFill>
            </a:endParaRPr>
          </a:p>
          <a:p>
            <a:pPr algn="ctr" defTabSz="457162" eaLnBrk="1" hangingPunct="1"/>
            <a:r>
              <a:rPr kumimoji="0" lang="en-US" altLang="en-US" sz="1200" dirty="0" smtClean="0">
                <a:solidFill>
                  <a:srgbClr val="192954"/>
                </a:solidFill>
              </a:rPr>
              <a:t>- Cisco Umbrella -</a:t>
            </a:r>
            <a:endParaRPr kumimoji="0" lang="en-US" altLang="en-US" sz="1200" dirty="0">
              <a:solidFill>
                <a:srgbClr val="192954"/>
              </a:solidFill>
            </a:endParaRPr>
          </a:p>
        </p:txBody>
      </p:sp>
      <p:sp>
        <p:nvSpPr>
          <p:cNvPr id="219" name="Rectangle 168"/>
          <p:cNvSpPr>
            <a:spLocks noChangeArrowheads="1"/>
          </p:cNvSpPr>
          <p:nvPr/>
        </p:nvSpPr>
        <p:spPr bwMode="auto">
          <a:xfrm>
            <a:off x="5985652" y="2963658"/>
            <a:ext cx="1875834"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lang="ja-JP" altLang="en-US" sz="1200" dirty="0" smtClean="0">
                <a:solidFill>
                  <a:srgbClr val="192954"/>
                </a:solidFill>
              </a:rPr>
              <a:t>次世代型ファイアウォール</a:t>
            </a:r>
            <a:endParaRPr lang="en-US" altLang="ja-JP" sz="1200" dirty="0" smtClean="0">
              <a:solidFill>
                <a:srgbClr val="192954"/>
              </a:solidFill>
            </a:endParaRPr>
          </a:p>
          <a:p>
            <a:pPr algn="ctr" defTabSz="457162" eaLnBrk="1" hangingPunct="1"/>
            <a:r>
              <a:rPr kumimoji="0" lang="en-US" altLang="en-US" sz="1200" dirty="0" smtClean="0">
                <a:solidFill>
                  <a:srgbClr val="192954"/>
                </a:solidFill>
              </a:rPr>
              <a:t>- ASA</a:t>
            </a:r>
            <a:r>
              <a:rPr lang="en-US" altLang="en-US" sz="1200" dirty="0" smtClean="0">
                <a:solidFill>
                  <a:srgbClr val="192954"/>
                </a:solidFill>
              </a:rPr>
              <a:t> </a:t>
            </a:r>
            <a:r>
              <a:rPr lang="en-US" altLang="en-US" sz="1200" dirty="0">
                <a:solidFill>
                  <a:srgbClr val="192954"/>
                </a:solidFill>
              </a:rPr>
              <a:t>with </a:t>
            </a:r>
            <a:r>
              <a:rPr lang="en-US" altLang="en-US" sz="1200" dirty="0" smtClean="0">
                <a:solidFill>
                  <a:srgbClr val="192954"/>
                </a:solidFill>
              </a:rPr>
              <a:t>Firepower -</a:t>
            </a:r>
            <a:endParaRPr lang="en-US" altLang="en-US" sz="1200" dirty="0">
              <a:solidFill>
                <a:srgbClr val="192954"/>
              </a:solidFill>
            </a:endParaRPr>
          </a:p>
        </p:txBody>
      </p:sp>
      <p:sp>
        <p:nvSpPr>
          <p:cNvPr id="220" name="Rectangle 168"/>
          <p:cNvSpPr>
            <a:spLocks noChangeArrowheads="1"/>
          </p:cNvSpPr>
          <p:nvPr/>
        </p:nvSpPr>
        <p:spPr bwMode="auto">
          <a:xfrm>
            <a:off x="7055651" y="1741077"/>
            <a:ext cx="1691489" cy="64633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ja-JP" altLang="en-US" sz="1200" dirty="0" smtClean="0">
                <a:solidFill>
                  <a:srgbClr val="192954"/>
                </a:solidFill>
              </a:rPr>
              <a:t>クラウドアプリの可視化</a:t>
            </a:r>
            <a:endParaRPr lang="en-US" altLang="ja-JP" sz="1200" dirty="0">
              <a:solidFill>
                <a:srgbClr val="192954"/>
              </a:solidFill>
            </a:endParaRPr>
          </a:p>
          <a:p>
            <a:pPr algn="ctr" defTabSz="457162" eaLnBrk="1" hangingPunct="1"/>
            <a:r>
              <a:rPr kumimoji="0" lang="ja-JP" altLang="en-US" sz="1200" dirty="0" smtClean="0">
                <a:solidFill>
                  <a:srgbClr val="192954"/>
                </a:solidFill>
              </a:rPr>
              <a:t>不正クラウドアプリ検出</a:t>
            </a:r>
            <a:endParaRPr kumimoji="0" lang="en-US" altLang="ja-JP" sz="1200" dirty="0" smtClean="0">
              <a:solidFill>
                <a:srgbClr val="192954"/>
              </a:solidFill>
            </a:endParaRPr>
          </a:p>
          <a:p>
            <a:pPr algn="ctr" defTabSz="457162" eaLnBrk="1" hangingPunct="1"/>
            <a:r>
              <a:rPr kumimoji="0" lang="en-US" altLang="ja-JP" sz="1200" dirty="0" smtClean="0">
                <a:solidFill>
                  <a:srgbClr val="192954"/>
                </a:solidFill>
              </a:rPr>
              <a:t> - Cisco </a:t>
            </a:r>
            <a:r>
              <a:rPr kumimoji="0" lang="en-US" altLang="ja-JP" sz="1200" dirty="0" err="1" smtClean="0">
                <a:solidFill>
                  <a:srgbClr val="192954"/>
                </a:solidFill>
              </a:rPr>
              <a:t>Cloudlock</a:t>
            </a:r>
            <a:r>
              <a:rPr kumimoji="0" lang="en-US" altLang="ja-JP" sz="1200" dirty="0" smtClean="0">
                <a:solidFill>
                  <a:srgbClr val="192954"/>
                </a:solidFill>
              </a:rPr>
              <a:t>- </a:t>
            </a:r>
          </a:p>
        </p:txBody>
      </p:sp>
      <p:sp>
        <p:nvSpPr>
          <p:cNvPr id="221" name="Rectangle 168"/>
          <p:cNvSpPr>
            <a:spLocks noChangeArrowheads="1"/>
          </p:cNvSpPr>
          <p:nvPr/>
        </p:nvSpPr>
        <p:spPr bwMode="auto">
          <a:xfrm>
            <a:off x="198427" y="2459770"/>
            <a:ext cx="2220480" cy="461665"/>
          </a:xfrm>
          <a:prstGeom prst="rect">
            <a:avLst/>
          </a:prstGeom>
          <a:solidFill>
            <a:srgbClr val="FFFFFF">
              <a:alpha val="7490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ja-JP" altLang="en-US" sz="1200" dirty="0" smtClean="0">
                <a:solidFill>
                  <a:srgbClr val="192954"/>
                </a:solidFill>
              </a:rPr>
              <a:t>クライアントでの</a:t>
            </a:r>
            <a:r>
              <a:rPr lang="ja-JP" altLang="en-US" sz="1200" dirty="0" smtClean="0">
                <a:solidFill>
                  <a:srgbClr val="192954"/>
                </a:solidFill>
              </a:rPr>
              <a:t>マルウェア対策</a:t>
            </a:r>
            <a:endParaRPr lang="en-US" altLang="ja-JP" sz="1200" dirty="0" smtClean="0">
              <a:solidFill>
                <a:srgbClr val="192954"/>
              </a:solidFill>
            </a:endParaRPr>
          </a:p>
          <a:p>
            <a:pPr algn="ctr" defTabSz="457162" eaLnBrk="1" hangingPunct="1"/>
            <a:r>
              <a:rPr kumimoji="0" lang="en-US" altLang="en-US" sz="1200" dirty="0" smtClean="0">
                <a:solidFill>
                  <a:srgbClr val="192954"/>
                </a:solidFill>
              </a:rPr>
              <a:t>- AMP for Endpoints- </a:t>
            </a:r>
            <a:endParaRPr kumimoji="0" lang="en-US" altLang="en-US" sz="1200" dirty="0">
              <a:solidFill>
                <a:srgbClr val="192954"/>
              </a:solidFill>
            </a:endParaRPr>
          </a:p>
        </p:txBody>
      </p:sp>
      <p:sp>
        <p:nvSpPr>
          <p:cNvPr id="223" name="Rectangle 168"/>
          <p:cNvSpPr>
            <a:spLocks noChangeArrowheads="1"/>
          </p:cNvSpPr>
          <p:nvPr/>
        </p:nvSpPr>
        <p:spPr bwMode="auto">
          <a:xfrm>
            <a:off x="2127651" y="2962212"/>
            <a:ext cx="1626920"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en-US" altLang="ja-JP" sz="1200" dirty="0" smtClean="0">
                <a:solidFill>
                  <a:srgbClr val="192954"/>
                </a:solidFill>
              </a:rPr>
              <a:t>VPN</a:t>
            </a:r>
            <a:r>
              <a:rPr kumimoji="0" lang="ja-JP" altLang="en-US" sz="1200" dirty="0" smtClean="0">
                <a:solidFill>
                  <a:srgbClr val="192954"/>
                </a:solidFill>
              </a:rPr>
              <a:t>通信</a:t>
            </a:r>
            <a:endParaRPr kumimoji="0" lang="en-US" altLang="ja-JP" sz="1200" dirty="0" smtClean="0">
              <a:solidFill>
                <a:srgbClr val="192954"/>
              </a:solidFill>
            </a:endParaRPr>
          </a:p>
          <a:p>
            <a:pPr algn="ctr" defTabSz="457162" eaLnBrk="1" hangingPunct="1"/>
            <a:r>
              <a:rPr kumimoji="0" lang="en-US" altLang="en-US" sz="1200" dirty="0" smtClean="0">
                <a:solidFill>
                  <a:srgbClr val="192954"/>
                </a:solidFill>
              </a:rPr>
              <a:t>- Cisco AnyConnect -</a:t>
            </a:r>
            <a:endParaRPr kumimoji="0" lang="en-US" altLang="en-US" sz="1200" dirty="0">
              <a:solidFill>
                <a:srgbClr val="192954"/>
              </a:solidFill>
            </a:endParaRPr>
          </a:p>
        </p:txBody>
      </p:sp>
      <p:sp>
        <p:nvSpPr>
          <p:cNvPr id="225" name="Rectangle 168"/>
          <p:cNvSpPr>
            <a:spLocks noChangeArrowheads="1"/>
          </p:cNvSpPr>
          <p:nvPr/>
        </p:nvSpPr>
        <p:spPr bwMode="auto">
          <a:xfrm>
            <a:off x="6867345" y="3743015"/>
            <a:ext cx="2220480" cy="461665"/>
          </a:xfrm>
          <a:prstGeom prst="rect">
            <a:avLst/>
          </a:prstGeom>
          <a:solidFill>
            <a:srgbClr val="FFFFFF">
              <a:alpha val="7490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ja-JP" altLang="en-US" sz="1200" dirty="0" smtClean="0">
                <a:solidFill>
                  <a:srgbClr val="192954"/>
                </a:solidFill>
              </a:rPr>
              <a:t>クライアントでの</a:t>
            </a:r>
            <a:r>
              <a:rPr lang="ja-JP" altLang="en-US" sz="1200" dirty="0" smtClean="0">
                <a:solidFill>
                  <a:srgbClr val="192954"/>
                </a:solidFill>
              </a:rPr>
              <a:t>マルウェア対策</a:t>
            </a:r>
            <a:endParaRPr lang="en-US" altLang="ja-JP" sz="1200" dirty="0" smtClean="0">
              <a:solidFill>
                <a:srgbClr val="192954"/>
              </a:solidFill>
            </a:endParaRPr>
          </a:p>
          <a:p>
            <a:pPr algn="ctr" defTabSz="457162" eaLnBrk="1" hangingPunct="1"/>
            <a:r>
              <a:rPr kumimoji="0" lang="en-US" altLang="en-US" sz="1200" dirty="0" smtClean="0">
                <a:solidFill>
                  <a:srgbClr val="192954"/>
                </a:solidFill>
              </a:rPr>
              <a:t>- AMP for Endpoints- </a:t>
            </a:r>
            <a:endParaRPr kumimoji="0" lang="en-US" altLang="en-US" sz="1200" dirty="0">
              <a:solidFill>
                <a:srgbClr val="192954"/>
              </a:solidFill>
            </a:endParaRPr>
          </a:p>
        </p:txBody>
      </p:sp>
      <p:pic>
        <p:nvPicPr>
          <p:cNvPr id="226" name="Picture 125"/>
          <p:cNvPicPr>
            <a:picLocks noChangeAspect="1"/>
          </p:cNvPicPr>
          <p:nvPr/>
        </p:nvPicPr>
        <p:blipFill>
          <a:blip r:embed="rId8">
            <a:extLst>
              <a:ext uri="{BEBA8EAE-BF5A-486C-A8C5-ECC9F3942E4B}">
                <a14:imgProps xmlns:a14="http://schemas.microsoft.com/office/drawing/2010/main">
                  <a14:imgLayer r:embed="rId9">
                    <a14:imgEffect>
                      <a14:backgroundRemoval t="9778" b="100000" l="5778" r="89778"/>
                    </a14:imgEffect>
                  </a14:imgLayer>
                </a14:imgProps>
              </a:ext>
            </a:extLst>
          </a:blip>
          <a:stretch>
            <a:fillRect/>
          </a:stretch>
        </p:blipFill>
        <p:spPr>
          <a:xfrm>
            <a:off x="2053037" y="2757597"/>
            <a:ext cx="464484" cy="464484"/>
          </a:xfrm>
          <a:prstGeom prst="rect">
            <a:avLst/>
          </a:prstGeom>
        </p:spPr>
      </p:pic>
      <p:pic>
        <p:nvPicPr>
          <p:cNvPr id="227" name="Picture 125"/>
          <p:cNvPicPr>
            <a:picLocks noChangeAspect="1"/>
          </p:cNvPicPr>
          <p:nvPr/>
        </p:nvPicPr>
        <p:blipFill>
          <a:blip r:embed="rId8">
            <a:extLst>
              <a:ext uri="{BEBA8EAE-BF5A-486C-A8C5-ECC9F3942E4B}">
                <a14:imgProps xmlns:a14="http://schemas.microsoft.com/office/drawing/2010/main">
                  <a14:imgLayer r:embed="rId9">
                    <a14:imgEffect>
                      <a14:backgroundRemoval t="9778" b="100000" l="5778" r="89778"/>
                    </a14:imgEffect>
                  </a14:imgLayer>
                </a14:imgProps>
              </a:ext>
            </a:extLst>
          </a:blip>
          <a:stretch>
            <a:fillRect/>
          </a:stretch>
        </p:blipFill>
        <p:spPr>
          <a:xfrm>
            <a:off x="4134904" y="2886682"/>
            <a:ext cx="464484" cy="464484"/>
          </a:xfrm>
          <a:prstGeom prst="rect">
            <a:avLst/>
          </a:prstGeom>
        </p:spPr>
      </p:pic>
    </p:spTree>
    <p:extLst>
      <p:ext uri="{BB962C8B-B14F-4D97-AF65-F5344CB8AC3E}">
        <p14:creationId xmlns:p14="http://schemas.microsoft.com/office/powerpoint/2010/main" val="2054915339"/>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38400"/>
          </a:xfrm>
          <a:prstGeom prst="rect">
            <a:avLst/>
          </a:prstGeom>
        </p:spPr>
      </p:pic>
      <p:sp>
        <p:nvSpPr>
          <p:cNvPr id="4" name="Rectangle 3"/>
          <p:cNvSpPr>
            <a:spLocks/>
          </p:cNvSpPr>
          <p:nvPr/>
        </p:nvSpPr>
        <p:spPr>
          <a:xfrm>
            <a:off x="0" y="0"/>
            <a:ext cx="9180512" cy="5138400"/>
          </a:xfrm>
          <a:prstGeom prst="rect">
            <a:avLst/>
          </a:prstGeom>
          <a:solidFill>
            <a:srgbClr val="0070C0">
              <a:alpha val="56863"/>
            </a:srgbClr>
          </a:solidFill>
          <a:ln>
            <a:solidFill>
              <a:schemeClr val="tx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endParaRPr>
          </a:p>
        </p:txBody>
      </p:sp>
      <p:sp>
        <p:nvSpPr>
          <p:cNvPr id="5" name="TextBox 4"/>
          <p:cNvSpPr txBox="1"/>
          <p:nvPr/>
        </p:nvSpPr>
        <p:spPr>
          <a:xfrm>
            <a:off x="1818460" y="906274"/>
            <a:ext cx="5570757" cy="523220"/>
          </a:xfrm>
          <a:prstGeom prst="rect">
            <a:avLst/>
          </a:prstGeom>
          <a:noFill/>
        </p:spPr>
        <p:txBody>
          <a:bodyPr wrap="none" rtlCol="0">
            <a:spAutoFit/>
          </a:bodyPr>
          <a:lstStyle/>
          <a:p>
            <a:pPr algn="ctr"/>
            <a:r>
              <a:rPr lang="ja-JP" altLang="en-US" sz="2800" dirty="0" smtClean="0">
                <a:solidFill>
                  <a:schemeClr val="bg1"/>
                </a:solidFill>
                <a:latin typeface="ＭＳ Ｐゴシック" panose="020B0600070205080204" pitchFamily="50" charset="-128"/>
                <a:ea typeface="ＭＳ Ｐゴシック" panose="020B0600070205080204" pitchFamily="50" charset="-128"/>
              </a:rPr>
              <a:t>最強のセキュリティ インテリジェンス</a:t>
            </a:r>
            <a:endParaRPr lang="en-US" sz="2800" dirty="0">
              <a:solidFill>
                <a:schemeClr val="bg1"/>
              </a:solidFill>
              <a:latin typeface="ＭＳ Ｐゴシック" panose="020B0600070205080204" pitchFamily="50" charset="-128"/>
              <a:ea typeface="ＭＳ Ｐゴシック" panose="020B0600070205080204" pitchFamily="50" charset="-128"/>
            </a:endParaRPr>
          </a:p>
        </p:txBody>
      </p:sp>
      <p:sp>
        <p:nvSpPr>
          <p:cNvPr id="8" name="Rectangle 7"/>
          <p:cNvSpPr/>
          <p:nvPr/>
        </p:nvSpPr>
        <p:spPr>
          <a:xfrm>
            <a:off x="1691680" y="2283718"/>
            <a:ext cx="5904656" cy="720080"/>
          </a:xfrm>
          <a:prstGeom prst="rect">
            <a:avLst/>
          </a:prstGeom>
          <a:solidFill>
            <a:srgbClr val="D481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endParaRPr>
          </a:p>
        </p:txBody>
      </p:sp>
      <p:pic>
        <p:nvPicPr>
          <p:cNvPr id="6" name="Picture 5"/>
          <p:cNvPicPr>
            <a:picLocks noChangeAspect="1"/>
          </p:cNvPicPr>
          <p:nvPr/>
        </p:nvPicPr>
        <p:blipFill>
          <a:blip r:embed="rId3"/>
          <a:stretch>
            <a:fillRect/>
          </a:stretch>
        </p:blipFill>
        <p:spPr>
          <a:xfrm>
            <a:off x="3584363" y="1642094"/>
            <a:ext cx="2093679" cy="929656"/>
          </a:xfrm>
          <a:prstGeom prst="rect">
            <a:avLst/>
          </a:prstGeom>
        </p:spPr>
      </p:pic>
      <p:sp>
        <p:nvSpPr>
          <p:cNvPr id="7" name="Rectangle 6"/>
          <p:cNvSpPr/>
          <p:nvPr/>
        </p:nvSpPr>
        <p:spPr>
          <a:xfrm>
            <a:off x="2663469" y="2531680"/>
            <a:ext cx="3938899" cy="400110"/>
          </a:xfrm>
          <a:prstGeom prst="rect">
            <a:avLst/>
          </a:prstGeom>
        </p:spPr>
        <p:txBody>
          <a:bodyPr wrap="none">
            <a:spAutoFit/>
          </a:bodyPr>
          <a:lstStyle/>
          <a:p>
            <a:pPr algn="ctr"/>
            <a:r>
              <a:rPr lang="en-US" sz="2000" dirty="0">
                <a:solidFill>
                  <a:schemeClr val="bg1"/>
                </a:solidFill>
                <a:latin typeface="ＭＳ Ｐゴシック" panose="020B0600070205080204" pitchFamily="50" charset="-128"/>
                <a:ea typeface="ＭＳ Ｐゴシック" panose="020B0600070205080204" pitchFamily="50" charset="-128"/>
              </a:rPr>
              <a:t>https://</a:t>
            </a:r>
            <a:r>
              <a:rPr lang="en-US" sz="2000" dirty="0" err="1">
                <a:solidFill>
                  <a:schemeClr val="bg1"/>
                </a:solidFill>
                <a:latin typeface="ＭＳ Ｐゴシック" panose="020B0600070205080204" pitchFamily="50" charset="-128"/>
                <a:ea typeface="ＭＳ Ｐゴシック" panose="020B0600070205080204" pitchFamily="50" charset="-128"/>
              </a:rPr>
              <a:t>www.talosintelligence.com</a:t>
            </a:r>
            <a:r>
              <a:rPr lang="en-US" sz="2000" dirty="0">
                <a:solidFill>
                  <a:schemeClr val="bg1"/>
                </a:solidFill>
                <a:latin typeface="ＭＳ Ｐゴシック" panose="020B0600070205080204" pitchFamily="50" charset="-128"/>
                <a:ea typeface="ＭＳ Ｐゴシック" panose="020B0600070205080204" pitchFamily="50" charset="-128"/>
              </a:rPr>
              <a:t>/</a:t>
            </a:r>
          </a:p>
        </p:txBody>
      </p:sp>
      <p:sp>
        <p:nvSpPr>
          <p:cNvPr id="10" name="Rectangle 9"/>
          <p:cNvSpPr/>
          <p:nvPr/>
        </p:nvSpPr>
        <p:spPr>
          <a:xfrm>
            <a:off x="3884733" y="3219822"/>
            <a:ext cx="1438214" cy="338554"/>
          </a:xfrm>
          <a:prstGeom prst="rect">
            <a:avLst/>
          </a:prstGeom>
        </p:spPr>
        <p:txBody>
          <a:bodyPr wrap="none">
            <a:spAutoFit/>
          </a:bodyPr>
          <a:lstStyle/>
          <a:p>
            <a:pPr algn="ctr"/>
            <a:r>
              <a:rPr lang="en-US" sz="1600" dirty="0" smtClean="0">
                <a:solidFill>
                  <a:schemeClr val="bg1"/>
                </a:solidFill>
                <a:latin typeface="ＭＳ Ｐゴシック" panose="020B0600070205080204" pitchFamily="50" charset="-128"/>
                <a:ea typeface="ＭＳ Ｐゴシック" panose="020B0600070205080204" pitchFamily="50" charset="-128"/>
              </a:rPr>
              <a:t> is provided by</a:t>
            </a:r>
            <a:endParaRPr lang="en-US" sz="1600" dirty="0">
              <a:solidFill>
                <a:schemeClr val="bg1"/>
              </a:solidFill>
              <a:latin typeface="ＭＳ Ｐゴシック" panose="020B0600070205080204" pitchFamily="50" charset="-128"/>
              <a:ea typeface="ＭＳ Ｐゴシック" panose="020B0600070205080204" pitchFamily="50" charset="-128"/>
            </a:endParaRPr>
          </a:p>
        </p:txBody>
      </p:sp>
      <p:pic>
        <p:nvPicPr>
          <p:cNvPr id="1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8608" y="3147814"/>
            <a:ext cx="19907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445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latin typeface="MS PGothic" charset="-128"/>
                <a:ea typeface="MS PGothic" charset="-128"/>
                <a:cs typeface="MS PGothic" charset="-128"/>
              </a:rPr>
              <a:t>マーケットでの関心事</a:t>
            </a:r>
            <a:endParaRPr lang="en-US" dirty="0">
              <a:latin typeface="MS PGothic" charset="-128"/>
              <a:ea typeface="MS PGothic" charset="-128"/>
              <a:cs typeface="MS PGothic" charset="-128"/>
            </a:endParaRPr>
          </a:p>
        </p:txBody>
      </p:sp>
    </p:spTree>
    <p:extLst>
      <p:ext uri="{BB962C8B-B14F-4D97-AF65-F5344CB8AC3E}">
        <p14:creationId xmlns:p14="http://schemas.microsoft.com/office/powerpoint/2010/main" val="1390741015"/>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マーケットでの関心事</a:t>
            </a:r>
            <a:endParaRPr lang="en-US" dirty="0">
              <a:latin typeface="MS PGothic" charset="-128"/>
              <a:ea typeface="MS PGothic" charset="-128"/>
              <a:cs typeface="MS PGothic" charset="-128"/>
            </a:endParaRPr>
          </a:p>
        </p:txBody>
      </p:sp>
      <p:sp>
        <p:nvSpPr>
          <p:cNvPr id="25" name="TextBox 24"/>
          <p:cNvSpPr txBox="1"/>
          <p:nvPr/>
        </p:nvSpPr>
        <p:spPr>
          <a:xfrm>
            <a:off x="437766" y="1445545"/>
            <a:ext cx="8268467" cy="2677656"/>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marL="342900" indent="-342900">
              <a:spcAft>
                <a:spcPts val="0"/>
              </a:spcAft>
              <a:buFont typeface="Wingdings" charset="2"/>
              <a:buChar char="q"/>
            </a:pPr>
            <a:r>
              <a:rPr lang="ja-JP" altLang="en-US" sz="2400" dirty="0" smtClean="0">
                <a:latin typeface="MS PGothic" charset="-128"/>
                <a:ea typeface="MS PGothic" charset="-128"/>
                <a:cs typeface="MS PGothic" charset="-128"/>
              </a:rPr>
              <a:t>ワークスタイル イノベーション</a:t>
            </a:r>
            <a:r>
              <a:rPr lang="en-US" altLang="ja-JP" sz="2400" dirty="0" smtClean="0">
                <a:latin typeface="MS PGothic" charset="-128"/>
                <a:ea typeface="MS PGothic" charset="-128"/>
                <a:cs typeface="MS PGothic" charset="-128"/>
              </a:rPr>
              <a:t>:</a:t>
            </a:r>
            <a:r>
              <a:rPr lang="ja-JP" altLang="en-US" sz="2400" dirty="0">
                <a:latin typeface="MS PGothic" charset="-128"/>
                <a:ea typeface="MS PGothic" charset="-128"/>
                <a:cs typeface="MS PGothic" charset="-128"/>
              </a:rPr>
              <a:t>働き方</a:t>
            </a:r>
            <a:r>
              <a:rPr lang="ja-JP" altLang="en-US" sz="2400" dirty="0" smtClean="0">
                <a:latin typeface="MS PGothic" charset="-128"/>
                <a:ea typeface="MS PGothic" charset="-128"/>
                <a:cs typeface="MS PGothic" charset="-128"/>
              </a:rPr>
              <a:t>改革</a:t>
            </a:r>
            <a:endParaRPr lang="en-US" altLang="ja-JP" sz="2400" dirty="0" smtClean="0">
              <a:latin typeface="MS PGothic" charset="-128"/>
              <a:ea typeface="MS PGothic" charset="-128"/>
              <a:cs typeface="MS PGothic" charset="-128"/>
            </a:endParaRPr>
          </a:p>
          <a:p>
            <a:pPr marL="800100" lvl="1" indent="-342900">
              <a:buFont typeface="Wingdings" charset="2"/>
              <a:buChar char="v"/>
            </a:pPr>
            <a:r>
              <a:rPr lang="ja-JP" altLang="en-US" sz="2400" dirty="0" smtClean="0">
                <a:latin typeface="MS PGothic" charset="-128"/>
                <a:ea typeface="MS PGothic" charset="-128"/>
                <a:cs typeface="MS PGothic" charset="-128"/>
              </a:rPr>
              <a:t>様々な人たちの労働参加</a:t>
            </a:r>
            <a:endParaRPr lang="en-US" altLang="ja-JP" sz="2400" dirty="0" smtClean="0">
              <a:latin typeface="MS PGothic" charset="-128"/>
              <a:ea typeface="MS PGothic" charset="-128"/>
              <a:cs typeface="MS PGothic" charset="-128"/>
            </a:endParaRPr>
          </a:p>
          <a:p>
            <a:pPr marL="800100" lvl="1" indent="-342900">
              <a:buFont typeface="Wingdings" charset="2"/>
              <a:buChar char="v"/>
            </a:pPr>
            <a:r>
              <a:rPr lang="ja-JP" altLang="en-US" sz="2400" dirty="0" smtClean="0">
                <a:latin typeface="MS PGothic" charset="-128"/>
                <a:ea typeface="MS PGothic" charset="-128"/>
                <a:cs typeface="MS PGothic" charset="-128"/>
              </a:rPr>
              <a:t>業務効率化</a:t>
            </a:r>
            <a:endParaRPr lang="en-US" altLang="ja-JP" sz="2400" dirty="0" smtClean="0">
              <a:latin typeface="MS PGothic" charset="-128"/>
              <a:ea typeface="MS PGothic" charset="-128"/>
              <a:cs typeface="MS PGothic" charset="-128"/>
            </a:endParaRPr>
          </a:p>
          <a:p>
            <a:pPr marL="800100" lvl="1" indent="-342900">
              <a:buFont typeface="Wingdings" charset="2"/>
              <a:buChar char="v"/>
            </a:pPr>
            <a:endParaRPr lang="en-US" altLang="ja-JP" sz="2400" dirty="0">
              <a:latin typeface="MS PGothic" charset="-128"/>
              <a:ea typeface="MS PGothic" charset="-128"/>
              <a:cs typeface="MS PGothic" charset="-128"/>
            </a:endParaRPr>
          </a:p>
          <a:p>
            <a:pPr marL="342900" indent="-342900">
              <a:buFont typeface="Wingdings" charset="2"/>
              <a:buChar char="q"/>
            </a:pPr>
            <a:r>
              <a:rPr lang="en-US" altLang="ja-JP" sz="2400" dirty="0" err="1" smtClean="0">
                <a:latin typeface="MS PGothic" charset="-128"/>
                <a:ea typeface="MS PGothic" charset="-128"/>
                <a:cs typeface="MS PGothic" charset="-128"/>
              </a:rPr>
              <a:t>IoT</a:t>
            </a:r>
            <a:r>
              <a:rPr lang="ja-JP" altLang="en-US" sz="2400" dirty="0" smtClean="0">
                <a:latin typeface="MS PGothic" charset="-128"/>
                <a:ea typeface="MS PGothic" charset="-128"/>
                <a:cs typeface="MS PGothic" charset="-128"/>
              </a:rPr>
              <a:t>セキュリティ</a:t>
            </a:r>
            <a:endParaRPr lang="en-US" altLang="ja-JP" sz="2400" dirty="0" smtClean="0">
              <a:latin typeface="MS PGothic" charset="-128"/>
              <a:ea typeface="MS PGothic" charset="-128"/>
              <a:cs typeface="MS PGothic" charset="-128"/>
            </a:endParaRPr>
          </a:p>
          <a:p>
            <a:pPr marL="800100" lvl="1" indent="-342900">
              <a:buFont typeface="Wingdings" charset="2"/>
              <a:buChar char="v"/>
            </a:pPr>
            <a:r>
              <a:rPr lang="en-US" altLang="ja-JP" sz="2400" dirty="0" smtClean="0">
                <a:latin typeface="MS PGothic" charset="-128"/>
                <a:ea typeface="MS PGothic" charset="-128"/>
                <a:cs typeface="MS PGothic" charset="-128"/>
              </a:rPr>
              <a:t>Web</a:t>
            </a:r>
            <a:r>
              <a:rPr lang="ja-JP" altLang="en-US" sz="2400" dirty="0" smtClean="0">
                <a:latin typeface="MS PGothic" charset="-128"/>
                <a:ea typeface="MS PGothic" charset="-128"/>
                <a:cs typeface="MS PGothic" charset="-128"/>
              </a:rPr>
              <a:t>カメラ、</a:t>
            </a:r>
            <a:r>
              <a:rPr lang="en-US" altLang="ja-JP" sz="2400" dirty="0" smtClean="0">
                <a:latin typeface="MS PGothic" charset="-128"/>
                <a:ea typeface="MS PGothic" charset="-128"/>
                <a:cs typeface="MS PGothic" charset="-128"/>
              </a:rPr>
              <a:t>Blu-ray</a:t>
            </a:r>
            <a:r>
              <a:rPr lang="ja-JP" altLang="en-US" sz="2400" dirty="0" smtClean="0">
                <a:latin typeface="MS PGothic" charset="-128"/>
                <a:ea typeface="MS PGothic" charset="-128"/>
                <a:cs typeface="MS PGothic" charset="-128"/>
              </a:rPr>
              <a:t>レコーダなどの機器</a:t>
            </a:r>
            <a:endParaRPr lang="en-US" altLang="ja-JP" sz="2400" dirty="0" smtClean="0">
              <a:latin typeface="MS PGothic" charset="-128"/>
              <a:ea typeface="MS PGothic" charset="-128"/>
              <a:cs typeface="MS PGothic" charset="-128"/>
            </a:endParaRPr>
          </a:p>
          <a:p>
            <a:pPr marL="800100" lvl="1" indent="-342900">
              <a:buFont typeface="Wingdings" charset="2"/>
              <a:buChar char="v"/>
            </a:pPr>
            <a:r>
              <a:rPr lang="ja-JP" altLang="en-US" sz="2400" dirty="0" smtClean="0">
                <a:latin typeface="MS PGothic" charset="-128"/>
                <a:ea typeface="MS PGothic" charset="-128"/>
                <a:cs typeface="MS PGothic" charset="-128"/>
              </a:rPr>
              <a:t>工場生産ライン、プラント管理システム</a:t>
            </a:r>
            <a:endParaRPr lang="en-US" altLang="ja-JP" sz="2400" dirty="0" smtClean="0">
              <a:latin typeface="MS PGothic" charset="-128"/>
              <a:ea typeface="MS PGothic" charset="-128"/>
              <a:cs typeface="MS PGothic" charset="-128"/>
            </a:endParaRPr>
          </a:p>
        </p:txBody>
      </p:sp>
      <p:pic>
        <p:nvPicPr>
          <p:cNvPr id="4" name="Picture 3"/>
          <p:cNvPicPr>
            <a:picLocks noChangeAspect="1"/>
          </p:cNvPicPr>
          <p:nvPr/>
        </p:nvPicPr>
        <p:blipFill>
          <a:blip r:embed="rId3"/>
          <a:stretch>
            <a:fillRect/>
          </a:stretch>
        </p:blipFill>
        <p:spPr>
          <a:xfrm>
            <a:off x="6649006" y="1635646"/>
            <a:ext cx="2057227" cy="1152128"/>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stretch>
            <a:fillRect/>
          </a:stretch>
        </p:blipFill>
        <p:spPr>
          <a:xfrm>
            <a:off x="6649006" y="3032620"/>
            <a:ext cx="2051720" cy="11487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9324910"/>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latin typeface="MS PGothic" charset="-128"/>
                <a:ea typeface="MS PGothic" charset="-128"/>
                <a:cs typeface="MS PGothic" charset="-128"/>
              </a:rPr>
              <a:t>シスコ</a:t>
            </a:r>
            <a:r>
              <a:rPr lang="en-US" altLang="ja-JP" dirty="0" smtClean="0">
                <a:latin typeface="MS PGothic" charset="-128"/>
                <a:ea typeface="MS PGothic" charset="-128"/>
                <a:cs typeface="MS PGothic" charset="-128"/>
              </a:rPr>
              <a:t/>
            </a:r>
            <a:br>
              <a:rPr lang="en-US" altLang="ja-JP" dirty="0" smtClean="0">
                <a:latin typeface="MS PGothic" charset="-128"/>
                <a:ea typeface="MS PGothic" charset="-128"/>
                <a:cs typeface="MS PGothic" charset="-128"/>
              </a:rPr>
            </a:br>
            <a:r>
              <a:rPr lang="ja-JP" altLang="en-US" dirty="0" smtClean="0">
                <a:latin typeface="MS PGothic" charset="-128"/>
                <a:ea typeface="MS PGothic" charset="-128"/>
                <a:cs typeface="MS PGothic" charset="-128"/>
              </a:rPr>
              <a:t>セキュリティ</a:t>
            </a:r>
            <a:r>
              <a:rPr lang="en-US" altLang="ja-JP" dirty="0" smtClean="0">
                <a:latin typeface="MS PGothic" charset="-128"/>
                <a:ea typeface="MS PGothic" charset="-128"/>
                <a:cs typeface="MS PGothic" charset="-128"/>
              </a:rPr>
              <a:t/>
            </a:r>
            <a:br>
              <a:rPr lang="en-US" altLang="ja-JP" dirty="0" smtClean="0">
                <a:latin typeface="MS PGothic" charset="-128"/>
                <a:ea typeface="MS PGothic" charset="-128"/>
                <a:cs typeface="MS PGothic" charset="-128"/>
              </a:rPr>
            </a:br>
            <a:r>
              <a:rPr lang="ja-JP" altLang="en-US" dirty="0" smtClean="0">
                <a:latin typeface="MS PGothic" charset="-128"/>
                <a:ea typeface="MS PGothic" charset="-128"/>
                <a:cs typeface="MS PGothic" charset="-128"/>
              </a:rPr>
              <a:t>ソリューション</a:t>
            </a:r>
            <a:endParaRPr lang="en-US" dirty="0">
              <a:latin typeface="MS PGothic" charset="-128"/>
              <a:ea typeface="MS PGothic" charset="-128"/>
              <a:cs typeface="MS PGothic" charset="-128"/>
            </a:endParaRPr>
          </a:p>
        </p:txBody>
      </p:sp>
    </p:spTree>
    <p:extLst>
      <p:ext uri="{BB962C8B-B14F-4D97-AF65-F5344CB8AC3E}">
        <p14:creationId xmlns:p14="http://schemas.microsoft.com/office/powerpoint/2010/main" val="1730563895"/>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Freeform 76"/>
          <p:cNvSpPr>
            <a:spLocks noChangeAspect="1"/>
          </p:cNvSpPr>
          <p:nvPr/>
        </p:nvSpPr>
        <p:spPr>
          <a:xfrm>
            <a:off x="1504142" y="3872668"/>
            <a:ext cx="269101" cy="457200"/>
          </a:xfrm>
          <a:custGeom>
            <a:avLst/>
            <a:gdLst>
              <a:gd name="connsiteX0" fmla="*/ 365663 w 878106"/>
              <a:gd name="connsiteY0" fmla="*/ 1330437 h 1491916"/>
              <a:gd name="connsiteX1" fmla="*/ 347056 w 878106"/>
              <a:gd name="connsiteY1" fmla="*/ 1338145 h 1491916"/>
              <a:gd name="connsiteX2" fmla="*/ 339348 w 878106"/>
              <a:gd name="connsiteY2" fmla="*/ 1356752 h 1491916"/>
              <a:gd name="connsiteX3" fmla="*/ 339348 w 878106"/>
              <a:gd name="connsiteY3" fmla="*/ 1356751 h 1491916"/>
              <a:gd name="connsiteX4" fmla="*/ 339348 w 878106"/>
              <a:gd name="connsiteY4" fmla="*/ 1356752 h 1491916"/>
              <a:gd name="connsiteX5" fmla="*/ 339348 w 878106"/>
              <a:gd name="connsiteY5" fmla="*/ 1356752 h 1491916"/>
              <a:gd name="connsiteX6" fmla="*/ 347056 w 878106"/>
              <a:gd name="connsiteY6" fmla="*/ 1375359 h 1491916"/>
              <a:gd name="connsiteX7" fmla="*/ 365663 w 878106"/>
              <a:gd name="connsiteY7" fmla="*/ 1383066 h 1491916"/>
              <a:gd name="connsiteX8" fmla="*/ 495913 w 878106"/>
              <a:gd name="connsiteY8" fmla="*/ 1383067 h 1491916"/>
              <a:gd name="connsiteX9" fmla="*/ 522228 w 878106"/>
              <a:gd name="connsiteY9" fmla="*/ 1356752 h 1491916"/>
              <a:gd name="connsiteX10" fmla="*/ 522229 w 878106"/>
              <a:gd name="connsiteY10" fmla="*/ 1356752 h 1491916"/>
              <a:gd name="connsiteX11" fmla="*/ 495914 w 878106"/>
              <a:gd name="connsiteY11" fmla="*/ 1330437 h 1491916"/>
              <a:gd name="connsiteX12" fmla="*/ 95735 w 878106"/>
              <a:gd name="connsiteY12" fmla="*/ 255105 h 1491916"/>
              <a:gd name="connsiteX13" fmla="*/ 95735 w 878106"/>
              <a:gd name="connsiteY13" fmla="*/ 1221587 h 1491916"/>
              <a:gd name="connsiteX14" fmla="*/ 771838 w 878106"/>
              <a:gd name="connsiteY14" fmla="*/ 1221587 h 1491916"/>
              <a:gd name="connsiteX15" fmla="*/ 771838 w 878106"/>
              <a:gd name="connsiteY15" fmla="*/ 255105 h 1491916"/>
              <a:gd name="connsiteX16" fmla="*/ 375545 w 878106"/>
              <a:gd name="connsiteY16" fmla="*/ 92228 h 1491916"/>
              <a:gd name="connsiteX17" fmla="*/ 356938 w 878106"/>
              <a:gd name="connsiteY17" fmla="*/ 99936 h 1491916"/>
              <a:gd name="connsiteX18" fmla="*/ 349230 w 878106"/>
              <a:gd name="connsiteY18" fmla="*/ 118543 h 1491916"/>
              <a:gd name="connsiteX19" fmla="*/ 356938 w 878106"/>
              <a:gd name="connsiteY19" fmla="*/ 137149 h 1491916"/>
              <a:gd name="connsiteX20" fmla="*/ 375545 w 878106"/>
              <a:gd name="connsiteY20" fmla="*/ 144857 h 1491916"/>
              <a:gd name="connsiteX21" fmla="*/ 505795 w 878106"/>
              <a:gd name="connsiteY21" fmla="*/ 144858 h 1491916"/>
              <a:gd name="connsiteX22" fmla="*/ 532110 w 878106"/>
              <a:gd name="connsiteY22" fmla="*/ 118543 h 1491916"/>
              <a:gd name="connsiteX23" fmla="*/ 532111 w 878106"/>
              <a:gd name="connsiteY23" fmla="*/ 118543 h 1491916"/>
              <a:gd name="connsiteX24" fmla="*/ 505796 w 878106"/>
              <a:gd name="connsiteY24" fmla="*/ 92228 h 1491916"/>
              <a:gd name="connsiteX25" fmla="*/ 146354 w 878106"/>
              <a:gd name="connsiteY25" fmla="*/ 0 h 1491916"/>
              <a:gd name="connsiteX26" fmla="*/ 731752 w 878106"/>
              <a:gd name="connsiteY26" fmla="*/ 0 h 1491916"/>
              <a:gd name="connsiteX27" fmla="*/ 878106 w 878106"/>
              <a:gd name="connsiteY27" fmla="*/ 146354 h 1491916"/>
              <a:gd name="connsiteX28" fmla="*/ 878106 w 878106"/>
              <a:gd name="connsiteY28" fmla="*/ 1345562 h 1491916"/>
              <a:gd name="connsiteX29" fmla="*/ 731752 w 878106"/>
              <a:gd name="connsiteY29" fmla="*/ 1491916 h 1491916"/>
              <a:gd name="connsiteX30" fmla="*/ 146354 w 878106"/>
              <a:gd name="connsiteY30" fmla="*/ 1491916 h 1491916"/>
              <a:gd name="connsiteX31" fmla="*/ 0 w 878106"/>
              <a:gd name="connsiteY31" fmla="*/ 1345562 h 1491916"/>
              <a:gd name="connsiteX32" fmla="*/ 0 w 878106"/>
              <a:gd name="connsiteY32" fmla="*/ 146354 h 1491916"/>
              <a:gd name="connsiteX33" fmla="*/ 146354 w 878106"/>
              <a:gd name="connsiteY33" fmla="*/ 0 h 149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8106" h="1491916">
                <a:moveTo>
                  <a:pt x="365663" y="1330437"/>
                </a:moveTo>
                <a:cubicBezTo>
                  <a:pt x="358397" y="1330437"/>
                  <a:pt x="351818" y="1333383"/>
                  <a:pt x="347056" y="1338145"/>
                </a:cubicBezTo>
                <a:lnTo>
                  <a:pt x="339348" y="1356752"/>
                </a:lnTo>
                <a:lnTo>
                  <a:pt x="339348" y="1356751"/>
                </a:lnTo>
                <a:lnTo>
                  <a:pt x="339348" y="1356752"/>
                </a:lnTo>
                <a:lnTo>
                  <a:pt x="339348" y="1356752"/>
                </a:lnTo>
                <a:lnTo>
                  <a:pt x="347056" y="1375359"/>
                </a:lnTo>
                <a:cubicBezTo>
                  <a:pt x="351818" y="1380121"/>
                  <a:pt x="358397" y="1383066"/>
                  <a:pt x="365663" y="1383066"/>
                </a:cubicBezTo>
                <a:lnTo>
                  <a:pt x="495913" y="1383067"/>
                </a:lnTo>
                <a:cubicBezTo>
                  <a:pt x="510446" y="1383067"/>
                  <a:pt x="522228" y="1371285"/>
                  <a:pt x="522228" y="1356752"/>
                </a:cubicBezTo>
                <a:lnTo>
                  <a:pt x="522229" y="1356752"/>
                </a:lnTo>
                <a:cubicBezTo>
                  <a:pt x="522229" y="1342219"/>
                  <a:pt x="510447" y="1330437"/>
                  <a:pt x="495914" y="1330437"/>
                </a:cubicBezTo>
                <a:close/>
                <a:moveTo>
                  <a:pt x="95735" y="255105"/>
                </a:moveTo>
                <a:lnTo>
                  <a:pt x="95735" y="1221587"/>
                </a:lnTo>
                <a:lnTo>
                  <a:pt x="771838" y="1221587"/>
                </a:lnTo>
                <a:lnTo>
                  <a:pt x="771838" y="255105"/>
                </a:lnTo>
                <a:close/>
                <a:moveTo>
                  <a:pt x="375545" y="92228"/>
                </a:moveTo>
                <a:cubicBezTo>
                  <a:pt x="368279" y="92228"/>
                  <a:pt x="361700" y="95174"/>
                  <a:pt x="356938" y="99936"/>
                </a:cubicBezTo>
                <a:lnTo>
                  <a:pt x="349230" y="118543"/>
                </a:lnTo>
                <a:lnTo>
                  <a:pt x="356938" y="137149"/>
                </a:lnTo>
                <a:cubicBezTo>
                  <a:pt x="361700" y="141912"/>
                  <a:pt x="368279" y="144857"/>
                  <a:pt x="375545" y="144857"/>
                </a:cubicBezTo>
                <a:lnTo>
                  <a:pt x="505795" y="144858"/>
                </a:lnTo>
                <a:cubicBezTo>
                  <a:pt x="520328" y="144858"/>
                  <a:pt x="532110" y="133076"/>
                  <a:pt x="532110" y="118543"/>
                </a:cubicBezTo>
                <a:lnTo>
                  <a:pt x="532111" y="118543"/>
                </a:lnTo>
                <a:cubicBezTo>
                  <a:pt x="532111" y="104010"/>
                  <a:pt x="520329" y="92228"/>
                  <a:pt x="505796" y="92228"/>
                </a:cubicBezTo>
                <a:close/>
                <a:moveTo>
                  <a:pt x="146354" y="0"/>
                </a:moveTo>
                <a:lnTo>
                  <a:pt x="731752" y="0"/>
                </a:lnTo>
                <a:cubicBezTo>
                  <a:pt x="812581" y="0"/>
                  <a:pt x="878106" y="65525"/>
                  <a:pt x="878106" y="146354"/>
                </a:cubicBezTo>
                <a:lnTo>
                  <a:pt x="878106" y="1345562"/>
                </a:lnTo>
                <a:cubicBezTo>
                  <a:pt x="878106" y="1426391"/>
                  <a:pt x="812581" y="1491916"/>
                  <a:pt x="731752" y="1491916"/>
                </a:cubicBezTo>
                <a:lnTo>
                  <a:pt x="146354" y="1491916"/>
                </a:lnTo>
                <a:cubicBezTo>
                  <a:pt x="65525" y="1491916"/>
                  <a:pt x="0" y="1426391"/>
                  <a:pt x="0" y="1345562"/>
                </a:cubicBezTo>
                <a:lnTo>
                  <a:pt x="0" y="146354"/>
                </a:lnTo>
                <a:cubicBezTo>
                  <a:pt x="0" y="65525"/>
                  <a:pt x="65525" y="0"/>
                  <a:pt x="146354" y="0"/>
                </a:cubicBezTo>
                <a:close/>
              </a:path>
            </a:pathLst>
          </a:custGeom>
          <a:solidFill>
            <a:schemeClr val="bg1"/>
          </a:solidFill>
          <a:ln w="12700" cap="flat" cmpd="sng" algn="ctr">
            <a:solidFill>
              <a:schemeClr val="bg2">
                <a:lumMod val="50000"/>
              </a:schemeClr>
            </a:solidFill>
            <a:prstDash val="solid"/>
          </a:ln>
          <a:effectLst/>
        </p:spPr>
        <p:txBody>
          <a:bodyPr lIns="91420" tIns="45710" rIns="91420" bIns="45710" rtlCol="0" anchor="ctr">
            <a:noAutofit/>
          </a:bodyPr>
          <a:lstStyle/>
          <a:p>
            <a:pPr algn="ctr" defTabSz="456706">
              <a:defRPr/>
            </a:pPr>
            <a:endParaRPr kumimoji="0" lang="en-US" sz="1350" kern="0" dirty="0" smtClean="0">
              <a:solidFill>
                <a:srgbClr val="A6A6A6">
                  <a:lumMod val="50000"/>
                </a:srgbClr>
              </a:solidFill>
              <a:ea typeface="Apple LiGothic Medium"/>
              <a:cs typeface="Apple LiGothic Medium"/>
            </a:endParaRPr>
          </a:p>
        </p:txBody>
      </p:sp>
      <p:grpSp>
        <p:nvGrpSpPr>
          <p:cNvPr id="65" name="Group 64"/>
          <p:cNvGrpSpPr/>
          <p:nvPr/>
        </p:nvGrpSpPr>
        <p:grpSpPr>
          <a:xfrm>
            <a:off x="1249488" y="4114347"/>
            <a:ext cx="123031" cy="250031"/>
            <a:chOff x="7310438" y="4252274"/>
            <a:chExt cx="123031" cy="250031"/>
          </a:xfrm>
        </p:grpSpPr>
        <p:sp>
          <p:nvSpPr>
            <p:cNvPr id="66"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bg2">
                  <a:lumMod val="75000"/>
                </a:schemeClr>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67" name="Line 394"/>
            <p:cNvSpPr>
              <a:spLocks noChangeShapeType="1"/>
            </p:cNvSpPr>
            <p:nvPr/>
          </p:nvSpPr>
          <p:spPr bwMode="auto">
            <a:xfrm>
              <a:off x="7371953" y="4391180"/>
              <a:ext cx="0" cy="111125"/>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grpSp>
      <p:grpSp>
        <p:nvGrpSpPr>
          <p:cNvPr id="68" name="Group 67"/>
          <p:cNvGrpSpPr/>
          <p:nvPr/>
        </p:nvGrpSpPr>
        <p:grpSpPr>
          <a:xfrm>
            <a:off x="828392" y="4077693"/>
            <a:ext cx="354742" cy="279797"/>
            <a:chOff x="6605984" y="4218540"/>
            <a:chExt cx="354742" cy="279797"/>
          </a:xfrm>
        </p:grpSpPr>
        <p:sp>
          <p:nvSpPr>
            <p:cNvPr id="69" name="Freeform 341"/>
            <p:cNvSpPr>
              <a:spLocks noChangeArrowheads="1"/>
            </p:cNvSpPr>
            <p:nvPr/>
          </p:nvSpPr>
          <p:spPr bwMode="auto">
            <a:xfrm>
              <a:off x="6605984" y="4218540"/>
              <a:ext cx="354742" cy="100758"/>
            </a:xfrm>
            <a:custGeom>
              <a:avLst/>
              <a:gdLst>
                <a:gd name="T0" fmla="*/ 395 w 791"/>
                <a:gd name="T1" fmla="*/ 85 h 227"/>
                <a:gd name="T2" fmla="*/ 57 w 791"/>
                <a:gd name="T3" fmla="*/ 226 h 227"/>
                <a:gd name="T4" fmla="*/ 0 w 791"/>
                <a:gd name="T5" fmla="*/ 226 h 227"/>
                <a:gd name="T6" fmla="*/ 0 w 791"/>
                <a:gd name="T7" fmla="*/ 169 h 227"/>
                <a:gd name="T8" fmla="*/ 395 w 791"/>
                <a:gd name="T9" fmla="*/ 0 h 227"/>
                <a:gd name="T10" fmla="*/ 790 w 791"/>
                <a:gd name="T11" fmla="*/ 169 h 227"/>
                <a:gd name="T12" fmla="*/ 790 w 791"/>
                <a:gd name="T13" fmla="*/ 226 h 227"/>
                <a:gd name="T14" fmla="*/ 734 w 791"/>
                <a:gd name="T15" fmla="*/ 226 h 227"/>
                <a:gd name="T16" fmla="*/ 395 w 791"/>
                <a:gd name="T17" fmla="*/ 85 h 227"/>
                <a:gd name="connsiteX0" fmla="*/ 4994 w 9987"/>
                <a:gd name="connsiteY0" fmla="*/ 3744 h 9956"/>
                <a:gd name="connsiteX1" fmla="*/ 721 w 9987"/>
                <a:gd name="connsiteY1" fmla="*/ 9956 h 9956"/>
                <a:gd name="connsiteX2" fmla="*/ 0 w 9987"/>
                <a:gd name="connsiteY2" fmla="*/ 9956 h 9956"/>
                <a:gd name="connsiteX3" fmla="*/ 0 w 9987"/>
                <a:gd name="connsiteY3" fmla="*/ 7445 h 9956"/>
                <a:gd name="connsiteX4" fmla="*/ 4994 w 9987"/>
                <a:gd name="connsiteY4" fmla="*/ 0 h 9956"/>
                <a:gd name="connsiteX5" fmla="*/ 9987 w 9987"/>
                <a:gd name="connsiteY5" fmla="*/ 7445 h 9956"/>
                <a:gd name="connsiteX6" fmla="*/ 9987 w 9987"/>
                <a:gd name="connsiteY6" fmla="*/ 9956 h 9956"/>
                <a:gd name="connsiteX7" fmla="*/ 9279 w 9987"/>
                <a:gd name="connsiteY7" fmla="*/ 9956 h 9956"/>
                <a:gd name="connsiteX8" fmla="*/ 4994 w 9987"/>
                <a:gd name="connsiteY8" fmla="*/ 3744 h 9956"/>
                <a:gd name="connsiteX9" fmla="*/ 4994 w 9987"/>
                <a:gd name="connsiteY9" fmla="*/ 3744 h 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87" h="9956">
                  <a:moveTo>
                    <a:pt x="4994" y="3744"/>
                  </a:moveTo>
                  <a:lnTo>
                    <a:pt x="721" y="9956"/>
                  </a:lnTo>
                  <a:lnTo>
                    <a:pt x="0" y="9956"/>
                  </a:lnTo>
                  <a:lnTo>
                    <a:pt x="0" y="7445"/>
                  </a:lnTo>
                  <a:lnTo>
                    <a:pt x="4994" y="0"/>
                  </a:lnTo>
                  <a:lnTo>
                    <a:pt x="9987" y="7445"/>
                  </a:lnTo>
                  <a:lnTo>
                    <a:pt x="9987" y="9956"/>
                  </a:lnTo>
                  <a:lnTo>
                    <a:pt x="9279" y="9956"/>
                  </a:lnTo>
                  <a:lnTo>
                    <a:pt x="4994" y="3744"/>
                  </a:lnTo>
                  <a:lnTo>
                    <a:pt x="4994" y="3744"/>
                  </a:lnTo>
                  <a:close/>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70" name="Line 342"/>
            <p:cNvSpPr>
              <a:spLocks noChangeShapeType="1"/>
            </p:cNvSpPr>
            <p:nvPr/>
          </p:nvSpPr>
          <p:spPr bwMode="auto">
            <a:xfrm flipV="1">
              <a:off x="6631781" y="4319742"/>
              <a:ext cx="1984" cy="174625"/>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71" name="Line 343"/>
            <p:cNvSpPr>
              <a:spLocks noChangeShapeType="1"/>
            </p:cNvSpPr>
            <p:nvPr/>
          </p:nvSpPr>
          <p:spPr bwMode="auto">
            <a:xfrm>
              <a:off x="6937375" y="4325696"/>
              <a:ext cx="1984" cy="17065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72" name="Freeform 344"/>
            <p:cNvSpPr>
              <a:spLocks noChangeArrowheads="1"/>
            </p:cNvSpPr>
            <p:nvPr/>
          </p:nvSpPr>
          <p:spPr bwMode="auto">
            <a:xfrm>
              <a:off x="6746875" y="4333634"/>
              <a:ext cx="77390" cy="164703"/>
            </a:xfrm>
            <a:custGeom>
              <a:avLst/>
              <a:gdLst>
                <a:gd name="T0" fmla="*/ 169 w 170"/>
                <a:gd name="T1" fmla="*/ 367 h 368"/>
                <a:gd name="T2" fmla="*/ 169 w 170"/>
                <a:gd name="T3" fmla="*/ 0 h 368"/>
                <a:gd name="T4" fmla="*/ 0 w 170"/>
                <a:gd name="T5" fmla="*/ 0 h 368"/>
                <a:gd name="T6" fmla="*/ 0 w 170"/>
                <a:gd name="T7" fmla="*/ 367 h 368"/>
              </a:gdLst>
              <a:ahLst/>
              <a:cxnLst>
                <a:cxn ang="0">
                  <a:pos x="T0" y="T1"/>
                </a:cxn>
                <a:cxn ang="0">
                  <a:pos x="T2" y="T3"/>
                </a:cxn>
                <a:cxn ang="0">
                  <a:pos x="T4" y="T5"/>
                </a:cxn>
                <a:cxn ang="0">
                  <a:pos x="T6" y="T7"/>
                </a:cxn>
              </a:cxnLst>
              <a:rect l="0" t="0" r="r" b="b"/>
              <a:pathLst>
                <a:path w="170" h="368">
                  <a:moveTo>
                    <a:pt x="169" y="367"/>
                  </a:moveTo>
                  <a:lnTo>
                    <a:pt x="169" y="0"/>
                  </a:lnTo>
                  <a:lnTo>
                    <a:pt x="0" y="0"/>
                  </a:lnTo>
                  <a:lnTo>
                    <a:pt x="0" y="367"/>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73" name="Freeform 345"/>
            <p:cNvSpPr>
              <a:spLocks noChangeArrowheads="1"/>
            </p:cNvSpPr>
            <p:nvPr/>
          </p:nvSpPr>
          <p:spPr bwMode="auto">
            <a:xfrm>
              <a:off x="6859984" y="4371336"/>
              <a:ext cx="37704" cy="89298"/>
            </a:xfrm>
            <a:custGeom>
              <a:avLst/>
              <a:gdLst>
                <a:gd name="T0" fmla="*/ 42 w 85"/>
                <a:gd name="T1" fmla="*/ 197 h 198"/>
                <a:gd name="T2" fmla="*/ 0 w 85"/>
                <a:gd name="T3" fmla="*/ 197 h 198"/>
                <a:gd name="T4" fmla="*/ 0 w 85"/>
                <a:gd name="T5" fmla="*/ 0 h 198"/>
                <a:gd name="T6" fmla="*/ 84 w 85"/>
                <a:gd name="T7" fmla="*/ 0 h 198"/>
                <a:gd name="T8" fmla="*/ 84 w 85"/>
                <a:gd name="T9" fmla="*/ 197 h 198"/>
                <a:gd name="T10" fmla="*/ 42 w 85"/>
                <a:gd name="T11" fmla="*/ 197 h 198"/>
              </a:gdLst>
              <a:ahLst/>
              <a:cxnLst>
                <a:cxn ang="0">
                  <a:pos x="T0" y="T1"/>
                </a:cxn>
                <a:cxn ang="0">
                  <a:pos x="T2" y="T3"/>
                </a:cxn>
                <a:cxn ang="0">
                  <a:pos x="T4" y="T5"/>
                </a:cxn>
                <a:cxn ang="0">
                  <a:pos x="T6" y="T7"/>
                </a:cxn>
                <a:cxn ang="0">
                  <a:pos x="T8" y="T9"/>
                </a:cxn>
                <a:cxn ang="0">
                  <a:pos x="T10" y="T11"/>
                </a:cxn>
              </a:cxnLst>
              <a:rect l="0" t="0" r="r" b="b"/>
              <a:pathLst>
                <a:path w="85" h="198">
                  <a:moveTo>
                    <a:pt x="42" y="197"/>
                  </a:moveTo>
                  <a:lnTo>
                    <a:pt x="0" y="197"/>
                  </a:lnTo>
                  <a:lnTo>
                    <a:pt x="0" y="0"/>
                  </a:lnTo>
                  <a:lnTo>
                    <a:pt x="84" y="0"/>
                  </a:lnTo>
                  <a:lnTo>
                    <a:pt x="84" y="197"/>
                  </a:lnTo>
                  <a:lnTo>
                    <a:pt x="42" y="197"/>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74" name="Freeform 346"/>
            <p:cNvSpPr>
              <a:spLocks noChangeArrowheads="1"/>
            </p:cNvSpPr>
            <p:nvPr/>
          </p:nvSpPr>
          <p:spPr bwMode="auto">
            <a:xfrm>
              <a:off x="6669484" y="4371336"/>
              <a:ext cx="39688" cy="89298"/>
            </a:xfrm>
            <a:custGeom>
              <a:avLst/>
              <a:gdLst>
                <a:gd name="T0" fmla="*/ 43 w 86"/>
                <a:gd name="T1" fmla="*/ 197 h 198"/>
                <a:gd name="T2" fmla="*/ 0 w 86"/>
                <a:gd name="T3" fmla="*/ 197 h 198"/>
                <a:gd name="T4" fmla="*/ 0 w 86"/>
                <a:gd name="T5" fmla="*/ 0 h 198"/>
                <a:gd name="T6" fmla="*/ 85 w 86"/>
                <a:gd name="T7" fmla="*/ 0 h 198"/>
                <a:gd name="T8" fmla="*/ 85 w 86"/>
                <a:gd name="T9" fmla="*/ 197 h 198"/>
                <a:gd name="T10" fmla="*/ 43 w 86"/>
                <a:gd name="T11" fmla="*/ 197 h 198"/>
              </a:gdLst>
              <a:ahLst/>
              <a:cxnLst>
                <a:cxn ang="0">
                  <a:pos x="T0" y="T1"/>
                </a:cxn>
                <a:cxn ang="0">
                  <a:pos x="T2" y="T3"/>
                </a:cxn>
                <a:cxn ang="0">
                  <a:pos x="T4" y="T5"/>
                </a:cxn>
                <a:cxn ang="0">
                  <a:pos x="T6" y="T7"/>
                </a:cxn>
                <a:cxn ang="0">
                  <a:pos x="T8" y="T9"/>
                </a:cxn>
                <a:cxn ang="0">
                  <a:pos x="T10" y="T11"/>
                </a:cxn>
              </a:cxnLst>
              <a:rect l="0" t="0" r="r" b="b"/>
              <a:pathLst>
                <a:path w="86" h="198">
                  <a:moveTo>
                    <a:pt x="43" y="197"/>
                  </a:moveTo>
                  <a:lnTo>
                    <a:pt x="0" y="197"/>
                  </a:lnTo>
                  <a:lnTo>
                    <a:pt x="0" y="0"/>
                  </a:lnTo>
                  <a:lnTo>
                    <a:pt x="85" y="0"/>
                  </a:lnTo>
                  <a:lnTo>
                    <a:pt x="85" y="197"/>
                  </a:lnTo>
                  <a:lnTo>
                    <a:pt x="43" y="197"/>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grpSp>
      <p:grpSp>
        <p:nvGrpSpPr>
          <p:cNvPr id="75" name="Group 74"/>
          <p:cNvGrpSpPr/>
          <p:nvPr/>
        </p:nvGrpSpPr>
        <p:grpSpPr>
          <a:xfrm>
            <a:off x="6077800" y="3619303"/>
            <a:ext cx="381000" cy="738187"/>
            <a:chOff x="7689453" y="3762134"/>
            <a:chExt cx="381000" cy="738187"/>
          </a:xfrm>
        </p:grpSpPr>
        <p:sp>
          <p:nvSpPr>
            <p:cNvPr id="76" name="Freeform 347"/>
            <p:cNvSpPr>
              <a:spLocks noChangeArrowheads="1"/>
            </p:cNvSpPr>
            <p:nvPr/>
          </p:nvSpPr>
          <p:spPr bwMode="auto">
            <a:xfrm>
              <a:off x="7689453" y="3762134"/>
              <a:ext cx="381000" cy="736203"/>
            </a:xfrm>
            <a:custGeom>
              <a:avLst/>
              <a:gdLst>
                <a:gd name="T0" fmla="*/ 846 w 847"/>
                <a:gd name="T1" fmla="*/ 1637 h 1638"/>
                <a:gd name="T2" fmla="*/ 846 w 847"/>
                <a:gd name="T3" fmla="*/ 395 h 1638"/>
                <a:gd name="T4" fmla="*/ 423 w 847"/>
                <a:gd name="T5" fmla="*/ 0 h 1638"/>
                <a:gd name="T6" fmla="*/ 0 w 847"/>
                <a:gd name="T7" fmla="*/ 395 h 1638"/>
                <a:gd name="T8" fmla="*/ 0 w 847"/>
                <a:gd name="T9" fmla="*/ 1637 h 1638"/>
              </a:gdLst>
              <a:ahLst/>
              <a:cxnLst>
                <a:cxn ang="0">
                  <a:pos x="T0" y="T1"/>
                </a:cxn>
                <a:cxn ang="0">
                  <a:pos x="T2" y="T3"/>
                </a:cxn>
                <a:cxn ang="0">
                  <a:pos x="T4" y="T5"/>
                </a:cxn>
                <a:cxn ang="0">
                  <a:pos x="T6" y="T7"/>
                </a:cxn>
                <a:cxn ang="0">
                  <a:pos x="T8" y="T9"/>
                </a:cxn>
              </a:cxnLst>
              <a:rect l="0" t="0" r="r" b="b"/>
              <a:pathLst>
                <a:path w="847" h="1638">
                  <a:moveTo>
                    <a:pt x="846" y="1637"/>
                  </a:moveTo>
                  <a:lnTo>
                    <a:pt x="846" y="395"/>
                  </a:lnTo>
                  <a:lnTo>
                    <a:pt x="423" y="0"/>
                  </a:lnTo>
                  <a:lnTo>
                    <a:pt x="0" y="395"/>
                  </a:lnTo>
                  <a:lnTo>
                    <a:pt x="0" y="1637"/>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77" name="Freeform 348"/>
            <p:cNvSpPr>
              <a:spLocks noChangeArrowheads="1"/>
            </p:cNvSpPr>
            <p:nvPr/>
          </p:nvSpPr>
          <p:spPr bwMode="auto">
            <a:xfrm>
              <a:off x="7739063"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78" name="Freeform 349"/>
            <p:cNvSpPr>
              <a:spLocks noChangeArrowheads="1"/>
            </p:cNvSpPr>
            <p:nvPr/>
          </p:nvSpPr>
          <p:spPr bwMode="auto">
            <a:xfrm>
              <a:off x="7967265"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79" name="Freeform 350"/>
            <p:cNvSpPr>
              <a:spLocks noChangeArrowheads="1"/>
            </p:cNvSpPr>
            <p:nvPr/>
          </p:nvSpPr>
          <p:spPr bwMode="auto">
            <a:xfrm>
              <a:off x="7840265" y="4143134"/>
              <a:ext cx="77391" cy="101203"/>
            </a:xfrm>
            <a:custGeom>
              <a:avLst/>
              <a:gdLst>
                <a:gd name="T0" fmla="*/ 85 w 171"/>
                <a:gd name="T1" fmla="*/ 225 h 226"/>
                <a:gd name="T2" fmla="*/ 0 w 171"/>
                <a:gd name="T3" fmla="*/ 225 h 226"/>
                <a:gd name="T4" fmla="*/ 0 w 171"/>
                <a:gd name="T5" fmla="*/ 0 h 226"/>
                <a:gd name="T6" fmla="*/ 170 w 171"/>
                <a:gd name="T7" fmla="*/ 0 h 226"/>
                <a:gd name="T8" fmla="*/ 170 w 171"/>
                <a:gd name="T9" fmla="*/ 225 h 226"/>
                <a:gd name="T10" fmla="*/ 85 w 171"/>
                <a:gd name="T11" fmla="*/ 225 h 226"/>
              </a:gdLst>
              <a:ahLst/>
              <a:cxnLst>
                <a:cxn ang="0">
                  <a:pos x="T0" y="T1"/>
                </a:cxn>
                <a:cxn ang="0">
                  <a:pos x="T2" y="T3"/>
                </a:cxn>
                <a:cxn ang="0">
                  <a:pos x="T4" y="T5"/>
                </a:cxn>
                <a:cxn ang="0">
                  <a:pos x="T6" y="T7"/>
                </a:cxn>
                <a:cxn ang="0">
                  <a:pos x="T8" y="T9"/>
                </a:cxn>
                <a:cxn ang="0">
                  <a:pos x="T10" y="T11"/>
                </a:cxn>
              </a:cxnLst>
              <a:rect l="0" t="0" r="r" b="b"/>
              <a:pathLst>
                <a:path w="171" h="226">
                  <a:moveTo>
                    <a:pt x="85" y="225"/>
                  </a:moveTo>
                  <a:lnTo>
                    <a:pt x="0" y="225"/>
                  </a:lnTo>
                  <a:lnTo>
                    <a:pt x="0" y="0"/>
                  </a:lnTo>
                  <a:lnTo>
                    <a:pt x="170" y="0"/>
                  </a:lnTo>
                  <a:lnTo>
                    <a:pt x="170" y="225"/>
                  </a:lnTo>
                  <a:lnTo>
                    <a:pt x="85" y="225"/>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80" name="Freeform 351"/>
            <p:cNvSpPr>
              <a:spLocks noChangeArrowheads="1"/>
            </p:cNvSpPr>
            <p:nvPr/>
          </p:nvSpPr>
          <p:spPr bwMode="auto">
            <a:xfrm>
              <a:off x="7955359" y="4143134"/>
              <a:ext cx="63500" cy="101203"/>
            </a:xfrm>
            <a:custGeom>
              <a:avLst/>
              <a:gdLst>
                <a:gd name="T0" fmla="*/ 71 w 142"/>
                <a:gd name="T1" fmla="*/ 225 h 226"/>
                <a:gd name="T2" fmla="*/ 0 w 142"/>
                <a:gd name="T3" fmla="*/ 225 h 226"/>
                <a:gd name="T4" fmla="*/ 0 w 142"/>
                <a:gd name="T5" fmla="*/ 0 h 226"/>
                <a:gd name="T6" fmla="*/ 141 w 142"/>
                <a:gd name="T7" fmla="*/ 0 h 226"/>
                <a:gd name="T8" fmla="*/ 141 w 142"/>
                <a:gd name="T9" fmla="*/ 225 h 226"/>
                <a:gd name="T10" fmla="*/ 71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1" y="225"/>
                  </a:moveTo>
                  <a:lnTo>
                    <a:pt x="0" y="225"/>
                  </a:lnTo>
                  <a:lnTo>
                    <a:pt x="0" y="0"/>
                  </a:lnTo>
                  <a:lnTo>
                    <a:pt x="141" y="0"/>
                  </a:lnTo>
                  <a:lnTo>
                    <a:pt x="141" y="225"/>
                  </a:lnTo>
                  <a:lnTo>
                    <a:pt x="71" y="225"/>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81" name="Freeform 352"/>
            <p:cNvSpPr>
              <a:spLocks noChangeArrowheads="1"/>
            </p:cNvSpPr>
            <p:nvPr/>
          </p:nvSpPr>
          <p:spPr bwMode="auto">
            <a:xfrm>
              <a:off x="7739063" y="4143134"/>
              <a:ext cx="63500" cy="101203"/>
            </a:xfrm>
            <a:custGeom>
              <a:avLst/>
              <a:gdLst>
                <a:gd name="T0" fmla="*/ 70 w 142"/>
                <a:gd name="T1" fmla="*/ 225 h 226"/>
                <a:gd name="T2" fmla="*/ 0 w 142"/>
                <a:gd name="T3" fmla="*/ 225 h 226"/>
                <a:gd name="T4" fmla="*/ 0 w 142"/>
                <a:gd name="T5" fmla="*/ 0 h 226"/>
                <a:gd name="T6" fmla="*/ 141 w 142"/>
                <a:gd name="T7" fmla="*/ 0 h 226"/>
                <a:gd name="T8" fmla="*/ 141 w 142"/>
                <a:gd name="T9" fmla="*/ 225 h 226"/>
                <a:gd name="T10" fmla="*/ 70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0" y="225"/>
                  </a:moveTo>
                  <a:lnTo>
                    <a:pt x="0" y="225"/>
                  </a:lnTo>
                  <a:lnTo>
                    <a:pt x="0" y="0"/>
                  </a:lnTo>
                  <a:lnTo>
                    <a:pt x="141" y="0"/>
                  </a:lnTo>
                  <a:lnTo>
                    <a:pt x="141" y="225"/>
                  </a:lnTo>
                  <a:lnTo>
                    <a:pt x="70" y="225"/>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82" name="Freeform 353"/>
            <p:cNvSpPr>
              <a:spLocks noChangeArrowheads="1"/>
            </p:cNvSpPr>
            <p:nvPr/>
          </p:nvSpPr>
          <p:spPr bwMode="auto">
            <a:xfrm>
              <a:off x="7840265" y="3990336"/>
              <a:ext cx="77391" cy="101204"/>
            </a:xfrm>
            <a:custGeom>
              <a:avLst/>
              <a:gdLst>
                <a:gd name="T0" fmla="*/ 85 w 171"/>
                <a:gd name="T1" fmla="*/ 226 h 227"/>
                <a:gd name="T2" fmla="*/ 0 w 171"/>
                <a:gd name="T3" fmla="*/ 226 h 227"/>
                <a:gd name="T4" fmla="*/ 0 w 171"/>
                <a:gd name="T5" fmla="*/ 0 h 227"/>
                <a:gd name="T6" fmla="*/ 170 w 171"/>
                <a:gd name="T7" fmla="*/ 0 h 227"/>
                <a:gd name="T8" fmla="*/ 170 w 171"/>
                <a:gd name="T9" fmla="*/ 226 h 227"/>
                <a:gd name="T10" fmla="*/ 85 w 171"/>
                <a:gd name="T11" fmla="*/ 226 h 227"/>
              </a:gdLst>
              <a:ahLst/>
              <a:cxnLst>
                <a:cxn ang="0">
                  <a:pos x="T0" y="T1"/>
                </a:cxn>
                <a:cxn ang="0">
                  <a:pos x="T2" y="T3"/>
                </a:cxn>
                <a:cxn ang="0">
                  <a:pos x="T4" y="T5"/>
                </a:cxn>
                <a:cxn ang="0">
                  <a:pos x="T6" y="T7"/>
                </a:cxn>
                <a:cxn ang="0">
                  <a:pos x="T8" y="T9"/>
                </a:cxn>
                <a:cxn ang="0">
                  <a:pos x="T10" y="T11"/>
                </a:cxn>
              </a:cxnLst>
              <a:rect l="0" t="0" r="r" b="b"/>
              <a:pathLst>
                <a:path w="171" h="227">
                  <a:moveTo>
                    <a:pt x="85" y="226"/>
                  </a:moveTo>
                  <a:lnTo>
                    <a:pt x="0" y="226"/>
                  </a:lnTo>
                  <a:lnTo>
                    <a:pt x="0" y="0"/>
                  </a:lnTo>
                  <a:lnTo>
                    <a:pt x="170" y="0"/>
                  </a:lnTo>
                  <a:lnTo>
                    <a:pt x="170" y="226"/>
                  </a:lnTo>
                  <a:lnTo>
                    <a:pt x="85" y="226"/>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83" name="Freeform 354"/>
            <p:cNvSpPr>
              <a:spLocks noChangeArrowheads="1"/>
            </p:cNvSpPr>
            <p:nvPr/>
          </p:nvSpPr>
          <p:spPr bwMode="auto">
            <a:xfrm>
              <a:off x="7955359" y="3990336"/>
              <a:ext cx="63500" cy="101204"/>
            </a:xfrm>
            <a:custGeom>
              <a:avLst/>
              <a:gdLst>
                <a:gd name="T0" fmla="*/ 71 w 142"/>
                <a:gd name="T1" fmla="*/ 226 h 227"/>
                <a:gd name="T2" fmla="*/ 0 w 142"/>
                <a:gd name="T3" fmla="*/ 226 h 227"/>
                <a:gd name="T4" fmla="*/ 0 w 142"/>
                <a:gd name="T5" fmla="*/ 0 h 227"/>
                <a:gd name="T6" fmla="*/ 141 w 142"/>
                <a:gd name="T7" fmla="*/ 0 h 227"/>
                <a:gd name="T8" fmla="*/ 141 w 142"/>
                <a:gd name="T9" fmla="*/ 226 h 227"/>
                <a:gd name="T10" fmla="*/ 71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1" y="226"/>
                  </a:moveTo>
                  <a:lnTo>
                    <a:pt x="0" y="226"/>
                  </a:lnTo>
                  <a:lnTo>
                    <a:pt x="0" y="0"/>
                  </a:lnTo>
                  <a:lnTo>
                    <a:pt x="141" y="0"/>
                  </a:lnTo>
                  <a:lnTo>
                    <a:pt x="141" y="226"/>
                  </a:lnTo>
                  <a:lnTo>
                    <a:pt x="71" y="226"/>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84" name="Freeform 355"/>
            <p:cNvSpPr>
              <a:spLocks noChangeArrowheads="1"/>
            </p:cNvSpPr>
            <p:nvPr/>
          </p:nvSpPr>
          <p:spPr bwMode="auto">
            <a:xfrm>
              <a:off x="7739063" y="3990336"/>
              <a:ext cx="63500" cy="101204"/>
            </a:xfrm>
            <a:custGeom>
              <a:avLst/>
              <a:gdLst>
                <a:gd name="T0" fmla="*/ 70 w 142"/>
                <a:gd name="T1" fmla="*/ 226 h 227"/>
                <a:gd name="T2" fmla="*/ 0 w 142"/>
                <a:gd name="T3" fmla="*/ 226 h 227"/>
                <a:gd name="T4" fmla="*/ 0 w 142"/>
                <a:gd name="T5" fmla="*/ 0 h 227"/>
                <a:gd name="T6" fmla="*/ 141 w 142"/>
                <a:gd name="T7" fmla="*/ 0 h 227"/>
                <a:gd name="T8" fmla="*/ 141 w 142"/>
                <a:gd name="T9" fmla="*/ 226 h 227"/>
                <a:gd name="T10" fmla="*/ 70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0" y="226"/>
                  </a:moveTo>
                  <a:lnTo>
                    <a:pt x="0" y="226"/>
                  </a:lnTo>
                  <a:lnTo>
                    <a:pt x="0" y="0"/>
                  </a:lnTo>
                  <a:lnTo>
                    <a:pt x="141" y="0"/>
                  </a:lnTo>
                  <a:lnTo>
                    <a:pt x="141" y="226"/>
                  </a:lnTo>
                  <a:lnTo>
                    <a:pt x="70" y="226"/>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85" name="Freeform 356"/>
            <p:cNvSpPr>
              <a:spLocks noChangeArrowheads="1"/>
            </p:cNvSpPr>
            <p:nvPr/>
          </p:nvSpPr>
          <p:spPr bwMode="auto">
            <a:xfrm>
              <a:off x="7828359" y="4295930"/>
              <a:ext cx="101204" cy="204391"/>
            </a:xfrm>
            <a:custGeom>
              <a:avLst/>
              <a:gdLst>
                <a:gd name="T0" fmla="*/ 226 w 227"/>
                <a:gd name="T1" fmla="*/ 452 h 453"/>
                <a:gd name="T2" fmla="*/ 226 w 227"/>
                <a:gd name="T3" fmla="*/ 0 h 453"/>
                <a:gd name="T4" fmla="*/ 0 w 227"/>
                <a:gd name="T5" fmla="*/ 0 h 453"/>
                <a:gd name="T6" fmla="*/ 0 w 227"/>
                <a:gd name="T7" fmla="*/ 452 h 453"/>
              </a:gdLst>
              <a:ahLst/>
              <a:cxnLst>
                <a:cxn ang="0">
                  <a:pos x="T0" y="T1"/>
                </a:cxn>
                <a:cxn ang="0">
                  <a:pos x="T2" y="T3"/>
                </a:cxn>
                <a:cxn ang="0">
                  <a:pos x="T4" y="T5"/>
                </a:cxn>
                <a:cxn ang="0">
                  <a:pos x="T6" y="T7"/>
                </a:cxn>
              </a:cxnLst>
              <a:rect l="0" t="0" r="r" b="b"/>
              <a:pathLst>
                <a:path w="227" h="453">
                  <a:moveTo>
                    <a:pt x="226" y="452"/>
                  </a:moveTo>
                  <a:lnTo>
                    <a:pt x="226" y="0"/>
                  </a:lnTo>
                  <a:lnTo>
                    <a:pt x="0" y="0"/>
                  </a:lnTo>
                  <a:lnTo>
                    <a:pt x="0" y="452"/>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86" name="Freeform 357"/>
            <p:cNvSpPr>
              <a:spLocks noChangeArrowheads="1"/>
            </p:cNvSpPr>
            <p:nvPr/>
          </p:nvSpPr>
          <p:spPr bwMode="auto">
            <a:xfrm>
              <a:off x="7828359" y="3837540"/>
              <a:ext cx="101204" cy="101203"/>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87" name="Freeform 358"/>
            <p:cNvSpPr>
              <a:spLocks noChangeArrowheads="1"/>
            </p:cNvSpPr>
            <p:nvPr/>
          </p:nvSpPr>
          <p:spPr bwMode="auto">
            <a:xfrm>
              <a:off x="7879953" y="3869290"/>
              <a:ext cx="15875" cy="37703"/>
            </a:xfrm>
            <a:custGeom>
              <a:avLst/>
              <a:gdLst>
                <a:gd name="T0" fmla="*/ 0 w 35"/>
                <a:gd name="T1" fmla="*/ 0 h 83"/>
                <a:gd name="T2" fmla="*/ 0 w 35"/>
                <a:gd name="T3" fmla="*/ 51 h 83"/>
                <a:gd name="T4" fmla="*/ 34 w 35"/>
                <a:gd name="T5" fmla="*/ 82 h 83"/>
              </a:gdLst>
              <a:ahLst/>
              <a:cxnLst>
                <a:cxn ang="0">
                  <a:pos x="T0" y="T1"/>
                </a:cxn>
                <a:cxn ang="0">
                  <a:pos x="T2" y="T3"/>
                </a:cxn>
                <a:cxn ang="0">
                  <a:pos x="T4" y="T5"/>
                </a:cxn>
              </a:cxnLst>
              <a:rect l="0" t="0" r="r" b="b"/>
              <a:pathLst>
                <a:path w="35" h="83">
                  <a:moveTo>
                    <a:pt x="0" y="0"/>
                  </a:moveTo>
                  <a:lnTo>
                    <a:pt x="0" y="51"/>
                  </a:lnTo>
                  <a:lnTo>
                    <a:pt x="34" y="82"/>
                  </a:lnTo>
                </a:path>
              </a:pathLst>
            </a:custGeom>
            <a:noFill/>
            <a:ln w="127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grpSp>
      <p:grpSp>
        <p:nvGrpSpPr>
          <p:cNvPr id="88" name="Group 87"/>
          <p:cNvGrpSpPr/>
          <p:nvPr/>
        </p:nvGrpSpPr>
        <p:grpSpPr>
          <a:xfrm>
            <a:off x="2254203" y="3962202"/>
            <a:ext cx="648891" cy="406797"/>
            <a:chOff x="1345291" y="3941420"/>
            <a:chExt cx="648891" cy="406797"/>
          </a:xfrm>
        </p:grpSpPr>
        <p:grpSp>
          <p:nvGrpSpPr>
            <p:cNvPr id="89" name="Group 88"/>
            <p:cNvGrpSpPr/>
            <p:nvPr/>
          </p:nvGrpSpPr>
          <p:grpSpPr>
            <a:xfrm>
              <a:off x="1345291" y="4082310"/>
              <a:ext cx="648891" cy="265907"/>
              <a:chOff x="1859359" y="4232430"/>
              <a:chExt cx="648891" cy="265907"/>
            </a:xfrm>
          </p:grpSpPr>
          <p:sp>
            <p:nvSpPr>
              <p:cNvPr id="123" name="Freeform 429"/>
              <p:cNvSpPr>
                <a:spLocks noChangeArrowheads="1"/>
              </p:cNvSpPr>
              <p:nvPr/>
            </p:nvSpPr>
            <p:spPr bwMode="auto">
              <a:xfrm>
                <a:off x="1885156" y="4272830"/>
                <a:ext cx="595313" cy="225507"/>
              </a:xfrm>
              <a:custGeom>
                <a:avLst/>
                <a:gdLst>
                  <a:gd name="T0" fmla="*/ 662 w 1324"/>
                  <a:gd name="T1" fmla="*/ 508 h 509"/>
                  <a:gd name="T2" fmla="*/ 0 w 1324"/>
                  <a:gd name="T3" fmla="*/ 508 h 509"/>
                  <a:gd name="T4" fmla="*/ 0 w 1324"/>
                  <a:gd name="T5" fmla="*/ 0 h 509"/>
                  <a:gd name="T6" fmla="*/ 1323 w 1324"/>
                  <a:gd name="T7" fmla="*/ 0 h 509"/>
                  <a:gd name="T8" fmla="*/ 1323 w 1324"/>
                  <a:gd name="T9" fmla="*/ 508 h 509"/>
                  <a:gd name="T10" fmla="*/ 662 w 1324"/>
                  <a:gd name="T11" fmla="*/ 508 h 509"/>
                </a:gdLst>
                <a:ahLst/>
                <a:cxnLst>
                  <a:cxn ang="0">
                    <a:pos x="T0" y="T1"/>
                  </a:cxn>
                  <a:cxn ang="0">
                    <a:pos x="T2" y="T3"/>
                  </a:cxn>
                  <a:cxn ang="0">
                    <a:pos x="T4" y="T5"/>
                  </a:cxn>
                  <a:cxn ang="0">
                    <a:pos x="T6" y="T7"/>
                  </a:cxn>
                  <a:cxn ang="0">
                    <a:pos x="T8" y="T9"/>
                  </a:cxn>
                  <a:cxn ang="0">
                    <a:pos x="T10" y="T11"/>
                  </a:cxn>
                </a:cxnLst>
                <a:rect l="0" t="0" r="r" b="b"/>
                <a:pathLst>
                  <a:path w="1324" h="509">
                    <a:moveTo>
                      <a:pt x="662" y="508"/>
                    </a:moveTo>
                    <a:lnTo>
                      <a:pt x="0" y="508"/>
                    </a:lnTo>
                    <a:lnTo>
                      <a:pt x="0" y="0"/>
                    </a:lnTo>
                    <a:lnTo>
                      <a:pt x="1323" y="0"/>
                    </a:lnTo>
                    <a:lnTo>
                      <a:pt x="1323" y="508"/>
                    </a:lnTo>
                    <a:lnTo>
                      <a:pt x="662" y="508"/>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24" name="Freeform 430"/>
              <p:cNvSpPr>
                <a:spLocks noChangeArrowheads="1"/>
              </p:cNvSpPr>
              <p:nvPr/>
            </p:nvSpPr>
            <p:spPr bwMode="auto">
              <a:xfrm>
                <a:off x="1936750" y="4319742"/>
                <a:ext cx="265906" cy="101204"/>
              </a:xfrm>
              <a:custGeom>
                <a:avLst/>
                <a:gdLst>
                  <a:gd name="T0" fmla="*/ 296 w 593"/>
                  <a:gd name="T1" fmla="*/ 225 h 226"/>
                  <a:gd name="T2" fmla="*/ 0 w 593"/>
                  <a:gd name="T3" fmla="*/ 225 h 226"/>
                  <a:gd name="T4" fmla="*/ 0 w 593"/>
                  <a:gd name="T5" fmla="*/ 0 h 226"/>
                  <a:gd name="T6" fmla="*/ 592 w 593"/>
                  <a:gd name="T7" fmla="*/ 0 h 226"/>
                  <a:gd name="T8" fmla="*/ 592 w 593"/>
                  <a:gd name="T9" fmla="*/ 225 h 226"/>
                  <a:gd name="T10" fmla="*/ 296 w 593"/>
                  <a:gd name="T11" fmla="*/ 225 h 226"/>
                </a:gdLst>
                <a:ahLst/>
                <a:cxnLst>
                  <a:cxn ang="0">
                    <a:pos x="T0" y="T1"/>
                  </a:cxn>
                  <a:cxn ang="0">
                    <a:pos x="T2" y="T3"/>
                  </a:cxn>
                  <a:cxn ang="0">
                    <a:pos x="T4" y="T5"/>
                  </a:cxn>
                  <a:cxn ang="0">
                    <a:pos x="T6" y="T7"/>
                  </a:cxn>
                  <a:cxn ang="0">
                    <a:pos x="T8" y="T9"/>
                  </a:cxn>
                  <a:cxn ang="0">
                    <a:pos x="T10" y="T11"/>
                  </a:cxn>
                </a:cxnLst>
                <a:rect l="0" t="0" r="r" b="b"/>
                <a:pathLst>
                  <a:path w="593" h="226">
                    <a:moveTo>
                      <a:pt x="296" y="225"/>
                    </a:moveTo>
                    <a:lnTo>
                      <a:pt x="0" y="225"/>
                    </a:lnTo>
                    <a:lnTo>
                      <a:pt x="0" y="0"/>
                    </a:lnTo>
                    <a:lnTo>
                      <a:pt x="592" y="0"/>
                    </a:lnTo>
                    <a:lnTo>
                      <a:pt x="592" y="225"/>
                    </a:lnTo>
                    <a:lnTo>
                      <a:pt x="296" y="225"/>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25" name="Line 431"/>
              <p:cNvSpPr>
                <a:spLocks noChangeShapeType="1"/>
              </p:cNvSpPr>
              <p:nvPr/>
            </p:nvSpPr>
            <p:spPr bwMode="auto">
              <a:xfrm>
                <a:off x="2024063" y="4319742"/>
                <a:ext cx="0" cy="101204"/>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26" name="Line 432"/>
              <p:cNvSpPr>
                <a:spLocks noChangeShapeType="1"/>
              </p:cNvSpPr>
              <p:nvPr/>
            </p:nvSpPr>
            <p:spPr bwMode="auto">
              <a:xfrm>
                <a:off x="2113359" y="4319742"/>
                <a:ext cx="0" cy="101204"/>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27" name="Freeform 433"/>
              <p:cNvSpPr>
                <a:spLocks noChangeArrowheads="1"/>
              </p:cNvSpPr>
              <p:nvPr/>
            </p:nvSpPr>
            <p:spPr bwMode="auto">
              <a:xfrm>
                <a:off x="2254250" y="4319742"/>
                <a:ext cx="178594" cy="178594"/>
              </a:xfrm>
              <a:custGeom>
                <a:avLst/>
                <a:gdLst>
                  <a:gd name="T0" fmla="*/ 198 w 396"/>
                  <a:gd name="T1" fmla="*/ 395 h 396"/>
                  <a:gd name="T2" fmla="*/ 0 w 396"/>
                  <a:gd name="T3" fmla="*/ 395 h 396"/>
                  <a:gd name="T4" fmla="*/ 0 w 396"/>
                  <a:gd name="T5" fmla="*/ 0 h 396"/>
                  <a:gd name="T6" fmla="*/ 395 w 396"/>
                  <a:gd name="T7" fmla="*/ 0 h 396"/>
                  <a:gd name="T8" fmla="*/ 395 w 396"/>
                  <a:gd name="T9" fmla="*/ 395 h 396"/>
                  <a:gd name="T10" fmla="*/ 198 w 396"/>
                  <a:gd name="T11" fmla="*/ 395 h 396"/>
                </a:gdLst>
                <a:ahLst/>
                <a:cxnLst>
                  <a:cxn ang="0">
                    <a:pos x="T0" y="T1"/>
                  </a:cxn>
                  <a:cxn ang="0">
                    <a:pos x="T2" y="T3"/>
                  </a:cxn>
                  <a:cxn ang="0">
                    <a:pos x="T4" y="T5"/>
                  </a:cxn>
                  <a:cxn ang="0">
                    <a:pos x="T6" y="T7"/>
                  </a:cxn>
                  <a:cxn ang="0">
                    <a:pos x="T8" y="T9"/>
                  </a:cxn>
                  <a:cxn ang="0">
                    <a:pos x="T10" y="T11"/>
                  </a:cxn>
                </a:cxnLst>
                <a:rect l="0" t="0" r="r" b="b"/>
                <a:pathLst>
                  <a:path w="396" h="396">
                    <a:moveTo>
                      <a:pt x="198" y="395"/>
                    </a:moveTo>
                    <a:lnTo>
                      <a:pt x="0" y="395"/>
                    </a:lnTo>
                    <a:lnTo>
                      <a:pt x="0" y="0"/>
                    </a:lnTo>
                    <a:lnTo>
                      <a:pt x="395" y="0"/>
                    </a:lnTo>
                    <a:lnTo>
                      <a:pt x="395" y="395"/>
                    </a:lnTo>
                    <a:lnTo>
                      <a:pt x="198" y="395"/>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28" name="Line 434"/>
              <p:cNvSpPr>
                <a:spLocks noChangeShapeType="1"/>
              </p:cNvSpPr>
              <p:nvPr/>
            </p:nvSpPr>
            <p:spPr bwMode="auto">
              <a:xfrm>
                <a:off x="2343546" y="4319742"/>
                <a:ext cx="0" cy="178594"/>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29" name="Freeform 435"/>
              <p:cNvSpPr>
                <a:spLocks noChangeArrowheads="1"/>
              </p:cNvSpPr>
              <p:nvPr/>
            </p:nvSpPr>
            <p:spPr bwMode="auto">
              <a:xfrm>
                <a:off x="1859359" y="4232430"/>
                <a:ext cx="648891" cy="39688"/>
              </a:xfrm>
              <a:custGeom>
                <a:avLst/>
                <a:gdLst>
                  <a:gd name="T0" fmla="*/ 720 w 1441"/>
                  <a:gd name="T1" fmla="*/ 85 h 86"/>
                  <a:gd name="T2" fmla="*/ 0 w 1441"/>
                  <a:gd name="T3" fmla="*/ 85 h 86"/>
                  <a:gd name="T4" fmla="*/ 0 w 1441"/>
                  <a:gd name="T5" fmla="*/ 0 h 86"/>
                  <a:gd name="T6" fmla="*/ 1440 w 1441"/>
                  <a:gd name="T7" fmla="*/ 0 h 86"/>
                  <a:gd name="T8" fmla="*/ 1440 w 1441"/>
                  <a:gd name="T9" fmla="*/ 85 h 86"/>
                  <a:gd name="T10" fmla="*/ 720 w 1441"/>
                  <a:gd name="T11" fmla="*/ 85 h 86"/>
                </a:gdLst>
                <a:ahLst/>
                <a:cxnLst>
                  <a:cxn ang="0">
                    <a:pos x="T0" y="T1"/>
                  </a:cxn>
                  <a:cxn ang="0">
                    <a:pos x="T2" y="T3"/>
                  </a:cxn>
                  <a:cxn ang="0">
                    <a:pos x="T4" y="T5"/>
                  </a:cxn>
                  <a:cxn ang="0">
                    <a:pos x="T6" y="T7"/>
                  </a:cxn>
                  <a:cxn ang="0">
                    <a:pos x="T8" y="T9"/>
                  </a:cxn>
                  <a:cxn ang="0">
                    <a:pos x="T10" y="T11"/>
                  </a:cxn>
                </a:cxnLst>
                <a:rect l="0" t="0" r="r" b="b"/>
                <a:pathLst>
                  <a:path w="1441" h="86">
                    <a:moveTo>
                      <a:pt x="720" y="85"/>
                    </a:moveTo>
                    <a:lnTo>
                      <a:pt x="0" y="85"/>
                    </a:lnTo>
                    <a:lnTo>
                      <a:pt x="0" y="0"/>
                    </a:lnTo>
                    <a:lnTo>
                      <a:pt x="1440" y="0"/>
                    </a:lnTo>
                    <a:lnTo>
                      <a:pt x="1440" y="85"/>
                    </a:lnTo>
                    <a:lnTo>
                      <a:pt x="720" y="85"/>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grpSp>
        <p:grpSp>
          <p:nvGrpSpPr>
            <p:cNvPr id="90" name="Group 89"/>
            <p:cNvGrpSpPr/>
            <p:nvPr/>
          </p:nvGrpSpPr>
          <p:grpSpPr>
            <a:xfrm>
              <a:off x="1688588" y="3941420"/>
              <a:ext cx="291703" cy="148907"/>
              <a:chOff x="2202656" y="4091540"/>
              <a:chExt cx="291703" cy="148907"/>
            </a:xfrm>
            <a:solidFill>
              <a:schemeClr val="bg1">
                <a:lumMod val="75000"/>
              </a:schemeClr>
            </a:solidFill>
          </p:grpSpPr>
          <p:sp>
            <p:nvSpPr>
              <p:cNvPr id="91" name="Freeform 436"/>
              <p:cNvSpPr>
                <a:spLocks noChangeArrowheads="1"/>
              </p:cNvSpPr>
              <p:nvPr/>
            </p:nvSpPr>
            <p:spPr bwMode="auto">
              <a:xfrm>
                <a:off x="2291953" y="4117336"/>
                <a:ext cx="13891"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92" name="Freeform 437"/>
              <p:cNvSpPr>
                <a:spLocks noChangeArrowheads="1"/>
              </p:cNvSpPr>
              <p:nvPr/>
            </p:nvSpPr>
            <p:spPr bwMode="auto">
              <a:xfrm>
                <a:off x="2303859" y="4117336"/>
                <a:ext cx="25798" cy="13891"/>
              </a:xfrm>
              <a:custGeom>
                <a:avLst/>
                <a:gdLst>
                  <a:gd name="T0" fmla="*/ 28 w 58"/>
                  <a:gd name="T1" fmla="*/ 28 h 29"/>
                  <a:gd name="T2" fmla="*/ 0 w 58"/>
                  <a:gd name="T3" fmla="*/ 28 h 29"/>
                  <a:gd name="T4" fmla="*/ 0 w 58"/>
                  <a:gd name="T5" fmla="*/ 0 h 29"/>
                  <a:gd name="T6" fmla="*/ 57 w 58"/>
                  <a:gd name="T7" fmla="*/ 0 h 29"/>
                  <a:gd name="T8" fmla="*/ 57 w 58"/>
                  <a:gd name="T9" fmla="*/ 28 h 29"/>
                  <a:gd name="T10" fmla="*/ 28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8" y="28"/>
                    </a:moveTo>
                    <a:lnTo>
                      <a:pt x="0" y="28"/>
                    </a:lnTo>
                    <a:lnTo>
                      <a:pt x="0" y="0"/>
                    </a:lnTo>
                    <a:lnTo>
                      <a:pt x="57" y="0"/>
                    </a:lnTo>
                    <a:lnTo>
                      <a:pt x="57" y="28"/>
                    </a:lnTo>
                    <a:lnTo>
                      <a:pt x="28"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93" name="Freeform 438"/>
              <p:cNvSpPr>
                <a:spLocks noChangeArrowheads="1"/>
              </p:cNvSpPr>
              <p:nvPr/>
            </p:nvSpPr>
            <p:spPr bwMode="auto">
              <a:xfrm>
                <a:off x="2303859" y="4143134"/>
                <a:ext cx="25798" cy="13890"/>
              </a:xfrm>
              <a:custGeom>
                <a:avLst/>
                <a:gdLst>
                  <a:gd name="T0" fmla="*/ 28 w 58"/>
                  <a:gd name="T1" fmla="*/ 28 h 29"/>
                  <a:gd name="T2" fmla="*/ 0 w 58"/>
                  <a:gd name="T3" fmla="*/ 28 h 29"/>
                  <a:gd name="T4" fmla="*/ 0 w 58"/>
                  <a:gd name="T5" fmla="*/ 0 h 29"/>
                  <a:gd name="T6" fmla="*/ 57 w 58"/>
                  <a:gd name="T7" fmla="*/ 0 h 29"/>
                  <a:gd name="T8" fmla="*/ 57 w 58"/>
                  <a:gd name="T9" fmla="*/ 28 h 29"/>
                  <a:gd name="T10" fmla="*/ 28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8" y="28"/>
                    </a:moveTo>
                    <a:lnTo>
                      <a:pt x="0" y="28"/>
                    </a:lnTo>
                    <a:lnTo>
                      <a:pt x="0" y="0"/>
                    </a:lnTo>
                    <a:lnTo>
                      <a:pt x="57" y="0"/>
                    </a:lnTo>
                    <a:lnTo>
                      <a:pt x="57" y="28"/>
                    </a:lnTo>
                    <a:lnTo>
                      <a:pt x="28"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94" name="Freeform 439"/>
              <p:cNvSpPr>
                <a:spLocks noChangeArrowheads="1"/>
              </p:cNvSpPr>
              <p:nvPr/>
            </p:nvSpPr>
            <p:spPr bwMode="auto">
              <a:xfrm>
                <a:off x="2329656" y="4117336"/>
                <a:ext cx="13890" cy="39688"/>
              </a:xfrm>
              <a:custGeom>
                <a:avLst/>
                <a:gdLst>
                  <a:gd name="T0" fmla="*/ 14 w 29"/>
                  <a:gd name="T1" fmla="*/ 85 h 86"/>
                  <a:gd name="T2" fmla="*/ 0 w 29"/>
                  <a:gd name="T3" fmla="*/ 85 h 86"/>
                  <a:gd name="T4" fmla="*/ 0 w 29"/>
                  <a:gd name="T5" fmla="*/ 0 h 86"/>
                  <a:gd name="T6" fmla="*/ 28 w 29"/>
                  <a:gd name="T7" fmla="*/ 0 h 86"/>
                  <a:gd name="T8" fmla="*/ 28 w 29"/>
                  <a:gd name="T9" fmla="*/ 85 h 86"/>
                  <a:gd name="T10" fmla="*/ 14 w 29"/>
                  <a:gd name="T11" fmla="*/ 85 h 86"/>
                </a:gdLst>
                <a:ahLst/>
                <a:cxnLst>
                  <a:cxn ang="0">
                    <a:pos x="T0" y="T1"/>
                  </a:cxn>
                  <a:cxn ang="0">
                    <a:pos x="T2" y="T3"/>
                  </a:cxn>
                  <a:cxn ang="0">
                    <a:pos x="T4" y="T5"/>
                  </a:cxn>
                  <a:cxn ang="0">
                    <a:pos x="T6" y="T7"/>
                  </a:cxn>
                  <a:cxn ang="0">
                    <a:pos x="T8" y="T9"/>
                  </a:cxn>
                  <a:cxn ang="0">
                    <a:pos x="T10" y="T11"/>
                  </a:cxn>
                </a:cxnLst>
                <a:rect l="0" t="0" r="r" b="b"/>
                <a:pathLst>
                  <a:path w="29" h="86">
                    <a:moveTo>
                      <a:pt x="14" y="85"/>
                    </a:moveTo>
                    <a:lnTo>
                      <a:pt x="0" y="85"/>
                    </a:lnTo>
                    <a:lnTo>
                      <a:pt x="0" y="0"/>
                    </a:lnTo>
                    <a:lnTo>
                      <a:pt x="28" y="0"/>
                    </a:lnTo>
                    <a:lnTo>
                      <a:pt x="28" y="85"/>
                    </a:lnTo>
                    <a:lnTo>
                      <a:pt x="14" y="85"/>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95" name="Freeform 440"/>
              <p:cNvSpPr>
                <a:spLocks noChangeArrowheads="1"/>
              </p:cNvSpPr>
              <p:nvPr/>
            </p:nvSpPr>
            <p:spPr bwMode="auto">
              <a:xfrm>
                <a:off x="2228453" y="4117336"/>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99" name="Freeform 441"/>
              <p:cNvSpPr>
                <a:spLocks noChangeArrowheads="1"/>
              </p:cNvSpPr>
              <p:nvPr/>
            </p:nvSpPr>
            <p:spPr bwMode="auto">
              <a:xfrm>
                <a:off x="2266156" y="4129242"/>
                <a:ext cx="13890" cy="39688"/>
              </a:xfrm>
              <a:custGeom>
                <a:avLst/>
                <a:gdLst>
                  <a:gd name="T0" fmla="*/ 15 w 30"/>
                  <a:gd name="T1" fmla="*/ 85 h 86"/>
                  <a:gd name="T2" fmla="*/ 0 w 30"/>
                  <a:gd name="T3" fmla="*/ 85 h 86"/>
                  <a:gd name="T4" fmla="*/ 0 w 30"/>
                  <a:gd name="T5" fmla="*/ 0 h 86"/>
                  <a:gd name="T6" fmla="*/ 29 w 30"/>
                  <a:gd name="T7" fmla="*/ 0 h 86"/>
                  <a:gd name="T8" fmla="*/ 29 w 30"/>
                  <a:gd name="T9" fmla="*/ 85 h 86"/>
                  <a:gd name="T10" fmla="*/ 15 w 30"/>
                  <a:gd name="T11" fmla="*/ 85 h 86"/>
                </a:gdLst>
                <a:ahLst/>
                <a:cxnLst>
                  <a:cxn ang="0">
                    <a:pos x="T0" y="T1"/>
                  </a:cxn>
                  <a:cxn ang="0">
                    <a:pos x="T2" y="T3"/>
                  </a:cxn>
                  <a:cxn ang="0">
                    <a:pos x="T4" y="T5"/>
                  </a:cxn>
                  <a:cxn ang="0">
                    <a:pos x="T6" y="T7"/>
                  </a:cxn>
                  <a:cxn ang="0">
                    <a:pos x="T8" y="T9"/>
                  </a:cxn>
                  <a:cxn ang="0">
                    <a:pos x="T10" y="T11"/>
                  </a:cxn>
                </a:cxnLst>
                <a:rect l="0" t="0" r="r" b="b"/>
                <a:pathLst>
                  <a:path w="30" h="86">
                    <a:moveTo>
                      <a:pt x="15" y="85"/>
                    </a:moveTo>
                    <a:lnTo>
                      <a:pt x="0" y="85"/>
                    </a:lnTo>
                    <a:lnTo>
                      <a:pt x="0" y="0"/>
                    </a:lnTo>
                    <a:lnTo>
                      <a:pt x="29" y="0"/>
                    </a:lnTo>
                    <a:lnTo>
                      <a:pt x="29" y="85"/>
                    </a:lnTo>
                    <a:lnTo>
                      <a:pt x="15" y="85"/>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01" name="Freeform 442"/>
              <p:cNvSpPr>
                <a:spLocks noChangeArrowheads="1"/>
              </p:cNvSpPr>
              <p:nvPr/>
            </p:nvSpPr>
            <p:spPr bwMode="auto">
              <a:xfrm>
                <a:off x="2228453" y="4129242"/>
                <a:ext cx="13891" cy="39688"/>
              </a:xfrm>
              <a:custGeom>
                <a:avLst/>
                <a:gdLst>
                  <a:gd name="T0" fmla="*/ 14 w 29"/>
                  <a:gd name="T1" fmla="*/ 85 h 86"/>
                  <a:gd name="T2" fmla="*/ 0 w 29"/>
                  <a:gd name="T3" fmla="*/ 85 h 86"/>
                  <a:gd name="T4" fmla="*/ 0 w 29"/>
                  <a:gd name="T5" fmla="*/ 0 h 86"/>
                  <a:gd name="T6" fmla="*/ 28 w 29"/>
                  <a:gd name="T7" fmla="*/ 0 h 86"/>
                  <a:gd name="T8" fmla="*/ 28 w 29"/>
                  <a:gd name="T9" fmla="*/ 85 h 86"/>
                  <a:gd name="T10" fmla="*/ 14 w 29"/>
                  <a:gd name="T11" fmla="*/ 85 h 86"/>
                </a:gdLst>
                <a:ahLst/>
                <a:cxnLst>
                  <a:cxn ang="0">
                    <a:pos x="T0" y="T1"/>
                  </a:cxn>
                  <a:cxn ang="0">
                    <a:pos x="T2" y="T3"/>
                  </a:cxn>
                  <a:cxn ang="0">
                    <a:pos x="T4" y="T5"/>
                  </a:cxn>
                  <a:cxn ang="0">
                    <a:pos x="T6" y="T7"/>
                  </a:cxn>
                  <a:cxn ang="0">
                    <a:pos x="T8" y="T9"/>
                  </a:cxn>
                  <a:cxn ang="0">
                    <a:pos x="T10" y="T11"/>
                  </a:cxn>
                </a:cxnLst>
                <a:rect l="0" t="0" r="r" b="b"/>
                <a:pathLst>
                  <a:path w="29" h="86">
                    <a:moveTo>
                      <a:pt x="14" y="85"/>
                    </a:moveTo>
                    <a:lnTo>
                      <a:pt x="0" y="85"/>
                    </a:lnTo>
                    <a:lnTo>
                      <a:pt x="0" y="0"/>
                    </a:lnTo>
                    <a:lnTo>
                      <a:pt x="28" y="0"/>
                    </a:lnTo>
                    <a:lnTo>
                      <a:pt x="28" y="85"/>
                    </a:lnTo>
                    <a:lnTo>
                      <a:pt x="14" y="85"/>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08" name="Freeform 443"/>
              <p:cNvSpPr>
                <a:spLocks noChangeArrowheads="1"/>
              </p:cNvSpPr>
              <p:nvPr/>
            </p:nvSpPr>
            <p:spPr bwMode="auto">
              <a:xfrm>
                <a:off x="2355453" y="4117336"/>
                <a:ext cx="13891" cy="51594"/>
              </a:xfrm>
              <a:custGeom>
                <a:avLst/>
                <a:gdLst>
                  <a:gd name="T0" fmla="*/ 14 w 29"/>
                  <a:gd name="T1" fmla="*/ 113 h 114"/>
                  <a:gd name="T2" fmla="*/ 0 w 29"/>
                  <a:gd name="T3" fmla="*/ 113 h 114"/>
                  <a:gd name="T4" fmla="*/ 0 w 29"/>
                  <a:gd name="T5" fmla="*/ 0 h 114"/>
                  <a:gd name="T6" fmla="*/ 28 w 29"/>
                  <a:gd name="T7" fmla="*/ 0 h 114"/>
                  <a:gd name="T8" fmla="*/ 28 w 29"/>
                  <a:gd name="T9" fmla="*/ 113 h 114"/>
                  <a:gd name="T10" fmla="*/ 14 w 29"/>
                  <a:gd name="T11" fmla="*/ 113 h 114"/>
                </a:gdLst>
                <a:ahLst/>
                <a:cxnLst>
                  <a:cxn ang="0">
                    <a:pos x="T0" y="T1"/>
                  </a:cxn>
                  <a:cxn ang="0">
                    <a:pos x="T2" y="T3"/>
                  </a:cxn>
                  <a:cxn ang="0">
                    <a:pos x="T4" y="T5"/>
                  </a:cxn>
                  <a:cxn ang="0">
                    <a:pos x="T6" y="T7"/>
                  </a:cxn>
                  <a:cxn ang="0">
                    <a:pos x="T8" y="T9"/>
                  </a:cxn>
                  <a:cxn ang="0">
                    <a:pos x="T10" y="T11"/>
                  </a:cxn>
                </a:cxnLst>
                <a:rect l="0" t="0" r="r" b="b"/>
                <a:pathLst>
                  <a:path w="29" h="114">
                    <a:moveTo>
                      <a:pt x="14" y="113"/>
                    </a:moveTo>
                    <a:lnTo>
                      <a:pt x="0" y="113"/>
                    </a:lnTo>
                    <a:lnTo>
                      <a:pt x="0" y="0"/>
                    </a:lnTo>
                    <a:lnTo>
                      <a:pt x="28" y="0"/>
                    </a:lnTo>
                    <a:lnTo>
                      <a:pt x="28" y="113"/>
                    </a:lnTo>
                    <a:lnTo>
                      <a:pt x="14" y="113"/>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09" name="Freeform 444"/>
              <p:cNvSpPr>
                <a:spLocks noChangeArrowheads="1"/>
              </p:cNvSpPr>
              <p:nvPr/>
            </p:nvSpPr>
            <p:spPr bwMode="auto">
              <a:xfrm>
                <a:off x="2355453" y="4117336"/>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10" name="Freeform 445"/>
              <p:cNvSpPr>
                <a:spLocks noChangeArrowheads="1"/>
              </p:cNvSpPr>
              <p:nvPr/>
            </p:nvSpPr>
            <p:spPr bwMode="auto">
              <a:xfrm>
                <a:off x="2355453" y="4168930"/>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12" name="Freeform 446"/>
              <p:cNvSpPr>
                <a:spLocks noChangeArrowheads="1"/>
              </p:cNvSpPr>
              <p:nvPr/>
            </p:nvSpPr>
            <p:spPr bwMode="auto">
              <a:xfrm>
                <a:off x="2355453" y="4143134"/>
                <a:ext cx="39688" cy="13890"/>
              </a:xfrm>
              <a:custGeom>
                <a:avLst/>
                <a:gdLst>
                  <a:gd name="T0" fmla="*/ 42 w 86"/>
                  <a:gd name="T1" fmla="*/ 28 h 29"/>
                  <a:gd name="T2" fmla="*/ 0 w 86"/>
                  <a:gd name="T3" fmla="*/ 28 h 29"/>
                  <a:gd name="T4" fmla="*/ 0 w 86"/>
                  <a:gd name="T5" fmla="*/ 0 h 29"/>
                  <a:gd name="T6" fmla="*/ 85 w 86"/>
                  <a:gd name="T7" fmla="*/ 0 h 29"/>
                  <a:gd name="T8" fmla="*/ 85 w 86"/>
                  <a:gd name="T9" fmla="*/ 28 h 29"/>
                  <a:gd name="T10" fmla="*/ 42 w 86"/>
                  <a:gd name="T11" fmla="*/ 28 h 29"/>
                </a:gdLst>
                <a:ahLst/>
                <a:cxnLst>
                  <a:cxn ang="0">
                    <a:pos x="T0" y="T1"/>
                  </a:cxn>
                  <a:cxn ang="0">
                    <a:pos x="T2" y="T3"/>
                  </a:cxn>
                  <a:cxn ang="0">
                    <a:pos x="T4" y="T5"/>
                  </a:cxn>
                  <a:cxn ang="0">
                    <a:pos x="T6" y="T7"/>
                  </a:cxn>
                  <a:cxn ang="0">
                    <a:pos x="T8" y="T9"/>
                  </a:cxn>
                  <a:cxn ang="0">
                    <a:pos x="T10" y="T11"/>
                  </a:cxn>
                </a:cxnLst>
                <a:rect l="0" t="0" r="r" b="b"/>
                <a:pathLst>
                  <a:path w="86" h="29">
                    <a:moveTo>
                      <a:pt x="42" y="28"/>
                    </a:moveTo>
                    <a:lnTo>
                      <a:pt x="0" y="28"/>
                    </a:lnTo>
                    <a:lnTo>
                      <a:pt x="0" y="0"/>
                    </a:lnTo>
                    <a:lnTo>
                      <a:pt x="85" y="0"/>
                    </a:lnTo>
                    <a:lnTo>
                      <a:pt x="85" y="28"/>
                    </a:lnTo>
                    <a:lnTo>
                      <a:pt x="42"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13" name="Freeform 447"/>
              <p:cNvSpPr>
                <a:spLocks noChangeArrowheads="1"/>
              </p:cNvSpPr>
              <p:nvPr/>
            </p:nvSpPr>
            <p:spPr bwMode="auto">
              <a:xfrm>
                <a:off x="2418953" y="4117336"/>
                <a:ext cx="13891"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14" name="Freeform 448"/>
              <p:cNvSpPr>
                <a:spLocks noChangeArrowheads="1"/>
              </p:cNvSpPr>
              <p:nvPr/>
            </p:nvSpPr>
            <p:spPr bwMode="auto">
              <a:xfrm>
                <a:off x="2456656" y="4117336"/>
                <a:ext cx="13890"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18" name="Freeform 449"/>
              <p:cNvSpPr>
                <a:spLocks noChangeArrowheads="1"/>
              </p:cNvSpPr>
              <p:nvPr/>
            </p:nvSpPr>
            <p:spPr bwMode="auto">
              <a:xfrm>
                <a:off x="2430859" y="4117336"/>
                <a:ext cx="25798" cy="13891"/>
              </a:xfrm>
              <a:custGeom>
                <a:avLst/>
                <a:gdLst>
                  <a:gd name="T0" fmla="*/ 29 w 58"/>
                  <a:gd name="T1" fmla="*/ 28 h 29"/>
                  <a:gd name="T2" fmla="*/ 0 w 58"/>
                  <a:gd name="T3" fmla="*/ 28 h 29"/>
                  <a:gd name="T4" fmla="*/ 0 w 58"/>
                  <a:gd name="T5" fmla="*/ 0 h 29"/>
                  <a:gd name="T6" fmla="*/ 57 w 58"/>
                  <a:gd name="T7" fmla="*/ 0 h 29"/>
                  <a:gd name="T8" fmla="*/ 57 w 58"/>
                  <a:gd name="T9" fmla="*/ 28 h 29"/>
                  <a:gd name="T10" fmla="*/ 29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9" y="28"/>
                    </a:moveTo>
                    <a:lnTo>
                      <a:pt x="0" y="28"/>
                    </a:lnTo>
                    <a:lnTo>
                      <a:pt x="0" y="0"/>
                    </a:lnTo>
                    <a:lnTo>
                      <a:pt x="57" y="0"/>
                    </a:lnTo>
                    <a:lnTo>
                      <a:pt x="57" y="28"/>
                    </a:lnTo>
                    <a:lnTo>
                      <a:pt x="29"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19" name="Freeform 450"/>
              <p:cNvSpPr>
                <a:spLocks noChangeArrowheads="1"/>
              </p:cNvSpPr>
              <p:nvPr/>
            </p:nvSpPr>
            <p:spPr bwMode="auto">
              <a:xfrm>
                <a:off x="2202656" y="4091540"/>
                <a:ext cx="291703" cy="115094"/>
              </a:xfrm>
              <a:custGeom>
                <a:avLst/>
                <a:gdLst>
                  <a:gd name="T0" fmla="*/ 621 w 650"/>
                  <a:gd name="T1" fmla="*/ 226 h 255"/>
                  <a:gd name="T2" fmla="*/ 29 w 650"/>
                  <a:gd name="T3" fmla="*/ 226 h 255"/>
                  <a:gd name="T4" fmla="*/ 29 w 650"/>
                  <a:gd name="T5" fmla="*/ 28 h 255"/>
                  <a:gd name="T6" fmla="*/ 621 w 650"/>
                  <a:gd name="T7" fmla="*/ 28 h 255"/>
                  <a:gd name="T8" fmla="*/ 621 w 650"/>
                  <a:gd name="T9" fmla="*/ 226 h 255"/>
                  <a:gd name="T10" fmla="*/ 649 w 650"/>
                  <a:gd name="T11" fmla="*/ 0 h 255"/>
                  <a:gd name="T12" fmla="*/ 0 w 650"/>
                  <a:gd name="T13" fmla="*/ 0 h 255"/>
                  <a:gd name="T14" fmla="*/ 0 w 650"/>
                  <a:gd name="T15" fmla="*/ 254 h 255"/>
                  <a:gd name="T16" fmla="*/ 649 w 650"/>
                  <a:gd name="T17" fmla="*/ 254 h 255"/>
                  <a:gd name="T18" fmla="*/ 649 w 650"/>
                  <a:gd name="T19"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0" h="255">
                    <a:moveTo>
                      <a:pt x="621" y="226"/>
                    </a:moveTo>
                    <a:lnTo>
                      <a:pt x="29" y="226"/>
                    </a:lnTo>
                    <a:lnTo>
                      <a:pt x="29" y="28"/>
                    </a:lnTo>
                    <a:lnTo>
                      <a:pt x="621" y="28"/>
                    </a:lnTo>
                    <a:lnTo>
                      <a:pt x="621" y="226"/>
                    </a:lnTo>
                    <a:close/>
                    <a:moveTo>
                      <a:pt x="649" y="0"/>
                    </a:moveTo>
                    <a:lnTo>
                      <a:pt x="0" y="0"/>
                    </a:lnTo>
                    <a:lnTo>
                      <a:pt x="0" y="254"/>
                    </a:lnTo>
                    <a:lnTo>
                      <a:pt x="649" y="254"/>
                    </a:lnTo>
                    <a:lnTo>
                      <a:pt x="649" y="0"/>
                    </a:lnTo>
                    <a:close/>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20" name="Freeform 451"/>
              <p:cNvSpPr>
                <a:spLocks noChangeArrowheads="1"/>
              </p:cNvSpPr>
              <p:nvPr/>
            </p:nvSpPr>
            <p:spPr bwMode="auto">
              <a:xfrm>
                <a:off x="2228453" y="4168930"/>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21" name="Freeform 452"/>
              <p:cNvSpPr>
                <a:spLocks noChangeArrowheads="1"/>
              </p:cNvSpPr>
              <p:nvPr/>
            </p:nvSpPr>
            <p:spPr bwMode="auto">
              <a:xfrm>
                <a:off x="2228453" y="4194727"/>
                <a:ext cx="13891" cy="45720"/>
              </a:xfrm>
              <a:custGeom>
                <a:avLst/>
                <a:gdLst>
                  <a:gd name="T0" fmla="*/ 14 w 29"/>
                  <a:gd name="T1" fmla="*/ 112 h 113"/>
                  <a:gd name="T2" fmla="*/ 0 w 29"/>
                  <a:gd name="T3" fmla="*/ 112 h 113"/>
                  <a:gd name="T4" fmla="*/ 0 w 29"/>
                  <a:gd name="T5" fmla="*/ 0 h 113"/>
                  <a:gd name="T6" fmla="*/ 28 w 29"/>
                  <a:gd name="T7" fmla="*/ 0 h 113"/>
                  <a:gd name="T8" fmla="*/ 28 w 29"/>
                  <a:gd name="T9" fmla="*/ 112 h 113"/>
                  <a:gd name="T10" fmla="*/ 14 w 29"/>
                  <a:gd name="T11" fmla="*/ 112 h 113"/>
                </a:gdLst>
                <a:ahLst/>
                <a:cxnLst>
                  <a:cxn ang="0">
                    <a:pos x="T0" y="T1"/>
                  </a:cxn>
                  <a:cxn ang="0">
                    <a:pos x="T2" y="T3"/>
                  </a:cxn>
                  <a:cxn ang="0">
                    <a:pos x="T4" y="T5"/>
                  </a:cxn>
                  <a:cxn ang="0">
                    <a:pos x="T6" y="T7"/>
                  </a:cxn>
                  <a:cxn ang="0">
                    <a:pos x="T8" y="T9"/>
                  </a:cxn>
                  <a:cxn ang="0">
                    <a:pos x="T10" y="T11"/>
                  </a:cxn>
                </a:cxnLst>
                <a:rect l="0" t="0" r="r" b="b"/>
                <a:pathLst>
                  <a:path w="29" h="113">
                    <a:moveTo>
                      <a:pt x="14" y="112"/>
                    </a:moveTo>
                    <a:lnTo>
                      <a:pt x="0" y="112"/>
                    </a:lnTo>
                    <a:lnTo>
                      <a:pt x="0" y="0"/>
                    </a:lnTo>
                    <a:lnTo>
                      <a:pt x="28" y="0"/>
                    </a:lnTo>
                    <a:lnTo>
                      <a:pt x="28" y="112"/>
                    </a:lnTo>
                    <a:lnTo>
                      <a:pt x="14" y="112"/>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22" name="Freeform 453"/>
              <p:cNvSpPr>
                <a:spLocks noChangeArrowheads="1"/>
              </p:cNvSpPr>
              <p:nvPr/>
            </p:nvSpPr>
            <p:spPr bwMode="auto">
              <a:xfrm>
                <a:off x="2456656" y="4194727"/>
                <a:ext cx="13890" cy="45720"/>
              </a:xfrm>
              <a:custGeom>
                <a:avLst/>
                <a:gdLst>
                  <a:gd name="T0" fmla="*/ 14 w 29"/>
                  <a:gd name="T1" fmla="*/ 112 h 113"/>
                  <a:gd name="T2" fmla="*/ 0 w 29"/>
                  <a:gd name="T3" fmla="*/ 112 h 113"/>
                  <a:gd name="T4" fmla="*/ 0 w 29"/>
                  <a:gd name="T5" fmla="*/ 0 h 113"/>
                  <a:gd name="T6" fmla="*/ 28 w 29"/>
                  <a:gd name="T7" fmla="*/ 0 h 113"/>
                  <a:gd name="T8" fmla="*/ 28 w 29"/>
                  <a:gd name="T9" fmla="*/ 112 h 113"/>
                  <a:gd name="T10" fmla="*/ 14 w 29"/>
                  <a:gd name="T11" fmla="*/ 112 h 113"/>
                </a:gdLst>
                <a:ahLst/>
                <a:cxnLst>
                  <a:cxn ang="0">
                    <a:pos x="T0" y="T1"/>
                  </a:cxn>
                  <a:cxn ang="0">
                    <a:pos x="T2" y="T3"/>
                  </a:cxn>
                  <a:cxn ang="0">
                    <a:pos x="T4" y="T5"/>
                  </a:cxn>
                  <a:cxn ang="0">
                    <a:pos x="T6" y="T7"/>
                  </a:cxn>
                  <a:cxn ang="0">
                    <a:pos x="T8" y="T9"/>
                  </a:cxn>
                  <a:cxn ang="0">
                    <a:pos x="T10" y="T11"/>
                  </a:cxn>
                </a:cxnLst>
                <a:rect l="0" t="0" r="r" b="b"/>
                <a:pathLst>
                  <a:path w="29" h="113">
                    <a:moveTo>
                      <a:pt x="14" y="112"/>
                    </a:moveTo>
                    <a:lnTo>
                      <a:pt x="0" y="112"/>
                    </a:lnTo>
                    <a:lnTo>
                      <a:pt x="0" y="0"/>
                    </a:lnTo>
                    <a:lnTo>
                      <a:pt x="28" y="0"/>
                    </a:lnTo>
                    <a:lnTo>
                      <a:pt x="28" y="112"/>
                    </a:lnTo>
                    <a:lnTo>
                      <a:pt x="14" y="112"/>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grpSp>
      </p:grpSp>
      <p:grpSp>
        <p:nvGrpSpPr>
          <p:cNvPr id="130" name="Group 129"/>
          <p:cNvGrpSpPr/>
          <p:nvPr/>
        </p:nvGrpSpPr>
        <p:grpSpPr>
          <a:xfrm>
            <a:off x="4365583" y="4023449"/>
            <a:ext cx="466017" cy="345550"/>
            <a:chOff x="3789359" y="2959092"/>
            <a:chExt cx="466725" cy="346074"/>
          </a:xfrm>
        </p:grpSpPr>
        <p:sp>
          <p:nvSpPr>
            <p:cNvPr id="131" name="Freeform 11"/>
            <p:cNvSpPr>
              <a:spLocks noChangeArrowheads="1"/>
            </p:cNvSpPr>
            <p:nvPr/>
          </p:nvSpPr>
          <p:spPr bwMode="auto">
            <a:xfrm>
              <a:off x="3810000" y="2959092"/>
              <a:ext cx="427038" cy="284162"/>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32"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254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grpSp>
      <p:sp>
        <p:nvSpPr>
          <p:cNvPr id="133" name="Line 104"/>
          <p:cNvSpPr>
            <a:spLocks noChangeShapeType="1"/>
          </p:cNvSpPr>
          <p:nvPr/>
        </p:nvSpPr>
        <p:spPr bwMode="auto">
          <a:xfrm>
            <a:off x="0" y="4368999"/>
            <a:ext cx="9144000" cy="0"/>
          </a:xfrm>
          <a:prstGeom prst="line">
            <a:avLst/>
          </a:prstGeom>
          <a:noFill/>
          <a:ln w="25400" cap="flat">
            <a:solidFill>
              <a:schemeClr val="bg2">
                <a:lumMod val="75000"/>
              </a:schemeClr>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34" name="TextBox 133"/>
          <p:cNvSpPr txBox="1"/>
          <p:nvPr/>
        </p:nvSpPr>
        <p:spPr>
          <a:xfrm>
            <a:off x="4220962" y="4380107"/>
            <a:ext cx="723275"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defTabSz="457200" fontAlgn="base">
              <a:spcBef>
                <a:spcPct val="0"/>
              </a:spcBef>
            </a:pPr>
            <a:r>
              <a:rPr kumimoji="0" lang="ja-JP" altLang="en-US" sz="1400" dirty="0" smtClean="0">
                <a:solidFill>
                  <a:srgbClr val="999999">
                    <a:lumMod val="75000"/>
                  </a:srgbClr>
                </a:solidFill>
              </a:rPr>
              <a:t>外出時</a:t>
            </a:r>
            <a:endParaRPr kumimoji="0" lang="en-US" sz="1400" dirty="0" smtClean="0">
              <a:solidFill>
                <a:srgbClr val="999999">
                  <a:lumMod val="75000"/>
                </a:srgbClr>
              </a:solidFill>
              <a:ea typeface="ＭＳ Ｐゴシック" pitchFamily="34" charset="-128"/>
            </a:endParaRPr>
          </a:p>
        </p:txBody>
      </p:sp>
      <p:sp>
        <p:nvSpPr>
          <p:cNvPr id="135" name="TextBox 134"/>
          <p:cNvSpPr txBox="1"/>
          <p:nvPr/>
        </p:nvSpPr>
        <p:spPr>
          <a:xfrm>
            <a:off x="2278689" y="4376675"/>
            <a:ext cx="609461"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defTabSz="457200" fontAlgn="base">
              <a:spcBef>
                <a:spcPct val="0"/>
              </a:spcBef>
            </a:pPr>
            <a:r>
              <a:rPr kumimoji="0" lang="ja-JP" altLang="en-US" sz="1400" dirty="0" smtClean="0">
                <a:solidFill>
                  <a:srgbClr val="999999">
                    <a:lumMod val="75000"/>
                  </a:srgbClr>
                </a:solidFill>
              </a:rPr>
              <a:t>カフェ</a:t>
            </a:r>
            <a:endParaRPr kumimoji="0" lang="en-US" sz="1400" dirty="0" smtClean="0">
              <a:solidFill>
                <a:srgbClr val="999999">
                  <a:lumMod val="75000"/>
                </a:srgbClr>
              </a:solidFill>
              <a:ea typeface="ＭＳ Ｐゴシック" pitchFamily="34" charset="-128"/>
            </a:endParaRPr>
          </a:p>
        </p:txBody>
      </p:sp>
      <p:sp>
        <p:nvSpPr>
          <p:cNvPr id="136" name="TextBox 135"/>
          <p:cNvSpPr txBox="1"/>
          <p:nvPr/>
        </p:nvSpPr>
        <p:spPr>
          <a:xfrm>
            <a:off x="724250" y="4378928"/>
            <a:ext cx="543739"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defTabSz="457200" fontAlgn="base">
              <a:spcBef>
                <a:spcPct val="0"/>
              </a:spcBef>
            </a:pPr>
            <a:r>
              <a:rPr kumimoji="0" lang="ja-JP" altLang="en-US" sz="1400" dirty="0" smtClean="0">
                <a:solidFill>
                  <a:srgbClr val="999999">
                    <a:lumMod val="75000"/>
                  </a:srgbClr>
                </a:solidFill>
              </a:rPr>
              <a:t>自宅</a:t>
            </a:r>
            <a:endParaRPr kumimoji="0" lang="en-US" sz="1400" dirty="0" smtClean="0">
              <a:solidFill>
                <a:srgbClr val="999999">
                  <a:lumMod val="75000"/>
                </a:srgbClr>
              </a:solidFill>
              <a:ea typeface="ＭＳ Ｐゴシック" pitchFamily="34" charset="-128"/>
            </a:endParaRPr>
          </a:p>
        </p:txBody>
      </p:sp>
      <p:sp>
        <p:nvSpPr>
          <p:cNvPr id="137" name="TextBox 136"/>
          <p:cNvSpPr txBox="1"/>
          <p:nvPr/>
        </p:nvSpPr>
        <p:spPr>
          <a:xfrm>
            <a:off x="5750158" y="4368835"/>
            <a:ext cx="1021433"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defTabSz="457200" fontAlgn="base">
              <a:spcBef>
                <a:spcPct val="0"/>
              </a:spcBef>
            </a:pPr>
            <a:r>
              <a:rPr kumimoji="0" lang="ja-JP" altLang="en-US" sz="1400" dirty="0" smtClean="0">
                <a:solidFill>
                  <a:srgbClr val="999999">
                    <a:lumMod val="75000"/>
                  </a:srgbClr>
                </a:solidFill>
              </a:rPr>
              <a:t>支社、工場</a:t>
            </a:r>
            <a:endParaRPr kumimoji="0" lang="en-US" sz="1400" dirty="0" smtClean="0">
              <a:solidFill>
                <a:srgbClr val="999999">
                  <a:lumMod val="75000"/>
                </a:srgbClr>
              </a:solidFill>
              <a:ea typeface="ＭＳ Ｐゴシック" pitchFamily="34" charset="-128"/>
            </a:endParaRPr>
          </a:p>
        </p:txBody>
      </p:sp>
      <p:sp>
        <p:nvSpPr>
          <p:cNvPr id="138" name="TextBox 137"/>
          <p:cNvSpPr txBox="1"/>
          <p:nvPr/>
        </p:nvSpPr>
        <p:spPr>
          <a:xfrm>
            <a:off x="7895997" y="4368832"/>
            <a:ext cx="543739"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defTabSz="457200" fontAlgn="base">
              <a:spcBef>
                <a:spcPct val="0"/>
              </a:spcBef>
            </a:pPr>
            <a:r>
              <a:rPr kumimoji="0" lang="ja-JP" altLang="en-US" sz="1400" dirty="0" smtClean="0">
                <a:solidFill>
                  <a:srgbClr val="999999">
                    <a:lumMod val="75000"/>
                  </a:srgbClr>
                </a:solidFill>
              </a:rPr>
              <a:t>会社</a:t>
            </a:r>
            <a:endParaRPr kumimoji="0" lang="en-US" sz="1400" dirty="0" smtClean="0">
              <a:solidFill>
                <a:srgbClr val="999999">
                  <a:lumMod val="75000"/>
                </a:srgbClr>
              </a:solidFill>
              <a:ea typeface="ＭＳ Ｐゴシック" pitchFamily="34" charset="-128"/>
            </a:endParaRPr>
          </a:p>
        </p:txBody>
      </p:sp>
      <p:grpSp>
        <p:nvGrpSpPr>
          <p:cNvPr id="139" name="Group 138"/>
          <p:cNvGrpSpPr/>
          <p:nvPr/>
        </p:nvGrpSpPr>
        <p:grpSpPr>
          <a:xfrm>
            <a:off x="8015070" y="2882701"/>
            <a:ext cx="254000" cy="1493286"/>
            <a:chOff x="8131969" y="2549680"/>
            <a:chExt cx="254000" cy="1950641"/>
          </a:xfrm>
        </p:grpSpPr>
        <p:sp>
          <p:nvSpPr>
            <p:cNvPr id="140" name="Freeform 165"/>
            <p:cNvSpPr>
              <a:spLocks noChangeArrowheads="1"/>
            </p:cNvSpPr>
            <p:nvPr/>
          </p:nvSpPr>
          <p:spPr bwMode="auto">
            <a:xfrm>
              <a:off x="8131969" y="3406930"/>
              <a:ext cx="254000" cy="1093391"/>
            </a:xfrm>
            <a:custGeom>
              <a:avLst/>
              <a:gdLst>
                <a:gd name="T0" fmla="*/ 565 w 566"/>
                <a:gd name="T1" fmla="*/ 2427 h 2428"/>
                <a:gd name="T2" fmla="*/ 565 w 566"/>
                <a:gd name="T3" fmla="*/ 0 h 2428"/>
                <a:gd name="T4" fmla="*/ 0 w 566"/>
                <a:gd name="T5" fmla="*/ 0 h 2428"/>
                <a:gd name="T6" fmla="*/ 0 w 566"/>
                <a:gd name="T7" fmla="*/ 2427 h 2428"/>
              </a:gdLst>
              <a:ahLst/>
              <a:cxnLst>
                <a:cxn ang="0">
                  <a:pos x="T0" y="T1"/>
                </a:cxn>
                <a:cxn ang="0">
                  <a:pos x="T2" y="T3"/>
                </a:cxn>
                <a:cxn ang="0">
                  <a:pos x="T4" y="T5"/>
                </a:cxn>
                <a:cxn ang="0">
                  <a:pos x="T6" y="T7"/>
                </a:cxn>
              </a:cxnLst>
              <a:rect l="0" t="0" r="r" b="b"/>
              <a:pathLst>
                <a:path w="566" h="2428">
                  <a:moveTo>
                    <a:pt x="565" y="2427"/>
                  </a:moveTo>
                  <a:lnTo>
                    <a:pt x="565" y="0"/>
                  </a:lnTo>
                  <a:lnTo>
                    <a:pt x="0" y="0"/>
                  </a:lnTo>
                  <a:lnTo>
                    <a:pt x="0" y="2427"/>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41" name="Freeform 166"/>
            <p:cNvSpPr>
              <a:spLocks noChangeArrowheads="1"/>
            </p:cNvSpPr>
            <p:nvPr/>
          </p:nvSpPr>
          <p:spPr bwMode="auto">
            <a:xfrm>
              <a:off x="8157765" y="2964415"/>
              <a:ext cx="216298" cy="442515"/>
            </a:xfrm>
            <a:custGeom>
              <a:avLst/>
              <a:gdLst>
                <a:gd name="T0" fmla="*/ 480 w 481"/>
                <a:gd name="T1" fmla="*/ 982 h 983"/>
                <a:gd name="T2" fmla="*/ 480 w 481"/>
                <a:gd name="T3" fmla="*/ 240 h 983"/>
                <a:gd name="T4" fmla="*/ 240 w 481"/>
                <a:gd name="T5" fmla="*/ 0 h 983"/>
                <a:gd name="T6" fmla="*/ 0 w 481"/>
                <a:gd name="T7" fmla="*/ 240 h 983"/>
                <a:gd name="T8" fmla="*/ 0 w 481"/>
                <a:gd name="T9" fmla="*/ 982 h 983"/>
              </a:gdLst>
              <a:ahLst/>
              <a:cxnLst>
                <a:cxn ang="0">
                  <a:pos x="T0" y="T1"/>
                </a:cxn>
                <a:cxn ang="0">
                  <a:pos x="T2" y="T3"/>
                </a:cxn>
                <a:cxn ang="0">
                  <a:pos x="T4" y="T5"/>
                </a:cxn>
                <a:cxn ang="0">
                  <a:pos x="T6" y="T7"/>
                </a:cxn>
                <a:cxn ang="0">
                  <a:pos x="T8" y="T9"/>
                </a:cxn>
              </a:cxnLst>
              <a:rect l="0" t="0" r="r" b="b"/>
              <a:pathLst>
                <a:path w="481" h="983">
                  <a:moveTo>
                    <a:pt x="480" y="982"/>
                  </a:moveTo>
                  <a:lnTo>
                    <a:pt x="480" y="240"/>
                  </a:lnTo>
                  <a:cubicBezTo>
                    <a:pt x="480" y="107"/>
                    <a:pt x="373" y="0"/>
                    <a:pt x="240" y="0"/>
                  </a:cubicBezTo>
                  <a:cubicBezTo>
                    <a:pt x="108" y="0"/>
                    <a:pt x="0" y="107"/>
                    <a:pt x="0" y="240"/>
                  </a:cubicBezTo>
                  <a:lnTo>
                    <a:pt x="0" y="982"/>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42" name="Freeform 167"/>
            <p:cNvSpPr>
              <a:spLocks noChangeArrowheads="1"/>
            </p:cNvSpPr>
            <p:nvPr/>
          </p:nvSpPr>
          <p:spPr bwMode="auto">
            <a:xfrm>
              <a:off x="8235156" y="2827492"/>
              <a:ext cx="65484" cy="140891"/>
            </a:xfrm>
            <a:custGeom>
              <a:avLst/>
              <a:gdLst>
                <a:gd name="T0" fmla="*/ 144 w 145"/>
                <a:gd name="T1" fmla="*/ 310 h 311"/>
                <a:gd name="T2" fmla="*/ 144 w 145"/>
                <a:gd name="T3" fmla="*/ 0 h 311"/>
                <a:gd name="T4" fmla="*/ 0 w 145"/>
                <a:gd name="T5" fmla="*/ 0 h 311"/>
                <a:gd name="T6" fmla="*/ 0 w 145"/>
                <a:gd name="T7" fmla="*/ 310 h 311"/>
              </a:gdLst>
              <a:ahLst/>
              <a:cxnLst>
                <a:cxn ang="0">
                  <a:pos x="T0" y="T1"/>
                </a:cxn>
                <a:cxn ang="0">
                  <a:pos x="T2" y="T3"/>
                </a:cxn>
                <a:cxn ang="0">
                  <a:pos x="T4" y="T5"/>
                </a:cxn>
                <a:cxn ang="0">
                  <a:pos x="T6" y="T7"/>
                </a:cxn>
              </a:cxnLst>
              <a:rect l="0" t="0" r="r" b="b"/>
              <a:pathLst>
                <a:path w="145" h="311">
                  <a:moveTo>
                    <a:pt x="144" y="310"/>
                  </a:moveTo>
                  <a:lnTo>
                    <a:pt x="144" y="0"/>
                  </a:lnTo>
                  <a:lnTo>
                    <a:pt x="0" y="0"/>
                  </a:lnTo>
                  <a:lnTo>
                    <a:pt x="0" y="31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43" name="Line 168"/>
            <p:cNvSpPr>
              <a:spLocks noChangeShapeType="1"/>
            </p:cNvSpPr>
            <p:nvPr/>
          </p:nvSpPr>
          <p:spPr bwMode="auto">
            <a:xfrm>
              <a:off x="8272859" y="2549680"/>
              <a:ext cx="1985" cy="275829"/>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44" name="Line 169"/>
            <p:cNvSpPr>
              <a:spLocks noChangeShapeType="1"/>
            </p:cNvSpPr>
            <p:nvPr/>
          </p:nvSpPr>
          <p:spPr bwMode="auto">
            <a:xfrm>
              <a:off x="8266906" y="2968384"/>
              <a:ext cx="1984" cy="8929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46" name="Line 170"/>
            <p:cNvSpPr>
              <a:spLocks noChangeShapeType="1"/>
            </p:cNvSpPr>
            <p:nvPr/>
          </p:nvSpPr>
          <p:spPr bwMode="auto">
            <a:xfrm>
              <a:off x="8205390" y="2998149"/>
              <a:ext cx="61516" cy="6151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47" name="Line 171"/>
            <p:cNvSpPr>
              <a:spLocks noChangeShapeType="1"/>
            </p:cNvSpPr>
            <p:nvPr/>
          </p:nvSpPr>
          <p:spPr bwMode="auto">
            <a:xfrm flipH="1">
              <a:off x="8264921" y="2998149"/>
              <a:ext cx="65485" cy="6151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48" name="Line 172"/>
            <p:cNvSpPr>
              <a:spLocks noChangeShapeType="1"/>
            </p:cNvSpPr>
            <p:nvPr/>
          </p:nvSpPr>
          <p:spPr bwMode="auto">
            <a:xfrm flipH="1">
              <a:off x="8169671" y="3367242"/>
              <a:ext cx="194469" cy="0"/>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49" name="Line 173"/>
            <p:cNvSpPr>
              <a:spLocks noChangeShapeType="1"/>
            </p:cNvSpPr>
            <p:nvPr/>
          </p:nvSpPr>
          <p:spPr bwMode="auto">
            <a:xfrm flipH="1">
              <a:off x="8169671" y="3329540"/>
              <a:ext cx="192024" cy="0"/>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50" name="Line 174"/>
            <p:cNvSpPr>
              <a:spLocks noChangeShapeType="1"/>
            </p:cNvSpPr>
            <p:nvPr/>
          </p:nvSpPr>
          <p:spPr bwMode="auto">
            <a:xfrm>
              <a:off x="8163719" y="3061144"/>
              <a:ext cx="206375" cy="0"/>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51" name="Freeform 413"/>
            <p:cNvSpPr>
              <a:spLocks noChangeArrowheads="1"/>
            </p:cNvSpPr>
            <p:nvPr/>
          </p:nvSpPr>
          <p:spPr bwMode="auto">
            <a:xfrm>
              <a:off x="8183563" y="3837540"/>
              <a:ext cx="51594" cy="77390"/>
            </a:xfrm>
            <a:custGeom>
              <a:avLst/>
              <a:gdLst>
                <a:gd name="T0" fmla="*/ 57 w 114"/>
                <a:gd name="T1" fmla="*/ 170 h 171"/>
                <a:gd name="T2" fmla="*/ 0 w 114"/>
                <a:gd name="T3" fmla="*/ 170 h 171"/>
                <a:gd name="T4" fmla="*/ 0 w 114"/>
                <a:gd name="T5" fmla="*/ 0 h 171"/>
                <a:gd name="T6" fmla="*/ 113 w 114"/>
                <a:gd name="T7" fmla="*/ 0 h 171"/>
                <a:gd name="T8" fmla="*/ 113 w 114"/>
                <a:gd name="T9" fmla="*/ 170 h 171"/>
                <a:gd name="T10" fmla="*/ 57 w 114"/>
                <a:gd name="T11" fmla="*/ 170 h 171"/>
              </a:gdLst>
              <a:ahLst/>
              <a:cxnLst>
                <a:cxn ang="0">
                  <a:pos x="T0" y="T1"/>
                </a:cxn>
                <a:cxn ang="0">
                  <a:pos x="T2" y="T3"/>
                </a:cxn>
                <a:cxn ang="0">
                  <a:pos x="T4" y="T5"/>
                </a:cxn>
                <a:cxn ang="0">
                  <a:pos x="T6" y="T7"/>
                </a:cxn>
                <a:cxn ang="0">
                  <a:pos x="T8" y="T9"/>
                </a:cxn>
                <a:cxn ang="0">
                  <a:pos x="T10" y="T11"/>
                </a:cxn>
              </a:cxnLst>
              <a:rect l="0" t="0" r="r" b="b"/>
              <a:pathLst>
                <a:path w="114" h="171">
                  <a:moveTo>
                    <a:pt x="57" y="170"/>
                  </a:moveTo>
                  <a:lnTo>
                    <a:pt x="0" y="170"/>
                  </a:lnTo>
                  <a:lnTo>
                    <a:pt x="0" y="0"/>
                  </a:lnTo>
                  <a:lnTo>
                    <a:pt x="113" y="0"/>
                  </a:lnTo>
                  <a:lnTo>
                    <a:pt x="113" y="170"/>
                  </a:lnTo>
                  <a:lnTo>
                    <a:pt x="57" y="17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52" name="Freeform 414"/>
            <p:cNvSpPr>
              <a:spLocks noChangeArrowheads="1"/>
            </p:cNvSpPr>
            <p:nvPr/>
          </p:nvSpPr>
          <p:spPr bwMode="auto">
            <a:xfrm>
              <a:off x="8284765" y="3837540"/>
              <a:ext cx="51594" cy="77390"/>
            </a:xfrm>
            <a:custGeom>
              <a:avLst/>
              <a:gdLst>
                <a:gd name="T0" fmla="*/ 56 w 114"/>
                <a:gd name="T1" fmla="*/ 170 h 171"/>
                <a:gd name="T2" fmla="*/ 0 w 114"/>
                <a:gd name="T3" fmla="*/ 170 h 171"/>
                <a:gd name="T4" fmla="*/ 0 w 114"/>
                <a:gd name="T5" fmla="*/ 0 h 171"/>
                <a:gd name="T6" fmla="*/ 113 w 114"/>
                <a:gd name="T7" fmla="*/ 0 h 171"/>
                <a:gd name="T8" fmla="*/ 113 w 114"/>
                <a:gd name="T9" fmla="*/ 170 h 171"/>
                <a:gd name="T10" fmla="*/ 56 w 114"/>
                <a:gd name="T11" fmla="*/ 170 h 171"/>
              </a:gdLst>
              <a:ahLst/>
              <a:cxnLst>
                <a:cxn ang="0">
                  <a:pos x="T0" y="T1"/>
                </a:cxn>
                <a:cxn ang="0">
                  <a:pos x="T2" y="T3"/>
                </a:cxn>
                <a:cxn ang="0">
                  <a:pos x="T4" y="T5"/>
                </a:cxn>
                <a:cxn ang="0">
                  <a:pos x="T6" y="T7"/>
                </a:cxn>
                <a:cxn ang="0">
                  <a:pos x="T8" y="T9"/>
                </a:cxn>
                <a:cxn ang="0">
                  <a:pos x="T10" y="T11"/>
                </a:cxn>
              </a:cxnLst>
              <a:rect l="0" t="0" r="r" b="b"/>
              <a:pathLst>
                <a:path w="114" h="171">
                  <a:moveTo>
                    <a:pt x="56" y="170"/>
                  </a:moveTo>
                  <a:lnTo>
                    <a:pt x="0" y="170"/>
                  </a:lnTo>
                  <a:lnTo>
                    <a:pt x="0" y="0"/>
                  </a:lnTo>
                  <a:lnTo>
                    <a:pt x="113" y="0"/>
                  </a:lnTo>
                  <a:lnTo>
                    <a:pt x="113" y="170"/>
                  </a:lnTo>
                  <a:lnTo>
                    <a:pt x="56" y="17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53" name="Freeform 415"/>
            <p:cNvSpPr>
              <a:spLocks noChangeArrowheads="1"/>
            </p:cNvSpPr>
            <p:nvPr/>
          </p:nvSpPr>
          <p:spPr bwMode="auto">
            <a:xfrm>
              <a:off x="8183563" y="3710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76" name="Freeform 416"/>
            <p:cNvSpPr>
              <a:spLocks noChangeArrowheads="1"/>
            </p:cNvSpPr>
            <p:nvPr/>
          </p:nvSpPr>
          <p:spPr bwMode="auto">
            <a:xfrm>
              <a:off x="8284765" y="3710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77" name="Freeform 417"/>
            <p:cNvSpPr>
              <a:spLocks noChangeArrowheads="1"/>
            </p:cNvSpPr>
            <p:nvPr/>
          </p:nvSpPr>
          <p:spPr bwMode="auto">
            <a:xfrm>
              <a:off x="8183563" y="3583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78" name="Freeform 418"/>
            <p:cNvSpPr>
              <a:spLocks noChangeArrowheads="1"/>
            </p:cNvSpPr>
            <p:nvPr/>
          </p:nvSpPr>
          <p:spPr bwMode="auto">
            <a:xfrm>
              <a:off x="8284765" y="3583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79" name="Freeform 419"/>
            <p:cNvSpPr>
              <a:spLocks noChangeArrowheads="1"/>
            </p:cNvSpPr>
            <p:nvPr/>
          </p:nvSpPr>
          <p:spPr bwMode="auto">
            <a:xfrm>
              <a:off x="8183563" y="3456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80" name="Freeform 420"/>
            <p:cNvSpPr>
              <a:spLocks noChangeArrowheads="1"/>
            </p:cNvSpPr>
            <p:nvPr/>
          </p:nvSpPr>
          <p:spPr bwMode="auto">
            <a:xfrm>
              <a:off x="8284765" y="3456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81" name="Freeform 421"/>
            <p:cNvSpPr>
              <a:spLocks noChangeArrowheads="1"/>
            </p:cNvSpPr>
            <p:nvPr/>
          </p:nvSpPr>
          <p:spPr bwMode="auto">
            <a:xfrm>
              <a:off x="8183563" y="3964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82" name="Freeform 422"/>
            <p:cNvSpPr>
              <a:spLocks noChangeArrowheads="1"/>
            </p:cNvSpPr>
            <p:nvPr/>
          </p:nvSpPr>
          <p:spPr bwMode="auto">
            <a:xfrm>
              <a:off x="8284765" y="3964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83" name="Freeform 423"/>
            <p:cNvSpPr>
              <a:spLocks noChangeArrowheads="1"/>
            </p:cNvSpPr>
            <p:nvPr/>
          </p:nvSpPr>
          <p:spPr bwMode="auto">
            <a:xfrm>
              <a:off x="8183563" y="4091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84" name="Freeform 424"/>
            <p:cNvSpPr>
              <a:spLocks noChangeArrowheads="1"/>
            </p:cNvSpPr>
            <p:nvPr/>
          </p:nvSpPr>
          <p:spPr bwMode="auto">
            <a:xfrm>
              <a:off x="8284765" y="4091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85" name="Freeform 425"/>
            <p:cNvSpPr>
              <a:spLocks noChangeArrowheads="1"/>
            </p:cNvSpPr>
            <p:nvPr/>
          </p:nvSpPr>
          <p:spPr bwMode="auto">
            <a:xfrm>
              <a:off x="8183563" y="4218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86" name="Freeform 426"/>
            <p:cNvSpPr>
              <a:spLocks noChangeArrowheads="1"/>
            </p:cNvSpPr>
            <p:nvPr/>
          </p:nvSpPr>
          <p:spPr bwMode="auto">
            <a:xfrm>
              <a:off x="8284765" y="4218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87" name="Freeform 427"/>
            <p:cNvSpPr>
              <a:spLocks noChangeArrowheads="1"/>
            </p:cNvSpPr>
            <p:nvPr/>
          </p:nvSpPr>
          <p:spPr bwMode="auto">
            <a:xfrm>
              <a:off x="8183563" y="4345540"/>
              <a:ext cx="152796" cy="152796"/>
            </a:xfrm>
            <a:custGeom>
              <a:avLst/>
              <a:gdLst>
                <a:gd name="T0" fmla="*/ 339 w 340"/>
                <a:gd name="T1" fmla="*/ 339 h 340"/>
                <a:gd name="T2" fmla="*/ 339 w 340"/>
                <a:gd name="T3" fmla="*/ 0 h 340"/>
                <a:gd name="T4" fmla="*/ 0 w 340"/>
                <a:gd name="T5" fmla="*/ 0 h 340"/>
                <a:gd name="T6" fmla="*/ 0 w 340"/>
                <a:gd name="T7" fmla="*/ 339 h 340"/>
              </a:gdLst>
              <a:ahLst/>
              <a:cxnLst>
                <a:cxn ang="0">
                  <a:pos x="T0" y="T1"/>
                </a:cxn>
                <a:cxn ang="0">
                  <a:pos x="T2" y="T3"/>
                </a:cxn>
                <a:cxn ang="0">
                  <a:pos x="T4" y="T5"/>
                </a:cxn>
                <a:cxn ang="0">
                  <a:pos x="T6" y="T7"/>
                </a:cxn>
              </a:cxnLst>
              <a:rect l="0" t="0" r="r" b="b"/>
              <a:pathLst>
                <a:path w="340" h="340">
                  <a:moveTo>
                    <a:pt x="339" y="339"/>
                  </a:moveTo>
                  <a:lnTo>
                    <a:pt x="339" y="0"/>
                  </a:lnTo>
                  <a:lnTo>
                    <a:pt x="0" y="0"/>
                  </a:lnTo>
                  <a:lnTo>
                    <a:pt x="0" y="33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88" name="Line 428"/>
            <p:cNvSpPr>
              <a:spLocks noChangeShapeType="1"/>
            </p:cNvSpPr>
            <p:nvPr/>
          </p:nvSpPr>
          <p:spPr bwMode="auto">
            <a:xfrm>
              <a:off x="8258969" y="4345540"/>
              <a:ext cx="1984" cy="15279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grpSp>
      <p:sp>
        <p:nvSpPr>
          <p:cNvPr id="2" name="Title 1"/>
          <p:cNvSpPr>
            <a:spLocks noGrp="1"/>
          </p:cNvSpPr>
          <p:nvPr>
            <p:ph type="title"/>
          </p:nvPr>
        </p:nvSpPr>
        <p:spPr/>
        <p:txBody>
          <a:bodyPr/>
          <a:lstStyle/>
          <a:p>
            <a:r>
              <a:rPr lang="ja-JP" altLang="en-US" dirty="0"/>
              <a:t>最新の脅威に対抗する</a:t>
            </a:r>
            <a:r>
              <a:rPr lang="ja-JP" altLang="en-US" dirty="0" smtClean="0"/>
              <a:t>セキュリティ ソリューション例</a:t>
            </a:r>
            <a:endParaRPr lang="ja-JP" altLang="en-US" dirty="0"/>
          </a:p>
        </p:txBody>
      </p:sp>
      <p:sp>
        <p:nvSpPr>
          <p:cNvPr id="145" name="Rectangle 144"/>
          <p:cNvSpPr/>
          <p:nvPr/>
        </p:nvSpPr>
        <p:spPr>
          <a:xfrm>
            <a:off x="434294" y="2748667"/>
            <a:ext cx="8268468" cy="433420"/>
          </a:xfrm>
          <a:prstGeom prst="rect">
            <a:avLst/>
          </a:prstGeom>
          <a:solidFill>
            <a:schemeClr val="accent2">
              <a:lumMod val="20000"/>
              <a:lumOff val="8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r>
              <a:rPr kumimoji="0" lang="ja-JP" altLang="en-US" sz="1400" dirty="0" smtClean="0">
                <a:solidFill>
                  <a:srgbClr val="004BAF">
                    <a:lumMod val="75000"/>
                  </a:srgbClr>
                </a:solidFill>
              </a:rPr>
              <a:t>次世代型ファイアウォール</a:t>
            </a:r>
            <a:endParaRPr kumimoji="0" lang="en-US" sz="1400" dirty="0" smtClean="0">
              <a:solidFill>
                <a:srgbClr val="004BAF">
                  <a:lumMod val="75000"/>
                </a:srgbClr>
              </a:solidFill>
            </a:endParaRPr>
          </a:p>
        </p:txBody>
      </p:sp>
      <p:sp>
        <p:nvSpPr>
          <p:cNvPr id="154" name="Rectangle 153"/>
          <p:cNvSpPr/>
          <p:nvPr/>
        </p:nvSpPr>
        <p:spPr>
          <a:xfrm>
            <a:off x="434294" y="2174102"/>
            <a:ext cx="8268468" cy="416625"/>
          </a:xfrm>
          <a:prstGeom prst="rect">
            <a:avLst/>
          </a:prstGeom>
          <a:solidFill>
            <a:schemeClr val="accent1">
              <a:lumMod val="40000"/>
              <a:lumOff val="6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r>
              <a:rPr kumimoji="0" lang="ja-JP" altLang="en-US" sz="1400" dirty="0" smtClean="0">
                <a:solidFill>
                  <a:srgbClr val="004BAF">
                    <a:lumMod val="50000"/>
                  </a:srgbClr>
                </a:solidFill>
              </a:rPr>
              <a:t>リモート アクセス </a:t>
            </a:r>
            <a:r>
              <a:rPr kumimoji="0" lang="en-US" altLang="ja-JP" sz="1400" dirty="0" smtClean="0">
                <a:solidFill>
                  <a:srgbClr val="004BAF">
                    <a:lumMod val="50000"/>
                  </a:srgbClr>
                </a:solidFill>
              </a:rPr>
              <a:t>VPN </a:t>
            </a:r>
            <a:r>
              <a:rPr kumimoji="0" lang="ja-JP" altLang="en-US" sz="1400" dirty="0" smtClean="0">
                <a:solidFill>
                  <a:srgbClr val="004BAF">
                    <a:lumMod val="50000"/>
                  </a:srgbClr>
                </a:solidFill>
              </a:rPr>
              <a:t>ソフトウェア </a:t>
            </a:r>
            <a:endParaRPr kumimoji="0" lang="ja-JP" altLang="en-US" sz="1400" dirty="0">
              <a:solidFill>
                <a:srgbClr val="004BAF">
                  <a:lumMod val="50000"/>
                </a:srgbClr>
              </a:solidFill>
            </a:endParaRPr>
          </a:p>
        </p:txBody>
      </p:sp>
      <p:sp>
        <p:nvSpPr>
          <p:cNvPr id="155" name="Rectangle 154"/>
          <p:cNvSpPr/>
          <p:nvPr/>
        </p:nvSpPr>
        <p:spPr>
          <a:xfrm>
            <a:off x="434294" y="1598981"/>
            <a:ext cx="8268468" cy="417639"/>
          </a:xfrm>
          <a:prstGeom prst="rect">
            <a:avLst/>
          </a:prstGeom>
          <a:solidFill>
            <a:schemeClr val="accent1">
              <a:lumMod val="60000"/>
              <a:lumOff val="4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r>
              <a:rPr kumimoji="0" lang="ja-JP" altLang="en-US" sz="1400" dirty="0">
                <a:solidFill>
                  <a:srgbClr val="002060"/>
                </a:solidFill>
              </a:rPr>
              <a:t>セキュア</a:t>
            </a:r>
            <a:r>
              <a:rPr kumimoji="0" lang="en-US" altLang="ja-JP" sz="1400" dirty="0" smtClean="0">
                <a:solidFill>
                  <a:srgbClr val="002060"/>
                </a:solidFill>
              </a:rPr>
              <a:t>DNS</a:t>
            </a:r>
            <a:r>
              <a:rPr kumimoji="0" lang="ja-JP" altLang="en-US" sz="1400" dirty="0">
                <a:solidFill>
                  <a:srgbClr val="002060"/>
                </a:solidFill>
              </a:rPr>
              <a:t>、</a:t>
            </a:r>
            <a:r>
              <a:rPr kumimoji="0" lang="en-US" altLang="ja-JP" sz="1400" dirty="0" smtClean="0">
                <a:solidFill>
                  <a:srgbClr val="002060"/>
                </a:solidFill>
              </a:rPr>
              <a:t>Web</a:t>
            </a:r>
            <a:r>
              <a:rPr kumimoji="0" lang="ja-JP" altLang="en-US" sz="1400" dirty="0" smtClean="0">
                <a:solidFill>
                  <a:srgbClr val="002060"/>
                </a:solidFill>
              </a:rPr>
              <a:t>セキュリティ</a:t>
            </a:r>
            <a:endParaRPr kumimoji="0" lang="en-US" sz="1400" dirty="0">
              <a:solidFill>
                <a:srgbClr val="002060"/>
              </a:solidFill>
            </a:endParaRPr>
          </a:p>
        </p:txBody>
      </p:sp>
      <p:sp>
        <p:nvSpPr>
          <p:cNvPr id="63" name="Rectangle 62"/>
          <p:cNvSpPr/>
          <p:nvPr/>
        </p:nvSpPr>
        <p:spPr>
          <a:xfrm>
            <a:off x="434294" y="1059582"/>
            <a:ext cx="8268468" cy="404599"/>
          </a:xfrm>
          <a:prstGeom prst="rect">
            <a:avLst/>
          </a:prstGeom>
          <a:solidFill>
            <a:schemeClr val="accent1">
              <a:lumMod val="60000"/>
              <a:lumOff val="4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r>
              <a:rPr kumimoji="0" lang="ja-JP" altLang="en-US" sz="1400" dirty="0" smtClean="0">
                <a:solidFill>
                  <a:srgbClr val="002060"/>
                </a:solidFill>
              </a:rPr>
              <a:t>クラウド アプリ監視サービス</a:t>
            </a:r>
            <a:endParaRPr kumimoji="0" lang="en-US" sz="1400" dirty="0" smtClean="0">
              <a:solidFill>
                <a:srgbClr val="002060"/>
              </a:solidFill>
            </a:endParaRPr>
          </a:p>
        </p:txBody>
      </p:sp>
      <p:sp>
        <p:nvSpPr>
          <p:cNvPr id="105" name="Rectangle 104"/>
          <p:cNvSpPr/>
          <p:nvPr/>
        </p:nvSpPr>
        <p:spPr>
          <a:xfrm>
            <a:off x="427258" y="3332008"/>
            <a:ext cx="8282539" cy="433420"/>
          </a:xfrm>
          <a:prstGeom prst="rect">
            <a:avLst/>
          </a:prstGeom>
          <a:solidFill>
            <a:schemeClr val="accent1">
              <a:lumMod val="20000"/>
              <a:lumOff val="8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r>
              <a:rPr kumimoji="0" lang="ja-JP" altLang="en-US" sz="1400" dirty="0" smtClean="0">
                <a:solidFill>
                  <a:srgbClr val="004BAF">
                    <a:lumMod val="75000"/>
                  </a:srgbClr>
                </a:solidFill>
              </a:rPr>
              <a:t>エンドポイント セキュリティ</a:t>
            </a:r>
            <a:endParaRPr kumimoji="0" lang="en-US" sz="1400" dirty="0" smtClean="0">
              <a:solidFill>
                <a:srgbClr val="004BAF">
                  <a:lumMod val="75000"/>
                </a:srgbClr>
              </a:solidFill>
            </a:endParaRPr>
          </a:p>
        </p:txBody>
      </p:sp>
    </p:spTree>
    <p:extLst>
      <p:ext uri="{BB962C8B-B14F-4D97-AF65-F5344CB8AC3E}">
        <p14:creationId xmlns:p14="http://schemas.microsoft.com/office/powerpoint/2010/main" val="10130456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1000"/>
                                        <p:tgtEl>
                                          <p:spTgt spid="105"/>
                                        </p:tgtEl>
                                      </p:cBhvr>
                                    </p:animEffect>
                                    <p:anim calcmode="lin" valueType="num">
                                      <p:cBhvr>
                                        <p:cTn id="8" dur="1000" fill="hold"/>
                                        <p:tgtEl>
                                          <p:spTgt spid="105"/>
                                        </p:tgtEl>
                                        <p:attrNameLst>
                                          <p:attrName>ppt_x</p:attrName>
                                        </p:attrNameLst>
                                      </p:cBhvr>
                                      <p:tavLst>
                                        <p:tav tm="0">
                                          <p:val>
                                            <p:strVal val="#ppt_x"/>
                                          </p:val>
                                        </p:tav>
                                        <p:tav tm="100000">
                                          <p:val>
                                            <p:strVal val="#ppt_x"/>
                                          </p:val>
                                        </p:tav>
                                      </p:tavLst>
                                    </p:anim>
                                    <p:anim calcmode="lin" valueType="num">
                                      <p:cBhvr>
                                        <p:cTn id="9" dur="900" decel="100000" fill="hold"/>
                                        <p:tgtEl>
                                          <p:spTgt spid="10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145"/>
                                        </p:tgtEl>
                                        <p:attrNameLst>
                                          <p:attrName>style.visibility</p:attrName>
                                        </p:attrNameLst>
                                      </p:cBhvr>
                                      <p:to>
                                        <p:strVal val="visible"/>
                                      </p:to>
                                    </p:set>
                                    <p:animEffect transition="in" filter="fade">
                                      <p:cBhvr>
                                        <p:cTn id="14" dur="1000"/>
                                        <p:tgtEl>
                                          <p:spTgt spid="145"/>
                                        </p:tgtEl>
                                      </p:cBhvr>
                                    </p:animEffect>
                                    <p:anim calcmode="lin" valueType="num">
                                      <p:cBhvr>
                                        <p:cTn id="15" dur="1000" fill="hold"/>
                                        <p:tgtEl>
                                          <p:spTgt spid="145"/>
                                        </p:tgtEl>
                                        <p:attrNameLst>
                                          <p:attrName>ppt_x</p:attrName>
                                        </p:attrNameLst>
                                      </p:cBhvr>
                                      <p:tavLst>
                                        <p:tav tm="0">
                                          <p:val>
                                            <p:strVal val="#ppt_x"/>
                                          </p:val>
                                        </p:tav>
                                        <p:tav tm="100000">
                                          <p:val>
                                            <p:strVal val="#ppt_x"/>
                                          </p:val>
                                        </p:tav>
                                      </p:tavLst>
                                    </p:anim>
                                    <p:anim calcmode="lin" valueType="num">
                                      <p:cBhvr>
                                        <p:cTn id="16" dur="900" decel="100000" fill="hold"/>
                                        <p:tgtEl>
                                          <p:spTgt spid="14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45"/>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grpId="0" nodeType="afterEffect">
                                  <p:stCondLst>
                                    <p:cond delay="0"/>
                                  </p:stCondLst>
                                  <p:childTnLst>
                                    <p:set>
                                      <p:cBhvr>
                                        <p:cTn id="20" dur="1" fill="hold">
                                          <p:stCondLst>
                                            <p:cond delay="0"/>
                                          </p:stCondLst>
                                        </p:cTn>
                                        <p:tgtEl>
                                          <p:spTgt spid="154"/>
                                        </p:tgtEl>
                                        <p:attrNameLst>
                                          <p:attrName>style.visibility</p:attrName>
                                        </p:attrNameLst>
                                      </p:cBhvr>
                                      <p:to>
                                        <p:strVal val="visible"/>
                                      </p:to>
                                    </p:set>
                                    <p:animEffect transition="in" filter="fade">
                                      <p:cBhvr>
                                        <p:cTn id="21" dur="1000"/>
                                        <p:tgtEl>
                                          <p:spTgt spid="154"/>
                                        </p:tgtEl>
                                      </p:cBhvr>
                                    </p:animEffect>
                                    <p:anim calcmode="lin" valueType="num">
                                      <p:cBhvr>
                                        <p:cTn id="22" dur="1000" fill="hold"/>
                                        <p:tgtEl>
                                          <p:spTgt spid="154"/>
                                        </p:tgtEl>
                                        <p:attrNameLst>
                                          <p:attrName>ppt_x</p:attrName>
                                        </p:attrNameLst>
                                      </p:cBhvr>
                                      <p:tavLst>
                                        <p:tav tm="0">
                                          <p:val>
                                            <p:strVal val="#ppt_x"/>
                                          </p:val>
                                        </p:tav>
                                        <p:tav tm="100000">
                                          <p:val>
                                            <p:strVal val="#ppt_x"/>
                                          </p:val>
                                        </p:tav>
                                      </p:tavLst>
                                    </p:anim>
                                    <p:anim calcmode="lin" valueType="num">
                                      <p:cBhvr>
                                        <p:cTn id="23" dur="900" decel="100000" fill="hold"/>
                                        <p:tgtEl>
                                          <p:spTgt spid="15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54"/>
                                        </p:tgtEl>
                                        <p:attrNameLst>
                                          <p:attrName>ppt_y</p:attrName>
                                        </p:attrNameLst>
                                      </p:cBhvr>
                                      <p:tavLst>
                                        <p:tav tm="0">
                                          <p:val>
                                            <p:strVal val="#ppt_y-.03"/>
                                          </p:val>
                                        </p:tav>
                                        <p:tav tm="100000">
                                          <p:val>
                                            <p:strVal val="#ppt_y"/>
                                          </p:val>
                                        </p:tav>
                                      </p:tavLst>
                                    </p:anim>
                                  </p:childTnLst>
                                </p:cTn>
                              </p:par>
                            </p:childTnLst>
                          </p:cTn>
                        </p:par>
                        <p:par>
                          <p:cTn id="25" fill="hold">
                            <p:stCondLst>
                              <p:cond delay="3000"/>
                            </p:stCondLst>
                            <p:childTnLst>
                              <p:par>
                                <p:cTn id="26" presetID="37" presetClass="entr" presetSubtype="0" fill="hold" grpId="0" nodeType="afterEffect">
                                  <p:stCondLst>
                                    <p:cond delay="0"/>
                                  </p:stCondLst>
                                  <p:childTnLst>
                                    <p:set>
                                      <p:cBhvr>
                                        <p:cTn id="27" dur="1" fill="hold">
                                          <p:stCondLst>
                                            <p:cond delay="0"/>
                                          </p:stCondLst>
                                        </p:cTn>
                                        <p:tgtEl>
                                          <p:spTgt spid="155"/>
                                        </p:tgtEl>
                                        <p:attrNameLst>
                                          <p:attrName>style.visibility</p:attrName>
                                        </p:attrNameLst>
                                      </p:cBhvr>
                                      <p:to>
                                        <p:strVal val="visible"/>
                                      </p:to>
                                    </p:set>
                                    <p:animEffect transition="in" filter="fade">
                                      <p:cBhvr>
                                        <p:cTn id="28" dur="1000"/>
                                        <p:tgtEl>
                                          <p:spTgt spid="155"/>
                                        </p:tgtEl>
                                      </p:cBhvr>
                                    </p:animEffect>
                                    <p:anim calcmode="lin" valueType="num">
                                      <p:cBhvr>
                                        <p:cTn id="29" dur="1000" fill="hold"/>
                                        <p:tgtEl>
                                          <p:spTgt spid="155"/>
                                        </p:tgtEl>
                                        <p:attrNameLst>
                                          <p:attrName>ppt_x</p:attrName>
                                        </p:attrNameLst>
                                      </p:cBhvr>
                                      <p:tavLst>
                                        <p:tav tm="0">
                                          <p:val>
                                            <p:strVal val="#ppt_x"/>
                                          </p:val>
                                        </p:tav>
                                        <p:tav tm="100000">
                                          <p:val>
                                            <p:strVal val="#ppt_x"/>
                                          </p:val>
                                        </p:tav>
                                      </p:tavLst>
                                    </p:anim>
                                    <p:anim calcmode="lin" valueType="num">
                                      <p:cBhvr>
                                        <p:cTn id="30" dur="900" decel="100000" fill="hold"/>
                                        <p:tgtEl>
                                          <p:spTgt spid="15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55"/>
                                        </p:tgtEl>
                                        <p:attrNameLst>
                                          <p:attrName>ppt_y</p:attrName>
                                        </p:attrNameLst>
                                      </p:cBhvr>
                                      <p:tavLst>
                                        <p:tav tm="0">
                                          <p:val>
                                            <p:strVal val="#ppt_y-.03"/>
                                          </p:val>
                                        </p:tav>
                                        <p:tav tm="100000">
                                          <p:val>
                                            <p:strVal val="#ppt_y"/>
                                          </p:val>
                                        </p:tav>
                                      </p:tavLst>
                                    </p:anim>
                                  </p:childTnLst>
                                </p:cTn>
                              </p:par>
                            </p:childTnLst>
                          </p:cTn>
                        </p:par>
                        <p:par>
                          <p:cTn id="32" fill="hold">
                            <p:stCondLst>
                              <p:cond delay="4000"/>
                            </p:stCondLst>
                            <p:childTnLst>
                              <p:par>
                                <p:cTn id="33" presetID="37" presetClass="entr" presetSubtype="0" fill="hold" grpId="0" nodeType="after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fade">
                                      <p:cBhvr>
                                        <p:cTn id="35" dur="1000"/>
                                        <p:tgtEl>
                                          <p:spTgt spid="63"/>
                                        </p:tgtEl>
                                      </p:cBhvr>
                                    </p:animEffect>
                                    <p:anim calcmode="lin" valueType="num">
                                      <p:cBhvr>
                                        <p:cTn id="36" dur="1000" fill="hold"/>
                                        <p:tgtEl>
                                          <p:spTgt spid="63"/>
                                        </p:tgtEl>
                                        <p:attrNameLst>
                                          <p:attrName>ppt_x</p:attrName>
                                        </p:attrNameLst>
                                      </p:cBhvr>
                                      <p:tavLst>
                                        <p:tav tm="0">
                                          <p:val>
                                            <p:strVal val="#ppt_x"/>
                                          </p:val>
                                        </p:tav>
                                        <p:tav tm="100000">
                                          <p:val>
                                            <p:strVal val="#ppt_x"/>
                                          </p:val>
                                        </p:tav>
                                      </p:tavLst>
                                    </p:anim>
                                    <p:anim calcmode="lin" valueType="num">
                                      <p:cBhvr>
                                        <p:cTn id="37" dur="900" decel="100000" fill="hold"/>
                                        <p:tgtEl>
                                          <p:spTgt spid="63"/>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6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154" grpId="0" animBg="1"/>
      <p:bldP spid="155" grpId="0" animBg="1"/>
      <p:bldP spid="63" grpId="0" animBg="1"/>
      <p:bldP spid="10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最新の脅威に対抗するセキュリティ ソリューション</a:t>
            </a:r>
            <a:endParaRPr lang="ja-JP" altLang="en-US" dirty="0"/>
          </a:p>
        </p:txBody>
      </p:sp>
      <p:sp>
        <p:nvSpPr>
          <p:cNvPr id="3" name="Text Placeholder 2"/>
          <p:cNvSpPr>
            <a:spLocks noGrp="1"/>
          </p:cNvSpPr>
          <p:nvPr>
            <p:ph type="body" sz="quarter" idx="11"/>
          </p:nvPr>
        </p:nvSpPr>
        <p:spPr/>
        <p:txBody>
          <a:bodyPr/>
          <a:lstStyle/>
          <a:p>
            <a:r>
              <a:rPr lang="en-US" altLang="ja-JP" sz="2400" dirty="0" smtClean="0"/>
              <a:t>VPN</a:t>
            </a:r>
            <a:r>
              <a:rPr lang="ja-JP" altLang="en-US" sz="2400" dirty="0" smtClean="0"/>
              <a:t>クライアント</a:t>
            </a:r>
            <a:r>
              <a:rPr lang="en-US" altLang="ja-JP" sz="2400" dirty="0" smtClean="0"/>
              <a:t> &amp; </a:t>
            </a:r>
            <a:r>
              <a:rPr lang="ja-JP" altLang="en-US" sz="2400" dirty="0"/>
              <a:t>セキュア</a:t>
            </a:r>
            <a:r>
              <a:rPr lang="en-US" altLang="ja-JP" sz="2400" dirty="0" smtClean="0"/>
              <a:t>DNS</a:t>
            </a:r>
            <a:r>
              <a:rPr lang="ja-JP" altLang="en-US" sz="2400" dirty="0"/>
              <a:t>、</a:t>
            </a:r>
            <a:r>
              <a:rPr lang="en-US" altLang="ja-JP" sz="2400" dirty="0" smtClean="0"/>
              <a:t>Web</a:t>
            </a:r>
            <a:r>
              <a:rPr lang="ja-JP" altLang="en-US" sz="2400" dirty="0"/>
              <a:t>セキュリティ</a:t>
            </a:r>
          </a:p>
          <a:p>
            <a:r>
              <a:rPr lang="en-US" altLang="ja-JP" sz="2400" dirty="0" smtClean="0"/>
              <a:t> </a:t>
            </a:r>
            <a:endParaRPr lang="ja-JP" altLang="en-US" sz="2400" dirty="0"/>
          </a:p>
        </p:txBody>
      </p:sp>
      <p:sp>
        <p:nvSpPr>
          <p:cNvPr id="11" name="Rounded Rectangle 10"/>
          <p:cNvSpPr/>
          <p:nvPr/>
        </p:nvSpPr>
        <p:spPr>
          <a:xfrm>
            <a:off x="491778" y="3229351"/>
            <a:ext cx="8298756" cy="1257094"/>
          </a:xfrm>
          <a:prstGeom prst="roundRect">
            <a:avLst/>
          </a:prstGeom>
          <a:solidFill>
            <a:schemeClr val="bg1"/>
          </a:solidFill>
          <a:ln cap="rnd">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endParaRPr kumimoji="0" lang="en-US" dirty="0" smtClean="0">
              <a:solidFill>
                <a:srgbClr val="FFFFFF"/>
              </a:solidFill>
            </a:endParaRPr>
          </a:p>
        </p:txBody>
      </p:sp>
      <p:sp>
        <p:nvSpPr>
          <p:cNvPr id="12" name="Rectangle 11"/>
          <p:cNvSpPr/>
          <p:nvPr/>
        </p:nvSpPr>
        <p:spPr>
          <a:xfrm>
            <a:off x="591671" y="3026624"/>
            <a:ext cx="2735516" cy="405454"/>
          </a:xfrm>
          <a:prstGeom prst="rect">
            <a:avLst/>
          </a:prstGeom>
          <a:solidFill>
            <a:schemeClr val="accent1">
              <a:lumMod val="60000"/>
              <a:lumOff val="4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r>
              <a:rPr kumimoji="0" lang="en-US" dirty="0" smtClean="0">
                <a:solidFill>
                  <a:srgbClr val="002060"/>
                </a:solidFill>
              </a:rPr>
              <a:t>Cisco Umbrella</a:t>
            </a:r>
          </a:p>
        </p:txBody>
      </p:sp>
      <p:sp>
        <p:nvSpPr>
          <p:cNvPr id="13" name="TextBox 12"/>
          <p:cNvSpPr txBox="1"/>
          <p:nvPr/>
        </p:nvSpPr>
        <p:spPr>
          <a:xfrm>
            <a:off x="1112136" y="3440005"/>
            <a:ext cx="7822816" cy="1046440"/>
          </a:xfrm>
          <a:prstGeom prst="rect">
            <a:avLst/>
          </a:prstGeom>
          <a:noFill/>
          <a:ln>
            <a:noFill/>
          </a:ln>
          <a:effectLst>
            <a:outerShdw blurRad="50800" dist="50800" dir="5400000" sx="95000" sy="95000" algn="ctr" rotWithShape="0">
              <a:srgbClr val="000000">
                <a:alpha val="43137"/>
              </a:srgbClr>
            </a:outerShdw>
          </a:effectLst>
        </p:spPr>
        <p:txBody>
          <a:bodyPr wrap="square" rtlCol="0">
            <a:spAutoFit/>
          </a:bodyPr>
          <a:lstStyle/>
          <a:p>
            <a:pPr defTabSz="457200" fontAlgn="base">
              <a:spcBef>
                <a:spcPct val="0"/>
              </a:spcBef>
              <a:spcAft>
                <a:spcPct val="0"/>
              </a:spcAft>
            </a:pPr>
            <a:r>
              <a:rPr kumimoji="0" lang="ja-JP" altLang="en-US" sz="1400" dirty="0" smtClean="0">
                <a:solidFill>
                  <a:srgbClr val="333333"/>
                </a:solidFill>
                <a:latin typeface="MS PGothic" charset="-128"/>
                <a:ea typeface="MS PGothic" charset="-128"/>
                <a:cs typeface="MS PGothic" charset="-128"/>
              </a:rPr>
              <a:t>社内外、国内外を問わず、どこでも安全なインターネット接続</a:t>
            </a:r>
            <a:r>
              <a:rPr kumimoji="0" lang="en-US" altLang="ja-JP" sz="1100" dirty="0" smtClean="0">
                <a:solidFill>
                  <a:srgbClr val="333333"/>
                </a:solidFill>
                <a:latin typeface="MS PGothic" charset="-128"/>
                <a:ea typeface="MS PGothic" charset="-128"/>
                <a:cs typeface="MS PGothic" charset="-128"/>
              </a:rPr>
              <a:t>(</a:t>
            </a:r>
            <a:r>
              <a:rPr kumimoji="0" lang="en-US" altLang="ja-JP" sz="1100" dirty="0" err="1" smtClean="0">
                <a:solidFill>
                  <a:srgbClr val="333333"/>
                </a:solidFill>
                <a:latin typeface="MS PGothic" charset="-128"/>
                <a:ea typeface="MS PGothic" charset="-128"/>
                <a:cs typeface="MS PGothic" charset="-128"/>
              </a:rPr>
              <a:t>SIG:Secure</a:t>
            </a:r>
            <a:r>
              <a:rPr kumimoji="0" lang="en-US" altLang="ja-JP" sz="1100" dirty="0" smtClean="0">
                <a:solidFill>
                  <a:srgbClr val="333333"/>
                </a:solidFill>
                <a:latin typeface="MS PGothic" charset="-128"/>
                <a:ea typeface="MS PGothic" charset="-128"/>
                <a:cs typeface="MS PGothic" charset="-128"/>
              </a:rPr>
              <a:t> Internet Gateway)</a:t>
            </a:r>
            <a:r>
              <a:rPr kumimoji="0" lang="ja-JP" altLang="en-US" sz="1400" dirty="0" smtClean="0">
                <a:solidFill>
                  <a:srgbClr val="333333"/>
                </a:solidFill>
                <a:latin typeface="MS PGothic" charset="-128"/>
                <a:ea typeface="MS PGothic" charset="-128"/>
                <a:cs typeface="MS PGothic" charset="-128"/>
              </a:rPr>
              <a:t>が可能</a:t>
            </a:r>
            <a:endParaRPr kumimoji="0" lang="en-US" sz="1200" dirty="0" smtClean="0">
              <a:solidFill>
                <a:srgbClr val="333333"/>
              </a:solidFill>
              <a:latin typeface="MS PGothic" charset="-128"/>
              <a:ea typeface="MS PGothic" charset="-128"/>
              <a:cs typeface="MS PGothic" charset="-128"/>
            </a:endParaRPr>
          </a:p>
          <a:p>
            <a:pPr marL="171450" indent="-171450" defTabSz="457200" fontAlgn="base">
              <a:spcBef>
                <a:spcPct val="0"/>
              </a:spcBef>
              <a:spcAft>
                <a:spcPct val="0"/>
              </a:spcAft>
              <a:buFont typeface="Wingdings" charset="2"/>
              <a:buChar char="ü"/>
            </a:pPr>
            <a:r>
              <a:rPr kumimoji="0" lang="ja-JP" altLang="en-US" sz="1200" dirty="0" smtClean="0">
                <a:solidFill>
                  <a:srgbClr val="333333"/>
                </a:solidFill>
                <a:latin typeface="MS PGothic" charset="-128"/>
                <a:ea typeface="MS PGothic" charset="-128"/>
                <a:cs typeface="MS PGothic" charset="-128"/>
              </a:rPr>
              <a:t>すべての</a:t>
            </a:r>
            <a:r>
              <a:rPr kumimoji="0" lang="en-US" altLang="ja-JP" sz="1200" dirty="0" smtClean="0">
                <a:solidFill>
                  <a:srgbClr val="333333"/>
                </a:solidFill>
                <a:latin typeface="MS PGothic" charset="-128"/>
                <a:ea typeface="MS PGothic" charset="-128"/>
                <a:cs typeface="MS PGothic" charset="-128"/>
              </a:rPr>
              <a:t>DNS</a:t>
            </a:r>
            <a:r>
              <a:rPr kumimoji="0" lang="ja-JP" altLang="en-US" sz="1200" dirty="0" smtClean="0">
                <a:solidFill>
                  <a:srgbClr val="333333"/>
                </a:solidFill>
                <a:latin typeface="MS PGothic" charset="-128"/>
                <a:ea typeface="MS PGothic" charset="-128"/>
                <a:cs typeface="MS PGothic" charset="-128"/>
              </a:rPr>
              <a:t>クエリのリクエストをチェックしているので、ポートに依存しないすべての通信において不正なトラフィックを排除可能</a:t>
            </a:r>
            <a:endParaRPr kumimoji="0" lang="en-US" altLang="ja-JP" sz="1200" dirty="0" smtClean="0">
              <a:solidFill>
                <a:srgbClr val="333333"/>
              </a:solidFill>
              <a:latin typeface="MS PGothic" charset="-128"/>
              <a:ea typeface="MS PGothic" charset="-128"/>
              <a:cs typeface="MS PGothic" charset="-128"/>
            </a:endParaRPr>
          </a:p>
          <a:p>
            <a:pPr marL="171450" indent="-171450" defTabSz="457200" fontAlgn="base">
              <a:spcBef>
                <a:spcPct val="0"/>
              </a:spcBef>
              <a:spcAft>
                <a:spcPct val="0"/>
              </a:spcAft>
              <a:buFont typeface="Wingdings" charset="2"/>
              <a:buChar char="ü"/>
            </a:pPr>
            <a:r>
              <a:rPr kumimoji="0" lang="ja-JP" altLang="en-US" sz="1200" dirty="0" smtClean="0">
                <a:solidFill>
                  <a:srgbClr val="333333"/>
                </a:solidFill>
                <a:latin typeface="MS PGothic" charset="-128"/>
                <a:ea typeface="MS PGothic" charset="-128"/>
                <a:cs typeface="MS PGothic" charset="-128"/>
              </a:rPr>
              <a:t>カテゴリー ベースでの</a:t>
            </a:r>
            <a:r>
              <a:rPr kumimoji="0" lang="en-US" altLang="ja-JP" sz="1200" dirty="0" smtClean="0">
                <a:solidFill>
                  <a:srgbClr val="333333"/>
                </a:solidFill>
                <a:latin typeface="MS PGothic" charset="-128"/>
                <a:ea typeface="MS PGothic" charset="-128"/>
                <a:cs typeface="MS PGothic" charset="-128"/>
              </a:rPr>
              <a:t>URL</a:t>
            </a:r>
            <a:r>
              <a:rPr kumimoji="0" lang="ja-JP" altLang="en-US" sz="1200" dirty="0" smtClean="0">
                <a:solidFill>
                  <a:srgbClr val="333333"/>
                </a:solidFill>
                <a:latin typeface="MS PGothic" charset="-128"/>
                <a:ea typeface="MS PGothic" charset="-128"/>
                <a:cs typeface="MS PGothic" charset="-128"/>
              </a:rPr>
              <a:t>フィルタ機能も搭載。業務に関係の無いサイトへのアクセスを制限可能</a:t>
            </a:r>
            <a:endParaRPr kumimoji="0" lang="en-US" altLang="ja-JP" sz="1200" dirty="0" smtClean="0">
              <a:solidFill>
                <a:srgbClr val="333333"/>
              </a:solidFill>
              <a:latin typeface="MS PGothic" charset="-128"/>
              <a:ea typeface="MS PGothic" charset="-128"/>
              <a:cs typeface="MS PGothic" charset="-128"/>
            </a:endParaRPr>
          </a:p>
          <a:p>
            <a:pPr marL="171450" indent="-171450" defTabSz="457200" fontAlgn="base">
              <a:spcBef>
                <a:spcPct val="0"/>
              </a:spcBef>
              <a:spcAft>
                <a:spcPct val="0"/>
              </a:spcAft>
              <a:buFont typeface="Wingdings" charset="2"/>
              <a:buChar char="ü"/>
            </a:pPr>
            <a:r>
              <a:rPr kumimoji="0" lang="en-US" sz="1200" dirty="0" smtClean="0">
                <a:solidFill>
                  <a:srgbClr val="333333"/>
                </a:solidFill>
                <a:latin typeface="MS PGothic" charset="-128"/>
                <a:ea typeface="MS PGothic" charset="-128"/>
                <a:cs typeface="MS PGothic" charset="-128"/>
              </a:rPr>
              <a:t>ISR</a:t>
            </a:r>
            <a:r>
              <a:rPr kumimoji="0" lang="ja-JP" altLang="en-US" sz="1200" dirty="0" smtClean="0">
                <a:solidFill>
                  <a:srgbClr val="333333"/>
                </a:solidFill>
                <a:latin typeface="MS PGothic" charset="-128"/>
                <a:ea typeface="MS PGothic" charset="-128"/>
                <a:cs typeface="MS PGothic" charset="-128"/>
              </a:rPr>
              <a:t>連携により</a:t>
            </a:r>
            <a:r>
              <a:rPr kumimoji="0" lang="en-US" altLang="ja-JP" sz="1200" dirty="0" smtClean="0">
                <a:solidFill>
                  <a:srgbClr val="333333"/>
                </a:solidFill>
                <a:latin typeface="MS PGothic" charset="-128"/>
                <a:ea typeface="MS PGothic" charset="-128"/>
                <a:cs typeface="MS PGothic" charset="-128"/>
              </a:rPr>
              <a:t>Umbrella</a:t>
            </a:r>
            <a:r>
              <a:rPr kumimoji="0" lang="ja-JP" altLang="en-US" sz="1200" dirty="0" smtClean="0">
                <a:solidFill>
                  <a:srgbClr val="333333"/>
                </a:solidFill>
                <a:latin typeface="MS PGothic" charset="-128"/>
                <a:ea typeface="MS PGothic" charset="-128"/>
                <a:cs typeface="MS PGothic" charset="-128"/>
              </a:rPr>
              <a:t>の実装が簡単に行え、</a:t>
            </a:r>
            <a:r>
              <a:rPr kumimoji="0" lang="en-US" altLang="ja-JP" sz="1200" dirty="0" smtClean="0">
                <a:solidFill>
                  <a:srgbClr val="333333"/>
                </a:solidFill>
                <a:latin typeface="MS PGothic" charset="-128"/>
                <a:ea typeface="MS PGothic" charset="-128"/>
                <a:cs typeface="MS PGothic" charset="-128"/>
              </a:rPr>
              <a:t>AnyConnect</a:t>
            </a:r>
            <a:r>
              <a:rPr kumimoji="0" lang="ja-JP" altLang="en-US" sz="1200" dirty="0" smtClean="0">
                <a:solidFill>
                  <a:srgbClr val="333333"/>
                </a:solidFill>
                <a:latin typeface="MS PGothic" charset="-128"/>
                <a:ea typeface="MS PGothic" charset="-128"/>
                <a:cs typeface="MS PGothic" charset="-128"/>
              </a:rPr>
              <a:t>との連携により持ち出し</a:t>
            </a:r>
            <a:r>
              <a:rPr kumimoji="0" lang="en-US" altLang="ja-JP" sz="1200" dirty="0" smtClean="0">
                <a:solidFill>
                  <a:srgbClr val="333333"/>
                </a:solidFill>
                <a:latin typeface="MS PGothic" charset="-128"/>
                <a:ea typeface="MS PGothic" charset="-128"/>
                <a:cs typeface="MS PGothic" charset="-128"/>
              </a:rPr>
              <a:t>PC</a:t>
            </a:r>
            <a:r>
              <a:rPr kumimoji="0" lang="ja-JP" altLang="en-US" sz="1200" dirty="0" smtClean="0">
                <a:solidFill>
                  <a:srgbClr val="333333"/>
                </a:solidFill>
                <a:latin typeface="MS PGothic" charset="-128"/>
                <a:ea typeface="MS PGothic" charset="-128"/>
                <a:cs typeface="MS PGothic" charset="-128"/>
              </a:rPr>
              <a:t>のインターネット制御も可能</a:t>
            </a:r>
            <a:endParaRPr kumimoji="0" lang="en-US" sz="1200" dirty="0">
              <a:solidFill>
                <a:srgbClr val="333333"/>
              </a:solidFill>
              <a:latin typeface="MS PGothic" charset="-128"/>
              <a:ea typeface="MS PGothic" charset="-128"/>
              <a:cs typeface="MS PGothic" charset="-128"/>
            </a:endParaRPr>
          </a:p>
        </p:txBody>
      </p:sp>
      <p:grpSp>
        <p:nvGrpSpPr>
          <p:cNvPr id="14" name="Group 13"/>
          <p:cNvGrpSpPr/>
          <p:nvPr/>
        </p:nvGrpSpPr>
        <p:grpSpPr>
          <a:xfrm>
            <a:off x="636196" y="3488495"/>
            <a:ext cx="381899" cy="485051"/>
            <a:chOff x="1755735" y="1690064"/>
            <a:chExt cx="405342" cy="514828"/>
          </a:xfrm>
        </p:grpSpPr>
        <p:sp>
          <p:nvSpPr>
            <p:cNvPr id="15" name="Freeform 14"/>
            <p:cNvSpPr>
              <a:spLocks noChangeArrowheads="1"/>
            </p:cNvSpPr>
            <p:nvPr/>
          </p:nvSpPr>
          <p:spPr bwMode="auto">
            <a:xfrm>
              <a:off x="1755735" y="1690064"/>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63500" cap="rnd">
              <a:solidFill>
                <a:schemeClr val="accent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22" name="Freeform 21"/>
            <p:cNvSpPr>
              <a:spLocks noChangeArrowheads="1"/>
            </p:cNvSpPr>
            <p:nvPr/>
          </p:nvSpPr>
          <p:spPr bwMode="auto">
            <a:xfrm>
              <a:off x="1832416" y="1799053"/>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grpSp>
      <p:pic>
        <p:nvPicPr>
          <p:cNvPr id="16" name="Picture 15"/>
          <p:cNvPicPr>
            <a:picLocks noChangeAspect="1"/>
          </p:cNvPicPr>
          <p:nvPr/>
        </p:nvPicPr>
        <p:blipFill>
          <a:blip r:embed="rId3"/>
          <a:stretch>
            <a:fillRect/>
          </a:stretch>
        </p:blipFill>
        <p:spPr>
          <a:xfrm>
            <a:off x="206877" y="2919991"/>
            <a:ext cx="669696" cy="642908"/>
          </a:xfrm>
          <a:prstGeom prst="rect">
            <a:avLst/>
          </a:prstGeom>
        </p:spPr>
      </p:pic>
      <p:sp>
        <p:nvSpPr>
          <p:cNvPr id="17" name="Rounded Rectangular Callout 16"/>
          <p:cNvSpPr/>
          <p:nvPr/>
        </p:nvSpPr>
        <p:spPr>
          <a:xfrm>
            <a:off x="3427080" y="3066241"/>
            <a:ext cx="4378314" cy="331773"/>
          </a:xfrm>
          <a:prstGeom prst="wedgeRoundRectCallout">
            <a:avLst>
              <a:gd name="adj1" fmla="val -53356"/>
              <a:gd name="adj2" fmla="val -14216"/>
              <a:gd name="adj3" fmla="val 16667"/>
            </a:avLst>
          </a:prstGeom>
          <a:solidFill>
            <a:schemeClr val="accent2">
              <a:lumMod val="75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r>
              <a:rPr kumimoji="0" lang="en-US" dirty="0" smtClean="0">
                <a:solidFill>
                  <a:srgbClr val="FFFFFF"/>
                </a:solidFill>
              </a:rPr>
              <a:t>Interop Tokyo 2017 </a:t>
            </a:r>
            <a:r>
              <a:rPr kumimoji="0" lang="ja-JP" altLang="en-US" dirty="0" smtClean="0">
                <a:solidFill>
                  <a:srgbClr val="FFFFFF"/>
                </a:solidFill>
              </a:rPr>
              <a:t>準グランプリ受賞！</a:t>
            </a:r>
            <a:endParaRPr kumimoji="0" lang="en-US" dirty="0" smtClean="0">
              <a:solidFill>
                <a:srgbClr val="FFFFFF"/>
              </a:solidFill>
            </a:endParaRPr>
          </a:p>
        </p:txBody>
      </p:sp>
      <p:sp>
        <p:nvSpPr>
          <p:cNvPr id="18" name="Rounded Rectangle 17"/>
          <p:cNvSpPr/>
          <p:nvPr/>
        </p:nvSpPr>
        <p:spPr>
          <a:xfrm>
            <a:off x="492139" y="1643038"/>
            <a:ext cx="8298756" cy="1257094"/>
          </a:xfrm>
          <a:prstGeom prst="roundRect">
            <a:avLst/>
          </a:prstGeom>
          <a:solidFill>
            <a:schemeClr val="bg1"/>
          </a:solidFill>
          <a:ln cap="rnd">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24" name="Rectangle 23"/>
          <p:cNvSpPr/>
          <p:nvPr/>
        </p:nvSpPr>
        <p:spPr>
          <a:xfrm>
            <a:off x="592032" y="1440311"/>
            <a:ext cx="2735516" cy="405454"/>
          </a:xfrm>
          <a:prstGeom prst="rect">
            <a:avLst/>
          </a:prstGeom>
          <a:solidFill>
            <a:schemeClr val="accent1">
              <a:lumMod val="60000"/>
              <a:lumOff val="4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rgbClr val="002060"/>
                </a:solidFill>
              </a:rPr>
              <a:t>Cisco </a:t>
            </a:r>
            <a:r>
              <a:rPr lang="en-US" dirty="0" err="1" smtClean="0">
                <a:solidFill>
                  <a:srgbClr val="002060"/>
                </a:solidFill>
              </a:rPr>
              <a:t>Cloudlock</a:t>
            </a:r>
            <a:endParaRPr lang="en-US" dirty="0" smtClean="0">
              <a:solidFill>
                <a:srgbClr val="002060"/>
              </a:solidFill>
            </a:endParaRPr>
          </a:p>
        </p:txBody>
      </p:sp>
      <p:sp>
        <p:nvSpPr>
          <p:cNvPr id="25" name="TextBox 24"/>
          <p:cNvSpPr txBox="1"/>
          <p:nvPr/>
        </p:nvSpPr>
        <p:spPr>
          <a:xfrm>
            <a:off x="1112497" y="1853692"/>
            <a:ext cx="7678398" cy="1077218"/>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r>
              <a:rPr lang="en-US" sz="1400" dirty="0" smtClean="0">
                <a:latin typeface="MS PGothic" charset="-128"/>
                <a:ea typeface="MS PGothic" charset="-128"/>
                <a:cs typeface="MS PGothic" charset="-128"/>
              </a:rPr>
              <a:t>BOX</a:t>
            </a:r>
            <a:r>
              <a:rPr lang="ja-JP" altLang="en-US" sz="1400" dirty="0" smtClean="0">
                <a:latin typeface="MS PGothic" charset="-128"/>
                <a:ea typeface="MS PGothic" charset="-128"/>
                <a:cs typeface="MS PGothic" charset="-128"/>
              </a:rPr>
              <a:t>などのクラウド アプリケーションの利用状況を可視化し、より健全でセキュアなクラウド サービスの利活用が可能</a:t>
            </a:r>
            <a:endParaRPr lang="en-US" sz="1200" dirty="0" smtClean="0">
              <a:latin typeface="MS PGothic" charset="-128"/>
              <a:ea typeface="MS PGothic" charset="-128"/>
              <a:cs typeface="MS PGothic" charset="-128"/>
            </a:endParaRPr>
          </a:p>
          <a:p>
            <a:pPr marL="171450" indent="-171450">
              <a:buFont typeface="Wingdings" charset="2"/>
              <a:buChar char="ü"/>
            </a:pPr>
            <a:r>
              <a:rPr lang="ja-JP" altLang="en-US" sz="1200" dirty="0" smtClean="0">
                <a:latin typeface="MS PGothic" charset="-128"/>
                <a:ea typeface="MS PGothic" charset="-128"/>
                <a:cs typeface="MS PGothic" charset="-128"/>
              </a:rPr>
              <a:t>クラウド サービスおよび完全</a:t>
            </a:r>
            <a:r>
              <a:rPr lang="en-US" altLang="ja-JP" sz="1200" dirty="0" smtClean="0">
                <a:latin typeface="MS PGothic" charset="-128"/>
                <a:ea typeface="MS PGothic" charset="-128"/>
                <a:cs typeface="MS PGothic" charset="-128"/>
              </a:rPr>
              <a:t>API</a:t>
            </a:r>
            <a:r>
              <a:rPr lang="ja-JP" altLang="en-US" sz="1200" dirty="0" smtClean="0">
                <a:latin typeface="MS PGothic" charset="-128"/>
                <a:ea typeface="MS PGothic" charset="-128"/>
                <a:cs typeface="MS PGothic" charset="-128"/>
              </a:rPr>
              <a:t>連携により、企業・団体のネットワーク環境に依存せず、即サービス インが可能</a:t>
            </a:r>
            <a:endParaRPr lang="en-US" altLang="ja-JP" sz="1200" dirty="0" smtClean="0">
              <a:latin typeface="MS PGothic" charset="-128"/>
              <a:ea typeface="MS PGothic" charset="-128"/>
              <a:cs typeface="MS PGothic" charset="-128"/>
            </a:endParaRPr>
          </a:p>
          <a:p>
            <a:pPr marL="171450" indent="-171450">
              <a:buFont typeface="Wingdings" charset="2"/>
              <a:buChar char="ü"/>
            </a:pPr>
            <a:r>
              <a:rPr lang="ja-JP" altLang="en-US" sz="1200" dirty="0" smtClean="0">
                <a:latin typeface="MS PGothic" charset="-128"/>
                <a:ea typeface="MS PGothic" charset="-128"/>
                <a:cs typeface="MS PGothic" charset="-128"/>
              </a:rPr>
              <a:t>クラウド アプリとの</a:t>
            </a:r>
            <a:r>
              <a:rPr lang="en-US" sz="1200" dirty="0" smtClean="0">
                <a:latin typeface="MS PGothic" charset="-128"/>
                <a:ea typeface="MS PGothic" charset="-128"/>
                <a:cs typeface="MS PGothic" charset="-128"/>
              </a:rPr>
              <a:t>API</a:t>
            </a:r>
            <a:r>
              <a:rPr lang="ja-JP" altLang="en-US" sz="1200" dirty="0" smtClean="0">
                <a:latin typeface="MS PGothic" charset="-128"/>
                <a:ea typeface="MS PGothic" charset="-128"/>
                <a:cs typeface="MS PGothic" charset="-128"/>
              </a:rPr>
              <a:t>連携により、すでにクラウド内に存在している既存ファイルも検査対象</a:t>
            </a:r>
            <a:endParaRPr lang="en-US" altLang="ja-JP" sz="1200" dirty="0" smtClean="0">
              <a:latin typeface="MS PGothic" charset="-128"/>
              <a:ea typeface="MS PGothic" charset="-128"/>
              <a:cs typeface="MS PGothic" charset="-128"/>
            </a:endParaRPr>
          </a:p>
          <a:p>
            <a:pPr marL="171450" indent="-171450">
              <a:buFont typeface="Wingdings" charset="2"/>
              <a:buChar char="ü"/>
            </a:pPr>
            <a:r>
              <a:rPr lang="ja-JP" altLang="en-US" sz="1200" dirty="0" smtClean="0">
                <a:latin typeface="MS PGothic" charset="-128"/>
                <a:ea typeface="MS PGothic" charset="-128"/>
                <a:cs typeface="MS PGothic" charset="-128"/>
              </a:rPr>
              <a:t>マイナンバーや銀行口座番号など、日本独自様式にも対応したデータ スキャニングが可能</a:t>
            </a:r>
            <a:endParaRPr lang="en-US" sz="1200" dirty="0">
              <a:latin typeface="MS PGothic" charset="-128"/>
              <a:ea typeface="MS PGothic" charset="-128"/>
              <a:cs typeface="MS PGothic" charset="-128"/>
            </a:endParaRPr>
          </a:p>
        </p:txBody>
      </p:sp>
      <p:pic>
        <p:nvPicPr>
          <p:cNvPr id="26" name="Picture 8" descr="Cisco Cloudlock」の画像検索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178" y="1873688"/>
            <a:ext cx="580964" cy="43572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5"/>
          <a:stretch>
            <a:fillRect/>
          </a:stretch>
        </p:blipFill>
        <p:spPr>
          <a:xfrm>
            <a:off x="202672" y="1303060"/>
            <a:ext cx="678828" cy="651675"/>
          </a:xfrm>
          <a:prstGeom prst="rect">
            <a:avLst/>
          </a:prstGeom>
        </p:spPr>
      </p:pic>
      <p:sp>
        <p:nvSpPr>
          <p:cNvPr id="28" name="Rounded Rectangular Callout 27"/>
          <p:cNvSpPr/>
          <p:nvPr/>
        </p:nvSpPr>
        <p:spPr>
          <a:xfrm>
            <a:off x="3427441" y="1477151"/>
            <a:ext cx="4378314" cy="331773"/>
          </a:xfrm>
          <a:prstGeom prst="wedgeRoundRectCallout">
            <a:avLst>
              <a:gd name="adj1" fmla="val -53356"/>
              <a:gd name="adj2" fmla="val -14216"/>
              <a:gd name="adj3" fmla="val 16667"/>
            </a:avLst>
          </a:prstGeom>
          <a:solidFill>
            <a:schemeClr val="accent2">
              <a:lumMod val="75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t>Interop Tokyo 2017 </a:t>
            </a:r>
            <a:r>
              <a:rPr lang="ja-JP" altLang="en-US" dirty="0" smtClean="0"/>
              <a:t>グランプリ受賞！</a:t>
            </a:r>
            <a:endParaRPr lang="en-US" dirty="0" smtClean="0"/>
          </a:p>
        </p:txBody>
      </p:sp>
    </p:spTree>
    <p:extLst>
      <p:ext uri="{BB962C8B-B14F-4D97-AF65-F5344CB8AC3E}">
        <p14:creationId xmlns:p14="http://schemas.microsoft.com/office/powerpoint/2010/main" val="1568218687"/>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最新の脅威に対抗する</a:t>
            </a:r>
            <a:r>
              <a:rPr lang="ja-JP" altLang="en-US" dirty="0" smtClean="0"/>
              <a:t>セキュリティ ソリューション</a:t>
            </a:r>
            <a:endParaRPr lang="ja-JP" altLang="en-US" dirty="0"/>
          </a:p>
        </p:txBody>
      </p:sp>
      <p:sp>
        <p:nvSpPr>
          <p:cNvPr id="3" name="Text Placeholder 2"/>
          <p:cNvSpPr>
            <a:spLocks noGrp="1"/>
          </p:cNvSpPr>
          <p:nvPr>
            <p:ph type="body" sz="quarter" idx="11"/>
          </p:nvPr>
        </p:nvSpPr>
        <p:spPr/>
        <p:txBody>
          <a:bodyPr/>
          <a:lstStyle/>
          <a:p>
            <a:r>
              <a:rPr lang="ja-JP" altLang="en-US" sz="2400" dirty="0" smtClean="0"/>
              <a:t>次</a:t>
            </a:r>
            <a:r>
              <a:rPr lang="ja-JP" altLang="en-US" sz="2400" dirty="0"/>
              <a:t>世代型</a:t>
            </a:r>
            <a:r>
              <a:rPr lang="ja-JP" altLang="en-US" sz="2400" dirty="0" smtClean="0"/>
              <a:t>ファイアウォール</a:t>
            </a:r>
            <a:endParaRPr lang="ja-JP" altLang="en-US" sz="2400" dirty="0"/>
          </a:p>
        </p:txBody>
      </p:sp>
      <p:sp>
        <p:nvSpPr>
          <p:cNvPr id="8" name="Rounded Rectangle 7"/>
          <p:cNvSpPr/>
          <p:nvPr/>
        </p:nvSpPr>
        <p:spPr>
          <a:xfrm>
            <a:off x="491778" y="1652066"/>
            <a:ext cx="8298756" cy="2778531"/>
          </a:xfrm>
          <a:prstGeom prst="roundRect">
            <a:avLst/>
          </a:prstGeom>
          <a:solidFill>
            <a:schemeClr val="bg1"/>
          </a:solidFill>
          <a:ln cap="rnd">
            <a:solidFill>
              <a:schemeClr val="accent2">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endParaRPr kumimoji="0" lang="en-US" dirty="0" smtClean="0">
              <a:solidFill>
                <a:srgbClr val="FFFFFF"/>
              </a:solidFill>
            </a:endParaRPr>
          </a:p>
        </p:txBody>
      </p:sp>
      <p:sp>
        <p:nvSpPr>
          <p:cNvPr id="6" name="Rectangle 5"/>
          <p:cNvSpPr/>
          <p:nvPr/>
        </p:nvSpPr>
        <p:spPr>
          <a:xfrm>
            <a:off x="591671" y="1449340"/>
            <a:ext cx="2735516" cy="405454"/>
          </a:xfrm>
          <a:prstGeom prst="rect">
            <a:avLst/>
          </a:prstGeom>
          <a:solidFill>
            <a:schemeClr val="accent2">
              <a:lumMod val="20000"/>
              <a:lumOff val="8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r>
              <a:rPr kumimoji="0" lang="en-US" dirty="0" smtClean="0">
                <a:solidFill>
                  <a:srgbClr val="004BAF">
                    <a:lumMod val="75000"/>
                  </a:srgbClr>
                </a:solidFill>
              </a:rPr>
              <a:t>Cisco ASA/FP</a:t>
            </a:r>
            <a:r>
              <a:rPr kumimoji="0" lang="ja-JP" altLang="en-US" dirty="0" smtClean="0">
                <a:solidFill>
                  <a:srgbClr val="004BAF">
                    <a:lumMod val="75000"/>
                  </a:srgbClr>
                </a:solidFill>
              </a:rPr>
              <a:t>シリーズ</a:t>
            </a:r>
            <a:endParaRPr kumimoji="0" lang="en-US" dirty="0" smtClean="0">
              <a:solidFill>
                <a:srgbClr val="004BAF">
                  <a:lumMod val="75000"/>
                </a:srgbClr>
              </a:solidFill>
            </a:endParaRPr>
          </a:p>
        </p:txBody>
      </p:sp>
      <p:sp>
        <p:nvSpPr>
          <p:cNvPr id="12" name="TextBox 11"/>
          <p:cNvSpPr txBox="1"/>
          <p:nvPr/>
        </p:nvSpPr>
        <p:spPr>
          <a:xfrm>
            <a:off x="1765741" y="1865217"/>
            <a:ext cx="7198747" cy="2369880"/>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defTabSz="457200" fontAlgn="base">
              <a:spcBef>
                <a:spcPct val="0"/>
              </a:spcBef>
              <a:spcAft>
                <a:spcPct val="0"/>
              </a:spcAft>
            </a:pPr>
            <a:r>
              <a:rPr kumimoji="0" lang="ja-JP" altLang="en-US" sz="1400" dirty="0" smtClean="0">
                <a:solidFill>
                  <a:srgbClr val="333333"/>
                </a:solidFill>
                <a:latin typeface="MS PGothic" charset="-128"/>
                <a:ea typeface="MS PGothic" charset="-128"/>
                <a:cs typeface="MS PGothic" charset="-128"/>
              </a:rPr>
              <a:t>全世界</a:t>
            </a:r>
            <a:r>
              <a:rPr kumimoji="0" lang="ja-JP" altLang="en-US" sz="1400" dirty="0">
                <a:solidFill>
                  <a:srgbClr val="333333"/>
                </a:solidFill>
                <a:latin typeface="MS PGothic" charset="-128"/>
                <a:ea typeface="MS PGothic" charset="-128"/>
                <a:cs typeface="MS PGothic" charset="-128"/>
              </a:rPr>
              <a:t>で幅広く導入されて</a:t>
            </a:r>
            <a:r>
              <a:rPr kumimoji="0" lang="ja-JP" altLang="en-US" sz="1400" dirty="0" smtClean="0">
                <a:solidFill>
                  <a:srgbClr val="333333"/>
                </a:solidFill>
                <a:latin typeface="MS PGothic" charset="-128"/>
                <a:ea typeface="MS PGothic" charset="-128"/>
                <a:cs typeface="MS PGothic" charset="-128"/>
              </a:rPr>
              <a:t>いるステートフル ファイアウォール</a:t>
            </a:r>
            <a:r>
              <a:rPr kumimoji="0" lang="en-US" altLang="ja-JP" sz="1400" dirty="0" smtClean="0">
                <a:solidFill>
                  <a:srgbClr val="333333"/>
                </a:solidFill>
                <a:latin typeface="MS PGothic" charset="-128"/>
                <a:ea typeface="MS PGothic" charset="-128"/>
                <a:cs typeface="MS PGothic" charset="-128"/>
              </a:rPr>
              <a:t>ASA</a:t>
            </a:r>
            <a:r>
              <a:rPr kumimoji="0" lang="ja-JP" altLang="en-US" sz="1400" dirty="0" smtClean="0">
                <a:solidFill>
                  <a:srgbClr val="333333"/>
                </a:solidFill>
                <a:latin typeface="MS PGothic" charset="-128"/>
                <a:ea typeface="MS PGothic" charset="-128"/>
                <a:cs typeface="MS PGothic" charset="-128"/>
              </a:rPr>
              <a:t>に、極めて検知率の高い</a:t>
            </a:r>
            <a:r>
              <a:rPr kumimoji="0" lang="en-US" altLang="ja-JP" sz="1400" dirty="0" smtClean="0">
                <a:solidFill>
                  <a:srgbClr val="333333"/>
                </a:solidFill>
                <a:latin typeface="MS PGothic" charset="-128"/>
                <a:ea typeface="MS PGothic" charset="-128"/>
                <a:cs typeface="MS PGothic" charset="-128"/>
              </a:rPr>
              <a:t>Firepower</a:t>
            </a:r>
            <a:r>
              <a:rPr kumimoji="0" lang="ja-JP" altLang="en-US" sz="1400" dirty="0" smtClean="0">
                <a:solidFill>
                  <a:srgbClr val="333333"/>
                </a:solidFill>
                <a:latin typeface="MS PGothic" charset="-128"/>
                <a:ea typeface="MS PGothic" charset="-128"/>
                <a:cs typeface="MS PGothic" charset="-128"/>
              </a:rPr>
              <a:t>の機能と、</a:t>
            </a:r>
            <a:r>
              <a:rPr kumimoji="0" lang="en-US" altLang="ja-JP" sz="1400" dirty="0" err="1" smtClean="0">
                <a:solidFill>
                  <a:srgbClr val="333333"/>
                </a:solidFill>
                <a:latin typeface="MS PGothic" charset="-128"/>
                <a:ea typeface="MS PGothic" charset="-128"/>
                <a:cs typeface="MS PGothic" charset="-128"/>
              </a:rPr>
              <a:t>Talos</a:t>
            </a:r>
            <a:r>
              <a:rPr kumimoji="0" lang="ja-JP" altLang="en-US" sz="1400" dirty="0" smtClean="0">
                <a:solidFill>
                  <a:srgbClr val="333333"/>
                </a:solidFill>
                <a:latin typeface="MS PGothic" charset="-128"/>
                <a:ea typeface="MS PGothic" charset="-128"/>
                <a:cs typeface="MS PGothic" charset="-128"/>
              </a:rPr>
              <a:t>インテリジェンスを搭載した次世代型セキュリティ アプライアンス</a:t>
            </a:r>
            <a:endParaRPr kumimoji="0" lang="en-US" altLang="ja-JP" sz="1200" dirty="0" smtClean="0">
              <a:solidFill>
                <a:srgbClr val="333333"/>
              </a:solidFill>
              <a:latin typeface="MS PGothic" charset="-128"/>
              <a:ea typeface="MS PGothic" charset="-128"/>
              <a:cs typeface="MS PGothic" charset="-128"/>
            </a:endParaRPr>
          </a:p>
          <a:p>
            <a:pPr marL="171450" indent="-171450" defTabSz="457200" fontAlgn="base">
              <a:spcBef>
                <a:spcPct val="0"/>
              </a:spcBef>
              <a:spcAft>
                <a:spcPct val="0"/>
              </a:spcAft>
              <a:buFont typeface="Wingdings" charset="2"/>
              <a:buChar char="ü"/>
            </a:pPr>
            <a:r>
              <a:rPr kumimoji="0" lang="en-US" altLang="ja-JP" sz="1200" dirty="0" smtClean="0">
                <a:solidFill>
                  <a:srgbClr val="333333"/>
                </a:solidFill>
                <a:latin typeface="MS PGothic" charset="-128"/>
                <a:ea typeface="MS PGothic" charset="-128"/>
                <a:cs typeface="MS PGothic" charset="-128"/>
              </a:rPr>
              <a:t>Cisco </a:t>
            </a:r>
            <a:r>
              <a:rPr kumimoji="0" lang="en-US" altLang="ja-JP" sz="1200" dirty="0">
                <a:solidFill>
                  <a:srgbClr val="333333"/>
                </a:solidFill>
                <a:latin typeface="MS PGothic" charset="-128"/>
                <a:ea typeface="MS PGothic" charset="-128"/>
                <a:cs typeface="MS PGothic" charset="-128"/>
              </a:rPr>
              <a:t>ASA</a:t>
            </a:r>
            <a:r>
              <a:rPr kumimoji="0" lang="ja-JP" altLang="en-US" sz="1200" dirty="0" smtClean="0">
                <a:solidFill>
                  <a:srgbClr val="333333"/>
                </a:solidFill>
                <a:latin typeface="MS PGothic" charset="-128"/>
                <a:ea typeface="MS PGothic" charset="-128"/>
                <a:cs typeface="MS PGothic" charset="-128"/>
              </a:rPr>
              <a:t>ファイアウォールに、</a:t>
            </a:r>
            <a:r>
              <a:rPr kumimoji="0" lang="ja-JP" altLang="en-US" sz="1200" dirty="0">
                <a:solidFill>
                  <a:srgbClr val="333333"/>
                </a:solidFill>
                <a:latin typeface="MS PGothic" charset="-128"/>
                <a:ea typeface="MS PGothic" charset="-128"/>
                <a:cs typeface="MS PGothic" charset="-128"/>
              </a:rPr>
              <a:t>脅威重視型の独自の次世代</a:t>
            </a:r>
            <a:r>
              <a:rPr kumimoji="0" lang="ja-JP" altLang="en-US" sz="1200" dirty="0" smtClean="0">
                <a:solidFill>
                  <a:srgbClr val="333333"/>
                </a:solidFill>
                <a:latin typeface="MS PGothic" charset="-128"/>
                <a:ea typeface="MS PGothic" charset="-128"/>
                <a:cs typeface="MS PGothic" charset="-128"/>
              </a:rPr>
              <a:t>セキュリティ サービス</a:t>
            </a:r>
            <a:r>
              <a:rPr kumimoji="0" lang="ja-JP" altLang="en-US" sz="1200" dirty="0">
                <a:solidFill>
                  <a:srgbClr val="333333"/>
                </a:solidFill>
                <a:latin typeface="MS PGothic" charset="-128"/>
                <a:ea typeface="MS PGothic" charset="-128"/>
                <a:cs typeface="MS PGothic" charset="-128"/>
              </a:rPr>
              <a:t>を追加</a:t>
            </a:r>
            <a:r>
              <a:rPr kumimoji="0" lang="ja-JP" altLang="en-US" sz="1200" dirty="0" smtClean="0">
                <a:solidFill>
                  <a:srgbClr val="333333"/>
                </a:solidFill>
                <a:latin typeface="MS PGothic" charset="-128"/>
                <a:ea typeface="MS PGothic" charset="-128"/>
                <a:cs typeface="MS PGothic" charset="-128"/>
              </a:rPr>
              <a:t>し、</a:t>
            </a:r>
            <a:r>
              <a:rPr kumimoji="0" lang="ja-JP" altLang="en-US" sz="1200" dirty="0">
                <a:solidFill>
                  <a:srgbClr val="333333"/>
                </a:solidFill>
                <a:latin typeface="MS PGothic" charset="-128"/>
                <a:ea typeface="MS PGothic" charset="-128"/>
                <a:cs typeface="MS PGothic" charset="-128"/>
              </a:rPr>
              <a:t>既知の脅威</a:t>
            </a:r>
            <a:r>
              <a:rPr kumimoji="0" lang="ja-JP" altLang="en-US" sz="1200" dirty="0" smtClean="0">
                <a:solidFill>
                  <a:srgbClr val="333333"/>
                </a:solidFill>
                <a:latin typeface="MS PGothic" charset="-128"/>
                <a:ea typeface="MS PGothic" charset="-128"/>
                <a:cs typeface="MS PGothic" charset="-128"/>
              </a:rPr>
              <a:t>と、新たな脅威</a:t>
            </a:r>
            <a:r>
              <a:rPr kumimoji="0" lang="ja-JP" altLang="en-US" sz="1200" dirty="0">
                <a:solidFill>
                  <a:srgbClr val="333333"/>
                </a:solidFill>
                <a:latin typeface="MS PGothic" charset="-128"/>
                <a:ea typeface="MS PGothic" charset="-128"/>
                <a:cs typeface="MS PGothic" charset="-128"/>
              </a:rPr>
              <a:t>に対する包括的な防御手段を提供し</a:t>
            </a:r>
            <a:r>
              <a:rPr kumimoji="0" lang="ja-JP" altLang="en-US" sz="1200" dirty="0" smtClean="0">
                <a:solidFill>
                  <a:srgbClr val="333333"/>
                </a:solidFill>
                <a:latin typeface="MS PGothic" charset="-128"/>
                <a:ea typeface="MS PGothic" charset="-128"/>
                <a:cs typeface="MS PGothic" charset="-128"/>
              </a:rPr>
              <a:t>、執拗な標的型攻撃</a:t>
            </a:r>
            <a:r>
              <a:rPr kumimoji="0" lang="ja-JP" altLang="en-US" sz="1200" dirty="0">
                <a:solidFill>
                  <a:srgbClr val="333333"/>
                </a:solidFill>
                <a:latin typeface="MS PGothic" charset="-128"/>
                <a:ea typeface="MS PGothic" charset="-128"/>
                <a:cs typeface="MS PGothic" charset="-128"/>
              </a:rPr>
              <a:t>などからネットワークを</a:t>
            </a:r>
            <a:r>
              <a:rPr kumimoji="0" lang="ja-JP" altLang="en-US" sz="1200" dirty="0" smtClean="0">
                <a:solidFill>
                  <a:srgbClr val="333333"/>
                </a:solidFill>
                <a:latin typeface="MS PGothic" charset="-128"/>
                <a:ea typeface="MS PGothic" charset="-128"/>
                <a:cs typeface="MS PGothic" charset="-128"/>
              </a:rPr>
              <a:t>保護</a:t>
            </a:r>
            <a:endParaRPr kumimoji="0" lang="en-US" altLang="ja-JP" sz="1200" dirty="0" smtClean="0">
              <a:solidFill>
                <a:srgbClr val="333333"/>
              </a:solidFill>
              <a:latin typeface="MS PGothic" charset="-128"/>
              <a:ea typeface="MS PGothic" charset="-128"/>
              <a:cs typeface="MS PGothic" charset="-128"/>
            </a:endParaRPr>
          </a:p>
          <a:p>
            <a:pPr marL="171450" indent="-171450" defTabSz="457200" fontAlgn="base">
              <a:spcBef>
                <a:spcPct val="0"/>
              </a:spcBef>
              <a:spcAft>
                <a:spcPct val="0"/>
              </a:spcAft>
              <a:buFont typeface="Wingdings" charset="2"/>
              <a:buChar char="ü"/>
            </a:pPr>
            <a:r>
              <a:rPr kumimoji="0" lang="en-US" altLang="ja-JP" sz="1200" dirty="0" smtClean="0">
                <a:solidFill>
                  <a:srgbClr val="333333"/>
                </a:solidFill>
                <a:latin typeface="MS PGothic" charset="-128"/>
                <a:ea typeface="MS PGothic" charset="-128"/>
                <a:cs typeface="MS PGothic" charset="-128"/>
              </a:rPr>
              <a:t>3,000</a:t>
            </a:r>
            <a:r>
              <a:rPr kumimoji="0" lang="ja-JP" altLang="en-US" sz="1200" dirty="0" smtClean="0">
                <a:solidFill>
                  <a:srgbClr val="333333"/>
                </a:solidFill>
                <a:latin typeface="MS PGothic" charset="-128"/>
                <a:ea typeface="MS PGothic" charset="-128"/>
                <a:cs typeface="MS PGothic" charset="-128"/>
              </a:rPr>
              <a:t>を</a:t>
            </a:r>
            <a:r>
              <a:rPr kumimoji="0" lang="ja-JP" altLang="en-US" sz="1200" dirty="0">
                <a:solidFill>
                  <a:srgbClr val="333333"/>
                </a:solidFill>
                <a:latin typeface="MS PGothic" charset="-128"/>
                <a:ea typeface="MS PGothic" charset="-128"/>
                <a:cs typeface="MS PGothic" charset="-128"/>
              </a:rPr>
              <a:t>超える</a:t>
            </a:r>
            <a:r>
              <a:rPr kumimoji="0" lang="ja-JP" altLang="en-US" sz="1200" dirty="0" smtClean="0">
                <a:solidFill>
                  <a:srgbClr val="333333"/>
                </a:solidFill>
                <a:latin typeface="MS PGothic" charset="-128"/>
                <a:ea typeface="MS PGothic" charset="-128"/>
                <a:cs typeface="MS PGothic" charset="-128"/>
              </a:rPr>
              <a:t>アプリケーションを可視化し、アプリのリスクを把握し、コントロールします。きめ</a:t>
            </a:r>
            <a:r>
              <a:rPr kumimoji="0" lang="ja-JP" altLang="en-US" sz="1200" dirty="0">
                <a:solidFill>
                  <a:srgbClr val="333333"/>
                </a:solidFill>
                <a:latin typeface="MS PGothic" charset="-128"/>
                <a:ea typeface="MS PGothic" charset="-128"/>
                <a:cs typeface="MS PGothic" charset="-128"/>
              </a:rPr>
              <a:t>細やかな </a:t>
            </a:r>
            <a:r>
              <a:rPr kumimoji="0" lang="en-US" altLang="ja-JP" sz="1200" dirty="0">
                <a:solidFill>
                  <a:srgbClr val="333333"/>
                </a:solidFill>
                <a:latin typeface="MS PGothic" charset="-128"/>
                <a:ea typeface="MS PGothic" charset="-128"/>
                <a:cs typeface="MS PGothic" charset="-128"/>
              </a:rPr>
              <a:t>Application Visibility and Control (AVC) </a:t>
            </a:r>
            <a:r>
              <a:rPr kumimoji="0" lang="ja-JP" altLang="en-US" sz="1200" dirty="0">
                <a:solidFill>
                  <a:srgbClr val="333333"/>
                </a:solidFill>
                <a:latin typeface="MS PGothic" charset="-128"/>
                <a:ea typeface="MS PGothic" charset="-128"/>
                <a:cs typeface="MS PGothic" charset="-128"/>
              </a:rPr>
              <a:t>によって</a:t>
            </a:r>
            <a:r>
              <a:rPr kumimoji="0" lang="ja-JP" altLang="en-US" sz="1200" dirty="0" smtClean="0">
                <a:solidFill>
                  <a:srgbClr val="333333"/>
                </a:solidFill>
                <a:latin typeface="MS PGothic" charset="-128"/>
                <a:ea typeface="MS PGothic" charset="-128"/>
                <a:cs typeface="MS PGothic" charset="-128"/>
              </a:rPr>
              <a:t>、リスクのあるアプリケーションを排除し、より健全なネットワーク環境を提供可能</a:t>
            </a:r>
            <a:endParaRPr kumimoji="0" lang="en-US" altLang="ja-JP" sz="1200" dirty="0" smtClean="0">
              <a:solidFill>
                <a:srgbClr val="333333"/>
              </a:solidFill>
              <a:latin typeface="MS PGothic" charset="-128"/>
              <a:ea typeface="MS PGothic" charset="-128"/>
              <a:cs typeface="MS PGothic" charset="-128"/>
            </a:endParaRPr>
          </a:p>
          <a:p>
            <a:pPr marL="171450" indent="-171450" defTabSz="457200" fontAlgn="base">
              <a:spcBef>
                <a:spcPct val="0"/>
              </a:spcBef>
              <a:spcAft>
                <a:spcPct val="0"/>
              </a:spcAft>
              <a:buFont typeface="Wingdings" charset="2"/>
              <a:buChar char="ü"/>
            </a:pPr>
            <a:r>
              <a:rPr kumimoji="0" lang="ja-JP" altLang="en-US" sz="1200" dirty="0">
                <a:solidFill>
                  <a:srgbClr val="333333"/>
                </a:solidFill>
                <a:latin typeface="MS PGothic" charset="-128"/>
                <a:ea typeface="MS PGothic" charset="-128"/>
                <a:cs typeface="MS PGothic" charset="-128"/>
              </a:rPr>
              <a:t>業界をリードする</a:t>
            </a:r>
            <a:r>
              <a:rPr kumimoji="0" lang="en-US" altLang="ja-JP" sz="1200" dirty="0">
                <a:solidFill>
                  <a:srgbClr val="333333"/>
                </a:solidFill>
                <a:latin typeface="MS PGothic" charset="-128"/>
                <a:ea typeface="MS PGothic" charset="-128"/>
                <a:cs typeface="MS PGothic" charset="-128"/>
              </a:rPr>
              <a:t>Cisco Firepower Next-Generation IPS(NGIPS)</a:t>
            </a:r>
            <a:r>
              <a:rPr kumimoji="0" lang="ja-JP" altLang="en-US" sz="1200" dirty="0">
                <a:solidFill>
                  <a:srgbClr val="333333"/>
                </a:solidFill>
                <a:latin typeface="MS PGothic" charset="-128"/>
                <a:ea typeface="MS PGothic" charset="-128"/>
                <a:cs typeface="MS PGothic" charset="-128"/>
              </a:rPr>
              <a:t>によって、クライアントの脆弱性を把握し</a:t>
            </a:r>
            <a:r>
              <a:rPr kumimoji="0" lang="ja-JP" altLang="en-US" sz="1200" dirty="0" smtClean="0">
                <a:solidFill>
                  <a:srgbClr val="333333"/>
                </a:solidFill>
                <a:latin typeface="MS PGothic" charset="-128"/>
                <a:ea typeface="MS PGothic" charset="-128"/>
                <a:cs typeface="MS PGothic" charset="-128"/>
              </a:rPr>
              <a:t>、</a:t>
            </a:r>
            <a:r>
              <a:rPr kumimoji="0" lang="en-US" altLang="ja-JP" sz="1200" dirty="0" smtClean="0">
                <a:solidFill>
                  <a:srgbClr val="333333"/>
                </a:solidFill>
                <a:latin typeface="MS PGothic" charset="-128"/>
                <a:ea typeface="MS PGothic" charset="-128"/>
                <a:cs typeface="MS PGothic" charset="-128"/>
              </a:rPr>
              <a:t/>
            </a:r>
            <a:br>
              <a:rPr kumimoji="0" lang="en-US" altLang="ja-JP" sz="1200" dirty="0" smtClean="0">
                <a:solidFill>
                  <a:srgbClr val="333333"/>
                </a:solidFill>
                <a:latin typeface="MS PGothic" charset="-128"/>
                <a:ea typeface="MS PGothic" charset="-128"/>
                <a:cs typeface="MS PGothic" charset="-128"/>
              </a:rPr>
            </a:br>
            <a:r>
              <a:rPr kumimoji="0" lang="ja-JP" altLang="en-US" sz="1200" dirty="0" smtClean="0">
                <a:solidFill>
                  <a:srgbClr val="333333"/>
                </a:solidFill>
                <a:latin typeface="MS PGothic" charset="-128"/>
                <a:ea typeface="MS PGothic" charset="-128"/>
                <a:cs typeface="MS PGothic" charset="-128"/>
              </a:rPr>
              <a:t>それら</a:t>
            </a:r>
            <a:r>
              <a:rPr kumimoji="0" lang="ja-JP" altLang="en-US" sz="1200" dirty="0">
                <a:solidFill>
                  <a:srgbClr val="333333"/>
                </a:solidFill>
                <a:latin typeface="MS PGothic" charset="-128"/>
                <a:ea typeface="MS PGothic" charset="-128"/>
                <a:cs typeface="MS PGothic" charset="-128"/>
              </a:rPr>
              <a:t>の脆弱性をカバーする</a:t>
            </a:r>
            <a:r>
              <a:rPr kumimoji="0" lang="en-US" altLang="ja-JP" sz="1200" dirty="0">
                <a:solidFill>
                  <a:srgbClr val="333333"/>
                </a:solidFill>
                <a:latin typeface="MS PGothic" charset="-128"/>
                <a:ea typeface="MS PGothic" charset="-128"/>
                <a:cs typeface="MS PGothic" charset="-128"/>
              </a:rPr>
              <a:t>IPS</a:t>
            </a:r>
            <a:r>
              <a:rPr kumimoji="0" lang="ja-JP" altLang="en-US" sz="1200" dirty="0">
                <a:solidFill>
                  <a:srgbClr val="333333"/>
                </a:solidFill>
                <a:latin typeface="MS PGothic" charset="-128"/>
                <a:ea typeface="MS PGothic" charset="-128"/>
                <a:cs typeface="MS PGothic" charset="-128"/>
              </a:rPr>
              <a:t>シグニチャを自動的にチューニングできます。さらに、</a:t>
            </a:r>
            <a:r>
              <a:rPr kumimoji="0" lang="en-US" altLang="ja-JP" sz="1200" dirty="0">
                <a:solidFill>
                  <a:srgbClr val="333333"/>
                </a:solidFill>
                <a:latin typeface="MS PGothic" charset="-128"/>
                <a:ea typeface="MS PGothic" charset="-128"/>
                <a:cs typeface="MS PGothic" charset="-128"/>
              </a:rPr>
              <a:t>Firepower</a:t>
            </a:r>
            <a:r>
              <a:rPr kumimoji="0" lang="ja-JP" altLang="en-US" sz="1200" dirty="0">
                <a:solidFill>
                  <a:srgbClr val="333333"/>
                </a:solidFill>
                <a:latin typeface="MS PGothic" charset="-128"/>
                <a:ea typeface="MS PGothic" charset="-128"/>
                <a:cs typeface="MS PGothic" charset="-128"/>
              </a:rPr>
              <a:t>のきわめて効果的な保護機能により、既知の脅威だけでなく、</a:t>
            </a:r>
            <a:r>
              <a:rPr kumimoji="0" lang="ja-JP" altLang="en-US" sz="1200" dirty="0" smtClean="0">
                <a:solidFill>
                  <a:srgbClr val="333333"/>
                </a:solidFill>
                <a:latin typeface="MS PGothic" charset="-128"/>
                <a:ea typeface="MS PGothic" charset="-128"/>
                <a:cs typeface="MS PGothic" charset="-128"/>
              </a:rPr>
              <a:t>エクスプロイト キット</a:t>
            </a:r>
            <a:r>
              <a:rPr kumimoji="0" lang="ja-JP" altLang="en-US" sz="1200" dirty="0">
                <a:solidFill>
                  <a:srgbClr val="333333"/>
                </a:solidFill>
                <a:latin typeface="MS PGothic" charset="-128"/>
                <a:ea typeface="MS PGothic" charset="-128"/>
                <a:cs typeface="MS PGothic" charset="-128"/>
              </a:rPr>
              <a:t>により事前の偵察行為も把握</a:t>
            </a:r>
            <a:r>
              <a:rPr kumimoji="0" lang="ja-JP" altLang="en-US" sz="1200" dirty="0" smtClean="0">
                <a:solidFill>
                  <a:srgbClr val="333333"/>
                </a:solidFill>
                <a:latin typeface="MS PGothic" charset="-128"/>
                <a:ea typeface="MS PGothic" charset="-128"/>
                <a:cs typeface="MS PGothic" charset="-128"/>
              </a:rPr>
              <a:t>可能</a:t>
            </a:r>
            <a:endParaRPr kumimoji="0" lang="en-US" altLang="ja-JP" sz="1200" dirty="0" smtClean="0">
              <a:solidFill>
                <a:srgbClr val="333333"/>
              </a:solidFill>
              <a:latin typeface="MS PGothic" charset="-128"/>
              <a:ea typeface="MS PGothic" charset="-128"/>
              <a:cs typeface="MS PGothic" charset="-128"/>
            </a:endParaRPr>
          </a:p>
          <a:p>
            <a:pPr marL="171450" indent="-171450" defTabSz="457200" fontAlgn="base">
              <a:spcBef>
                <a:spcPct val="0"/>
              </a:spcBef>
              <a:spcAft>
                <a:spcPct val="0"/>
              </a:spcAft>
              <a:buFont typeface="Wingdings" charset="2"/>
              <a:buChar char="ü"/>
            </a:pPr>
            <a:r>
              <a:rPr kumimoji="0" lang="ja-JP" altLang="en-US" sz="1200" dirty="0" smtClean="0">
                <a:solidFill>
                  <a:srgbClr val="333333"/>
                </a:solidFill>
                <a:latin typeface="MS PGothic" charset="-128"/>
                <a:ea typeface="MS PGothic" charset="-128"/>
                <a:cs typeface="MS PGothic" charset="-128"/>
              </a:rPr>
              <a:t>インシデント解析に特化した</a:t>
            </a:r>
            <a:r>
              <a:rPr kumimoji="0" lang="en-US" altLang="ja-JP" sz="1200" dirty="0" smtClean="0">
                <a:solidFill>
                  <a:srgbClr val="333333"/>
                </a:solidFill>
                <a:latin typeface="MS PGothic" charset="-128"/>
                <a:ea typeface="MS PGothic" charset="-128"/>
                <a:cs typeface="MS PGothic" charset="-128"/>
              </a:rPr>
              <a:t>GUI</a:t>
            </a:r>
            <a:r>
              <a:rPr kumimoji="0" lang="ja-JP" altLang="en-US" sz="1200" dirty="0" smtClean="0">
                <a:solidFill>
                  <a:srgbClr val="333333"/>
                </a:solidFill>
                <a:latin typeface="MS PGothic" charset="-128"/>
                <a:ea typeface="MS PGothic" charset="-128"/>
                <a:cs typeface="MS PGothic" charset="-128"/>
              </a:rPr>
              <a:t>と、定常分析に最適なレポートとの組み合わせで、効率的かつ効果的な</a:t>
            </a:r>
            <a:r>
              <a:rPr kumimoji="0" lang="en-US" altLang="ja-JP" sz="1200" dirty="0" smtClean="0">
                <a:solidFill>
                  <a:srgbClr val="333333"/>
                </a:solidFill>
                <a:latin typeface="MS PGothic" charset="-128"/>
                <a:ea typeface="MS PGothic" charset="-128"/>
                <a:cs typeface="MS PGothic" charset="-128"/>
              </a:rPr>
              <a:t/>
            </a:r>
            <a:br>
              <a:rPr kumimoji="0" lang="en-US" altLang="ja-JP" sz="1200" dirty="0" smtClean="0">
                <a:solidFill>
                  <a:srgbClr val="333333"/>
                </a:solidFill>
                <a:latin typeface="MS PGothic" charset="-128"/>
                <a:ea typeface="MS PGothic" charset="-128"/>
                <a:cs typeface="MS PGothic" charset="-128"/>
              </a:rPr>
            </a:br>
            <a:r>
              <a:rPr kumimoji="0" lang="ja-JP" altLang="en-US" sz="1200" dirty="0" smtClean="0">
                <a:solidFill>
                  <a:srgbClr val="333333"/>
                </a:solidFill>
                <a:latin typeface="MS PGothic" charset="-128"/>
                <a:ea typeface="MS PGothic" charset="-128"/>
                <a:cs typeface="MS PGothic" charset="-128"/>
              </a:rPr>
              <a:t>管理、運用を実現可能</a:t>
            </a:r>
            <a:endParaRPr kumimoji="0" lang="ja-JP" altLang="en-US" sz="1200" dirty="0">
              <a:solidFill>
                <a:srgbClr val="333333"/>
              </a:solidFill>
              <a:latin typeface="MS PGothic" charset="-128"/>
              <a:ea typeface="MS PGothic" charset="-128"/>
              <a:cs typeface="MS PGothic" charset="-128"/>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190" y="2458025"/>
            <a:ext cx="1243541" cy="1172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 name="Picture 18"/>
          <p:cNvPicPr>
            <a:picLocks noChangeAspect="1"/>
          </p:cNvPicPr>
          <p:nvPr/>
        </p:nvPicPr>
        <p:blipFill>
          <a:blip r:embed="rId4"/>
          <a:stretch>
            <a:fillRect/>
          </a:stretch>
        </p:blipFill>
        <p:spPr>
          <a:xfrm>
            <a:off x="591671" y="2185779"/>
            <a:ext cx="1243541" cy="230866"/>
          </a:xfrm>
          <a:prstGeom prst="rect">
            <a:avLst/>
          </a:prstGeom>
        </p:spPr>
      </p:pic>
      <p:pic>
        <p:nvPicPr>
          <p:cNvPr id="20" name="Picture 19"/>
          <p:cNvPicPr>
            <a:picLocks noChangeAspect="1"/>
          </p:cNvPicPr>
          <p:nvPr/>
        </p:nvPicPr>
        <p:blipFill>
          <a:blip r:embed="rId5"/>
          <a:stretch>
            <a:fillRect/>
          </a:stretch>
        </p:blipFill>
        <p:spPr>
          <a:xfrm>
            <a:off x="948578" y="1956346"/>
            <a:ext cx="624387" cy="198230"/>
          </a:xfrm>
          <a:prstGeom prst="rect">
            <a:avLst/>
          </a:prstGeom>
        </p:spPr>
      </p:pic>
    </p:spTree>
    <p:extLst>
      <p:ext uri="{BB962C8B-B14F-4D97-AF65-F5344CB8AC3E}">
        <p14:creationId xmlns:p14="http://schemas.microsoft.com/office/powerpoint/2010/main" val="1864795063"/>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最新の脅威に対抗するセキュリティソリューション</a:t>
            </a:r>
          </a:p>
        </p:txBody>
      </p:sp>
      <p:sp>
        <p:nvSpPr>
          <p:cNvPr id="3" name="Text Placeholder 2"/>
          <p:cNvSpPr>
            <a:spLocks noGrp="1"/>
          </p:cNvSpPr>
          <p:nvPr>
            <p:ph type="body" sz="quarter" idx="11"/>
          </p:nvPr>
        </p:nvSpPr>
        <p:spPr/>
        <p:txBody>
          <a:bodyPr/>
          <a:lstStyle/>
          <a:p>
            <a:r>
              <a:rPr lang="ja-JP" altLang="en-US" sz="2400" dirty="0" smtClean="0"/>
              <a:t>リモートアクセス</a:t>
            </a:r>
            <a:r>
              <a:rPr lang="en-US" altLang="ja-JP" sz="2400" dirty="0" smtClean="0"/>
              <a:t>VPN</a:t>
            </a:r>
            <a:r>
              <a:rPr lang="ja-JP" altLang="en-US" sz="2400" dirty="0" smtClean="0"/>
              <a:t>ソフトウェア</a:t>
            </a:r>
            <a:r>
              <a:rPr lang="en-US" altLang="ja-JP" sz="2400" dirty="0" smtClean="0"/>
              <a:t> &amp; </a:t>
            </a:r>
            <a:r>
              <a:rPr lang="ja-JP" altLang="en-US" sz="2400" dirty="0" smtClean="0"/>
              <a:t>エンドポイント セキュリティ</a:t>
            </a:r>
            <a:endParaRPr lang="ja-JP" altLang="en-US" sz="2400" dirty="0"/>
          </a:p>
          <a:p>
            <a:endParaRPr lang="ja-JP" altLang="en-US" sz="2400" dirty="0"/>
          </a:p>
        </p:txBody>
      </p:sp>
      <p:sp>
        <p:nvSpPr>
          <p:cNvPr id="13" name="Rounded Rectangle 12"/>
          <p:cNvSpPr/>
          <p:nvPr/>
        </p:nvSpPr>
        <p:spPr>
          <a:xfrm>
            <a:off x="491778" y="3214778"/>
            <a:ext cx="8298756" cy="1257094"/>
          </a:xfrm>
          <a:prstGeom prst="roundRect">
            <a:avLst/>
          </a:prstGeom>
          <a:solidFill>
            <a:schemeClr val="bg1"/>
          </a:solidFill>
          <a:ln cap="rnd">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4" name="Rectangle 13"/>
          <p:cNvSpPr/>
          <p:nvPr/>
        </p:nvSpPr>
        <p:spPr>
          <a:xfrm>
            <a:off x="591671" y="3012051"/>
            <a:ext cx="2735516" cy="405454"/>
          </a:xfrm>
          <a:prstGeom prst="rect">
            <a:avLst/>
          </a:prstGeom>
          <a:solidFill>
            <a:schemeClr val="accent1">
              <a:lumMod val="20000"/>
              <a:lumOff val="8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rgbClr val="002060"/>
                </a:solidFill>
              </a:rPr>
              <a:t>AMP for Endpoints</a:t>
            </a:r>
          </a:p>
        </p:txBody>
      </p:sp>
      <p:sp>
        <p:nvSpPr>
          <p:cNvPr id="15" name="TextBox 14"/>
          <p:cNvSpPr txBox="1"/>
          <p:nvPr/>
        </p:nvSpPr>
        <p:spPr>
          <a:xfrm>
            <a:off x="1112136" y="3427928"/>
            <a:ext cx="7678398" cy="861774"/>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r>
              <a:rPr lang="ja-JP" altLang="en-US" sz="1400" dirty="0" smtClean="0">
                <a:latin typeface="MS PGothic" charset="-128"/>
                <a:ea typeface="MS PGothic" charset="-128"/>
                <a:cs typeface="MS PGothic" charset="-128"/>
              </a:rPr>
              <a:t>完全</a:t>
            </a:r>
            <a:r>
              <a:rPr lang="ja-JP" altLang="en-US" sz="1400" dirty="0">
                <a:latin typeface="MS PGothic" charset="-128"/>
                <a:ea typeface="MS PGothic" charset="-128"/>
                <a:cs typeface="MS PGothic" charset="-128"/>
              </a:rPr>
              <a:t>クラウドマネージのエンドポイントマルウェアプロテクション</a:t>
            </a:r>
            <a:r>
              <a:rPr lang="ja-JP" altLang="en-US" sz="1400" dirty="0" smtClean="0">
                <a:latin typeface="MS PGothic" charset="-128"/>
                <a:ea typeface="MS PGothic" charset="-128"/>
                <a:cs typeface="MS PGothic" charset="-128"/>
              </a:rPr>
              <a:t>製品</a:t>
            </a:r>
            <a:endParaRPr lang="ja-JP" altLang="en-US" sz="1200" dirty="0">
              <a:latin typeface="MS PGothic" charset="-128"/>
              <a:ea typeface="MS PGothic" charset="-128"/>
              <a:cs typeface="MS PGothic" charset="-128"/>
            </a:endParaRPr>
          </a:p>
          <a:p>
            <a:pPr marL="171450" indent="-171450">
              <a:buFont typeface="Wingdings" charset="2"/>
              <a:buChar char="ü"/>
            </a:pPr>
            <a:r>
              <a:rPr lang="en-US" altLang="ja-JP" sz="1200" dirty="0" err="1">
                <a:latin typeface="MS PGothic" charset="-128"/>
                <a:ea typeface="MS PGothic" charset="-128"/>
                <a:cs typeface="MS PGothic" charset="-128"/>
              </a:rPr>
              <a:t>Talos</a:t>
            </a:r>
            <a:r>
              <a:rPr lang="ja-JP" altLang="en-US" sz="1200" dirty="0">
                <a:latin typeface="MS PGothic" charset="-128"/>
                <a:ea typeface="MS PGothic" charset="-128"/>
                <a:cs typeface="MS PGothic" charset="-128"/>
              </a:rPr>
              <a:t>インテリジェンスを最大限に利用した高検知率の</a:t>
            </a:r>
            <a:r>
              <a:rPr lang="ja-JP" altLang="en-US" sz="1200" dirty="0" smtClean="0">
                <a:latin typeface="MS PGothic" charset="-128"/>
                <a:ea typeface="MS PGothic" charset="-128"/>
                <a:cs typeface="MS PGothic" charset="-128"/>
              </a:rPr>
              <a:t>マルウェア プロテクション</a:t>
            </a:r>
            <a:endParaRPr lang="en-US" altLang="ja-JP" sz="1200" dirty="0">
              <a:latin typeface="MS PGothic" charset="-128"/>
              <a:ea typeface="MS PGothic" charset="-128"/>
              <a:cs typeface="MS PGothic" charset="-128"/>
            </a:endParaRPr>
          </a:p>
          <a:p>
            <a:pPr marL="171450" indent="-171450">
              <a:buFont typeface="Wingdings" charset="2"/>
              <a:buChar char="ü"/>
            </a:pPr>
            <a:r>
              <a:rPr lang="ja-JP" altLang="en-US" sz="1200" dirty="0" smtClean="0">
                <a:latin typeface="MS PGothic" charset="-128"/>
                <a:ea typeface="MS PGothic" charset="-128"/>
                <a:cs typeface="MS PGothic" charset="-128"/>
              </a:rPr>
              <a:t>マルウェア</a:t>
            </a:r>
            <a:r>
              <a:rPr lang="ja-JP" altLang="en-US" sz="1200" dirty="0">
                <a:latin typeface="MS PGothic" charset="-128"/>
                <a:ea typeface="MS PGothic" charset="-128"/>
                <a:cs typeface="MS PGothic" charset="-128"/>
              </a:rPr>
              <a:t>侵入の根本原因を解析するトラジェクトリ機能を</a:t>
            </a:r>
            <a:r>
              <a:rPr lang="ja-JP" altLang="en-US" sz="1200" dirty="0" smtClean="0">
                <a:latin typeface="MS PGothic" charset="-128"/>
                <a:ea typeface="MS PGothic" charset="-128"/>
                <a:cs typeface="MS PGothic" charset="-128"/>
              </a:rPr>
              <a:t>搭載</a:t>
            </a:r>
            <a:endParaRPr lang="ja-JP" altLang="en-US" sz="1200" dirty="0">
              <a:latin typeface="MS PGothic" charset="-128"/>
              <a:ea typeface="MS PGothic" charset="-128"/>
              <a:cs typeface="MS PGothic" charset="-128"/>
            </a:endParaRPr>
          </a:p>
          <a:p>
            <a:pPr marL="171450" indent="-171450">
              <a:buFont typeface="Wingdings" charset="2"/>
              <a:buChar char="ü"/>
            </a:pPr>
            <a:r>
              <a:rPr lang="ja-JP" altLang="en-US" sz="1200" dirty="0">
                <a:latin typeface="MS PGothic" charset="-128"/>
                <a:ea typeface="MS PGothic" charset="-128"/>
                <a:cs typeface="MS PGothic" charset="-128"/>
              </a:rPr>
              <a:t>サーバを必要とせず、クライアントエージェントと、クラウドのみで運用可能</a:t>
            </a:r>
          </a:p>
        </p:txBody>
      </p:sp>
      <p:pic>
        <p:nvPicPr>
          <p:cNvPr id="16" name="Picture 2" descr="/Users/njito/Library/Group Containers/UBF8T346G9.Office/msoclip1/01/ADAF3FA9-9D48-8040-869A-789F1F775BE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817" y="3417505"/>
            <a:ext cx="497429" cy="497429"/>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491778" y="1623947"/>
            <a:ext cx="8298756" cy="1257094"/>
          </a:xfrm>
          <a:prstGeom prst="roundRect">
            <a:avLst/>
          </a:prstGeom>
          <a:solidFill>
            <a:schemeClr val="bg1"/>
          </a:solidFill>
          <a:ln cap="rnd">
            <a:solidFill>
              <a:schemeClr val="accent1">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endParaRPr kumimoji="0" lang="en-US" dirty="0" smtClean="0">
              <a:solidFill>
                <a:srgbClr val="FFFFFF"/>
              </a:solidFill>
            </a:endParaRPr>
          </a:p>
        </p:txBody>
      </p:sp>
      <p:sp>
        <p:nvSpPr>
          <p:cNvPr id="23" name="Rectangle 22"/>
          <p:cNvSpPr/>
          <p:nvPr/>
        </p:nvSpPr>
        <p:spPr>
          <a:xfrm>
            <a:off x="591671" y="1421220"/>
            <a:ext cx="2735516" cy="405454"/>
          </a:xfrm>
          <a:prstGeom prst="rect">
            <a:avLst/>
          </a:prstGeom>
          <a:solidFill>
            <a:schemeClr val="accent1">
              <a:lumMod val="40000"/>
              <a:lumOff val="6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r>
              <a:rPr kumimoji="0" lang="en-US" dirty="0" smtClean="0">
                <a:solidFill>
                  <a:srgbClr val="003583"/>
                </a:solidFill>
              </a:rPr>
              <a:t>Cisco  AnyConnect</a:t>
            </a:r>
          </a:p>
        </p:txBody>
      </p:sp>
      <p:sp>
        <p:nvSpPr>
          <p:cNvPr id="24" name="TextBox 23"/>
          <p:cNvSpPr txBox="1"/>
          <p:nvPr/>
        </p:nvSpPr>
        <p:spPr>
          <a:xfrm>
            <a:off x="1112136" y="1834601"/>
            <a:ext cx="7678398" cy="1046440"/>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defTabSz="457200" fontAlgn="base">
              <a:spcBef>
                <a:spcPct val="0"/>
              </a:spcBef>
              <a:spcAft>
                <a:spcPct val="0"/>
              </a:spcAft>
            </a:pPr>
            <a:r>
              <a:rPr kumimoji="0" lang="ja-JP" altLang="en-US" sz="1400" dirty="0" smtClean="0">
                <a:solidFill>
                  <a:srgbClr val="333333"/>
                </a:solidFill>
                <a:latin typeface="MS PGothic" charset="-128"/>
                <a:ea typeface="MS PGothic" charset="-128"/>
                <a:cs typeface="MS PGothic" charset="-128"/>
              </a:rPr>
              <a:t>全世界で１億ライセンス超の利用者を誇るリモートアクセス</a:t>
            </a:r>
            <a:r>
              <a:rPr kumimoji="0" lang="en-US" altLang="ja-JP" sz="1400" dirty="0" smtClean="0">
                <a:solidFill>
                  <a:srgbClr val="333333"/>
                </a:solidFill>
                <a:latin typeface="MS PGothic" charset="-128"/>
                <a:ea typeface="MS PGothic" charset="-128"/>
                <a:cs typeface="MS PGothic" charset="-128"/>
              </a:rPr>
              <a:t>VPN</a:t>
            </a:r>
            <a:r>
              <a:rPr kumimoji="0" lang="ja-JP" altLang="en-US" sz="1400" dirty="0" smtClean="0">
                <a:solidFill>
                  <a:srgbClr val="333333"/>
                </a:solidFill>
                <a:latin typeface="MS PGothic" charset="-128"/>
                <a:ea typeface="MS PGothic" charset="-128"/>
                <a:cs typeface="MS PGothic" charset="-128"/>
              </a:rPr>
              <a:t>ソフトウェア</a:t>
            </a:r>
            <a:endParaRPr kumimoji="0" lang="en-US" altLang="ja-JP" sz="1400" dirty="0" smtClean="0">
              <a:solidFill>
                <a:srgbClr val="333333"/>
              </a:solidFill>
              <a:latin typeface="MS PGothic" charset="-128"/>
              <a:ea typeface="MS PGothic" charset="-128"/>
              <a:cs typeface="MS PGothic" charset="-128"/>
            </a:endParaRPr>
          </a:p>
          <a:p>
            <a:pPr marL="171450" indent="-171450" defTabSz="457200" fontAlgn="base">
              <a:spcBef>
                <a:spcPct val="0"/>
              </a:spcBef>
              <a:spcAft>
                <a:spcPct val="0"/>
              </a:spcAft>
              <a:buFont typeface="Wingdings" charset="2"/>
              <a:buChar char="ü"/>
            </a:pPr>
            <a:r>
              <a:rPr kumimoji="0" lang="en-US" altLang="ja-JP" sz="1200" dirty="0" smtClean="0">
                <a:solidFill>
                  <a:srgbClr val="333333"/>
                </a:solidFill>
                <a:latin typeface="MS PGothic" charset="-128"/>
                <a:ea typeface="MS PGothic" charset="-128"/>
                <a:cs typeface="MS PGothic" charset="-128"/>
              </a:rPr>
              <a:t>Windows, Mac, Android, Apple iOS, Linux</a:t>
            </a:r>
            <a:r>
              <a:rPr kumimoji="0" lang="ja-JP" altLang="en-US" sz="1200" dirty="0" smtClean="0">
                <a:solidFill>
                  <a:srgbClr val="333333"/>
                </a:solidFill>
                <a:latin typeface="MS PGothic" charset="-128"/>
                <a:ea typeface="MS PGothic" charset="-128"/>
                <a:cs typeface="MS PGothic" charset="-128"/>
              </a:rPr>
              <a:t>など、多くのクライアント プラットフォームで利用可能</a:t>
            </a:r>
            <a:endParaRPr kumimoji="0" lang="en-US" altLang="ja-JP" sz="1200" dirty="0" smtClean="0">
              <a:solidFill>
                <a:srgbClr val="333333"/>
              </a:solidFill>
              <a:latin typeface="MS PGothic" charset="-128"/>
              <a:ea typeface="MS PGothic" charset="-128"/>
              <a:cs typeface="MS PGothic" charset="-128"/>
            </a:endParaRPr>
          </a:p>
          <a:p>
            <a:pPr marL="171450" indent="-171450" defTabSz="457200" fontAlgn="base">
              <a:spcBef>
                <a:spcPct val="0"/>
              </a:spcBef>
              <a:spcAft>
                <a:spcPct val="0"/>
              </a:spcAft>
              <a:buFont typeface="Wingdings" charset="2"/>
              <a:buChar char="ü"/>
            </a:pPr>
            <a:r>
              <a:rPr kumimoji="0" lang="en-US" altLang="ja-JP" sz="1200" dirty="0" err="1" smtClean="0">
                <a:solidFill>
                  <a:srgbClr val="333333"/>
                </a:solidFill>
                <a:latin typeface="MS PGothic" charset="-128"/>
                <a:ea typeface="MS PGothic" charset="-128"/>
                <a:cs typeface="MS PGothic" charset="-128"/>
              </a:rPr>
              <a:t>IPSec</a:t>
            </a:r>
            <a:r>
              <a:rPr kumimoji="0" lang="en-US" altLang="ja-JP" sz="1200" dirty="0" smtClean="0">
                <a:solidFill>
                  <a:srgbClr val="333333"/>
                </a:solidFill>
                <a:latin typeface="MS PGothic" charset="-128"/>
                <a:ea typeface="MS PGothic" charset="-128"/>
                <a:cs typeface="MS PGothic" charset="-128"/>
              </a:rPr>
              <a:t>/SSL VPN</a:t>
            </a:r>
            <a:r>
              <a:rPr kumimoji="0" lang="ja-JP" altLang="en-US" sz="1200" dirty="0" smtClean="0">
                <a:solidFill>
                  <a:srgbClr val="333333"/>
                </a:solidFill>
                <a:latin typeface="MS PGothic" charset="-128"/>
                <a:ea typeface="MS PGothic" charset="-128"/>
                <a:cs typeface="MS PGothic" charset="-128"/>
              </a:rPr>
              <a:t>、さらにクライアントレス</a:t>
            </a:r>
            <a:r>
              <a:rPr kumimoji="0" lang="en-US" altLang="ja-JP" sz="1200" dirty="0" smtClean="0">
                <a:solidFill>
                  <a:srgbClr val="333333"/>
                </a:solidFill>
                <a:latin typeface="MS PGothic" charset="-128"/>
                <a:ea typeface="MS PGothic" charset="-128"/>
                <a:cs typeface="MS PGothic" charset="-128"/>
              </a:rPr>
              <a:t>SSL VPN</a:t>
            </a:r>
            <a:r>
              <a:rPr kumimoji="0" lang="ja-JP" altLang="en-US" sz="1200" dirty="0" smtClean="0">
                <a:solidFill>
                  <a:srgbClr val="333333"/>
                </a:solidFill>
                <a:latin typeface="MS PGothic" charset="-128"/>
                <a:ea typeface="MS PGothic" charset="-128"/>
                <a:cs typeface="MS PGothic" charset="-128"/>
              </a:rPr>
              <a:t>も利用可能。様々なシーン、ロケーション、デバイスにて利用可能</a:t>
            </a:r>
            <a:endParaRPr kumimoji="0" lang="en-US" altLang="ja-JP" sz="1200" dirty="0" smtClean="0">
              <a:solidFill>
                <a:srgbClr val="333333"/>
              </a:solidFill>
              <a:latin typeface="MS PGothic" charset="-128"/>
              <a:ea typeface="MS PGothic" charset="-128"/>
              <a:cs typeface="MS PGothic" charset="-128"/>
            </a:endParaRPr>
          </a:p>
          <a:p>
            <a:pPr marL="171450" indent="-171450" defTabSz="457200" fontAlgn="base">
              <a:spcBef>
                <a:spcPct val="0"/>
              </a:spcBef>
              <a:spcAft>
                <a:spcPct val="0"/>
              </a:spcAft>
              <a:buFont typeface="Wingdings" charset="2"/>
              <a:buChar char="ü"/>
            </a:pPr>
            <a:r>
              <a:rPr kumimoji="0" lang="ja-JP" altLang="en-US" sz="1200" dirty="0" smtClean="0">
                <a:solidFill>
                  <a:srgbClr val="333333"/>
                </a:solidFill>
                <a:latin typeface="MS PGothic" charset="-128"/>
                <a:ea typeface="MS PGothic" charset="-128"/>
                <a:cs typeface="MS PGothic" charset="-128"/>
              </a:rPr>
              <a:t>社外</a:t>
            </a:r>
            <a:r>
              <a:rPr kumimoji="0" lang="en-US" altLang="ja-JP" sz="1200" dirty="0" smtClean="0">
                <a:solidFill>
                  <a:srgbClr val="333333"/>
                </a:solidFill>
                <a:latin typeface="MS PGothic" charset="-128"/>
                <a:ea typeface="MS PGothic" charset="-128"/>
                <a:cs typeface="MS PGothic" charset="-128"/>
              </a:rPr>
              <a:t>(Un-</a:t>
            </a:r>
            <a:r>
              <a:rPr kumimoji="0" lang="en-US" altLang="ja-JP" sz="1200" dirty="0" err="1" smtClean="0">
                <a:solidFill>
                  <a:srgbClr val="333333"/>
                </a:solidFill>
                <a:latin typeface="MS PGothic" charset="-128"/>
                <a:ea typeface="MS PGothic" charset="-128"/>
                <a:cs typeface="MS PGothic" charset="-128"/>
              </a:rPr>
              <a:t>Trasted</a:t>
            </a:r>
            <a:r>
              <a:rPr kumimoji="0" lang="en-US" altLang="ja-JP" sz="1200" dirty="0" smtClean="0">
                <a:solidFill>
                  <a:srgbClr val="333333"/>
                </a:solidFill>
                <a:latin typeface="MS PGothic" charset="-128"/>
                <a:ea typeface="MS PGothic" charset="-128"/>
                <a:cs typeface="MS PGothic" charset="-128"/>
              </a:rPr>
              <a:t>)</a:t>
            </a:r>
            <a:r>
              <a:rPr kumimoji="0" lang="ja-JP" altLang="en-US" sz="1200" dirty="0" smtClean="0">
                <a:solidFill>
                  <a:srgbClr val="333333"/>
                </a:solidFill>
                <a:latin typeface="MS PGothic" charset="-128"/>
                <a:ea typeface="MS PGothic" charset="-128"/>
                <a:cs typeface="MS PGothic" charset="-128"/>
              </a:rPr>
              <a:t>ネットワークを自動判別し、</a:t>
            </a:r>
            <a:r>
              <a:rPr kumimoji="0" lang="en-US" altLang="ja-JP" sz="1200" dirty="0" smtClean="0">
                <a:solidFill>
                  <a:srgbClr val="333333"/>
                </a:solidFill>
                <a:latin typeface="MS PGothic" charset="-128"/>
                <a:ea typeface="MS PGothic" charset="-128"/>
                <a:cs typeface="MS PGothic" charset="-128"/>
              </a:rPr>
              <a:t>AnyConnect</a:t>
            </a:r>
            <a:r>
              <a:rPr kumimoji="0" lang="ja-JP" altLang="en-US" sz="1200" dirty="0" smtClean="0">
                <a:solidFill>
                  <a:srgbClr val="333333"/>
                </a:solidFill>
                <a:latin typeface="MS PGothic" charset="-128"/>
                <a:ea typeface="MS PGothic" charset="-128"/>
                <a:cs typeface="MS PGothic" charset="-128"/>
              </a:rPr>
              <a:t>を自動起動する</a:t>
            </a:r>
            <a:r>
              <a:rPr kumimoji="0" lang="en-US" altLang="ja-JP" sz="1200" dirty="0" smtClean="0">
                <a:solidFill>
                  <a:srgbClr val="333333"/>
                </a:solidFill>
                <a:latin typeface="MS PGothic" charset="-128"/>
                <a:ea typeface="MS PGothic" charset="-128"/>
                <a:cs typeface="MS PGothic" charset="-128"/>
              </a:rPr>
              <a:t>Always On</a:t>
            </a:r>
            <a:r>
              <a:rPr kumimoji="0" lang="ja-JP" altLang="en-US" sz="1200" dirty="0" smtClean="0">
                <a:solidFill>
                  <a:srgbClr val="333333"/>
                </a:solidFill>
                <a:latin typeface="MS PGothic" charset="-128"/>
                <a:ea typeface="MS PGothic" charset="-128"/>
                <a:cs typeface="MS PGothic" charset="-128"/>
              </a:rPr>
              <a:t>機能を搭載</a:t>
            </a:r>
            <a:endParaRPr kumimoji="0" lang="en-US" altLang="ja-JP" sz="1200" dirty="0" smtClean="0">
              <a:solidFill>
                <a:srgbClr val="333333"/>
              </a:solidFill>
              <a:latin typeface="MS PGothic" charset="-128"/>
              <a:ea typeface="MS PGothic" charset="-128"/>
              <a:cs typeface="MS PGothic" charset="-128"/>
            </a:endParaRPr>
          </a:p>
          <a:p>
            <a:pPr marL="171450" indent="-171450" defTabSz="457200" fontAlgn="base">
              <a:spcBef>
                <a:spcPct val="0"/>
              </a:spcBef>
              <a:spcAft>
                <a:spcPct val="0"/>
              </a:spcAft>
              <a:buFont typeface="Wingdings" charset="2"/>
              <a:buChar char="ü"/>
            </a:pPr>
            <a:r>
              <a:rPr kumimoji="0" lang="ja-JP" altLang="en-US" sz="1200" dirty="0" smtClean="0">
                <a:solidFill>
                  <a:srgbClr val="333333"/>
                </a:solidFill>
                <a:latin typeface="MS PGothic" charset="-128"/>
                <a:ea typeface="MS PGothic" charset="-128"/>
                <a:cs typeface="MS PGothic" charset="-128"/>
              </a:rPr>
              <a:t>スマホ利用やテザリングでのリモートアクセス時に便利な、</a:t>
            </a:r>
            <a:r>
              <a:rPr kumimoji="0" lang="en-US" altLang="ja-JP" sz="1200" dirty="0" smtClean="0">
                <a:solidFill>
                  <a:srgbClr val="333333"/>
                </a:solidFill>
                <a:latin typeface="MS PGothic" charset="-128"/>
                <a:ea typeface="MS PGothic" charset="-128"/>
                <a:cs typeface="MS PGothic" charset="-128"/>
              </a:rPr>
              <a:t>VPN</a:t>
            </a:r>
            <a:r>
              <a:rPr kumimoji="0" lang="ja-JP" altLang="en-US" sz="1200" dirty="0" smtClean="0">
                <a:solidFill>
                  <a:srgbClr val="333333"/>
                </a:solidFill>
                <a:latin typeface="MS PGothic" charset="-128"/>
                <a:ea typeface="MS PGothic" charset="-128"/>
                <a:cs typeface="MS PGothic" charset="-128"/>
              </a:rPr>
              <a:t>自動再接続機能も搭載</a:t>
            </a:r>
            <a:endParaRPr kumimoji="0" lang="en-US" altLang="ja-JP" sz="1200" dirty="0" smtClean="0">
              <a:solidFill>
                <a:srgbClr val="333333"/>
              </a:solidFill>
              <a:latin typeface="MS PGothic" charset="-128"/>
              <a:ea typeface="MS PGothic" charset="-128"/>
              <a:cs typeface="MS PGothic" charset="-128"/>
            </a:endParaRPr>
          </a:p>
        </p:txBody>
      </p:sp>
      <p:sp>
        <p:nvSpPr>
          <p:cNvPr id="19" name="Freeform 45"/>
          <p:cNvSpPr>
            <a:spLocks noEditPoints="1"/>
          </p:cNvSpPr>
          <p:nvPr/>
        </p:nvSpPr>
        <p:spPr bwMode="auto">
          <a:xfrm>
            <a:off x="539552" y="2063694"/>
            <a:ext cx="462678" cy="292032"/>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457162"/>
            <a:endParaRPr kumimoji="0" lang="en-US" sz="1200">
              <a:solidFill>
                <a:srgbClr val="FFFFFF">
                  <a:lumMod val="60000"/>
                  <a:lumOff val="40000"/>
                </a:srgbClr>
              </a:solidFill>
            </a:endParaRPr>
          </a:p>
        </p:txBody>
      </p:sp>
      <p:pic>
        <p:nvPicPr>
          <p:cNvPr id="21" name="Picture 125"/>
          <p:cNvPicPr>
            <a:picLocks noChangeAspect="1"/>
          </p:cNvPicPr>
          <p:nvPr/>
        </p:nvPicPr>
        <p:blipFill>
          <a:blip r:embed="rId4">
            <a:extLst>
              <a:ext uri="{BEBA8EAE-BF5A-486C-A8C5-ECC9F3942E4B}">
                <a14:imgProps xmlns:a14="http://schemas.microsoft.com/office/drawing/2010/main">
                  <a14:imgLayer r:embed="rId5">
                    <a14:imgEffect>
                      <a14:backgroundRemoval t="9778" b="100000" l="5778" r="89778"/>
                    </a14:imgEffect>
                  </a14:imgLayer>
                </a14:imgProps>
              </a:ext>
            </a:extLst>
          </a:blip>
          <a:stretch>
            <a:fillRect/>
          </a:stretch>
        </p:blipFill>
        <p:spPr>
          <a:xfrm>
            <a:off x="755576" y="1835929"/>
            <a:ext cx="464484" cy="464484"/>
          </a:xfrm>
          <a:prstGeom prst="rect">
            <a:avLst/>
          </a:prstGeom>
        </p:spPr>
      </p:pic>
    </p:spTree>
    <p:extLst>
      <p:ext uri="{BB962C8B-B14F-4D97-AF65-F5344CB8AC3E}">
        <p14:creationId xmlns:p14="http://schemas.microsoft.com/office/powerpoint/2010/main" val="3531070939"/>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latin typeface="MS PGothic" charset="-128"/>
                <a:ea typeface="MS PGothic" charset="-128"/>
                <a:cs typeface="MS PGothic" charset="-128"/>
              </a:rPr>
              <a:t>最新の脅威</a:t>
            </a:r>
            <a:endParaRPr lang="en-US" dirty="0">
              <a:latin typeface="MS PGothic" charset="-128"/>
              <a:ea typeface="MS PGothic" charset="-128"/>
              <a:cs typeface="MS PGothic" charset="-128"/>
            </a:endParaRPr>
          </a:p>
        </p:txBody>
      </p:sp>
    </p:spTree>
    <p:extLst>
      <p:ext uri="{BB962C8B-B14F-4D97-AF65-F5344CB8AC3E}">
        <p14:creationId xmlns:p14="http://schemas.microsoft.com/office/powerpoint/2010/main" val="2088526378"/>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119"/>
          <p:cNvPicPr>
            <a:picLocks noChangeAspect="1"/>
          </p:cNvPicPr>
          <p:nvPr/>
        </p:nvPicPr>
        <p:blipFill>
          <a:blip r:embed="rId3"/>
          <a:stretch>
            <a:fillRect/>
          </a:stretch>
        </p:blipFill>
        <p:spPr>
          <a:xfrm>
            <a:off x="4940928" y="70344"/>
            <a:ext cx="4211861" cy="2837534"/>
          </a:xfrm>
          <a:prstGeom prst="rect">
            <a:avLst/>
          </a:prstGeom>
        </p:spPr>
      </p:pic>
      <p:sp>
        <p:nvSpPr>
          <p:cNvPr id="19" name="Rectangle 18"/>
          <p:cNvSpPr/>
          <p:nvPr/>
        </p:nvSpPr>
        <p:spPr>
          <a:xfrm>
            <a:off x="0" y="0"/>
            <a:ext cx="4940928" cy="13820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sp>
        <p:nvSpPr>
          <p:cNvPr id="34" name="Rectangle 33"/>
          <p:cNvSpPr/>
          <p:nvPr/>
        </p:nvSpPr>
        <p:spPr>
          <a:xfrm>
            <a:off x="4949716" y="68758"/>
            <a:ext cx="4203073" cy="5074742"/>
          </a:xfrm>
          <a:prstGeom prst="rect">
            <a:avLst/>
          </a:prstGeom>
          <a:solidFill>
            <a:srgbClr val="FEFDFF">
              <a:alpha val="7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1" name="Title 1"/>
          <p:cNvSpPr txBox="1">
            <a:spLocks/>
          </p:cNvSpPr>
          <p:nvPr/>
        </p:nvSpPr>
        <p:spPr>
          <a:xfrm>
            <a:off x="437766" y="2118816"/>
            <a:ext cx="8442283" cy="435488"/>
          </a:xfrm>
          <a:prstGeom prst="rect">
            <a:avLst/>
          </a:prstGeom>
        </p:spPr>
        <p:txBody>
          <a:bodyPr/>
          <a:lstStyle>
            <a:lvl1pPr algn="l" defTabSz="684213" rtl="0" eaLnBrk="1" fontAlgn="base" hangingPunct="1">
              <a:lnSpc>
                <a:spcPct val="80000"/>
              </a:lnSpc>
              <a:spcBef>
                <a:spcPct val="0"/>
              </a:spcBef>
              <a:spcAft>
                <a:spcPct val="0"/>
              </a:spcAft>
              <a:defRPr lang="en-US" sz="2400" kern="1200" baseline="0" dirty="0">
                <a:solidFill>
                  <a:schemeClr val="tx1"/>
                </a:solidFill>
                <a:latin typeface="MS PGothic" charset="-128"/>
                <a:ea typeface="MS PGothic" charset="-128"/>
                <a:cs typeface="MS PGothic" charset="-128"/>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z="3200" dirty="0" smtClean="0">
                <a:solidFill>
                  <a:schemeClr val="accent2">
                    <a:lumMod val="75000"/>
                  </a:schemeClr>
                </a:solidFill>
              </a:rPr>
              <a:t>『</a:t>
            </a:r>
            <a:r>
              <a:rPr lang="ja-JP" altLang="en-US" sz="3200" dirty="0">
                <a:solidFill>
                  <a:schemeClr val="accent2">
                    <a:lumMod val="75000"/>
                  </a:schemeClr>
                </a:solidFill>
              </a:rPr>
              <a:t>リモートワークを想定した</a:t>
            </a:r>
            <a:endParaRPr lang="en-US" altLang="ja-JP" sz="3200" dirty="0">
              <a:solidFill>
                <a:schemeClr val="accent2">
                  <a:lumMod val="75000"/>
                </a:schemeClr>
              </a:solidFill>
            </a:endParaRPr>
          </a:p>
          <a:p>
            <a:r>
              <a:rPr lang="ja-JP" altLang="en-US" sz="3200" dirty="0">
                <a:solidFill>
                  <a:schemeClr val="accent2">
                    <a:lumMod val="75000"/>
                  </a:schemeClr>
                </a:solidFill>
              </a:rPr>
              <a:t>　社内・社外でのシームレスなセキュリティ対策</a:t>
            </a:r>
            <a:r>
              <a:rPr lang="en-US" altLang="ja-JP" sz="3200" dirty="0" smtClean="0">
                <a:solidFill>
                  <a:schemeClr val="accent2">
                    <a:lumMod val="75000"/>
                  </a:schemeClr>
                </a:solidFill>
              </a:rPr>
              <a:t>』</a:t>
            </a:r>
          </a:p>
        </p:txBody>
      </p:sp>
      <p:sp>
        <p:nvSpPr>
          <p:cNvPr id="31" name="TextBox 30"/>
          <p:cNvSpPr txBox="1"/>
          <p:nvPr/>
        </p:nvSpPr>
        <p:spPr>
          <a:xfrm>
            <a:off x="7895997" y="4368832"/>
            <a:ext cx="543739"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bg2">
                    <a:lumMod val="75000"/>
                  </a:schemeClr>
                </a:solidFill>
              </a:rPr>
              <a:t>会社</a:t>
            </a:r>
            <a:endParaRPr lang="en-US" sz="1400" dirty="0" smtClean="0">
              <a:solidFill>
                <a:schemeClr val="bg2">
                  <a:lumMod val="75000"/>
                </a:schemeClr>
              </a:solidFill>
            </a:endParaRPr>
          </a:p>
        </p:txBody>
      </p:sp>
      <p:grpSp>
        <p:nvGrpSpPr>
          <p:cNvPr id="32" name="Group 31"/>
          <p:cNvGrpSpPr/>
          <p:nvPr/>
        </p:nvGrpSpPr>
        <p:grpSpPr>
          <a:xfrm>
            <a:off x="8015070" y="2873274"/>
            <a:ext cx="254000" cy="1493286"/>
            <a:chOff x="8131969" y="2549680"/>
            <a:chExt cx="254000" cy="1950641"/>
          </a:xfrm>
        </p:grpSpPr>
        <p:sp>
          <p:nvSpPr>
            <p:cNvPr id="33" name="Freeform 165"/>
            <p:cNvSpPr>
              <a:spLocks noChangeArrowheads="1"/>
            </p:cNvSpPr>
            <p:nvPr/>
          </p:nvSpPr>
          <p:spPr bwMode="auto">
            <a:xfrm>
              <a:off x="8131969" y="3406930"/>
              <a:ext cx="254000" cy="1093391"/>
            </a:xfrm>
            <a:custGeom>
              <a:avLst/>
              <a:gdLst>
                <a:gd name="T0" fmla="*/ 565 w 566"/>
                <a:gd name="T1" fmla="*/ 2427 h 2428"/>
                <a:gd name="T2" fmla="*/ 565 w 566"/>
                <a:gd name="T3" fmla="*/ 0 h 2428"/>
                <a:gd name="T4" fmla="*/ 0 w 566"/>
                <a:gd name="T5" fmla="*/ 0 h 2428"/>
                <a:gd name="T6" fmla="*/ 0 w 566"/>
                <a:gd name="T7" fmla="*/ 2427 h 2428"/>
              </a:gdLst>
              <a:ahLst/>
              <a:cxnLst>
                <a:cxn ang="0">
                  <a:pos x="T0" y="T1"/>
                </a:cxn>
                <a:cxn ang="0">
                  <a:pos x="T2" y="T3"/>
                </a:cxn>
                <a:cxn ang="0">
                  <a:pos x="T4" y="T5"/>
                </a:cxn>
                <a:cxn ang="0">
                  <a:pos x="T6" y="T7"/>
                </a:cxn>
              </a:cxnLst>
              <a:rect l="0" t="0" r="r" b="b"/>
              <a:pathLst>
                <a:path w="566" h="2428">
                  <a:moveTo>
                    <a:pt x="565" y="2427"/>
                  </a:moveTo>
                  <a:lnTo>
                    <a:pt x="565" y="0"/>
                  </a:lnTo>
                  <a:lnTo>
                    <a:pt x="0" y="0"/>
                  </a:lnTo>
                  <a:lnTo>
                    <a:pt x="0" y="2427"/>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35" name="Freeform 166"/>
            <p:cNvSpPr>
              <a:spLocks noChangeArrowheads="1"/>
            </p:cNvSpPr>
            <p:nvPr/>
          </p:nvSpPr>
          <p:spPr bwMode="auto">
            <a:xfrm>
              <a:off x="8157765" y="2964415"/>
              <a:ext cx="216298" cy="442515"/>
            </a:xfrm>
            <a:custGeom>
              <a:avLst/>
              <a:gdLst>
                <a:gd name="T0" fmla="*/ 480 w 481"/>
                <a:gd name="T1" fmla="*/ 982 h 983"/>
                <a:gd name="T2" fmla="*/ 480 w 481"/>
                <a:gd name="T3" fmla="*/ 240 h 983"/>
                <a:gd name="T4" fmla="*/ 240 w 481"/>
                <a:gd name="T5" fmla="*/ 0 h 983"/>
                <a:gd name="T6" fmla="*/ 0 w 481"/>
                <a:gd name="T7" fmla="*/ 240 h 983"/>
                <a:gd name="T8" fmla="*/ 0 w 481"/>
                <a:gd name="T9" fmla="*/ 982 h 983"/>
              </a:gdLst>
              <a:ahLst/>
              <a:cxnLst>
                <a:cxn ang="0">
                  <a:pos x="T0" y="T1"/>
                </a:cxn>
                <a:cxn ang="0">
                  <a:pos x="T2" y="T3"/>
                </a:cxn>
                <a:cxn ang="0">
                  <a:pos x="T4" y="T5"/>
                </a:cxn>
                <a:cxn ang="0">
                  <a:pos x="T6" y="T7"/>
                </a:cxn>
                <a:cxn ang="0">
                  <a:pos x="T8" y="T9"/>
                </a:cxn>
              </a:cxnLst>
              <a:rect l="0" t="0" r="r" b="b"/>
              <a:pathLst>
                <a:path w="481" h="983">
                  <a:moveTo>
                    <a:pt x="480" y="982"/>
                  </a:moveTo>
                  <a:lnTo>
                    <a:pt x="480" y="240"/>
                  </a:lnTo>
                  <a:cubicBezTo>
                    <a:pt x="480" y="107"/>
                    <a:pt x="373" y="0"/>
                    <a:pt x="240" y="0"/>
                  </a:cubicBezTo>
                  <a:cubicBezTo>
                    <a:pt x="108" y="0"/>
                    <a:pt x="0" y="107"/>
                    <a:pt x="0" y="240"/>
                  </a:cubicBezTo>
                  <a:lnTo>
                    <a:pt x="0" y="982"/>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36" name="Freeform 167"/>
            <p:cNvSpPr>
              <a:spLocks noChangeArrowheads="1"/>
            </p:cNvSpPr>
            <p:nvPr/>
          </p:nvSpPr>
          <p:spPr bwMode="auto">
            <a:xfrm>
              <a:off x="8235156" y="2827492"/>
              <a:ext cx="65484" cy="140891"/>
            </a:xfrm>
            <a:custGeom>
              <a:avLst/>
              <a:gdLst>
                <a:gd name="T0" fmla="*/ 144 w 145"/>
                <a:gd name="T1" fmla="*/ 310 h 311"/>
                <a:gd name="T2" fmla="*/ 144 w 145"/>
                <a:gd name="T3" fmla="*/ 0 h 311"/>
                <a:gd name="T4" fmla="*/ 0 w 145"/>
                <a:gd name="T5" fmla="*/ 0 h 311"/>
                <a:gd name="T6" fmla="*/ 0 w 145"/>
                <a:gd name="T7" fmla="*/ 310 h 311"/>
              </a:gdLst>
              <a:ahLst/>
              <a:cxnLst>
                <a:cxn ang="0">
                  <a:pos x="T0" y="T1"/>
                </a:cxn>
                <a:cxn ang="0">
                  <a:pos x="T2" y="T3"/>
                </a:cxn>
                <a:cxn ang="0">
                  <a:pos x="T4" y="T5"/>
                </a:cxn>
                <a:cxn ang="0">
                  <a:pos x="T6" y="T7"/>
                </a:cxn>
              </a:cxnLst>
              <a:rect l="0" t="0" r="r" b="b"/>
              <a:pathLst>
                <a:path w="145" h="311">
                  <a:moveTo>
                    <a:pt x="144" y="310"/>
                  </a:moveTo>
                  <a:lnTo>
                    <a:pt x="144" y="0"/>
                  </a:lnTo>
                  <a:lnTo>
                    <a:pt x="0" y="0"/>
                  </a:lnTo>
                  <a:lnTo>
                    <a:pt x="0" y="31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37" name="Line 168"/>
            <p:cNvSpPr>
              <a:spLocks noChangeShapeType="1"/>
            </p:cNvSpPr>
            <p:nvPr/>
          </p:nvSpPr>
          <p:spPr bwMode="auto">
            <a:xfrm>
              <a:off x="8272859" y="2549680"/>
              <a:ext cx="1985" cy="275829"/>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38" name="Line 169"/>
            <p:cNvSpPr>
              <a:spLocks noChangeShapeType="1"/>
            </p:cNvSpPr>
            <p:nvPr/>
          </p:nvSpPr>
          <p:spPr bwMode="auto">
            <a:xfrm>
              <a:off x="8266906" y="2968384"/>
              <a:ext cx="1984" cy="8929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39" name="Line 170"/>
            <p:cNvSpPr>
              <a:spLocks noChangeShapeType="1"/>
            </p:cNvSpPr>
            <p:nvPr/>
          </p:nvSpPr>
          <p:spPr bwMode="auto">
            <a:xfrm>
              <a:off x="8205390" y="2998149"/>
              <a:ext cx="61516" cy="6151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40" name="Line 171"/>
            <p:cNvSpPr>
              <a:spLocks noChangeShapeType="1"/>
            </p:cNvSpPr>
            <p:nvPr/>
          </p:nvSpPr>
          <p:spPr bwMode="auto">
            <a:xfrm flipH="1">
              <a:off x="8264921" y="2998149"/>
              <a:ext cx="65485" cy="6151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41" name="Line 172"/>
            <p:cNvSpPr>
              <a:spLocks noChangeShapeType="1"/>
            </p:cNvSpPr>
            <p:nvPr/>
          </p:nvSpPr>
          <p:spPr bwMode="auto">
            <a:xfrm flipH="1">
              <a:off x="8169671" y="3367242"/>
              <a:ext cx="194469" cy="0"/>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42" name="Line 173"/>
            <p:cNvSpPr>
              <a:spLocks noChangeShapeType="1"/>
            </p:cNvSpPr>
            <p:nvPr/>
          </p:nvSpPr>
          <p:spPr bwMode="auto">
            <a:xfrm flipH="1">
              <a:off x="8169671" y="3329540"/>
              <a:ext cx="192024" cy="0"/>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43" name="Line 174"/>
            <p:cNvSpPr>
              <a:spLocks noChangeShapeType="1"/>
            </p:cNvSpPr>
            <p:nvPr/>
          </p:nvSpPr>
          <p:spPr bwMode="auto">
            <a:xfrm>
              <a:off x="8163719" y="3061144"/>
              <a:ext cx="206375" cy="0"/>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44" name="Freeform 413"/>
            <p:cNvSpPr>
              <a:spLocks noChangeArrowheads="1"/>
            </p:cNvSpPr>
            <p:nvPr/>
          </p:nvSpPr>
          <p:spPr bwMode="auto">
            <a:xfrm>
              <a:off x="8183563" y="3837540"/>
              <a:ext cx="51594" cy="77390"/>
            </a:xfrm>
            <a:custGeom>
              <a:avLst/>
              <a:gdLst>
                <a:gd name="T0" fmla="*/ 57 w 114"/>
                <a:gd name="T1" fmla="*/ 170 h 171"/>
                <a:gd name="T2" fmla="*/ 0 w 114"/>
                <a:gd name="T3" fmla="*/ 170 h 171"/>
                <a:gd name="T4" fmla="*/ 0 w 114"/>
                <a:gd name="T5" fmla="*/ 0 h 171"/>
                <a:gd name="T6" fmla="*/ 113 w 114"/>
                <a:gd name="T7" fmla="*/ 0 h 171"/>
                <a:gd name="T8" fmla="*/ 113 w 114"/>
                <a:gd name="T9" fmla="*/ 170 h 171"/>
                <a:gd name="T10" fmla="*/ 57 w 114"/>
                <a:gd name="T11" fmla="*/ 170 h 171"/>
              </a:gdLst>
              <a:ahLst/>
              <a:cxnLst>
                <a:cxn ang="0">
                  <a:pos x="T0" y="T1"/>
                </a:cxn>
                <a:cxn ang="0">
                  <a:pos x="T2" y="T3"/>
                </a:cxn>
                <a:cxn ang="0">
                  <a:pos x="T4" y="T5"/>
                </a:cxn>
                <a:cxn ang="0">
                  <a:pos x="T6" y="T7"/>
                </a:cxn>
                <a:cxn ang="0">
                  <a:pos x="T8" y="T9"/>
                </a:cxn>
                <a:cxn ang="0">
                  <a:pos x="T10" y="T11"/>
                </a:cxn>
              </a:cxnLst>
              <a:rect l="0" t="0" r="r" b="b"/>
              <a:pathLst>
                <a:path w="114" h="171">
                  <a:moveTo>
                    <a:pt x="57" y="170"/>
                  </a:moveTo>
                  <a:lnTo>
                    <a:pt x="0" y="170"/>
                  </a:lnTo>
                  <a:lnTo>
                    <a:pt x="0" y="0"/>
                  </a:lnTo>
                  <a:lnTo>
                    <a:pt x="113" y="0"/>
                  </a:lnTo>
                  <a:lnTo>
                    <a:pt x="113" y="170"/>
                  </a:lnTo>
                  <a:lnTo>
                    <a:pt x="57" y="17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45" name="Freeform 414"/>
            <p:cNvSpPr>
              <a:spLocks noChangeArrowheads="1"/>
            </p:cNvSpPr>
            <p:nvPr/>
          </p:nvSpPr>
          <p:spPr bwMode="auto">
            <a:xfrm>
              <a:off x="8284765" y="3837540"/>
              <a:ext cx="51594" cy="77390"/>
            </a:xfrm>
            <a:custGeom>
              <a:avLst/>
              <a:gdLst>
                <a:gd name="T0" fmla="*/ 56 w 114"/>
                <a:gd name="T1" fmla="*/ 170 h 171"/>
                <a:gd name="T2" fmla="*/ 0 w 114"/>
                <a:gd name="T3" fmla="*/ 170 h 171"/>
                <a:gd name="T4" fmla="*/ 0 w 114"/>
                <a:gd name="T5" fmla="*/ 0 h 171"/>
                <a:gd name="T6" fmla="*/ 113 w 114"/>
                <a:gd name="T7" fmla="*/ 0 h 171"/>
                <a:gd name="T8" fmla="*/ 113 w 114"/>
                <a:gd name="T9" fmla="*/ 170 h 171"/>
                <a:gd name="T10" fmla="*/ 56 w 114"/>
                <a:gd name="T11" fmla="*/ 170 h 171"/>
              </a:gdLst>
              <a:ahLst/>
              <a:cxnLst>
                <a:cxn ang="0">
                  <a:pos x="T0" y="T1"/>
                </a:cxn>
                <a:cxn ang="0">
                  <a:pos x="T2" y="T3"/>
                </a:cxn>
                <a:cxn ang="0">
                  <a:pos x="T4" y="T5"/>
                </a:cxn>
                <a:cxn ang="0">
                  <a:pos x="T6" y="T7"/>
                </a:cxn>
                <a:cxn ang="0">
                  <a:pos x="T8" y="T9"/>
                </a:cxn>
                <a:cxn ang="0">
                  <a:pos x="T10" y="T11"/>
                </a:cxn>
              </a:cxnLst>
              <a:rect l="0" t="0" r="r" b="b"/>
              <a:pathLst>
                <a:path w="114" h="171">
                  <a:moveTo>
                    <a:pt x="56" y="170"/>
                  </a:moveTo>
                  <a:lnTo>
                    <a:pt x="0" y="170"/>
                  </a:lnTo>
                  <a:lnTo>
                    <a:pt x="0" y="0"/>
                  </a:lnTo>
                  <a:lnTo>
                    <a:pt x="113" y="0"/>
                  </a:lnTo>
                  <a:lnTo>
                    <a:pt x="113" y="170"/>
                  </a:lnTo>
                  <a:lnTo>
                    <a:pt x="56" y="17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46" name="Freeform 415"/>
            <p:cNvSpPr>
              <a:spLocks noChangeArrowheads="1"/>
            </p:cNvSpPr>
            <p:nvPr/>
          </p:nvSpPr>
          <p:spPr bwMode="auto">
            <a:xfrm>
              <a:off x="8183563" y="3710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47" name="Freeform 416"/>
            <p:cNvSpPr>
              <a:spLocks noChangeArrowheads="1"/>
            </p:cNvSpPr>
            <p:nvPr/>
          </p:nvSpPr>
          <p:spPr bwMode="auto">
            <a:xfrm>
              <a:off x="8284765" y="3710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48" name="Freeform 417"/>
            <p:cNvSpPr>
              <a:spLocks noChangeArrowheads="1"/>
            </p:cNvSpPr>
            <p:nvPr/>
          </p:nvSpPr>
          <p:spPr bwMode="auto">
            <a:xfrm>
              <a:off x="8183563" y="3583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49" name="Freeform 418"/>
            <p:cNvSpPr>
              <a:spLocks noChangeArrowheads="1"/>
            </p:cNvSpPr>
            <p:nvPr/>
          </p:nvSpPr>
          <p:spPr bwMode="auto">
            <a:xfrm>
              <a:off x="8284765" y="3583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0" name="Freeform 419"/>
            <p:cNvSpPr>
              <a:spLocks noChangeArrowheads="1"/>
            </p:cNvSpPr>
            <p:nvPr/>
          </p:nvSpPr>
          <p:spPr bwMode="auto">
            <a:xfrm>
              <a:off x="8183563" y="3456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1" name="Freeform 420"/>
            <p:cNvSpPr>
              <a:spLocks noChangeArrowheads="1"/>
            </p:cNvSpPr>
            <p:nvPr/>
          </p:nvSpPr>
          <p:spPr bwMode="auto">
            <a:xfrm>
              <a:off x="8284765" y="3456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2" name="Freeform 421"/>
            <p:cNvSpPr>
              <a:spLocks noChangeArrowheads="1"/>
            </p:cNvSpPr>
            <p:nvPr/>
          </p:nvSpPr>
          <p:spPr bwMode="auto">
            <a:xfrm>
              <a:off x="8183563" y="3964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3" name="Freeform 422"/>
            <p:cNvSpPr>
              <a:spLocks noChangeArrowheads="1"/>
            </p:cNvSpPr>
            <p:nvPr/>
          </p:nvSpPr>
          <p:spPr bwMode="auto">
            <a:xfrm>
              <a:off x="8284765" y="3964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4" name="Freeform 423"/>
            <p:cNvSpPr>
              <a:spLocks noChangeArrowheads="1"/>
            </p:cNvSpPr>
            <p:nvPr/>
          </p:nvSpPr>
          <p:spPr bwMode="auto">
            <a:xfrm>
              <a:off x="8183563" y="4091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5" name="Freeform 424"/>
            <p:cNvSpPr>
              <a:spLocks noChangeArrowheads="1"/>
            </p:cNvSpPr>
            <p:nvPr/>
          </p:nvSpPr>
          <p:spPr bwMode="auto">
            <a:xfrm>
              <a:off x="8284765" y="4091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6" name="Freeform 425"/>
            <p:cNvSpPr>
              <a:spLocks noChangeArrowheads="1"/>
            </p:cNvSpPr>
            <p:nvPr/>
          </p:nvSpPr>
          <p:spPr bwMode="auto">
            <a:xfrm>
              <a:off x="8183563" y="4218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7" name="Freeform 426"/>
            <p:cNvSpPr>
              <a:spLocks noChangeArrowheads="1"/>
            </p:cNvSpPr>
            <p:nvPr/>
          </p:nvSpPr>
          <p:spPr bwMode="auto">
            <a:xfrm>
              <a:off x="8284765" y="4218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8" name="Freeform 427"/>
            <p:cNvSpPr>
              <a:spLocks noChangeArrowheads="1"/>
            </p:cNvSpPr>
            <p:nvPr/>
          </p:nvSpPr>
          <p:spPr bwMode="auto">
            <a:xfrm>
              <a:off x="8183563" y="4345540"/>
              <a:ext cx="152796" cy="152796"/>
            </a:xfrm>
            <a:custGeom>
              <a:avLst/>
              <a:gdLst>
                <a:gd name="T0" fmla="*/ 339 w 340"/>
                <a:gd name="T1" fmla="*/ 339 h 340"/>
                <a:gd name="T2" fmla="*/ 339 w 340"/>
                <a:gd name="T3" fmla="*/ 0 h 340"/>
                <a:gd name="T4" fmla="*/ 0 w 340"/>
                <a:gd name="T5" fmla="*/ 0 h 340"/>
                <a:gd name="T6" fmla="*/ 0 w 340"/>
                <a:gd name="T7" fmla="*/ 339 h 340"/>
              </a:gdLst>
              <a:ahLst/>
              <a:cxnLst>
                <a:cxn ang="0">
                  <a:pos x="T0" y="T1"/>
                </a:cxn>
                <a:cxn ang="0">
                  <a:pos x="T2" y="T3"/>
                </a:cxn>
                <a:cxn ang="0">
                  <a:pos x="T4" y="T5"/>
                </a:cxn>
                <a:cxn ang="0">
                  <a:pos x="T6" y="T7"/>
                </a:cxn>
              </a:cxnLst>
              <a:rect l="0" t="0" r="r" b="b"/>
              <a:pathLst>
                <a:path w="340" h="340">
                  <a:moveTo>
                    <a:pt x="339" y="339"/>
                  </a:moveTo>
                  <a:lnTo>
                    <a:pt x="339" y="0"/>
                  </a:lnTo>
                  <a:lnTo>
                    <a:pt x="0" y="0"/>
                  </a:lnTo>
                  <a:lnTo>
                    <a:pt x="0" y="33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59" name="Line 428"/>
            <p:cNvSpPr>
              <a:spLocks noChangeShapeType="1"/>
            </p:cNvSpPr>
            <p:nvPr/>
          </p:nvSpPr>
          <p:spPr bwMode="auto">
            <a:xfrm>
              <a:off x="8258969" y="4345540"/>
              <a:ext cx="1984" cy="15279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60" name="Group 59"/>
          <p:cNvGrpSpPr/>
          <p:nvPr/>
        </p:nvGrpSpPr>
        <p:grpSpPr>
          <a:xfrm>
            <a:off x="1249488" y="4114347"/>
            <a:ext cx="123031" cy="250031"/>
            <a:chOff x="7310438" y="4252274"/>
            <a:chExt cx="123031" cy="250031"/>
          </a:xfrm>
        </p:grpSpPr>
        <p:sp>
          <p:nvSpPr>
            <p:cNvPr id="61"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bg2">
                  <a:lumMod val="40000"/>
                  <a:lumOff val="60000"/>
                </a:schemeClr>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62" name="Line 394"/>
            <p:cNvSpPr>
              <a:spLocks noChangeShapeType="1"/>
            </p:cNvSpPr>
            <p:nvPr/>
          </p:nvSpPr>
          <p:spPr bwMode="auto">
            <a:xfrm>
              <a:off x="7371953" y="4391180"/>
              <a:ext cx="0" cy="111125"/>
            </a:xfrm>
            <a:prstGeom prst="line">
              <a:avLst/>
            </a:prstGeom>
            <a:noFill/>
            <a:ln w="25400" cap="rnd">
              <a:solidFill>
                <a:schemeClr val="bg2">
                  <a:lumMod val="40000"/>
                  <a:lumOff val="6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63" name="Group 62"/>
          <p:cNvGrpSpPr/>
          <p:nvPr/>
        </p:nvGrpSpPr>
        <p:grpSpPr>
          <a:xfrm>
            <a:off x="828392" y="4077693"/>
            <a:ext cx="354742" cy="279797"/>
            <a:chOff x="6605984" y="4218540"/>
            <a:chExt cx="354742" cy="279797"/>
          </a:xfrm>
        </p:grpSpPr>
        <p:sp>
          <p:nvSpPr>
            <p:cNvPr id="64" name="Freeform 341"/>
            <p:cNvSpPr>
              <a:spLocks noChangeArrowheads="1"/>
            </p:cNvSpPr>
            <p:nvPr/>
          </p:nvSpPr>
          <p:spPr bwMode="auto">
            <a:xfrm>
              <a:off x="6605984" y="4218540"/>
              <a:ext cx="354742" cy="100758"/>
            </a:xfrm>
            <a:custGeom>
              <a:avLst/>
              <a:gdLst>
                <a:gd name="T0" fmla="*/ 395 w 791"/>
                <a:gd name="T1" fmla="*/ 85 h 227"/>
                <a:gd name="T2" fmla="*/ 57 w 791"/>
                <a:gd name="T3" fmla="*/ 226 h 227"/>
                <a:gd name="T4" fmla="*/ 0 w 791"/>
                <a:gd name="T5" fmla="*/ 226 h 227"/>
                <a:gd name="T6" fmla="*/ 0 w 791"/>
                <a:gd name="T7" fmla="*/ 169 h 227"/>
                <a:gd name="T8" fmla="*/ 395 w 791"/>
                <a:gd name="T9" fmla="*/ 0 h 227"/>
                <a:gd name="T10" fmla="*/ 790 w 791"/>
                <a:gd name="T11" fmla="*/ 169 h 227"/>
                <a:gd name="T12" fmla="*/ 790 w 791"/>
                <a:gd name="T13" fmla="*/ 226 h 227"/>
                <a:gd name="T14" fmla="*/ 734 w 791"/>
                <a:gd name="T15" fmla="*/ 226 h 227"/>
                <a:gd name="T16" fmla="*/ 395 w 791"/>
                <a:gd name="T17" fmla="*/ 85 h 227"/>
                <a:gd name="connsiteX0" fmla="*/ 4994 w 9987"/>
                <a:gd name="connsiteY0" fmla="*/ 3744 h 9956"/>
                <a:gd name="connsiteX1" fmla="*/ 721 w 9987"/>
                <a:gd name="connsiteY1" fmla="*/ 9956 h 9956"/>
                <a:gd name="connsiteX2" fmla="*/ 0 w 9987"/>
                <a:gd name="connsiteY2" fmla="*/ 9956 h 9956"/>
                <a:gd name="connsiteX3" fmla="*/ 0 w 9987"/>
                <a:gd name="connsiteY3" fmla="*/ 7445 h 9956"/>
                <a:gd name="connsiteX4" fmla="*/ 4994 w 9987"/>
                <a:gd name="connsiteY4" fmla="*/ 0 h 9956"/>
                <a:gd name="connsiteX5" fmla="*/ 9987 w 9987"/>
                <a:gd name="connsiteY5" fmla="*/ 7445 h 9956"/>
                <a:gd name="connsiteX6" fmla="*/ 9987 w 9987"/>
                <a:gd name="connsiteY6" fmla="*/ 9956 h 9956"/>
                <a:gd name="connsiteX7" fmla="*/ 9279 w 9987"/>
                <a:gd name="connsiteY7" fmla="*/ 9956 h 9956"/>
                <a:gd name="connsiteX8" fmla="*/ 4994 w 9987"/>
                <a:gd name="connsiteY8" fmla="*/ 3744 h 9956"/>
                <a:gd name="connsiteX9" fmla="*/ 4994 w 9987"/>
                <a:gd name="connsiteY9" fmla="*/ 3744 h 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87" h="9956">
                  <a:moveTo>
                    <a:pt x="4994" y="3744"/>
                  </a:moveTo>
                  <a:lnTo>
                    <a:pt x="721" y="9956"/>
                  </a:lnTo>
                  <a:lnTo>
                    <a:pt x="0" y="9956"/>
                  </a:lnTo>
                  <a:lnTo>
                    <a:pt x="0" y="7445"/>
                  </a:lnTo>
                  <a:lnTo>
                    <a:pt x="4994" y="0"/>
                  </a:lnTo>
                  <a:lnTo>
                    <a:pt x="9987" y="7445"/>
                  </a:lnTo>
                  <a:lnTo>
                    <a:pt x="9987" y="9956"/>
                  </a:lnTo>
                  <a:lnTo>
                    <a:pt x="9279" y="9956"/>
                  </a:lnTo>
                  <a:lnTo>
                    <a:pt x="4994" y="3744"/>
                  </a:lnTo>
                  <a:lnTo>
                    <a:pt x="4994" y="3744"/>
                  </a:lnTo>
                  <a:close/>
                </a:path>
              </a:pathLst>
            </a:custGeom>
            <a:noFill/>
            <a:ln w="25400" cap="rnd">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65" name="Line 342"/>
            <p:cNvSpPr>
              <a:spLocks noChangeShapeType="1"/>
            </p:cNvSpPr>
            <p:nvPr/>
          </p:nvSpPr>
          <p:spPr bwMode="auto">
            <a:xfrm flipV="1">
              <a:off x="6631781" y="4319742"/>
              <a:ext cx="1984" cy="174625"/>
            </a:xfrm>
            <a:prstGeom prst="line">
              <a:avLst/>
            </a:prstGeom>
            <a:noFill/>
            <a:ln w="25400" cap="rnd">
              <a:solidFill>
                <a:schemeClr val="bg2">
                  <a:lumMod val="40000"/>
                  <a:lumOff val="6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66" name="Line 343"/>
            <p:cNvSpPr>
              <a:spLocks noChangeShapeType="1"/>
            </p:cNvSpPr>
            <p:nvPr/>
          </p:nvSpPr>
          <p:spPr bwMode="auto">
            <a:xfrm>
              <a:off x="6937375" y="4325696"/>
              <a:ext cx="1984" cy="170656"/>
            </a:xfrm>
            <a:prstGeom prst="line">
              <a:avLst/>
            </a:prstGeom>
            <a:noFill/>
            <a:ln w="25400" cap="rnd">
              <a:solidFill>
                <a:schemeClr val="bg2">
                  <a:lumMod val="40000"/>
                  <a:lumOff val="6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67" name="Freeform 344"/>
            <p:cNvSpPr>
              <a:spLocks noChangeArrowheads="1"/>
            </p:cNvSpPr>
            <p:nvPr/>
          </p:nvSpPr>
          <p:spPr bwMode="auto">
            <a:xfrm>
              <a:off x="6746875" y="4333634"/>
              <a:ext cx="77390" cy="164703"/>
            </a:xfrm>
            <a:custGeom>
              <a:avLst/>
              <a:gdLst>
                <a:gd name="T0" fmla="*/ 169 w 170"/>
                <a:gd name="T1" fmla="*/ 367 h 368"/>
                <a:gd name="T2" fmla="*/ 169 w 170"/>
                <a:gd name="T3" fmla="*/ 0 h 368"/>
                <a:gd name="T4" fmla="*/ 0 w 170"/>
                <a:gd name="T5" fmla="*/ 0 h 368"/>
                <a:gd name="T6" fmla="*/ 0 w 170"/>
                <a:gd name="T7" fmla="*/ 367 h 368"/>
              </a:gdLst>
              <a:ahLst/>
              <a:cxnLst>
                <a:cxn ang="0">
                  <a:pos x="T0" y="T1"/>
                </a:cxn>
                <a:cxn ang="0">
                  <a:pos x="T2" y="T3"/>
                </a:cxn>
                <a:cxn ang="0">
                  <a:pos x="T4" y="T5"/>
                </a:cxn>
                <a:cxn ang="0">
                  <a:pos x="T6" y="T7"/>
                </a:cxn>
              </a:cxnLst>
              <a:rect l="0" t="0" r="r" b="b"/>
              <a:pathLst>
                <a:path w="170" h="368">
                  <a:moveTo>
                    <a:pt x="169" y="367"/>
                  </a:moveTo>
                  <a:lnTo>
                    <a:pt x="169" y="0"/>
                  </a:lnTo>
                  <a:lnTo>
                    <a:pt x="0" y="0"/>
                  </a:lnTo>
                  <a:lnTo>
                    <a:pt x="0" y="367"/>
                  </a:lnTo>
                </a:path>
              </a:pathLst>
            </a:custGeom>
            <a:noFill/>
            <a:ln w="25400" cap="rnd">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68" name="Freeform 345"/>
            <p:cNvSpPr>
              <a:spLocks noChangeArrowheads="1"/>
            </p:cNvSpPr>
            <p:nvPr/>
          </p:nvSpPr>
          <p:spPr bwMode="auto">
            <a:xfrm>
              <a:off x="6859984" y="4371336"/>
              <a:ext cx="37704" cy="89298"/>
            </a:xfrm>
            <a:custGeom>
              <a:avLst/>
              <a:gdLst>
                <a:gd name="T0" fmla="*/ 42 w 85"/>
                <a:gd name="T1" fmla="*/ 197 h 198"/>
                <a:gd name="T2" fmla="*/ 0 w 85"/>
                <a:gd name="T3" fmla="*/ 197 h 198"/>
                <a:gd name="T4" fmla="*/ 0 w 85"/>
                <a:gd name="T5" fmla="*/ 0 h 198"/>
                <a:gd name="T6" fmla="*/ 84 w 85"/>
                <a:gd name="T7" fmla="*/ 0 h 198"/>
                <a:gd name="T8" fmla="*/ 84 w 85"/>
                <a:gd name="T9" fmla="*/ 197 h 198"/>
                <a:gd name="T10" fmla="*/ 42 w 85"/>
                <a:gd name="T11" fmla="*/ 197 h 198"/>
              </a:gdLst>
              <a:ahLst/>
              <a:cxnLst>
                <a:cxn ang="0">
                  <a:pos x="T0" y="T1"/>
                </a:cxn>
                <a:cxn ang="0">
                  <a:pos x="T2" y="T3"/>
                </a:cxn>
                <a:cxn ang="0">
                  <a:pos x="T4" y="T5"/>
                </a:cxn>
                <a:cxn ang="0">
                  <a:pos x="T6" y="T7"/>
                </a:cxn>
                <a:cxn ang="0">
                  <a:pos x="T8" y="T9"/>
                </a:cxn>
                <a:cxn ang="0">
                  <a:pos x="T10" y="T11"/>
                </a:cxn>
              </a:cxnLst>
              <a:rect l="0" t="0" r="r" b="b"/>
              <a:pathLst>
                <a:path w="85" h="198">
                  <a:moveTo>
                    <a:pt x="42" y="197"/>
                  </a:moveTo>
                  <a:lnTo>
                    <a:pt x="0" y="197"/>
                  </a:lnTo>
                  <a:lnTo>
                    <a:pt x="0" y="0"/>
                  </a:lnTo>
                  <a:lnTo>
                    <a:pt x="84" y="0"/>
                  </a:lnTo>
                  <a:lnTo>
                    <a:pt x="84" y="197"/>
                  </a:lnTo>
                  <a:lnTo>
                    <a:pt x="42" y="197"/>
                  </a:lnTo>
                </a:path>
              </a:pathLst>
            </a:custGeom>
            <a:noFill/>
            <a:ln w="25400" cap="rnd">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69" name="Freeform 346"/>
            <p:cNvSpPr>
              <a:spLocks noChangeArrowheads="1"/>
            </p:cNvSpPr>
            <p:nvPr/>
          </p:nvSpPr>
          <p:spPr bwMode="auto">
            <a:xfrm>
              <a:off x="6669484" y="4371336"/>
              <a:ext cx="39688" cy="89298"/>
            </a:xfrm>
            <a:custGeom>
              <a:avLst/>
              <a:gdLst>
                <a:gd name="T0" fmla="*/ 43 w 86"/>
                <a:gd name="T1" fmla="*/ 197 h 198"/>
                <a:gd name="T2" fmla="*/ 0 w 86"/>
                <a:gd name="T3" fmla="*/ 197 h 198"/>
                <a:gd name="T4" fmla="*/ 0 w 86"/>
                <a:gd name="T5" fmla="*/ 0 h 198"/>
                <a:gd name="T6" fmla="*/ 85 w 86"/>
                <a:gd name="T7" fmla="*/ 0 h 198"/>
                <a:gd name="T8" fmla="*/ 85 w 86"/>
                <a:gd name="T9" fmla="*/ 197 h 198"/>
                <a:gd name="T10" fmla="*/ 43 w 86"/>
                <a:gd name="T11" fmla="*/ 197 h 198"/>
              </a:gdLst>
              <a:ahLst/>
              <a:cxnLst>
                <a:cxn ang="0">
                  <a:pos x="T0" y="T1"/>
                </a:cxn>
                <a:cxn ang="0">
                  <a:pos x="T2" y="T3"/>
                </a:cxn>
                <a:cxn ang="0">
                  <a:pos x="T4" y="T5"/>
                </a:cxn>
                <a:cxn ang="0">
                  <a:pos x="T6" y="T7"/>
                </a:cxn>
                <a:cxn ang="0">
                  <a:pos x="T8" y="T9"/>
                </a:cxn>
                <a:cxn ang="0">
                  <a:pos x="T10" y="T11"/>
                </a:cxn>
              </a:cxnLst>
              <a:rect l="0" t="0" r="r" b="b"/>
              <a:pathLst>
                <a:path w="86" h="198">
                  <a:moveTo>
                    <a:pt x="43" y="197"/>
                  </a:moveTo>
                  <a:lnTo>
                    <a:pt x="0" y="197"/>
                  </a:lnTo>
                  <a:lnTo>
                    <a:pt x="0" y="0"/>
                  </a:lnTo>
                  <a:lnTo>
                    <a:pt x="85" y="0"/>
                  </a:lnTo>
                  <a:lnTo>
                    <a:pt x="85" y="197"/>
                  </a:lnTo>
                  <a:lnTo>
                    <a:pt x="43" y="197"/>
                  </a:lnTo>
                </a:path>
              </a:pathLst>
            </a:custGeom>
            <a:noFill/>
            <a:ln w="25400" cap="rnd">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grpSp>
        <p:nvGrpSpPr>
          <p:cNvPr id="70" name="Group 69"/>
          <p:cNvGrpSpPr/>
          <p:nvPr/>
        </p:nvGrpSpPr>
        <p:grpSpPr>
          <a:xfrm>
            <a:off x="6077800" y="3619303"/>
            <a:ext cx="381000" cy="738187"/>
            <a:chOff x="7689453" y="3762134"/>
            <a:chExt cx="381000" cy="738187"/>
          </a:xfrm>
        </p:grpSpPr>
        <p:sp>
          <p:nvSpPr>
            <p:cNvPr id="71" name="Freeform 347"/>
            <p:cNvSpPr>
              <a:spLocks noChangeArrowheads="1"/>
            </p:cNvSpPr>
            <p:nvPr/>
          </p:nvSpPr>
          <p:spPr bwMode="auto">
            <a:xfrm>
              <a:off x="7689453" y="3762134"/>
              <a:ext cx="381000" cy="736203"/>
            </a:xfrm>
            <a:custGeom>
              <a:avLst/>
              <a:gdLst>
                <a:gd name="T0" fmla="*/ 846 w 847"/>
                <a:gd name="T1" fmla="*/ 1637 h 1638"/>
                <a:gd name="T2" fmla="*/ 846 w 847"/>
                <a:gd name="T3" fmla="*/ 395 h 1638"/>
                <a:gd name="T4" fmla="*/ 423 w 847"/>
                <a:gd name="T5" fmla="*/ 0 h 1638"/>
                <a:gd name="T6" fmla="*/ 0 w 847"/>
                <a:gd name="T7" fmla="*/ 395 h 1638"/>
                <a:gd name="T8" fmla="*/ 0 w 847"/>
                <a:gd name="T9" fmla="*/ 1637 h 1638"/>
              </a:gdLst>
              <a:ahLst/>
              <a:cxnLst>
                <a:cxn ang="0">
                  <a:pos x="T0" y="T1"/>
                </a:cxn>
                <a:cxn ang="0">
                  <a:pos x="T2" y="T3"/>
                </a:cxn>
                <a:cxn ang="0">
                  <a:pos x="T4" y="T5"/>
                </a:cxn>
                <a:cxn ang="0">
                  <a:pos x="T6" y="T7"/>
                </a:cxn>
                <a:cxn ang="0">
                  <a:pos x="T8" y="T9"/>
                </a:cxn>
              </a:cxnLst>
              <a:rect l="0" t="0" r="r" b="b"/>
              <a:pathLst>
                <a:path w="847" h="1638">
                  <a:moveTo>
                    <a:pt x="846" y="1637"/>
                  </a:moveTo>
                  <a:lnTo>
                    <a:pt x="846" y="395"/>
                  </a:lnTo>
                  <a:lnTo>
                    <a:pt x="423" y="0"/>
                  </a:lnTo>
                  <a:lnTo>
                    <a:pt x="0" y="395"/>
                  </a:lnTo>
                  <a:lnTo>
                    <a:pt x="0" y="1637"/>
                  </a:lnTo>
                </a:path>
              </a:pathLst>
            </a:custGeom>
            <a:noFill/>
            <a:ln w="25400" cap="rnd">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72" name="Freeform 348"/>
            <p:cNvSpPr>
              <a:spLocks noChangeArrowheads="1"/>
            </p:cNvSpPr>
            <p:nvPr/>
          </p:nvSpPr>
          <p:spPr bwMode="auto">
            <a:xfrm>
              <a:off x="7739063"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73" name="Freeform 349"/>
            <p:cNvSpPr>
              <a:spLocks noChangeArrowheads="1"/>
            </p:cNvSpPr>
            <p:nvPr/>
          </p:nvSpPr>
          <p:spPr bwMode="auto">
            <a:xfrm>
              <a:off x="7967265"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74" name="Freeform 350"/>
            <p:cNvSpPr>
              <a:spLocks noChangeArrowheads="1"/>
            </p:cNvSpPr>
            <p:nvPr/>
          </p:nvSpPr>
          <p:spPr bwMode="auto">
            <a:xfrm>
              <a:off x="7840265" y="4143134"/>
              <a:ext cx="77391" cy="101203"/>
            </a:xfrm>
            <a:custGeom>
              <a:avLst/>
              <a:gdLst>
                <a:gd name="T0" fmla="*/ 85 w 171"/>
                <a:gd name="T1" fmla="*/ 225 h 226"/>
                <a:gd name="T2" fmla="*/ 0 w 171"/>
                <a:gd name="T3" fmla="*/ 225 h 226"/>
                <a:gd name="T4" fmla="*/ 0 w 171"/>
                <a:gd name="T5" fmla="*/ 0 h 226"/>
                <a:gd name="T6" fmla="*/ 170 w 171"/>
                <a:gd name="T7" fmla="*/ 0 h 226"/>
                <a:gd name="T8" fmla="*/ 170 w 171"/>
                <a:gd name="T9" fmla="*/ 225 h 226"/>
                <a:gd name="T10" fmla="*/ 85 w 171"/>
                <a:gd name="T11" fmla="*/ 225 h 226"/>
              </a:gdLst>
              <a:ahLst/>
              <a:cxnLst>
                <a:cxn ang="0">
                  <a:pos x="T0" y="T1"/>
                </a:cxn>
                <a:cxn ang="0">
                  <a:pos x="T2" y="T3"/>
                </a:cxn>
                <a:cxn ang="0">
                  <a:pos x="T4" y="T5"/>
                </a:cxn>
                <a:cxn ang="0">
                  <a:pos x="T6" y="T7"/>
                </a:cxn>
                <a:cxn ang="0">
                  <a:pos x="T8" y="T9"/>
                </a:cxn>
                <a:cxn ang="0">
                  <a:pos x="T10" y="T11"/>
                </a:cxn>
              </a:cxnLst>
              <a:rect l="0" t="0" r="r" b="b"/>
              <a:pathLst>
                <a:path w="171" h="226">
                  <a:moveTo>
                    <a:pt x="85" y="225"/>
                  </a:moveTo>
                  <a:lnTo>
                    <a:pt x="0" y="225"/>
                  </a:lnTo>
                  <a:lnTo>
                    <a:pt x="0" y="0"/>
                  </a:lnTo>
                  <a:lnTo>
                    <a:pt x="170" y="0"/>
                  </a:lnTo>
                  <a:lnTo>
                    <a:pt x="170" y="225"/>
                  </a:lnTo>
                  <a:lnTo>
                    <a:pt x="85" y="225"/>
                  </a:lnTo>
                </a:path>
              </a:pathLst>
            </a:custGeom>
            <a:noFill/>
            <a:ln w="25400" cap="flat">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75" name="Freeform 351"/>
            <p:cNvSpPr>
              <a:spLocks noChangeArrowheads="1"/>
            </p:cNvSpPr>
            <p:nvPr/>
          </p:nvSpPr>
          <p:spPr bwMode="auto">
            <a:xfrm>
              <a:off x="7955359" y="4143134"/>
              <a:ext cx="63500" cy="101203"/>
            </a:xfrm>
            <a:custGeom>
              <a:avLst/>
              <a:gdLst>
                <a:gd name="T0" fmla="*/ 71 w 142"/>
                <a:gd name="T1" fmla="*/ 225 h 226"/>
                <a:gd name="T2" fmla="*/ 0 w 142"/>
                <a:gd name="T3" fmla="*/ 225 h 226"/>
                <a:gd name="T4" fmla="*/ 0 w 142"/>
                <a:gd name="T5" fmla="*/ 0 h 226"/>
                <a:gd name="T6" fmla="*/ 141 w 142"/>
                <a:gd name="T7" fmla="*/ 0 h 226"/>
                <a:gd name="T8" fmla="*/ 141 w 142"/>
                <a:gd name="T9" fmla="*/ 225 h 226"/>
                <a:gd name="T10" fmla="*/ 71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1" y="225"/>
                  </a:moveTo>
                  <a:lnTo>
                    <a:pt x="0" y="225"/>
                  </a:lnTo>
                  <a:lnTo>
                    <a:pt x="0" y="0"/>
                  </a:lnTo>
                  <a:lnTo>
                    <a:pt x="141" y="0"/>
                  </a:lnTo>
                  <a:lnTo>
                    <a:pt x="141" y="225"/>
                  </a:lnTo>
                  <a:lnTo>
                    <a:pt x="71" y="225"/>
                  </a:lnTo>
                </a:path>
              </a:pathLst>
            </a:custGeom>
            <a:noFill/>
            <a:ln w="25400" cap="flat">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76" name="Freeform 352"/>
            <p:cNvSpPr>
              <a:spLocks noChangeArrowheads="1"/>
            </p:cNvSpPr>
            <p:nvPr/>
          </p:nvSpPr>
          <p:spPr bwMode="auto">
            <a:xfrm>
              <a:off x="7739063" y="4143134"/>
              <a:ext cx="63500" cy="101203"/>
            </a:xfrm>
            <a:custGeom>
              <a:avLst/>
              <a:gdLst>
                <a:gd name="T0" fmla="*/ 70 w 142"/>
                <a:gd name="T1" fmla="*/ 225 h 226"/>
                <a:gd name="T2" fmla="*/ 0 w 142"/>
                <a:gd name="T3" fmla="*/ 225 h 226"/>
                <a:gd name="T4" fmla="*/ 0 w 142"/>
                <a:gd name="T5" fmla="*/ 0 h 226"/>
                <a:gd name="T6" fmla="*/ 141 w 142"/>
                <a:gd name="T7" fmla="*/ 0 h 226"/>
                <a:gd name="T8" fmla="*/ 141 w 142"/>
                <a:gd name="T9" fmla="*/ 225 h 226"/>
                <a:gd name="T10" fmla="*/ 70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0" y="225"/>
                  </a:moveTo>
                  <a:lnTo>
                    <a:pt x="0" y="225"/>
                  </a:lnTo>
                  <a:lnTo>
                    <a:pt x="0" y="0"/>
                  </a:lnTo>
                  <a:lnTo>
                    <a:pt x="141" y="0"/>
                  </a:lnTo>
                  <a:lnTo>
                    <a:pt x="141" y="225"/>
                  </a:lnTo>
                  <a:lnTo>
                    <a:pt x="70" y="225"/>
                  </a:lnTo>
                </a:path>
              </a:pathLst>
            </a:custGeom>
            <a:noFill/>
            <a:ln w="25400" cap="flat">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77" name="Freeform 353"/>
            <p:cNvSpPr>
              <a:spLocks noChangeArrowheads="1"/>
            </p:cNvSpPr>
            <p:nvPr/>
          </p:nvSpPr>
          <p:spPr bwMode="auto">
            <a:xfrm>
              <a:off x="7840265" y="3990336"/>
              <a:ext cx="77391" cy="101204"/>
            </a:xfrm>
            <a:custGeom>
              <a:avLst/>
              <a:gdLst>
                <a:gd name="T0" fmla="*/ 85 w 171"/>
                <a:gd name="T1" fmla="*/ 226 h 227"/>
                <a:gd name="T2" fmla="*/ 0 w 171"/>
                <a:gd name="T3" fmla="*/ 226 h 227"/>
                <a:gd name="T4" fmla="*/ 0 w 171"/>
                <a:gd name="T5" fmla="*/ 0 h 227"/>
                <a:gd name="T6" fmla="*/ 170 w 171"/>
                <a:gd name="T7" fmla="*/ 0 h 227"/>
                <a:gd name="T8" fmla="*/ 170 w 171"/>
                <a:gd name="T9" fmla="*/ 226 h 227"/>
                <a:gd name="T10" fmla="*/ 85 w 171"/>
                <a:gd name="T11" fmla="*/ 226 h 227"/>
              </a:gdLst>
              <a:ahLst/>
              <a:cxnLst>
                <a:cxn ang="0">
                  <a:pos x="T0" y="T1"/>
                </a:cxn>
                <a:cxn ang="0">
                  <a:pos x="T2" y="T3"/>
                </a:cxn>
                <a:cxn ang="0">
                  <a:pos x="T4" y="T5"/>
                </a:cxn>
                <a:cxn ang="0">
                  <a:pos x="T6" y="T7"/>
                </a:cxn>
                <a:cxn ang="0">
                  <a:pos x="T8" y="T9"/>
                </a:cxn>
                <a:cxn ang="0">
                  <a:pos x="T10" y="T11"/>
                </a:cxn>
              </a:cxnLst>
              <a:rect l="0" t="0" r="r" b="b"/>
              <a:pathLst>
                <a:path w="171" h="227">
                  <a:moveTo>
                    <a:pt x="85" y="226"/>
                  </a:moveTo>
                  <a:lnTo>
                    <a:pt x="0" y="226"/>
                  </a:lnTo>
                  <a:lnTo>
                    <a:pt x="0" y="0"/>
                  </a:lnTo>
                  <a:lnTo>
                    <a:pt x="170" y="0"/>
                  </a:lnTo>
                  <a:lnTo>
                    <a:pt x="170" y="226"/>
                  </a:lnTo>
                  <a:lnTo>
                    <a:pt x="85" y="226"/>
                  </a:lnTo>
                </a:path>
              </a:pathLst>
            </a:custGeom>
            <a:noFill/>
            <a:ln w="25400" cap="flat">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78" name="Freeform 354"/>
            <p:cNvSpPr>
              <a:spLocks noChangeArrowheads="1"/>
            </p:cNvSpPr>
            <p:nvPr/>
          </p:nvSpPr>
          <p:spPr bwMode="auto">
            <a:xfrm>
              <a:off x="7955359" y="3990336"/>
              <a:ext cx="63500" cy="101204"/>
            </a:xfrm>
            <a:custGeom>
              <a:avLst/>
              <a:gdLst>
                <a:gd name="T0" fmla="*/ 71 w 142"/>
                <a:gd name="T1" fmla="*/ 226 h 227"/>
                <a:gd name="T2" fmla="*/ 0 w 142"/>
                <a:gd name="T3" fmla="*/ 226 h 227"/>
                <a:gd name="T4" fmla="*/ 0 w 142"/>
                <a:gd name="T5" fmla="*/ 0 h 227"/>
                <a:gd name="T6" fmla="*/ 141 w 142"/>
                <a:gd name="T7" fmla="*/ 0 h 227"/>
                <a:gd name="T8" fmla="*/ 141 w 142"/>
                <a:gd name="T9" fmla="*/ 226 h 227"/>
                <a:gd name="T10" fmla="*/ 71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1" y="226"/>
                  </a:moveTo>
                  <a:lnTo>
                    <a:pt x="0" y="226"/>
                  </a:lnTo>
                  <a:lnTo>
                    <a:pt x="0" y="0"/>
                  </a:lnTo>
                  <a:lnTo>
                    <a:pt x="141" y="0"/>
                  </a:lnTo>
                  <a:lnTo>
                    <a:pt x="141" y="226"/>
                  </a:lnTo>
                  <a:lnTo>
                    <a:pt x="71" y="226"/>
                  </a:lnTo>
                </a:path>
              </a:pathLst>
            </a:custGeom>
            <a:noFill/>
            <a:ln w="25400" cap="flat">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79" name="Freeform 355"/>
            <p:cNvSpPr>
              <a:spLocks noChangeArrowheads="1"/>
            </p:cNvSpPr>
            <p:nvPr/>
          </p:nvSpPr>
          <p:spPr bwMode="auto">
            <a:xfrm>
              <a:off x="7739063" y="3990336"/>
              <a:ext cx="63500" cy="101204"/>
            </a:xfrm>
            <a:custGeom>
              <a:avLst/>
              <a:gdLst>
                <a:gd name="T0" fmla="*/ 70 w 142"/>
                <a:gd name="T1" fmla="*/ 226 h 227"/>
                <a:gd name="T2" fmla="*/ 0 w 142"/>
                <a:gd name="T3" fmla="*/ 226 h 227"/>
                <a:gd name="T4" fmla="*/ 0 w 142"/>
                <a:gd name="T5" fmla="*/ 0 h 227"/>
                <a:gd name="T6" fmla="*/ 141 w 142"/>
                <a:gd name="T7" fmla="*/ 0 h 227"/>
                <a:gd name="T8" fmla="*/ 141 w 142"/>
                <a:gd name="T9" fmla="*/ 226 h 227"/>
                <a:gd name="T10" fmla="*/ 70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0" y="226"/>
                  </a:moveTo>
                  <a:lnTo>
                    <a:pt x="0" y="226"/>
                  </a:lnTo>
                  <a:lnTo>
                    <a:pt x="0" y="0"/>
                  </a:lnTo>
                  <a:lnTo>
                    <a:pt x="141" y="0"/>
                  </a:lnTo>
                  <a:lnTo>
                    <a:pt x="141" y="226"/>
                  </a:lnTo>
                  <a:lnTo>
                    <a:pt x="70" y="226"/>
                  </a:lnTo>
                </a:path>
              </a:pathLst>
            </a:custGeom>
            <a:noFill/>
            <a:ln w="25400" cap="flat">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80" name="Freeform 356"/>
            <p:cNvSpPr>
              <a:spLocks noChangeArrowheads="1"/>
            </p:cNvSpPr>
            <p:nvPr/>
          </p:nvSpPr>
          <p:spPr bwMode="auto">
            <a:xfrm>
              <a:off x="7828359" y="4295930"/>
              <a:ext cx="101204" cy="204391"/>
            </a:xfrm>
            <a:custGeom>
              <a:avLst/>
              <a:gdLst>
                <a:gd name="T0" fmla="*/ 226 w 227"/>
                <a:gd name="T1" fmla="*/ 452 h 453"/>
                <a:gd name="T2" fmla="*/ 226 w 227"/>
                <a:gd name="T3" fmla="*/ 0 h 453"/>
                <a:gd name="T4" fmla="*/ 0 w 227"/>
                <a:gd name="T5" fmla="*/ 0 h 453"/>
                <a:gd name="T6" fmla="*/ 0 w 227"/>
                <a:gd name="T7" fmla="*/ 452 h 453"/>
              </a:gdLst>
              <a:ahLst/>
              <a:cxnLst>
                <a:cxn ang="0">
                  <a:pos x="T0" y="T1"/>
                </a:cxn>
                <a:cxn ang="0">
                  <a:pos x="T2" y="T3"/>
                </a:cxn>
                <a:cxn ang="0">
                  <a:pos x="T4" y="T5"/>
                </a:cxn>
                <a:cxn ang="0">
                  <a:pos x="T6" y="T7"/>
                </a:cxn>
              </a:cxnLst>
              <a:rect l="0" t="0" r="r" b="b"/>
              <a:pathLst>
                <a:path w="227" h="453">
                  <a:moveTo>
                    <a:pt x="226" y="452"/>
                  </a:moveTo>
                  <a:lnTo>
                    <a:pt x="226" y="0"/>
                  </a:lnTo>
                  <a:lnTo>
                    <a:pt x="0" y="0"/>
                  </a:lnTo>
                  <a:lnTo>
                    <a:pt x="0" y="452"/>
                  </a:lnTo>
                </a:path>
              </a:pathLst>
            </a:custGeom>
            <a:noFill/>
            <a:ln w="25400" cap="rnd">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81" name="Freeform 357"/>
            <p:cNvSpPr>
              <a:spLocks noChangeArrowheads="1"/>
            </p:cNvSpPr>
            <p:nvPr/>
          </p:nvSpPr>
          <p:spPr bwMode="auto">
            <a:xfrm>
              <a:off x="7828359" y="3837540"/>
              <a:ext cx="101204" cy="101203"/>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noFill/>
            <a:ln w="25400" cap="flat">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82" name="Freeform 358"/>
            <p:cNvSpPr>
              <a:spLocks noChangeArrowheads="1"/>
            </p:cNvSpPr>
            <p:nvPr/>
          </p:nvSpPr>
          <p:spPr bwMode="auto">
            <a:xfrm>
              <a:off x="7879953" y="3869290"/>
              <a:ext cx="15875" cy="37703"/>
            </a:xfrm>
            <a:custGeom>
              <a:avLst/>
              <a:gdLst>
                <a:gd name="T0" fmla="*/ 0 w 35"/>
                <a:gd name="T1" fmla="*/ 0 h 83"/>
                <a:gd name="T2" fmla="*/ 0 w 35"/>
                <a:gd name="T3" fmla="*/ 51 h 83"/>
                <a:gd name="T4" fmla="*/ 34 w 35"/>
                <a:gd name="T5" fmla="*/ 82 h 83"/>
              </a:gdLst>
              <a:ahLst/>
              <a:cxnLst>
                <a:cxn ang="0">
                  <a:pos x="T0" y="T1"/>
                </a:cxn>
                <a:cxn ang="0">
                  <a:pos x="T2" y="T3"/>
                </a:cxn>
                <a:cxn ang="0">
                  <a:pos x="T4" y="T5"/>
                </a:cxn>
              </a:cxnLst>
              <a:rect l="0" t="0" r="r" b="b"/>
              <a:pathLst>
                <a:path w="35" h="83">
                  <a:moveTo>
                    <a:pt x="0" y="0"/>
                  </a:moveTo>
                  <a:lnTo>
                    <a:pt x="0" y="51"/>
                  </a:lnTo>
                  <a:lnTo>
                    <a:pt x="34" y="82"/>
                  </a:lnTo>
                </a:path>
              </a:pathLst>
            </a:custGeom>
            <a:noFill/>
            <a:ln w="12700" cap="rnd">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83" name="Group 82"/>
          <p:cNvGrpSpPr/>
          <p:nvPr/>
        </p:nvGrpSpPr>
        <p:grpSpPr>
          <a:xfrm>
            <a:off x="2254203" y="3962202"/>
            <a:ext cx="648891" cy="406797"/>
            <a:chOff x="1345291" y="3941420"/>
            <a:chExt cx="648891" cy="406797"/>
          </a:xfrm>
        </p:grpSpPr>
        <p:grpSp>
          <p:nvGrpSpPr>
            <p:cNvPr id="84" name="Group 83"/>
            <p:cNvGrpSpPr/>
            <p:nvPr/>
          </p:nvGrpSpPr>
          <p:grpSpPr>
            <a:xfrm>
              <a:off x="1345291" y="4082310"/>
              <a:ext cx="648891" cy="265907"/>
              <a:chOff x="1859359" y="4232430"/>
              <a:chExt cx="648891" cy="265907"/>
            </a:xfrm>
          </p:grpSpPr>
          <p:sp>
            <p:nvSpPr>
              <p:cNvPr id="104" name="Freeform 429"/>
              <p:cNvSpPr>
                <a:spLocks noChangeArrowheads="1"/>
              </p:cNvSpPr>
              <p:nvPr/>
            </p:nvSpPr>
            <p:spPr bwMode="auto">
              <a:xfrm>
                <a:off x="1885156" y="4272830"/>
                <a:ext cx="595313" cy="225507"/>
              </a:xfrm>
              <a:custGeom>
                <a:avLst/>
                <a:gdLst>
                  <a:gd name="T0" fmla="*/ 662 w 1324"/>
                  <a:gd name="T1" fmla="*/ 508 h 509"/>
                  <a:gd name="T2" fmla="*/ 0 w 1324"/>
                  <a:gd name="T3" fmla="*/ 508 h 509"/>
                  <a:gd name="T4" fmla="*/ 0 w 1324"/>
                  <a:gd name="T5" fmla="*/ 0 h 509"/>
                  <a:gd name="T6" fmla="*/ 1323 w 1324"/>
                  <a:gd name="T7" fmla="*/ 0 h 509"/>
                  <a:gd name="T8" fmla="*/ 1323 w 1324"/>
                  <a:gd name="T9" fmla="*/ 508 h 509"/>
                  <a:gd name="T10" fmla="*/ 662 w 1324"/>
                  <a:gd name="T11" fmla="*/ 508 h 509"/>
                </a:gdLst>
                <a:ahLst/>
                <a:cxnLst>
                  <a:cxn ang="0">
                    <a:pos x="T0" y="T1"/>
                  </a:cxn>
                  <a:cxn ang="0">
                    <a:pos x="T2" y="T3"/>
                  </a:cxn>
                  <a:cxn ang="0">
                    <a:pos x="T4" y="T5"/>
                  </a:cxn>
                  <a:cxn ang="0">
                    <a:pos x="T6" y="T7"/>
                  </a:cxn>
                  <a:cxn ang="0">
                    <a:pos x="T8" y="T9"/>
                  </a:cxn>
                  <a:cxn ang="0">
                    <a:pos x="T10" y="T11"/>
                  </a:cxn>
                </a:cxnLst>
                <a:rect l="0" t="0" r="r" b="b"/>
                <a:pathLst>
                  <a:path w="1324" h="509">
                    <a:moveTo>
                      <a:pt x="662" y="508"/>
                    </a:moveTo>
                    <a:lnTo>
                      <a:pt x="0" y="508"/>
                    </a:lnTo>
                    <a:lnTo>
                      <a:pt x="0" y="0"/>
                    </a:lnTo>
                    <a:lnTo>
                      <a:pt x="1323" y="0"/>
                    </a:lnTo>
                    <a:lnTo>
                      <a:pt x="1323" y="508"/>
                    </a:lnTo>
                    <a:lnTo>
                      <a:pt x="662" y="508"/>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05" name="Freeform 430"/>
              <p:cNvSpPr>
                <a:spLocks noChangeArrowheads="1"/>
              </p:cNvSpPr>
              <p:nvPr/>
            </p:nvSpPr>
            <p:spPr bwMode="auto">
              <a:xfrm>
                <a:off x="1936750" y="4319742"/>
                <a:ext cx="265906" cy="101204"/>
              </a:xfrm>
              <a:custGeom>
                <a:avLst/>
                <a:gdLst>
                  <a:gd name="T0" fmla="*/ 296 w 593"/>
                  <a:gd name="T1" fmla="*/ 225 h 226"/>
                  <a:gd name="T2" fmla="*/ 0 w 593"/>
                  <a:gd name="T3" fmla="*/ 225 h 226"/>
                  <a:gd name="T4" fmla="*/ 0 w 593"/>
                  <a:gd name="T5" fmla="*/ 0 h 226"/>
                  <a:gd name="T6" fmla="*/ 592 w 593"/>
                  <a:gd name="T7" fmla="*/ 0 h 226"/>
                  <a:gd name="T8" fmla="*/ 592 w 593"/>
                  <a:gd name="T9" fmla="*/ 225 h 226"/>
                  <a:gd name="T10" fmla="*/ 296 w 593"/>
                  <a:gd name="T11" fmla="*/ 225 h 226"/>
                </a:gdLst>
                <a:ahLst/>
                <a:cxnLst>
                  <a:cxn ang="0">
                    <a:pos x="T0" y="T1"/>
                  </a:cxn>
                  <a:cxn ang="0">
                    <a:pos x="T2" y="T3"/>
                  </a:cxn>
                  <a:cxn ang="0">
                    <a:pos x="T4" y="T5"/>
                  </a:cxn>
                  <a:cxn ang="0">
                    <a:pos x="T6" y="T7"/>
                  </a:cxn>
                  <a:cxn ang="0">
                    <a:pos x="T8" y="T9"/>
                  </a:cxn>
                  <a:cxn ang="0">
                    <a:pos x="T10" y="T11"/>
                  </a:cxn>
                </a:cxnLst>
                <a:rect l="0" t="0" r="r" b="b"/>
                <a:pathLst>
                  <a:path w="593" h="226">
                    <a:moveTo>
                      <a:pt x="296" y="225"/>
                    </a:moveTo>
                    <a:lnTo>
                      <a:pt x="0" y="225"/>
                    </a:lnTo>
                    <a:lnTo>
                      <a:pt x="0" y="0"/>
                    </a:lnTo>
                    <a:lnTo>
                      <a:pt x="592" y="0"/>
                    </a:lnTo>
                    <a:lnTo>
                      <a:pt x="592" y="225"/>
                    </a:lnTo>
                    <a:lnTo>
                      <a:pt x="296" y="225"/>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06" name="Line 431"/>
              <p:cNvSpPr>
                <a:spLocks noChangeShapeType="1"/>
              </p:cNvSpPr>
              <p:nvPr/>
            </p:nvSpPr>
            <p:spPr bwMode="auto">
              <a:xfrm>
                <a:off x="2024063" y="4319742"/>
                <a:ext cx="0" cy="101204"/>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07" name="Line 432"/>
              <p:cNvSpPr>
                <a:spLocks noChangeShapeType="1"/>
              </p:cNvSpPr>
              <p:nvPr/>
            </p:nvSpPr>
            <p:spPr bwMode="auto">
              <a:xfrm>
                <a:off x="2113359" y="4319742"/>
                <a:ext cx="0" cy="101204"/>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08" name="Freeform 433"/>
              <p:cNvSpPr>
                <a:spLocks noChangeArrowheads="1"/>
              </p:cNvSpPr>
              <p:nvPr/>
            </p:nvSpPr>
            <p:spPr bwMode="auto">
              <a:xfrm>
                <a:off x="2254250" y="4319742"/>
                <a:ext cx="178594" cy="178594"/>
              </a:xfrm>
              <a:custGeom>
                <a:avLst/>
                <a:gdLst>
                  <a:gd name="T0" fmla="*/ 198 w 396"/>
                  <a:gd name="T1" fmla="*/ 395 h 396"/>
                  <a:gd name="T2" fmla="*/ 0 w 396"/>
                  <a:gd name="T3" fmla="*/ 395 h 396"/>
                  <a:gd name="T4" fmla="*/ 0 w 396"/>
                  <a:gd name="T5" fmla="*/ 0 h 396"/>
                  <a:gd name="T6" fmla="*/ 395 w 396"/>
                  <a:gd name="T7" fmla="*/ 0 h 396"/>
                  <a:gd name="T8" fmla="*/ 395 w 396"/>
                  <a:gd name="T9" fmla="*/ 395 h 396"/>
                  <a:gd name="T10" fmla="*/ 198 w 396"/>
                  <a:gd name="T11" fmla="*/ 395 h 396"/>
                </a:gdLst>
                <a:ahLst/>
                <a:cxnLst>
                  <a:cxn ang="0">
                    <a:pos x="T0" y="T1"/>
                  </a:cxn>
                  <a:cxn ang="0">
                    <a:pos x="T2" y="T3"/>
                  </a:cxn>
                  <a:cxn ang="0">
                    <a:pos x="T4" y="T5"/>
                  </a:cxn>
                  <a:cxn ang="0">
                    <a:pos x="T6" y="T7"/>
                  </a:cxn>
                  <a:cxn ang="0">
                    <a:pos x="T8" y="T9"/>
                  </a:cxn>
                  <a:cxn ang="0">
                    <a:pos x="T10" y="T11"/>
                  </a:cxn>
                </a:cxnLst>
                <a:rect l="0" t="0" r="r" b="b"/>
                <a:pathLst>
                  <a:path w="396" h="396">
                    <a:moveTo>
                      <a:pt x="198" y="395"/>
                    </a:moveTo>
                    <a:lnTo>
                      <a:pt x="0" y="395"/>
                    </a:lnTo>
                    <a:lnTo>
                      <a:pt x="0" y="0"/>
                    </a:lnTo>
                    <a:lnTo>
                      <a:pt x="395" y="0"/>
                    </a:lnTo>
                    <a:lnTo>
                      <a:pt x="395" y="395"/>
                    </a:lnTo>
                    <a:lnTo>
                      <a:pt x="198" y="395"/>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09" name="Line 434"/>
              <p:cNvSpPr>
                <a:spLocks noChangeShapeType="1"/>
              </p:cNvSpPr>
              <p:nvPr/>
            </p:nvSpPr>
            <p:spPr bwMode="auto">
              <a:xfrm>
                <a:off x="2343546" y="4319742"/>
                <a:ext cx="0" cy="178594"/>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10" name="Freeform 435"/>
              <p:cNvSpPr>
                <a:spLocks noChangeArrowheads="1"/>
              </p:cNvSpPr>
              <p:nvPr/>
            </p:nvSpPr>
            <p:spPr bwMode="auto">
              <a:xfrm>
                <a:off x="1859359" y="4232430"/>
                <a:ext cx="648891" cy="39688"/>
              </a:xfrm>
              <a:custGeom>
                <a:avLst/>
                <a:gdLst>
                  <a:gd name="T0" fmla="*/ 720 w 1441"/>
                  <a:gd name="T1" fmla="*/ 85 h 86"/>
                  <a:gd name="T2" fmla="*/ 0 w 1441"/>
                  <a:gd name="T3" fmla="*/ 85 h 86"/>
                  <a:gd name="T4" fmla="*/ 0 w 1441"/>
                  <a:gd name="T5" fmla="*/ 0 h 86"/>
                  <a:gd name="T6" fmla="*/ 1440 w 1441"/>
                  <a:gd name="T7" fmla="*/ 0 h 86"/>
                  <a:gd name="T8" fmla="*/ 1440 w 1441"/>
                  <a:gd name="T9" fmla="*/ 85 h 86"/>
                  <a:gd name="T10" fmla="*/ 720 w 1441"/>
                  <a:gd name="T11" fmla="*/ 85 h 86"/>
                </a:gdLst>
                <a:ahLst/>
                <a:cxnLst>
                  <a:cxn ang="0">
                    <a:pos x="T0" y="T1"/>
                  </a:cxn>
                  <a:cxn ang="0">
                    <a:pos x="T2" y="T3"/>
                  </a:cxn>
                  <a:cxn ang="0">
                    <a:pos x="T4" y="T5"/>
                  </a:cxn>
                  <a:cxn ang="0">
                    <a:pos x="T6" y="T7"/>
                  </a:cxn>
                  <a:cxn ang="0">
                    <a:pos x="T8" y="T9"/>
                  </a:cxn>
                  <a:cxn ang="0">
                    <a:pos x="T10" y="T11"/>
                  </a:cxn>
                </a:cxnLst>
                <a:rect l="0" t="0" r="r" b="b"/>
                <a:pathLst>
                  <a:path w="1441" h="86">
                    <a:moveTo>
                      <a:pt x="720" y="85"/>
                    </a:moveTo>
                    <a:lnTo>
                      <a:pt x="0" y="85"/>
                    </a:lnTo>
                    <a:lnTo>
                      <a:pt x="0" y="0"/>
                    </a:lnTo>
                    <a:lnTo>
                      <a:pt x="1440" y="0"/>
                    </a:lnTo>
                    <a:lnTo>
                      <a:pt x="1440" y="85"/>
                    </a:lnTo>
                    <a:lnTo>
                      <a:pt x="720" y="85"/>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grpSp>
          <p:nvGrpSpPr>
            <p:cNvPr id="85" name="Group 84"/>
            <p:cNvGrpSpPr/>
            <p:nvPr/>
          </p:nvGrpSpPr>
          <p:grpSpPr>
            <a:xfrm>
              <a:off x="1688588" y="3941420"/>
              <a:ext cx="291703" cy="148907"/>
              <a:chOff x="2202656" y="4091540"/>
              <a:chExt cx="291703" cy="148907"/>
            </a:xfrm>
            <a:solidFill>
              <a:schemeClr val="bg1">
                <a:lumMod val="75000"/>
              </a:schemeClr>
            </a:solidFill>
          </p:grpSpPr>
          <p:sp>
            <p:nvSpPr>
              <p:cNvPr id="86" name="Freeform 436"/>
              <p:cNvSpPr>
                <a:spLocks noChangeArrowheads="1"/>
              </p:cNvSpPr>
              <p:nvPr/>
            </p:nvSpPr>
            <p:spPr bwMode="auto">
              <a:xfrm>
                <a:off x="2291953" y="4117336"/>
                <a:ext cx="13891"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87" name="Freeform 437"/>
              <p:cNvSpPr>
                <a:spLocks noChangeArrowheads="1"/>
              </p:cNvSpPr>
              <p:nvPr/>
            </p:nvSpPr>
            <p:spPr bwMode="auto">
              <a:xfrm>
                <a:off x="2303859" y="4117336"/>
                <a:ext cx="25798" cy="13891"/>
              </a:xfrm>
              <a:custGeom>
                <a:avLst/>
                <a:gdLst>
                  <a:gd name="T0" fmla="*/ 28 w 58"/>
                  <a:gd name="T1" fmla="*/ 28 h 29"/>
                  <a:gd name="T2" fmla="*/ 0 w 58"/>
                  <a:gd name="T3" fmla="*/ 28 h 29"/>
                  <a:gd name="T4" fmla="*/ 0 w 58"/>
                  <a:gd name="T5" fmla="*/ 0 h 29"/>
                  <a:gd name="T6" fmla="*/ 57 w 58"/>
                  <a:gd name="T7" fmla="*/ 0 h 29"/>
                  <a:gd name="T8" fmla="*/ 57 w 58"/>
                  <a:gd name="T9" fmla="*/ 28 h 29"/>
                  <a:gd name="T10" fmla="*/ 28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8" y="28"/>
                    </a:moveTo>
                    <a:lnTo>
                      <a:pt x="0" y="28"/>
                    </a:lnTo>
                    <a:lnTo>
                      <a:pt x="0" y="0"/>
                    </a:lnTo>
                    <a:lnTo>
                      <a:pt x="57" y="0"/>
                    </a:lnTo>
                    <a:lnTo>
                      <a:pt x="57" y="28"/>
                    </a:lnTo>
                    <a:lnTo>
                      <a:pt x="28"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88" name="Freeform 438"/>
              <p:cNvSpPr>
                <a:spLocks noChangeArrowheads="1"/>
              </p:cNvSpPr>
              <p:nvPr/>
            </p:nvSpPr>
            <p:spPr bwMode="auto">
              <a:xfrm>
                <a:off x="2303859" y="4143134"/>
                <a:ext cx="25798" cy="13890"/>
              </a:xfrm>
              <a:custGeom>
                <a:avLst/>
                <a:gdLst>
                  <a:gd name="T0" fmla="*/ 28 w 58"/>
                  <a:gd name="T1" fmla="*/ 28 h 29"/>
                  <a:gd name="T2" fmla="*/ 0 w 58"/>
                  <a:gd name="T3" fmla="*/ 28 h 29"/>
                  <a:gd name="T4" fmla="*/ 0 w 58"/>
                  <a:gd name="T5" fmla="*/ 0 h 29"/>
                  <a:gd name="T6" fmla="*/ 57 w 58"/>
                  <a:gd name="T7" fmla="*/ 0 h 29"/>
                  <a:gd name="T8" fmla="*/ 57 w 58"/>
                  <a:gd name="T9" fmla="*/ 28 h 29"/>
                  <a:gd name="T10" fmla="*/ 28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8" y="28"/>
                    </a:moveTo>
                    <a:lnTo>
                      <a:pt x="0" y="28"/>
                    </a:lnTo>
                    <a:lnTo>
                      <a:pt x="0" y="0"/>
                    </a:lnTo>
                    <a:lnTo>
                      <a:pt x="57" y="0"/>
                    </a:lnTo>
                    <a:lnTo>
                      <a:pt x="57" y="28"/>
                    </a:lnTo>
                    <a:lnTo>
                      <a:pt x="28"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89" name="Freeform 439"/>
              <p:cNvSpPr>
                <a:spLocks noChangeArrowheads="1"/>
              </p:cNvSpPr>
              <p:nvPr/>
            </p:nvSpPr>
            <p:spPr bwMode="auto">
              <a:xfrm>
                <a:off x="2329656" y="4117336"/>
                <a:ext cx="13890" cy="39688"/>
              </a:xfrm>
              <a:custGeom>
                <a:avLst/>
                <a:gdLst>
                  <a:gd name="T0" fmla="*/ 14 w 29"/>
                  <a:gd name="T1" fmla="*/ 85 h 86"/>
                  <a:gd name="T2" fmla="*/ 0 w 29"/>
                  <a:gd name="T3" fmla="*/ 85 h 86"/>
                  <a:gd name="T4" fmla="*/ 0 w 29"/>
                  <a:gd name="T5" fmla="*/ 0 h 86"/>
                  <a:gd name="T6" fmla="*/ 28 w 29"/>
                  <a:gd name="T7" fmla="*/ 0 h 86"/>
                  <a:gd name="T8" fmla="*/ 28 w 29"/>
                  <a:gd name="T9" fmla="*/ 85 h 86"/>
                  <a:gd name="T10" fmla="*/ 14 w 29"/>
                  <a:gd name="T11" fmla="*/ 85 h 86"/>
                </a:gdLst>
                <a:ahLst/>
                <a:cxnLst>
                  <a:cxn ang="0">
                    <a:pos x="T0" y="T1"/>
                  </a:cxn>
                  <a:cxn ang="0">
                    <a:pos x="T2" y="T3"/>
                  </a:cxn>
                  <a:cxn ang="0">
                    <a:pos x="T4" y="T5"/>
                  </a:cxn>
                  <a:cxn ang="0">
                    <a:pos x="T6" y="T7"/>
                  </a:cxn>
                  <a:cxn ang="0">
                    <a:pos x="T8" y="T9"/>
                  </a:cxn>
                  <a:cxn ang="0">
                    <a:pos x="T10" y="T11"/>
                  </a:cxn>
                </a:cxnLst>
                <a:rect l="0" t="0" r="r" b="b"/>
                <a:pathLst>
                  <a:path w="29" h="86">
                    <a:moveTo>
                      <a:pt x="14" y="85"/>
                    </a:moveTo>
                    <a:lnTo>
                      <a:pt x="0" y="85"/>
                    </a:lnTo>
                    <a:lnTo>
                      <a:pt x="0" y="0"/>
                    </a:lnTo>
                    <a:lnTo>
                      <a:pt x="28" y="0"/>
                    </a:lnTo>
                    <a:lnTo>
                      <a:pt x="28" y="85"/>
                    </a:lnTo>
                    <a:lnTo>
                      <a:pt x="14" y="85"/>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90" name="Freeform 440"/>
              <p:cNvSpPr>
                <a:spLocks noChangeArrowheads="1"/>
              </p:cNvSpPr>
              <p:nvPr/>
            </p:nvSpPr>
            <p:spPr bwMode="auto">
              <a:xfrm>
                <a:off x="2228453" y="4117336"/>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91" name="Freeform 441"/>
              <p:cNvSpPr>
                <a:spLocks noChangeArrowheads="1"/>
              </p:cNvSpPr>
              <p:nvPr/>
            </p:nvSpPr>
            <p:spPr bwMode="auto">
              <a:xfrm>
                <a:off x="2266156" y="4129242"/>
                <a:ext cx="13890" cy="39688"/>
              </a:xfrm>
              <a:custGeom>
                <a:avLst/>
                <a:gdLst>
                  <a:gd name="T0" fmla="*/ 15 w 30"/>
                  <a:gd name="T1" fmla="*/ 85 h 86"/>
                  <a:gd name="T2" fmla="*/ 0 w 30"/>
                  <a:gd name="T3" fmla="*/ 85 h 86"/>
                  <a:gd name="T4" fmla="*/ 0 w 30"/>
                  <a:gd name="T5" fmla="*/ 0 h 86"/>
                  <a:gd name="T6" fmla="*/ 29 w 30"/>
                  <a:gd name="T7" fmla="*/ 0 h 86"/>
                  <a:gd name="T8" fmla="*/ 29 w 30"/>
                  <a:gd name="T9" fmla="*/ 85 h 86"/>
                  <a:gd name="T10" fmla="*/ 15 w 30"/>
                  <a:gd name="T11" fmla="*/ 85 h 86"/>
                </a:gdLst>
                <a:ahLst/>
                <a:cxnLst>
                  <a:cxn ang="0">
                    <a:pos x="T0" y="T1"/>
                  </a:cxn>
                  <a:cxn ang="0">
                    <a:pos x="T2" y="T3"/>
                  </a:cxn>
                  <a:cxn ang="0">
                    <a:pos x="T4" y="T5"/>
                  </a:cxn>
                  <a:cxn ang="0">
                    <a:pos x="T6" y="T7"/>
                  </a:cxn>
                  <a:cxn ang="0">
                    <a:pos x="T8" y="T9"/>
                  </a:cxn>
                  <a:cxn ang="0">
                    <a:pos x="T10" y="T11"/>
                  </a:cxn>
                </a:cxnLst>
                <a:rect l="0" t="0" r="r" b="b"/>
                <a:pathLst>
                  <a:path w="30" h="86">
                    <a:moveTo>
                      <a:pt x="15" y="85"/>
                    </a:moveTo>
                    <a:lnTo>
                      <a:pt x="0" y="85"/>
                    </a:lnTo>
                    <a:lnTo>
                      <a:pt x="0" y="0"/>
                    </a:lnTo>
                    <a:lnTo>
                      <a:pt x="29" y="0"/>
                    </a:lnTo>
                    <a:lnTo>
                      <a:pt x="29" y="85"/>
                    </a:lnTo>
                    <a:lnTo>
                      <a:pt x="15" y="85"/>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92" name="Freeform 442"/>
              <p:cNvSpPr>
                <a:spLocks noChangeArrowheads="1"/>
              </p:cNvSpPr>
              <p:nvPr/>
            </p:nvSpPr>
            <p:spPr bwMode="auto">
              <a:xfrm>
                <a:off x="2228453" y="4129242"/>
                <a:ext cx="13891" cy="39688"/>
              </a:xfrm>
              <a:custGeom>
                <a:avLst/>
                <a:gdLst>
                  <a:gd name="T0" fmla="*/ 14 w 29"/>
                  <a:gd name="T1" fmla="*/ 85 h 86"/>
                  <a:gd name="T2" fmla="*/ 0 w 29"/>
                  <a:gd name="T3" fmla="*/ 85 h 86"/>
                  <a:gd name="T4" fmla="*/ 0 w 29"/>
                  <a:gd name="T5" fmla="*/ 0 h 86"/>
                  <a:gd name="T6" fmla="*/ 28 w 29"/>
                  <a:gd name="T7" fmla="*/ 0 h 86"/>
                  <a:gd name="T8" fmla="*/ 28 w 29"/>
                  <a:gd name="T9" fmla="*/ 85 h 86"/>
                  <a:gd name="T10" fmla="*/ 14 w 29"/>
                  <a:gd name="T11" fmla="*/ 85 h 86"/>
                </a:gdLst>
                <a:ahLst/>
                <a:cxnLst>
                  <a:cxn ang="0">
                    <a:pos x="T0" y="T1"/>
                  </a:cxn>
                  <a:cxn ang="0">
                    <a:pos x="T2" y="T3"/>
                  </a:cxn>
                  <a:cxn ang="0">
                    <a:pos x="T4" y="T5"/>
                  </a:cxn>
                  <a:cxn ang="0">
                    <a:pos x="T6" y="T7"/>
                  </a:cxn>
                  <a:cxn ang="0">
                    <a:pos x="T8" y="T9"/>
                  </a:cxn>
                  <a:cxn ang="0">
                    <a:pos x="T10" y="T11"/>
                  </a:cxn>
                </a:cxnLst>
                <a:rect l="0" t="0" r="r" b="b"/>
                <a:pathLst>
                  <a:path w="29" h="86">
                    <a:moveTo>
                      <a:pt x="14" y="85"/>
                    </a:moveTo>
                    <a:lnTo>
                      <a:pt x="0" y="85"/>
                    </a:lnTo>
                    <a:lnTo>
                      <a:pt x="0" y="0"/>
                    </a:lnTo>
                    <a:lnTo>
                      <a:pt x="28" y="0"/>
                    </a:lnTo>
                    <a:lnTo>
                      <a:pt x="28" y="85"/>
                    </a:lnTo>
                    <a:lnTo>
                      <a:pt x="14" y="85"/>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93" name="Freeform 443"/>
              <p:cNvSpPr>
                <a:spLocks noChangeArrowheads="1"/>
              </p:cNvSpPr>
              <p:nvPr/>
            </p:nvSpPr>
            <p:spPr bwMode="auto">
              <a:xfrm>
                <a:off x="2355453" y="4117336"/>
                <a:ext cx="13891" cy="51594"/>
              </a:xfrm>
              <a:custGeom>
                <a:avLst/>
                <a:gdLst>
                  <a:gd name="T0" fmla="*/ 14 w 29"/>
                  <a:gd name="T1" fmla="*/ 113 h 114"/>
                  <a:gd name="T2" fmla="*/ 0 w 29"/>
                  <a:gd name="T3" fmla="*/ 113 h 114"/>
                  <a:gd name="T4" fmla="*/ 0 w 29"/>
                  <a:gd name="T5" fmla="*/ 0 h 114"/>
                  <a:gd name="T6" fmla="*/ 28 w 29"/>
                  <a:gd name="T7" fmla="*/ 0 h 114"/>
                  <a:gd name="T8" fmla="*/ 28 w 29"/>
                  <a:gd name="T9" fmla="*/ 113 h 114"/>
                  <a:gd name="T10" fmla="*/ 14 w 29"/>
                  <a:gd name="T11" fmla="*/ 113 h 114"/>
                </a:gdLst>
                <a:ahLst/>
                <a:cxnLst>
                  <a:cxn ang="0">
                    <a:pos x="T0" y="T1"/>
                  </a:cxn>
                  <a:cxn ang="0">
                    <a:pos x="T2" y="T3"/>
                  </a:cxn>
                  <a:cxn ang="0">
                    <a:pos x="T4" y="T5"/>
                  </a:cxn>
                  <a:cxn ang="0">
                    <a:pos x="T6" y="T7"/>
                  </a:cxn>
                  <a:cxn ang="0">
                    <a:pos x="T8" y="T9"/>
                  </a:cxn>
                  <a:cxn ang="0">
                    <a:pos x="T10" y="T11"/>
                  </a:cxn>
                </a:cxnLst>
                <a:rect l="0" t="0" r="r" b="b"/>
                <a:pathLst>
                  <a:path w="29" h="114">
                    <a:moveTo>
                      <a:pt x="14" y="113"/>
                    </a:moveTo>
                    <a:lnTo>
                      <a:pt x="0" y="113"/>
                    </a:lnTo>
                    <a:lnTo>
                      <a:pt x="0" y="0"/>
                    </a:lnTo>
                    <a:lnTo>
                      <a:pt x="28" y="0"/>
                    </a:lnTo>
                    <a:lnTo>
                      <a:pt x="28" y="113"/>
                    </a:lnTo>
                    <a:lnTo>
                      <a:pt x="14" y="113"/>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94" name="Freeform 444"/>
              <p:cNvSpPr>
                <a:spLocks noChangeArrowheads="1"/>
              </p:cNvSpPr>
              <p:nvPr/>
            </p:nvSpPr>
            <p:spPr bwMode="auto">
              <a:xfrm>
                <a:off x="2355453" y="4117336"/>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95" name="Freeform 445"/>
              <p:cNvSpPr>
                <a:spLocks noChangeArrowheads="1"/>
              </p:cNvSpPr>
              <p:nvPr/>
            </p:nvSpPr>
            <p:spPr bwMode="auto">
              <a:xfrm>
                <a:off x="2355453" y="4168930"/>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96" name="Freeform 446"/>
              <p:cNvSpPr>
                <a:spLocks noChangeArrowheads="1"/>
              </p:cNvSpPr>
              <p:nvPr/>
            </p:nvSpPr>
            <p:spPr bwMode="auto">
              <a:xfrm>
                <a:off x="2355453" y="4143134"/>
                <a:ext cx="39688" cy="13890"/>
              </a:xfrm>
              <a:custGeom>
                <a:avLst/>
                <a:gdLst>
                  <a:gd name="T0" fmla="*/ 42 w 86"/>
                  <a:gd name="T1" fmla="*/ 28 h 29"/>
                  <a:gd name="T2" fmla="*/ 0 w 86"/>
                  <a:gd name="T3" fmla="*/ 28 h 29"/>
                  <a:gd name="T4" fmla="*/ 0 w 86"/>
                  <a:gd name="T5" fmla="*/ 0 h 29"/>
                  <a:gd name="T6" fmla="*/ 85 w 86"/>
                  <a:gd name="T7" fmla="*/ 0 h 29"/>
                  <a:gd name="T8" fmla="*/ 85 w 86"/>
                  <a:gd name="T9" fmla="*/ 28 h 29"/>
                  <a:gd name="T10" fmla="*/ 42 w 86"/>
                  <a:gd name="T11" fmla="*/ 28 h 29"/>
                </a:gdLst>
                <a:ahLst/>
                <a:cxnLst>
                  <a:cxn ang="0">
                    <a:pos x="T0" y="T1"/>
                  </a:cxn>
                  <a:cxn ang="0">
                    <a:pos x="T2" y="T3"/>
                  </a:cxn>
                  <a:cxn ang="0">
                    <a:pos x="T4" y="T5"/>
                  </a:cxn>
                  <a:cxn ang="0">
                    <a:pos x="T6" y="T7"/>
                  </a:cxn>
                  <a:cxn ang="0">
                    <a:pos x="T8" y="T9"/>
                  </a:cxn>
                  <a:cxn ang="0">
                    <a:pos x="T10" y="T11"/>
                  </a:cxn>
                </a:cxnLst>
                <a:rect l="0" t="0" r="r" b="b"/>
                <a:pathLst>
                  <a:path w="86" h="29">
                    <a:moveTo>
                      <a:pt x="42" y="28"/>
                    </a:moveTo>
                    <a:lnTo>
                      <a:pt x="0" y="28"/>
                    </a:lnTo>
                    <a:lnTo>
                      <a:pt x="0" y="0"/>
                    </a:lnTo>
                    <a:lnTo>
                      <a:pt x="85" y="0"/>
                    </a:lnTo>
                    <a:lnTo>
                      <a:pt x="85" y="28"/>
                    </a:lnTo>
                    <a:lnTo>
                      <a:pt x="42"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97" name="Freeform 447"/>
              <p:cNvSpPr>
                <a:spLocks noChangeArrowheads="1"/>
              </p:cNvSpPr>
              <p:nvPr/>
            </p:nvSpPr>
            <p:spPr bwMode="auto">
              <a:xfrm>
                <a:off x="2418953" y="4117336"/>
                <a:ext cx="13891"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98" name="Freeform 448"/>
              <p:cNvSpPr>
                <a:spLocks noChangeArrowheads="1"/>
              </p:cNvSpPr>
              <p:nvPr/>
            </p:nvSpPr>
            <p:spPr bwMode="auto">
              <a:xfrm>
                <a:off x="2456656" y="4117336"/>
                <a:ext cx="13890"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99" name="Freeform 449"/>
              <p:cNvSpPr>
                <a:spLocks noChangeArrowheads="1"/>
              </p:cNvSpPr>
              <p:nvPr/>
            </p:nvSpPr>
            <p:spPr bwMode="auto">
              <a:xfrm>
                <a:off x="2430859" y="4117336"/>
                <a:ext cx="25798" cy="13891"/>
              </a:xfrm>
              <a:custGeom>
                <a:avLst/>
                <a:gdLst>
                  <a:gd name="T0" fmla="*/ 29 w 58"/>
                  <a:gd name="T1" fmla="*/ 28 h 29"/>
                  <a:gd name="T2" fmla="*/ 0 w 58"/>
                  <a:gd name="T3" fmla="*/ 28 h 29"/>
                  <a:gd name="T4" fmla="*/ 0 w 58"/>
                  <a:gd name="T5" fmla="*/ 0 h 29"/>
                  <a:gd name="T6" fmla="*/ 57 w 58"/>
                  <a:gd name="T7" fmla="*/ 0 h 29"/>
                  <a:gd name="T8" fmla="*/ 57 w 58"/>
                  <a:gd name="T9" fmla="*/ 28 h 29"/>
                  <a:gd name="T10" fmla="*/ 29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9" y="28"/>
                    </a:moveTo>
                    <a:lnTo>
                      <a:pt x="0" y="28"/>
                    </a:lnTo>
                    <a:lnTo>
                      <a:pt x="0" y="0"/>
                    </a:lnTo>
                    <a:lnTo>
                      <a:pt x="57" y="0"/>
                    </a:lnTo>
                    <a:lnTo>
                      <a:pt x="57" y="28"/>
                    </a:lnTo>
                    <a:lnTo>
                      <a:pt x="29"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00" name="Freeform 450"/>
              <p:cNvSpPr>
                <a:spLocks noChangeArrowheads="1"/>
              </p:cNvSpPr>
              <p:nvPr/>
            </p:nvSpPr>
            <p:spPr bwMode="auto">
              <a:xfrm>
                <a:off x="2202656" y="4091540"/>
                <a:ext cx="291703" cy="115094"/>
              </a:xfrm>
              <a:custGeom>
                <a:avLst/>
                <a:gdLst>
                  <a:gd name="T0" fmla="*/ 621 w 650"/>
                  <a:gd name="T1" fmla="*/ 226 h 255"/>
                  <a:gd name="T2" fmla="*/ 29 w 650"/>
                  <a:gd name="T3" fmla="*/ 226 h 255"/>
                  <a:gd name="T4" fmla="*/ 29 w 650"/>
                  <a:gd name="T5" fmla="*/ 28 h 255"/>
                  <a:gd name="T6" fmla="*/ 621 w 650"/>
                  <a:gd name="T7" fmla="*/ 28 h 255"/>
                  <a:gd name="T8" fmla="*/ 621 w 650"/>
                  <a:gd name="T9" fmla="*/ 226 h 255"/>
                  <a:gd name="T10" fmla="*/ 649 w 650"/>
                  <a:gd name="T11" fmla="*/ 0 h 255"/>
                  <a:gd name="T12" fmla="*/ 0 w 650"/>
                  <a:gd name="T13" fmla="*/ 0 h 255"/>
                  <a:gd name="T14" fmla="*/ 0 w 650"/>
                  <a:gd name="T15" fmla="*/ 254 h 255"/>
                  <a:gd name="T16" fmla="*/ 649 w 650"/>
                  <a:gd name="T17" fmla="*/ 254 h 255"/>
                  <a:gd name="T18" fmla="*/ 649 w 650"/>
                  <a:gd name="T19"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0" h="255">
                    <a:moveTo>
                      <a:pt x="621" y="226"/>
                    </a:moveTo>
                    <a:lnTo>
                      <a:pt x="29" y="226"/>
                    </a:lnTo>
                    <a:lnTo>
                      <a:pt x="29" y="28"/>
                    </a:lnTo>
                    <a:lnTo>
                      <a:pt x="621" y="28"/>
                    </a:lnTo>
                    <a:lnTo>
                      <a:pt x="621" y="226"/>
                    </a:lnTo>
                    <a:close/>
                    <a:moveTo>
                      <a:pt x="649" y="0"/>
                    </a:moveTo>
                    <a:lnTo>
                      <a:pt x="0" y="0"/>
                    </a:lnTo>
                    <a:lnTo>
                      <a:pt x="0" y="254"/>
                    </a:lnTo>
                    <a:lnTo>
                      <a:pt x="649" y="254"/>
                    </a:lnTo>
                    <a:lnTo>
                      <a:pt x="649" y="0"/>
                    </a:lnTo>
                    <a:close/>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01" name="Freeform 451"/>
              <p:cNvSpPr>
                <a:spLocks noChangeArrowheads="1"/>
              </p:cNvSpPr>
              <p:nvPr/>
            </p:nvSpPr>
            <p:spPr bwMode="auto">
              <a:xfrm>
                <a:off x="2228453" y="4168930"/>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02" name="Freeform 452"/>
              <p:cNvSpPr>
                <a:spLocks noChangeArrowheads="1"/>
              </p:cNvSpPr>
              <p:nvPr/>
            </p:nvSpPr>
            <p:spPr bwMode="auto">
              <a:xfrm>
                <a:off x="2228453" y="4194727"/>
                <a:ext cx="13891" cy="45720"/>
              </a:xfrm>
              <a:custGeom>
                <a:avLst/>
                <a:gdLst>
                  <a:gd name="T0" fmla="*/ 14 w 29"/>
                  <a:gd name="T1" fmla="*/ 112 h 113"/>
                  <a:gd name="T2" fmla="*/ 0 w 29"/>
                  <a:gd name="T3" fmla="*/ 112 h 113"/>
                  <a:gd name="T4" fmla="*/ 0 w 29"/>
                  <a:gd name="T5" fmla="*/ 0 h 113"/>
                  <a:gd name="T6" fmla="*/ 28 w 29"/>
                  <a:gd name="T7" fmla="*/ 0 h 113"/>
                  <a:gd name="T8" fmla="*/ 28 w 29"/>
                  <a:gd name="T9" fmla="*/ 112 h 113"/>
                  <a:gd name="T10" fmla="*/ 14 w 29"/>
                  <a:gd name="T11" fmla="*/ 112 h 113"/>
                </a:gdLst>
                <a:ahLst/>
                <a:cxnLst>
                  <a:cxn ang="0">
                    <a:pos x="T0" y="T1"/>
                  </a:cxn>
                  <a:cxn ang="0">
                    <a:pos x="T2" y="T3"/>
                  </a:cxn>
                  <a:cxn ang="0">
                    <a:pos x="T4" y="T5"/>
                  </a:cxn>
                  <a:cxn ang="0">
                    <a:pos x="T6" y="T7"/>
                  </a:cxn>
                  <a:cxn ang="0">
                    <a:pos x="T8" y="T9"/>
                  </a:cxn>
                  <a:cxn ang="0">
                    <a:pos x="T10" y="T11"/>
                  </a:cxn>
                </a:cxnLst>
                <a:rect l="0" t="0" r="r" b="b"/>
                <a:pathLst>
                  <a:path w="29" h="113">
                    <a:moveTo>
                      <a:pt x="14" y="112"/>
                    </a:moveTo>
                    <a:lnTo>
                      <a:pt x="0" y="112"/>
                    </a:lnTo>
                    <a:lnTo>
                      <a:pt x="0" y="0"/>
                    </a:lnTo>
                    <a:lnTo>
                      <a:pt x="28" y="0"/>
                    </a:lnTo>
                    <a:lnTo>
                      <a:pt x="28" y="112"/>
                    </a:lnTo>
                    <a:lnTo>
                      <a:pt x="14" y="112"/>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03" name="Freeform 453"/>
              <p:cNvSpPr>
                <a:spLocks noChangeArrowheads="1"/>
              </p:cNvSpPr>
              <p:nvPr/>
            </p:nvSpPr>
            <p:spPr bwMode="auto">
              <a:xfrm>
                <a:off x="2456656" y="4194727"/>
                <a:ext cx="13890" cy="45720"/>
              </a:xfrm>
              <a:custGeom>
                <a:avLst/>
                <a:gdLst>
                  <a:gd name="T0" fmla="*/ 14 w 29"/>
                  <a:gd name="T1" fmla="*/ 112 h 113"/>
                  <a:gd name="T2" fmla="*/ 0 w 29"/>
                  <a:gd name="T3" fmla="*/ 112 h 113"/>
                  <a:gd name="T4" fmla="*/ 0 w 29"/>
                  <a:gd name="T5" fmla="*/ 0 h 113"/>
                  <a:gd name="T6" fmla="*/ 28 w 29"/>
                  <a:gd name="T7" fmla="*/ 0 h 113"/>
                  <a:gd name="T8" fmla="*/ 28 w 29"/>
                  <a:gd name="T9" fmla="*/ 112 h 113"/>
                  <a:gd name="T10" fmla="*/ 14 w 29"/>
                  <a:gd name="T11" fmla="*/ 112 h 113"/>
                </a:gdLst>
                <a:ahLst/>
                <a:cxnLst>
                  <a:cxn ang="0">
                    <a:pos x="T0" y="T1"/>
                  </a:cxn>
                  <a:cxn ang="0">
                    <a:pos x="T2" y="T3"/>
                  </a:cxn>
                  <a:cxn ang="0">
                    <a:pos x="T4" y="T5"/>
                  </a:cxn>
                  <a:cxn ang="0">
                    <a:pos x="T6" y="T7"/>
                  </a:cxn>
                  <a:cxn ang="0">
                    <a:pos x="T8" y="T9"/>
                  </a:cxn>
                  <a:cxn ang="0">
                    <a:pos x="T10" y="T11"/>
                  </a:cxn>
                </a:cxnLst>
                <a:rect l="0" t="0" r="r" b="b"/>
                <a:pathLst>
                  <a:path w="29" h="113">
                    <a:moveTo>
                      <a:pt x="14" y="112"/>
                    </a:moveTo>
                    <a:lnTo>
                      <a:pt x="0" y="112"/>
                    </a:lnTo>
                    <a:lnTo>
                      <a:pt x="0" y="0"/>
                    </a:lnTo>
                    <a:lnTo>
                      <a:pt x="28" y="0"/>
                    </a:lnTo>
                    <a:lnTo>
                      <a:pt x="28" y="112"/>
                    </a:lnTo>
                    <a:lnTo>
                      <a:pt x="14" y="112"/>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grpSp>
      <p:grpSp>
        <p:nvGrpSpPr>
          <p:cNvPr id="111" name="Group 110"/>
          <p:cNvGrpSpPr/>
          <p:nvPr/>
        </p:nvGrpSpPr>
        <p:grpSpPr>
          <a:xfrm>
            <a:off x="4365583" y="4023449"/>
            <a:ext cx="466017" cy="345550"/>
            <a:chOff x="3789359" y="2959092"/>
            <a:chExt cx="466725" cy="346074"/>
          </a:xfrm>
        </p:grpSpPr>
        <p:sp>
          <p:nvSpPr>
            <p:cNvPr id="112" name="Freeform 11"/>
            <p:cNvSpPr>
              <a:spLocks noChangeArrowheads="1"/>
            </p:cNvSpPr>
            <p:nvPr/>
          </p:nvSpPr>
          <p:spPr bwMode="auto">
            <a:xfrm>
              <a:off x="3810000" y="2959092"/>
              <a:ext cx="427038" cy="284162"/>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bg2">
                  <a:lumMod val="40000"/>
                  <a:lumOff val="60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13"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25400" cap="rnd">
              <a:solidFill>
                <a:schemeClr val="bg2">
                  <a:lumMod val="40000"/>
                  <a:lumOff val="60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sp>
        <p:nvSpPr>
          <p:cNvPr id="114" name="Line 104"/>
          <p:cNvSpPr>
            <a:spLocks noChangeShapeType="1"/>
          </p:cNvSpPr>
          <p:nvPr/>
        </p:nvSpPr>
        <p:spPr bwMode="auto">
          <a:xfrm>
            <a:off x="0" y="4368999"/>
            <a:ext cx="9144000" cy="0"/>
          </a:xfrm>
          <a:prstGeom prst="line">
            <a:avLst/>
          </a:prstGeom>
          <a:noFill/>
          <a:ln w="25400" cap="flat">
            <a:solidFill>
              <a:schemeClr val="bg2">
                <a:lumMod val="75000"/>
              </a:schemeClr>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15" name="TextBox 114"/>
          <p:cNvSpPr txBox="1"/>
          <p:nvPr/>
        </p:nvSpPr>
        <p:spPr>
          <a:xfrm>
            <a:off x="4220962" y="4380107"/>
            <a:ext cx="723275"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bg2">
                    <a:lumMod val="60000"/>
                    <a:lumOff val="40000"/>
                  </a:schemeClr>
                </a:solidFill>
              </a:rPr>
              <a:t>外出時</a:t>
            </a:r>
            <a:endParaRPr lang="en-US" sz="1400" dirty="0" smtClean="0">
              <a:solidFill>
                <a:schemeClr val="bg2">
                  <a:lumMod val="60000"/>
                  <a:lumOff val="40000"/>
                </a:schemeClr>
              </a:solidFill>
            </a:endParaRPr>
          </a:p>
        </p:txBody>
      </p:sp>
      <p:sp>
        <p:nvSpPr>
          <p:cNvPr id="116" name="TextBox 115"/>
          <p:cNvSpPr txBox="1"/>
          <p:nvPr/>
        </p:nvSpPr>
        <p:spPr>
          <a:xfrm>
            <a:off x="2278689" y="4376675"/>
            <a:ext cx="609461"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bg2">
                    <a:lumMod val="75000"/>
                  </a:schemeClr>
                </a:solidFill>
              </a:rPr>
              <a:t>カフェ</a:t>
            </a:r>
            <a:endParaRPr lang="en-US" sz="1400" dirty="0" smtClean="0">
              <a:solidFill>
                <a:schemeClr val="bg2">
                  <a:lumMod val="75000"/>
                </a:schemeClr>
              </a:solidFill>
            </a:endParaRPr>
          </a:p>
        </p:txBody>
      </p:sp>
      <p:sp>
        <p:nvSpPr>
          <p:cNvPr id="117" name="TextBox 116"/>
          <p:cNvSpPr txBox="1"/>
          <p:nvPr/>
        </p:nvSpPr>
        <p:spPr>
          <a:xfrm>
            <a:off x="724250" y="4378928"/>
            <a:ext cx="543739"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bg2">
                    <a:lumMod val="60000"/>
                    <a:lumOff val="40000"/>
                  </a:schemeClr>
                </a:solidFill>
              </a:rPr>
              <a:t>自宅</a:t>
            </a:r>
            <a:endParaRPr lang="en-US" sz="1400" dirty="0" smtClean="0">
              <a:solidFill>
                <a:schemeClr val="bg2">
                  <a:lumMod val="60000"/>
                  <a:lumOff val="40000"/>
                </a:schemeClr>
              </a:solidFill>
            </a:endParaRPr>
          </a:p>
        </p:txBody>
      </p:sp>
      <p:sp>
        <p:nvSpPr>
          <p:cNvPr id="118" name="TextBox 117"/>
          <p:cNvSpPr txBox="1"/>
          <p:nvPr/>
        </p:nvSpPr>
        <p:spPr>
          <a:xfrm>
            <a:off x="5750157" y="4368835"/>
            <a:ext cx="1021433"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bg2">
                    <a:lumMod val="60000"/>
                    <a:lumOff val="40000"/>
                  </a:schemeClr>
                </a:solidFill>
              </a:rPr>
              <a:t>支社、工場</a:t>
            </a:r>
            <a:endParaRPr lang="en-US" sz="1400" dirty="0" smtClean="0">
              <a:solidFill>
                <a:schemeClr val="bg2">
                  <a:lumMod val="60000"/>
                  <a:lumOff val="40000"/>
                </a:schemeClr>
              </a:solidFill>
            </a:endParaRPr>
          </a:p>
        </p:txBody>
      </p:sp>
      <p:sp>
        <p:nvSpPr>
          <p:cNvPr id="119" name="Rectangle 118"/>
          <p:cNvSpPr/>
          <p:nvPr/>
        </p:nvSpPr>
        <p:spPr>
          <a:xfrm>
            <a:off x="472580" y="1445437"/>
            <a:ext cx="3722494" cy="461665"/>
          </a:xfrm>
          <a:prstGeom prst="rect">
            <a:avLst/>
          </a:prstGeom>
          <a:solidFill>
            <a:schemeClr val="accent2">
              <a:lumMod val="75000"/>
            </a:schemeClr>
          </a:solidFill>
        </p:spPr>
        <p:txBody>
          <a:bodyPr wrap="none">
            <a:spAutoFit/>
          </a:bodyPr>
          <a:lstStyle/>
          <a:p>
            <a:r>
              <a:rPr lang="ja-JP" altLang="en-US" sz="2400" spc="-150" dirty="0" smtClean="0">
                <a:solidFill>
                  <a:schemeClr val="bg1"/>
                </a:solidFill>
                <a:latin typeface="+mn-ea"/>
              </a:rPr>
              <a:t>セキュリティ ソリューション </a:t>
            </a:r>
            <a:r>
              <a:rPr lang="en-US" altLang="ja-JP" sz="2400" spc="-150" dirty="0" smtClean="0">
                <a:solidFill>
                  <a:schemeClr val="bg1"/>
                </a:solidFill>
                <a:latin typeface="+mn-ea"/>
              </a:rPr>
              <a:t># 1</a:t>
            </a:r>
            <a:endParaRPr lang="en-US" sz="2400" dirty="0">
              <a:solidFill>
                <a:schemeClr val="bg1"/>
              </a:solidFill>
            </a:endParaRPr>
          </a:p>
        </p:txBody>
      </p:sp>
    </p:spTree>
    <p:extLst>
      <p:ext uri="{BB962C8B-B14F-4D97-AF65-F5344CB8AC3E}">
        <p14:creationId xmlns:p14="http://schemas.microsoft.com/office/powerpoint/2010/main" val="735900119"/>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stretch>
            <a:fillRect/>
          </a:stretch>
        </p:blipFill>
        <p:spPr>
          <a:xfrm>
            <a:off x="4940928" y="70344"/>
            <a:ext cx="4211861" cy="2837534"/>
          </a:xfrm>
          <a:prstGeom prst="rect">
            <a:avLst/>
          </a:prstGeom>
        </p:spPr>
      </p:pic>
      <p:sp>
        <p:nvSpPr>
          <p:cNvPr id="19" name="Rectangle 18"/>
          <p:cNvSpPr/>
          <p:nvPr/>
        </p:nvSpPr>
        <p:spPr>
          <a:xfrm>
            <a:off x="0" y="0"/>
            <a:ext cx="4940928" cy="13820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sp>
        <p:nvSpPr>
          <p:cNvPr id="34" name="Rectangle 33"/>
          <p:cNvSpPr/>
          <p:nvPr/>
        </p:nvSpPr>
        <p:spPr>
          <a:xfrm>
            <a:off x="4949716" y="68758"/>
            <a:ext cx="4203073" cy="5074742"/>
          </a:xfrm>
          <a:prstGeom prst="rect">
            <a:avLst/>
          </a:prstGeom>
          <a:solidFill>
            <a:srgbClr val="FEFDFF">
              <a:alpha val="7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1" name="Title 1"/>
          <p:cNvSpPr txBox="1">
            <a:spLocks/>
          </p:cNvSpPr>
          <p:nvPr/>
        </p:nvSpPr>
        <p:spPr>
          <a:xfrm>
            <a:off x="437766" y="489098"/>
            <a:ext cx="8106879" cy="435488"/>
          </a:xfrm>
          <a:prstGeom prst="rect">
            <a:avLst/>
          </a:prstGeom>
        </p:spPr>
        <p:txBody>
          <a:bodyPr/>
          <a:lstStyle>
            <a:lvl1pPr algn="l" defTabSz="684213" rtl="0" eaLnBrk="1" fontAlgn="base" hangingPunct="1">
              <a:lnSpc>
                <a:spcPct val="80000"/>
              </a:lnSpc>
              <a:spcBef>
                <a:spcPct val="0"/>
              </a:spcBef>
              <a:spcAft>
                <a:spcPct val="0"/>
              </a:spcAft>
              <a:defRPr lang="en-US" sz="2400" kern="1200" baseline="0" dirty="0">
                <a:solidFill>
                  <a:schemeClr val="tx1"/>
                </a:solidFill>
                <a:latin typeface="MS PGothic" charset="-128"/>
                <a:ea typeface="MS PGothic" charset="-128"/>
                <a:cs typeface="MS PGothic" charset="-128"/>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dirty="0" smtClean="0">
                <a:solidFill>
                  <a:schemeClr val="accent2">
                    <a:lumMod val="75000"/>
                  </a:schemeClr>
                </a:solidFill>
              </a:rPr>
              <a:t>『</a:t>
            </a:r>
            <a:r>
              <a:rPr lang="ja-JP" altLang="en-US" dirty="0">
                <a:solidFill>
                  <a:schemeClr val="accent2">
                    <a:lumMod val="75000"/>
                  </a:schemeClr>
                </a:solidFill>
              </a:rPr>
              <a:t>リモートワークを想定した</a:t>
            </a:r>
          </a:p>
          <a:p>
            <a:r>
              <a:rPr lang="ja-JP" altLang="en-US" dirty="0">
                <a:solidFill>
                  <a:schemeClr val="accent2">
                    <a:lumMod val="75000"/>
                  </a:schemeClr>
                </a:solidFill>
              </a:rPr>
              <a:t>　</a:t>
            </a:r>
            <a:r>
              <a:rPr lang="ja-JP" altLang="en-US" dirty="0" smtClean="0">
                <a:solidFill>
                  <a:schemeClr val="accent2">
                    <a:lumMod val="75000"/>
                  </a:schemeClr>
                </a:solidFill>
              </a:rPr>
              <a:t>社内、社外</a:t>
            </a:r>
            <a:r>
              <a:rPr lang="ja-JP" altLang="en-US" dirty="0">
                <a:solidFill>
                  <a:schemeClr val="accent2">
                    <a:lumMod val="75000"/>
                  </a:schemeClr>
                </a:solidFill>
              </a:rPr>
              <a:t>でのシームレスなセキュリティ対策</a:t>
            </a:r>
            <a:r>
              <a:rPr lang="en-US" altLang="ja-JP" dirty="0" smtClean="0">
                <a:solidFill>
                  <a:schemeClr val="accent2">
                    <a:lumMod val="75000"/>
                  </a:schemeClr>
                </a:solidFill>
              </a:rPr>
              <a:t>』</a:t>
            </a:r>
            <a:endParaRPr lang="ja-JP" altLang="en-US" dirty="0">
              <a:solidFill>
                <a:schemeClr val="accent2">
                  <a:lumMod val="75000"/>
                </a:schemeClr>
              </a:solidFill>
            </a:endParaRPr>
          </a:p>
        </p:txBody>
      </p:sp>
      <p:sp>
        <p:nvSpPr>
          <p:cNvPr id="10" name="TextBox 9"/>
          <p:cNvSpPr txBox="1"/>
          <p:nvPr/>
        </p:nvSpPr>
        <p:spPr>
          <a:xfrm>
            <a:off x="437767" y="1254525"/>
            <a:ext cx="8406556" cy="1323439"/>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marL="342900" indent="-342900">
              <a:spcAft>
                <a:spcPts val="0"/>
              </a:spcAft>
              <a:buFont typeface="Wingdings" charset="2"/>
              <a:buChar char="ü"/>
            </a:pPr>
            <a:r>
              <a:rPr lang="ja-JP" altLang="en-US" sz="2000" dirty="0" smtClean="0">
                <a:latin typeface="MS PGothic" charset="-128"/>
                <a:ea typeface="MS PGothic" charset="-128"/>
                <a:cs typeface="MS PGothic" charset="-128"/>
              </a:rPr>
              <a:t>社内、社外を問わず利用出来るクラウド サービス</a:t>
            </a:r>
            <a:endParaRPr lang="en-US" altLang="ja-JP" sz="2000" dirty="0" smtClean="0">
              <a:latin typeface="MS PGothic" charset="-128"/>
              <a:ea typeface="MS PGothic" charset="-128"/>
              <a:cs typeface="MS PGothic" charset="-128"/>
            </a:endParaRPr>
          </a:p>
          <a:p>
            <a:pPr marL="342900" indent="-342900">
              <a:spcAft>
                <a:spcPts val="0"/>
              </a:spcAft>
              <a:buFont typeface="Wingdings" charset="2"/>
              <a:buChar char="ü"/>
            </a:pPr>
            <a:r>
              <a:rPr lang="ja-JP" altLang="en-US" sz="2000" dirty="0" smtClean="0">
                <a:latin typeface="MS PGothic" charset="-128"/>
                <a:ea typeface="MS PGothic" charset="-128"/>
                <a:cs typeface="MS PGothic" charset="-128"/>
              </a:rPr>
              <a:t>リモート ワークの増加により、新たなセキュリティ対策が必要</a:t>
            </a:r>
            <a:endParaRPr lang="en-US" sz="2000" dirty="0">
              <a:latin typeface="MS PGothic" charset="-128"/>
              <a:ea typeface="MS PGothic" charset="-128"/>
              <a:cs typeface="MS PGothic" charset="-128"/>
            </a:endParaRPr>
          </a:p>
          <a:p>
            <a:pPr marL="342900" indent="-342900">
              <a:spcAft>
                <a:spcPts val="0"/>
              </a:spcAft>
              <a:buFont typeface="Wingdings" charset="2"/>
              <a:buChar char="q"/>
            </a:pPr>
            <a:r>
              <a:rPr lang="ja-JP" altLang="en-US" sz="2000" dirty="0" smtClean="0">
                <a:solidFill>
                  <a:schemeClr val="accent2">
                    <a:lumMod val="75000"/>
                  </a:schemeClr>
                </a:solidFill>
                <a:latin typeface="MS PGothic" charset="-128"/>
                <a:ea typeface="MS PGothic" charset="-128"/>
                <a:cs typeface="MS PGothic" charset="-128"/>
              </a:rPr>
              <a:t>既存インフラを利用した構成</a:t>
            </a:r>
            <a:endParaRPr lang="en-US" altLang="ja-JP" sz="2000" dirty="0" smtClean="0">
              <a:solidFill>
                <a:schemeClr val="accent2">
                  <a:lumMod val="75000"/>
                </a:schemeClr>
              </a:solidFill>
              <a:latin typeface="MS PGothic" charset="-128"/>
              <a:ea typeface="MS PGothic" charset="-128"/>
              <a:cs typeface="MS PGothic" charset="-128"/>
            </a:endParaRPr>
          </a:p>
          <a:p>
            <a:pPr marL="342900" indent="-342900">
              <a:spcAft>
                <a:spcPts val="0"/>
              </a:spcAft>
              <a:buFont typeface="Wingdings" charset="2"/>
              <a:buChar char="q"/>
            </a:pPr>
            <a:r>
              <a:rPr lang="ja-JP" altLang="en-US" sz="2000" dirty="0" smtClean="0">
                <a:solidFill>
                  <a:schemeClr val="accent2">
                    <a:lumMod val="75000"/>
                  </a:schemeClr>
                </a:solidFill>
                <a:latin typeface="MS PGothic" charset="-128"/>
                <a:ea typeface="MS PGothic" charset="-128"/>
                <a:cs typeface="MS PGothic" charset="-128"/>
              </a:rPr>
              <a:t>利用者負荷の少ないシームレスで広範囲なセキュリティ対策</a:t>
            </a:r>
            <a:endParaRPr lang="en-US" altLang="ja-JP" sz="2000" dirty="0" smtClean="0">
              <a:solidFill>
                <a:schemeClr val="accent2">
                  <a:lumMod val="75000"/>
                </a:schemeClr>
              </a:solidFill>
              <a:latin typeface="MS PGothic" charset="-128"/>
              <a:ea typeface="MS PGothic" charset="-128"/>
              <a:cs typeface="MS PGothic" charset="-128"/>
            </a:endParaRPr>
          </a:p>
        </p:txBody>
      </p:sp>
      <p:sp>
        <p:nvSpPr>
          <p:cNvPr id="30" name="Rectangle 29"/>
          <p:cNvSpPr/>
          <p:nvPr/>
        </p:nvSpPr>
        <p:spPr>
          <a:xfrm>
            <a:off x="-1" y="-2181"/>
            <a:ext cx="2101857" cy="307777"/>
          </a:xfrm>
          <a:prstGeom prst="rect">
            <a:avLst/>
          </a:prstGeom>
          <a:solidFill>
            <a:schemeClr val="accent2">
              <a:lumMod val="75000"/>
            </a:schemeClr>
          </a:solidFill>
        </p:spPr>
        <p:txBody>
          <a:bodyPr wrap="none">
            <a:spAutoFit/>
          </a:bodyPr>
          <a:lstStyle/>
          <a:p>
            <a:r>
              <a:rPr lang="ja-JP" altLang="en-US" sz="1400" spc="-150" dirty="0" smtClean="0">
                <a:solidFill>
                  <a:schemeClr val="bg1"/>
                </a:solidFill>
                <a:latin typeface="+mn-ea"/>
              </a:rPr>
              <a:t>セキュリティ ソリューション </a:t>
            </a:r>
            <a:r>
              <a:rPr lang="en-US" altLang="ja-JP" sz="1400" spc="-150" dirty="0">
                <a:solidFill>
                  <a:schemeClr val="bg1"/>
                </a:solidFill>
                <a:latin typeface="+mn-ea"/>
              </a:rPr>
              <a:t># </a:t>
            </a:r>
            <a:r>
              <a:rPr lang="en-US" altLang="ja-JP" sz="1400" spc="-150" dirty="0" smtClean="0">
                <a:solidFill>
                  <a:schemeClr val="bg1"/>
                </a:solidFill>
                <a:latin typeface="+mn-ea"/>
              </a:rPr>
              <a:t>1</a:t>
            </a:r>
            <a:endParaRPr lang="en-US" sz="1400" dirty="0">
              <a:solidFill>
                <a:schemeClr val="bg1"/>
              </a:solidFill>
            </a:endParaRPr>
          </a:p>
        </p:txBody>
      </p:sp>
      <p:sp>
        <p:nvSpPr>
          <p:cNvPr id="32" name="Rectangle 31"/>
          <p:cNvSpPr/>
          <p:nvPr/>
        </p:nvSpPr>
        <p:spPr>
          <a:xfrm>
            <a:off x="0" y="2625517"/>
            <a:ext cx="9152789" cy="325862"/>
          </a:xfrm>
          <a:prstGeom prst="rect">
            <a:avLst/>
          </a:prstGeom>
          <a:solidFill>
            <a:schemeClr val="accent2">
              <a:lumMod val="75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smtClean="0"/>
              <a:t>シスコソリューションで解決！</a:t>
            </a:r>
            <a:endParaRPr lang="en-US" dirty="0" smtClean="0"/>
          </a:p>
        </p:txBody>
      </p:sp>
      <p:sp>
        <p:nvSpPr>
          <p:cNvPr id="33" name="TextBox 32"/>
          <p:cNvSpPr txBox="1"/>
          <p:nvPr/>
        </p:nvSpPr>
        <p:spPr>
          <a:xfrm>
            <a:off x="2577077" y="3053894"/>
            <a:ext cx="6377323" cy="369332"/>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lang="en-US" dirty="0"/>
              <a:t>Cisco </a:t>
            </a:r>
            <a:r>
              <a:rPr lang="en-US" dirty="0" smtClean="0"/>
              <a:t>ASA with Firepower Services:</a:t>
            </a:r>
            <a:r>
              <a:rPr lang="ja-JP" altLang="en-US" dirty="0" smtClean="0"/>
              <a:t>次世代型ファイアウォール</a:t>
            </a:r>
            <a:endParaRPr lang="en-US" dirty="0" err="1"/>
          </a:p>
        </p:txBody>
      </p:sp>
      <p:pic>
        <p:nvPicPr>
          <p:cNvPr id="37" name="Picture 36"/>
          <p:cNvPicPr>
            <a:picLocks noChangeAspect="1"/>
          </p:cNvPicPr>
          <p:nvPr/>
        </p:nvPicPr>
        <p:blipFill>
          <a:blip r:embed="rId4"/>
          <a:stretch>
            <a:fillRect/>
          </a:stretch>
        </p:blipFill>
        <p:spPr>
          <a:xfrm>
            <a:off x="1480059" y="3228919"/>
            <a:ext cx="1096380" cy="203545"/>
          </a:xfrm>
          <a:prstGeom prst="rect">
            <a:avLst/>
          </a:prstGeom>
        </p:spPr>
      </p:pic>
      <p:pic>
        <p:nvPicPr>
          <p:cNvPr id="38" name="Picture 37"/>
          <p:cNvPicPr>
            <a:picLocks noChangeAspect="1"/>
          </p:cNvPicPr>
          <p:nvPr/>
        </p:nvPicPr>
        <p:blipFill>
          <a:blip r:embed="rId5"/>
          <a:stretch>
            <a:fillRect/>
          </a:stretch>
        </p:blipFill>
        <p:spPr>
          <a:xfrm>
            <a:off x="1753000" y="3039756"/>
            <a:ext cx="550497" cy="174771"/>
          </a:xfrm>
          <a:prstGeom prst="rect">
            <a:avLst/>
          </a:prstGeom>
        </p:spPr>
      </p:pic>
      <p:grpSp>
        <p:nvGrpSpPr>
          <p:cNvPr id="39" name="Group 38"/>
          <p:cNvGrpSpPr/>
          <p:nvPr/>
        </p:nvGrpSpPr>
        <p:grpSpPr>
          <a:xfrm>
            <a:off x="2708766" y="4113404"/>
            <a:ext cx="3630231" cy="422938"/>
            <a:chOff x="5620792" y="3728686"/>
            <a:chExt cx="3630231" cy="422938"/>
          </a:xfrm>
        </p:grpSpPr>
        <p:pic>
          <p:nvPicPr>
            <p:cNvPr id="40" name="Picture 39" descr="Cisco Cloudlock」の画像検索結果"/>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20792" y="3751577"/>
              <a:ext cx="533396" cy="400047"/>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6027064" y="3728686"/>
              <a:ext cx="3223959" cy="369332"/>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lang="en-US" dirty="0" err="1" smtClean="0"/>
                <a:t>Cloudlock</a:t>
              </a:r>
              <a:r>
                <a:rPr lang="en-US" dirty="0" smtClean="0"/>
                <a:t>: Shadow IT</a:t>
              </a:r>
              <a:r>
                <a:rPr lang="ja-JP" altLang="en-US" dirty="0" smtClean="0"/>
                <a:t>の把握</a:t>
              </a:r>
              <a:endParaRPr lang="en-US" altLang="ja-JP" dirty="0" smtClean="0"/>
            </a:p>
          </p:txBody>
        </p:sp>
      </p:grpSp>
      <p:grpSp>
        <p:nvGrpSpPr>
          <p:cNvPr id="47" name="Group 46"/>
          <p:cNvGrpSpPr/>
          <p:nvPr/>
        </p:nvGrpSpPr>
        <p:grpSpPr>
          <a:xfrm>
            <a:off x="2578846" y="3601526"/>
            <a:ext cx="3995095" cy="369332"/>
            <a:chOff x="2604302" y="4505839"/>
            <a:chExt cx="3995095" cy="369332"/>
          </a:xfrm>
        </p:grpSpPr>
        <p:sp>
          <p:nvSpPr>
            <p:cNvPr id="48" name="TextBox 47"/>
            <p:cNvSpPr txBox="1"/>
            <p:nvPr/>
          </p:nvSpPr>
          <p:spPr>
            <a:xfrm>
              <a:off x="2860873" y="4505839"/>
              <a:ext cx="3738524" cy="369332"/>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lang="en-US" dirty="0" smtClean="0"/>
                <a:t>Umbrella: </a:t>
              </a:r>
              <a:r>
                <a:rPr lang="ja-JP" altLang="en-US" sz="1400" dirty="0" smtClean="0"/>
                <a:t>セキュア</a:t>
              </a:r>
              <a:r>
                <a:rPr lang="en-US" altLang="ja-JP" sz="1400" dirty="0" smtClean="0"/>
                <a:t>DNS &amp; Web</a:t>
              </a:r>
              <a:r>
                <a:rPr lang="ja-JP" altLang="en-US" sz="1400" dirty="0" smtClean="0"/>
                <a:t>セキュリティ</a:t>
              </a:r>
              <a:endParaRPr lang="en-US" altLang="ja-JP" sz="1400" dirty="0" smtClean="0"/>
            </a:p>
          </p:txBody>
        </p:sp>
        <p:grpSp>
          <p:nvGrpSpPr>
            <p:cNvPr id="49" name="Group 48"/>
            <p:cNvGrpSpPr/>
            <p:nvPr/>
          </p:nvGrpSpPr>
          <p:grpSpPr>
            <a:xfrm>
              <a:off x="2604302" y="4571729"/>
              <a:ext cx="230389" cy="292618"/>
              <a:chOff x="1755735" y="1690064"/>
              <a:chExt cx="405342" cy="514828"/>
            </a:xfrm>
          </p:grpSpPr>
          <p:sp>
            <p:nvSpPr>
              <p:cNvPr id="50" name="Freeform 49"/>
              <p:cNvSpPr>
                <a:spLocks noChangeArrowheads="1"/>
              </p:cNvSpPr>
              <p:nvPr/>
            </p:nvSpPr>
            <p:spPr bwMode="auto">
              <a:xfrm>
                <a:off x="1755735" y="1690064"/>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63500" cap="rnd">
                <a:solidFill>
                  <a:schemeClr val="accent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 name="Freeform 50"/>
              <p:cNvSpPr>
                <a:spLocks noChangeArrowheads="1"/>
              </p:cNvSpPr>
              <p:nvPr/>
            </p:nvSpPr>
            <p:spPr bwMode="auto">
              <a:xfrm>
                <a:off x="1832416" y="1799053"/>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grpSp>
        <p:nvGrpSpPr>
          <p:cNvPr id="20" name="Group 19"/>
          <p:cNvGrpSpPr/>
          <p:nvPr/>
        </p:nvGrpSpPr>
        <p:grpSpPr>
          <a:xfrm>
            <a:off x="2497359" y="4604779"/>
            <a:ext cx="4995743" cy="423920"/>
            <a:chOff x="2497359" y="4667532"/>
            <a:chExt cx="4995743" cy="423920"/>
          </a:xfrm>
        </p:grpSpPr>
        <p:pic>
          <p:nvPicPr>
            <p:cNvPr id="21" name="Picture 20" descr="/Users/njito/Library/Group Containers/UBF8T346G9.Office/msoclip1/01/ADAF3FA9-9D48-8040-869A-789F1F775BEB.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97359" y="4667532"/>
              <a:ext cx="423920" cy="42392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835417" y="4685167"/>
              <a:ext cx="4657685" cy="369332"/>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lang="en-US" dirty="0" smtClean="0"/>
                <a:t>AMP Endpoint Security: </a:t>
              </a:r>
              <a:r>
                <a:rPr lang="ja-JP" altLang="en-US" sz="1400" dirty="0" smtClean="0"/>
                <a:t>エンドポイント セキュリティ</a:t>
              </a:r>
              <a:endParaRPr lang="en-US" altLang="ja-JP" sz="1100" dirty="0" smtClean="0"/>
            </a:p>
          </p:txBody>
        </p:sp>
      </p:grpSp>
    </p:spTree>
    <p:extLst>
      <p:ext uri="{BB962C8B-B14F-4D97-AF65-F5344CB8AC3E}">
        <p14:creationId xmlns:p14="http://schemas.microsoft.com/office/powerpoint/2010/main" val="2034854200"/>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1249488" y="4114347"/>
            <a:ext cx="123031" cy="250031"/>
            <a:chOff x="7310438" y="4252274"/>
            <a:chExt cx="123031" cy="250031"/>
          </a:xfrm>
        </p:grpSpPr>
        <p:sp>
          <p:nvSpPr>
            <p:cNvPr id="30"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bg2">
                  <a:lumMod val="75000"/>
                </a:schemeClr>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31" name="Line 394"/>
            <p:cNvSpPr>
              <a:spLocks noChangeShapeType="1"/>
            </p:cNvSpPr>
            <p:nvPr/>
          </p:nvSpPr>
          <p:spPr bwMode="auto">
            <a:xfrm>
              <a:off x="7371953" y="4391180"/>
              <a:ext cx="0" cy="111125"/>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32" name="Group 31"/>
          <p:cNvGrpSpPr/>
          <p:nvPr/>
        </p:nvGrpSpPr>
        <p:grpSpPr>
          <a:xfrm>
            <a:off x="828392" y="4077693"/>
            <a:ext cx="354742" cy="279797"/>
            <a:chOff x="6605984" y="4218540"/>
            <a:chExt cx="354742" cy="279797"/>
          </a:xfrm>
        </p:grpSpPr>
        <p:sp>
          <p:nvSpPr>
            <p:cNvPr id="33" name="Freeform 341"/>
            <p:cNvSpPr>
              <a:spLocks noChangeArrowheads="1"/>
            </p:cNvSpPr>
            <p:nvPr/>
          </p:nvSpPr>
          <p:spPr bwMode="auto">
            <a:xfrm>
              <a:off x="6605984" y="4218540"/>
              <a:ext cx="354742" cy="100758"/>
            </a:xfrm>
            <a:custGeom>
              <a:avLst/>
              <a:gdLst>
                <a:gd name="T0" fmla="*/ 395 w 791"/>
                <a:gd name="T1" fmla="*/ 85 h 227"/>
                <a:gd name="T2" fmla="*/ 57 w 791"/>
                <a:gd name="T3" fmla="*/ 226 h 227"/>
                <a:gd name="T4" fmla="*/ 0 w 791"/>
                <a:gd name="T5" fmla="*/ 226 h 227"/>
                <a:gd name="T6" fmla="*/ 0 w 791"/>
                <a:gd name="T7" fmla="*/ 169 h 227"/>
                <a:gd name="T8" fmla="*/ 395 w 791"/>
                <a:gd name="T9" fmla="*/ 0 h 227"/>
                <a:gd name="T10" fmla="*/ 790 w 791"/>
                <a:gd name="T11" fmla="*/ 169 h 227"/>
                <a:gd name="T12" fmla="*/ 790 w 791"/>
                <a:gd name="T13" fmla="*/ 226 h 227"/>
                <a:gd name="T14" fmla="*/ 734 w 791"/>
                <a:gd name="T15" fmla="*/ 226 h 227"/>
                <a:gd name="T16" fmla="*/ 395 w 791"/>
                <a:gd name="T17" fmla="*/ 85 h 227"/>
                <a:gd name="connsiteX0" fmla="*/ 4994 w 9987"/>
                <a:gd name="connsiteY0" fmla="*/ 3744 h 9956"/>
                <a:gd name="connsiteX1" fmla="*/ 721 w 9987"/>
                <a:gd name="connsiteY1" fmla="*/ 9956 h 9956"/>
                <a:gd name="connsiteX2" fmla="*/ 0 w 9987"/>
                <a:gd name="connsiteY2" fmla="*/ 9956 h 9956"/>
                <a:gd name="connsiteX3" fmla="*/ 0 w 9987"/>
                <a:gd name="connsiteY3" fmla="*/ 7445 h 9956"/>
                <a:gd name="connsiteX4" fmla="*/ 4994 w 9987"/>
                <a:gd name="connsiteY4" fmla="*/ 0 h 9956"/>
                <a:gd name="connsiteX5" fmla="*/ 9987 w 9987"/>
                <a:gd name="connsiteY5" fmla="*/ 7445 h 9956"/>
                <a:gd name="connsiteX6" fmla="*/ 9987 w 9987"/>
                <a:gd name="connsiteY6" fmla="*/ 9956 h 9956"/>
                <a:gd name="connsiteX7" fmla="*/ 9279 w 9987"/>
                <a:gd name="connsiteY7" fmla="*/ 9956 h 9956"/>
                <a:gd name="connsiteX8" fmla="*/ 4994 w 9987"/>
                <a:gd name="connsiteY8" fmla="*/ 3744 h 9956"/>
                <a:gd name="connsiteX9" fmla="*/ 4994 w 9987"/>
                <a:gd name="connsiteY9" fmla="*/ 3744 h 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87" h="9956">
                  <a:moveTo>
                    <a:pt x="4994" y="3744"/>
                  </a:moveTo>
                  <a:lnTo>
                    <a:pt x="721" y="9956"/>
                  </a:lnTo>
                  <a:lnTo>
                    <a:pt x="0" y="9956"/>
                  </a:lnTo>
                  <a:lnTo>
                    <a:pt x="0" y="7445"/>
                  </a:lnTo>
                  <a:lnTo>
                    <a:pt x="4994" y="0"/>
                  </a:lnTo>
                  <a:lnTo>
                    <a:pt x="9987" y="7445"/>
                  </a:lnTo>
                  <a:lnTo>
                    <a:pt x="9987" y="9956"/>
                  </a:lnTo>
                  <a:lnTo>
                    <a:pt x="9279" y="9956"/>
                  </a:lnTo>
                  <a:lnTo>
                    <a:pt x="4994" y="3744"/>
                  </a:lnTo>
                  <a:lnTo>
                    <a:pt x="4994" y="3744"/>
                  </a:lnTo>
                  <a:close/>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35" name="Line 342"/>
            <p:cNvSpPr>
              <a:spLocks noChangeShapeType="1"/>
            </p:cNvSpPr>
            <p:nvPr/>
          </p:nvSpPr>
          <p:spPr bwMode="auto">
            <a:xfrm flipV="1">
              <a:off x="6631781" y="4319742"/>
              <a:ext cx="1984" cy="174625"/>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36" name="Line 343"/>
            <p:cNvSpPr>
              <a:spLocks noChangeShapeType="1"/>
            </p:cNvSpPr>
            <p:nvPr/>
          </p:nvSpPr>
          <p:spPr bwMode="auto">
            <a:xfrm>
              <a:off x="6937375" y="4325696"/>
              <a:ext cx="1984" cy="17065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37" name="Freeform 344"/>
            <p:cNvSpPr>
              <a:spLocks noChangeArrowheads="1"/>
            </p:cNvSpPr>
            <p:nvPr/>
          </p:nvSpPr>
          <p:spPr bwMode="auto">
            <a:xfrm>
              <a:off x="6746875" y="4333634"/>
              <a:ext cx="77390" cy="164703"/>
            </a:xfrm>
            <a:custGeom>
              <a:avLst/>
              <a:gdLst>
                <a:gd name="T0" fmla="*/ 169 w 170"/>
                <a:gd name="T1" fmla="*/ 367 h 368"/>
                <a:gd name="T2" fmla="*/ 169 w 170"/>
                <a:gd name="T3" fmla="*/ 0 h 368"/>
                <a:gd name="T4" fmla="*/ 0 w 170"/>
                <a:gd name="T5" fmla="*/ 0 h 368"/>
                <a:gd name="T6" fmla="*/ 0 w 170"/>
                <a:gd name="T7" fmla="*/ 367 h 368"/>
              </a:gdLst>
              <a:ahLst/>
              <a:cxnLst>
                <a:cxn ang="0">
                  <a:pos x="T0" y="T1"/>
                </a:cxn>
                <a:cxn ang="0">
                  <a:pos x="T2" y="T3"/>
                </a:cxn>
                <a:cxn ang="0">
                  <a:pos x="T4" y="T5"/>
                </a:cxn>
                <a:cxn ang="0">
                  <a:pos x="T6" y="T7"/>
                </a:cxn>
              </a:cxnLst>
              <a:rect l="0" t="0" r="r" b="b"/>
              <a:pathLst>
                <a:path w="170" h="368">
                  <a:moveTo>
                    <a:pt x="169" y="367"/>
                  </a:moveTo>
                  <a:lnTo>
                    <a:pt x="169" y="0"/>
                  </a:lnTo>
                  <a:lnTo>
                    <a:pt x="0" y="0"/>
                  </a:lnTo>
                  <a:lnTo>
                    <a:pt x="0" y="367"/>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38" name="Freeform 345"/>
            <p:cNvSpPr>
              <a:spLocks noChangeArrowheads="1"/>
            </p:cNvSpPr>
            <p:nvPr/>
          </p:nvSpPr>
          <p:spPr bwMode="auto">
            <a:xfrm>
              <a:off x="6859984" y="4371336"/>
              <a:ext cx="37704" cy="89298"/>
            </a:xfrm>
            <a:custGeom>
              <a:avLst/>
              <a:gdLst>
                <a:gd name="T0" fmla="*/ 42 w 85"/>
                <a:gd name="T1" fmla="*/ 197 h 198"/>
                <a:gd name="T2" fmla="*/ 0 w 85"/>
                <a:gd name="T3" fmla="*/ 197 h 198"/>
                <a:gd name="T4" fmla="*/ 0 w 85"/>
                <a:gd name="T5" fmla="*/ 0 h 198"/>
                <a:gd name="T6" fmla="*/ 84 w 85"/>
                <a:gd name="T7" fmla="*/ 0 h 198"/>
                <a:gd name="T8" fmla="*/ 84 w 85"/>
                <a:gd name="T9" fmla="*/ 197 h 198"/>
                <a:gd name="T10" fmla="*/ 42 w 85"/>
                <a:gd name="T11" fmla="*/ 197 h 198"/>
              </a:gdLst>
              <a:ahLst/>
              <a:cxnLst>
                <a:cxn ang="0">
                  <a:pos x="T0" y="T1"/>
                </a:cxn>
                <a:cxn ang="0">
                  <a:pos x="T2" y="T3"/>
                </a:cxn>
                <a:cxn ang="0">
                  <a:pos x="T4" y="T5"/>
                </a:cxn>
                <a:cxn ang="0">
                  <a:pos x="T6" y="T7"/>
                </a:cxn>
                <a:cxn ang="0">
                  <a:pos x="T8" y="T9"/>
                </a:cxn>
                <a:cxn ang="0">
                  <a:pos x="T10" y="T11"/>
                </a:cxn>
              </a:cxnLst>
              <a:rect l="0" t="0" r="r" b="b"/>
              <a:pathLst>
                <a:path w="85" h="198">
                  <a:moveTo>
                    <a:pt x="42" y="197"/>
                  </a:moveTo>
                  <a:lnTo>
                    <a:pt x="0" y="197"/>
                  </a:lnTo>
                  <a:lnTo>
                    <a:pt x="0" y="0"/>
                  </a:lnTo>
                  <a:lnTo>
                    <a:pt x="84" y="0"/>
                  </a:lnTo>
                  <a:lnTo>
                    <a:pt x="84" y="197"/>
                  </a:lnTo>
                  <a:lnTo>
                    <a:pt x="42" y="197"/>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39" name="Freeform 346"/>
            <p:cNvSpPr>
              <a:spLocks noChangeArrowheads="1"/>
            </p:cNvSpPr>
            <p:nvPr/>
          </p:nvSpPr>
          <p:spPr bwMode="auto">
            <a:xfrm>
              <a:off x="6669484" y="4371336"/>
              <a:ext cx="39688" cy="89298"/>
            </a:xfrm>
            <a:custGeom>
              <a:avLst/>
              <a:gdLst>
                <a:gd name="T0" fmla="*/ 43 w 86"/>
                <a:gd name="T1" fmla="*/ 197 h 198"/>
                <a:gd name="T2" fmla="*/ 0 w 86"/>
                <a:gd name="T3" fmla="*/ 197 h 198"/>
                <a:gd name="T4" fmla="*/ 0 w 86"/>
                <a:gd name="T5" fmla="*/ 0 h 198"/>
                <a:gd name="T6" fmla="*/ 85 w 86"/>
                <a:gd name="T7" fmla="*/ 0 h 198"/>
                <a:gd name="T8" fmla="*/ 85 w 86"/>
                <a:gd name="T9" fmla="*/ 197 h 198"/>
                <a:gd name="T10" fmla="*/ 43 w 86"/>
                <a:gd name="T11" fmla="*/ 197 h 198"/>
              </a:gdLst>
              <a:ahLst/>
              <a:cxnLst>
                <a:cxn ang="0">
                  <a:pos x="T0" y="T1"/>
                </a:cxn>
                <a:cxn ang="0">
                  <a:pos x="T2" y="T3"/>
                </a:cxn>
                <a:cxn ang="0">
                  <a:pos x="T4" y="T5"/>
                </a:cxn>
                <a:cxn ang="0">
                  <a:pos x="T6" y="T7"/>
                </a:cxn>
                <a:cxn ang="0">
                  <a:pos x="T8" y="T9"/>
                </a:cxn>
                <a:cxn ang="0">
                  <a:pos x="T10" y="T11"/>
                </a:cxn>
              </a:cxnLst>
              <a:rect l="0" t="0" r="r" b="b"/>
              <a:pathLst>
                <a:path w="86" h="198">
                  <a:moveTo>
                    <a:pt x="43" y="197"/>
                  </a:moveTo>
                  <a:lnTo>
                    <a:pt x="0" y="197"/>
                  </a:lnTo>
                  <a:lnTo>
                    <a:pt x="0" y="0"/>
                  </a:lnTo>
                  <a:lnTo>
                    <a:pt x="85" y="0"/>
                  </a:lnTo>
                  <a:lnTo>
                    <a:pt x="85" y="197"/>
                  </a:lnTo>
                  <a:lnTo>
                    <a:pt x="43" y="197"/>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grpSp>
        <p:nvGrpSpPr>
          <p:cNvPr id="40" name="Group 39"/>
          <p:cNvGrpSpPr/>
          <p:nvPr/>
        </p:nvGrpSpPr>
        <p:grpSpPr>
          <a:xfrm>
            <a:off x="6077800" y="3619303"/>
            <a:ext cx="381000" cy="738187"/>
            <a:chOff x="7689453" y="3762134"/>
            <a:chExt cx="381000" cy="738187"/>
          </a:xfrm>
        </p:grpSpPr>
        <p:sp>
          <p:nvSpPr>
            <p:cNvPr id="41" name="Freeform 347"/>
            <p:cNvSpPr>
              <a:spLocks noChangeArrowheads="1"/>
            </p:cNvSpPr>
            <p:nvPr/>
          </p:nvSpPr>
          <p:spPr bwMode="auto">
            <a:xfrm>
              <a:off x="7689453" y="3762134"/>
              <a:ext cx="381000" cy="736203"/>
            </a:xfrm>
            <a:custGeom>
              <a:avLst/>
              <a:gdLst>
                <a:gd name="T0" fmla="*/ 846 w 847"/>
                <a:gd name="T1" fmla="*/ 1637 h 1638"/>
                <a:gd name="T2" fmla="*/ 846 w 847"/>
                <a:gd name="T3" fmla="*/ 395 h 1638"/>
                <a:gd name="T4" fmla="*/ 423 w 847"/>
                <a:gd name="T5" fmla="*/ 0 h 1638"/>
                <a:gd name="T6" fmla="*/ 0 w 847"/>
                <a:gd name="T7" fmla="*/ 395 h 1638"/>
                <a:gd name="T8" fmla="*/ 0 w 847"/>
                <a:gd name="T9" fmla="*/ 1637 h 1638"/>
              </a:gdLst>
              <a:ahLst/>
              <a:cxnLst>
                <a:cxn ang="0">
                  <a:pos x="T0" y="T1"/>
                </a:cxn>
                <a:cxn ang="0">
                  <a:pos x="T2" y="T3"/>
                </a:cxn>
                <a:cxn ang="0">
                  <a:pos x="T4" y="T5"/>
                </a:cxn>
                <a:cxn ang="0">
                  <a:pos x="T6" y="T7"/>
                </a:cxn>
                <a:cxn ang="0">
                  <a:pos x="T8" y="T9"/>
                </a:cxn>
              </a:cxnLst>
              <a:rect l="0" t="0" r="r" b="b"/>
              <a:pathLst>
                <a:path w="847" h="1638">
                  <a:moveTo>
                    <a:pt x="846" y="1637"/>
                  </a:moveTo>
                  <a:lnTo>
                    <a:pt x="846" y="395"/>
                  </a:lnTo>
                  <a:lnTo>
                    <a:pt x="423" y="0"/>
                  </a:lnTo>
                  <a:lnTo>
                    <a:pt x="0" y="395"/>
                  </a:lnTo>
                  <a:lnTo>
                    <a:pt x="0" y="1637"/>
                  </a:lnTo>
                </a:path>
              </a:pathLst>
            </a:custGeom>
            <a:noFill/>
            <a:ln w="25400" cap="rnd">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42" name="Freeform 348"/>
            <p:cNvSpPr>
              <a:spLocks noChangeArrowheads="1"/>
            </p:cNvSpPr>
            <p:nvPr/>
          </p:nvSpPr>
          <p:spPr bwMode="auto">
            <a:xfrm>
              <a:off x="7739063"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43" name="Freeform 349"/>
            <p:cNvSpPr>
              <a:spLocks noChangeArrowheads="1"/>
            </p:cNvSpPr>
            <p:nvPr/>
          </p:nvSpPr>
          <p:spPr bwMode="auto">
            <a:xfrm>
              <a:off x="7967265"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44" name="Freeform 350"/>
            <p:cNvSpPr>
              <a:spLocks noChangeArrowheads="1"/>
            </p:cNvSpPr>
            <p:nvPr/>
          </p:nvSpPr>
          <p:spPr bwMode="auto">
            <a:xfrm>
              <a:off x="7840265" y="4143134"/>
              <a:ext cx="77391" cy="101203"/>
            </a:xfrm>
            <a:custGeom>
              <a:avLst/>
              <a:gdLst>
                <a:gd name="T0" fmla="*/ 85 w 171"/>
                <a:gd name="T1" fmla="*/ 225 h 226"/>
                <a:gd name="T2" fmla="*/ 0 w 171"/>
                <a:gd name="T3" fmla="*/ 225 h 226"/>
                <a:gd name="T4" fmla="*/ 0 w 171"/>
                <a:gd name="T5" fmla="*/ 0 h 226"/>
                <a:gd name="T6" fmla="*/ 170 w 171"/>
                <a:gd name="T7" fmla="*/ 0 h 226"/>
                <a:gd name="T8" fmla="*/ 170 w 171"/>
                <a:gd name="T9" fmla="*/ 225 h 226"/>
                <a:gd name="T10" fmla="*/ 85 w 171"/>
                <a:gd name="T11" fmla="*/ 225 h 226"/>
              </a:gdLst>
              <a:ahLst/>
              <a:cxnLst>
                <a:cxn ang="0">
                  <a:pos x="T0" y="T1"/>
                </a:cxn>
                <a:cxn ang="0">
                  <a:pos x="T2" y="T3"/>
                </a:cxn>
                <a:cxn ang="0">
                  <a:pos x="T4" y="T5"/>
                </a:cxn>
                <a:cxn ang="0">
                  <a:pos x="T6" y="T7"/>
                </a:cxn>
                <a:cxn ang="0">
                  <a:pos x="T8" y="T9"/>
                </a:cxn>
                <a:cxn ang="0">
                  <a:pos x="T10" y="T11"/>
                </a:cxn>
              </a:cxnLst>
              <a:rect l="0" t="0" r="r" b="b"/>
              <a:pathLst>
                <a:path w="171" h="226">
                  <a:moveTo>
                    <a:pt x="85" y="225"/>
                  </a:moveTo>
                  <a:lnTo>
                    <a:pt x="0" y="225"/>
                  </a:lnTo>
                  <a:lnTo>
                    <a:pt x="0" y="0"/>
                  </a:lnTo>
                  <a:lnTo>
                    <a:pt x="170" y="0"/>
                  </a:lnTo>
                  <a:lnTo>
                    <a:pt x="170" y="225"/>
                  </a:lnTo>
                  <a:lnTo>
                    <a:pt x="85" y="225"/>
                  </a:lnTo>
                </a:path>
              </a:pathLst>
            </a:custGeom>
            <a:noFill/>
            <a:ln w="25400" cap="flat">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45" name="Freeform 351"/>
            <p:cNvSpPr>
              <a:spLocks noChangeArrowheads="1"/>
            </p:cNvSpPr>
            <p:nvPr/>
          </p:nvSpPr>
          <p:spPr bwMode="auto">
            <a:xfrm>
              <a:off x="7955359" y="4143134"/>
              <a:ext cx="63500" cy="101203"/>
            </a:xfrm>
            <a:custGeom>
              <a:avLst/>
              <a:gdLst>
                <a:gd name="T0" fmla="*/ 71 w 142"/>
                <a:gd name="T1" fmla="*/ 225 h 226"/>
                <a:gd name="T2" fmla="*/ 0 w 142"/>
                <a:gd name="T3" fmla="*/ 225 h 226"/>
                <a:gd name="T4" fmla="*/ 0 w 142"/>
                <a:gd name="T5" fmla="*/ 0 h 226"/>
                <a:gd name="T6" fmla="*/ 141 w 142"/>
                <a:gd name="T7" fmla="*/ 0 h 226"/>
                <a:gd name="T8" fmla="*/ 141 w 142"/>
                <a:gd name="T9" fmla="*/ 225 h 226"/>
                <a:gd name="T10" fmla="*/ 71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1" y="225"/>
                  </a:moveTo>
                  <a:lnTo>
                    <a:pt x="0" y="225"/>
                  </a:lnTo>
                  <a:lnTo>
                    <a:pt x="0" y="0"/>
                  </a:lnTo>
                  <a:lnTo>
                    <a:pt x="141" y="0"/>
                  </a:lnTo>
                  <a:lnTo>
                    <a:pt x="141" y="225"/>
                  </a:lnTo>
                  <a:lnTo>
                    <a:pt x="71" y="225"/>
                  </a:lnTo>
                </a:path>
              </a:pathLst>
            </a:custGeom>
            <a:noFill/>
            <a:ln w="25400" cap="flat">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46" name="Freeform 352"/>
            <p:cNvSpPr>
              <a:spLocks noChangeArrowheads="1"/>
            </p:cNvSpPr>
            <p:nvPr/>
          </p:nvSpPr>
          <p:spPr bwMode="auto">
            <a:xfrm>
              <a:off x="7739063" y="4143134"/>
              <a:ext cx="63500" cy="101203"/>
            </a:xfrm>
            <a:custGeom>
              <a:avLst/>
              <a:gdLst>
                <a:gd name="T0" fmla="*/ 70 w 142"/>
                <a:gd name="T1" fmla="*/ 225 h 226"/>
                <a:gd name="T2" fmla="*/ 0 w 142"/>
                <a:gd name="T3" fmla="*/ 225 h 226"/>
                <a:gd name="T4" fmla="*/ 0 w 142"/>
                <a:gd name="T5" fmla="*/ 0 h 226"/>
                <a:gd name="T6" fmla="*/ 141 w 142"/>
                <a:gd name="T7" fmla="*/ 0 h 226"/>
                <a:gd name="T8" fmla="*/ 141 w 142"/>
                <a:gd name="T9" fmla="*/ 225 h 226"/>
                <a:gd name="T10" fmla="*/ 70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0" y="225"/>
                  </a:moveTo>
                  <a:lnTo>
                    <a:pt x="0" y="225"/>
                  </a:lnTo>
                  <a:lnTo>
                    <a:pt x="0" y="0"/>
                  </a:lnTo>
                  <a:lnTo>
                    <a:pt x="141" y="0"/>
                  </a:lnTo>
                  <a:lnTo>
                    <a:pt x="141" y="225"/>
                  </a:lnTo>
                  <a:lnTo>
                    <a:pt x="70" y="225"/>
                  </a:lnTo>
                </a:path>
              </a:pathLst>
            </a:custGeom>
            <a:noFill/>
            <a:ln w="25400" cap="flat">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47" name="Freeform 353"/>
            <p:cNvSpPr>
              <a:spLocks noChangeArrowheads="1"/>
            </p:cNvSpPr>
            <p:nvPr/>
          </p:nvSpPr>
          <p:spPr bwMode="auto">
            <a:xfrm>
              <a:off x="7840265" y="3990336"/>
              <a:ext cx="77391" cy="101204"/>
            </a:xfrm>
            <a:custGeom>
              <a:avLst/>
              <a:gdLst>
                <a:gd name="T0" fmla="*/ 85 w 171"/>
                <a:gd name="T1" fmla="*/ 226 h 227"/>
                <a:gd name="T2" fmla="*/ 0 w 171"/>
                <a:gd name="T3" fmla="*/ 226 h 227"/>
                <a:gd name="T4" fmla="*/ 0 w 171"/>
                <a:gd name="T5" fmla="*/ 0 h 227"/>
                <a:gd name="T6" fmla="*/ 170 w 171"/>
                <a:gd name="T7" fmla="*/ 0 h 227"/>
                <a:gd name="T8" fmla="*/ 170 w 171"/>
                <a:gd name="T9" fmla="*/ 226 h 227"/>
                <a:gd name="T10" fmla="*/ 85 w 171"/>
                <a:gd name="T11" fmla="*/ 226 h 227"/>
              </a:gdLst>
              <a:ahLst/>
              <a:cxnLst>
                <a:cxn ang="0">
                  <a:pos x="T0" y="T1"/>
                </a:cxn>
                <a:cxn ang="0">
                  <a:pos x="T2" y="T3"/>
                </a:cxn>
                <a:cxn ang="0">
                  <a:pos x="T4" y="T5"/>
                </a:cxn>
                <a:cxn ang="0">
                  <a:pos x="T6" y="T7"/>
                </a:cxn>
                <a:cxn ang="0">
                  <a:pos x="T8" y="T9"/>
                </a:cxn>
                <a:cxn ang="0">
                  <a:pos x="T10" y="T11"/>
                </a:cxn>
              </a:cxnLst>
              <a:rect l="0" t="0" r="r" b="b"/>
              <a:pathLst>
                <a:path w="171" h="227">
                  <a:moveTo>
                    <a:pt x="85" y="226"/>
                  </a:moveTo>
                  <a:lnTo>
                    <a:pt x="0" y="226"/>
                  </a:lnTo>
                  <a:lnTo>
                    <a:pt x="0" y="0"/>
                  </a:lnTo>
                  <a:lnTo>
                    <a:pt x="170" y="0"/>
                  </a:lnTo>
                  <a:lnTo>
                    <a:pt x="170" y="226"/>
                  </a:lnTo>
                  <a:lnTo>
                    <a:pt x="85" y="226"/>
                  </a:lnTo>
                </a:path>
              </a:pathLst>
            </a:custGeom>
            <a:noFill/>
            <a:ln w="25400" cap="flat">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48" name="Freeform 354"/>
            <p:cNvSpPr>
              <a:spLocks noChangeArrowheads="1"/>
            </p:cNvSpPr>
            <p:nvPr/>
          </p:nvSpPr>
          <p:spPr bwMode="auto">
            <a:xfrm>
              <a:off x="7955359" y="3990336"/>
              <a:ext cx="63500" cy="101204"/>
            </a:xfrm>
            <a:custGeom>
              <a:avLst/>
              <a:gdLst>
                <a:gd name="T0" fmla="*/ 71 w 142"/>
                <a:gd name="T1" fmla="*/ 226 h 227"/>
                <a:gd name="T2" fmla="*/ 0 w 142"/>
                <a:gd name="T3" fmla="*/ 226 h 227"/>
                <a:gd name="T4" fmla="*/ 0 w 142"/>
                <a:gd name="T5" fmla="*/ 0 h 227"/>
                <a:gd name="T6" fmla="*/ 141 w 142"/>
                <a:gd name="T7" fmla="*/ 0 h 227"/>
                <a:gd name="T8" fmla="*/ 141 w 142"/>
                <a:gd name="T9" fmla="*/ 226 h 227"/>
                <a:gd name="T10" fmla="*/ 71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1" y="226"/>
                  </a:moveTo>
                  <a:lnTo>
                    <a:pt x="0" y="226"/>
                  </a:lnTo>
                  <a:lnTo>
                    <a:pt x="0" y="0"/>
                  </a:lnTo>
                  <a:lnTo>
                    <a:pt x="141" y="0"/>
                  </a:lnTo>
                  <a:lnTo>
                    <a:pt x="141" y="226"/>
                  </a:lnTo>
                  <a:lnTo>
                    <a:pt x="71" y="226"/>
                  </a:lnTo>
                </a:path>
              </a:pathLst>
            </a:custGeom>
            <a:noFill/>
            <a:ln w="25400" cap="flat">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49" name="Freeform 355"/>
            <p:cNvSpPr>
              <a:spLocks noChangeArrowheads="1"/>
            </p:cNvSpPr>
            <p:nvPr/>
          </p:nvSpPr>
          <p:spPr bwMode="auto">
            <a:xfrm>
              <a:off x="7739063" y="3990336"/>
              <a:ext cx="63500" cy="101204"/>
            </a:xfrm>
            <a:custGeom>
              <a:avLst/>
              <a:gdLst>
                <a:gd name="T0" fmla="*/ 70 w 142"/>
                <a:gd name="T1" fmla="*/ 226 h 227"/>
                <a:gd name="T2" fmla="*/ 0 w 142"/>
                <a:gd name="T3" fmla="*/ 226 h 227"/>
                <a:gd name="T4" fmla="*/ 0 w 142"/>
                <a:gd name="T5" fmla="*/ 0 h 227"/>
                <a:gd name="T6" fmla="*/ 141 w 142"/>
                <a:gd name="T7" fmla="*/ 0 h 227"/>
                <a:gd name="T8" fmla="*/ 141 w 142"/>
                <a:gd name="T9" fmla="*/ 226 h 227"/>
                <a:gd name="T10" fmla="*/ 70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0" y="226"/>
                  </a:moveTo>
                  <a:lnTo>
                    <a:pt x="0" y="226"/>
                  </a:lnTo>
                  <a:lnTo>
                    <a:pt x="0" y="0"/>
                  </a:lnTo>
                  <a:lnTo>
                    <a:pt x="141" y="0"/>
                  </a:lnTo>
                  <a:lnTo>
                    <a:pt x="141" y="226"/>
                  </a:lnTo>
                  <a:lnTo>
                    <a:pt x="70" y="226"/>
                  </a:lnTo>
                </a:path>
              </a:pathLst>
            </a:custGeom>
            <a:noFill/>
            <a:ln w="25400" cap="flat">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0" name="Freeform 356"/>
            <p:cNvSpPr>
              <a:spLocks noChangeArrowheads="1"/>
            </p:cNvSpPr>
            <p:nvPr/>
          </p:nvSpPr>
          <p:spPr bwMode="auto">
            <a:xfrm>
              <a:off x="7828359" y="4295930"/>
              <a:ext cx="101204" cy="204391"/>
            </a:xfrm>
            <a:custGeom>
              <a:avLst/>
              <a:gdLst>
                <a:gd name="T0" fmla="*/ 226 w 227"/>
                <a:gd name="T1" fmla="*/ 452 h 453"/>
                <a:gd name="T2" fmla="*/ 226 w 227"/>
                <a:gd name="T3" fmla="*/ 0 h 453"/>
                <a:gd name="T4" fmla="*/ 0 w 227"/>
                <a:gd name="T5" fmla="*/ 0 h 453"/>
                <a:gd name="T6" fmla="*/ 0 w 227"/>
                <a:gd name="T7" fmla="*/ 452 h 453"/>
              </a:gdLst>
              <a:ahLst/>
              <a:cxnLst>
                <a:cxn ang="0">
                  <a:pos x="T0" y="T1"/>
                </a:cxn>
                <a:cxn ang="0">
                  <a:pos x="T2" y="T3"/>
                </a:cxn>
                <a:cxn ang="0">
                  <a:pos x="T4" y="T5"/>
                </a:cxn>
                <a:cxn ang="0">
                  <a:pos x="T6" y="T7"/>
                </a:cxn>
              </a:cxnLst>
              <a:rect l="0" t="0" r="r" b="b"/>
              <a:pathLst>
                <a:path w="227" h="453">
                  <a:moveTo>
                    <a:pt x="226" y="452"/>
                  </a:moveTo>
                  <a:lnTo>
                    <a:pt x="226" y="0"/>
                  </a:lnTo>
                  <a:lnTo>
                    <a:pt x="0" y="0"/>
                  </a:lnTo>
                  <a:lnTo>
                    <a:pt x="0" y="452"/>
                  </a:lnTo>
                </a:path>
              </a:pathLst>
            </a:custGeom>
            <a:noFill/>
            <a:ln w="25400" cap="rnd">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51" name="Freeform 357"/>
            <p:cNvSpPr>
              <a:spLocks noChangeArrowheads="1"/>
            </p:cNvSpPr>
            <p:nvPr/>
          </p:nvSpPr>
          <p:spPr bwMode="auto">
            <a:xfrm>
              <a:off x="7828359" y="3837540"/>
              <a:ext cx="101204" cy="101203"/>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noFill/>
            <a:ln w="25400" cap="flat">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2" name="Freeform 358"/>
            <p:cNvSpPr>
              <a:spLocks noChangeArrowheads="1"/>
            </p:cNvSpPr>
            <p:nvPr/>
          </p:nvSpPr>
          <p:spPr bwMode="auto">
            <a:xfrm>
              <a:off x="7879953" y="3869290"/>
              <a:ext cx="15875" cy="37703"/>
            </a:xfrm>
            <a:custGeom>
              <a:avLst/>
              <a:gdLst>
                <a:gd name="T0" fmla="*/ 0 w 35"/>
                <a:gd name="T1" fmla="*/ 0 h 83"/>
                <a:gd name="T2" fmla="*/ 0 w 35"/>
                <a:gd name="T3" fmla="*/ 51 h 83"/>
                <a:gd name="T4" fmla="*/ 34 w 35"/>
                <a:gd name="T5" fmla="*/ 82 h 83"/>
              </a:gdLst>
              <a:ahLst/>
              <a:cxnLst>
                <a:cxn ang="0">
                  <a:pos x="T0" y="T1"/>
                </a:cxn>
                <a:cxn ang="0">
                  <a:pos x="T2" y="T3"/>
                </a:cxn>
                <a:cxn ang="0">
                  <a:pos x="T4" y="T5"/>
                </a:cxn>
              </a:cxnLst>
              <a:rect l="0" t="0" r="r" b="b"/>
              <a:pathLst>
                <a:path w="35" h="83">
                  <a:moveTo>
                    <a:pt x="0" y="0"/>
                  </a:moveTo>
                  <a:lnTo>
                    <a:pt x="0" y="51"/>
                  </a:lnTo>
                  <a:lnTo>
                    <a:pt x="34" y="82"/>
                  </a:lnTo>
                </a:path>
              </a:pathLst>
            </a:custGeom>
            <a:noFill/>
            <a:ln w="12700" cap="rnd">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53" name="Group 52"/>
          <p:cNvGrpSpPr/>
          <p:nvPr/>
        </p:nvGrpSpPr>
        <p:grpSpPr>
          <a:xfrm>
            <a:off x="2254203" y="3962202"/>
            <a:ext cx="648891" cy="406797"/>
            <a:chOff x="1345291" y="3941420"/>
            <a:chExt cx="648891" cy="406797"/>
          </a:xfrm>
        </p:grpSpPr>
        <p:grpSp>
          <p:nvGrpSpPr>
            <p:cNvPr id="54" name="Group 53"/>
            <p:cNvGrpSpPr/>
            <p:nvPr/>
          </p:nvGrpSpPr>
          <p:grpSpPr>
            <a:xfrm>
              <a:off x="1345291" y="4082310"/>
              <a:ext cx="648891" cy="265907"/>
              <a:chOff x="1859359" y="4232430"/>
              <a:chExt cx="648891" cy="265907"/>
            </a:xfrm>
          </p:grpSpPr>
          <p:sp>
            <p:nvSpPr>
              <p:cNvPr id="74" name="Freeform 429"/>
              <p:cNvSpPr>
                <a:spLocks noChangeArrowheads="1"/>
              </p:cNvSpPr>
              <p:nvPr/>
            </p:nvSpPr>
            <p:spPr bwMode="auto">
              <a:xfrm>
                <a:off x="1885156" y="4272830"/>
                <a:ext cx="595313" cy="225507"/>
              </a:xfrm>
              <a:custGeom>
                <a:avLst/>
                <a:gdLst>
                  <a:gd name="T0" fmla="*/ 662 w 1324"/>
                  <a:gd name="T1" fmla="*/ 508 h 509"/>
                  <a:gd name="T2" fmla="*/ 0 w 1324"/>
                  <a:gd name="T3" fmla="*/ 508 h 509"/>
                  <a:gd name="T4" fmla="*/ 0 w 1324"/>
                  <a:gd name="T5" fmla="*/ 0 h 509"/>
                  <a:gd name="T6" fmla="*/ 1323 w 1324"/>
                  <a:gd name="T7" fmla="*/ 0 h 509"/>
                  <a:gd name="T8" fmla="*/ 1323 w 1324"/>
                  <a:gd name="T9" fmla="*/ 508 h 509"/>
                  <a:gd name="T10" fmla="*/ 662 w 1324"/>
                  <a:gd name="T11" fmla="*/ 508 h 509"/>
                </a:gdLst>
                <a:ahLst/>
                <a:cxnLst>
                  <a:cxn ang="0">
                    <a:pos x="T0" y="T1"/>
                  </a:cxn>
                  <a:cxn ang="0">
                    <a:pos x="T2" y="T3"/>
                  </a:cxn>
                  <a:cxn ang="0">
                    <a:pos x="T4" y="T5"/>
                  </a:cxn>
                  <a:cxn ang="0">
                    <a:pos x="T6" y="T7"/>
                  </a:cxn>
                  <a:cxn ang="0">
                    <a:pos x="T8" y="T9"/>
                  </a:cxn>
                  <a:cxn ang="0">
                    <a:pos x="T10" y="T11"/>
                  </a:cxn>
                </a:cxnLst>
                <a:rect l="0" t="0" r="r" b="b"/>
                <a:pathLst>
                  <a:path w="1324" h="509">
                    <a:moveTo>
                      <a:pt x="662" y="508"/>
                    </a:moveTo>
                    <a:lnTo>
                      <a:pt x="0" y="508"/>
                    </a:lnTo>
                    <a:lnTo>
                      <a:pt x="0" y="0"/>
                    </a:lnTo>
                    <a:lnTo>
                      <a:pt x="1323" y="0"/>
                    </a:lnTo>
                    <a:lnTo>
                      <a:pt x="1323" y="508"/>
                    </a:lnTo>
                    <a:lnTo>
                      <a:pt x="662" y="508"/>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75" name="Freeform 430"/>
              <p:cNvSpPr>
                <a:spLocks noChangeArrowheads="1"/>
              </p:cNvSpPr>
              <p:nvPr/>
            </p:nvSpPr>
            <p:spPr bwMode="auto">
              <a:xfrm>
                <a:off x="1936750" y="4319742"/>
                <a:ext cx="265906" cy="101204"/>
              </a:xfrm>
              <a:custGeom>
                <a:avLst/>
                <a:gdLst>
                  <a:gd name="T0" fmla="*/ 296 w 593"/>
                  <a:gd name="T1" fmla="*/ 225 h 226"/>
                  <a:gd name="T2" fmla="*/ 0 w 593"/>
                  <a:gd name="T3" fmla="*/ 225 h 226"/>
                  <a:gd name="T4" fmla="*/ 0 w 593"/>
                  <a:gd name="T5" fmla="*/ 0 h 226"/>
                  <a:gd name="T6" fmla="*/ 592 w 593"/>
                  <a:gd name="T7" fmla="*/ 0 h 226"/>
                  <a:gd name="T8" fmla="*/ 592 w 593"/>
                  <a:gd name="T9" fmla="*/ 225 h 226"/>
                  <a:gd name="T10" fmla="*/ 296 w 593"/>
                  <a:gd name="T11" fmla="*/ 225 h 226"/>
                </a:gdLst>
                <a:ahLst/>
                <a:cxnLst>
                  <a:cxn ang="0">
                    <a:pos x="T0" y="T1"/>
                  </a:cxn>
                  <a:cxn ang="0">
                    <a:pos x="T2" y="T3"/>
                  </a:cxn>
                  <a:cxn ang="0">
                    <a:pos x="T4" y="T5"/>
                  </a:cxn>
                  <a:cxn ang="0">
                    <a:pos x="T6" y="T7"/>
                  </a:cxn>
                  <a:cxn ang="0">
                    <a:pos x="T8" y="T9"/>
                  </a:cxn>
                  <a:cxn ang="0">
                    <a:pos x="T10" y="T11"/>
                  </a:cxn>
                </a:cxnLst>
                <a:rect l="0" t="0" r="r" b="b"/>
                <a:pathLst>
                  <a:path w="593" h="226">
                    <a:moveTo>
                      <a:pt x="296" y="225"/>
                    </a:moveTo>
                    <a:lnTo>
                      <a:pt x="0" y="225"/>
                    </a:lnTo>
                    <a:lnTo>
                      <a:pt x="0" y="0"/>
                    </a:lnTo>
                    <a:lnTo>
                      <a:pt x="592" y="0"/>
                    </a:lnTo>
                    <a:lnTo>
                      <a:pt x="592" y="225"/>
                    </a:lnTo>
                    <a:lnTo>
                      <a:pt x="296" y="225"/>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76" name="Line 431"/>
              <p:cNvSpPr>
                <a:spLocks noChangeShapeType="1"/>
              </p:cNvSpPr>
              <p:nvPr/>
            </p:nvSpPr>
            <p:spPr bwMode="auto">
              <a:xfrm>
                <a:off x="2024063" y="4319742"/>
                <a:ext cx="0" cy="101204"/>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77" name="Line 432"/>
              <p:cNvSpPr>
                <a:spLocks noChangeShapeType="1"/>
              </p:cNvSpPr>
              <p:nvPr/>
            </p:nvSpPr>
            <p:spPr bwMode="auto">
              <a:xfrm>
                <a:off x="2113359" y="4319742"/>
                <a:ext cx="0" cy="101204"/>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78" name="Freeform 433"/>
              <p:cNvSpPr>
                <a:spLocks noChangeArrowheads="1"/>
              </p:cNvSpPr>
              <p:nvPr/>
            </p:nvSpPr>
            <p:spPr bwMode="auto">
              <a:xfrm>
                <a:off x="2254250" y="4319742"/>
                <a:ext cx="178594" cy="178594"/>
              </a:xfrm>
              <a:custGeom>
                <a:avLst/>
                <a:gdLst>
                  <a:gd name="T0" fmla="*/ 198 w 396"/>
                  <a:gd name="T1" fmla="*/ 395 h 396"/>
                  <a:gd name="T2" fmla="*/ 0 w 396"/>
                  <a:gd name="T3" fmla="*/ 395 h 396"/>
                  <a:gd name="T4" fmla="*/ 0 w 396"/>
                  <a:gd name="T5" fmla="*/ 0 h 396"/>
                  <a:gd name="T6" fmla="*/ 395 w 396"/>
                  <a:gd name="T7" fmla="*/ 0 h 396"/>
                  <a:gd name="T8" fmla="*/ 395 w 396"/>
                  <a:gd name="T9" fmla="*/ 395 h 396"/>
                  <a:gd name="T10" fmla="*/ 198 w 396"/>
                  <a:gd name="T11" fmla="*/ 395 h 396"/>
                </a:gdLst>
                <a:ahLst/>
                <a:cxnLst>
                  <a:cxn ang="0">
                    <a:pos x="T0" y="T1"/>
                  </a:cxn>
                  <a:cxn ang="0">
                    <a:pos x="T2" y="T3"/>
                  </a:cxn>
                  <a:cxn ang="0">
                    <a:pos x="T4" y="T5"/>
                  </a:cxn>
                  <a:cxn ang="0">
                    <a:pos x="T6" y="T7"/>
                  </a:cxn>
                  <a:cxn ang="0">
                    <a:pos x="T8" y="T9"/>
                  </a:cxn>
                  <a:cxn ang="0">
                    <a:pos x="T10" y="T11"/>
                  </a:cxn>
                </a:cxnLst>
                <a:rect l="0" t="0" r="r" b="b"/>
                <a:pathLst>
                  <a:path w="396" h="396">
                    <a:moveTo>
                      <a:pt x="198" y="395"/>
                    </a:moveTo>
                    <a:lnTo>
                      <a:pt x="0" y="395"/>
                    </a:lnTo>
                    <a:lnTo>
                      <a:pt x="0" y="0"/>
                    </a:lnTo>
                    <a:lnTo>
                      <a:pt x="395" y="0"/>
                    </a:lnTo>
                    <a:lnTo>
                      <a:pt x="395" y="395"/>
                    </a:lnTo>
                    <a:lnTo>
                      <a:pt x="198" y="395"/>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79" name="Line 434"/>
              <p:cNvSpPr>
                <a:spLocks noChangeShapeType="1"/>
              </p:cNvSpPr>
              <p:nvPr/>
            </p:nvSpPr>
            <p:spPr bwMode="auto">
              <a:xfrm>
                <a:off x="2343546" y="4319742"/>
                <a:ext cx="0" cy="178594"/>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80" name="Freeform 435"/>
              <p:cNvSpPr>
                <a:spLocks noChangeArrowheads="1"/>
              </p:cNvSpPr>
              <p:nvPr/>
            </p:nvSpPr>
            <p:spPr bwMode="auto">
              <a:xfrm>
                <a:off x="1859359" y="4232430"/>
                <a:ext cx="648891" cy="39688"/>
              </a:xfrm>
              <a:custGeom>
                <a:avLst/>
                <a:gdLst>
                  <a:gd name="T0" fmla="*/ 720 w 1441"/>
                  <a:gd name="T1" fmla="*/ 85 h 86"/>
                  <a:gd name="T2" fmla="*/ 0 w 1441"/>
                  <a:gd name="T3" fmla="*/ 85 h 86"/>
                  <a:gd name="T4" fmla="*/ 0 w 1441"/>
                  <a:gd name="T5" fmla="*/ 0 h 86"/>
                  <a:gd name="T6" fmla="*/ 1440 w 1441"/>
                  <a:gd name="T7" fmla="*/ 0 h 86"/>
                  <a:gd name="T8" fmla="*/ 1440 w 1441"/>
                  <a:gd name="T9" fmla="*/ 85 h 86"/>
                  <a:gd name="T10" fmla="*/ 720 w 1441"/>
                  <a:gd name="T11" fmla="*/ 85 h 86"/>
                </a:gdLst>
                <a:ahLst/>
                <a:cxnLst>
                  <a:cxn ang="0">
                    <a:pos x="T0" y="T1"/>
                  </a:cxn>
                  <a:cxn ang="0">
                    <a:pos x="T2" y="T3"/>
                  </a:cxn>
                  <a:cxn ang="0">
                    <a:pos x="T4" y="T5"/>
                  </a:cxn>
                  <a:cxn ang="0">
                    <a:pos x="T6" y="T7"/>
                  </a:cxn>
                  <a:cxn ang="0">
                    <a:pos x="T8" y="T9"/>
                  </a:cxn>
                  <a:cxn ang="0">
                    <a:pos x="T10" y="T11"/>
                  </a:cxn>
                </a:cxnLst>
                <a:rect l="0" t="0" r="r" b="b"/>
                <a:pathLst>
                  <a:path w="1441" h="86">
                    <a:moveTo>
                      <a:pt x="720" y="85"/>
                    </a:moveTo>
                    <a:lnTo>
                      <a:pt x="0" y="85"/>
                    </a:lnTo>
                    <a:lnTo>
                      <a:pt x="0" y="0"/>
                    </a:lnTo>
                    <a:lnTo>
                      <a:pt x="1440" y="0"/>
                    </a:lnTo>
                    <a:lnTo>
                      <a:pt x="1440" y="85"/>
                    </a:lnTo>
                    <a:lnTo>
                      <a:pt x="720" y="85"/>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grpSp>
          <p:nvGrpSpPr>
            <p:cNvPr id="55" name="Group 54"/>
            <p:cNvGrpSpPr/>
            <p:nvPr/>
          </p:nvGrpSpPr>
          <p:grpSpPr>
            <a:xfrm>
              <a:off x="1688588" y="3941420"/>
              <a:ext cx="291703" cy="148907"/>
              <a:chOff x="2202656" y="4091540"/>
              <a:chExt cx="291703" cy="148907"/>
            </a:xfrm>
            <a:solidFill>
              <a:schemeClr val="bg1">
                <a:lumMod val="75000"/>
              </a:schemeClr>
            </a:solidFill>
          </p:grpSpPr>
          <p:sp>
            <p:nvSpPr>
              <p:cNvPr id="56" name="Freeform 436"/>
              <p:cNvSpPr>
                <a:spLocks noChangeArrowheads="1"/>
              </p:cNvSpPr>
              <p:nvPr/>
            </p:nvSpPr>
            <p:spPr bwMode="auto">
              <a:xfrm>
                <a:off x="2291953" y="4117336"/>
                <a:ext cx="13891"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7" name="Freeform 437"/>
              <p:cNvSpPr>
                <a:spLocks noChangeArrowheads="1"/>
              </p:cNvSpPr>
              <p:nvPr/>
            </p:nvSpPr>
            <p:spPr bwMode="auto">
              <a:xfrm>
                <a:off x="2303859" y="4117336"/>
                <a:ext cx="25798" cy="13891"/>
              </a:xfrm>
              <a:custGeom>
                <a:avLst/>
                <a:gdLst>
                  <a:gd name="T0" fmla="*/ 28 w 58"/>
                  <a:gd name="T1" fmla="*/ 28 h 29"/>
                  <a:gd name="T2" fmla="*/ 0 w 58"/>
                  <a:gd name="T3" fmla="*/ 28 h 29"/>
                  <a:gd name="T4" fmla="*/ 0 w 58"/>
                  <a:gd name="T5" fmla="*/ 0 h 29"/>
                  <a:gd name="T6" fmla="*/ 57 w 58"/>
                  <a:gd name="T7" fmla="*/ 0 h 29"/>
                  <a:gd name="T8" fmla="*/ 57 w 58"/>
                  <a:gd name="T9" fmla="*/ 28 h 29"/>
                  <a:gd name="T10" fmla="*/ 28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8" y="28"/>
                    </a:moveTo>
                    <a:lnTo>
                      <a:pt x="0" y="28"/>
                    </a:lnTo>
                    <a:lnTo>
                      <a:pt x="0" y="0"/>
                    </a:lnTo>
                    <a:lnTo>
                      <a:pt x="57" y="0"/>
                    </a:lnTo>
                    <a:lnTo>
                      <a:pt x="57" y="28"/>
                    </a:lnTo>
                    <a:lnTo>
                      <a:pt x="28"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8" name="Freeform 438"/>
              <p:cNvSpPr>
                <a:spLocks noChangeArrowheads="1"/>
              </p:cNvSpPr>
              <p:nvPr/>
            </p:nvSpPr>
            <p:spPr bwMode="auto">
              <a:xfrm>
                <a:off x="2303859" y="4143134"/>
                <a:ext cx="25798" cy="13890"/>
              </a:xfrm>
              <a:custGeom>
                <a:avLst/>
                <a:gdLst>
                  <a:gd name="T0" fmla="*/ 28 w 58"/>
                  <a:gd name="T1" fmla="*/ 28 h 29"/>
                  <a:gd name="T2" fmla="*/ 0 w 58"/>
                  <a:gd name="T3" fmla="*/ 28 h 29"/>
                  <a:gd name="T4" fmla="*/ 0 w 58"/>
                  <a:gd name="T5" fmla="*/ 0 h 29"/>
                  <a:gd name="T6" fmla="*/ 57 w 58"/>
                  <a:gd name="T7" fmla="*/ 0 h 29"/>
                  <a:gd name="T8" fmla="*/ 57 w 58"/>
                  <a:gd name="T9" fmla="*/ 28 h 29"/>
                  <a:gd name="T10" fmla="*/ 28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8" y="28"/>
                    </a:moveTo>
                    <a:lnTo>
                      <a:pt x="0" y="28"/>
                    </a:lnTo>
                    <a:lnTo>
                      <a:pt x="0" y="0"/>
                    </a:lnTo>
                    <a:lnTo>
                      <a:pt x="57" y="0"/>
                    </a:lnTo>
                    <a:lnTo>
                      <a:pt x="57" y="28"/>
                    </a:lnTo>
                    <a:lnTo>
                      <a:pt x="28"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9" name="Freeform 439"/>
              <p:cNvSpPr>
                <a:spLocks noChangeArrowheads="1"/>
              </p:cNvSpPr>
              <p:nvPr/>
            </p:nvSpPr>
            <p:spPr bwMode="auto">
              <a:xfrm>
                <a:off x="2329656" y="4117336"/>
                <a:ext cx="13890" cy="39688"/>
              </a:xfrm>
              <a:custGeom>
                <a:avLst/>
                <a:gdLst>
                  <a:gd name="T0" fmla="*/ 14 w 29"/>
                  <a:gd name="T1" fmla="*/ 85 h 86"/>
                  <a:gd name="T2" fmla="*/ 0 w 29"/>
                  <a:gd name="T3" fmla="*/ 85 h 86"/>
                  <a:gd name="T4" fmla="*/ 0 w 29"/>
                  <a:gd name="T5" fmla="*/ 0 h 86"/>
                  <a:gd name="T6" fmla="*/ 28 w 29"/>
                  <a:gd name="T7" fmla="*/ 0 h 86"/>
                  <a:gd name="T8" fmla="*/ 28 w 29"/>
                  <a:gd name="T9" fmla="*/ 85 h 86"/>
                  <a:gd name="T10" fmla="*/ 14 w 29"/>
                  <a:gd name="T11" fmla="*/ 85 h 86"/>
                </a:gdLst>
                <a:ahLst/>
                <a:cxnLst>
                  <a:cxn ang="0">
                    <a:pos x="T0" y="T1"/>
                  </a:cxn>
                  <a:cxn ang="0">
                    <a:pos x="T2" y="T3"/>
                  </a:cxn>
                  <a:cxn ang="0">
                    <a:pos x="T4" y="T5"/>
                  </a:cxn>
                  <a:cxn ang="0">
                    <a:pos x="T6" y="T7"/>
                  </a:cxn>
                  <a:cxn ang="0">
                    <a:pos x="T8" y="T9"/>
                  </a:cxn>
                  <a:cxn ang="0">
                    <a:pos x="T10" y="T11"/>
                  </a:cxn>
                </a:cxnLst>
                <a:rect l="0" t="0" r="r" b="b"/>
                <a:pathLst>
                  <a:path w="29" h="86">
                    <a:moveTo>
                      <a:pt x="14" y="85"/>
                    </a:moveTo>
                    <a:lnTo>
                      <a:pt x="0" y="85"/>
                    </a:lnTo>
                    <a:lnTo>
                      <a:pt x="0" y="0"/>
                    </a:lnTo>
                    <a:lnTo>
                      <a:pt x="28" y="0"/>
                    </a:lnTo>
                    <a:lnTo>
                      <a:pt x="28" y="85"/>
                    </a:lnTo>
                    <a:lnTo>
                      <a:pt x="14" y="85"/>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60" name="Freeform 440"/>
              <p:cNvSpPr>
                <a:spLocks noChangeArrowheads="1"/>
              </p:cNvSpPr>
              <p:nvPr/>
            </p:nvSpPr>
            <p:spPr bwMode="auto">
              <a:xfrm>
                <a:off x="2228453" y="4117336"/>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61" name="Freeform 441"/>
              <p:cNvSpPr>
                <a:spLocks noChangeArrowheads="1"/>
              </p:cNvSpPr>
              <p:nvPr/>
            </p:nvSpPr>
            <p:spPr bwMode="auto">
              <a:xfrm>
                <a:off x="2266156" y="4129242"/>
                <a:ext cx="13890" cy="39688"/>
              </a:xfrm>
              <a:custGeom>
                <a:avLst/>
                <a:gdLst>
                  <a:gd name="T0" fmla="*/ 15 w 30"/>
                  <a:gd name="T1" fmla="*/ 85 h 86"/>
                  <a:gd name="T2" fmla="*/ 0 w 30"/>
                  <a:gd name="T3" fmla="*/ 85 h 86"/>
                  <a:gd name="T4" fmla="*/ 0 w 30"/>
                  <a:gd name="T5" fmla="*/ 0 h 86"/>
                  <a:gd name="T6" fmla="*/ 29 w 30"/>
                  <a:gd name="T7" fmla="*/ 0 h 86"/>
                  <a:gd name="T8" fmla="*/ 29 w 30"/>
                  <a:gd name="T9" fmla="*/ 85 h 86"/>
                  <a:gd name="T10" fmla="*/ 15 w 30"/>
                  <a:gd name="T11" fmla="*/ 85 h 86"/>
                </a:gdLst>
                <a:ahLst/>
                <a:cxnLst>
                  <a:cxn ang="0">
                    <a:pos x="T0" y="T1"/>
                  </a:cxn>
                  <a:cxn ang="0">
                    <a:pos x="T2" y="T3"/>
                  </a:cxn>
                  <a:cxn ang="0">
                    <a:pos x="T4" y="T5"/>
                  </a:cxn>
                  <a:cxn ang="0">
                    <a:pos x="T6" y="T7"/>
                  </a:cxn>
                  <a:cxn ang="0">
                    <a:pos x="T8" y="T9"/>
                  </a:cxn>
                  <a:cxn ang="0">
                    <a:pos x="T10" y="T11"/>
                  </a:cxn>
                </a:cxnLst>
                <a:rect l="0" t="0" r="r" b="b"/>
                <a:pathLst>
                  <a:path w="30" h="86">
                    <a:moveTo>
                      <a:pt x="15" y="85"/>
                    </a:moveTo>
                    <a:lnTo>
                      <a:pt x="0" y="85"/>
                    </a:lnTo>
                    <a:lnTo>
                      <a:pt x="0" y="0"/>
                    </a:lnTo>
                    <a:lnTo>
                      <a:pt x="29" y="0"/>
                    </a:lnTo>
                    <a:lnTo>
                      <a:pt x="29" y="85"/>
                    </a:lnTo>
                    <a:lnTo>
                      <a:pt x="15" y="85"/>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62" name="Freeform 442"/>
              <p:cNvSpPr>
                <a:spLocks noChangeArrowheads="1"/>
              </p:cNvSpPr>
              <p:nvPr/>
            </p:nvSpPr>
            <p:spPr bwMode="auto">
              <a:xfrm>
                <a:off x="2228453" y="4129242"/>
                <a:ext cx="13891" cy="39688"/>
              </a:xfrm>
              <a:custGeom>
                <a:avLst/>
                <a:gdLst>
                  <a:gd name="T0" fmla="*/ 14 w 29"/>
                  <a:gd name="T1" fmla="*/ 85 h 86"/>
                  <a:gd name="T2" fmla="*/ 0 w 29"/>
                  <a:gd name="T3" fmla="*/ 85 h 86"/>
                  <a:gd name="T4" fmla="*/ 0 w 29"/>
                  <a:gd name="T5" fmla="*/ 0 h 86"/>
                  <a:gd name="T6" fmla="*/ 28 w 29"/>
                  <a:gd name="T7" fmla="*/ 0 h 86"/>
                  <a:gd name="T8" fmla="*/ 28 w 29"/>
                  <a:gd name="T9" fmla="*/ 85 h 86"/>
                  <a:gd name="T10" fmla="*/ 14 w 29"/>
                  <a:gd name="T11" fmla="*/ 85 h 86"/>
                </a:gdLst>
                <a:ahLst/>
                <a:cxnLst>
                  <a:cxn ang="0">
                    <a:pos x="T0" y="T1"/>
                  </a:cxn>
                  <a:cxn ang="0">
                    <a:pos x="T2" y="T3"/>
                  </a:cxn>
                  <a:cxn ang="0">
                    <a:pos x="T4" y="T5"/>
                  </a:cxn>
                  <a:cxn ang="0">
                    <a:pos x="T6" y="T7"/>
                  </a:cxn>
                  <a:cxn ang="0">
                    <a:pos x="T8" y="T9"/>
                  </a:cxn>
                  <a:cxn ang="0">
                    <a:pos x="T10" y="T11"/>
                  </a:cxn>
                </a:cxnLst>
                <a:rect l="0" t="0" r="r" b="b"/>
                <a:pathLst>
                  <a:path w="29" h="86">
                    <a:moveTo>
                      <a:pt x="14" y="85"/>
                    </a:moveTo>
                    <a:lnTo>
                      <a:pt x="0" y="85"/>
                    </a:lnTo>
                    <a:lnTo>
                      <a:pt x="0" y="0"/>
                    </a:lnTo>
                    <a:lnTo>
                      <a:pt x="28" y="0"/>
                    </a:lnTo>
                    <a:lnTo>
                      <a:pt x="28" y="85"/>
                    </a:lnTo>
                    <a:lnTo>
                      <a:pt x="14" y="85"/>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63" name="Freeform 443"/>
              <p:cNvSpPr>
                <a:spLocks noChangeArrowheads="1"/>
              </p:cNvSpPr>
              <p:nvPr/>
            </p:nvSpPr>
            <p:spPr bwMode="auto">
              <a:xfrm>
                <a:off x="2355453" y="4117336"/>
                <a:ext cx="13891" cy="51594"/>
              </a:xfrm>
              <a:custGeom>
                <a:avLst/>
                <a:gdLst>
                  <a:gd name="T0" fmla="*/ 14 w 29"/>
                  <a:gd name="T1" fmla="*/ 113 h 114"/>
                  <a:gd name="T2" fmla="*/ 0 w 29"/>
                  <a:gd name="T3" fmla="*/ 113 h 114"/>
                  <a:gd name="T4" fmla="*/ 0 w 29"/>
                  <a:gd name="T5" fmla="*/ 0 h 114"/>
                  <a:gd name="T6" fmla="*/ 28 w 29"/>
                  <a:gd name="T7" fmla="*/ 0 h 114"/>
                  <a:gd name="T8" fmla="*/ 28 w 29"/>
                  <a:gd name="T9" fmla="*/ 113 h 114"/>
                  <a:gd name="T10" fmla="*/ 14 w 29"/>
                  <a:gd name="T11" fmla="*/ 113 h 114"/>
                </a:gdLst>
                <a:ahLst/>
                <a:cxnLst>
                  <a:cxn ang="0">
                    <a:pos x="T0" y="T1"/>
                  </a:cxn>
                  <a:cxn ang="0">
                    <a:pos x="T2" y="T3"/>
                  </a:cxn>
                  <a:cxn ang="0">
                    <a:pos x="T4" y="T5"/>
                  </a:cxn>
                  <a:cxn ang="0">
                    <a:pos x="T6" y="T7"/>
                  </a:cxn>
                  <a:cxn ang="0">
                    <a:pos x="T8" y="T9"/>
                  </a:cxn>
                  <a:cxn ang="0">
                    <a:pos x="T10" y="T11"/>
                  </a:cxn>
                </a:cxnLst>
                <a:rect l="0" t="0" r="r" b="b"/>
                <a:pathLst>
                  <a:path w="29" h="114">
                    <a:moveTo>
                      <a:pt x="14" y="113"/>
                    </a:moveTo>
                    <a:lnTo>
                      <a:pt x="0" y="113"/>
                    </a:lnTo>
                    <a:lnTo>
                      <a:pt x="0" y="0"/>
                    </a:lnTo>
                    <a:lnTo>
                      <a:pt x="28" y="0"/>
                    </a:lnTo>
                    <a:lnTo>
                      <a:pt x="28" y="113"/>
                    </a:lnTo>
                    <a:lnTo>
                      <a:pt x="14" y="113"/>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64" name="Freeform 444"/>
              <p:cNvSpPr>
                <a:spLocks noChangeArrowheads="1"/>
              </p:cNvSpPr>
              <p:nvPr/>
            </p:nvSpPr>
            <p:spPr bwMode="auto">
              <a:xfrm>
                <a:off x="2355453" y="4117336"/>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65" name="Freeform 445"/>
              <p:cNvSpPr>
                <a:spLocks noChangeArrowheads="1"/>
              </p:cNvSpPr>
              <p:nvPr/>
            </p:nvSpPr>
            <p:spPr bwMode="auto">
              <a:xfrm>
                <a:off x="2355453" y="4168930"/>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66" name="Freeform 446"/>
              <p:cNvSpPr>
                <a:spLocks noChangeArrowheads="1"/>
              </p:cNvSpPr>
              <p:nvPr/>
            </p:nvSpPr>
            <p:spPr bwMode="auto">
              <a:xfrm>
                <a:off x="2355453" y="4143134"/>
                <a:ext cx="39688" cy="13890"/>
              </a:xfrm>
              <a:custGeom>
                <a:avLst/>
                <a:gdLst>
                  <a:gd name="T0" fmla="*/ 42 w 86"/>
                  <a:gd name="T1" fmla="*/ 28 h 29"/>
                  <a:gd name="T2" fmla="*/ 0 w 86"/>
                  <a:gd name="T3" fmla="*/ 28 h 29"/>
                  <a:gd name="T4" fmla="*/ 0 w 86"/>
                  <a:gd name="T5" fmla="*/ 0 h 29"/>
                  <a:gd name="T6" fmla="*/ 85 w 86"/>
                  <a:gd name="T7" fmla="*/ 0 h 29"/>
                  <a:gd name="T8" fmla="*/ 85 w 86"/>
                  <a:gd name="T9" fmla="*/ 28 h 29"/>
                  <a:gd name="T10" fmla="*/ 42 w 86"/>
                  <a:gd name="T11" fmla="*/ 28 h 29"/>
                </a:gdLst>
                <a:ahLst/>
                <a:cxnLst>
                  <a:cxn ang="0">
                    <a:pos x="T0" y="T1"/>
                  </a:cxn>
                  <a:cxn ang="0">
                    <a:pos x="T2" y="T3"/>
                  </a:cxn>
                  <a:cxn ang="0">
                    <a:pos x="T4" y="T5"/>
                  </a:cxn>
                  <a:cxn ang="0">
                    <a:pos x="T6" y="T7"/>
                  </a:cxn>
                  <a:cxn ang="0">
                    <a:pos x="T8" y="T9"/>
                  </a:cxn>
                  <a:cxn ang="0">
                    <a:pos x="T10" y="T11"/>
                  </a:cxn>
                </a:cxnLst>
                <a:rect l="0" t="0" r="r" b="b"/>
                <a:pathLst>
                  <a:path w="86" h="29">
                    <a:moveTo>
                      <a:pt x="42" y="28"/>
                    </a:moveTo>
                    <a:lnTo>
                      <a:pt x="0" y="28"/>
                    </a:lnTo>
                    <a:lnTo>
                      <a:pt x="0" y="0"/>
                    </a:lnTo>
                    <a:lnTo>
                      <a:pt x="85" y="0"/>
                    </a:lnTo>
                    <a:lnTo>
                      <a:pt x="85" y="28"/>
                    </a:lnTo>
                    <a:lnTo>
                      <a:pt x="42"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67" name="Freeform 447"/>
              <p:cNvSpPr>
                <a:spLocks noChangeArrowheads="1"/>
              </p:cNvSpPr>
              <p:nvPr/>
            </p:nvSpPr>
            <p:spPr bwMode="auto">
              <a:xfrm>
                <a:off x="2418953" y="4117336"/>
                <a:ext cx="13891"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68" name="Freeform 448"/>
              <p:cNvSpPr>
                <a:spLocks noChangeArrowheads="1"/>
              </p:cNvSpPr>
              <p:nvPr/>
            </p:nvSpPr>
            <p:spPr bwMode="auto">
              <a:xfrm>
                <a:off x="2456656" y="4117336"/>
                <a:ext cx="13890"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69" name="Freeform 449"/>
              <p:cNvSpPr>
                <a:spLocks noChangeArrowheads="1"/>
              </p:cNvSpPr>
              <p:nvPr/>
            </p:nvSpPr>
            <p:spPr bwMode="auto">
              <a:xfrm>
                <a:off x="2430859" y="4117336"/>
                <a:ext cx="25798" cy="13891"/>
              </a:xfrm>
              <a:custGeom>
                <a:avLst/>
                <a:gdLst>
                  <a:gd name="T0" fmla="*/ 29 w 58"/>
                  <a:gd name="T1" fmla="*/ 28 h 29"/>
                  <a:gd name="T2" fmla="*/ 0 w 58"/>
                  <a:gd name="T3" fmla="*/ 28 h 29"/>
                  <a:gd name="T4" fmla="*/ 0 w 58"/>
                  <a:gd name="T5" fmla="*/ 0 h 29"/>
                  <a:gd name="T6" fmla="*/ 57 w 58"/>
                  <a:gd name="T7" fmla="*/ 0 h 29"/>
                  <a:gd name="T8" fmla="*/ 57 w 58"/>
                  <a:gd name="T9" fmla="*/ 28 h 29"/>
                  <a:gd name="T10" fmla="*/ 29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9" y="28"/>
                    </a:moveTo>
                    <a:lnTo>
                      <a:pt x="0" y="28"/>
                    </a:lnTo>
                    <a:lnTo>
                      <a:pt x="0" y="0"/>
                    </a:lnTo>
                    <a:lnTo>
                      <a:pt x="57" y="0"/>
                    </a:lnTo>
                    <a:lnTo>
                      <a:pt x="57" y="28"/>
                    </a:lnTo>
                    <a:lnTo>
                      <a:pt x="29"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70" name="Freeform 450"/>
              <p:cNvSpPr>
                <a:spLocks noChangeArrowheads="1"/>
              </p:cNvSpPr>
              <p:nvPr/>
            </p:nvSpPr>
            <p:spPr bwMode="auto">
              <a:xfrm>
                <a:off x="2202656" y="4091540"/>
                <a:ext cx="291703" cy="115094"/>
              </a:xfrm>
              <a:custGeom>
                <a:avLst/>
                <a:gdLst>
                  <a:gd name="T0" fmla="*/ 621 w 650"/>
                  <a:gd name="T1" fmla="*/ 226 h 255"/>
                  <a:gd name="T2" fmla="*/ 29 w 650"/>
                  <a:gd name="T3" fmla="*/ 226 h 255"/>
                  <a:gd name="T4" fmla="*/ 29 w 650"/>
                  <a:gd name="T5" fmla="*/ 28 h 255"/>
                  <a:gd name="T6" fmla="*/ 621 w 650"/>
                  <a:gd name="T7" fmla="*/ 28 h 255"/>
                  <a:gd name="T8" fmla="*/ 621 w 650"/>
                  <a:gd name="T9" fmla="*/ 226 h 255"/>
                  <a:gd name="T10" fmla="*/ 649 w 650"/>
                  <a:gd name="T11" fmla="*/ 0 h 255"/>
                  <a:gd name="T12" fmla="*/ 0 w 650"/>
                  <a:gd name="T13" fmla="*/ 0 h 255"/>
                  <a:gd name="T14" fmla="*/ 0 w 650"/>
                  <a:gd name="T15" fmla="*/ 254 h 255"/>
                  <a:gd name="T16" fmla="*/ 649 w 650"/>
                  <a:gd name="T17" fmla="*/ 254 h 255"/>
                  <a:gd name="T18" fmla="*/ 649 w 650"/>
                  <a:gd name="T19"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0" h="255">
                    <a:moveTo>
                      <a:pt x="621" y="226"/>
                    </a:moveTo>
                    <a:lnTo>
                      <a:pt x="29" y="226"/>
                    </a:lnTo>
                    <a:lnTo>
                      <a:pt x="29" y="28"/>
                    </a:lnTo>
                    <a:lnTo>
                      <a:pt x="621" y="28"/>
                    </a:lnTo>
                    <a:lnTo>
                      <a:pt x="621" y="226"/>
                    </a:lnTo>
                    <a:close/>
                    <a:moveTo>
                      <a:pt x="649" y="0"/>
                    </a:moveTo>
                    <a:lnTo>
                      <a:pt x="0" y="0"/>
                    </a:lnTo>
                    <a:lnTo>
                      <a:pt x="0" y="254"/>
                    </a:lnTo>
                    <a:lnTo>
                      <a:pt x="649" y="254"/>
                    </a:lnTo>
                    <a:lnTo>
                      <a:pt x="649" y="0"/>
                    </a:lnTo>
                    <a:close/>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71" name="Freeform 451"/>
              <p:cNvSpPr>
                <a:spLocks noChangeArrowheads="1"/>
              </p:cNvSpPr>
              <p:nvPr/>
            </p:nvSpPr>
            <p:spPr bwMode="auto">
              <a:xfrm>
                <a:off x="2228453" y="4168930"/>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72" name="Freeform 452"/>
              <p:cNvSpPr>
                <a:spLocks noChangeArrowheads="1"/>
              </p:cNvSpPr>
              <p:nvPr/>
            </p:nvSpPr>
            <p:spPr bwMode="auto">
              <a:xfrm>
                <a:off x="2228453" y="4194727"/>
                <a:ext cx="13891" cy="45720"/>
              </a:xfrm>
              <a:custGeom>
                <a:avLst/>
                <a:gdLst>
                  <a:gd name="T0" fmla="*/ 14 w 29"/>
                  <a:gd name="T1" fmla="*/ 112 h 113"/>
                  <a:gd name="T2" fmla="*/ 0 w 29"/>
                  <a:gd name="T3" fmla="*/ 112 h 113"/>
                  <a:gd name="T4" fmla="*/ 0 w 29"/>
                  <a:gd name="T5" fmla="*/ 0 h 113"/>
                  <a:gd name="T6" fmla="*/ 28 w 29"/>
                  <a:gd name="T7" fmla="*/ 0 h 113"/>
                  <a:gd name="T8" fmla="*/ 28 w 29"/>
                  <a:gd name="T9" fmla="*/ 112 h 113"/>
                  <a:gd name="T10" fmla="*/ 14 w 29"/>
                  <a:gd name="T11" fmla="*/ 112 h 113"/>
                </a:gdLst>
                <a:ahLst/>
                <a:cxnLst>
                  <a:cxn ang="0">
                    <a:pos x="T0" y="T1"/>
                  </a:cxn>
                  <a:cxn ang="0">
                    <a:pos x="T2" y="T3"/>
                  </a:cxn>
                  <a:cxn ang="0">
                    <a:pos x="T4" y="T5"/>
                  </a:cxn>
                  <a:cxn ang="0">
                    <a:pos x="T6" y="T7"/>
                  </a:cxn>
                  <a:cxn ang="0">
                    <a:pos x="T8" y="T9"/>
                  </a:cxn>
                  <a:cxn ang="0">
                    <a:pos x="T10" y="T11"/>
                  </a:cxn>
                </a:cxnLst>
                <a:rect l="0" t="0" r="r" b="b"/>
                <a:pathLst>
                  <a:path w="29" h="113">
                    <a:moveTo>
                      <a:pt x="14" y="112"/>
                    </a:moveTo>
                    <a:lnTo>
                      <a:pt x="0" y="112"/>
                    </a:lnTo>
                    <a:lnTo>
                      <a:pt x="0" y="0"/>
                    </a:lnTo>
                    <a:lnTo>
                      <a:pt x="28" y="0"/>
                    </a:lnTo>
                    <a:lnTo>
                      <a:pt x="28" y="112"/>
                    </a:lnTo>
                    <a:lnTo>
                      <a:pt x="14" y="112"/>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73" name="Freeform 453"/>
              <p:cNvSpPr>
                <a:spLocks noChangeArrowheads="1"/>
              </p:cNvSpPr>
              <p:nvPr/>
            </p:nvSpPr>
            <p:spPr bwMode="auto">
              <a:xfrm>
                <a:off x="2456656" y="4194727"/>
                <a:ext cx="13890" cy="45720"/>
              </a:xfrm>
              <a:custGeom>
                <a:avLst/>
                <a:gdLst>
                  <a:gd name="T0" fmla="*/ 14 w 29"/>
                  <a:gd name="T1" fmla="*/ 112 h 113"/>
                  <a:gd name="T2" fmla="*/ 0 w 29"/>
                  <a:gd name="T3" fmla="*/ 112 h 113"/>
                  <a:gd name="T4" fmla="*/ 0 w 29"/>
                  <a:gd name="T5" fmla="*/ 0 h 113"/>
                  <a:gd name="T6" fmla="*/ 28 w 29"/>
                  <a:gd name="T7" fmla="*/ 0 h 113"/>
                  <a:gd name="T8" fmla="*/ 28 w 29"/>
                  <a:gd name="T9" fmla="*/ 112 h 113"/>
                  <a:gd name="T10" fmla="*/ 14 w 29"/>
                  <a:gd name="T11" fmla="*/ 112 h 113"/>
                </a:gdLst>
                <a:ahLst/>
                <a:cxnLst>
                  <a:cxn ang="0">
                    <a:pos x="T0" y="T1"/>
                  </a:cxn>
                  <a:cxn ang="0">
                    <a:pos x="T2" y="T3"/>
                  </a:cxn>
                  <a:cxn ang="0">
                    <a:pos x="T4" y="T5"/>
                  </a:cxn>
                  <a:cxn ang="0">
                    <a:pos x="T6" y="T7"/>
                  </a:cxn>
                  <a:cxn ang="0">
                    <a:pos x="T8" y="T9"/>
                  </a:cxn>
                  <a:cxn ang="0">
                    <a:pos x="T10" y="T11"/>
                  </a:cxn>
                </a:cxnLst>
                <a:rect l="0" t="0" r="r" b="b"/>
                <a:pathLst>
                  <a:path w="29" h="113">
                    <a:moveTo>
                      <a:pt x="14" y="112"/>
                    </a:moveTo>
                    <a:lnTo>
                      <a:pt x="0" y="112"/>
                    </a:lnTo>
                    <a:lnTo>
                      <a:pt x="0" y="0"/>
                    </a:lnTo>
                    <a:lnTo>
                      <a:pt x="28" y="0"/>
                    </a:lnTo>
                    <a:lnTo>
                      <a:pt x="28" y="112"/>
                    </a:lnTo>
                    <a:lnTo>
                      <a:pt x="14" y="112"/>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grpSp>
      <p:grpSp>
        <p:nvGrpSpPr>
          <p:cNvPr id="81" name="Group 80"/>
          <p:cNvGrpSpPr/>
          <p:nvPr/>
        </p:nvGrpSpPr>
        <p:grpSpPr>
          <a:xfrm>
            <a:off x="4365583" y="4023449"/>
            <a:ext cx="466017" cy="345550"/>
            <a:chOff x="3789359" y="2959092"/>
            <a:chExt cx="466725" cy="346074"/>
          </a:xfrm>
        </p:grpSpPr>
        <p:sp>
          <p:nvSpPr>
            <p:cNvPr id="82" name="Freeform 11"/>
            <p:cNvSpPr>
              <a:spLocks noChangeArrowheads="1"/>
            </p:cNvSpPr>
            <p:nvPr/>
          </p:nvSpPr>
          <p:spPr bwMode="auto">
            <a:xfrm>
              <a:off x="3810000" y="2959092"/>
              <a:ext cx="427038" cy="284162"/>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bg2">
                  <a:lumMod val="40000"/>
                  <a:lumOff val="60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83"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25400" cap="rnd">
              <a:solidFill>
                <a:schemeClr val="bg2">
                  <a:lumMod val="40000"/>
                  <a:lumOff val="60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sp>
        <p:nvSpPr>
          <p:cNvPr id="84" name="Line 104"/>
          <p:cNvSpPr>
            <a:spLocks noChangeShapeType="1"/>
          </p:cNvSpPr>
          <p:nvPr/>
        </p:nvSpPr>
        <p:spPr bwMode="auto">
          <a:xfrm>
            <a:off x="0" y="4368999"/>
            <a:ext cx="9144000" cy="0"/>
          </a:xfrm>
          <a:prstGeom prst="line">
            <a:avLst/>
          </a:prstGeom>
          <a:noFill/>
          <a:ln w="25400" cap="flat">
            <a:solidFill>
              <a:schemeClr val="bg2">
                <a:lumMod val="75000"/>
              </a:schemeClr>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85" name="TextBox 84"/>
          <p:cNvSpPr txBox="1"/>
          <p:nvPr/>
        </p:nvSpPr>
        <p:spPr>
          <a:xfrm>
            <a:off x="4220962" y="4380107"/>
            <a:ext cx="723275"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bg2">
                    <a:lumMod val="60000"/>
                    <a:lumOff val="40000"/>
                  </a:schemeClr>
                </a:solidFill>
              </a:rPr>
              <a:t>外出時</a:t>
            </a:r>
            <a:endParaRPr lang="en-US" sz="1400" dirty="0" smtClean="0">
              <a:solidFill>
                <a:schemeClr val="bg2">
                  <a:lumMod val="60000"/>
                  <a:lumOff val="40000"/>
                </a:schemeClr>
              </a:solidFill>
            </a:endParaRPr>
          </a:p>
        </p:txBody>
      </p:sp>
      <p:sp>
        <p:nvSpPr>
          <p:cNvPr id="86" name="TextBox 85"/>
          <p:cNvSpPr txBox="1"/>
          <p:nvPr/>
        </p:nvSpPr>
        <p:spPr>
          <a:xfrm>
            <a:off x="2278689" y="4376675"/>
            <a:ext cx="609461"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bg2">
                    <a:lumMod val="75000"/>
                  </a:schemeClr>
                </a:solidFill>
              </a:rPr>
              <a:t>カフェ</a:t>
            </a:r>
            <a:endParaRPr lang="en-US" sz="1400" dirty="0" smtClean="0">
              <a:solidFill>
                <a:schemeClr val="bg2">
                  <a:lumMod val="75000"/>
                </a:schemeClr>
              </a:solidFill>
            </a:endParaRPr>
          </a:p>
        </p:txBody>
      </p:sp>
      <p:sp>
        <p:nvSpPr>
          <p:cNvPr id="87" name="TextBox 86"/>
          <p:cNvSpPr txBox="1"/>
          <p:nvPr/>
        </p:nvSpPr>
        <p:spPr>
          <a:xfrm>
            <a:off x="724250" y="4378928"/>
            <a:ext cx="543739"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bg2">
                    <a:lumMod val="75000"/>
                  </a:schemeClr>
                </a:solidFill>
              </a:rPr>
              <a:t>自宅</a:t>
            </a:r>
            <a:endParaRPr lang="en-US" sz="1400" dirty="0" smtClean="0">
              <a:solidFill>
                <a:schemeClr val="bg2">
                  <a:lumMod val="75000"/>
                </a:schemeClr>
              </a:solidFill>
            </a:endParaRPr>
          </a:p>
        </p:txBody>
      </p:sp>
      <p:sp>
        <p:nvSpPr>
          <p:cNvPr id="88" name="TextBox 87"/>
          <p:cNvSpPr txBox="1"/>
          <p:nvPr/>
        </p:nvSpPr>
        <p:spPr>
          <a:xfrm>
            <a:off x="5764582" y="4368835"/>
            <a:ext cx="992579"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bg2">
                    <a:lumMod val="60000"/>
                    <a:lumOff val="40000"/>
                  </a:schemeClr>
                </a:solidFill>
              </a:rPr>
              <a:t>支社・工場</a:t>
            </a:r>
            <a:endParaRPr lang="en-US" sz="1400" dirty="0" smtClean="0">
              <a:solidFill>
                <a:schemeClr val="bg2">
                  <a:lumMod val="60000"/>
                  <a:lumOff val="40000"/>
                </a:schemeClr>
              </a:solidFill>
            </a:endParaRPr>
          </a:p>
        </p:txBody>
      </p:sp>
      <p:sp>
        <p:nvSpPr>
          <p:cNvPr id="89" name="TextBox 88"/>
          <p:cNvSpPr txBox="1"/>
          <p:nvPr/>
        </p:nvSpPr>
        <p:spPr>
          <a:xfrm>
            <a:off x="7895997" y="4368832"/>
            <a:ext cx="543739"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bg2">
                    <a:lumMod val="75000"/>
                  </a:schemeClr>
                </a:solidFill>
              </a:rPr>
              <a:t>会社</a:t>
            </a:r>
            <a:endParaRPr lang="en-US" sz="1400" dirty="0" smtClean="0">
              <a:solidFill>
                <a:schemeClr val="bg2">
                  <a:lumMod val="75000"/>
                </a:schemeClr>
              </a:solidFill>
            </a:endParaRPr>
          </a:p>
        </p:txBody>
      </p:sp>
      <p:grpSp>
        <p:nvGrpSpPr>
          <p:cNvPr id="90" name="Group 89"/>
          <p:cNvGrpSpPr/>
          <p:nvPr/>
        </p:nvGrpSpPr>
        <p:grpSpPr>
          <a:xfrm>
            <a:off x="8015070" y="2873274"/>
            <a:ext cx="254000" cy="1493286"/>
            <a:chOff x="8131969" y="2549680"/>
            <a:chExt cx="254000" cy="1950641"/>
          </a:xfrm>
        </p:grpSpPr>
        <p:sp>
          <p:nvSpPr>
            <p:cNvPr id="91" name="Freeform 165"/>
            <p:cNvSpPr>
              <a:spLocks noChangeArrowheads="1"/>
            </p:cNvSpPr>
            <p:nvPr/>
          </p:nvSpPr>
          <p:spPr bwMode="auto">
            <a:xfrm>
              <a:off x="8131969" y="3406930"/>
              <a:ext cx="254000" cy="1093391"/>
            </a:xfrm>
            <a:custGeom>
              <a:avLst/>
              <a:gdLst>
                <a:gd name="T0" fmla="*/ 565 w 566"/>
                <a:gd name="T1" fmla="*/ 2427 h 2428"/>
                <a:gd name="T2" fmla="*/ 565 w 566"/>
                <a:gd name="T3" fmla="*/ 0 h 2428"/>
                <a:gd name="T4" fmla="*/ 0 w 566"/>
                <a:gd name="T5" fmla="*/ 0 h 2428"/>
                <a:gd name="T6" fmla="*/ 0 w 566"/>
                <a:gd name="T7" fmla="*/ 2427 h 2428"/>
              </a:gdLst>
              <a:ahLst/>
              <a:cxnLst>
                <a:cxn ang="0">
                  <a:pos x="T0" y="T1"/>
                </a:cxn>
                <a:cxn ang="0">
                  <a:pos x="T2" y="T3"/>
                </a:cxn>
                <a:cxn ang="0">
                  <a:pos x="T4" y="T5"/>
                </a:cxn>
                <a:cxn ang="0">
                  <a:pos x="T6" y="T7"/>
                </a:cxn>
              </a:cxnLst>
              <a:rect l="0" t="0" r="r" b="b"/>
              <a:pathLst>
                <a:path w="566" h="2428">
                  <a:moveTo>
                    <a:pt x="565" y="2427"/>
                  </a:moveTo>
                  <a:lnTo>
                    <a:pt x="565" y="0"/>
                  </a:lnTo>
                  <a:lnTo>
                    <a:pt x="0" y="0"/>
                  </a:lnTo>
                  <a:lnTo>
                    <a:pt x="0" y="2427"/>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92" name="Freeform 166"/>
            <p:cNvSpPr>
              <a:spLocks noChangeArrowheads="1"/>
            </p:cNvSpPr>
            <p:nvPr/>
          </p:nvSpPr>
          <p:spPr bwMode="auto">
            <a:xfrm>
              <a:off x="8157765" y="2964415"/>
              <a:ext cx="216298" cy="442515"/>
            </a:xfrm>
            <a:custGeom>
              <a:avLst/>
              <a:gdLst>
                <a:gd name="T0" fmla="*/ 480 w 481"/>
                <a:gd name="T1" fmla="*/ 982 h 983"/>
                <a:gd name="T2" fmla="*/ 480 w 481"/>
                <a:gd name="T3" fmla="*/ 240 h 983"/>
                <a:gd name="T4" fmla="*/ 240 w 481"/>
                <a:gd name="T5" fmla="*/ 0 h 983"/>
                <a:gd name="T6" fmla="*/ 0 w 481"/>
                <a:gd name="T7" fmla="*/ 240 h 983"/>
                <a:gd name="T8" fmla="*/ 0 w 481"/>
                <a:gd name="T9" fmla="*/ 982 h 983"/>
              </a:gdLst>
              <a:ahLst/>
              <a:cxnLst>
                <a:cxn ang="0">
                  <a:pos x="T0" y="T1"/>
                </a:cxn>
                <a:cxn ang="0">
                  <a:pos x="T2" y="T3"/>
                </a:cxn>
                <a:cxn ang="0">
                  <a:pos x="T4" y="T5"/>
                </a:cxn>
                <a:cxn ang="0">
                  <a:pos x="T6" y="T7"/>
                </a:cxn>
                <a:cxn ang="0">
                  <a:pos x="T8" y="T9"/>
                </a:cxn>
              </a:cxnLst>
              <a:rect l="0" t="0" r="r" b="b"/>
              <a:pathLst>
                <a:path w="481" h="983">
                  <a:moveTo>
                    <a:pt x="480" y="982"/>
                  </a:moveTo>
                  <a:lnTo>
                    <a:pt x="480" y="240"/>
                  </a:lnTo>
                  <a:cubicBezTo>
                    <a:pt x="480" y="107"/>
                    <a:pt x="373" y="0"/>
                    <a:pt x="240" y="0"/>
                  </a:cubicBezTo>
                  <a:cubicBezTo>
                    <a:pt x="108" y="0"/>
                    <a:pt x="0" y="107"/>
                    <a:pt x="0" y="240"/>
                  </a:cubicBezTo>
                  <a:lnTo>
                    <a:pt x="0" y="982"/>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93" name="Freeform 167"/>
            <p:cNvSpPr>
              <a:spLocks noChangeArrowheads="1"/>
            </p:cNvSpPr>
            <p:nvPr/>
          </p:nvSpPr>
          <p:spPr bwMode="auto">
            <a:xfrm>
              <a:off x="8235156" y="2827492"/>
              <a:ext cx="65484" cy="140891"/>
            </a:xfrm>
            <a:custGeom>
              <a:avLst/>
              <a:gdLst>
                <a:gd name="T0" fmla="*/ 144 w 145"/>
                <a:gd name="T1" fmla="*/ 310 h 311"/>
                <a:gd name="T2" fmla="*/ 144 w 145"/>
                <a:gd name="T3" fmla="*/ 0 h 311"/>
                <a:gd name="T4" fmla="*/ 0 w 145"/>
                <a:gd name="T5" fmla="*/ 0 h 311"/>
                <a:gd name="T6" fmla="*/ 0 w 145"/>
                <a:gd name="T7" fmla="*/ 310 h 311"/>
              </a:gdLst>
              <a:ahLst/>
              <a:cxnLst>
                <a:cxn ang="0">
                  <a:pos x="T0" y="T1"/>
                </a:cxn>
                <a:cxn ang="0">
                  <a:pos x="T2" y="T3"/>
                </a:cxn>
                <a:cxn ang="0">
                  <a:pos x="T4" y="T5"/>
                </a:cxn>
                <a:cxn ang="0">
                  <a:pos x="T6" y="T7"/>
                </a:cxn>
              </a:cxnLst>
              <a:rect l="0" t="0" r="r" b="b"/>
              <a:pathLst>
                <a:path w="145" h="311">
                  <a:moveTo>
                    <a:pt x="144" y="310"/>
                  </a:moveTo>
                  <a:lnTo>
                    <a:pt x="144" y="0"/>
                  </a:lnTo>
                  <a:lnTo>
                    <a:pt x="0" y="0"/>
                  </a:lnTo>
                  <a:lnTo>
                    <a:pt x="0" y="31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94" name="Line 168"/>
            <p:cNvSpPr>
              <a:spLocks noChangeShapeType="1"/>
            </p:cNvSpPr>
            <p:nvPr/>
          </p:nvSpPr>
          <p:spPr bwMode="auto">
            <a:xfrm>
              <a:off x="8272859" y="2549680"/>
              <a:ext cx="1985" cy="275829"/>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95" name="Line 169"/>
            <p:cNvSpPr>
              <a:spLocks noChangeShapeType="1"/>
            </p:cNvSpPr>
            <p:nvPr/>
          </p:nvSpPr>
          <p:spPr bwMode="auto">
            <a:xfrm>
              <a:off x="8266906" y="2968384"/>
              <a:ext cx="1984" cy="8929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96" name="Line 170"/>
            <p:cNvSpPr>
              <a:spLocks noChangeShapeType="1"/>
            </p:cNvSpPr>
            <p:nvPr/>
          </p:nvSpPr>
          <p:spPr bwMode="auto">
            <a:xfrm>
              <a:off x="8205390" y="2998149"/>
              <a:ext cx="61516" cy="6151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97" name="Line 171"/>
            <p:cNvSpPr>
              <a:spLocks noChangeShapeType="1"/>
            </p:cNvSpPr>
            <p:nvPr/>
          </p:nvSpPr>
          <p:spPr bwMode="auto">
            <a:xfrm flipH="1">
              <a:off x="8264921" y="2998149"/>
              <a:ext cx="65485" cy="6151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98" name="Line 172"/>
            <p:cNvSpPr>
              <a:spLocks noChangeShapeType="1"/>
            </p:cNvSpPr>
            <p:nvPr/>
          </p:nvSpPr>
          <p:spPr bwMode="auto">
            <a:xfrm flipH="1">
              <a:off x="8169671" y="3367242"/>
              <a:ext cx="194469" cy="0"/>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99" name="Line 173"/>
            <p:cNvSpPr>
              <a:spLocks noChangeShapeType="1"/>
            </p:cNvSpPr>
            <p:nvPr/>
          </p:nvSpPr>
          <p:spPr bwMode="auto">
            <a:xfrm flipH="1">
              <a:off x="8169671" y="3329540"/>
              <a:ext cx="192024" cy="0"/>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00" name="Line 174"/>
            <p:cNvSpPr>
              <a:spLocks noChangeShapeType="1"/>
            </p:cNvSpPr>
            <p:nvPr/>
          </p:nvSpPr>
          <p:spPr bwMode="auto">
            <a:xfrm>
              <a:off x="8163719" y="3061144"/>
              <a:ext cx="206375" cy="0"/>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01" name="Freeform 413"/>
            <p:cNvSpPr>
              <a:spLocks noChangeArrowheads="1"/>
            </p:cNvSpPr>
            <p:nvPr/>
          </p:nvSpPr>
          <p:spPr bwMode="auto">
            <a:xfrm>
              <a:off x="8183563" y="3837540"/>
              <a:ext cx="51594" cy="77390"/>
            </a:xfrm>
            <a:custGeom>
              <a:avLst/>
              <a:gdLst>
                <a:gd name="T0" fmla="*/ 57 w 114"/>
                <a:gd name="T1" fmla="*/ 170 h 171"/>
                <a:gd name="T2" fmla="*/ 0 w 114"/>
                <a:gd name="T3" fmla="*/ 170 h 171"/>
                <a:gd name="T4" fmla="*/ 0 w 114"/>
                <a:gd name="T5" fmla="*/ 0 h 171"/>
                <a:gd name="T6" fmla="*/ 113 w 114"/>
                <a:gd name="T7" fmla="*/ 0 h 171"/>
                <a:gd name="T8" fmla="*/ 113 w 114"/>
                <a:gd name="T9" fmla="*/ 170 h 171"/>
                <a:gd name="T10" fmla="*/ 57 w 114"/>
                <a:gd name="T11" fmla="*/ 170 h 171"/>
              </a:gdLst>
              <a:ahLst/>
              <a:cxnLst>
                <a:cxn ang="0">
                  <a:pos x="T0" y="T1"/>
                </a:cxn>
                <a:cxn ang="0">
                  <a:pos x="T2" y="T3"/>
                </a:cxn>
                <a:cxn ang="0">
                  <a:pos x="T4" y="T5"/>
                </a:cxn>
                <a:cxn ang="0">
                  <a:pos x="T6" y="T7"/>
                </a:cxn>
                <a:cxn ang="0">
                  <a:pos x="T8" y="T9"/>
                </a:cxn>
                <a:cxn ang="0">
                  <a:pos x="T10" y="T11"/>
                </a:cxn>
              </a:cxnLst>
              <a:rect l="0" t="0" r="r" b="b"/>
              <a:pathLst>
                <a:path w="114" h="171">
                  <a:moveTo>
                    <a:pt x="57" y="170"/>
                  </a:moveTo>
                  <a:lnTo>
                    <a:pt x="0" y="170"/>
                  </a:lnTo>
                  <a:lnTo>
                    <a:pt x="0" y="0"/>
                  </a:lnTo>
                  <a:lnTo>
                    <a:pt x="113" y="0"/>
                  </a:lnTo>
                  <a:lnTo>
                    <a:pt x="113" y="170"/>
                  </a:lnTo>
                  <a:lnTo>
                    <a:pt x="57" y="17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02" name="Freeform 414"/>
            <p:cNvSpPr>
              <a:spLocks noChangeArrowheads="1"/>
            </p:cNvSpPr>
            <p:nvPr/>
          </p:nvSpPr>
          <p:spPr bwMode="auto">
            <a:xfrm>
              <a:off x="8284765" y="3837540"/>
              <a:ext cx="51594" cy="77390"/>
            </a:xfrm>
            <a:custGeom>
              <a:avLst/>
              <a:gdLst>
                <a:gd name="T0" fmla="*/ 56 w 114"/>
                <a:gd name="T1" fmla="*/ 170 h 171"/>
                <a:gd name="T2" fmla="*/ 0 w 114"/>
                <a:gd name="T3" fmla="*/ 170 h 171"/>
                <a:gd name="T4" fmla="*/ 0 w 114"/>
                <a:gd name="T5" fmla="*/ 0 h 171"/>
                <a:gd name="T6" fmla="*/ 113 w 114"/>
                <a:gd name="T7" fmla="*/ 0 h 171"/>
                <a:gd name="T8" fmla="*/ 113 w 114"/>
                <a:gd name="T9" fmla="*/ 170 h 171"/>
                <a:gd name="T10" fmla="*/ 56 w 114"/>
                <a:gd name="T11" fmla="*/ 170 h 171"/>
              </a:gdLst>
              <a:ahLst/>
              <a:cxnLst>
                <a:cxn ang="0">
                  <a:pos x="T0" y="T1"/>
                </a:cxn>
                <a:cxn ang="0">
                  <a:pos x="T2" y="T3"/>
                </a:cxn>
                <a:cxn ang="0">
                  <a:pos x="T4" y="T5"/>
                </a:cxn>
                <a:cxn ang="0">
                  <a:pos x="T6" y="T7"/>
                </a:cxn>
                <a:cxn ang="0">
                  <a:pos x="T8" y="T9"/>
                </a:cxn>
                <a:cxn ang="0">
                  <a:pos x="T10" y="T11"/>
                </a:cxn>
              </a:cxnLst>
              <a:rect l="0" t="0" r="r" b="b"/>
              <a:pathLst>
                <a:path w="114" h="171">
                  <a:moveTo>
                    <a:pt x="56" y="170"/>
                  </a:moveTo>
                  <a:lnTo>
                    <a:pt x="0" y="170"/>
                  </a:lnTo>
                  <a:lnTo>
                    <a:pt x="0" y="0"/>
                  </a:lnTo>
                  <a:lnTo>
                    <a:pt x="113" y="0"/>
                  </a:lnTo>
                  <a:lnTo>
                    <a:pt x="113" y="170"/>
                  </a:lnTo>
                  <a:lnTo>
                    <a:pt x="56" y="17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03" name="Freeform 415"/>
            <p:cNvSpPr>
              <a:spLocks noChangeArrowheads="1"/>
            </p:cNvSpPr>
            <p:nvPr/>
          </p:nvSpPr>
          <p:spPr bwMode="auto">
            <a:xfrm>
              <a:off x="8183563" y="3710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04" name="Freeform 416"/>
            <p:cNvSpPr>
              <a:spLocks noChangeArrowheads="1"/>
            </p:cNvSpPr>
            <p:nvPr/>
          </p:nvSpPr>
          <p:spPr bwMode="auto">
            <a:xfrm>
              <a:off x="8284765" y="3710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05" name="Freeform 417"/>
            <p:cNvSpPr>
              <a:spLocks noChangeArrowheads="1"/>
            </p:cNvSpPr>
            <p:nvPr/>
          </p:nvSpPr>
          <p:spPr bwMode="auto">
            <a:xfrm>
              <a:off x="8183563" y="3583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06" name="Freeform 418"/>
            <p:cNvSpPr>
              <a:spLocks noChangeArrowheads="1"/>
            </p:cNvSpPr>
            <p:nvPr/>
          </p:nvSpPr>
          <p:spPr bwMode="auto">
            <a:xfrm>
              <a:off x="8284765" y="3583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07" name="Freeform 419"/>
            <p:cNvSpPr>
              <a:spLocks noChangeArrowheads="1"/>
            </p:cNvSpPr>
            <p:nvPr/>
          </p:nvSpPr>
          <p:spPr bwMode="auto">
            <a:xfrm>
              <a:off x="8183563" y="3456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08" name="Freeform 420"/>
            <p:cNvSpPr>
              <a:spLocks noChangeArrowheads="1"/>
            </p:cNvSpPr>
            <p:nvPr/>
          </p:nvSpPr>
          <p:spPr bwMode="auto">
            <a:xfrm>
              <a:off x="8284765" y="3456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09" name="Freeform 421"/>
            <p:cNvSpPr>
              <a:spLocks noChangeArrowheads="1"/>
            </p:cNvSpPr>
            <p:nvPr/>
          </p:nvSpPr>
          <p:spPr bwMode="auto">
            <a:xfrm>
              <a:off x="8183563" y="3964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10" name="Freeform 422"/>
            <p:cNvSpPr>
              <a:spLocks noChangeArrowheads="1"/>
            </p:cNvSpPr>
            <p:nvPr/>
          </p:nvSpPr>
          <p:spPr bwMode="auto">
            <a:xfrm>
              <a:off x="8284765" y="3964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11" name="Freeform 423"/>
            <p:cNvSpPr>
              <a:spLocks noChangeArrowheads="1"/>
            </p:cNvSpPr>
            <p:nvPr/>
          </p:nvSpPr>
          <p:spPr bwMode="auto">
            <a:xfrm>
              <a:off x="8183563" y="4091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12" name="Freeform 424"/>
            <p:cNvSpPr>
              <a:spLocks noChangeArrowheads="1"/>
            </p:cNvSpPr>
            <p:nvPr/>
          </p:nvSpPr>
          <p:spPr bwMode="auto">
            <a:xfrm>
              <a:off x="8284765" y="4091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13" name="Freeform 425"/>
            <p:cNvSpPr>
              <a:spLocks noChangeArrowheads="1"/>
            </p:cNvSpPr>
            <p:nvPr/>
          </p:nvSpPr>
          <p:spPr bwMode="auto">
            <a:xfrm>
              <a:off x="8183563" y="4218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14" name="Freeform 426"/>
            <p:cNvSpPr>
              <a:spLocks noChangeArrowheads="1"/>
            </p:cNvSpPr>
            <p:nvPr/>
          </p:nvSpPr>
          <p:spPr bwMode="auto">
            <a:xfrm>
              <a:off x="8284765" y="4218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15" name="Freeform 427"/>
            <p:cNvSpPr>
              <a:spLocks noChangeArrowheads="1"/>
            </p:cNvSpPr>
            <p:nvPr/>
          </p:nvSpPr>
          <p:spPr bwMode="auto">
            <a:xfrm>
              <a:off x="8183563" y="4345540"/>
              <a:ext cx="152796" cy="152796"/>
            </a:xfrm>
            <a:custGeom>
              <a:avLst/>
              <a:gdLst>
                <a:gd name="T0" fmla="*/ 339 w 340"/>
                <a:gd name="T1" fmla="*/ 339 h 340"/>
                <a:gd name="T2" fmla="*/ 339 w 340"/>
                <a:gd name="T3" fmla="*/ 0 h 340"/>
                <a:gd name="T4" fmla="*/ 0 w 340"/>
                <a:gd name="T5" fmla="*/ 0 h 340"/>
                <a:gd name="T6" fmla="*/ 0 w 340"/>
                <a:gd name="T7" fmla="*/ 339 h 340"/>
              </a:gdLst>
              <a:ahLst/>
              <a:cxnLst>
                <a:cxn ang="0">
                  <a:pos x="T0" y="T1"/>
                </a:cxn>
                <a:cxn ang="0">
                  <a:pos x="T2" y="T3"/>
                </a:cxn>
                <a:cxn ang="0">
                  <a:pos x="T4" y="T5"/>
                </a:cxn>
                <a:cxn ang="0">
                  <a:pos x="T6" y="T7"/>
                </a:cxn>
              </a:cxnLst>
              <a:rect l="0" t="0" r="r" b="b"/>
              <a:pathLst>
                <a:path w="340" h="340">
                  <a:moveTo>
                    <a:pt x="339" y="339"/>
                  </a:moveTo>
                  <a:lnTo>
                    <a:pt x="339" y="0"/>
                  </a:lnTo>
                  <a:lnTo>
                    <a:pt x="0" y="0"/>
                  </a:lnTo>
                  <a:lnTo>
                    <a:pt x="0" y="33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16" name="Line 428"/>
            <p:cNvSpPr>
              <a:spLocks noChangeShapeType="1"/>
            </p:cNvSpPr>
            <p:nvPr/>
          </p:nvSpPr>
          <p:spPr bwMode="auto">
            <a:xfrm>
              <a:off x="8258969" y="4345540"/>
              <a:ext cx="1984" cy="15279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17" name="Group 116"/>
          <p:cNvGrpSpPr/>
          <p:nvPr/>
        </p:nvGrpSpPr>
        <p:grpSpPr>
          <a:xfrm>
            <a:off x="2224395" y="3102849"/>
            <a:ext cx="706521" cy="747049"/>
            <a:chOff x="5433878" y="2805393"/>
            <a:chExt cx="476598" cy="503937"/>
          </a:xfrm>
          <a:solidFill>
            <a:schemeClr val="accent1"/>
          </a:solidFill>
        </p:grpSpPr>
        <p:sp>
          <p:nvSpPr>
            <p:cNvPr id="118" name="Rectangle 168"/>
            <p:cNvSpPr>
              <a:spLocks noChangeArrowheads="1"/>
            </p:cNvSpPr>
            <p:nvPr/>
          </p:nvSpPr>
          <p:spPr bwMode="auto">
            <a:xfrm>
              <a:off x="5526077" y="3122475"/>
              <a:ext cx="268389" cy="18685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en-US" altLang="ja-JP" sz="1200" dirty="0" smtClean="0">
                  <a:solidFill>
                    <a:srgbClr val="192954"/>
                  </a:solidFill>
                </a:rPr>
                <a:t>PC</a:t>
              </a:r>
              <a:endParaRPr kumimoji="0" lang="en-US" altLang="en-US" sz="1200" dirty="0">
                <a:solidFill>
                  <a:srgbClr val="192954"/>
                </a:solidFill>
              </a:endParaRPr>
            </a:p>
          </p:txBody>
        </p:sp>
        <p:sp>
          <p:nvSpPr>
            <p:cNvPr id="119" name="Freeform 45"/>
            <p:cNvSpPr>
              <a:spLocks noEditPoints="1"/>
            </p:cNvSpPr>
            <p:nvPr/>
          </p:nvSpPr>
          <p:spPr bwMode="auto">
            <a:xfrm>
              <a:off x="5433878" y="2805393"/>
              <a:ext cx="476598" cy="315885"/>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grpFill/>
            <a:ln>
              <a:noFill/>
            </a:ln>
          </p:spPr>
          <p:txBody>
            <a:bodyPr vert="horz" wrap="square" lIns="68580" tIns="34290" rIns="68580" bIns="34290" numCol="1" anchor="t" anchorCtr="0" compatLnSpc="1">
              <a:prstTxWarp prst="textNoShape">
                <a:avLst/>
              </a:prstTxWarp>
            </a:bodyPr>
            <a:lstStyle/>
            <a:p>
              <a:pPr defTabSz="457162"/>
              <a:endParaRPr kumimoji="0" lang="en-US" sz="1200">
                <a:solidFill>
                  <a:srgbClr val="FFFFFF">
                    <a:lumMod val="60000"/>
                    <a:lumOff val="40000"/>
                  </a:srgbClr>
                </a:solidFill>
              </a:endParaRPr>
            </a:p>
          </p:txBody>
        </p:sp>
      </p:grpSp>
      <p:sp>
        <p:nvSpPr>
          <p:cNvPr id="120" name="Freeform 119"/>
          <p:cNvSpPr/>
          <p:nvPr/>
        </p:nvSpPr>
        <p:spPr>
          <a:xfrm>
            <a:off x="2931736" y="2497693"/>
            <a:ext cx="3718743" cy="560453"/>
          </a:xfrm>
          <a:custGeom>
            <a:avLst/>
            <a:gdLst>
              <a:gd name="connsiteX0" fmla="*/ 0 w 5090474"/>
              <a:gd name="connsiteY0" fmla="*/ 306213 h 513602"/>
              <a:gd name="connsiteX1" fmla="*/ 1140643 w 5090474"/>
              <a:gd name="connsiteY1" fmla="*/ 4555 h 513602"/>
              <a:gd name="connsiteX2" fmla="*/ 5090474 w 5090474"/>
              <a:gd name="connsiteY2" fmla="*/ 513602 h 513602"/>
            </a:gdLst>
            <a:ahLst/>
            <a:cxnLst>
              <a:cxn ang="0">
                <a:pos x="connsiteX0" y="connsiteY0"/>
              </a:cxn>
              <a:cxn ang="0">
                <a:pos x="connsiteX1" y="connsiteY1"/>
              </a:cxn>
              <a:cxn ang="0">
                <a:pos x="connsiteX2" y="connsiteY2"/>
              </a:cxn>
            </a:cxnLst>
            <a:rect l="l" t="t" r="r" b="b"/>
            <a:pathLst>
              <a:path w="5090474" h="513602">
                <a:moveTo>
                  <a:pt x="0" y="306213"/>
                </a:moveTo>
                <a:cubicBezTo>
                  <a:pt x="146115" y="138101"/>
                  <a:pt x="292231" y="-30010"/>
                  <a:pt x="1140643" y="4555"/>
                </a:cubicBezTo>
                <a:cubicBezTo>
                  <a:pt x="1989055" y="39120"/>
                  <a:pt x="5090474" y="513602"/>
                  <a:pt x="5090474" y="513602"/>
                </a:cubicBezTo>
              </a:path>
            </a:pathLst>
          </a:custGeom>
          <a:noFill/>
          <a:ln cap="rnd">
            <a:solidFill>
              <a:schemeClr val="accent2">
                <a:lumMod val="75000"/>
              </a:schemeClr>
            </a:solidFill>
            <a:headEnd type="triangl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68"/>
          <p:cNvSpPr>
            <a:spLocks noChangeArrowheads="1"/>
          </p:cNvSpPr>
          <p:nvPr/>
        </p:nvSpPr>
        <p:spPr bwMode="auto">
          <a:xfrm>
            <a:off x="3078797" y="2800501"/>
            <a:ext cx="1626920"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en-US" altLang="ja-JP" sz="1200" dirty="0" smtClean="0">
                <a:solidFill>
                  <a:srgbClr val="192954"/>
                </a:solidFill>
              </a:rPr>
              <a:t>VPN</a:t>
            </a:r>
            <a:r>
              <a:rPr kumimoji="0" lang="ja-JP" altLang="en-US" sz="1200" dirty="0" smtClean="0">
                <a:solidFill>
                  <a:srgbClr val="192954"/>
                </a:solidFill>
              </a:rPr>
              <a:t>通信</a:t>
            </a:r>
            <a:endParaRPr kumimoji="0" lang="en-US" altLang="ja-JP" sz="1200" dirty="0" smtClean="0">
              <a:solidFill>
                <a:srgbClr val="192954"/>
              </a:solidFill>
            </a:endParaRPr>
          </a:p>
          <a:p>
            <a:pPr algn="ctr" defTabSz="457162" eaLnBrk="1" hangingPunct="1"/>
            <a:r>
              <a:rPr kumimoji="0" lang="en-US" altLang="en-US" sz="1200" dirty="0" smtClean="0">
                <a:solidFill>
                  <a:srgbClr val="192954"/>
                </a:solidFill>
              </a:rPr>
              <a:t>- Cisco AnyConnect -</a:t>
            </a:r>
            <a:endParaRPr kumimoji="0" lang="en-US" altLang="en-US" sz="1200" dirty="0">
              <a:solidFill>
                <a:srgbClr val="192954"/>
              </a:solidFill>
            </a:endParaRPr>
          </a:p>
        </p:txBody>
      </p:sp>
      <p:pic>
        <p:nvPicPr>
          <p:cNvPr id="126" name="Picture 125"/>
          <p:cNvPicPr>
            <a:picLocks noChangeAspect="1"/>
          </p:cNvPicPr>
          <p:nvPr/>
        </p:nvPicPr>
        <p:blipFill>
          <a:blip r:embed="rId3">
            <a:extLst>
              <a:ext uri="{BEBA8EAE-BF5A-486C-A8C5-ECC9F3942E4B}">
                <a14:imgProps xmlns:a14="http://schemas.microsoft.com/office/drawing/2010/main">
                  <a14:imgLayer r:embed="rId4">
                    <a14:imgEffect>
                      <a14:backgroundRemoval t="9778" b="100000" l="5778" r="89778"/>
                    </a14:imgEffect>
                  </a14:imgLayer>
                </a14:imgProps>
              </a:ext>
            </a:extLst>
          </a:blip>
          <a:stretch>
            <a:fillRect/>
          </a:stretch>
        </p:blipFill>
        <p:spPr>
          <a:xfrm>
            <a:off x="2695525" y="2831857"/>
            <a:ext cx="464484" cy="464484"/>
          </a:xfrm>
          <a:prstGeom prst="rect">
            <a:avLst/>
          </a:prstGeom>
        </p:spPr>
      </p:pic>
      <p:sp>
        <p:nvSpPr>
          <p:cNvPr id="130" name="Rectangle 129"/>
          <p:cNvSpPr/>
          <p:nvPr/>
        </p:nvSpPr>
        <p:spPr>
          <a:xfrm>
            <a:off x="1316126" y="699941"/>
            <a:ext cx="938077" cy="592470"/>
          </a:xfrm>
          <a:prstGeom prst="rect">
            <a:avLst/>
          </a:prstGeom>
        </p:spPr>
        <p:txBody>
          <a:bodyPr wrap="none">
            <a:spAutoFit/>
          </a:bodyPr>
          <a:lstStyle/>
          <a:p>
            <a:pPr defTabSz="685777" fontAlgn="auto">
              <a:lnSpc>
                <a:spcPts val="1300"/>
              </a:lnSpc>
              <a:spcBef>
                <a:spcPts val="0"/>
              </a:spcBef>
              <a:spcAft>
                <a:spcPts val="0"/>
              </a:spcAft>
              <a:defRPr/>
            </a:pPr>
            <a:r>
              <a:rPr lang="en-US" sz="1000" kern="0" dirty="0" smtClean="0">
                <a:solidFill>
                  <a:srgbClr val="C31230"/>
                </a:solidFill>
              </a:rPr>
              <a:t>Malware</a:t>
            </a:r>
          </a:p>
          <a:p>
            <a:pPr defTabSz="685777" fontAlgn="auto">
              <a:lnSpc>
                <a:spcPts val="1300"/>
              </a:lnSpc>
              <a:spcBef>
                <a:spcPts val="0"/>
              </a:spcBef>
              <a:spcAft>
                <a:spcPts val="0"/>
              </a:spcAft>
              <a:defRPr/>
            </a:pPr>
            <a:r>
              <a:rPr lang="en-US" sz="1000" kern="0" dirty="0">
                <a:solidFill>
                  <a:srgbClr val="C31230"/>
                </a:solidFill>
              </a:rPr>
              <a:t>C2 </a:t>
            </a:r>
            <a:r>
              <a:rPr lang="en-US" sz="1000" kern="0" dirty="0" smtClean="0">
                <a:solidFill>
                  <a:srgbClr val="C31230"/>
                </a:solidFill>
              </a:rPr>
              <a:t>Callbacks</a:t>
            </a:r>
          </a:p>
          <a:p>
            <a:pPr defTabSz="685777" fontAlgn="auto">
              <a:lnSpc>
                <a:spcPts val="1300"/>
              </a:lnSpc>
              <a:spcBef>
                <a:spcPts val="0"/>
              </a:spcBef>
              <a:spcAft>
                <a:spcPts val="0"/>
              </a:spcAft>
              <a:defRPr/>
            </a:pPr>
            <a:r>
              <a:rPr lang="en-US" sz="1000" kern="0" dirty="0" smtClean="0">
                <a:solidFill>
                  <a:srgbClr val="C31230"/>
                </a:solidFill>
              </a:rPr>
              <a:t>Phishing</a:t>
            </a:r>
            <a:endParaRPr lang="en-US" sz="1000" kern="0" dirty="0">
              <a:solidFill>
                <a:srgbClr val="C31230"/>
              </a:solidFill>
              <a:ea typeface="Arial" charset="0"/>
              <a:cs typeface="Arial" charset="0"/>
            </a:endParaRPr>
          </a:p>
        </p:txBody>
      </p:sp>
      <p:cxnSp>
        <p:nvCxnSpPr>
          <p:cNvPr id="131" name="Straight Connector 130"/>
          <p:cNvCxnSpPr/>
          <p:nvPr/>
        </p:nvCxnSpPr>
        <p:spPr>
          <a:xfrm>
            <a:off x="1292761" y="776720"/>
            <a:ext cx="0" cy="438912"/>
          </a:xfrm>
          <a:prstGeom prst="line">
            <a:avLst/>
          </a:prstGeom>
          <a:ln w="12700" cap="flat" cmpd="sng">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32" name="Group 131"/>
          <p:cNvGrpSpPr/>
          <p:nvPr/>
        </p:nvGrpSpPr>
        <p:grpSpPr>
          <a:xfrm>
            <a:off x="627294" y="368648"/>
            <a:ext cx="1724896" cy="923763"/>
            <a:chOff x="5596581" y="595429"/>
            <a:chExt cx="2272456" cy="1217008"/>
          </a:xfrm>
        </p:grpSpPr>
        <p:grpSp>
          <p:nvGrpSpPr>
            <p:cNvPr id="133" name="Group 132"/>
            <p:cNvGrpSpPr/>
            <p:nvPr/>
          </p:nvGrpSpPr>
          <p:grpSpPr>
            <a:xfrm>
              <a:off x="5596581" y="595429"/>
              <a:ext cx="2272456" cy="1217008"/>
              <a:chOff x="3435772" y="1179303"/>
              <a:chExt cx="2272456" cy="1217008"/>
            </a:xfrm>
          </p:grpSpPr>
          <p:sp>
            <p:nvSpPr>
              <p:cNvPr id="135" name="Freeform 134"/>
              <p:cNvSpPr/>
              <p:nvPr/>
            </p:nvSpPr>
            <p:spPr>
              <a:xfrm rot="3300032">
                <a:off x="4848140" y="1429427"/>
                <a:ext cx="713560" cy="296697"/>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36" name="Freeform 135"/>
              <p:cNvSpPr/>
              <p:nvPr/>
            </p:nvSpPr>
            <p:spPr>
              <a:xfrm>
                <a:off x="343577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37" name="Freeform 136"/>
              <p:cNvSpPr/>
              <p:nvPr/>
            </p:nvSpPr>
            <p:spPr>
              <a:xfrm rot="787047" flipH="1">
                <a:off x="3790375" y="1179303"/>
                <a:ext cx="1055682" cy="83857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38" name="Freeform 137"/>
              <p:cNvSpPr/>
              <p:nvPr/>
            </p:nvSpPr>
            <p:spPr>
              <a:xfrm flipH="1">
                <a:off x="541789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cxnSp>
          <p:nvCxnSpPr>
            <p:cNvPr id="134" name="Straight Connector 133"/>
            <p:cNvCxnSpPr/>
            <p:nvPr/>
          </p:nvCxnSpPr>
          <p:spPr>
            <a:xfrm flipH="1">
              <a:off x="5886917" y="1812437"/>
              <a:ext cx="1691784" cy="0"/>
            </a:xfrm>
            <a:prstGeom prst="line">
              <a:avLst/>
            </a:prstGeom>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138"/>
          <p:cNvGrpSpPr/>
          <p:nvPr/>
        </p:nvGrpSpPr>
        <p:grpSpPr>
          <a:xfrm>
            <a:off x="858379" y="821578"/>
            <a:ext cx="349192" cy="349196"/>
            <a:chOff x="1239211" y="1569263"/>
            <a:chExt cx="347588" cy="347592"/>
          </a:xfrm>
        </p:grpSpPr>
        <p:sp>
          <p:nvSpPr>
            <p:cNvPr id="140" name="Freeform 361"/>
            <p:cNvSpPr>
              <a:spLocks noChangeArrowheads="1"/>
            </p:cNvSpPr>
            <p:nvPr/>
          </p:nvSpPr>
          <p:spPr bwMode="auto">
            <a:xfrm>
              <a:off x="1239211" y="1569263"/>
              <a:ext cx="347588" cy="347592"/>
            </a:xfrm>
            <a:custGeom>
              <a:avLst/>
              <a:gdLst>
                <a:gd name="T0" fmla="*/ 184 w 312"/>
                <a:gd name="T1" fmla="*/ 29 h 311"/>
                <a:gd name="T2" fmla="*/ 184 w 312"/>
                <a:gd name="T3" fmla="*/ 29 h 311"/>
                <a:gd name="T4" fmla="*/ 226 w 312"/>
                <a:gd name="T5" fmla="*/ 46 h 311"/>
                <a:gd name="T6" fmla="*/ 226 w 312"/>
                <a:gd name="T7" fmla="*/ 46 h 311"/>
                <a:gd name="T8" fmla="*/ 266 w 312"/>
                <a:gd name="T9" fmla="*/ 85 h 311"/>
                <a:gd name="T10" fmla="*/ 266 w 312"/>
                <a:gd name="T11" fmla="*/ 85 h 311"/>
                <a:gd name="T12" fmla="*/ 283 w 312"/>
                <a:gd name="T13" fmla="*/ 127 h 311"/>
                <a:gd name="T14" fmla="*/ 283 w 312"/>
                <a:gd name="T15" fmla="*/ 127 h 311"/>
                <a:gd name="T16" fmla="*/ 283 w 312"/>
                <a:gd name="T17" fmla="*/ 184 h 311"/>
                <a:gd name="T18" fmla="*/ 283 w 312"/>
                <a:gd name="T19" fmla="*/ 184 h 311"/>
                <a:gd name="T20" fmla="*/ 266 w 312"/>
                <a:gd name="T21" fmla="*/ 225 h 311"/>
                <a:gd name="T22" fmla="*/ 266 w 312"/>
                <a:gd name="T23" fmla="*/ 225 h 311"/>
                <a:gd name="T24" fmla="*/ 226 w 312"/>
                <a:gd name="T25" fmla="*/ 265 h 311"/>
                <a:gd name="T26" fmla="*/ 226 w 312"/>
                <a:gd name="T27" fmla="*/ 265 h 311"/>
                <a:gd name="T28" fmla="*/ 184 w 312"/>
                <a:gd name="T29" fmla="*/ 282 h 311"/>
                <a:gd name="T30" fmla="*/ 184 w 312"/>
                <a:gd name="T31" fmla="*/ 282 h 311"/>
                <a:gd name="T32" fmla="*/ 127 w 312"/>
                <a:gd name="T33" fmla="*/ 282 h 311"/>
                <a:gd name="T34" fmla="*/ 127 w 312"/>
                <a:gd name="T35" fmla="*/ 282 h 311"/>
                <a:gd name="T36" fmla="*/ 85 w 312"/>
                <a:gd name="T37" fmla="*/ 265 h 311"/>
                <a:gd name="T38" fmla="*/ 85 w 312"/>
                <a:gd name="T39" fmla="*/ 265 h 311"/>
                <a:gd name="T40" fmla="*/ 46 w 312"/>
                <a:gd name="T41" fmla="*/ 225 h 311"/>
                <a:gd name="T42" fmla="*/ 46 w 312"/>
                <a:gd name="T43" fmla="*/ 225 h 311"/>
                <a:gd name="T44" fmla="*/ 29 w 312"/>
                <a:gd name="T45" fmla="*/ 184 h 311"/>
                <a:gd name="T46" fmla="*/ 29 w 312"/>
                <a:gd name="T47" fmla="*/ 184 h 311"/>
                <a:gd name="T48" fmla="*/ 29 w 312"/>
                <a:gd name="T49" fmla="*/ 127 h 311"/>
                <a:gd name="T50" fmla="*/ 29 w 312"/>
                <a:gd name="T51" fmla="*/ 127 h 311"/>
                <a:gd name="T52" fmla="*/ 46 w 312"/>
                <a:gd name="T53" fmla="*/ 85 h 311"/>
                <a:gd name="T54" fmla="*/ 46 w 312"/>
                <a:gd name="T55" fmla="*/ 85 h 311"/>
                <a:gd name="T56" fmla="*/ 85 w 312"/>
                <a:gd name="T57" fmla="*/ 46 h 311"/>
                <a:gd name="T58" fmla="*/ 85 w 312"/>
                <a:gd name="T59" fmla="*/ 46 h 311"/>
                <a:gd name="T60" fmla="*/ 127 w 312"/>
                <a:gd name="T61" fmla="*/ 29 h 311"/>
                <a:gd name="T62" fmla="*/ 127 w 312"/>
                <a:gd name="T63" fmla="*/ 29 h 311"/>
                <a:gd name="T64" fmla="*/ 184 w 312"/>
                <a:gd name="T65" fmla="*/ 2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311">
                  <a:moveTo>
                    <a:pt x="184" y="29"/>
                  </a:moveTo>
                  <a:lnTo>
                    <a:pt x="184" y="29"/>
                  </a:lnTo>
                  <a:cubicBezTo>
                    <a:pt x="189" y="46"/>
                    <a:pt x="209" y="54"/>
                    <a:pt x="226" y="46"/>
                  </a:cubicBezTo>
                  <a:lnTo>
                    <a:pt x="226" y="46"/>
                  </a:lnTo>
                  <a:cubicBezTo>
                    <a:pt x="252" y="34"/>
                    <a:pt x="280" y="60"/>
                    <a:pt x="266" y="85"/>
                  </a:cubicBezTo>
                  <a:lnTo>
                    <a:pt x="266" y="85"/>
                  </a:lnTo>
                  <a:cubicBezTo>
                    <a:pt x="257" y="102"/>
                    <a:pt x="266" y="122"/>
                    <a:pt x="283" y="127"/>
                  </a:cubicBezTo>
                  <a:lnTo>
                    <a:pt x="283" y="127"/>
                  </a:lnTo>
                  <a:cubicBezTo>
                    <a:pt x="311" y="136"/>
                    <a:pt x="311" y="175"/>
                    <a:pt x="283" y="184"/>
                  </a:cubicBezTo>
                  <a:lnTo>
                    <a:pt x="283" y="184"/>
                  </a:lnTo>
                  <a:cubicBezTo>
                    <a:pt x="266" y="189"/>
                    <a:pt x="257" y="209"/>
                    <a:pt x="266" y="225"/>
                  </a:cubicBezTo>
                  <a:lnTo>
                    <a:pt x="266" y="225"/>
                  </a:lnTo>
                  <a:cubicBezTo>
                    <a:pt x="277" y="251"/>
                    <a:pt x="252" y="279"/>
                    <a:pt x="226" y="265"/>
                  </a:cubicBezTo>
                  <a:lnTo>
                    <a:pt x="226" y="265"/>
                  </a:lnTo>
                  <a:cubicBezTo>
                    <a:pt x="209" y="256"/>
                    <a:pt x="189" y="265"/>
                    <a:pt x="184" y="282"/>
                  </a:cubicBezTo>
                  <a:lnTo>
                    <a:pt x="184" y="282"/>
                  </a:lnTo>
                  <a:cubicBezTo>
                    <a:pt x="175" y="310"/>
                    <a:pt x="136" y="310"/>
                    <a:pt x="127" y="282"/>
                  </a:cubicBezTo>
                  <a:lnTo>
                    <a:pt x="127" y="282"/>
                  </a:lnTo>
                  <a:cubicBezTo>
                    <a:pt x="122" y="265"/>
                    <a:pt x="102" y="256"/>
                    <a:pt x="85" y="265"/>
                  </a:cubicBezTo>
                  <a:lnTo>
                    <a:pt x="85" y="265"/>
                  </a:lnTo>
                  <a:cubicBezTo>
                    <a:pt x="60" y="276"/>
                    <a:pt x="31" y="251"/>
                    <a:pt x="46" y="225"/>
                  </a:cubicBezTo>
                  <a:lnTo>
                    <a:pt x="46" y="225"/>
                  </a:lnTo>
                  <a:cubicBezTo>
                    <a:pt x="54" y="209"/>
                    <a:pt x="46" y="189"/>
                    <a:pt x="29" y="184"/>
                  </a:cubicBezTo>
                  <a:lnTo>
                    <a:pt x="29" y="184"/>
                  </a:lnTo>
                  <a:cubicBezTo>
                    <a:pt x="0" y="175"/>
                    <a:pt x="0" y="136"/>
                    <a:pt x="29" y="127"/>
                  </a:cubicBezTo>
                  <a:lnTo>
                    <a:pt x="29" y="127"/>
                  </a:lnTo>
                  <a:cubicBezTo>
                    <a:pt x="46" y="122"/>
                    <a:pt x="54" y="102"/>
                    <a:pt x="46" y="85"/>
                  </a:cubicBezTo>
                  <a:lnTo>
                    <a:pt x="46" y="85"/>
                  </a:lnTo>
                  <a:cubicBezTo>
                    <a:pt x="34" y="60"/>
                    <a:pt x="60" y="31"/>
                    <a:pt x="85" y="46"/>
                  </a:cubicBezTo>
                  <a:lnTo>
                    <a:pt x="85" y="46"/>
                  </a:lnTo>
                  <a:cubicBezTo>
                    <a:pt x="102" y="54"/>
                    <a:pt x="122" y="46"/>
                    <a:pt x="127" y="29"/>
                  </a:cubicBezTo>
                  <a:lnTo>
                    <a:pt x="127" y="29"/>
                  </a:lnTo>
                  <a:cubicBezTo>
                    <a:pt x="136" y="0"/>
                    <a:pt x="175" y="0"/>
                    <a:pt x="184" y="29"/>
                  </a:cubicBezTo>
                </a:path>
              </a:pathLst>
            </a:custGeom>
            <a:solidFill>
              <a:schemeClr val="accent4"/>
            </a:solidFill>
            <a:ln>
              <a:noFill/>
            </a:ln>
            <a:effectLst/>
          </p:spPr>
          <p:txBody>
            <a:bodyPr wrap="none" anchor="ctr"/>
            <a:lstStyle/>
            <a:p>
              <a:endParaRPr lang="en-US">
                <a:solidFill>
                  <a:srgbClr val="333333"/>
                </a:solidFill>
              </a:endParaRPr>
            </a:p>
          </p:txBody>
        </p:sp>
        <p:grpSp>
          <p:nvGrpSpPr>
            <p:cNvPr id="141" name="Group 140"/>
            <p:cNvGrpSpPr/>
            <p:nvPr/>
          </p:nvGrpSpPr>
          <p:grpSpPr>
            <a:xfrm>
              <a:off x="1330788" y="1649282"/>
              <a:ext cx="164435" cy="178646"/>
              <a:chOff x="6562985" y="1082506"/>
              <a:chExt cx="204378" cy="222040"/>
            </a:xfrm>
            <a:solidFill>
              <a:schemeClr val="bg1"/>
            </a:solidFill>
          </p:grpSpPr>
          <p:sp>
            <p:nvSpPr>
              <p:cNvPr id="142" name="Freeform 6"/>
              <p:cNvSpPr>
                <a:spLocks/>
              </p:cNvSpPr>
              <p:nvPr/>
            </p:nvSpPr>
            <p:spPr bwMode="auto">
              <a:xfrm>
                <a:off x="6562985" y="1153876"/>
                <a:ext cx="98044" cy="150670"/>
              </a:xfrm>
              <a:custGeom>
                <a:avLst/>
                <a:gdLst>
                  <a:gd name="T0" fmla="*/ 73 w 147"/>
                  <a:gd name="T1" fmla="*/ 0 h 225"/>
                  <a:gd name="T2" fmla="*/ 62 w 147"/>
                  <a:gd name="T3" fmla="*/ 25 h 225"/>
                  <a:gd name="T4" fmla="*/ 25 w 147"/>
                  <a:gd name="T5" fmla="*/ 9 h 225"/>
                  <a:gd name="T6" fmla="*/ 11 w 147"/>
                  <a:gd name="T7" fmla="*/ 15 h 225"/>
                  <a:gd name="T8" fmla="*/ 18 w 147"/>
                  <a:gd name="T9" fmla="*/ 29 h 225"/>
                  <a:gd name="T10" fmla="*/ 56 w 147"/>
                  <a:gd name="T11" fmla="*/ 46 h 225"/>
                  <a:gd name="T12" fmla="*/ 52 w 147"/>
                  <a:gd name="T13" fmla="*/ 79 h 225"/>
                  <a:gd name="T14" fmla="*/ 11 w 147"/>
                  <a:gd name="T15" fmla="*/ 79 h 225"/>
                  <a:gd name="T16" fmla="*/ 0 w 147"/>
                  <a:gd name="T17" fmla="*/ 90 h 225"/>
                  <a:gd name="T18" fmla="*/ 11 w 147"/>
                  <a:gd name="T19" fmla="*/ 101 h 225"/>
                  <a:gd name="T20" fmla="*/ 52 w 147"/>
                  <a:gd name="T21" fmla="*/ 101 h 225"/>
                  <a:gd name="T22" fmla="*/ 56 w 147"/>
                  <a:gd name="T23" fmla="*/ 134 h 225"/>
                  <a:gd name="T24" fmla="*/ 18 w 147"/>
                  <a:gd name="T25" fmla="*/ 151 h 225"/>
                  <a:gd name="T26" fmla="*/ 11 w 147"/>
                  <a:gd name="T27" fmla="*/ 166 h 225"/>
                  <a:gd name="T28" fmla="*/ 22 w 147"/>
                  <a:gd name="T29" fmla="*/ 173 h 225"/>
                  <a:gd name="T30" fmla="*/ 25 w 147"/>
                  <a:gd name="T31" fmla="*/ 172 h 225"/>
                  <a:gd name="T32" fmla="*/ 64 w 147"/>
                  <a:gd name="T33" fmla="*/ 155 h 225"/>
                  <a:gd name="T34" fmla="*/ 147 w 147"/>
                  <a:gd name="T35" fmla="*/ 225 h 225"/>
                  <a:gd name="T36" fmla="*/ 147 w 147"/>
                  <a:gd name="T37" fmla="*/ 20 h 225"/>
                  <a:gd name="T38" fmla="*/ 78 w 147"/>
                  <a:gd name="T39" fmla="*/ 4 h 225"/>
                  <a:gd name="T40" fmla="*/ 73 w 147"/>
                  <a:gd name="T4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 h="225">
                    <a:moveTo>
                      <a:pt x="73" y="0"/>
                    </a:moveTo>
                    <a:cubicBezTo>
                      <a:pt x="68" y="8"/>
                      <a:pt x="65" y="16"/>
                      <a:pt x="62" y="25"/>
                    </a:cubicBezTo>
                    <a:cubicBezTo>
                      <a:pt x="25" y="9"/>
                      <a:pt x="25" y="9"/>
                      <a:pt x="25" y="9"/>
                    </a:cubicBezTo>
                    <a:cubicBezTo>
                      <a:pt x="20" y="7"/>
                      <a:pt x="13" y="9"/>
                      <a:pt x="11" y="15"/>
                    </a:cubicBezTo>
                    <a:cubicBezTo>
                      <a:pt x="9" y="20"/>
                      <a:pt x="12" y="27"/>
                      <a:pt x="18" y="29"/>
                    </a:cubicBezTo>
                    <a:cubicBezTo>
                      <a:pt x="56" y="46"/>
                      <a:pt x="56" y="46"/>
                      <a:pt x="56" y="46"/>
                    </a:cubicBezTo>
                    <a:cubicBezTo>
                      <a:pt x="54" y="57"/>
                      <a:pt x="52" y="68"/>
                      <a:pt x="52" y="79"/>
                    </a:cubicBezTo>
                    <a:cubicBezTo>
                      <a:pt x="11" y="79"/>
                      <a:pt x="11" y="79"/>
                      <a:pt x="11" y="79"/>
                    </a:cubicBezTo>
                    <a:cubicBezTo>
                      <a:pt x="4" y="79"/>
                      <a:pt x="0" y="83"/>
                      <a:pt x="0" y="90"/>
                    </a:cubicBezTo>
                    <a:cubicBezTo>
                      <a:pt x="0" y="95"/>
                      <a:pt x="4" y="101"/>
                      <a:pt x="11" y="101"/>
                    </a:cubicBezTo>
                    <a:cubicBezTo>
                      <a:pt x="52" y="101"/>
                      <a:pt x="52" y="101"/>
                      <a:pt x="52" y="101"/>
                    </a:cubicBezTo>
                    <a:cubicBezTo>
                      <a:pt x="52" y="113"/>
                      <a:pt x="54" y="124"/>
                      <a:pt x="56" y="134"/>
                    </a:cubicBezTo>
                    <a:cubicBezTo>
                      <a:pt x="18" y="151"/>
                      <a:pt x="18" y="151"/>
                      <a:pt x="18" y="151"/>
                    </a:cubicBezTo>
                    <a:cubicBezTo>
                      <a:pt x="11" y="154"/>
                      <a:pt x="9" y="161"/>
                      <a:pt x="11" y="166"/>
                    </a:cubicBezTo>
                    <a:cubicBezTo>
                      <a:pt x="13" y="169"/>
                      <a:pt x="18" y="173"/>
                      <a:pt x="22" y="173"/>
                    </a:cubicBezTo>
                    <a:cubicBezTo>
                      <a:pt x="23" y="173"/>
                      <a:pt x="24" y="172"/>
                      <a:pt x="25" y="172"/>
                    </a:cubicBezTo>
                    <a:cubicBezTo>
                      <a:pt x="64" y="155"/>
                      <a:pt x="64" y="155"/>
                      <a:pt x="64" y="155"/>
                    </a:cubicBezTo>
                    <a:cubicBezTo>
                      <a:pt x="79" y="190"/>
                      <a:pt x="109" y="211"/>
                      <a:pt x="147" y="225"/>
                    </a:cubicBezTo>
                    <a:cubicBezTo>
                      <a:pt x="147" y="20"/>
                      <a:pt x="147" y="20"/>
                      <a:pt x="147" y="20"/>
                    </a:cubicBezTo>
                    <a:cubicBezTo>
                      <a:pt x="120" y="20"/>
                      <a:pt x="97" y="13"/>
                      <a:pt x="78" y="4"/>
                    </a:cubicBezTo>
                    <a:cubicBezTo>
                      <a:pt x="77" y="2"/>
                      <a:pt x="75" y="1"/>
                      <a:pt x="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ea typeface=""/>
                  <a:cs typeface="CiscoSansTT Light"/>
                </a:endParaRPr>
              </a:p>
            </p:txBody>
          </p:sp>
          <p:sp>
            <p:nvSpPr>
              <p:cNvPr id="143" name="Freeform 7"/>
              <p:cNvSpPr>
                <a:spLocks/>
              </p:cNvSpPr>
              <p:nvPr/>
            </p:nvSpPr>
            <p:spPr bwMode="auto">
              <a:xfrm>
                <a:off x="6669680" y="1153876"/>
                <a:ext cx="97683" cy="150670"/>
              </a:xfrm>
              <a:custGeom>
                <a:avLst/>
                <a:gdLst>
                  <a:gd name="T0" fmla="*/ 134 w 146"/>
                  <a:gd name="T1" fmla="*/ 101 h 225"/>
                  <a:gd name="T2" fmla="*/ 146 w 146"/>
                  <a:gd name="T3" fmla="*/ 90 h 225"/>
                  <a:gd name="T4" fmla="*/ 135 w 146"/>
                  <a:gd name="T5" fmla="*/ 79 h 225"/>
                  <a:gd name="T6" fmla="*/ 95 w 146"/>
                  <a:gd name="T7" fmla="*/ 79 h 225"/>
                  <a:gd name="T8" fmla="*/ 91 w 146"/>
                  <a:gd name="T9" fmla="*/ 46 h 225"/>
                  <a:gd name="T10" fmla="*/ 129 w 146"/>
                  <a:gd name="T11" fmla="*/ 29 h 225"/>
                  <a:gd name="T12" fmla="*/ 134 w 146"/>
                  <a:gd name="T13" fmla="*/ 15 h 225"/>
                  <a:gd name="T14" fmla="*/ 120 w 146"/>
                  <a:gd name="T15" fmla="*/ 9 h 225"/>
                  <a:gd name="T16" fmla="*/ 84 w 146"/>
                  <a:gd name="T17" fmla="*/ 23 h 225"/>
                  <a:gd name="T18" fmla="*/ 74 w 146"/>
                  <a:gd name="T19" fmla="*/ 0 h 225"/>
                  <a:gd name="T20" fmla="*/ 69 w 146"/>
                  <a:gd name="T21" fmla="*/ 4 h 225"/>
                  <a:gd name="T22" fmla="*/ 0 w 146"/>
                  <a:gd name="T23" fmla="*/ 20 h 225"/>
                  <a:gd name="T24" fmla="*/ 0 w 146"/>
                  <a:gd name="T25" fmla="*/ 225 h 225"/>
                  <a:gd name="T26" fmla="*/ 83 w 146"/>
                  <a:gd name="T27" fmla="*/ 156 h 225"/>
                  <a:gd name="T28" fmla="*/ 120 w 146"/>
                  <a:gd name="T29" fmla="*/ 172 h 225"/>
                  <a:gd name="T30" fmla="*/ 124 w 146"/>
                  <a:gd name="T31" fmla="*/ 173 h 225"/>
                  <a:gd name="T32" fmla="*/ 134 w 146"/>
                  <a:gd name="T33" fmla="*/ 166 h 225"/>
                  <a:gd name="T34" fmla="*/ 129 w 146"/>
                  <a:gd name="T35" fmla="*/ 151 h 225"/>
                  <a:gd name="T36" fmla="*/ 90 w 146"/>
                  <a:gd name="T37" fmla="*/ 135 h 225"/>
                  <a:gd name="T38" fmla="*/ 95 w 146"/>
                  <a:gd name="T39" fmla="*/ 101 h 225"/>
                  <a:gd name="T40" fmla="*/ 134 w 146"/>
                  <a:gd name="T41" fmla="*/ 10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25">
                    <a:moveTo>
                      <a:pt x="134" y="101"/>
                    </a:moveTo>
                    <a:cubicBezTo>
                      <a:pt x="141" y="101"/>
                      <a:pt x="145" y="95"/>
                      <a:pt x="146" y="90"/>
                    </a:cubicBezTo>
                    <a:cubicBezTo>
                      <a:pt x="146" y="83"/>
                      <a:pt x="141" y="79"/>
                      <a:pt x="135" y="79"/>
                    </a:cubicBezTo>
                    <a:cubicBezTo>
                      <a:pt x="95" y="79"/>
                      <a:pt x="95" y="79"/>
                      <a:pt x="95" y="79"/>
                    </a:cubicBezTo>
                    <a:cubicBezTo>
                      <a:pt x="95" y="67"/>
                      <a:pt x="93" y="56"/>
                      <a:pt x="91" y="46"/>
                    </a:cubicBezTo>
                    <a:cubicBezTo>
                      <a:pt x="129" y="29"/>
                      <a:pt x="129" y="29"/>
                      <a:pt x="129" y="29"/>
                    </a:cubicBezTo>
                    <a:cubicBezTo>
                      <a:pt x="134" y="27"/>
                      <a:pt x="136" y="20"/>
                      <a:pt x="134" y="15"/>
                    </a:cubicBezTo>
                    <a:cubicBezTo>
                      <a:pt x="132" y="9"/>
                      <a:pt x="125" y="7"/>
                      <a:pt x="120" y="9"/>
                    </a:cubicBezTo>
                    <a:cubicBezTo>
                      <a:pt x="84" y="23"/>
                      <a:pt x="84" y="23"/>
                      <a:pt x="84" y="23"/>
                    </a:cubicBezTo>
                    <a:cubicBezTo>
                      <a:pt x="82" y="16"/>
                      <a:pt x="79" y="8"/>
                      <a:pt x="74" y="0"/>
                    </a:cubicBezTo>
                    <a:cubicBezTo>
                      <a:pt x="72" y="1"/>
                      <a:pt x="70" y="2"/>
                      <a:pt x="69" y="4"/>
                    </a:cubicBezTo>
                    <a:cubicBezTo>
                      <a:pt x="50" y="13"/>
                      <a:pt x="27" y="20"/>
                      <a:pt x="0" y="20"/>
                    </a:cubicBezTo>
                    <a:cubicBezTo>
                      <a:pt x="0" y="225"/>
                      <a:pt x="0" y="225"/>
                      <a:pt x="0" y="225"/>
                    </a:cubicBezTo>
                    <a:cubicBezTo>
                      <a:pt x="37" y="213"/>
                      <a:pt x="67" y="190"/>
                      <a:pt x="83" y="156"/>
                    </a:cubicBezTo>
                    <a:cubicBezTo>
                      <a:pt x="120" y="172"/>
                      <a:pt x="120" y="172"/>
                      <a:pt x="120" y="172"/>
                    </a:cubicBezTo>
                    <a:cubicBezTo>
                      <a:pt x="121" y="172"/>
                      <a:pt x="123" y="173"/>
                      <a:pt x="124" y="173"/>
                    </a:cubicBezTo>
                    <a:cubicBezTo>
                      <a:pt x="129" y="173"/>
                      <a:pt x="133" y="169"/>
                      <a:pt x="134" y="166"/>
                    </a:cubicBezTo>
                    <a:cubicBezTo>
                      <a:pt x="136" y="161"/>
                      <a:pt x="134" y="154"/>
                      <a:pt x="129" y="151"/>
                    </a:cubicBezTo>
                    <a:cubicBezTo>
                      <a:pt x="90" y="135"/>
                      <a:pt x="90" y="135"/>
                      <a:pt x="90" y="135"/>
                    </a:cubicBezTo>
                    <a:cubicBezTo>
                      <a:pt x="93" y="124"/>
                      <a:pt x="95" y="113"/>
                      <a:pt x="95" y="101"/>
                    </a:cubicBezTo>
                    <a:lnTo>
                      <a:pt x="134" y="1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ea typeface=""/>
                  <a:cs typeface="CiscoSansTT Light"/>
                </a:endParaRPr>
              </a:p>
            </p:txBody>
          </p:sp>
          <p:sp>
            <p:nvSpPr>
              <p:cNvPr id="144" name="Freeform 8"/>
              <p:cNvSpPr>
                <a:spLocks/>
              </p:cNvSpPr>
              <p:nvPr/>
            </p:nvSpPr>
            <p:spPr bwMode="auto">
              <a:xfrm>
                <a:off x="6595065" y="1082506"/>
                <a:ext cx="139496" cy="76777"/>
              </a:xfrm>
              <a:custGeom>
                <a:avLst/>
                <a:gdLst>
                  <a:gd name="T0" fmla="*/ 179 w 209"/>
                  <a:gd name="T1" fmla="*/ 96 h 115"/>
                  <a:gd name="T2" fmla="*/ 156 w 209"/>
                  <a:gd name="T3" fmla="*/ 72 h 115"/>
                  <a:gd name="T4" fmla="*/ 185 w 209"/>
                  <a:gd name="T5" fmla="*/ 39 h 115"/>
                  <a:gd name="T6" fmla="*/ 189 w 209"/>
                  <a:gd name="T7" fmla="*/ 39 h 115"/>
                  <a:gd name="T8" fmla="*/ 209 w 209"/>
                  <a:gd name="T9" fmla="*/ 19 h 115"/>
                  <a:gd name="T10" fmla="*/ 189 w 209"/>
                  <a:gd name="T11" fmla="*/ 0 h 115"/>
                  <a:gd name="T12" fmla="*/ 170 w 209"/>
                  <a:gd name="T13" fmla="*/ 19 h 115"/>
                  <a:gd name="T14" fmla="*/ 172 w 209"/>
                  <a:gd name="T15" fmla="*/ 28 h 115"/>
                  <a:gd name="T16" fmla="*/ 142 w 209"/>
                  <a:gd name="T17" fmla="*/ 62 h 115"/>
                  <a:gd name="T18" fmla="*/ 106 w 209"/>
                  <a:gd name="T19" fmla="*/ 53 h 115"/>
                  <a:gd name="T20" fmla="*/ 67 w 209"/>
                  <a:gd name="T21" fmla="*/ 63 h 115"/>
                  <a:gd name="T22" fmla="*/ 37 w 209"/>
                  <a:gd name="T23" fmla="*/ 28 h 115"/>
                  <a:gd name="T24" fmla="*/ 39 w 209"/>
                  <a:gd name="T25" fmla="*/ 19 h 115"/>
                  <a:gd name="T26" fmla="*/ 19 w 209"/>
                  <a:gd name="T27" fmla="*/ 0 h 115"/>
                  <a:gd name="T28" fmla="*/ 0 w 209"/>
                  <a:gd name="T29" fmla="*/ 19 h 115"/>
                  <a:gd name="T30" fmla="*/ 19 w 209"/>
                  <a:gd name="T31" fmla="*/ 39 h 115"/>
                  <a:gd name="T32" fmla="*/ 24 w 209"/>
                  <a:gd name="T33" fmla="*/ 39 h 115"/>
                  <a:gd name="T34" fmla="*/ 52 w 209"/>
                  <a:gd name="T35" fmla="*/ 73 h 115"/>
                  <a:gd name="T36" fmla="*/ 33 w 209"/>
                  <a:gd name="T37" fmla="*/ 96 h 115"/>
                  <a:gd name="T38" fmla="*/ 37 w 209"/>
                  <a:gd name="T39" fmla="*/ 99 h 115"/>
                  <a:gd name="T40" fmla="*/ 106 w 209"/>
                  <a:gd name="T41" fmla="*/ 115 h 115"/>
                  <a:gd name="T42" fmla="*/ 174 w 209"/>
                  <a:gd name="T43" fmla="*/ 99 h 115"/>
                  <a:gd name="T44" fmla="*/ 179 w 209"/>
                  <a:gd name="T45" fmla="*/ 9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9" h="115">
                    <a:moveTo>
                      <a:pt x="179" y="96"/>
                    </a:moveTo>
                    <a:cubicBezTo>
                      <a:pt x="173" y="86"/>
                      <a:pt x="165" y="78"/>
                      <a:pt x="156" y="72"/>
                    </a:cubicBezTo>
                    <a:cubicBezTo>
                      <a:pt x="177" y="49"/>
                      <a:pt x="183" y="41"/>
                      <a:pt x="185" y="39"/>
                    </a:cubicBezTo>
                    <a:cubicBezTo>
                      <a:pt x="187" y="39"/>
                      <a:pt x="188" y="39"/>
                      <a:pt x="189" y="39"/>
                    </a:cubicBezTo>
                    <a:cubicBezTo>
                      <a:pt x="200" y="39"/>
                      <a:pt x="209" y="30"/>
                      <a:pt x="209" y="19"/>
                    </a:cubicBezTo>
                    <a:cubicBezTo>
                      <a:pt x="209" y="9"/>
                      <a:pt x="200" y="0"/>
                      <a:pt x="189" y="0"/>
                    </a:cubicBezTo>
                    <a:cubicBezTo>
                      <a:pt x="178" y="0"/>
                      <a:pt x="170" y="9"/>
                      <a:pt x="170" y="19"/>
                    </a:cubicBezTo>
                    <a:cubicBezTo>
                      <a:pt x="170" y="23"/>
                      <a:pt x="170" y="25"/>
                      <a:pt x="172" y="28"/>
                    </a:cubicBezTo>
                    <a:cubicBezTo>
                      <a:pt x="142" y="62"/>
                      <a:pt x="142" y="62"/>
                      <a:pt x="142" y="62"/>
                    </a:cubicBezTo>
                    <a:cubicBezTo>
                      <a:pt x="131" y="56"/>
                      <a:pt x="119" y="53"/>
                      <a:pt x="106" y="53"/>
                    </a:cubicBezTo>
                    <a:cubicBezTo>
                      <a:pt x="92" y="53"/>
                      <a:pt x="79" y="56"/>
                      <a:pt x="67" y="63"/>
                    </a:cubicBezTo>
                    <a:cubicBezTo>
                      <a:pt x="45" y="38"/>
                      <a:pt x="38" y="30"/>
                      <a:pt x="37" y="28"/>
                    </a:cubicBezTo>
                    <a:cubicBezTo>
                      <a:pt x="38" y="26"/>
                      <a:pt x="39" y="23"/>
                      <a:pt x="39" y="19"/>
                    </a:cubicBezTo>
                    <a:cubicBezTo>
                      <a:pt x="39" y="9"/>
                      <a:pt x="30" y="0"/>
                      <a:pt x="19" y="0"/>
                    </a:cubicBezTo>
                    <a:cubicBezTo>
                      <a:pt x="8" y="0"/>
                      <a:pt x="0" y="9"/>
                      <a:pt x="0" y="19"/>
                    </a:cubicBezTo>
                    <a:cubicBezTo>
                      <a:pt x="0" y="30"/>
                      <a:pt x="8" y="39"/>
                      <a:pt x="19" y="39"/>
                    </a:cubicBezTo>
                    <a:cubicBezTo>
                      <a:pt x="21" y="39"/>
                      <a:pt x="22" y="39"/>
                      <a:pt x="24" y="39"/>
                    </a:cubicBezTo>
                    <a:cubicBezTo>
                      <a:pt x="52" y="73"/>
                      <a:pt x="52" y="73"/>
                      <a:pt x="52" y="73"/>
                    </a:cubicBezTo>
                    <a:cubicBezTo>
                      <a:pt x="45" y="80"/>
                      <a:pt x="38" y="87"/>
                      <a:pt x="33" y="96"/>
                    </a:cubicBezTo>
                    <a:cubicBezTo>
                      <a:pt x="34" y="97"/>
                      <a:pt x="35" y="98"/>
                      <a:pt x="37" y="99"/>
                    </a:cubicBezTo>
                    <a:cubicBezTo>
                      <a:pt x="55" y="108"/>
                      <a:pt x="79" y="115"/>
                      <a:pt x="106" y="115"/>
                    </a:cubicBezTo>
                    <a:cubicBezTo>
                      <a:pt x="132" y="115"/>
                      <a:pt x="156" y="108"/>
                      <a:pt x="174" y="99"/>
                    </a:cubicBezTo>
                    <a:cubicBezTo>
                      <a:pt x="176" y="98"/>
                      <a:pt x="177" y="97"/>
                      <a:pt x="179" y="9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ea typeface=""/>
                  <a:cs typeface="CiscoSansTT Light"/>
                </a:endParaRPr>
              </a:p>
            </p:txBody>
          </p:sp>
        </p:grpSp>
      </p:grpSp>
      <p:grpSp>
        <p:nvGrpSpPr>
          <p:cNvPr id="153" name="Group 152"/>
          <p:cNvGrpSpPr/>
          <p:nvPr/>
        </p:nvGrpSpPr>
        <p:grpSpPr>
          <a:xfrm>
            <a:off x="1876513" y="1518232"/>
            <a:ext cx="319223" cy="405446"/>
            <a:chOff x="1755735" y="1690064"/>
            <a:chExt cx="405342" cy="514828"/>
          </a:xfrm>
        </p:grpSpPr>
        <p:sp>
          <p:nvSpPr>
            <p:cNvPr id="154" name="Freeform 153"/>
            <p:cNvSpPr>
              <a:spLocks noChangeArrowheads="1"/>
            </p:cNvSpPr>
            <p:nvPr/>
          </p:nvSpPr>
          <p:spPr bwMode="auto">
            <a:xfrm>
              <a:off x="1755735" y="1690064"/>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63500" cap="rnd">
              <a:solidFill>
                <a:schemeClr val="accent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5" name="Freeform 154"/>
            <p:cNvSpPr>
              <a:spLocks noChangeArrowheads="1"/>
            </p:cNvSpPr>
            <p:nvPr/>
          </p:nvSpPr>
          <p:spPr bwMode="auto">
            <a:xfrm>
              <a:off x="1832416" y="1799053"/>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56" name="Rectangle 168"/>
          <p:cNvSpPr>
            <a:spLocks noChangeArrowheads="1"/>
          </p:cNvSpPr>
          <p:nvPr/>
        </p:nvSpPr>
        <p:spPr bwMode="auto">
          <a:xfrm>
            <a:off x="351122" y="1469704"/>
            <a:ext cx="1412566" cy="64633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ja-JP" altLang="en-US" sz="1200" dirty="0" smtClean="0">
                <a:solidFill>
                  <a:srgbClr val="192954"/>
                </a:solidFill>
              </a:rPr>
              <a:t>セキュア</a:t>
            </a:r>
            <a:r>
              <a:rPr kumimoji="0" lang="en-US" altLang="en-US" sz="1200" dirty="0" smtClean="0">
                <a:solidFill>
                  <a:srgbClr val="192954"/>
                </a:solidFill>
              </a:rPr>
              <a:t>DNS</a:t>
            </a:r>
          </a:p>
          <a:p>
            <a:pPr algn="ctr" defTabSz="457162" eaLnBrk="1" hangingPunct="1"/>
            <a:r>
              <a:rPr lang="en-US" altLang="en-US" sz="1200" dirty="0" smtClean="0">
                <a:solidFill>
                  <a:srgbClr val="192954"/>
                </a:solidFill>
              </a:rPr>
              <a:t>Web</a:t>
            </a:r>
            <a:r>
              <a:rPr lang="ja-JP" altLang="en-US" sz="1200" dirty="0" smtClean="0">
                <a:solidFill>
                  <a:srgbClr val="192954"/>
                </a:solidFill>
              </a:rPr>
              <a:t>セキュリティ</a:t>
            </a:r>
            <a:endParaRPr lang="en-US" altLang="ja-JP" sz="1200" dirty="0" smtClean="0">
              <a:solidFill>
                <a:srgbClr val="192954"/>
              </a:solidFill>
            </a:endParaRPr>
          </a:p>
          <a:p>
            <a:pPr algn="ctr" defTabSz="457162" eaLnBrk="1" hangingPunct="1"/>
            <a:r>
              <a:rPr kumimoji="0" lang="en-US" altLang="en-US" sz="1200" dirty="0" smtClean="0">
                <a:solidFill>
                  <a:srgbClr val="192954"/>
                </a:solidFill>
              </a:rPr>
              <a:t>- Cisco Umbrella -</a:t>
            </a:r>
            <a:endParaRPr kumimoji="0" lang="en-US" altLang="en-US" sz="1200" dirty="0">
              <a:solidFill>
                <a:srgbClr val="192954"/>
              </a:solidFill>
            </a:endParaRPr>
          </a:p>
        </p:txBody>
      </p:sp>
      <p:sp>
        <p:nvSpPr>
          <p:cNvPr id="3" name="Freeform 2"/>
          <p:cNvSpPr/>
          <p:nvPr/>
        </p:nvSpPr>
        <p:spPr>
          <a:xfrm>
            <a:off x="2504507" y="1304259"/>
            <a:ext cx="1536079" cy="1693465"/>
          </a:xfrm>
          <a:custGeom>
            <a:avLst/>
            <a:gdLst>
              <a:gd name="connsiteX0" fmla="*/ 40729 w 681752"/>
              <a:gd name="connsiteY0" fmla="*/ 1545996 h 1545996"/>
              <a:gd name="connsiteX1" fmla="*/ 69010 w 681752"/>
              <a:gd name="connsiteY1" fmla="*/ 886119 h 1545996"/>
              <a:gd name="connsiteX2" fmla="*/ 681752 w 681752"/>
              <a:gd name="connsiteY2" fmla="*/ 0 h 1545996"/>
            </a:gdLst>
            <a:ahLst/>
            <a:cxnLst>
              <a:cxn ang="0">
                <a:pos x="connsiteX0" y="connsiteY0"/>
              </a:cxn>
              <a:cxn ang="0">
                <a:pos x="connsiteX1" y="connsiteY1"/>
              </a:cxn>
              <a:cxn ang="0">
                <a:pos x="connsiteX2" y="connsiteY2"/>
              </a:cxn>
            </a:cxnLst>
            <a:rect l="l" t="t" r="r" b="b"/>
            <a:pathLst>
              <a:path w="681752" h="1545996">
                <a:moveTo>
                  <a:pt x="40729" y="1545996"/>
                </a:moveTo>
                <a:cubicBezTo>
                  <a:pt x="1451" y="1344890"/>
                  <a:pt x="-37827" y="1143785"/>
                  <a:pt x="69010" y="886119"/>
                </a:cubicBezTo>
                <a:cubicBezTo>
                  <a:pt x="175847" y="628453"/>
                  <a:pt x="681752" y="0"/>
                  <a:pt x="681752" y="0"/>
                </a:cubicBezTo>
              </a:path>
            </a:pathLst>
          </a:custGeom>
          <a:noFill/>
          <a:ln cap="rnd">
            <a:solidFill>
              <a:schemeClr val="accent2">
                <a:lumMod val="75000"/>
              </a:schemeClr>
            </a:solidFill>
            <a:headEnd type="triangl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p:cNvSpPr/>
          <p:nvPr/>
        </p:nvSpPr>
        <p:spPr>
          <a:xfrm>
            <a:off x="0" y="0"/>
            <a:ext cx="4940928" cy="13820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sp>
        <p:nvSpPr>
          <p:cNvPr id="177" name="Rectangle 176"/>
          <p:cNvSpPr/>
          <p:nvPr/>
        </p:nvSpPr>
        <p:spPr>
          <a:xfrm>
            <a:off x="-1" y="-2181"/>
            <a:ext cx="2101857" cy="307777"/>
          </a:xfrm>
          <a:prstGeom prst="rect">
            <a:avLst/>
          </a:prstGeom>
          <a:solidFill>
            <a:schemeClr val="accent2">
              <a:lumMod val="75000"/>
            </a:schemeClr>
          </a:solidFill>
        </p:spPr>
        <p:txBody>
          <a:bodyPr wrap="none">
            <a:spAutoFit/>
          </a:bodyPr>
          <a:lstStyle/>
          <a:p>
            <a:r>
              <a:rPr lang="ja-JP" altLang="en-US" sz="1400" spc="-150" dirty="0" smtClean="0">
                <a:solidFill>
                  <a:schemeClr val="bg1"/>
                </a:solidFill>
                <a:latin typeface="+mn-ea"/>
              </a:rPr>
              <a:t>セキュリティ ソリューション </a:t>
            </a:r>
            <a:r>
              <a:rPr lang="en-US" altLang="ja-JP" sz="1400" spc="-150" dirty="0">
                <a:solidFill>
                  <a:schemeClr val="bg1"/>
                </a:solidFill>
                <a:latin typeface="+mn-ea"/>
              </a:rPr>
              <a:t># </a:t>
            </a:r>
            <a:r>
              <a:rPr lang="en-US" altLang="ja-JP" sz="1400" spc="-150" dirty="0" smtClean="0">
                <a:solidFill>
                  <a:schemeClr val="bg1"/>
                </a:solidFill>
                <a:latin typeface="+mn-ea"/>
              </a:rPr>
              <a:t>1</a:t>
            </a:r>
            <a:endParaRPr lang="en-US" sz="1400" dirty="0">
              <a:solidFill>
                <a:schemeClr val="bg1"/>
              </a:solidFill>
            </a:endParaRPr>
          </a:p>
        </p:txBody>
      </p:sp>
      <p:pic>
        <p:nvPicPr>
          <p:cNvPr id="171" name="Picture 170"/>
          <p:cNvPicPr>
            <a:picLocks noChangeAspect="1"/>
          </p:cNvPicPr>
          <p:nvPr/>
        </p:nvPicPr>
        <p:blipFill>
          <a:blip r:embed="rId5"/>
          <a:stretch>
            <a:fillRect/>
          </a:stretch>
        </p:blipFill>
        <p:spPr>
          <a:xfrm>
            <a:off x="6692152" y="3244716"/>
            <a:ext cx="1243541" cy="230866"/>
          </a:xfrm>
          <a:prstGeom prst="rect">
            <a:avLst/>
          </a:prstGeom>
        </p:spPr>
      </p:pic>
      <p:sp>
        <p:nvSpPr>
          <p:cNvPr id="172" name="Rounded Rectangular Callout 171"/>
          <p:cNvSpPr/>
          <p:nvPr/>
        </p:nvSpPr>
        <p:spPr>
          <a:xfrm>
            <a:off x="6340877" y="430871"/>
            <a:ext cx="2704637" cy="2381136"/>
          </a:xfrm>
          <a:prstGeom prst="wedgeRoundRectCallout">
            <a:avLst>
              <a:gd name="adj1" fmla="val -5893"/>
              <a:gd name="adj2" fmla="val 65215"/>
              <a:gd name="adj3" fmla="val 16667"/>
            </a:avLst>
          </a:prstGeom>
          <a:solidFill>
            <a:schemeClr val="bg1"/>
          </a:solidFill>
          <a:ln cap="rnd">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74" name="Rectangle 168"/>
          <p:cNvSpPr>
            <a:spLocks noChangeArrowheads="1"/>
          </p:cNvSpPr>
          <p:nvPr/>
        </p:nvSpPr>
        <p:spPr bwMode="auto">
          <a:xfrm>
            <a:off x="6294483" y="3488040"/>
            <a:ext cx="1875834"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lang="ja-JP" altLang="en-US" sz="1200" dirty="0" smtClean="0">
                <a:solidFill>
                  <a:srgbClr val="192954"/>
                </a:solidFill>
              </a:rPr>
              <a:t>次世代型ファイアウォール</a:t>
            </a:r>
            <a:endParaRPr lang="en-US" altLang="ja-JP" sz="1200" dirty="0" smtClean="0">
              <a:solidFill>
                <a:srgbClr val="192954"/>
              </a:solidFill>
            </a:endParaRPr>
          </a:p>
          <a:p>
            <a:pPr algn="ctr" defTabSz="457162" eaLnBrk="1" hangingPunct="1"/>
            <a:r>
              <a:rPr kumimoji="0" lang="en-US" altLang="en-US" sz="1200" dirty="0" smtClean="0">
                <a:solidFill>
                  <a:srgbClr val="192954"/>
                </a:solidFill>
              </a:rPr>
              <a:t>- ASA</a:t>
            </a:r>
            <a:r>
              <a:rPr lang="en-US" altLang="en-US" sz="1200" dirty="0" smtClean="0">
                <a:solidFill>
                  <a:srgbClr val="192954"/>
                </a:solidFill>
              </a:rPr>
              <a:t> </a:t>
            </a:r>
            <a:r>
              <a:rPr lang="en-US" altLang="en-US" sz="1200" dirty="0">
                <a:solidFill>
                  <a:srgbClr val="192954"/>
                </a:solidFill>
              </a:rPr>
              <a:t>with </a:t>
            </a:r>
            <a:r>
              <a:rPr lang="en-US" altLang="en-US" sz="1200" dirty="0" smtClean="0">
                <a:solidFill>
                  <a:srgbClr val="192954"/>
                </a:solidFill>
              </a:rPr>
              <a:t>Firepower -</a:t>
            </a:r>
            <a:endParaRPr lang="en-US" altLang="en-US" sz="1200" dirty="0">
              <a:solidFill>
                <a:srgbClr val="192954"/>
              </a:solidFill>
            </a:endParaRPr>
          </a:p>
        </p:txBody>
      </p:sp>
      <p:pic>
        <p:nvPicPr>
          <p:cNvPr id="178" name="Picture 177" descr="Screen Shot 2014-09-17 at 10.38.45.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6697" y="594621"/>
            <a:ext cx="2065279" cy="1062735"/>
          </a:xfrm>
          <a:prstGeom prst="rect">
            <a:avLst/>
          </a:prstGeom>
        </p:spPr>
      </p:pic>
      <p:pic>
        <p:nvPicPr>
          <p:cNvPr id="179" name="Picture 178" descr="Screen Shot 2014-09-21 at 16.59.07.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841096" y="1317330"/>
            <a:ext cx="2053560" cy="1283622"/>
          </a:xfrm>
          <a:prstGeom prst="rect">
            <a:avLst/>
          </a:prstGeom>
          <a:ln>
            <a:solidFill>
              <a:srgbClr val="7F7F7F"/>
            </a:solidFill>
          </a:ln>
        </p:spPr>
      </p:pic>
      <p:grpSp>
        <p:nvGrpSpPr>
          <p:cNvPr id="180" name="Group 179"/>
          <p:cNvGrpSpPr/>
          <p:nvPr/>
        </p:nvGrpSpPr>
        <p:grpSpPr>
          <a:xfrm>
            <a:off x="4044124" y="274771"/>
            <a:ext cx="2144352" cy="982576"/>
            <a:chOff x="5596581" y="595429"/>
            <a:chExt cx="2272456" cy="1217008"/>
          </a:xfrm>
        </p:grpSpPr>
        <p:grpSp>
          <p:nvGrpSpPr>
            <p:cNvPr id="181" name="Group 180"/>
            <p:cNvGrpSpPr/>
            <p:nvPr/>
          </p:nvGrpSpPr>
          <p:grpSpPr>
            <a:xfrm>
              <a:off x="5596581" y="595429"/>
              <a:ext cx="2272456" cy="1217008"/>
              <a:chOff x="3435772" y="1179303"/>
              <a:chExt cx="2272456" cy="1217008"/>
            </a:xfrm>
          </p:grpSpPr>
          <p:sp>
            <p:nvSpPr>
              <p:cNvPr id="183" name="Freeform 182"/>
              <p:cNvSpPr/>
              <p:nvPr/>
            </p:nvSpPr>
            <p:spPr>
              <a:xfrm rot="3300032">
                <a:off x="4848140" y="1429427"/>
                <a:ext cx="713560" cy="296697"/>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84" name="Freeform 183"/>
              <p:cNvSpPr/>
              <p:nvPr/>
            </p:nvSpPr>
            <p:spPr>
              <a:xfrm>
                <a:off x="343577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85" name="Freeform 184"/>
              <p:cNvSpPr/>
              <p:nvPr/>
            </p:nvSpPr>
            <p:spPr>
              <a:xfrm rot="787047" flipH="1">
                <a:off x="3790375" y="1179303"/>
                <a:ext cx="1055682" cy="83857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86" name="Freeform 185"/>
              <p:cNvSpPr/>
              <p:nvPr/>
            </p:nvSpPr>
            <p:spPr>
              <a:xfrm flipH="1">
                <a:off x="541789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cxnSp>
          <p:nvCxnSpPr>
            <p:cNvPr id="182" name="Straight Connector 181"/>
            <p:cNvCxnSpPr/>
            <p:nvPr/>
          </p:nvCxnSpPr>
          <p:spPr>
            <a:xfrm flipH="1">
              <a:off x="5886917" y="1812437"/>
              <a:ext cx="1691784" cy="0"/>
            </a:xfrm>
            <a:prstGeom prst="line">
              <a:avLst/>
            </a:prstGeom>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87" name="Picture 186" descr="Cisco Cloudlock」の画像検索結果"/>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57966" y="1296680"/>
            <a:ext cx="533396" cy="400047"/>
          </a:xfrm>
          <a:prstGeom prst="rect">
            <a:avLst/>
          </a:prstGeom>
          <a:noFill/>
          <a:extLst>
            <a:ext uri="{909E8E84-426E-40DD-AFC4-6F175D3DCCD1}">
              <a14:hiddenFill xmlns:a14="http://schemas.microsoft.com/office/drawing/2010/main">
                <a:solidFill>
                  <a:srgbClr val="FFFFFF"/>
                </a:solidFill>
              </a14:hiddenFill>
            </a:ext>
          </a:extLst>
        </p:spPr>
      </p:pic>
      <p:sp>
        <p:nvSpPr>
          <p:cNvPr id="188" name="Rectangle 168"/>
          <p:cNvSpPr>
            <a:spLocks noChangeArrowheads="1"/>
          </p:cNvSpPr>
          <p:nvPr/>
        </p:nvSpPr>
        <p:spPr bwMode="auto">
          <a:xfrm>
            <a:off x="4687267" y="1333959"/>
            <a:ext cx="1734770" cy="64633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ja-JP" altLang="en-US" sz="1200" dirty="0" smtClean="0">
                <a:solidFill>
                  <a:srgbClr val="192954"/>
                </a:solidFill>
              </a:rPr>
              <a:t>クラウド アプリの可視化</a:t>
            </a:r>
            <a:endParaRPr lang="en-US" altLang="ja-JP" sz="1200" dirty="0">
              <a:solidFill>
                <a:srgbClr val="192954"/>
              </a:solidFill>
            </a:endParaRPr>
          </a:p>
          <a:p>
            <a:pPr algn="ctr" defTabSz="457162" eaLnBrk="1" hangingPunct="1"/>
            <a:r>
              <a:rPr kumimoji="0" lang="ja-JP" altLang="en-US" sz="1200" dirty="0" smtClean="0">
                <a:solidFill>
                  <a:srgbClr val="192954"/>
                </a:solidFill>
              </a:rPr>
              <a:t>不正クラウド アプリ検出</a:t>
            </a:r>
            <a:endParaRPr kumimoji="0" lang="en-US" altLang="ja-JP" sz="1200" dirty="0" smtClean="0">
              <a:solidFill>
                <a:srgbClr val="192954"/>
              </a:solidFill>
            </a:endParaRPr>
          </a:p>
          <a:p>
            <a:pPr algn="ctr" defTabSz="457162" eaLnBrk="1" hangingPunct="1"/>
            <a:r>
              <a:rPr kumimoji="0" lang="en-US" altLang="ja-JP" sz="1200" dirty="0" smtClean="0">
                <a:solidFill>
                  <a:srgbClr val="192954"/>
                </a:solidFill>
              </a:rPr>
              <a:t> - Cisco </a:t>
            </a:r>
            <a:r>
              <a:rPr kumimoji="0" lang="en-US" altLang="ja-JP" sz="1200" dirty="0" err="1" smtClean="0">
                <a:solidFill>
                  <a:srgbClr val="192954"/>
                </a:solidFill>
              </a:rPr>
              <a:t>Cloudlock</a:t>
            </a:r>
            <a:r>
              <a:rPr kumimoji="0" lang="en-US" altLang="ja-JP" sz="1200" dirty="0" smtClean="0">
                <a:solidFill>
                  <a:srgbClr val="192954"/>
                </a:solidFill>
              </a:rPr>
              <a:t>- </a:t>
            </a:r>
          </a:p>
        </p:txBody>
      </p:sp>
      <p:pic>
        <p:nvPicPr>
          <p:cNvPr id="189" name="Picture 188"/>
          <p:cNvPicPr>
            <a:picLocks noChangeAspect="1"/>
          </p:cNvPicPr>
          <p:nvPr/>
        </p:nvPicPr>
        <p:blipFill>
          <a:blip r:embed="rId9"/>
          <a:stretch>
            <a:fillRect/>
          </a:stretch>
        </p:blipFill>
        <p:spPr>
          <a:xfrm>
            <a:off x="4412023" y="527347"/>
            <a:ext cx="1340540" cy="674545"/>
          </a:xfrm>
          <a:prstGeom prst="rect">
            <a:avLst/>
          </a:prstGeom>
        </p:spPr>
      </p:pic>
      <p:sp>
        <p:nvSpPr>
          <p:cNvPr id="190" name="Left Arrow 189"/>
          <p:cNvSpPr/>
          <p:nvPr/>
        </p:nvSpPr>
        <p:spPr>
          <a:xfrm rot="1477862">
            <a:off x="5931215" y="893072"/>
            <a:ext cx="544638" cy="337273"/>
          </a:xfrm>
          <a:prstGeom prst="leftArrow">
            <a:avLst/>
          </a:prstGeom>
          <a:solidFill>
            <a:schemeClr val="accent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grpSp>
        <p:nvGrpSpPr>
          <p:cNvPr id="191" name="Group 190"/>
          <p:cNvGrpSpPr/>
          <p:nvPr/>
        </p:nvGrpSpPr>
        <p:grpSpPr>
          <a:xfrm>
            <a:off x="2921644" y="417334"/>
            <a:ext cx="898788" cy="481343"/>
            <a:chOff x="5596581" y="595429"/>
            <a:chExt cx="2272456" cy="1217008"/>
          </a:xfrm>
        </p:grpSpPr>
        <p:grpSp>
          <p:nvGrpSpPr>
            <p:cNvPr id="192" name="Group 191"/>
            <p:cNvGrpSpPr/>
            <p:nvPr/>
          </p:nvGrpSpPr>
          <p:grpSpPr>
            <a:xfrm>
              <a:off x="5596581" y="595429"/>
              <a:ext cx="2272456" cy="1217008"/>
              <a:chOff x="3435772" y="1179303"/>
              <a:chExt cx="2272456" cy="1217008"/>
            </a:xfrm>
          </p:grpSpPr>
          <p:sp>
            <p:nvSpPr>
              <p:cNvPr id="194" name="Freeform 193"/>
              <p:cNvSpPr/>
              <p:nvPr/>
            </p:nvSpPr>
            <p:spPr>
              <a:xfrm rot="3300032">
                <a:off x="4848140" y="1429427"/>
                <a:ext cx="713560" cy="296697"/>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95" name="Freeform 194"/>
              <p:cNvSpPr/>
              <p:nvPr/>
            </p:nvSpPr>
            <p:spPr>
              <a:xfrm>
                <a:off x="343577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96" name="Freeform 195"/>
              <p:cNvSpPr/>
              <p:nvPr/>
            </p:nvSpPr>
            <p:spPr>
              <a:xfrm rot="787047" flipH="1">
                <a:off x="3790375" y="1179303"/>
                <a:ext cx="1055682" cy="83857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97" name="Freeform 196"/>
              <p:cNvSpPr/>
              <p:nvPr/>
            </p:nvSpPr>
            <p:spPr>
              <a:xfrm flipH="1">
                <a:off x="541789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cxnSp>
          <p:nvCxnSpPr>
            <p:cNvPr id="193" name="Straight Connector 192"/>
            <p:cNvCxnSpPr/>
            <p:nvPr/>
          </p:nvCxnSpPr>
          <p:spPr>
            <a:xfrm flipH="1">
              <a:off x="5886917" y="1812437"/>
              <a:ext cx="1691784" cy="0"/>
            </a:xfrm>
            <a:prstGeom prst="line">
              <a:avLst/>
            </a:prstGeom>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98" name="Shape 1474"/>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85843" y="584190"/>
            <a:ext cx="330994" cy="18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 name="Rectangle 168"/>
          <p:cNvSpPr>
            <a:spLocks noChangeArrowheads="1"/>
          </p:cNvSpPr>
          <p:nvPr/>
        </p:nvSpPr>
        <p:spPr bwMode="auto">
          <a:xfrm>
            <a:off x="2674170" y="892817"/>
            <a:ext cx="1426994" cy="276999"/>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ja-JP" altLang="en-US" sz="1200" dirty="0" smtClean="0">
                <a:solidFill>
                  <a:srgbClr val="192954"/>
                </a:solidFill>
              </a:rPr>
              <a:t>許可クラウド アプリ</a:t>
            </a:r>
            <a:endParaRPr kumimoji="0" lang="en-US" altLang="en-US" sz="1200" dirty="0">
              <a:solidFill>
                <a:srgbClr val="192954"/>
              </a:solidFill>
            </a:endParaRPr>
          </a:p>
        </p:txBody>
      </p:sp>
      <p:grpSp>
        <p:nvGrpSpPr>
          <p:cNvPr id="200" name="Group 199"/>
          <p:cNvGrpSpPr/>
          <p:nvPr/>
        </p:nvGrpSpPr>
        <p:grpSpPr>
          <a:xfrm>
            <a:off x="3714121" y="547324"/>
            <a:ext cx="623761" cy="257858"/>
            <a:chOff x="2241629" y="131641"/>
            <a:chExt cx="623761" cy="257858"/>
          </a:xfrm>
        </p:grpSpPr>
        <p:sp>
          <p:nvSpPr>
            <p:cNvPr id="201" name="Right Arrow 200"/>
            <p:cNvSpPr/>
            <p:nvPr/>
          </p:nvSpPr>
          <p:spPr>
            <a:xfrm>
              <a:off x="2550326" y="131641"/>
              <a:ext cx="315064" cy="255124"/>
            </a:xfrm>
            <a:prstGeom prst="rightArrow">
              <a:avLst/>
            </a:prstGeom>
            <a:solidFill>
              <a:schemeClr val="accent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202" name="Right Arrow 201"/>
            <p:cNvSpPr/>
            <p:nvPr/>
          </p:nvSpPr>
          <p:spPr>
            <a:xfrm flipH="1">
              <a:off x="2241629" y="134375"/>
              <a:ext cx="315064" cy="255124"/>
            </a:xfrm>
            <a:prstGeom prst="rightArrow">
              <a:avLst/>
            </a:prstGeom>
            <a:solidFill>
              <a:schemeClr val="accent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grpSp>
      <p:cxnSp>
        <p:nvCxnSpPr>
          <p:cNvPr id="6" name="Straight Arrow Connector 5"/>
          <p:cNvCxnSpPr/>
          <p:nvPr/>
        </p:nvCxnSpPr>
        <p:spPr>
          <a:xfrm flipH="1">
            <a:off x="2254203" y="1527142"/>
            <a:ext cx="1886441" cy="29918"/>
          </a:xfrm>
          <a:prstGeom prst="straightConnector1">
            <a:avLst/>
          </a:prstGeom>
          <a:ln w="28575">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3" name="Rectangle 168"/>
          <p:cNvSpPr>
            <a:spLocks noChangeArrowheads="1"/>
          </p:cNvSpPr>
          <p:nvPr/>
        </p:nvSpPr>
        <p:spPr bwMode="auto">
          <a:xfrm>
            <a:off x="2228019" y="1275606"/>
            <a:ext cx="1550424" cy="276999"/>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ja-JP" altLang="en-US" sz="1200" smtClean="0">
                <a:solidFill>
                  <a:srgbClr val="192954"/>
                </a:solidFill>
              </a:rPr>
              <a:t>不正アプリ使用不可</a:t>
            </a:r>
            <a:endParaRPr kumimoji="0" lang="en-US" altLang="ja-JP" sz="1200" dirty="0" smtClean="0">
              <a:solidFill>
                <a:srgbClr val="192954"/>
              </a:solidFill>
            </a:endParaRPr>
          </a:p>
        </p:txBody>
      </p:sp>
      <p:pic>
        <p:nvPicPr>
          <p:cNvPr id="150" name="Picture 2" descr="/Users/njito/Library/Group Containers/UBF8T346G9.Office/msoclip1/01/ADAF3FA9-9D48-8040-869A-789F1F775BEB.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82272" y="3146337"/>
            <a:ext cx="349758" cy="349758"/>
          </a:xfrm>
          <a:prstGeom prst="rect">
            <a:avLst/>
          </a:prstGeom>
          <a:noFill/>
          <a:extLst>
            <a:ext uri="{909E8E84-426E-40DD-AFC4-6F175D3DCCD1}">
              <a14:hiddenFill xmlns:a14="http://schemas.microsoft.com/office/drawing/2010/main">
                <a:solidFill>
                  <a:srgbClr val="FFFFFF"/>
                </a:solidFill>
              </a14:hiddenFill>
            </a:ext>
          </a:extLst>
        </p:spPr>
      </p:pic>
      <p:sp>
        <p:nvSpPr>
          <p:cNvPr id="151" name="Rectangle 168"/>
          <p:cNvSpPr>
            <a:spLocks noChangeArrowheads="1"/>
          </p:cNvSpPr>
          <p:nvPr/>
        </p:nvSpPr>
        <p:spPr bwMode="auto">
          <a:xfrm>
            <a:off x="2883581" y="3554744"/>
            <a:ext cx="2220480" cy="461665"/>
          </a:xfrm>
          <a:prstGeom prst="rect">
            <a:avLst/>
          </a:prstGeom>
          <a:solidFill>
            <a:srgbClr val="FFFFFF">
              <a:alpha val="7490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ja-JP" altLang="en-US" sz="1200" dirty="0" smtClean="0">
                <a:solidFill>
                  <a:srgbClr val="192954"/>
                </a:solidFill>
              </a:rPr>
              <a:t>クライアントでの</a:t>
            </a:r>
            <a:r>
              <a:rPr lang="ja-JP" altLang="en-US" sz="1200" dirty="0" smtClean="0">
                <a:solidFill>
                  <a:srgbClr val="192954"/>
                </a:solidFill>
              </a:rPr>
              <a:t>マルウェア対策</a:t>
            </a:r>
            <a:endParaRPr lang="en-US" altLang="ja-JP" sz="1200" dirty="0" smtClean="0">
              <a:solidFill>
                <a:srgbClr val="192954"/>
              </a:solidFill>
            </a:endParaRPr>
          </a:p>
          <a:p>
            <a:pPr algn="ctr" defTabSz="457162" eaLnBrk="1" hangingPunct="1"/>
            <a:r>
              <a:rPr kumimoji="0" lang="en-US" altLang="en-US" sz="1200" dirty="0" smtClean="0">
                <a:solidFill>
                  <a:srgbClr val="192954"/>
                </a:solidFill>
              </a:rPr>
              <a:t>- AMP for Endpoints- </a:t>
            </a:r>
            <a:endParaRPr kumimoji="0" lang="en-US" altLang="en-US" sz="1200" dirty="0">
              <a:solidFill>
                <a:srgbClr val="192954"/>
              </a:solidFill>
            </a:endParaRPr>
          </a:p>
        </p:txBody>
      </p:sp>
      <p:sp>
        <p:nvSpPr>
          <p:cNvPr id="157" name="テキスト ボックス 156"/>
          <p:cNvSpPr txBox="1"/>
          <p:nvPr/>
        </p:nvSpPr>
        <p:spPr>
          <a:xfrm>
            <a:off x="2305720" y="1544979"/>
            <a:ext cx="370614" cy="461665"/>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en-US" altLang="ja-JP" sz="2400" b="1" smtClean="0">
                <a:solidFill>
                  <a:srgbClr val="FF0000"/>
                </a:solidFill>
                <a:latin typeface="+mn-ea"/>
              </a:rPr>
              <a:t>X</a:t>
            </a:r>
            <a:endParaRPr kumimoji="1" lang="ja-JP" altLang="en-US" sz="2400" b="1" dirty="0" smtClean="0">
              <a:solidFill>
                <a:srgbClr val="FF0000"/>
              </a:solidFill>
              <a:latin typeface="+mn-ea"/>
            </a:endParaRPr>
          </a:p>
        </p:txBody>
      </p:sp>
      <p:sp>
        <p:nvSpPr>
          <p:cNvPr id="158" name="テキスト ボックス 157"/>
          <p:cNvSpPr txBox="1"/>
          <p:nvPr/>
        </p:nvSpPr>
        <p:spPr>
          <a:xfrm>
            <a:off x="1584103" y="1705744"/>
            <a:ext cx="370614" cy="461665"/>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en-US" altLang="ja-JP" sz="2400" b="1" smtClean="0">
                <a:solidFill>
                  <a:srgbClr val="FF0000"/>
                </a:solidFill>
                <a:latin typeface="+mn-ea"/>
              </a:rPr>
              <a:t>X</a:t>
            </a:r>
            <a:endParaRPr kumimoji="1" lang="ja-JP" altLang="en-US" sz="2400" b="1" dirty="0" smtClean="0">
              <a:solidFill>
                <a:srgbClr val="FF0000"/>
              </a:solidFill>
              <a:latin typeface="+mn-ea"/>
            </a:endParaRPr>
          </a:p>
        </p:txBody>
      </p:sp>
      <p:pic>
        <p:nvPicPr>
          <p:cNvPr id="159" name="Picture 28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26237" y="2993877"/>
            <a:ext cx="419898" cy="389605"/>
          </a:xfrm>
          <a:prstGeom prst="rect">
            <a:avLst/>
          </a:prstGeom>
        </p:spPr>
      </p:pic>
      <p:sp>
        <p:nvSpPr>
          <p:cNvPr id="160" name="テキスト ボックス 159"/>
          <p:cNvSpPr txBox="1"/>
          <p:nvPr/>
        </p:nvSpPr>
        <p:spPr>
          <a:xfrm>
            <a:off x="1948864" y="3148903"/>
            <a:ext cx="370614" cy="461665"/>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en-US" altLang="ja-JP" sz="2400" b="1" smtClean="0">
                <a:solidFill>
                  <a:srgbClr val="FF0000"/>
                </a:solidFill>
                <a:latin typeface="+mn-ea"/>
              </a:rPr>
              <a:t>X</a:t>
            </a:r>
            <a:endParaRPr kumimoji="1" lang="ja-JP" altLang="en-US" sz="2400" b="1" dirty="0" smtClean="0">
              <a:solidFill>
                <a:srgbClr val="FF0000"/>
              </a:solidFill>
              <a:latin typeface="+mn-ea"/>
            </a:endParaRPr>
          </a:p>
        </p:txBody>
      </p:sp>
      <p:pic>
        <p:nvPicPr>
          <p:cNvPr id="161" name="Picture 28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96219" y="2673326"/>
            <a:ext cx="419898" cy="389605"/>
          </a:xfrm>
          <a:prstGeom prst="rect">
            <a:avLst/>
          </a:prstGeom>
        </p:spPr>
      </p:pic>
      <p:sp>
        <p:nvSpPr>
          <p:cNvPr id="162" name="テキスト ボックス 161"/>
          <p:cNvSpPr txBox="1"/>
          <p:nvPr/>
        </p:nvSpPr>
        <p:spPr>
          <a:xfrm>
            <a:off x="6818846" y="2828352"/>
            <a:ext cx="370614" cy="461665"/>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en-US" altLang="ja-JP" sz="2400" b="1" smtClean="0">
                <a:solidFill>
                  <a:srgbClr val="FF0000"/>
                </a:solidFill>
                <a:latin typeface="+mn-ea"/>
              </a:rPr>
              <a:t>X</a:t>
            </a:r>
            <a:endParaRPr kumimoji="1" lang="ja-JP" altLang="en-US" sz="2400" b="1" dirty="0" smtClean="0">
              <a:solidFill>
                <a:srgbClr val="FF0000"/>
              </a:solidFill>
              <a:latin typeface="+mn-ea"/>
            </a:endParaRPr>
          </a:p>
        </p:txBody>
      </p:sp>
      <p:sp>
        <p:nvSpPr>
          <p:cNvPr id="163" name="Arc 1"/>
          <p:cNvSpPr/>
          <p:nvPr/>
        </p:nvSpPr>
        <p:spPr>
          <a:xfrm rot="16200000">
            <a:off x="3150137" y="174548"/>
            <a:ext cx="1127968" cy="4626230"/>
          </a:xfrm>
          <a:prstGeom prst="arc">
            <a:avLst>
              <a:gd name="adj1" fmla="val 16200000"/>
              <a:gd name="adj2" fmla="val 5397384"/>
            </a:avLst>
          </a:prstGeom>
          <a:ln w="76200">
            <a:solidFill>
              <a:srgbClr val="FF99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Freeform 1"/>
          <p:cNvSpPr/>
          <p:nvPr/>
        </p:nvSpPr>
        <p:spPr>
          <a:xfrm>
            <a:off x="2661000" y="1919350"/>
            <a:ext cx="4032031" cy="1200922"/>
          </a:xfrm>
          <a:custGeom>
            <a:avLst/>
            <a:gdLst>
              <a:gd name="connsiteX0" fmla="*/ 4751109 w 4751109"/>
              <a:gd name="connsiteY0" fmla="*/ 1593130 h 1593130"/>
              <a:gd name="connsiteX1" fmla="*/ 0 w 4751109"/>
              <a:gd name="connsiteY1" fmla="*/ 0 h 1593130"/>
            </a:gdLst>
            <a:ahLst/>
            <a:cxnLst>
              <a:cxn ang="0">
                <a:pos x="connsiteX0" y="connsiteY0"/>
              </a:cxn>
              <a:cxn ang="0">
                <a:pos x="connsiteX1" y="connsiteY1"/>
              </a:cxn>
            </a:cxnLst>
            <a:rect l="l" t="t" r="r" b="b"/>
            <a:pathLst>
              <a:path w="4751109" h="1593130">
                <a:moveTo>
                  <a:pt x="4751109" y="1593130"/>
                </a:moveTo>
                <a:lnTo>
                  <a:pt x="0" y="0"/>
                </a:lnTo>
              </a:path>
            </a:pathLst>
          </a:custGeom>
          <a:noFill/>
          <a:ln cap="rnd">
            <a:solidFill>
              <a:srgbClr val="C00000"/>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Freeform 151"/>
          <p:cNvSpPr/>
          <p:nvPr/>
        </p:nvSpPr>
        <p:spPr>
          <a:xfrm>
            <a:off x="1722588" y="2087710"/>
            <a:ext cx="473857" cy="910014"/>
          </a:xfrm>
          <a:custGeom>
            <a:avLst/>
            <a:gdLst>
              <a:gd name="connsiteX0" fmla="*/ 556181 w 556181"/>
              <a:gd name="connsiteY0" fmla="*/ 1593130 h 1593130"/>
              <a:gd name="connsiteX1" fmla="*/ 207390 w 556181"/>
              <a:gd name="connsiteY1" fmla="*/ 1178350 h 1593130"/>
              <a:gd name="connsiteX2" fmla="*/ 0 w 556181"/>
              <a:gd name="connsiteY2" fmla="*/ 0 h 1593130"/>
            </a:gdLst>
            <a:ahLst/>
            <a:cxnLst>
              <a:cxn ang="0">
                <a:pos x="connsiteX0" y="connsiteY0"/>
              </a:cxn>
              <a:cxn ang="0">
                <a:pos x="connsiteX1" y="connsiteY1"/>
              </a:cxn>
              <a:cxn ang="0">
                <a:pos x="connsiteX2" y="connsiteY2"/>
              </a:cxn>
            </a:cxnLst>
            <a:rect l="l" t="t" r="r" b="b"/>
            <a:pathLst>
              <a:path w="556181" h="1593130">
                <a:moveTo>
                  <a:pt x="556181" y="1593130"/>
                </a:moveTo>
                <a:cubicBezTo>
                  <a:pt x="428134" y="1518501"/>
                  <a:pt x="300087" y="1443872"/>
                  <a:pt x="207390" y="1178350"/>
                </a:cubicBezTo>
                <a:cubicBezTo>
                  <a:pt x="114693" y="912828"/>
                  <a:pt x="0" y="0"/>
                  <a:pt x="0" y="0"/>
                </a:cubicBezTo>
              </a:path>
            </a:pathLst>
          </a:custGeom>
          <a:noFill/>
          <a:ln cap="rnd">
            <a:solidFill>
              <a:srgbClr val="C00000"/>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5" name="Picture 7"/>
          <p:cNvPicPr>
            <a:picLocks noChangeAspect="1"/>
          </p:cNvPicPr>
          <p:nvPr/>
        </p:nvPicPr>
        <p:blipFill>
          <a:blip r:embed="rId13"/>
          <a:stretch>
            <a:fillRect/>
          </a:stretch>
        </p:blipFill>
        <p:spPr>
          <a:xfrm>
            <a:off x="7052432" y="840209"/>
            <a:ext cx="1371118" cy="1575933"/>
          </a:xfrm>
          <a:prstGeom prst="rect">
            <a:avLst/>
          </a:prstGeom>
          <a:ln>
            <a:solidFill>
              <a:schemeClr val="tx2">
                <a:lumMod val="40000"/>
                <a:lumOff val="60000"/>
              </a:schemeClr>
            </a:solidFill>
          </a:ln>
        </p:spPr>
      </p:pic>
    </p:spTree>
    <p:extLst>
      <p:ext uri="{BB962C8B-B14F-4D97-AF65-F5344CB8AC3E}">
        <p14:creationId xmlns:p14="http://schemas.microsoft.com/office/powerpoint/2010/main" val="10917364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additive="base">
                                        <p:cTn id="7" dur="500" fill="hold"/>
                                        <p:tgtEl>
                                          <p:spTgt spid="165"/>
                                        </p:tgtEl>
                                        <p:attrNameLst>
                                          <p:attrName>ppt_x</p:attrName>
                                        </p:attrNameLst>
                                      </p:cBhvr>
                                      <p:tavLst>
                                        <p:tav tm="0">
                                          <p:val>
                                            <p:strVal val="#ppt_x"/>
                                          </p:val>
                                        </p:tav>
                                        <p:tav tm="100000">
                                          <p:val>
                                            <p:strVal val="#ppt_x"/>
                                          </p:val>
                                        </p:tav>
                                      </p:tavLst>
                                    </p:anim>
                                    <p:anim calcmode="lin" valueType="num">
                                      <p:cBhvr additive="base">
                                        <p:cTn id="8" dur="500" fill="hold"/>
                                        <p:tgtEl>
                                          <p:spTgt spid="1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3" descr="388471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940928" y="77320"/>
            <a:ext cx="4214782" cy="2848738"/>
          </a:xfrm>
          <a:prstGeom prst="roundRect">
            <a:avLst>
              <a:gd name="adj" fmla="val 0"/>
            </a:avLst>
          </a:prstGeom>
          <a:solidFill>
            <a:srgbClr val="FFFFFF">
              <a:shade val="85000"/>
            </a:srgbClr>
          </a:solidFill>
          <a:ln>
            <a:noFill/>
          </a:ln>
          <a:effectLst/>
        </p:spPr>
      </p:pic>
      <p:sp>
        <p:nvSpPr>
          <p:cNvPr id="19" name="Rectangle 18"/>
          <p:cNvSpPr/>
          <p:nvPr/>
        </p:nvSpPr>
        <p:spPr>
          <a:xfrm>
            <a:off x="0" y="0"/>
            <a:ext cx="4940928" cy="13820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sp>
        <p:nvSpPr>
          <p:cNvPr id="34" name="Rectangle 33"/>
          <p:cNvSpPr/>
          <p:nvPr/>
        </p:nvSpPr>
        <p:spPr>
          <a:xfrm>
            <a:off x="4932040" y="58280"/>
            <a:ext cx="4211960" cy="5074742"/>
          </a:xfrm>
          <a:prstGeom prst="rect">
            <a:avLst/>
          </a:prstGeom>
          <a:solidFill>
            <a:srgbClr val="FEFDFF">
              <a:alpha val="7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1" name="Title 1"/>
          <p:cNvSpPr txBox="1">
            <a:spLocks/>
          </p:cNvSpPr>
          <p:nvPr/>
        </p:nvSpPr>
        <p:spPr>
          <a:xfrm>
            <a:off x="437766" y="2118816"/>
            <a:ext cx="8442283" cy="435488"/>
          </a:xfrm>
          <a:prstGeom prst="rect">
            <a:avLst/>
          </a:prstGeom>
        </p:spPr>
        <p:txBody>
          <a:bodyPr/>
          <a:lstStyle>
            <a:lvl1pPr algn="l" defTabSz="684213" rtl="0" eaLnBrk="1" fontAlgn="base" hangingPunct="1">
              <a:lnSpc>
                <a:spcPct val="80000"/>
              </a:lnSpc>
              <a:spcBef>
                <a:spcPct val="0"/>
              </a:spcBef>
              <a:spcAft>
                <a:spcPct val="0"/>
              </a:spcAft>
              <a:defRPr lang="en-US" sz="2400" kern="1200" baseline="0" dirty="0">
                <a:solidFill>
                  <a:schemeClr val="tx1"/>
                </a:solidFill>
                <a:latin typeface="MS PGothic" charset="-128"/>
                <a:ea typeface="MS PGothic" charset="-128"/>
                <a:cs typeface="MS PGothic" charset="-128"/>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z="3200" dirty="0" smtClean="0">
                <a:solidFill>
                  <a:schemeClr val="accent2">
                    <a:lumMod val="75000"/>
                  </a:schemeClr>
                </a:solidFill>
              </a:rPr>
              <a:t>『</a:t>
            </a:r>
            <a:r>
              <a:rPr lang="ja-JP" altLang="en-US" sz="3200" dirty="0" smtClean="0">
                <a:solidFill>
                  <a:schemeClr val="accent2">
                    <a:lumMod val="75000"/>
                  </a:schemeClr>
                </a:solidFill>
              </a:rPr>
              <a:t>工場、プラントにおけるセキュリティ</a:t>
            </a:r>
            <a:r>
              <a:rPr lang="ja-JP" altLang="en-US" sz="3200" dirty="0">
                <a:solidFill>
                  <a:schemeClr val="accent2">
                    <a:lumMod val="75000"/>
                  </a:schemeClr>
                </a:solidFill>
              </a:rPr>
              <a:t>対策</a:t>
            </a:r>
            <a:r>
              <a:rPr lang="en-US" altLang="ja-JP" sz="3200" dirty="0" smtClean="0">
                <a:solidFill>
                  <a:schemeClr val="accent2">
                    <a:lumMod val="75000"/>
                  </a:schemeClr>
                </a:solidFill>
              </a:rPr>
              <a:t>』</a:t>
            </a:r>
          </a:p>
        </p:txBody>
      </p:sp>
      <p:sp>
        <p:nvSpPr>
          <p:cNvPr id="31" name="TextBox 30"/>
          <p:cNvSpPr txBox="1"/>
          <p:nvPr/>
        </p:nvSpPr>
        <p:spPr>
          <a:xfrm>
            <a:off x="7895997" y="4368832"/>
            <a:ext cx="543739"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bg2">
                    <a:lumMod val="75000"/>
                  </a:schemeClr>
                </a:solidFill>
              </a:rPr>
              <a:t>会社</a:t>
            </a:r>
            <a:endParaRPr lang="en-US" sz="1400" dirty="0" smtClean="0">
              <a:solidFill>
                <a:schemeClr val="bg2">
                  <a:lumMod val="75000"/>
                </a:schemeClr>
              </a:solidFill>
            </a:endParaRPr>
          </a:p>
        </p:txBody>
      </p:sp>
      <p:grpSp>
        <p:nvGrpSpPr>
          <p:cNvPr id="32" name="Group 31"/>
          <p:cNvGrpSpPr/>
          <p:nvPr/>
        </p:nvGrpSpPr>
        <p:grpSpPr>
          <a:xfrm>
            <a:off x="8015070" y="2873274"/>
            <a:ext cx="254000" cy="1493286"/>
            <a:chOff x="8131969" y="2549680"/>
            <a:chExt cx="254000" cy="1950641"/>
          </a:xfrm>
        </p:grpSpPr>
        <p:sp>
          <p:nvSpPr>
            <p:cNvPr id="33" name="Freeform 165"/>
            <p:cNvSpPr>
              <a:spLocks noChangeArrowheads="1"/>
            </p:cNvSpPr>
            <p:nvPr/>
          </p:nvSpPr>
          <p:spPr bwMode="auto">
            <a:xfrm>
              <a:off x="8131969" y="3406930"/>
              <a:ext cx="254000" cy="1093391"/>
            </a:xfrm>
            <a:custGeom>
              <a:avLst/>
              <a:gdLst>
                <a:gd name="T0" fmla="*/ 565 w 566"/>
                <a:gd name="T1" fmla="*/ 2427 h 2428"/>
                <a:gd name="T2" fmla="*/ 565 w 566"/>
                <a:gd name="T3" fmla="*/ 0 h 2428"/>
                <a:gd name="T4" fmla="*/ 0 w 566"/>
                <a:gd name="T5" fmla="*/ 0 h 2428"/>
                <a:gd name="T6" fmla="*/ 0 w 566"/>
                <a:gd name="T7" fmla="*/ 2427 h 2428"/>
              </a:gdLst>
              <a:ahLst/>
              <a:cxnLst>
                <a:cxn ang="0">
                  <a:pos x="T0" y="T1"/>
                </a:cxn>
                <a:cxn ang="0">
                  <a:pos x="T2" y="T3"/>
                </a:cxn>
                <a:cxn ang="0">
                  <a:pos x="T4" y="T5"/>
                </a:cxn>
                <a:cxn ang="0">
                  <a:pos x="T6" y="T7"/>
                </a:cxn>
              </a:cxnLst>
              <a:rect l="0" t="0" r="r" b="b"/>
              <a:pathLst>
                <a:path w="566" h="2428">
                  <a:moveTo>
                    <a:pt x="565" y="2427"/>
                  </a:moveTo>
                  <a:lnTo>
                    <a:pt x="565" y="0"/>
                  </a:lnTo>
                  <a:lnTo>
                    <a:pt x="0" y="0"/>
                  </a:lnTo>
                  <a:lnTo>
                    <a:pt x="0" y="2427"/>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35" name="Freeform 166"/>
            <p:cNvSpPr>
              <a:spLocks noChangeArrowheads="1"/>
            </p:cNvSpPr>
            <p:nvPr/>
          </p:nvSpPr>
          <p:spPr bwMode="auto">
            <a:xfrm>
              <a:off x="8157765" y="2964415"/>
              <a:ext cx="216298" cy="442515"/>
            </a:xfrm>
            <a:custGeom>
              <a:avLst/>
              <a:gdLst>
                <a:gd name="T0" fmla="*/ 480 w 481"/>
                <a:gd name="T1" fmla="*/ 982 h 983"/>
                <a:gd name="T2" fmla="*/ 480 w 481"/>
                <a:gd name="T3" fmla="*/ 240 h 983"/>
                <a:gd name="T4" fmla="*/ 240 w 481"/>
                <a:gd name="T5" fmla="*/ 0 h 983"/>
                <a:gd name="T6" fmla="*/ 0 w 481"/>
                <a:gd name="T7" fmla="*/ 240 h 983"/>
                <a:gd name="T8" fmla="*/ 0 w 481"/>
                <a:gd name="T9" fmla="*/ 982 h 983"/>
              </a:gdLst>
              <a:ahLst/>
              <a:cxnLst>
                <a:cxn ang="0">
                  <a:pos x="T0" y="T1"/>
                </a:cxn>
                <a:cxn ang="0">
                  <a:pos x="T2" y="T3"/>
                </a:cxn>
                <a:cxn ang="0">
                  <a:pos x="T4" y="T5"/>
                </a:cxn>
                <a:cxn ang="0">
                  <a:pos x="T6" y="T7"/>
                </a:cxn>
                <a:cxn ang="0">
                  <a:pos x="T8" y="T9"/>
                </a:cxn>
              </a:cxnLst>
              <a:rect l="0" t="0" r="r" b="b"/>
              <a:pathLst>
                <a:path w="481" h="983">
                  <a:moveTo>
                    <a:pt x="480" y="982"/>
                  </a:moveTo>
                  <a:lnTo>
                    <a:pt x="480" y="240"/>
                  </a:lnTo>
                  <a:cubicBezTo>
                    <a:pt x="480" y="107"/>
                    <a:pt x="373" y="0"/>
                    <a:pt x="240" y="0"/>
                  </a:cubicBezTo>
                  <a:cubicBezTo>
                    <a:pt x="108" y="0"/>
                    <a:pt x="0" y="107"/>
                    <a:pt x="0" y="240"/>
                  </a:cubicBezTo>
                  <a:lnTo>
                    <a:pt x="0" y="982"/>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36" name="Freeform 167"/>
            <p:cNvSpPr>
              <a:spLocks noChangeArrowheads="1"/>
            </p:cNvSpPr>
            <p:nvPr/>
          </p:nvSpPr>
          <p:spPr bwMode="auto">
            <a:xfrm>
              <a:off x="8235156" y="2827492"/>
              <a:ext cx="65484" cy="140891"/>
            </a:xfrm>
            <a:custGeom>
              <a:avLst/>
              <a:gdLst>
                <a:gd name="T0" fmla="*/ 144 w 145"/>
                <a:gd name="T1" fmla="*/ 310 h 311"/>
                <a:gd name="T2" fmla="*/ 144 w 145"/>
                <a:gd name="T3" fmla="*/ 0 h 311"/>
                <a:gd name="T4" fmla="*/ 0 w 145"/>
                <a:gd name="T5" fmla="*/ 0 h 311"/>
                <a:gd name="T6" fmla="*/ 0 w 145"/>
                <a:gd name="T7" fmla="*/ 310 h 311"/>
              </a:gdLst>
              <a:ahLst/>
              <a:cxnLst>
                <a:cxn ang="0">
                  <a:pos x="T0" y="T1"/>
                </a:cxn>
                <a:cxn ang="0">
                  <a:pos x="T2" y="T3"/>
                </a:cxn>
                <a:cxn ang="0">
                  <a:pos x="T4" y="T5"/>
                </a:cxn>
                <a:cxn ang="0">
                  <a:pos x="T6" y="T7"/>
                </a:cxn>
              </a:cxnLst>
              <a:rect l="0" t="0" r="r" b="b"/>
              <a:pathLst>
                <a:path w="145" h="311">
                  <a:moveTo>
                    <a:pt x="144" y="310"/>
                  </a:moveTo>
                  <a:lnTo>
                    <a:pt x="144" y="0"/>
                  </a:lnTo>
                  <a:lnTo>
                    <a:pt x="0" y="0"/>
                  </a:lnTo>
                  <a:lnTo>
                    <a:pt x="0" y="31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37" name="Line 168"/>
            <p:cNvSpPr>
              <a:spLocks noChangeShapeType="1"/>
            </p:cNvSpPr>
            <p:nvPr/>
          </p:nvSpPr>
          <p:spPr bwMode="auto">
            <a:xfrm>
              <a:off x="8272859" y="2549680"/>
              <a:ext cx="1985" cy="275829"/>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38" name="Line 169"/>
            <p:cNvSpPr>
              <a:spLocks noChangeShapeType="1"/>
            </p:cNvSpPr>
            <p:nvPr/>
          </p:nvSpPr>
          <p:spPr bwMode="auto">
            <a:xfrm>
              <a:off x="8266906" y="2968384"/>
              <a:ext cx="1984" cy="8929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39" name="Line 170"/>
            <p:cNvSpPr>
              <a:spLocks noChangeShapeType="1"/>
            </p:cNvSpPr>
            <p:nvPr/>
          </p:nvSpPr>
          <p:spPr bwMode="auto">
            <a:xfrm>
              <a:off x="8205390" y="2998149"/>
              <a:ext cx="61516" cy="6151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40" name="Line 171"/>
            <p:cNvSpPr>
              <a:spLocks noChangeShapeType="1"/>
            </p:cNvSpPr>
            <p:nvPr/>
          </p:nvSpPr>
          <p:spPr bwMode="auto">
            <a:xfrm flipH="1">
              <a:off x="8264921" y="2998149"/>
              <a:ext cx="65485" cy="6151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41" name="Line 172"/>
            <p:cNvSpPr>
              <a:spLocks noChangeShapeType="1"/>
            </p:cNvSpPr>
            <p:nvPr/>
          </p:nvSpPr>
          <p:spPr bwMode="auto">
            <a:xfrm flipH="1">
              <a:off x="8169671" y="3367242"/>
              <a:ext cx="194469" cy="0"/>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42" name="Line 173"/>
            <p:cNvSpPr>
              <a:spLocks noChangeShapeType="1"/>
            </p:cNvSpPr>
            <p:nvPr/>
          </p:nvSpPr>
          <p:spPr bwMode="auto">
            <a:xfrm flipH="1">
              <a:off x="8169671" y="3329540"/>
              <a:ext cx="192024" cy="0"/>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43" name="Line 174"/>
            <p:cNvSpPr>
              <a:spLocks noChangeShapeType="1"/>
            </p:cNvSpPr>
            <p:nvPr/>
          </p:nvSpPr>
          <p:spPr bwMode="auto">
            <a:xfrm>
              <a:off x="8163719" y="3061144"/>
              <a:ext cx="206375" cy="0"/>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44" name="Freeform 413"/>
            <p:cNvSpPr>
              <a:spLocks noChangeArrowheads="1"/>
            </p:cNvSpPr>
            <p:nvPr/>
          </p:nvSpPr>
          <p:spPr bwMode="auto">
            <a:xfrm>
              <a:off x="8183563" y="3837540"/>
              <a:ext cx="51594" cy="77390"/>
            </a:xfrm>
            <a:custGeom>
              <a:avLst/>
              <a:gdLst>
                <a:gd name="T0" fmla="*/ 57 w 114"/>
                <a:gd name="T1" fmla="*/ 170 h 171"/>
                <a:gd name="T2" fmla="*/ 0 w 114"/>
                <a:gd name="T3" fmla="*/ 170 h 171"/>
                <a:gd name="T4" fmla="*/ 0 w 114"/>
                <a:gd name="T5" fmla="*/ 0 h 171"/>
                <a:gd name="T6" fmla="*/ 113 w 114"/>
                <a:gd name="T7" fmla="*/ 0 h 171"/>
                <a:gd name="T8" fmla="*/ 113 w 114"/>
                <a:gd name="T9" fmla="*/ 170 h 171"/>
                <a:gd name="T10" fmla="*/ 57 w 114"/>
                <a:gd name="T11" fmla="*/ 170 h 171"/>
              </a:gdLst>
              <a:ahLst/>
              <a:cxnLst>
                <a:cxn ang="0">
                  <a:pos x="T0" y="T1"/>
                </a:cxn>
                <a:cxn ang="0">
                  <a:pos x="T2" y="T3"/>
                </a:cxn>
                <a:cxn ang="0">
                  <a:pos x="T4" y="T5"/>
                </a:cxn>
                <a:cxn ang="0">
                  <a:pos x="T6" y="T7"/>
                </a:cxn>
                <a:cxn ang="0">
                  <a:pos x="T8" y="T9"/>
                </a:cxn>
                <a:cxn ang="0">
                  <a:pos x="T10" y="T11"/>
                </a:cxn>
              </a:cxnLst>
              <a:rect l="0" t="0" r="r" b="b"/>
              <a:pathLst>
                <a:path w="114" h="171">
                  <a:moveTo>
                    <a:pt x="57" y="170"/>
                  </a:moveTo>
                  <a:lnTo>
                    <a:pt x="0" y="170"/>
                  </a:lnTo>
                  <a:lnTo>
                    <a:pt x="0" y="0"/>
                  </a:lnTo>
                  <a:lnTo>
                    <a:pt x="113" y="0"/>
                  </a:lnTo>
                  <a:lnTo>
                    <a:pt x="113" y="170"/>
                  </a:lnTo>
                  <a:lnTo>
                    <a:pt x="57" y="17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45" name="Freeform 414"/>
            <p:cNvSpPr>
              <a:spLocks noChangeArrowheads="1"/>
            </p:cNvSpPr>
            <p:nvPr/>
          </p:nvSpPr>
          <p:spPr bwMode="auto">
            <a:xfrm>
              <a:off x="8284765" y="3837540"/>
              <a:ext cx="51594" cy="77390"/>
            </a:xfrm>
            <a:custGeom>
              <a:avLst/>
              <a:gdLst>
                <a:gd name="T0" fmla="*/ 56 w 114"/>
                <a:gd name="T1" fmla="*/ 170 h 171"/>
                <a:gd name="T2" fmla="*/ 0 w 114"/>
                <a:gd name="T3" fmla="*/ 170 h 171"/>
                <a:gd name="T4" fmla="*/ 0 w 114"/>
                <a:gd name="T5" fmla="*/ 0 h 171"/>
                <a:gd name="T6" fmla="*/ 113 w 114"/>
                <a:gd name="T7" fmla="*/ 0 h 171"/>
                <a:gd name="T8" fmla="*/ 113 w 114"/>
                <a:gd name="T9" fmla="*/ 170 h 171"/>
                <a:gd name="T10" fmla="*/ 56 w 114"/>
                <a:gd name="T11" fmla="*/ 170 h 171"/>
              </a:gdLst>
              <a:ahLst/>
              <a:cxnLst>
                <a:cxn ang="0">
                  <a:pos x="T0" y="T1"/>
                </a:cxn>
                <a:cxn ang="0">
                  <a:pos x="T2" y="T3"/>
                </a:cxn>
                <a:cxn ang="0">
                  <a:pos x="T4" y="T5"/>
                </a:cxn>
                <a:cxn ang="0">
                  <a:pos x="T6" y="T7"/>
                </a:cxn>
                <a:cxn ang="0">
                  <a:pos x="T8" y="T9"/>
                </a:cxn>
                <a:cxn ang="0">
                  <a:pos x="T10" y="T11"/>
                </a:cxn>
              </a:cxnLst>
              <a:rect l="0" t="0" r="r" b="b"/>
              <a:pathLst>
                <a:path w="114" h="171">
                  <a:moveTo>
                    <a:pt x="56" y="170"/>
                  </a:moveTo>
                  <a:lnTo>
                    <a:pt x="0" y="170"/>
                  </a:lnTo>
                  <a:lnTo>
                    <a:pt x="0" y="0"/>
                  </a:lnTo>
                  <a:lnTo>
                    <a:pt x="113" y="0"/>
                  </a:lnTo>
                  <a:lnTo>
                    <a:pt x="113" y="170"/>
                  </a:lnTo>
                  <a:lnTo>
                    <a:pt x="56" y="17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46" name="Freeform 415"/>
            <p:cNvSpPr>
              <a:spLocks noChangeArrowheads="1"/>
            </p:cNvSpPr>
            <p:nvPr/>
          </p:nvSpPr>
          <p:spPr bwMode="auto">
            <a:xfrm>
              <a:off x="8183563" y="3710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47" name="Freeform 416"/>
            <p:cNvSpPr>
              <a:spLocks noChangeArrowheads="1"/>
            </p:cNvSpPr>
            <p:nvPr/>
          </p:nvSpPr>
          <p:spPr bwMode="auto">
            <a:xfrm>
              <a:off x="8284765" y="3710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48" name="Freeform 417"/>
            <p:cNvSpPr>
              <a:spLocks noChangeArrowheads="1"/>
            </p:cNvSpPr>
            <p:nvPr/>
          </p:nvSpPr>
          <p:spPr bwMode="auto">
            <a:xfrm>
              <a:off x="8183563" y="3583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49" name="Freeform 418"/>
            <p:cNvSpPr>
              <a:spLocks noChangeArrowheads="1"/>
            </p:cNvSpPr>
            <p:nvPr/>
          </p:nvSpPr>
          <p:spPr bwMode="auto">
            <a:xfrm>
              <a:off x="8284765" y="3583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0" name="Freeform 419"/>
            <p:cNvSpPr>
              <a:spLocks noChangeArrowheads="1"/>
            </p:cNvSpPr>
            <p:nvPr/>
          </p:nvSpPr>
          <p:spPr bwMode="auto">
            <a:xfrm>
              <a:off x="8183563" y="3456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1" name="Freeform 420"/>
            <p:cNvSpPr>
              <a:spLocks noChangeArrowheads="1"/>
            </p:cNvSpPr>
            <p:nvPr/>
          </p:nvSpPr>
          <p:spPr bwMode="auto">
            <a:xfrm>
              <a:off x="8284765" y="3456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2" name="Freeform 421"/>
            <p:cNvSpPr>
              <a:spLocks noChangeArrowheads="1"/>
            </p:cNvSpPr>
            <p:nvPr/>
          </p:nvSpPr>
          <p:spPr bwMode="auto">
            <a:xfrm>
              <a:off x="8183563" y="3964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3" name="Freeform 422"/>
            <p:cNvSpPr>
              <a:spLocks noChangeArrowheads="1"/>
            </p:cNvSpPr>
            <p:nvPr/>
          </p:nvSpPr>
          <p:spPr bwMode="auto">
            <a:xfrm>
              <a:off x="8284765" y="3964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4" name="Freeform 423"/>
            <p:cNvSpPr>
              <a:spLocks noChangeArrowheads="1"/>
            </p:cNvSpPr>
            <p:nvPr/>
          </p:nvSpPr>
          <p:spPr bwMode="auto">
            <a:xfrm>
              <a:off x="8183563" y="4091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5" name="Freeform 424"/>
            <p:cNvSpPr>
              <a:spLocks noChangeArrowheads="1"/>
            </p:cNvSpPr>
            <p:nvPr/>
          </p:nvSpPr>
          <p:spPr bwMode="auto">
            <a:xfrm>
              <a:off x="8284765" y="4091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6" name="Freeform 425"/>
            <p:cNvSpPr>
              <a:spLocks noChangeArrowheads="1"/>
            </p:cNvSpPr>
            <p:nvPr/>
          </p:nvSpPr>
          <p:spPr bwMode="auto">
            <a:xfrm>
              <a:off x="8183563" y="4218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7" name="Freeform 426"/>
            <p:cNvSpPr>
              <a:spLocks noChangeArrowheads="1"/>
            </p:cNvSpPr>
            <p:nvPr/>
          </p:nvSpPr>
          <p:spPr bwMode="auto">
            <a:xfrm>
              <a:off x="8284765" y="4218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8" name="Freeform 427"/>
            <p:cNvSpPr>
              <a:spLocks noChangeArrowheads="1"/>
            </p:cNvSpPr>
            <p:nvPr/>
          </p:nvSpPr>
          <p:spPr bwMode="auto">
            <a:xfrm>
              <a:off x="8183563" y="4345540"/>
              <a:ext cx="152796" cy="152796"/>
            </a:xfrm>
            <a:custGeom>
              <a:avLst/>
              <a:gdLst>
                <a:gd name="T0" fmla="*/ 339 w 340"/>
                <a:gd name="T1" fmla="*/ 339 h 340"/>
                <a:gd name="T2" fmla="*/ 339 w 340"/>
                <a:gd name="T3" fmla="*/ 0 h 340"/>
                <a:gd name="T4" fmla="*/ 0 w 340"/>
                <a:gd name="T5" fmla="*/ 0 h 340"/>
                <a:gd name="T6" fmla="*/ 0 w 340"/>
                <a:gd name="T7" fmla="*/ 339 h 340"/>
              </a:gdLst>
              <a:ahLst/>
              <a:cxnLst>
                <a:cxn ang="0">
                  <a:pos x="T0" y="T1"/>
                </a:cxn>
                <a:cxn ang="0">
                  <a:pos x="T2" y="T3"/>
                </a:cxn>
                <a:cxn ang="0">
                  <a:pos x="T4" y="T5"/>
                </a:cxn>
                <a:cxn ang="0">
                  <a:pos x="T6" y="T7"/>
                </a:cxn>
              </a:cxnLst>
              <a:rect l="0" t="0" r="r" b="b"/>
              <a:pathLst>
                <a:path w="340" h="340">
                  <a:moveTo>
                    <a:pt x="339" y="339"/>
                  </a:moveTo>
                  <a:lnTo>
                    <a:pt x="339" y="0"/>
                  </a:lnTo>
                  <a:lnTo>
                    <a:pt x="0" y="0"/>
                  </a:lnTo>
                  <a:lnTo>
                    <a:pt x="0" y="33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59" name="Line 428"/>
            <p:cNvSpPr>
              <a:spLocks noChangeShapeType="1"/>
            </p:cNvSpPr>
            <p:nvPr/>
          </p:nvSpPr>
          <p:spPr bwMode="auto">
            <a:xfrm>
              <a:off x="8258969" y="4345540"/>
              <a:ext cx="1984" cy="15279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60" name="Group 59"/>
          <p:cNvGrpSpPr/>
          <p:nvPr/>
        </p:nvGrpSpPr>
        <p:grpSpPr>
          <a:xfrm>
            <a:off x="1249488" y="4114347"/>
            <a:ext cx="123031" cy="250031"/>
            <a:chOff x="7310438" y="4252274"/>
            <a:chExt cx="123031" cy="250031"/>
          </a:xfrm>
        </p:grpSpPr>
        <p:sp>
          <p:nvSpPr>
            <p:cNvPr id="61"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bg2">
                  <a:lumMod val="40000"/>
                  <a:lumOff val="60000"/>
                </a:schemeClr>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62" name="Line 394"/>
            <p:cNvSpPr>
              <a:spLocks noChangeShapeType="1"/>
            </p:cNvSpPr>
            <p:nvPr/>
          </p:nvSpPr>
          <p:spPr bwMode="auto">
            <a:xfrm>
              <a:off x="7371953" y="4391180"/>
              <a:ext cx="0" cy="111125"/>
            </a:xfrm>
            <a:prstGeom prst="line">
              <a:avLst/>
            </a:prstGeom>
            <a:noFill/>
            <a:ln w="25400" cap="rnd">
              <a:solidFill>
                <a:schemeClr val="bg2">
                  <a:lumMod val="40000"/>
                  <a:lumOff val="6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63" name="Group 62"/>
          <p:cNvGrpSpPr/>
          <p:nvPr/>
        </p:nvGrpSpPr>
        <p:grpSpPr>
          <a:xfrm>
            <a:off x="828392" y="4077693"/>
            <a:ext cx="354742" cy="279797"/>
            <a:chOff x="6605984" y="4218540"/>
            <a:chExt cx="354742" cy="279797"/>
          </a:xfrm>
        </p:grpSpPr>
        <p:sp>
          <p:nvSpPr>
            <p:cNvPr id="64" name="Freeform 341"/>
            <p:cNvSpPr>
              <a:spLocks noChangeArrowheads="1"/>
            </p:cNvSpPr>
            <p:nvPr/>
          </p:nvSpPr>
          <p:spPr bwMode="auto">
            <a:xfrm>
              <a:off x="6605984" y="4218540"/>
              <a:ext cx="354742" cy="100758"/>
            </a:xfrm>
            <a:custGeom>
              <a:avLst/>
              <a:gdLst>
                <a:gd name="T0" fmla="*/ 395 w 791"/>
                <a:gd name="T1" fmla="*/ 85 h 227"/>
                <a:gd name="T2" fmla="*/ 57 w 791"/>
                <a:gd name="T3" fmla="*/ 226 h 227"/>
                <a:gd name="T4" fmla="*/ 0 w 791"/>
                <a:gd name="T5" fmla="*/ 226 h 227"/>
                <a:gd name="T6" fmla="*/ 0 w 791"/>
                <a:gd name="T7" fmla="*/ 169 h 227"/>
                <a:gd name="T8" fmla="*/ 395 w 791"/>
                <a:gd name="T9" fmla="*/ 0 h 227"/>
                <a:gd name="T10" fmla="*/ 790 w 791"/>
                <a:gd name="T11" fmla="*/ 169 h 227"/>
                <a:gd name="T12" fmla="*/ 790 w 791"/>
                <a:gd name="T13" fmla="*/ 226 h 227"/>
                <a:gd name="T14" fmla="*/ 734 w 791"/>
                <a:gd name="T15" fmla="*/ 226 h 227"/>
                <a:gd name="T16" fmla="*/ 395 w 791"/>
                <a:gd name="T17" fmla="*/ 85 h 227"/>
                <a:gd name="connsiteX0" fmla="*/ 4994 w 9987"/>
                <a:gd name="connsiteY0" fmla="*/ 3744 h 9956"/>
                <a:gd name="connsiteX1" fmla="*/ 721 w 9987"/>
                <a:gd name="connsiteY1" fmla="*/ 9956 h 9956"/>
                <a:gd name="connsiteX2" fmla="*/ 0 w 9987"/>
                <a:gd name="connsiteY2" fmla="*/ 9956 h 9956"/>
                <a:gd name="connsiteX3" fmla="*/ 0 w 9987"/>
                <a:gd name="connsiteY3" fmla="*/ 7445 h 9956"/>
                <a:gd name="connsiteX4" fmla="*/ 4994 w 9987"/>
                <a:gd name="connsiteY4" fmla="*/ 0 h 9956"/>
                <a:gd name="connsiteX5" fmla="*/ 9987 w 9987"/>
                <a:gd name="connsiteY5" fmla="*/ 7445 h 9956"/>
                <a:gd name="connsiteX6" fmla="*/ 9987 w 9987"/>
                <a:gd name="connsiteY6" fmla="*/ 9956 h 9956"/>
                <a:gd name="connsiteX7" fmla="*/ 9279 w 9987"/>
                <a:gd name="connsiteY7" fmla="*/ 9956 h 9956"/>
                <a:gd name="connsiteX8" fmla="*/ 4994 w 9987"/>
                <a:gd name="connsiteY8" fmla="*/ 3744 h 9956"/>
                <a:gd name="connsiteX9" fmla="*/ 4994 w 9987"/>
                <a:gd name="connsiteY9" fmla="*/ 3744 h 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87" h="9956">
                  <a:moveTo>
                    <a:pt x="4994" y="3744"/>
                  </a:moveTo>
                  <a:lnTo>
                    <a:pt x="721" y="9956"/>
                  </a:lnTo>
                  <a:lnTo>
                    <a:pt x="0" y="9956"/>
                  </a:lnTo>
                  <a:lnTo>
                    <a:pt x="0" y="7445"/>
                  </a:lnTo>
                  <a:lnTo>
                    <a:pt x="4994" y="0"/>
                  </a:lnTo>
                  <a:lnTo>
                    <a:pt x="9987" y="7445"/>
                  </a:lnTo>
                  <a:lnTo>
                    <a:pt x="9987" y="9956"/>
                  </a:lnTo>
                  <a:lnTo>
                    <a:pt x="9279" y="9956"/>
                  </a:lnTo>
                  <a:lnTo>
                    <a:pt x="4994" y="3744"/>
                  </a:lnTo>
                  <a:lnTo>
                    <a:pt x="4994" y="3744"/>
                  </a:lnTo>
                  <a:close/>
                </a:path>
              </a:pathLst>
            </a:custGeom>
            <a:noFill/>
            <a:ln w="25400" cap="rnd">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65" name="Line 342"/>
            <p:cNvSpPr>
              <a:spLocks noChangeShapeType="1"/>
            </p:cNvSpPr>
            <p:nvPr/>
          </p:nvSpPr>
          <p:spPr bwMode="auto">
            <a:xfrm flipV="1">
              <a:off x="6631781" y="4319742"/>
              <a:ext cx="1984" cy="174625"/>
            </a:xfrm>
            <a:prstGeom prst="line">
              <a:avLst/>
            </a:prstGeom>
            <a:noFill/>
            <a:ln w="25400" cap="rnd">
              <a:solidFill>
                <a:schemeClr val="bg2">
                  <a:lumMod val="40000"/>
                  <a:lumOff val="6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66" name="Line 343"/>
            <p:cNvSpPr>
              <a:spLocks noChangeShapeType="1"/>
            </p:cNvSpPr>
            <p:nvPr/>
          </p:nvSpPr>
          <p:spPr bwMode="auto">
            <a:xfrm>
              <a:off x="6937375" y="4325696"/>
              <a:ext cx="1984" cy="170656"/>
            </a:xfrm>
            <a:prstGeom prst="line">
              <a:avLst/>
            </a:prstGeom>
            <a:noFill/>
            <a:ln w="25400" cap="rnd">
              <a:solidFill>
                <a:schemeClr val="bg2">
                  <a:lumMod val="40000"/>
                  <a:lumOff val="6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67" name="Freeform 344"/>
            <p:cNvSpPr>
              <a:spLocks noChangeArrowheads="1"/>
            </p:cNvSpPr>
            <p:nvPr/>
          </p:nvSpPr>
          <p:spPr bwMode="auto">
            <a:xfrm>
              <a:off x="6746875" y="4333634"/>
              <a:ext cx="77390" cy="164703"/>
            </a:xfrm>
            <a:custGeom>
              <a:avLst/>
              <a:gdLst>
                <a:gd name="T0" fmla="*/ 169 w 170"/>
                <a:gd name="T1" fmla="*/ 367 h 368"/>
                <a:gd name="T2" fmla="*/ 169 w 170"/>
                <a:gd name="T3" fmla="*/ 0 h 368"/>
                <a:gd name="T4" fmla="*/ 0 w 170"/>
                <a:gd name="T5" fmla="*/ 0 h 368"/>
                <a:gd name="T6" fmla="*/ 0 w 170"/>
                <a:gd name="T7" fmla="*/ 367 h 368"/>
              </a:gdLst>
              <a:ahLst/>
              <a:cxnLst>
                <a:cxn ang="0">
                  <a:pos x="T0" y="T1"/>
                </a:cxn>
                <a:cxn ang="0">
                  <a:pos x="T2" y="T3"/>
                </a:cxn>
                <a:cxn ang="0">
                  <a:pos x="T4" y="T5"/>
                </a:cxn>
                <a:cxn ang="0">
                  <a:pos x="T6" y="T7"/>
                </a:cxn>
              </a:cxnLst>
              <a:rect l="0" t="0" r="r" b="b"/>
              <a:pathLst>
                <a:path w="170" h="368">
                  <a:moveTo>
                    <a:pt x="169" y="367"/>
                  </a:moveTo>
                  <a:lnTo>
                    <a:pt x="169" y="0"/>
                  </a:lnTo>
                  <a:lnTo>
                    <a:pt x="0" y="0"/>
                  </a:lnTo>
                  <a:lnTo>
                    <a:pt x="0" y="367"/>
                  </a:lnTo>
                </a:path>
              </a:pathLst>
            </a:custGeom>
            <a:noFill/>
            <a:ln w="25400" cap="rnd">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68" name="Freeform 345"/>
            <p:cNvSpPr>
              <a:spLocks noChangeArrowheads="1"/>
            </p:cNvSpPr>
            <p:nvPr/>
          </p:nvSpPr>
          <p:spPr bwMode="auto">
            <a:xfrm>
              <a:off x="6859984" y="4371336"/>
              <a:ext cx="37704" cy="89298"/>
            </a:xfrm>
            <a:custGeom>
              <a:avLst/>
              <a:gdLst>
                <a:gd name="T0" fmla="*/ 42 w 85"/>
                <a:gd name="T1" fmla="*/ 197 h 198"/>
                <a:gd name="T2" fmla="*/ 0 w 85"/>
                <a:gd name="T3" fmla="*/ 197 h 198"/>
                <a:gd name="T4" fmla="*/ 0 w 85"/>
                <a:gd name="T5" fmla="*/ 0 h 198"/>
                <a:gd name="T6" fmla="*/ 84 w 85"/>
                <a:gd name="T7" fmla="*/ 0 h 198"/>
                <a:gd name="T8" fmla="*/ 84 w 85"/>
                <a:gd name="T9" fmla="*/ 197 h 198"/>
                <a:gd name="T10" fmla="*/ 42 w 85"/>
                <a:gd name="T11" fmla="*/ 197 h 198"/>
              </a:gdLst>
              <a:ahLst/>
              <a:cxnLst>
                <a:cxn ang="0">
                  <a:pos x="T0" y="T1"/>
                </a:cxn>
                <a:cxn ang="0">
                  <a:pos x="T2" y="T3"/>
                </a:cxn>
                <a:cxn ang="0">
                  <a:pos x="T4" y="T5"/>
                </a:cxn>
                <a:cxn ang="0">
                  <a:pos x="T6" y="T7"/>
                </a:cxn>
                <a:cxn ang="0">
                  <a:pos x="T8" y="T9"/>
                </a:cxn>
                <a:cxn ang="0">
                  <a:pos x="T10" y="T11"/>
                </a:cxn>
              </a:cxnLst>
              <a:rect l="0" t="0" r="r" b="b"/>
              <a:pathLst>
                <a:path w="85" h="198">
                  <a:moveTo>
                    <a:pt x="42" y="197"/>
                  </a:moveTo>
                  <a:lnTo>
                    <a:pt x="0" y="197"/>
                  </a:lnTo>
                  <a:lnTo>
                    <a:pt x="0" y="0"/>
                  </a:lnTo>
                  <a:lnTo>
                    <a:pt x="84" y="0"/>
                  </a:lnTo>
                  <a:lnTo>
                    <a:pt x="84" y="197"/>
                  </a:lnTo>
                  <a:lnTo>
                    <a:pt x="42" y="197"/>
                  </a:lnTo>
                </a:path>
              </a:pathLst>
            </a:custGeom>
            <a:noFill/>
            <a:ln w="25400" cap="rnd">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69" name="Freeform 346"/>
            <p:cNvSpPr>
              <a:spLocks noChangeArrowheads="1"/>
            </p:cNvSpPr>
            <p:nvPr/>
          </p:nvSpPr>
          <p:spPr bwMode="auto">
            <a:xfrm>
              <a:off x="6669484" y="4371336"/>
              <a:ext cx="39688" cy="89298"/>
            </a:xfrm>
            <a:custGeom>
              <a:avLst/>
              <a:gdLst>
                <a:gd name="T0" fmla="*/ 43 w 86"/>
                <a:gd name="T1" fmla="*/ 197 h 198"/>
                <a:gd name="T2" fmla="*/ 0 w 86"/>
                <a:gd name="T3" fmla="*/ 197 h 198"/>
                <a:gd name="T4" fmla="*/ 0 w 86"/>
                <a:gd name="T5" fmla="*/ 0 h 198"/>
                <a:gd name="T6" fmla="*/ 85 w 86"/>
                <a:gd name="T7" fmla="*/ 0 h 198"/>
                <a:gd name="T8" fmla="*/ 85 w 86"/>
                <a:gd name="T9" fmla="*/ 197 h 198"/>
                <a:gd name="T10" fmla="*/ 43 w 86"/>
                <a:gd name="T11" fmla="*/ 197 h 198"/>
              </a:gdLst>
              <a:ahLst/>
              <a:cxnLst>
                <a:cxn ang="0">
                  <a:pos x="T0" y="T1"/>
                </a:cxn>
                <a:cxn ang="0">
                  <a:pos x="T2" y="T3"/>
                </a:cxn>
                <a:cxn ang="0">
                  <a:pos x="T4" y="T5"/>
                </a:cxn>
                <a:cxn ang="0">
                  <a:pos x="T6" y="T7"/>
                </a:cxn>
                <a:cxn ang="0">
                  <a:pos x="T8" y="T9"/>
                </a:cxn>
                <a:cxn ang="0">
                  <a:pos x="T10" y="T11"/>
                </a:cxn>
              </a:cxnLst>
              <a:rect l="0" t="0" r="r" b="b"/>
              <a:pathLst>
                <a:path w="86" h="198">
                  <a:moveTo>
                    <a:pt x="43" y="197"/>
                  </a:moveTo>
                  <a:lnTo>
                    <a:pt x="0" y="197"/>
                  </a:lnTo>
                  <a:lnTo>
                    <a:pt x="0" y="0"/>
                  </a:lnTo>
                  <a:lnTo>
                    <a:pt x="85" y="0"/>
                  </a:lnTo>
                  <a:lnTo>
                    <a:pt x="85" y="197"/>
                  </a:lnTo>
                  <a:lnTo>
                    <a:pt x="43" y="197"/>
                  </a:lnTo>
                </a:path>
              </a:pathLst>
            </a:custGeom>
            <a:noFill/>
            <a:ln w="25400" cap="rnd">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grpSp>
        <p:nvGrpSpPr>
          <p:cNvPr id="70" name="Group 69"/>
          <p:cNvGrpSpPr/>
          <p:nvPr/>
        </p:nvGrpSpPr>
        <p:grpSpPr>
          <a:xfrm>
            <a:off x="6077800" y="3619303"/>
            <a:ext cx="381000" cy="738187"/>
            <a:chOff x="7689453" y="3762134"/>
            <a:chExt cx="381000" cy="738187"/>
          </a:xfrm>
        </p:grpSpPr>
        <p:sp>
          <p:nvSpPr>
            <p:cNvPr id="71" name="Freeform 347"/>
            <p:cNvSpPr>
              <a:spLocks noChangeArrowheads="1"/>
            </p:cNvSpPr>
            <p:nvPr/>
          </p:nvSpPr>
          <p:spPr bwMode="auto">
            <a:xfrm>
              <a:off x="7689453" y="3762134"/>
              <a:ext cx="381000" cy="736203"/>
            </a:xfrm>
            <a:custGeom>
              <a:avLst/>
              <a:gdLst>
                <a:gd name="T0" fmla="*/ 846 w 847"/>
                <a:gd name="T1" fmla="*/ 1637 h 1638"/>
                <a:gd name="T2" fmla="*/ 846 w 847"/>
                <a:gd name="T3" fmla="*/ 395 h 1638"/>
                <a:gd name="T4" fmla="*/ 423 w 847"/>
                <a:gd name="T5" fmla="*/ 0 h 1638"/>
                <a:gd name="T6" fmla="*/ 0 w 847"/>
                <a:gd name="T7" fmla="*/ 395 h 1638"/>
                <a:gd name="T8" fmla="*/ 0 w 847"/>
                <a:gd name="T9" fmla="*/ 1637 h 1638"/>
              </a:gdLst>
              <a:ahLst/>
              <a:cxnLst>
                <a:cxn ang="0">
                  <a:pos x="T0" y="T1"/>
                </a:cxn>
                <a:cxn ang="0">
                  <a:pos x="T2" y="T3"/>
                </a:cxn>
                <a:cxn ang="0">
                  <a:pos x="T4" y="T5"/>
                </a:cxn>
                <a:cxn ang="0">
                  <a:pos x="T6" y="T7"/>
                </a:cxn>
                <a:cxn ang="0">
                  <a:pos x="T8" y="T9"/>
                </a:cxn>
              </a:cxnLst>
              <a:rect l="0" t="0" r="r" b="b"/>
              <a:pathLst>
                <a:path w="847" h="1638">
                  <a:moveTo>
                    <a:pt x="846" y="1637"/>
                  </a:moveTo>
                  <a:lnTo>
                    <a:pt x="846" y="395"/>
                  </a:lnTo>
                  <a:lnTo>
                    <a:pt x="423" y="0"/>
                  </a:lnTo>
                  <a:lnTo>
                    <a:pt x="0" y="395"/>
                  </a:lnTo>
                  <a:lnTo>
                    <a:pt x="0" y="1637"/>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72" name="Freeform 348"/>
            <p:cNvSpPr>
              <a:spLocks noChangeArrowheads="1"/>
            </p:cNvSpPr>
            <p:nvPr/>
          </p:nvSpPr>
          <p:spPr bwMode="auto">
            <a:xfrm>
              <a:off x="7739063"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73" name="Freeform 349"/>
            <p:cNvSpPr>
              <a:spLocks noChangeArrowheads="1"/>
            </p:cNvSpPr>
            <p:nvPr/>
          </p:nvSpPr>
          <p:spPr bwMode="auto">
            <a:xfrm>
              <a:off x="7967265"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74" name="Freeform 350"/>
            <p:cNvSpPr>
              <a:spLocks noChangeArrowheads="1"/>
            </p:cNvSpPr>
            <p:nvPr/>
          </p:nvSpPr>
          <p:spPr bwMode="auto">
            <a:xfrm>
              <a:off x="7840265" y="4143134"/>
              <a:ext cx="77391" cy="101203"/>
            </a:xfrm>
            <a:custGeom>
              <a:avLst/>
              <a:gdLst>
                <a:gd name="T0" fmla="*/ 85 w 171"/>
                <a:gd name="T1" fmla="*/ 225 h 226"/>
                <a:gd name="T2" fmla="*/ 0 w 171"/>
                <a:gd name="T3" fmla="*/ 225 h 226"/>
                <a:gd name="T4" fmla="*/ 0 w 171"/>
                <a:gd name="T5" fmla="*/ 0 h 226"/>
                <a:gd name="T6" fmla="*/ 170 w 171"/>
                <a:gd name="T7" fmla="*/ 0 h 226"/>
                <a:gd name="T8" fmla="*/ 170 w 171"/>
                <a:gd name="T9" fmla="*/ 225 h 226"/>
                <a:gd name="T10" fmla="*/ 85 w 171"/>
                <a:gd name="T11" fmla="*/ 225 h 226"/>
              </a:gdLst>
              <a:ahLst/>
              <a:cxnLst>
                <a:cxn ang="0">
                  <a:pos x="T0" y="T1"/>
                </a:cxn>
                <a:cxn ang="0">
                  <a:pos x="T2" y="T3"/>
                </a:cxn>
                <a:cxn ang="0">
                  <a:pos x="T4" y="T5"/>
                </a:cxn>
                <a:cxn ang="0">
                  <a:pos x="T6" y="T7"/>
                </a:cxn>
                <a:cxn ang="0">
                  <a:pos x="T8" y="T9"/>
                </a:cxn>
                <a:cxn ang="0">
                  <a:pos x="T10" y="T11"/>
                </a:cxn>
              </a:cxnLst>
              <a:rect l="0" t="0" r="r" b="b"/>
              <a:pathLst>
                <a:path w="171" h="226">
                  <a:moveTo>
                    <a:pt x="85" y="225"/>
                  </a:moveTo>
                  <a:lnTo>
                    <a:pt x="0" y="225"/>
                  </a:lnTo>
                  <a:lnTo>
                    <a:pt x="0" y="0"/>
                  </a:lnTo>
                  <a:lnTo>
                    <a:pt x="170" y="0"/>
                  </a:lnTo>
                  <a:lnTo>
                    <a:pt x="170" y="225"/>
                  </a:lnTo>
                  <a:lnTo>
                    <a:pt x="85" y="225"/>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75" name="Freeform 351"/>
            <p:cNvSpPr>
              <a:spLocks noChangeArrowheads="1"/>
            </p:cNvSpPr>
            <p:nvPr/>
          </p:nvSpPr>
          <p:spPr bwMode="auto">
            <a:xfrm>
              <a:off x="7955359" y="4143134"/>
              <a:ext cx="63500" cy="101203"/>
            </a:xfrm>
            <a:custGeom>
              <a:avLst/>
              <a:gdLst>
                <a:gd name="T0" fmla="*/ 71 w 142"/>
                <a:gd name="T1" fmla="*/ 225 h 226"/>
                <a:gd name="T2" fmla="*/ 0 w 142"/>
                <a:gd name="T3" fmla="*/ 225 h 226"/>
                <a:gd name="T4" fmla="*/ 0 w 142"/>
                <a:gd name="T5" fmla="*/ 0 h 226"/>
                <a:gd name="T6" fmla="*/ 141 w 142"/>
                <a:gd name="T7" fmla="*/ 0 h 226"/>
                <a:gd name="T8" fmla="*/ 141 w 142"/>
                <a:gd name="T9" fmla="*/ 225 h 226"/>
                <a:gd name="T10" fmla="*/ 71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1" y="225"/>
                  </a:moveTo>
                  <a:lnTo>
                    <a:pt x="0" y="225"/>
                  </a:lnTo>
                  <a:lnTo>
                    <a:pt x="0" y="0"/>
                  </a:lnTo>
                  <a:lnTo>
                    <a:pt x="141" y="0"/>
                  </a:lnTo>
                  <a:lnTo>
                    <a:pt x="141" y="225"/>
                  </a:lnTo>
                  <a:lnTo>
                    <a:pt x="71" y="225"/>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76" name="Freeform 352"/>
            <p:cNvSpPr>
              <a:spLocks noChangeArrowheads="1"/>
            </p:cNvSpPr>
            <p:nvPr/>
          </p:nvSpPr>
          <p:spPr bwMode="auto">
            <a:xfrm>
              <a:off x="7739063" y="4143134"/>
              <a:ext cx="63500" cy="101203"/>
            </a:xfrm>
            <a:custGeom>
              <a:avLst/>
              <a:gdLst>
                <a:gd name="T0" fmla="*/ 70 w 142"/>
                <a:gd name="T1" fmla="*/ 225 h 226"/>
                <a:gd name="T2" fmla="*/ 0 w 142"/>
                <a:gd name="T3" fmla="*/ 225 h 226"/>
                <a:gd name="T4" fmla="*/ 0 w 142"/>
                <a:gd name="T5" fmla="*/ 0 h 226"/>
                <a:gd name="T6" fmla="*/ 141 w 142"/>
                <a:gd name="T7" fmla="*/ 0 h 226"/>
                <a:gd name="T8" fmla="*/ 141 w 142"/>
                <a:gd name="T9" fmla="*/ 225 h 226"/>
                <a:gd name="T10" fmla="*/ 70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0" y="225"/>
                  </a:moveTo>
                  <a:lnTo>
                    <a:pt x="0" y="225"/>
                  </a:lnTo>
                  <a:lnTo>
                    <a:pt x="0" y="0"/>
                  </a:lnTo>
                  <a:lnTo>
                    <a:pt x="141" y="0"/>
                  </a:lnTo>
                  <a:lnTo>
                    <a:pt x="141" y="225"/>
                  </a:lnTo>
                  <a:lnTo>
                    <a:pt x="70" y="225"/>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77" name="Freeform 353"/>
            <p:cNvSpPr>
              <a:spLocks noChangeArrowheads="1"/>
            </p:cNvSpPr>
            <p:nvPr/>
          </p:nvSpPr>
          <p:spPr bwMode="auto">
            <a:xfrm>
              <a:off x="7840265" y="3990336"/>
              <a:ext cx="77391" cy="101204"/>
            </a:xfrm>
            <a:custGeom>
              <a:avLst/>
              <a:gdLst>
                <a:gd name="T0" fmla="*/ 85 w 171"/>
                <a:gd name="T1" fmla="*/ 226 h 227"/>
                <a:gd name="T2" fmla="*/ 0 w 171"/>
                <a:gd name="T3" fmla="*/ 226 h 227"/>
                <a:gd name="T4" fmla="*/ 0 w 171"/>
                <a:gd name="T5" fmla="*/ 0 h 227"/>
                <a:gd name="T6" fmla="*/ 170 w 171"/>
                <a:gd name="T7" fmla="*/ 0 h 227"/>
                <a:gd name="T8" fmla="*/ 170 w 171"/>
                <a:gd name="T9" fmla="*/ 226 h 227"/>
                <a:gd name="T10" fmla="*/ 85 w 171"/>
                <a:gd name="T11" fmla="*/ 226 h 227"/>
              </a:gdLst>
              <a:ahLst/>
              <a:cxnLst>
                <a:cxn ang="0">
                  <a:pos x="T0" y="T1"/>
                </a:cxn>
                <a:cxn ang="0">
                  <a:pos x="T2" y="T3"/>
                </a:cxn>
                <a:cxn ang="0">
                  <a:pos x="T4" y="T5"/>
                </a:cxn>
                <a:cxn ang="0">
                  <a:pos x="T6" y="T7"/>
                </a:cxn>
                <a:cxn ang="0">
                  <a:pos x="T8" y="T9"/>
                </a:cxn>
                <a:cxn ang="0">
                  <a:pos x="T10" y="T11"/>
                </a:cxn>
              </a:cxnLst>
              <a:rect l="0" t="0" r="r" b="b"/>
              <a:pathLst>
                <a:path w="171" h="227">
                  <a:moveTo>
                    <a:pt x="85" y="226"/>
                  </a:moveTo>
                  <a:lnTo>
                    <a:pt x="0" y="226"/>
                  </a:lnTo>
                  <a:lnTo>
                    <a:pt x="0" y="0"/>
                  </a:lnTo>
                  <a:lnTo>
                    <a:pt x="170" y="0"/>
                  </a:lnTo>
                  <a:lnTo>
                    <a:pt x="170" y="226"/>
                  </a:lnTo>
                  <a:lnTo>
                    <a:pt x="85" y="226"/>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78" name="Freeform 354"/>
            <p:cNvSpPr>
              <a:spLocks noChangeArrowheads="1"/>
            </p:cNvSpPr>
            <p:nvPr/>
          </p:nvSpPr>
          <p:spPr bwMode="auto">
            <a:xfrm>
              <a:off x="7955359" y="3990336"/>
              <a:ext cx="63500" cy="101204"/>
            </a:xfrm>
            <a:custGeom>
              <a:avLst/>
              <a:gdLst>
                <a:gd name="T0" fmla="*/ 71 w 142"/>
                <a:gd name="T1" fmla="*/ 226 h 227"/>
                <a:gd name="T2" fmla="*/ 0 w 142"/>
                <a:gd name="T3" fmla="*/ 226 h 227"/>
                <a:gd name="T4" fmla="*/ 0 w 142"/>
                <a:gd name="T5" fmla="*/ 0 h 227"/>
                <a:gd name="T6" fmla="*/ 141 w 142"/>
                <a:gd name="T7" fmla="*/ 0 h 227"/>
                <a:gd name="T8" fmla="*/ 141 w 142"/>
                <a:gd name="T9" fmla="*/ 226 h 227"/>
                <a:gd name="T10" fmla="*/ 71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1" y="226"/>
                  </a:moveTo>
                  <a:lnTo>
                    <a:pt x="0" y="226"/>
                  </a:lnTo>
                  <a:lnTo>
                    <a:pt x="0" y="0"/>
                  </a:lnTo>
                  <a:lnTo>
                    <a:pt x="141" y="0"/>
                  </a:lnTo>
                  <a:lnTo>
                    <a:pt x="141" y="226"/>
                  </a:lnTo>
                  <a:lnTo>
                    <a:pt x="71" y="226"/>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79" name="Freeform 355"/>
            <p:cNvSpPr>
              <a:spLocks noChangeArrowheads="1"/>
            </p:cNvSpPr>
            <p:nvPr/>
          </p:nvSpPr>
          <p:spPr bwMode="auto">
            <a:xfrm>
              <a:off x="7739063" y="3990336"/>
              <a:ext cx="63500" cy="101204"/>
            </a:xfrm>
            <a:custGeom>
              <a:avLst/>
              <a:gdLst>
                <a:gd name="T0" fmla="*/ 70 w 142"/>
                <a:gd name="T1" fmla="*/ 226 h 227"/>
                <a:gd name="T2" fmla="*/ 0 w 142"/>
                <a:gd name="T3" fmla="*/ 226 h 227"/>
                <a:gd name="T4" fmla="*/ 0 w 142"/>
                <a:gd name="T5" fmla="*/ 0 h 227"/>
                <a:gd name="T6" fmla="*/ 141 w 142"/>
                <a:gd name="T7" fmla="*/ 0 h 227"/>
                <a:gd name="T8" fmla="*/ 141 w 142"/>
                <a:gd name="T9" fmla="*/ 226 h 227"/>
                <a:gd name="T10" fmla="*/ 70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0" y="226"/>
                  </a:moveTo>
                  <a:lnTo>
                    <a:pt x="0" y="226"/>
                  </a:lnTo>
                  <a:lnTo>
                    <a:pt x="0" y="0"/>
                  </a:lnTo>
                  <a:lnTo>
                    <a:pt x="141" y="0"/>
                  </a:lnTo>
                  <a:lnTo>
                    <a:pt x="141" y="226"/>
                  </a:lnTo>
                  <a:lnTo>
                    <a:pt x="70" y="226"/>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80" name="Freeform 356"/>
            <p:cNvSpPr>
              <a:spLocks noChangeArrowheads="1"/>
            </p:cNvSpPr>
            <p:nvPr/>
          </p:nvSpPr>
          <p:spPr bwMode="auto">
            <a:xfrm>
              <a:off x="7828359" y="4295930"/>
              <a:ext cx="101204" cy="204391"/>
            </a:xfrm>
            <a:custGeom>
              <a:avLst/>
              <a:gdLst>
                <a:gd name="T0" fmla="*/ 226 w 227"/>
                <a:gd name="T1" fmla="*/ 452 h 453"/>
                <a:gd name="T2" fmla="*/ 226 w 227"/>
                <a:gd name="T3" fmla="*/ 0 h 453"/>
                <a:gd name="T4" fmla="*/ 0 w 227"/>
                <a:gd name="T5" fmla="*/ 0 h 453"/>
                <a:gd name="T6" fmla="*/ 0 w 227"/>
                <a:gd name="T7" fmla="*/ 452 h 453"/>
              </a:gdLst>
              <a:ahLst/>
              <a:cxnLst>
                <a:cxn ang="0">
                  <a:pos x="T0" y="T1"/>
                </a:cxn>
                <a:cxn ang="0">
                  <a:pos x="T2" y="T3"/>
                </a:cxn>
                <a:cxn ang="0">
                  <a:pos x="T4" y="T5"/>
                </a:cxn>
                <a:cxn ang="0">
                  <a:pos x="T6" y="T7"/>
                </a:cxn>
              </a:cxnLst>
              <a:rect l="0" t="0" r="r" b="b"/>
              <a:pathLst>
                <a:path w="227" h="453">
                  <a:moveTo>
                    <a:pt x="226" y="452"/>
                  </a:moveTo>
                  <a:lnTo>
                    <a:pt x="226" y="0"/>
                  </a:lnTo>
                  <a:lnTo>
                    <a:pt x="0" y="0"/>
                  </a:lnTo>
                  <a:lnTo>
                    <a:pt x="0" y="452"/>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81" name="Freeform 357"/>
            <p:cNvSpPr>
              <a:spLocks noChangeArrowheads="1"/>
            </p:cNvSpPr>
            <p:nvPr/>
          </p:nvSpPr>
          <p:spPr bwMode="auto">
            <a:xfrm>
              <a:off x="7828359" y="3837540"/>
              <a:ext cx="101204" cy="101203"/>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82" name="Freeform 358"/>
            <p:cNvSpPr>
              <a:spLocks noChangeArrowheads="1"/>
            </p:cNvSpPr>
            <p:nvPr/>
          </p:nvSpPr>
          <p:spPr bwMode="auto">
            <a:xfrm>
              <a:off x="7879953" y="3869290"/>
              <a:ext cx="15875" cy="37703"/>
            </a:xfrm>
            <a:custGeom>
              <a:avLst/>
              <a:gdLst>
                <a:gd name="T0" fmla="*/ 0 w 35"/>
                <a:gd name="T1" fmla="*/ 0 h 83"/>
                <a:gd name="T2" fmla="*/ 0 w 35"/>
                <a:gd name="T3" fmla="*/ 51 h 83"/>
                <a:gd name="T4" fmla="*/ 34 w 35"/>
                <a:gd name="T5" fmla="*/ 82 h 83"/>
              </a:gdLst>
              <a:ahLst/>
              <a:cxnLst>
                <a:cxn ang="0">
                  <a:pos x="T0" y="T1"/>
                </a:cxn>
                <a:cxn ang="0">
                  <a:pos x="T2" y="T3"/>
                </a:cxn>
                <a:cxn ang="0">
                  <a:pos x="T4" y="T5"/>
                </a:cxn>
              </a:cxnLst>
              <a:rect l="0" t="0" r="r" b="b"/>
              <a:pathLst>
                <a:path w="35" h="83">
                  <a:moveTo>
                    <a:pt x="0" y="0"/>
                  </a:moveTo>
                  <a:lnTo>
                    <a:pt x="0" y="51"/>
                  </a:lnTo>
                  <a:lnTo>
                    <a:pt x="34" y="82"/>
                  </a:lnTo>
                </a:path>
              </a:pathLst>
            </a:custGeom>
            <a:noFill/>
            <a:ln w="127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83" name="Group 82"/>
          <p:cNvGrpSpPr/>
          <p:nvPr/>
        </p:nvGrpSpPr>
        <p:grpSpPr>
          <a:xfrm>
            <a:off x="2254203" y="3962202"/>
            <a:ext cx="648891" cy="406797"/>
            <a:chOff x="1345291" y="3941420"/>
            <a:chExt cx="648891" cy="406797"/>
          </a:xfrm>
        </p:grpSpPr>
        <p:grpSp>
          <p:nvGrpSpPr>
            <p:cNvPr id="84" name="Group 83"/>
            <p:cNvGrpSpPr/>
            <p:nvPr/>
          </p:nvGrpSpPr>
          <p:grpSpPr>
            <a:xfrm>
              <a:off x="1345291" y="4082310"/>
              <a:ext cx="648891" cy="265907"/>
              <a:chOff x="1859359" y="4232430"/>
              <a:chExt cx="648891" cy="265907"/>
            </a:xfrm>
          </p:grpSpPr>
          <p:sp>
            <p:nvSpPr>
              <p:cNvPr id="104" name="Freeform 429"/>
              <p:cNvSpPr>
                <a:spLocks noChangeArrowheads="1"/>
              </p:cNvSpPr>
              <p:nvPr/>
            </p:nvSpPr>
            <p:spPr bwMode="auto">
              <a:xfrm>
                <a:off x="1885156" y="4272830"/>
                <a:ext cx="595313" cy="225507"/>
              </a:xfrm>
              <a:custGeom>
                <a:avLst/>
                <a:gdLst>
                  <a:gd name="T0" fmla="*/ 662 w 1324"/>
                  <a:gd name="T1" fmla="*/ 508 h 509"/>
                  <a:gd name="T2" fmla="*/ 0 w 1324"/>
                  <a:gd name="T3" fmla="*/ 508 h 509"/>
                  <a:gd name="T4" fmla="*/ 0 w 1324"/>
                  <a:gd name="T5" fmla="*/ 0 h 509"/>
                  <a:gd name="T6" fmla="*/ 1323 w 1324"/>
                  <a:gd name="T7" fmla="*/ 0 h 509"/>
                  <a:gd name="T8" fmla="*/ 1323 w 1324"/>
                  <a:gd name="T9" fmla="*/ 508 h 509"/>
                  <a:gd name="T10" fmla="*/ 662 w 1324"/>
                  <a:gd name="T11" fmla="*/ 508 h 509"/>
                </a:gdLst>
                <a:ahLst/>
                <a:cxnLst>
                  <a:cxn ang="0">
                    <a:pos x="T0" y="T1"/>
                  </a:cxn>
                  <a:cxn ang="0">
                    <a:pos x="T2" y="T3"/>
                  </a:cxn>
                  <a:cxn ang="0">
                    <a:pos x="T4" y="T5"/>
                  </a:cxn>
                  <a:cxn ang="0">
                    <a:pos x="T6" y="T7"/>
                  </a:cxn>
                  <a:cxn ang="0">
                    <a:pos x="T8" y="T9"/>
                  </a:cxn>
                  <a:cxn ang="0">
                    <a:pos x="T10" y="T11"/>
                  </a:cxn>
                </a:cxnLst>
                <a:rect l="0" t="0" r="r" b="b"/>
                <a:pathLst>
                  <a:path w="1324" h="509">
                    <a:moveTo>
                      <a:pt x="662" y="508"/>
                    </a:moveTo>
                    <a:lnTo>
                      <a:pt x="0" y="508"/>
                    </a:lnTo>
                    <a:lnTo>
                      <a:pt x="0" y="0"/>
                    </a:lnTo>
                    <a:lnTo>
                      <a:pt x="1323" y="0"/>
                    </a:lnTo>
                    <a:lnTo>
                      <a:pt x="1323" y="508"/>
                    </a:lnTo>
                    <a:lnTo>
                      <a:pt x="662" y="508"/>
                    </a:lnTo>
                  </a:path>
                </a:pathLst>
              </a:custGeom>
              <a:noFill/>
              <a:ln w="25400" cap="rnd">
                <a:solidFill>
                  <a:schemeClr val="bg2">
                    <a:lumMod val="60000"/>
                    <a:lumOff val="4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05" name="Freeform 430"/>
              <p:cNvSpPr>
                <a:spLocks noChangeArrowheads="1"/>
              </p:cNvSpPr>
              <p:nvPr/>
            </p:nvSpPr>
            <p:spPr bwMode="auto">
              <a:xfrm>
                <a:off x="1936750" y="4319742"/>
                <a:ext cx="265906" cy="101204"/>
              </a:xfrm>
              <a:custGeom>
                <a:avLst/>
                <a:gdLst>
                  <a:gd name="T0" fmla="*/ 296 w 593"/>
                  <a:gd name="T1" fmla="*/ 225 h 226"/>
                  <a:gd name="T2" fmla="*/ 0 w 593"/>
                  <a:gd name="T3" fmla="*/ 225 h 226"/>
                  <a:gd name="T4" fmla="*/ 0 w 593"/>
                  <a:gd name="T5" fmla="*/ 0 h 226"/>
                  <a:gd name="T6" fmla="*/ 592 w 593"/>
                  <a:gd name="T7" fmla="*/ 0 h 226"/>
                  <a:gd name="T8" fmla="*/ 592 w 593"/>
                  <a:gd name="T9" fmla="*/ 225 h 226"/>
                  <a:gd name="T10" fmla="*/ 296 w 593"/>
                  <a:gd name="T11" fmla="*/ 225 h 226"/>
                </a:gdLst>
                <a:ahLst/>
                <a:cxnLst>
                  <a:cxn ang="0">
                    <a:pos x="T0" y="T1"/>
                  </a:cxn>
                  <a:cxn ang="0">
                    <a:pos x="T2" y="T3"/>
                  </a:cxn>
                  <a:cxn ang="0">
                    <a:pos x="T4" y="T5"/>
                  </a:cxn>
                  <a:cxn ang="0">
                    <a:pos x="T6" y="T7"/>
                  </a:cxn>
                  <a:cxn ang="0">
                    <a:pos x="T8" y="T9"/>
                  </a:cxn>
                  <a:cxn ang="0">
                    <a:pos x="T10" y="T11"/>
                  </a:cxn>
                </a:cxnLst>
                <a:rect l="0" t="0" r="r" b="b"/>
                <a:pathLst>
                  <a:path w="593" h="226">
                    <a:moveTo>
                      <a:pt x="296" y="225"/>
                    </a:moveTo>
                    <a:lnTo>
                      <a:pt x="0" y="225"/>
                    </a:lnTo>
                    <a:lnTo>
                      <a:pt x="0" y="0"/>
                    </a:lnTo>
                    <a:lnTo>
                      <a:pt x="592" y="0"/>
                    </a:lnTo>
                    <a:lnTo>
                      <a:pt x="592" y="225"/>
                    </a:lnTo>
                    <a:lnTo>
                      <a:pt x="296" y="225"/>
                    </a:lnTo>
                  </a:path>
                </a:pathLst>
              </a:custGeom>
              <a:noFill/>
              <a:ln w="25400" cap="rnd">
                <a:solidFill>
                  <a:schemeClr val="bg2">
                    <a:lumMod val="60000"/>
                    <a:lumOff val="4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06" name="Line 431"/>
              <p:cNvSpPr>
                <a:spLocks noChangeShapeType="1"/>
              </p:cNvSpPr>
              <p:nvPr/>
            </p:nvSpPr>
            <p:spPr bwMode="auto">
              <a:xfrm>
                <a:off x="2024063" y="4319742"/>
                <a:ext cx="0" cy="101204"/>
              </a:xfrm>
              <a:prstGeom prst="line">
                <a:avLst/>
              </a:prstGeom>
              <a:noFill/>
              <a:ln w="25400" cap="rnd">
                <a:solidFill>
                  <a:schemeClr val="bg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07" name="Line 432"/>
              <p:cNvSpPr>
                <a:spLocks noChangeShapeType="1"/>
              </p:cNvSpPr>
              <p:nvPr/>
            </p:nvSpPr>
            <p:spPr bwMode="auto">
              <a:xfrm>
                <a:off x="2113359" y="4319742"/>
                <a:ext cx="0" cy="101204"/>
              </a:xfrm>
              <a:prstGeom prst="line">
                <a:avLst/>
              </a:prstGeom>
              <a:noFill/>
              <a:ln w="25400" cap="rnd">
                <a:solidFill>
                  <a:schemeClr val="bg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08" name="Freeform 433"/>
              <p:cNvSpPr>
                <a:spLocks noChangeArrowheads="1"/>
              </p:cNvSpPr>
              <p:nvPr/>
            </p:nvSpPr>
            <p:spPr bwMode="auto">
              <a:xfrm>
                <a:off x="2254250" y="4319742"/>
                <a:ext cx="178594" cy="178594"/>
              </a:xfrm>
              <a:custGeom>
                <a:avLst/>
                <a:gdLst>
                  <a:gd name="T0" fmla="*/ 198 w 396"/>
                  <a:gd name="T1" fmla="*/ 395 h 396"/>
                  <a:gd name="T2" fmla="*/ 0 w 396"/>
                  <a:gd name="T3" fmla="*/ 395 h 396"/>
                  <a:gd name="T4" fmla="*/ 0 w 396"/>
                  <a:gd name="T5" fmla="*/ 0 h 396"/>
                  <a:gd name="T6" fmla="*/ 395 w 396"/>
                  <a:gd name="T7" fmla="*/ 0 h 396"/>
                  <a:gd name="T8" fmla="*/ 395 w 396"/>
                  <a:gd name="T9" fmla="*/ 395 h 396"/>
                  <a:gd name="T10" fmla="*/ 198 w 396"/>
                  <a:gd name="T11" fmla="*/ 395 h 396"/>
                </a:gdLst>
                <a:ahLst/>
                <a:cxnLst>
                  <a:cxn ang="0">
                    <a:pos x="T0" y="T1"/>
                  </a:cxn>
                  <a:cxn ang="0">
                    <a:pos x="T2" y="T3"/>
                  </a:cxn>
                  <a:cxn ang="0">
                    <a:pos x="T4" y="T5"/>
                  </a:cxn>
                  <a:cxn ang="0">
                    <a:pos x="T6" y="T7"/>
                  </a:cxn>
                  <a:cxn ang="0">
                    <a:pos x="T8" y="T9"/>
                  </a:cxn>
                  <a:cxn ang="0">
                    <a:pos x="T10" y="T11"/>
                  </a:cxn>
                </a:cxnLst>
                <a:rect l="0" t="0" r="r" b="b"/>
                <a:pathLst>
                  <a:path w="396" h="396">
                    <a:moveTo>
                      <a:pt x="198" y="395"/>
                    </a:moveTo>
                    <a:lnTo>
                      <a:pt x="0" y="395"/>
                    </a:lnTo>
                    <a:lnTo>
                      <a:pt x="0" y="0"/>
                    </a:lnTo>
                    <a:lnTo>
                      <a:pt x="395" y="0"/>
                    </a:lnTo>
                    <a:lnTo>
                      <a:pt x="395" y="395"/>
                    </a:lnTo>
                    <a:lnTo>
                      <a:pt x="198" y="395"/>
                    </a:lnTo>
                  </a:path>
                </a:pathLst>
              </a:custGeom>
              <a:noFill/>
              <a:ln w="25400" cap="rnd">
                <a:solidFill>
                  <a:schemeClr val="bg2">
                    <a:lumMod val="60000"/>
                    <a:lumOff val="4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09" name="Line 434"/>
              <p:cNvSpPr>
                <a:spLocks noChangeShapeType="1"/>
              </p:cNvSpPr>
              <p:nvPr/>
            </p:nvSpPr>
            <p:spPr bwMode="auto">
              <a:xfrm>
                <a:off x="2343546" y="4319742"/>
                <a:ext cx="0" cy="178594"/>
              </a:xfrm>
              <a:prstGeom prst="line">
                <a:avLst/>
              </a:prstGeom>
              <a:noFill/>
              <a:ln w="25400" cap="rnd">
                <a:solidFill>
                  <a:schemeClr val="bg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10" name="Freeform 435"/>
              <p:cNvSpPr>
                <a:spLocks noChangeArrowheads="1"/>
              </p:cNvSpPr>
              <p:nvPr/>
            </p:nvSpPr>
            <p:spPr bwMode="auto">
              <a:xfrm>
                <a:off x="1859359" y="4232430"/>
                <a:ext cx="648891" cy="39688"/>
              </a:xfrm>
              <a:custGeom>
                <a:avLst/>
                <a:gdLst>
                  <a:gd name="T0" fmla="*/ 720 w 1441"/>
                  <a:gd name="T1" fmla="*/ 85 h 86"/>
                  <a:gd name="T2" fmla="*/ 0 w 1441"/>
                  <a:gd name="T3" fmla="*/ 85 h 86"/>
                  <a:gd name="T4" fmla="*/ 0 w 1441"/>
                  <a:gd name="T5" fmla="*/ 0 h 86"/>
                  <a:gd name="T6" fmla="*/ 1440 w 1441"/>
                  <a:gd name="T7" fmla="*/ 0 h 86"/>
                  <a:gd name="T8" fmla="*/ 1440 w 1441"/>
                  <a:gd name="T9" fmla="*/ 85 h 86"/>
                  <a:gd name="T10" fmla="*/ 720 w 1441"/>
                  <a:gd name="T11" fmla="*/ 85 h 86"/>
                </a:gdLst>
                <a:ahLst/>
                <a:cxnLst>
                  <a:cxn ang="0">
                    <a:pos x="T0" y="T1"/>
                  </a:cxn>
                  <a:cxn ang="0">
                    <a:pos x="T2" y="T3"/>
                  </a:cxn>
                  <a:cxn ang="0">
                    <a:pos x="T4" y="T5"/>
                  </a:cxn>
                  <a:cxn ang="0">
                    <a:pos x="T6" y="T7"/>
                  </a:cxn>
                  <a:cxn ang="0">
                    <a:pos x="T8" y="T9"/>
                  </a:cxn>
                  <a:cxn ang="0">
                    <a:pos x="T10" y="T11"/>
                  </a:cxn>
                </a:cxnLst>
                <a:rect l="0" t="0" r="r" b="b"/>
                <a:pathLst>
                  <a:path w="1441" h="86">
                    <a:moveTo>
                      <a:pt x="720" y="85"/>
                    </a:moveTo>
                    <a:lnTo>
                      <a:pt x="0" y="85"/>
                    </a:lnTo>
                    <a:lnTo>
                      <a:pt x="0" y="0"/>
                    </a:lnTo>
                    <a:lnTo>
                      <a:pt x="1440" y="0"/>
                    </a:lnTo>
                    <a:lnTo>
                      <a:pt x="1440" y="85"/>
                    </a:lnTo>
                    <a:lnTo>
                      <a:pt x="720" y="85"/>
                    </a:lnTo>
                  </a:path>
                </a:pathLst>
              </a:custGeom>
              <a:noFill/>
              <a:ln w="25400" cap="rnd">
                <a:solidFill>
                  <a:schemeClr val="bg2">
                    <a:lumMod val="60000"/>
                    <a:lumOff val="4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grpSp>
          <p:nvGrpSpPr>
            <p:cNvPr id="85" name="Group 84"/>
            <p:cNvGrpSpPr/>
            <p:nvPr/>
          </p:nvGrpSpPr>
          <p:grpSpPr>
            <a:xfrm>
              <a:off x="1688588" y="3941420"/>
              <a:ext cx="291703" cy="148907"/>
              <a:chOff x="2202656" y="4091540"/>
              <a:chExt cx="291703" cy="148907"/>
            </a:xfrm>
            <a:solidFill>
              <a:schemeClr val="bg1">
                <a:lumMod val="75000"/>
              </a:schemeClr>
            </a:solidFill>
          </p:grpSpPr>
          <p:sp>
            <p:nvSpPr>
              <p:cNvPr id="86" name="Freeform 436"/>
              <p:cNvSpPr>
                <a:spLocks noChangeArrowheads="1"/>
              </p:cNvSpPr>
              <p:nvPr/>
            </p:nvSpPr>
            <p:spPr bwMode="auto">
              <a:xfrm>
                <a:off x="2291953" y="4117336"/>
                <a:ext cx="13891"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87" name="Freeform 437"/>
              <p:cNvSpPr>
                <a:spLocks noChangeArrowheads="1"/>
              </p:cNvSpPr>
              <p:nvPr/>
            </p:nvSpPr>
            <p:spPr bwMode="auto">
              <a:xfrm>
                <a:off x="2303859" y="4117336"/>
                <a:ext cx="25798" cy="13891"/>
              </a:xfrm>
              <a:custGeom>
                <a:avLst/>
                <a:gdLst>
                  <a:gd name="T0" fmla="*/ 28 w 58"/>
                  <a:gd name="T1" fmla="*/ 28 h 29"/>
                  <a:gd name="T2" fmla="*/ 0 w 58"/>
                  <a:gd name="T3" fmla="*/ 28 h 29"/>
                  <a:gd name="T4" fmla="*/ 0 w 58"/>
                  <a:gd name="T5" fmla="*/ 0 h 29"/>
                  <a:gd name="T6" fmla="*/ 57 w 58"/>
                  <a:gd name="T7" fmla="*/ 0 h 29"/>
                  <a:gd name="T8" fmla="*/ 57 w 58"/>
                  <a:gd name="T9" fmla="*/ 28 h 29"/>
                  <a:gd name="T10" fmla="*/ 28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8" y="28"/>
                    </a:moveTo>
                    <a:lnTo>
                      <a:pt x="0" y="28"/>
                    </a:lnTo>
                    <a:lnTo>
                      <a:pt x="0" y="0"/>
                    </a:lnTo>
                    <a:lnTo>
                      <a:pt x="57" y="0"/>
                    </a:lnTo>
                    <a:lnTo>
                      <a:pt x="57" y="28"/>
                    </a:lnTo>
                    <a:lnTo>
                      <a:pt x="28" y="28"/>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88" name="Freeform 438"/>
              <p:cNvSpPr>
                <a:spLocks noChangeArrowheads="1"/>
              </p:cNvSpPr>
              <p:nvPr/>
            </p:nvSpPr>
            <p:spPr bwMode="auto">
              <a:xfrm>
                <a:off x="2303859" y="4143134"/>
                <a:ext cx="25798" cy="13890"/>
              </a:xfrm>
              <a:custGeom>
                <a:avLst/>
                <a:gdLst>
                  <a:gd name="T0" fmla="*/ 28 w 58"/>
                  <a:gd name="T1" fmla="*/ 28 h 29"/>
                  <a:gd name="T2" fmla="*/ 0 w 58"/>
                  <a:gd name="T3" fmla="*/ 28 h 29"/>
                  <a:gd name="T4" fmla="*/ 0 w 58"/>
                  <a:gd name="T5" fmla="*/ 0 h 29"/>
                  <a:gd name="T6" fmla="*/ 57 w 58"/>
                  <a:gd name="T7" fmla="*/ 0 h 29"/>
                  <a:gd name="T8" fmla="*/ 57 w 58"/>
                  <a:gd name="T9" fmla="*/ 28 h 29"/>
                  <a:gd name="T10" fmla="*/ 28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8" y="28"/>
                    </a:moveTo>
                    <a:lnTo>
                      <a:pt x="0" y="28"/>
                    </a:lnTo>
                    <a:lnTo>
                      <a:pt x="0" y="0"/>
                    </a:lnTo>
                    <a:lnTo>
                      <a:pt x="57" y="0"/>
                    </a:lnTo>
                    <a:lnTo>
                      <a:pt x="57" y="28"/>
                    </a:lnTo>
                    <a:lnTo>
                      <a:pt x="28" y="28"/>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89" name="Freeform 439"/>
              <p:cNvSpPr>
                <a:spLocks noChangeArrowheads="1"/>
              </p:cNvSpPr>
              <p:nvPr/>
            </p:nvSpPr>
            <p:spPr bwMode="auto">
              <a:xfrm>
                <a:off x="2329656" y="4117336"/>
                <a:ext cx="13890" cy="39688"/>
              </a:xfrm>
              <a:custGeom>
                <a:avLst/>
                <a:gdLst>
                  <a:gd name="T0" fmla="*/ 14 w 29"/>
                  <a:gd name="T1" fmla="*/ 85 h 86"/>
                  <a:gd name="T2" fmla="*/ 0 w 29"/>
                  <a:gd name="T3" fmla="*/ 85 h 86"/>
                  <a:gd name="T4" fmla="*/ 0 w 29"/>
                  <a:gd name="T5" fmla="*/ 0 h 86"/>
                  <a:gd name="T6" fmla="*/ 28 w 29"/>
                  <a:gd name="T7" fmla="*/ 0 h 86"/>
                  <a:gd name="T8" fmla="*/ 28 w 29"/>
                  <a:gd name="T9" fmla="*/ 85 h 86"/>
                  <a:gd name="T10" fmla="*/ 14 w 29"/>
                  <a:gd name="T11" fmla="*/ 85 h 86"/>
                </a:gdLst>
                <a:ahLst/>
                <a:cxnLst>
                  <a:cxn ang="0">
                    <a:pos x="T0" y="T1"/>
                  </a:cxn>
                  <a:cxn ang="0">
                    <a:pos x="T2" y="T3"/>
                  </a:cxn>
                  <a:cxn ang="0">
                    <a:pos x="T4" y="T5"/>
                  </a:cxn>
                  <a:cxn ang="0">
                    <a:pos x="T6" y="T7"/>
                  </a:cxn>
                  <a:cxn ang="0">
                    <a:pos x="T8" y="T9"/>
                  </a:cxn>
                  <a:cxn ang="0">
                    <a:pos x="T10" y="T11"/>
                  </a:cxn>
                </a:cxnLst>
                <a:rect l="0" t="0" r="r" b="b"/>
                <a:pathLst>
                  <a:path w="29" h="86">
                    <a:moveTo>
                      <a:pt x="14" y="85"/>
                    </a:moveTo>
                    <a:lnTo>
                      <a:pt x="0" y="85"/>
                    </a:lnTo>
                    <a:lnTo>
                      <a:pt x="0" y="0"/>
                    </a:lnTo>
                    <a:lnTo>
                      <a:pt x="28" y="0"/>
                    </a:lnTo>
                    <a:lnTo>
                      <a:pt x="28" y="85"/>
                    </a:lnTo>
                    <a:lnTo>
                      <a:pt x="14" y="85"/>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90" name="Freeform 440"/>
              <p:cNvSpPr>
                <a:spLocks noChangeArrowheads="1"/>
              </p:cNvSpPr>
              <p:nvPr/>
            </p:nvSpPr>
            <p:spPr bwMode="auto">
              <a:xfrm>
                <a:off x="2228453" y="4117336"/>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91" name="Freeform 441"/>
              <p:cNvSpPr>
                <a:spLocks noChangeArrowheads="1"/>
              </p:cNvSpPr>
              <p:nvPr/>
            </p:nvSpPr>
            <p:spPr bwMode="auto">
              <a:xfrm>
                <a:off x="2266156" y="4129242"/>
                <a:ext cx="13890" cy="39688"/>
              </a:xfrm>
              <a:custGeom>
                <a:avLst/>
                <a:gdLst>
                  <a:gd name="T0" fmla="*/ 15 w 30"/>
                  <a:gd name="T1" fmla="*/ 85 h 86"/>
                  <a:gd name="T2" fmla="*/ 0 w 30"/>
                  <a:gd name="T3" fmla="*/ 85 h 86"/>
                  <a:gd name="T4" fmla="*/ 0 w 30"/>
                  <a:gd name="T5" fmla="*/ 0 h 86"/>
                  <a:gd name="T6" fmla="*/ 29 w 30"/>
                  <a:gd name="T7" fmla="*/ 0 h 86"/>
                  <a:gd name="T8" fmla="*/ 29 w 30"/>
                  <a:gd name="T9" fmla="*/ 85 h 86"/>
                  <a:gd name="T10" fmla="*/ 15 w 30"/>
                  <a:gd name="T11" fmla="*/ 85 h 86"/>
                </a:gdLst>
                <a:ahLst/>
                <a:cxnLst>
                  <a:cxn ang="0">
                    <a:pos x="T0" y="T1"/>
                  </a:cxn>
                  <a:cxn ang="0">
                    <a:pos x="T2" y="T3"/>
                  </a:cxn>
                  <a:cxn ang="0">
                    <a:pos x="T4" y="T5"/>
                  </a:cxn>
                  <a:cxn ang="0">
                    <a:pos x="T6" y="T7"/>
                  </a:cxn>
                  <a:cxn ang="0">
                    <a:pos x="T8" y="T9"/>
                  </a:cxn>
                  <a:cxn ang="0">
                    <a:pos x="T10" y="T11"/>
                  </a:cxn>
                </a:cxnLst>
                <a:rect l="0" t="0" r="r" b="b"/>
                <a:pathLst>
                  <a:path w="30" h="86">
                    <a:moveTo>
                      <a:pt x="15" y="85"/>
                    </a:moveTo>
                    <a:lnTo>
                      <a:pt x="0" y="85"/>
                    </a:lnTo>
                    <a:lnTo>
                      <a:pt x="0" y="0"/>
                    </a:lnTo>
                    <a:lnTo>
                      <a:pt x="29" y="0"/>
                    </a:lnTo>
                    <a:lnTo>
                      <a:pt x="29" y="85"/>
                    </a:lnTo>
                    <a:lnTo>
                      <a:pt x="15" y="85"/>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92" name="Freeform 442"/>
              <p:cNvSpPr>
                <a:spLocks noChangeArrowheads="1"/>
              </p:cNvSpPr>
              <p:nvPr/>
            </p:nvSpPr>
            <p:spPr bwMode="auto">
              <a:xfrm>
                <a:off x="2228453" y="4129242"/>
                <a:ext cx="13891" cy="39688"/>
              </a:xfrm>
              <a:custGeom>
                <a:avLst/>
                <a:gdLst>
                  <a:gd name="T0" fmla="*/ 14 w 29"/>
                  <a:gd name="T1" fmla="*/ 85 h 86"/>
                  <a:gd name="T2" fmla="*/ 0 w 29"/>
                  <a:gd name="T3" fmla="*/ 85 h 86"/>
                  <a:gd name="T4" fmla="*/ 0 w 29"/>
                  <a:gd name="T5" fmla="*/ 0 h 86"/>
                  <a:gd name="T6" fmla="*/ 28 w 29"/>
                  <a:gd name="T7" fmla="*/ 0 h 86"/>
                  <a:gd name="T8" fmla="*/ 28 w 29"/>
                  <a:gd name="T9" fmla="*/ 85 h 86"/>
                  <a:gd name="T10" fmla="*/ 14 w 29"/>
                  <a:gd name="T11" fmla="*/ 85 h 86"/>
                </a:gdLst>
                <a:ahLst/>
                <a:cxnLst>
                  <a:cxn ang="0">
                    <a:pos x="T0" y="T1"/>
                  </a:cxn>
                  <a:cxn ang="0">
                    <a:pos x="T2" y="T3"/>
                  </a:cxn>
                  <a:cxn ang="0">
                    <a:pos x="T4" y="T5"/>
                  </a:cxn>
                  <a:cxn ang="0">
                    <a:pos x="T6" y="T7"/>
                  </a:cxn>
                  <a:cxn ang="0">
                    <a:pos x="T8" y="T9"/>
                  </a:cxn>
                  <a:cxn ang="0">
                    <a:pos x="T10" y="T11"/>
                  </a:cxn>
                </a:cxnLst>
                <a:rect l="0" t="0" r="r" b="b"/>
                <a:pathLst>
                  <a:path w="29" h="86">
                    <a:moveTo>
                      <a:pt x="14" y="85"/>
                    </a:moveTo>
                    <a:lnTo>
                      <a:pt x="0" y="85"/>
                    </a:lnTo>
                    <a:lnTo>
                      <a:pt x="0" y="0"/>
                    </a:lnTo>
                    <a:lnTo>
                      <a:pt x="28" y="0"/>
                    </a:lnTo>
                    <a:lnTo>
                      <a:pt x="28" y="85"/>
                    </a:lnTo>
                    <a:lnTo>
                      <a:pt x="14" y="85"/>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93" name="Freeform 443"/>
              <p:cNvSpPr>
                <a:spLocks noChangeArrowheads="1"/>
              </p:cNvSpPr>
              <p:nvPr/>
            </p:nvSpPr>
            <p:spPr bwMode="auto">
              <a:xfrm>
                <a:off x="2355453" y="4117336"/>
                <a:ext cx="13891" cy="51594"/>
              </a:xfrm>
              <a:custGeom>
                <a:avLst/>
                <a:gdLst>
                  <a:gd name="T0" fmla="*/ 14 w 29"/>
                  <a:gd name="T1" fmla="*/ 113 h 114"/>
                  <a:gd name="T2" fmla="*/ 0 w 29"/>
                  <a:gd name="T3" fmla="*/ 113 h 114"/>
                  <a:gd name="T4" fmla="*/ 0 w 29"/>
                  <a:gd name="T5" fmla="*/ 0 h 114"/>
                  <a:gd name="T6" fmla="*/ 28 w 29"/>
                  <a:gd name="T7" fmla="*/ 0 h 114"/>
                  <a:gd name="T8" fmla="*/ 28 w 29"/>
                  <a:gd name="T9" fmla="*/ 113 h 114"/>
                  <a:gd name="T10" fmla="*/ 14 w 29"/>
                  <a:gd name="T11" fmla="*/ 113 h 114"/>
                </a:gdLst>
                <a:ahLst/>
                <a:cxnLst>
                  <a:cxn ang="0">
                    <a:pos x="T0" y="T1"/>
                  </a:cxn>
                  <a:cxn ang="0">
                    <a:pos x="T2" y="T3"/>
                  </a:cxn>
                  <a:cxn ang="0">
                    <a:pos x="T4" y="T5"/>
                  </a:cxn>
                  <a:cxn ang="0">
                    <a:pos x="T6" y="T7"/>
                  </a:cxn>
                  <a:cxn ang="0">
                    <a:pos x="T8" y="T9"/>
                  </a:cxn>
                  <a:cxn ang="0">
                    <a:pos x="T10" y="T11"/>
                  </a:cxn>
                </a:cxnLst>
                <a:rect l="0" t="0" r="r" b="b"/>
                <a:pathLst>
                  <a:path w="29" h="114">
                    <a:moveTo>
                      <a:pt x="14" y="113"/>
                    </a:moveTo>
                    <a:lnTo>
                      <a:pt x="0" y="113"/>
                    </a:lnTo>
                    <a:lnTo>
                      <a:pt x="0" y="0"/>
                    </a:lnTo>
                    <a:lnTo>
                      <a:pt x="28" y="0"/>
                    </a:lnTo>
                    <a:lnTo>
                      <a:pt x="28" y="113"/>
                    </a:lnTo>
                    <a:lnTo>
                      <a:pt x="14" y="113"/>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94" name="Freeform 444"/>
              <p:cNvSpPr>
                <a:spLocks noChangeArrowheads="1"/>
              </p:cNvSpPr>
              <p:nvPr/>
            </p:nvSpPr>
            <p:spPr bwMode="auto">
              <a:xfrm>
                <a:off x="2355453" y="4117336"/>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95" name="Freeform 445"/>
              <p:cNvSpPr>
                <a:spLocks noChangeArrowheads="1"/>
              </p:cNvSpPr>
              <p:nvPr/>
            </p:nvSpPr>
            <p:spPr bwMode="auto">
              <a:xfrm>
                <a:off x="2355453" y="4168930"/>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96" name="Freeform 446"/>
              <p:cNvSpPr>
                <a:spLocks noChangeArrowheads="1"/>
              </p:cNvSpPr>
              <p:nvPr/>
            </p:nvSpPr>
            <p:spPr bwMode="auto">
              <a:xfrm>
                <a:off x="2355453" y="4143134"/>
                <a:ext cx="39688" cy="13890"/>
              </a:xfrm>
              <a:custGeom>
                <a:avLst/>
                <a:gdLst>
                  <a:gd name="T0" fmla="*/ 42 w 86"/>
                  <a:gd name="T1" fmla="*/ 28 h 29"/>
                  <a:gd name="T2" fmla="*/ 0 w 86"/>
                  <a:gd name="T3" fmla="*/ 28 h 29"/>
                  <a:gd name="T4" fmla="*/ 0 w 86"/>
                  <a:gd name="T5" fmla="*/ 0 h 29"/>
                  <a:gd name="T6" fmla="*/ 85 w 86"/>
                  <a:gd name="T7" fmla="*/ 0 h 29"/>
                  <a:gd name="T8" fmla="*/ 85 w 86"/>
                  <a:gd name="T9" fmla="*/ 28 h 29"/>
                  <a:gd name="T10" fmla="*/ 42 w 86"/>
                  <a:gd name="T11" fmla="*/ 28 h 29"/>
                </a:gdLst>
                <a:ahLst/>
                <a:cxnLst>
                  <a:cxn ang="0">
                    <a:pos x="T0" y="T1"/>
                  </a:cxn>
                  <a:cxn ang="0">
                    <a:pos x="T2" y="T3"/>
                  </a:cxn>
                  <a:cxn ang="0">
                    <a:pos x="T4" y="T5"/>
                  </a:cxn>
                  <a:cxn ang="0">
                    <a:pos x="T6" y="T7"/>
                  </a:cxn>
                  <a:cxn ang="0">
                    <a:pos x="T8" y="T9"/>
                  </a:cxn>
                  <a:cxn ang="0">
                    <a:pos x="T10" y="T11"/>
                  </a:cxn>
                </a:cxnLst>
                <a:rect l="0" t="0" r="r" b="b"/>
                <a:pathLst>
                  <a:path w="86" h="29">
                    <a:moveTo>
                      <a:pt x="42" y="28"/>
                    </a:moveTo>
                    <a:lnTo>
                      <a:pt x="0" y="28"/>
                    </a:lnTo>
                    <a:lnTo>
                      <a:pt x="0" y="0"/>
                    </a:lnTo>
                    <a:lnTo>
                      <a:pt x="85" y="0"/>
                    </a:lnTo>
                    <a:lnTo>
                      <a:pt x="85" y="28"/>
                    </a:lnTo>
                    <a:lnTo>
                      <a:pt x="42" y="28"/>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97" name="Freeform 447"/>
              <p:cNvSpPr>
                <a:spLocks noChangeArrowheads="1"/>
              </p:cNvSpPr>
              <p:nvPr/>
            </p:nvSpPr>
            <p:spPr bwMode="auto">
              <a:xfrm>
                <a:off x="2418953" y="4117336"/>
                <a:ext cx="13891"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98" name="Freeform 448"/>
              <p:cNvSpPr>
                <a:spLocks noChangeArrowheads="1"/>
              </p:cNvSpPr>
              <p:nvPr/>
            </p:nvSpPr>
            <p:spPr bwMode="auto">
              <a:xfrm>
                <a:off x="2456656" y="4117336"/>
                <a:ext cx="13890"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99" name="Freeform 449"/>
              <p:cNvSpPr>
                <a:spLocks noChangeArrowheads="1"/>
              </p:cNvSpPr>
              <p:nvPr/>
            </p:nvSpPr>
            <p:spPr bwMode="auto">
              <a:xfrm>
                <a:off x="2430859" y="4117336"/>
                <a:ext cx="25798" cy="13891"/>
              </a:xfrm>
              <a:custGeom>
                <a:avLst/>
                <a:gdLst>
                  <a:gd name="T0" fmla="*/ 29 w 58"/>
                  <a:gd name="T1" fmla="*/ 28 h 29"/>
                  <a:gd name="T2" fmla="*/ 0 w 58"/>
                  <a:gd name="T3" fmla="*/ 28 h 29"/>
                  <a:gd name="T4" fmla="*/ 0 w 58"/>
                  <a:gd name="T5" fmla="*/ 0 h 29"/>
                  <a:gd name="T6" fmla="*/ 57 w 58"/>
                  <a:gd name="T7" fmla="*/ 0 h 29"/>
                  <a:gd name="T8" fmla="*/ 57 w 58"/>
                  <a:gd name="T9" fmla="*/ 28 h 29"/>
                  <a:gd name="T10" fmla="*/ 29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9" y="28"/>
                    </a:moveTo>
                    <a:lnTo>
                      <a:pt x="0" y="28"/>
                    </a:lnTo>
                    <a:lnTo>
                      <a:pt x="0" y="0"/>
                    </a:lnTo>
                    <a:lnTo>
                      <a:pt x="57" y="0"/>
                    </a:lnTo>
                    <a:lnTo>
                      <a:pt x="57" y="28"/>
                    </a:lnTo>
                    <a:lnTo>
                      <a:pt x="29" y="28"/>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00" name="Freeform 450"/>
              <p:cNvSpPr>
                <a:spLocks noChangeArrowheads="1"/>
              </p:cNvSpPr>
              <p:nvPr/>
            </p:nvSpPr>
            <p:spPr bwMode="auto">
              <a:xfrm>
                <a:off x="2202656" y="4091540"/>
                <a:ext cx="291703" cy="115094"/>
              </a:xfrm>
              <a:custGeom>
                <a:avLst/>
                <a:gdLst>
                  <a:gd name="T0" fmla="*/ 621 w 650"/>
                  <a:gd name="T1" fmla="*/ 226 h 255"/>
                  <a:gd name="T2" fmla="*/ 29 w 650"/>
                  <a:gd name="T3" fmla="*/ 226 h 255"/>
                  <a:gd name="T4" fmla="*/ 29 w 650"/>
                  <a:gd name="T5" fmla="*/ 28 h 255"/>
                  <a:gd name="T6" fmla="*/ 621 w 650"/>
                  <a:gd name="T7" fmla="*/ 28 h 255"/>
                  <a:gd name="T8" fmla="*/ 621 w 650"/>
                  <a:gd name="T9" fmla="*/ 226 h 255"/>
                  <a:gd name="T10" fmla="*/ 649 w 650"/>
                  <a:gd name="T11" fmla="*/ 0 h 255"/>
                  <a:gd name="T12" fmla="*/ 0 w 650"/>
                  <a:gd name="T13" fmla="*/ 0 h 255"/>
                  <a:gd name="T14" fmla="*/ 0 w 650"/>
                  <a:gd name="T15" fmla="*/ 254 h 255"/>
                  <a:gd name="T16" fmla="*/ 649 w 650"/>
                  <a:gd name="T17" fmla="*/ 254 h 255"/>
                  <a:gd name="T18" fmla="*/ 649 w 650"/>
                  <a:gd name="T19"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0" h="255">
                    <a:moveTo>
                      <a:pt x="621" y="226"/>
                    </a:moveTo>
                    <a:lnTo>
                      <a:pt x="29" y="226"/>
                    </a:lnTo>
                    <a:lnTo>
                      <a:pt x="29" y="28"/>
                    </a:lnTo>
                    <a:lnTo>
                      <a:pt x="621" y="28"/>
                    </a:lnTo>
                    <a:lnTo>
                      <a:pt x="621" y="226"/>
                    </a:lnTo>
                    <a:close/>
                    <a:moveTo>
                      <a:pt x="649" y="0"/>
                    </a:moveTo>
                    <a:lnTo>
                      <a:pt x="0" y="0"/>
                    </a:lnTo>
                    <a:lnTo>
                      <a:pt x="0" y="254"/>
                    </a:lnTo>
                    <a:lnTo>
                      <a:pt x="649" y="254"/>
                    </a:lnTo>
                    <a:lnTo>
                      <a:pt x="649" y="0"/>
                    </a:lnTo>
                    <a:close/>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01" name="Freeform 451"/>
              <p:cNvSpPr>
                <a:spLocks noChangeArrowheads="1"/>
              </p:cNvSpPr>
              <p:nvPr/>
            </p:nvSpPr>
            <p:spPr bwMode="auto">
              <a:xfrm>
                <a:off x="2228453" y="4168930"/>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02" name="Freeform 452"/>
              <p:cNvSpPr>
                <a:spLocks noChangeArrowheads="1"/>
              </p:cNvSpPr>
              <p:nvPr/>
            </p:nvSpPr>
            <p:spPr bwMode="auto">
              <a:xfrm>
                <a:off x="2228453" y="4194727"/>
                <a:ext cx="13891" cy="45720"/>
              </a:xfrm>
              <a:custGeom>
                <a:avLst/>
                <a:gdLst>
                  <a:gd name="T0" fmla="*/ 14 w 29"/>
                  <a:gd name="T1" fmla="*/ 112 h 113"/>
                  <a:gd name="T2" fmla="*/ 0 w 29"/>
                  <a:gd name="T3" fmla="*/ 112 h 113"/>
                  <a:gd name="T4" fmla="*/ 0 w 29"/>
                  <a:gd name="T5" fmla="*/ 0 h 113"/>
                  <a:gd name="T6" fmla="*/ 28 w 29"/>
                  <a:gd name="T7" fmla="*/ 0 h 113"/>
                  <a:gd name="T8" fmla="*/ 28 w 29"/>
                  <a:gd name="T9" fmla="*/ 112 h 113"/>
                  <a:gd name="T10" fmla="*/ 14 w 29"/>
                  <a:gd name="T11" fmla="*/ 112 h 113"/>
                </a:gdLst>
                <a:ahLst/>
                <a:cxnLst>
                  <a:cxn ang="0">
                    <a:pos x="T0" y="T1"/>
                  </a:cxn>
                  <a:cxn ang="0">
                    <a:pos x="T2" y="T3"/>
                  </a:cxn>
                  <a:cxn ang="0">
                    <a:pos x="T4" y="T5"/>
                  </a:cxn>
                  <a:cxn ang="0">
                    <a:pos x="T6" y="T7"/>
                  </a:cxn>
                  <a:cxn ang="0">
                    <a:pos x="T8" y="T9"/>
                  </a:cxn>
                  <a:cxn ang="0">
                    <a:pos x="T10" y="T11"/>
                  </a:cxn>
                </a:cxnLst>
                <a:rect l="0" t="0" r="r" b="b"/>
                <a:pathLst>
                  <a:path w="29" h="113">
                    <a:moveTo>
                      <a:pt x="14" y="112"/>
                    </a:moveTo>
                    <a:lnTo>
                      <a:pt x="0" y="112"/>
                    </a:lnTo>
                    <a:lnTo>
                      <a:pt x="0" y="0"/>
                    </a:lnTo>
                    <a:lnTo>
                      <a:pt x="28" y="0"/>
                    </a:lnTo>
                    <a:lnTo>
                      <a:pt x="28" y="112"/>
                    </a:lnTo>
                    <a:lnTo>
                      <a:pt x="14" y="112"/>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03" name="Freeform 453"/>
              <p:cNvSpPr>
                <a:spLocks noChangeArrowheads="1"/>
              </p:cNvSpPr>
              <p:nvPr/>
            </p:nvSpPr>
            <p:spPr bwMode="auto">
              <a:xfrm>
                <a:off x="2456656" y="4194727"/>
                <a:ext cx="13890" cy="45720"/>
              </a:xfrm>
              <a:custGeom>
                <a:avLst/>
                <a:gdLst>
                  <a:gd name="T0" fmla="*/ 14 w 29"/>
                  <a:gd name="T1" fmla="*/ 112 h 113"/>
                  <a:gd name="T2" fmla="*/ 0 w 29"/>
                  <a:gd name="T3" fmla="*/ 112 h 113"/>
                  <a:gd name="T4" fmla="*/ 0 w 29"/>
                  <a:gd name="T5" fmla="*/ 0 h 113"/>
                  <a:gd name="T6" fmla="*/ 28 w 29"/>
                  <a:gd name="T7" fmla="*/ 0 h 113"/>
                  <a:gd name="T8" fmla="*/ 28 w 29"/>
                  <a:gd name="T9" fmla="*/ 112 h 113"/>
                  <a:gd name="T10" fmla="*/ 14 w 29"/>
                  <a:gd name="T11" fmla="*/ 112 h 113"/>
                </a:gdLst>
                <a:ahLst/>
                <a:cxnLst>
                  <a:cxn ang="0">
                    <a:pos x="T0" y="T1"/>
                  </a:cxn>
                  <a:cxn ang="0">
                    <a:pos x="T2" y="T3"/>
                  </a:cxn>
                  <a:cxn ang="0">
                    <a:pos x="T4" y="T5"/>
                  </a:cxn>
                  <a:cxn ang="0">
                    <a:pos x="T6" y="T7"/>
                  </a:cxn>
                  <a:cxn ang="0">
                    <a:pos x="T8" y="T9"/>
                  </a:cxn>
                  <a:cxn ang="0">
                    <a:pos x="T10" y="T11"/>
                  </a:cxn>
                </a:cxnLst>
                <a:rect l="0" t="0" r="r" b="b"/>
                <a:pathLst>
                  <a:path w="29" h="113">
                    <a:moveTo>
                      <a:pt x="14" y="112"/>
                    </a:moveTo>
                    <a:lnTo>
                      <a:pt x="0" y="112"/>
                    </a:lnTo>
                    <a:lnTo>
                      <a:pt x="0" y="0"/>
                    </a:lnTo>
                    <a:lnTo>
                      <a:pt x="28" y="0"/>
                    </a:lnTo>
                    <a:lnTo>
                      <a:pt x="28" y="112"/>
                    </a:lnTo>
                    <a:lnTo>
                      <a:pt x="14" y="112"/>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grpSp>
      <p:grpSp>
        <p:nvGrpSpPr>
          <p:cNvPr id="111" name="Group 110"/>
          <p:cNvGrpSpPr/>
          <p:nvPr/>
        </p:nvGrpSpPr>
        <p:grpSpPr>
          <a:xfrm>
            <a:off x="4365583" y="4023449"/>
            <a:ext cx="466017" cy="345550"/>
            <a:chOff x="3789359" y="2959092"/>
            <a:chExt cx="466725" cy="346074"/>
          </a:xfrm>
        </p:grpSpPr>
        <p:sp>
          <p:nvSpPr>
            <p:cNvPr id="112" name="Freeform 11"/>
            <p:cNvSpPr>
              <a:spLocks noChangeArrowheads="1"/>
            </p:cNvSpPr>
            <p:nvPr/>
          </p:nvSpPr>
          <p:spPr bwMode="auto">
            <a:xfrm>
              <a:off x="3810000" y="2959092"/>
              <a:ext cx="427038" cy="284162"/>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bg2">
                  <a:lumMod val="40000"/>
                  <a:lumOff val="60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13"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25400" cap="rnd">
              <a:solidFill>
                <a:schemeClr val="bg2">
                  <a:lumMod val="40000"/>
                  <a:lumOff val="60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sp>
        <p:nvSpPr>
          <p:cNvPr id="114" name="Line 104"/>
          <p:cNvSpPr>
            <a:spLocks noChangeShapeType="1"/>
          </p:cNvSpPr>
          <p:nvPr/>
        </p:nvSpPr>
        <p:spPr bwMode="auto">
          <a:xfrm>
            <a:off x="0" y="4368999"/>
            <a:ext cx="9144000" cy="0"/>
          </a:xfrm>
          <a:prstGeom prst="line">
            <a:avLst/>
          </a:prstGeom>
          <a:noFill/>
          <a:ln w="25400" cap="flat">
            <a:solidFill>
              <a:schemeClr val="bg2">
                <a:lumMod val="75000"/>
              </a:schemeClr>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15" name="TextBox 114"/>
          <p:cNvSpPr txBox="1"/>
          <p:nvPr/>
        </p:nvSpPr>
        <p:spPr>
          <a:xfrm>
            <a:off x="4220962" y="4380107"/>
            <a:ext cx="723275"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bg2">
                    <a:lumMod val="60000"/>
                    <a:lumOff val="40000"/>
                  </a:schemeClr>
                </a:solidFill>
              </a:rPr>
              <a:t>外出時</a:t>
            </a:r>
            <a:endParaRPr lang="en-US" sz="1400" dirty="0" smtClean="0">
              <a:solidFill>
                <a:schemeClr val="bg2">
                  <a:lumMod val="60000"/>
                  <a:lumOff val="40000"/>
                </a:schemeClr>
              </a:solidFill>
            </a:endParaRPr>
          </a:p>
        </p:txBody>
      </p:sp>
      <p:sp>
        <p:nvSpPr>
          <p:cNvPr id="116" name="TextBox 115"/>
          <p:cNvSpPr txBox="1"/>
          <p:nvPr/>
        </p:nvSpPr>
        <p:spPr>
          <a:xfrm>
            <a:off x="2278689" y="4376675"/>
            <a:ext cx="609461"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bg2">
                    <a:lumMod val="60000"/>
                    <a:lumOff val="40000"/>
                  </a:schemeClr>
                </a:solidFill>
              </a:rPr>
              <a:t>カフェ</a:t>
            </a:r>
            <a:endParaRPr lang="en-US" sz="1400" dirty="0" smtClean="0">
              <a:solidFill>
                <a:schemeClr val="bg2">
                  <a:lumMod val="60000"/>
                  <a:lumOff val="40000"/>
                </a:schemeClr>
              </a:solidFill>
            </a:endParaRPr>
          </a:p>
        </p:txBody>
      </p:sp>
      <p:sp>
        <p:nvSpPr>
          <p:cNvPr id="117" name="TextBox 116"/>
          <p:cNvSpPr txBox="1"/>
          <p:nvPr/>
        </p:nvSpPr>
        <p:spPr>
          <a:xfrm>
            <a:off x="724250" y="4378928"/>
            <a:ext cx="543739"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bg2">
                    <a:lumMod val="60000"/>
                    <a:lumOff val="40000"/>
                  </a:schemeClr>
                </a:solidFill>
              </a:rPr>
              <a:t>自宅</a:t>
            </a:r>
            <a:endParaRPr lang="en-US" sz="1400" dirty="0" smtClean="0">
              <a:solidFill>
                <a:schemeClr val="bg2">
                  <a:lumMod val="60000"/>
                  <a:lumOff val="40000"/>
                </a:schemeClr>
              </a:solidFill>
            </a:endParaRPr>
          </a:p>
        </p:txBody>
      </p:sp>
      <p:sp>
        <p:nvSpPr>
          <p:cNvPr id="118" name="TextBox 117"/>
          <p:cNvSpPr txBox="1"/>
          <p:nvPr/>
        </p:nvSpPr>
        <p:spPr>
          <a:xfrm>
            <a:off x="5750157" y="4368835"/>
            <a:ext cx="1021433"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bg2">
                    <a:lumMod val="75000"/>
                  </a:schemeClr>
                </a:solidFill>
              </a:rPr>
              <a:t>支社、工場</a:t>
            </a:r>
            <a:endParaRPr lang="en-US" sz="1400" dirty="0" smtClean="0">
              <a:solidFill>
                <a:schemeClr val="bg2">
                  <a:lumMod val="75000"/>
                </a:schemeClr>
              </a:solidFill>
            </a:endParaRPr>
          </a:p>
        </p:txBody>
      </p:sp>
      <p:sp>
        <p:nvSpPr>
          <p:cNvPr id="119" name="Rectangle 118"/>
          <p:cNvSpPr/>
          <p:nvPr/>
        </p:nvSpPr>
        <p:spPr>
          <a:xfrm>
            <a:off x="472580" y="1445437"/>
            <a:ext cx="3722494" cy="461665"/>
          </a:xfrm>
          <a:prstGeom prst="rect">
            <a:avLst/>
          </a:prstGeom>
          <a:solidFill>
            <a:schemeClr val="accent2">
              <a:lumMod val="75000"/>
            </a:schemeClr>
          </a:solidFill>
        </p:spPr>
        <p:txBody>
          <a:bodyPr wrap="none">
            <a:spAutoFit/>
          </a:bodyPr>
          <a:lstStyle/>
          <a:p>
            <a:r>
              <a:rPr lang="ja-JP" altLang="en-US" sz="2400" spc="-150" dirty="0" smtClean="0">
                <a:solidFill>
                  <a:schemeClr val="bg1"/>
                </a:solidFill>
                <a:latin typeface="+mn-ea"/>
              </a:rPr>
              <a:t>セキュリティ ソリューション </a:t>
            </a:r>
            <a:r>
              <a:rPr lang="en-US" altLang="ja-JP" sz="2400" spc="-150" dirty="0" smtClean="0">
                <a:solidFill>
                  <a:schemeClr val="bg1"/>
                </a:solidFill>
                <a:latin typeface="+mn-ea"/>
              </a:rPr>
              <a:t># 2</a:t>
            </a:r>
            <a:endParaRPr lang="en-US" sz="2400" dirty="0">
              <a:solidFill>
                <a:schemeClr val="bg1"/>
              </a:solidFill>
            </a:endParaRPr>
          </a:p>
        </p:txBody>
      </p:sp>
    </p:spTree>
    <p:extLst>
      <p:ext uri="{BB962C8B-B14F-4D97-AF65-F5344CB8AC3E}">
        <p14:creationId xmlns:p14="http://schemas.microsoft.com/office/powerpoint/2010/main" val="1688190570"/>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388471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940928" y="77320"/>
            <a:ext cx="4214782" cy="2848738"/>
          </a:xfrm>
          <a:prstGeom prst="roundRect">
            <a:avLst>
              <a:gd name="adj" fmla="val 0"/>
            </a:avLst>
          </a:prstGeom>
          <a:solidFill>
            <a:srgbClr val="FFFFFF">
              <a:shade val="85000"/>
            </a:srgbClr>
          </a:solidFill>
          <a:ln>
            <a:noFill/>
          </a:ln>
          <a:effectLst/>
        </p:spPr>
      </p:pic>
      <p:sp>
        <p:nvSpPr>
          <p:cNvPr id="19" name="Rectangle 18"/>
          <p:cNvSpPr/>
          <p:nvPr/>
        </p:nvSpPr>
        <p:spPr>
          <a:xfrm>
            <a:off x="0" y="0"/>
            <a:ext cx="4940928" cy="13820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sp>
        <p:nvSpPr>
          <p:cNvPr id="34" name="Rectangle 33"/>
          <p:cNvSpPr/>
          <p:nvPr/>
        </p:nvSpPr>
        <p:spPr>
          <a:xfrm>
            <a:off x="4940927" y="88146"/>
            <a:ext cx="4203073" cy="5074742"/>
          </a:xfrm>
          <a:prstGeom prst="rect">
            <a:avLst/>
          </a:prstGeom>
          <a:solidFill>
            <a:srgbClr val="FEFDFF">
              <a:alpha val="7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1" name="Title 1"/>
          <p:cNvSpPr txBox="1">
            <a:spLocks/>
          </p:cNvSpPr>
          <p:nvPr/>
        </p:nvSpPr>
        <p:spPr>
          <a:xfrm>
            <a:off x="437766" y="489098"/>
            <a:ext cx="8106879" cy="435488"/>
          </a:xfrm>
          <a:prstGeom prst="rect">
            <a:avLst/>
          </a:prstGeom>
        </p:spPr>
        <p:txBody>
          <a:bodyPr/>
          <a:lstStyle>
            <a:lvl1pPr algn="l" defTabSz="684213" rtl="0" eaLnBrk="1" fontAlgn="base" hangingPunct="1">
              <a:lnSpc>
                <a:spcPct val="80000"/>
              </a:lnSpc>
              <a:spcBef>
                <a:spcPct val="0"/>
              </a:spcBef>
              <a:spcAft>
                <a:spcPct val="0"/>
              </a:spcAft>
              <a:defRPr lang="en-US" sz="2400" kern="1200" baseline="0" dirty="0">
                <a:solidFill>
                  <a:schemeClr val="tx1"/>
                </a:solidFill>
                <a:latin typeface="MS PGothic" charset="-128"/>
                <a:ea typeface="MS PGothic" charset="-128"/>
                <a:cs typeface="MS PGothic" charset="-128"/>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dirty="0" smtClean="0">
                <a:solidFill>
                  <a:schemeClr val="accent2">
                    <a:lumMod val="75000"/>
                  </a:schemeClr>
                </a:solidFill>
              </a:rPr>
              <a:t>『</a:t>
            </a:r>
            <a:r>
              <a:rPr lang="ja-JP" altLang="en-US" dirty="0" smtClean="0">
                <a:solidFill>
                  <a:schemeClr val="accent2">
                    <a:lumMod val="75000"/>
                  </a:schemeClr>
                </a:solidFill>
              </a:rPr>
              <a:t>工場、プラント</a:t>
            </a:r>
            <a:r>
              <a:rPr lang="ja-JP" altLang="en-US" dirty="0">
                <a:solidFill>
                  <a:schemeClr val="accent2">
                    <a:lumMod val="75000"/>
                  </a:schemeClr>
                </a:solidFill>
              </a:rPr>
              <a:t>におけるセキュリティ対策</a:t>
            </a:r>
            <a:r>
              <a:rPr lang="en-US" altLang="ja-JP" dirty="0" smtClean="0">
                <a:solidFill>
                  <a:schemeClr val="accent2">
                    <a:lumMod val="75000"/>
                  </a:schemeClr>
                </a:solidFill>
              </a:rPr>
              <a:t>』</a:t>
            </a:r>
            <a:endParaRPr lang="ja-JP" altLang="en-US" dirty="0">
              <a:solidFill>
                <a:schemeClr val="accent2">
                  <a:lumMod val="75000"/>
                </a:schemeClr>
              </a:solidFill>
            </a:endParaRPr>
          </a:p>
        </p:txBody>
      </p:sp>
      <p:sp>
        <p:nvSpPr>
          <p:cNvPr id="10" name="TextBox 9"/>
          <p:cNvSpPr txBox="1"/>
          <p:nvPr/>
        </p:nvSpPr>
        <p:spPr>
          <a:xfrm>
            <a:off x="437767" y="987574"/>
            <a:ext cx="8406556" cy="1631216"/>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marL="342900" indent="-342900">
              <a:spcAft>
                <a:spcPts val="0"/>
              </a:spcAft>
              <a:buFont typeface="Wingdings" charset="2"/>
              <a:buChar char="ü"/>
            </a:pPr>
            <a:r>
              <a:rPr lang="ja-JP" altLang="en-US" sz="2000" dirty="0" smtClean="0">
                <a:latin typeface="MS PGothic" charset="-128"/>
                <a:ea typeface="MS PGothic" charset="-128"/>
                <a:cs typeface="MS PGothic" charset="-128"/>
              </a:rPr>
              <a:t>制御系システムで旧式の</a:t>
            </a:r>
            <a:r>
              <a:rPr lang="en-US" altLang="ja-JP" sz="2000" dirty="0" smtClean="0">
                <a:latin typeface="MS PGothic" charset="-128"/>
                <a:ea typeface="MS PGothic" charset="-128"/>
                <a:cs typeface="MS PGothic" charset="-128"/>
              </a:rPr>
              <a:t>OS</a:t>
            </a:r>
            <a:r>
              <a:rPr lang="ja-JP" altLang="en-US" sz="2000" dirty="0" smtClean="0">
                <a:latin typeface="MS PGothic" charset="-128"/>
                <a:ea typeface="MS PGothic" charset="-128"/>
                <a:cs typeface="MS PGothic" charset="-128"/>
              </a:rPr>
              <a:t>が利用されている</a:t>
            </a:r>
            <a:endParaRPr lang="en-US" altLang="ja-JP" sz="2000" dirty="0" smtClean="0">
              <a:latin typeface="MS PGothic" charset="-128"/>
              <a:ea typeface="MS PGothic" charset="-128"/>
              <a:cs typeface="MS PGothic" charset="-128"/>
            </a:endParaRPr>
          </a:p>
          <a:p>
            <a:pPr marL="342900" indent="-342900">
              <a:spcAft>
                <a:spcPts val="0"/>
              </a:spcAft>
              <a:buFont typeface="Wingdings" charset="2"/>
              <a:buChar char="ü"/>
            </a:pPr>
            <a:r>
              <a:rPr lang="en-US" altLang="ja-JP" sz="2000" dirty="0" smtClean="0">
                <a:latin typeface="MS PGothic" charset="-128"/>
                <a:ea typeface="MS PGothic" charset="-128"/>
                <a:cs typeface="MS PGothic" charset="-128"/>
              </a:rPr>
              <a:t>OT</a:t>
            </a:r>
            <a:r>
              <a:rPr lang="ja-JP" altLang="en-US" sz="2000" dirty="0" smtClean="0">
                <a:latin typeface="MS PGothic" charset="-128"/>
                <a:ea typeface="MS PGothic" charset="-128"/>
                <a:cs typeface="MS PGothic" charset="-128"/>
              </a:rPr>
              <a:t>特有のプロトコルに対応する必要がある</a:t>
            </a:r>
            <a:endParaRPr lang="en-US" altLang="ja-JP" sz="2000" dirty="0" smtClean="0">
              <a:latin typeface="MS PGothic" charset="-128"/>
              <a:ea typeface="MS PGothic" charset="-128"/>
              <a:cs typeface="MS PGothic" charset="-128"/>
            </a:endParaRPr>
          </a:p>
          <a:p>
            <a:pPr marL="342900" indent="-342900">
              <a:spcAft>
                <a:spcPts val="0"/>
              </a:spcAft>
              <a:buFont typeface="Wingdings" charset="2"/>
              <a:buChar char="ü"/>
            </a:pPr>
            <a:r>
              <a:rPr lang="en-US" altLang="ja-JP" sz="2000" dirty="0" smtClean="0">
                <a:latin typeface="MS PGothic" charset="-128"/>
                <a:ea typeface="MS PGothic" charset="-128"/>
                <a:cs typeface="MS PGothic" charset="-128"/>
              </a:rPr>
              <a:t>OT</a:t>
            </a:r>
            <a:r>
              <a:rPr lang="ja-JP" altLang="en-US" sz="2000" dirty="0" smtClean="0">
                <a:latin typeface="MS PGothic" charset="-128"/>
                <a:ea typeface="MS PGothic" charset="-128"/>
                <a:cs typeface="MS PGothic" charset="-128"/>
              </a:rPr>
              <a:t>全体としてクライアント セキュリティが実装しづらい</a:t>
            </a:r>
            <a:endParaRPr lang="en-US" altLang="ja-JP" sz="2000" dirty="0" smtClean="0">
              <a:latin typeface="MS PGothic" charset="-128"/>
              <a:ea typeface="MS PGothic" charset="-128"/>
              <a:cs typeface="MS PGothic" charset="-128"/>
            </a:endParaRPr>
          </a:p>
          <a:p>
            <a:pPr marL="342900" indent="-342900">
              <a:spcAft>
                <a:spcPts val="0"/>
              </a:spcAft>
              <a:buFont typeface="Wingdings" charset="2"/>
              <a:buChar char="q"/>
            </a:pPr>
            <a:r>
              <a:rPr lang="ja-JP" altLang="en-US" sz="2000" dirty="0" smtClean="0">
                <a:solidFill>
                  <a:schemeClr val="accent2">
                    <a:lumMod val="75000"/>
                  </a:schemeClr>
                </a:solidFill>
                <a:latin typeface="MS PGothic" charset="-128"/>
                <a:ea typeface="MS PGothic" charset="-128"/>
                <a:cs typeface="MS PGothic" charset="-128"/>
              </a:rPr>
              <a:t>インフラの状況を的確に捉えたセキュリティ対策の実施</a:t>
            </a:r>
            <a:endParaRPr lang="en-US" altLang="ja-JP" sz="2000" dirty="0" smtClean="0">
              <a:solidFill>
                <a:schemeClr val="accent2">
                  <a:lumMod val="75000"/>
                </a:schemeClr>
              </a:solidFill>
              <a:latin typeface="MS PGothic" charset="-128"/>
              <a:ea typeface="MS PGothic" charset="-128"/>
              <a:cs typeface="MS PGothic" charset="-128"/>
            </a:endParaRPr>
          </a:p>
          <a:p>
            <a:pPr marL="342900" indent="-342900">
              <a:spcAft>
                <a:spcPts val="0"/>
              </a:spcAft>
              <a:buFont typeface="Wingdings" charset="2"/>
              <a:buChar char="q"/>
            </a:pPr>
            <a:r>
              <a:rPr lang="ja-JP" altLang="en-US" sz="2000" dirty="0" smtClean="0">
                <a:solidFill>
                  <a:schemeClr val="accent2">
                    <a:lumMod val="75000"/>
                  </a:schemeClr>
                </a:solidFill>
                <a:latin typeface="MS PGothic" charset="-128"/>
                <a:ea typeface="MS PGothic" charset="-128"/>
                <a:cs typeface="MS PGothic" charset="-128"/>
              </a:rPr>
              <a:t>生産ライン、工場全体を守る広範囲なセキュリティ対策</a:t>
            </a:r>
            <a:endParaRPr lang="en-US" altLang="ja-JP" sz="2000" dirty="0" smtClean="0">
              <a:solidFill>
                <a:schemeClr val="accent2">
                  <a:lumMod val="75000"/>
                </a:schemeClr>
              </a:solidFill>
              <a:latin typeface="MS PGothic" charset="-128"/>
              <a:ea typeface="MS PGothic" charset="-128"/>
              <a:cs typeface="MS PGothic" charset="-128"/>
            </a:endParaRPr>
          </a:p>
        </p:txBody>
      </p:sp>
      <p:sp>
        <p:nvSpPr>
          <p:cNvPr id="30" name="Rectangle 29"/>
          <p:cNvSpPr/>
          <p:nvPr/>
        </p:nvSpPr>
        <p:spPr>
          <a:xfrm>
            <a:off x="-1" y="-2181"/>
            <a:ext cx="2137124" cy="307777"/>
          </a:xfrm>
          <a:prstGeom prst="rect">
            <a:avLst/>
          </a:prstGeom>
          <a:solidFill>
            <a:schemeClr val="accent2">
              <a:lumMod val="75000"/>
            </a:schemeClr>
          </a:solidFill>
        </p:spPr>
        <p:txBody>
          <a:bodyPr wrap="none">
            <a:spAutoFit/>
          </a:bodyPr>
          <a:lstStyle/>
          <a:p>
            <a:r>
              <a:rPr lang="ja-JP" altLang="en-US" sz="1400" spc="-150" dirty="0" smtClean="0">
                <a:solidFill>
                  <a:schemeClr val="bg1"/>
                </a:solidFill>
                <a:latin typeface="+mn-ea"/>
              </a:rPr>
              <a:t>セキュリティ  ソリューション </a:t>
            </a:r>
            <a:r>
              <a:rPr lang="en-US" altLang="ja-JP" sz="1400" spc="-150" dirty="0">
                <a:solidFill>
                  <a:schemeClr val="bg1"/>
                </a:solidFill>
                <a:latin typeface="+mn-ea"/>
              </a:rPr>
              <a:t># </a:t>
            </a:r>
            <a:r>
              <a:rPr lang="en-US" altLang="ja-JP" sz="1400" spc="-150" dirty="0" smtClean="0">
                <a:solidFill>
                  <a:schemeClr val="bg1"/>
                </a:solidFill>
                <a:latin typeface="+mn-ea"/>
              </a:rPr>
              <a:t>2</a:t>
            </a:r>
            <a:endParaRPr lang="en-US" sz="1400" dirty="0">
              <a:solidFill>
                <a:schemeClr val="bg1"/>
              </a:solidFill>
            </a:endParaRPr>
          </a:p>
        </p:txBody>
      </p:sp>
      <p:sp>
        <p:nvSpPr>
          <p:cNvPr id="32" name="Rectangle 31"/>
          <p:cNvSpPr/>
          <p:nvPr/>
        </p:nvSpPr>
        <p:spPr>
          <a:xfrm>
            <a:off x="0" y="2625517"/>
            <a:ext cx="9152789" cy="325862"/>
          </a:xfrm>
          <a:prstGeom prst="rect">
            <a:avLst/>
          </a:prstGeom>
          <a:solidFill>
            <a:schemeClr val="accent2">
              <a:lumMod val="75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smtClean="0"/>
              <a:t>シスコ ソリューションで解決！</a:t>
            </a:r>
            <a:endParaRPr lang="en-US" dirty="0" smtClean="0"/>
          </a:p>
        </p:txBody>
      </p:sp>
      <p:sp>
        <p:nvSpPr>
          <p:cNvPr id="33" name="TextBox 32"/>
          <p:cNvSpPr txBox="1"/>
          <p:nvPr/>
        </p:nvSpPr>
        <p:spPr>
          <a:xfrm>
            <a:off x="2577077" y="3053894"/>
            <a:ext cx="6377323" cy="369332"/>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lang="en-US" dirty="0"/>
              <a:t>Cisco </a:t>
            </a:r>
            <a:r>
              <a:rPr lang="en-US" dirty="0" smtClean="0"/>
              <a:t>ASA with Firepower Services:</a:t>
            </a:r>
            <a:r>
              <a:rPr lang="ja-JP" altLang="en-US" dirty="0" smtClean="0"/>
              <a:t>次世代型ファイアウォール</a:t>
            </a:r>
            <a:endParaRPr lang="en-US" dirty="0" err="1"/>
          </a:p>
        </p:txBody>
      </p:sp>
      <p:pic>
        <p:nvPicPr>
          <p:cNvPr id="37" name="Picture 36"/>
          <p:cNvPicPr>
            <a:picLocks noChangeAspect="1"/>
          </p:cNvPicPr>
          <p:nvPr/>
        </p:nvPicPr>
        <p:blipFill>
          <a:blip r:embed="rId4"/>
          <a:stretch>
            <a:fillRect/>
          </a:stretch>
        </p:blipFill>
        <p:spPr>
          <a:xfrm>
            <a:off x="1480059" y="3228919"/>
            <a:ext cx="1096380" cy="203545"/>
          </a:xfrm>
          <a:prstGeom prst="rect">
            <a:avLst/>
          </a:prstGeom>
        </p:spPr>
      </p:pic>
      <p:pic>
        <p:nvPicPr>
          <p:cNvPr id="38" name="Picture 37"/>
          <p:cNvPicPr>
            <a:picLocks noChangeAspect="1"/>
          </p:cNvPicPr>
          <p:nvPr/>
        </p:nvPicPr>
        <p:blipFill>
          <a:blip r:embed="rId5"/>
          <a:stretch>
            <a:fillRect/>
          </a:stretch>
        </p:blipFill>
        <p:spPr>
          <a:xfrm>
            <a:off x="1753000" y="3039756"/>
            <a:ext cx="550497" cy="174771"/>
          </a:xfrm>
          <a:prstGeom prst="rect">
            <a:avLst/>
          </a:prstGeom>
        </p:spPr>
      </p:pic>
      <p:grpSp>
        <p:nvGrpSpPr>
          <p:cNvPr id="47" name="Group 46"/>
          <p:cNvGrpSpPr/>
          <p:nvPr/>
        </p:nvGrpSpPr>
        <p:grpSpPr>
          <a:xfrm>
            <a:off x="2578846" y="3681662"/>
            <a:ext cx="3995095" cy="369332"/>
            <a:chOff x="2604302" y="4505839"/>
            <a:chExt cx="3995095" cy="369332"/>
          </a:xfrm>
        </p:grpSpPr>
        <p:sp>
          <p:nvSpPr>
            <p:cNvPr id="48" name="TextBox 47"/>
            <p:cNvSpPr txBox="1"/>
            <p:nvPr/>
          </p:nvSpPr>
          <p:spPr>
            <a:xfrm>
              <a:off x="2860873" y="4505839"/>
              <a:ext cx="3738524" cy="369332"/>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lang="en-US" dirty="0" smtClean="0"/>
                <a:t>Umbrella: </a:t>
              </a:r>
              <a:r>
                <a:rPr lang="ja-JP" altLang="en-US" sz="1400" dirty="0" smtClean="0"/>
                <a:t>セキュア</a:t>
              </a:r>
              <a:r>
                <a:rPr lang="en-US" altLang="ja-JP" sz="1400" dirty="0" smtClean="0"/>
                <a:t>DNS &amp; Web</a:t>
              </a:r>
              <a:r>
                <a:rPr lang="ja-JP" altLang="en-US" sz="1400" dirty="0" smtClean="0"/>
                <a:t>セキュリティ</a:t>
              </a:r>
              <a:endParaRPr lang="en-US" altLang="ja-JP" sz="1400" dirty="0" smtClean="0"/>
            </a:p>
          </p:txBody>
        </p:sp>
        <p:grpSp>
          <p:nvGrpSpPr>
            <p:cNvPr id="49" name="Group 48"/>
            <p:cNvGrpSpPr/>
            <p:nvPr/>
          </p:nvGrpSpPr>
          <p:grpSpPr>
            <a:xfrm>
              <a:off x="2604302" y="4571729"/>
              <a:ext cx="230389" cy="292618"/>
              <a:chOff x="1755735" y="1690064"/>
              <a:chExt cx="405342" cy="514828"/>
            </a:xfrm>
          </p:grpSpPr>
          <p:sp>
            <p:nvSpPr>
              <p:cNvPr id="50" name="Freeform 49"/>
              <p:cNvSpPr>
                <a:spLocks noChangeArrowheads="1"/>
              </p:cNvSpPr>
              <p:nvPr/>
            </p:nvSpPr>
            <p:spPr bwMode="auto">
              <a:xfrm>
                <a:off x="1755735" y="1690064"/>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63500" cap="rnd">
                <a:solidFill>
                  <a:schemeClr val="accent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 name="Freeform 50"/>
              <p:cNvSpPr>
                <a:spLocks noChangeArrowheads="1"/>
              </p:cNvSpPr>
              <p:nvPr/>
            </p:nvSpPr>
            <p:spPr bwMode="auto">
              <a:xfrm>
                <a:off x="1832416" y="1799053"/>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grpSp>
        <p:nvGrpSpPr>
          <p:cNvPr id="20" name="Group 19"/>
          <p:cNvGrpSpPr/>
          <p:nvPr/>
        </p:nvGrpSpPr>
        <p:grpSpPr>
          <a:xfrm>
            <a:off x="2497359" y="4308070"/>
            <a:ext cx="4995743" cy="423920"/>
            <a:chOff x="2497359" y="4667532"/>
            <a:chExt cx="4995743" cy="423920"/>
          </a:xfrm>
        </p:grpSpPr>
        <p:pic>
          <p:nvPicPr>
            <p:cNvPr id="21" name="Picture 20" descr="/Users/njito/Library/Group Containers/UBF8T346G9.Office/msoclip1/01/ADAF3FA9-9D48-8040-869A-789F1F775BEB.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97359" y="4667532"/>
              <a:ext cx="423920" cy="42392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835417" y="4685167"/>
              <a:ext cx="4657685" cy="369332"/>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lang="en-US" dirty="0" smtClean="0"/>
                <a:t>AMP Endpoint Security: </a:t>
              </a:r>
              <a:r>
                <a:rPr lang="ja-JP" altLang="en-US" sz="1400" dirty="0" smtClean="0"/>
                <a:t>エンドポイント セキュリティ</a:t>
              </a:r>
              <a:endParaRPr lang="en-US" altLang="ja-JP" sz="1100" dirty="0" smtClean="0"/>
            </a:p>
          </p:txBody>
        </p:sp>
      </p:grpSp>
    </p:spTree>
    <p:extLst>
      <p:ext uri="{BB962C8B-B14F-4D97-AF65-F5344CB8AC3E}">
        <p14:creationId xmlns:p14="http://schemas.microsoft.com/office/powerpoint/2010/main" val="368871096"/>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リーフォーム 7"/>
          <p:cNvSpPr/>
          <p:nvPr/>
        </p:nvSpPr>
        <p:spPr>
          <a:xfrm>
            <a:off x="2236206" y="1421394"/>
            <a:ext cx="3032911" cy="362139"/>
          </a:xfrm>
          <a:custGeom>
            <a:avLst/>
            <a:gdLst>
              <a:gd name="connsiteX0" fmla="*/ 3032911 w 3032911"/>
              <a:gd name="connsiteY0" fmla="*/ 362139 h 362139"/>
              <a:gd name="connsiteX1" fmla="*/ 1801640 w 3032911"/>
              <a:gd name="connsiteY1" fmla="*/ 72428 h 362139"/>
              <a:gd name="connsiteX2" fmla="*/ 0 w 3032911"/>
              <a:gd name="connsiteY2" fmla="*/ 0 h 362139"/>
            </a:gdLst>
            <a:ahLst/>
            <a:cxnLst>
              <a:cxn ang="0">
                <a:pos x="connsiteX0" y="connsiteY0"/>
              </a:cxn>
              <a:cxn ang="0">
                <a:pos x="connsiteX1" y="connsiteY1"/>
              </a:cxn>
              <a:cxn ang="0">
                <a:pos x="connsiteX2" y="connsiteY2"/>
              </a:cxn>
            </a:cxnLst>
            <a:rect l="l" t="t" r="r" b="b"/>
            <a:pathLst>
              <a:path w="3032911" h="362139">
                <a:moveTo>
                  <a:pt x="3032911" y="362139"/>
                </a:moveTo>
                <a:cubicBezTo>
                  <a:pt x="2670018" y="247461"/>
                  <a:pt x="2307125" y="132784"/>
                  <a:pt x="1801640" y="72428"/>
                </a:cubicBezTo>
                <a:cubicBezTo>
                  <a:pt x="1296155" y="12072"/>
                  <a:pt x="0" y="0"/>
                  <a:pt x="0" y="0"/>
                </a:cubicBezTo>
              </a:path>
            </a:pathLst>
          </a:custGeom>
          <a:noFill/>
          <a:ln cap="rnd">
            <a:solidFill>
              <a:srgbClr val="C00000"/>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1" name="Rounded Rectangular Callout 171"/>
          <p:cNvSpPr/>
          <p:nvPr/>
        </p:nvSpPr>
        <p:spPr>
          <a:xfrm>
            <a:off x="7547351" y="2149928"/>
            <a:ext cx="1417137" cy="721074"/>
          </a:xfrm>
          <a:prstGeom prst="wedgeRoundRectCallout">
            <a:avLst>
              <a:gd name="adj1" fmla="val -64137"/>
              <a:gd name="adj2" fmla="val 38155"/>
              <a:gd name="adj3" fmla="val 16667"/>
            </a:avLst>
          </a:prstGeom>
          <a:solidFill>
            <a:schemeClr val="bg1"/>
          </a:solidFill>
          <a:ln cap="rnd">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328" name="Rounded Rectangular Callout 171"/>
          <p:cNvSpPr/>
          <p:nvPr/>
        </p:nvSpPr>
        <p:spPr>
          <a:xfrm>
            <a:off x="3420829" y="2609829"/>
            <a:ext cx="1511211" cy="898025"/>
          </a:xfrm>
          <a:prstGeom prst="wedgeRoundRectCallout">
            <a:avLst>
              <a:gd name="adj1" fmla="val 72455"/>
              <a:gd name="adj2" fmla="val -8112"/>
              <a:gd name="adj3" fmla="val 16667"/>
            </a:avLst>
          </a:prstGeom>
          <a:solidFill>
            <a:schemeClr val="bg1"/>
          </a:solidFill>
          <a:ln cap="rnd">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grpSp>
        <p:nvGrpSpPr>
          <p:cNvPr id="117" name="Group 116"/>
          <p:cNvGrpSpPr/>
          <p:nvPr/>
        </p:nvGrpSpPr>
        <p:grpSpPr>
          <a:xfrm>
            <a:off x="683568" y="2896189"/>
            <a:ext cx="706521" cy="747049"/>
            <a:chOff x="5433878" y="2805393"/>
            <a:chExt cx="476598" cy="503937"/>
          </a:xfrm>
          <a:solidFill>
            <a:schemeClr val="accent1"/>
          </a:solidFill>
        </p:grpSpPr>
        <p:sp>
          <p:nvSpPr>
            <p:cNvPr id="118" name="Rectangle 168"/>
            <p:cNvSpPr>
              <a:spLocks noChangeArrowheads="1"/>
            </p:cNvSpPr>
            <p:nvPr/>
          </p:nvSpPr>
          <p:spPr bwMode="auto">
            <a:xfrm>
              <a:off x="5526077" y="3122475"/>
              <a:ext cx="268389" cy="18685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en-US" altLang="ja-JP" sz="1200" dirty="0" smtClean="0">
                  <a:solidFill>
                    <a:srgbClr val="192954"/>
                  </a:solidFill>
                </a:rPr>
                <a:t>PC</a:t>
              </a:r>
              <a:endParaRPr kumimoji="0" lang="en-US" altLang="en-US" sz="1200" dirty="0">
                <a:solidFill>
                  <a:srgbClr val="192954"/>
                </a:solidFill>
              </a:endParaRPr>
            </a:p>
          </p:txBody>
        </p:sp>
        <p:sp>
          <p:nvSpPr>
            <p:cNvPr id="119" name="Freeform 45"/>
            <p:cNvSpPr>
              <a:spLocks noEditPoints="1"/>
            </p:cNvSpPr>
            <p:nvPr/>
          </p:nvSpPr>
          <p:spPr bwMode="auto">
            <a:xfrm>
              <a:off x="5433878" y="2805393"/>
              <a:ext cx="476598" cy="315885"/>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grpFill/>
            <a:ln>
              <a:noFill/>
            </a:ln>
          </p:spPr>
          <p:txBody>
            <a:bodyPr vert="horz" wrap="square" lIns="68580" tIns="34290" rIns="68580" bIns="34290" numCol="1" anchor="t" anchorCtr="0" compatLnSpc="1">
              <a:prstTxWarp prst="textNoShape">
                <a:avLst/>
              </a:prstTxWarp>
            </a:bodyPr>
            <a:lstStyle/>
            <a:p>
              <a:pPr defTabSz="457162"/>
              <a:endParaRPr kumimoji="0" lang="en-US" sz="1200">
                <a:solidFill>
                  <a:srgbClr val="FFFFFF">
                    <a:lumMod val="60000"/>
                    <a:lumOff val="40000"/>
                  </a:srgbClr>
                </a:solidFill>
              </a:endParaRPr>
            </a:p>
          </p:txBody>
        </p:sp>
      </p:grpSp>
      <p:sp>
        <p:nvSpPr>
          <p:cNvPr id="130" name="Rectangle 129"/>
          <p:cNvSpPr/>
          <p:nvPr/>
        </p:nvSpPr>
        <p:spPr>
          <a:xfrm>
            <a:off x="1156376" y="683136"/>
            <a:ext cx="938077" cy="592470"/>
          </a:xfrm>
          <a:prstGeom prst="rect">
            <a:avLst/>
          </a:prstGeom>
        </p:spPr>
        <p:txBody>
          <a:bodyPr wrap="none">
            <a:spAutoFit/>
          </a:bodyPr>
          <a:lstStyle/>
          <a:p>
            <a:pPr defTabSz="685777" fontAlgn="auto">
              <a:lnSpc>
                <a:spcPts val="1300"/>
              </a:lnSpc>
              <a:spcBef>
                <a:spcPts val="0"/>
              </a:spcBef>
              <a:spcAft>
                <a:spcPts val="0"/>
              </a:spcAft>
              <a:defRPr/>
            </a:pPr>
            <a:r>
              <a:rPr lang="en-US" sz="1000" kern="0" dirty="0" smtClean="0">
                <a:solidFill>
                  <a:srgbClr val="C31230"/>
                </a:solidFill>
              </a:rPr>
              <a:t>Malware</a:t>
            </a:r>
          </a:p>
          <a:p>
            <a:pPr defTabSz="685777" fontAlgn="auto">
              <a:lnSpc>
                <a:spcPts val="1300"/>
              </a:lnSpc>
              <a:spcBef>
                <a:spcPts val="0"/>
              </a:spcBef>
              <a:spcAft>
                <a:spcPts val="0"/>
              </a:spcAft>
              <a:defRPr/>
            </a:pPr>
            <a:r>
              <a:rPr lang="en-US" sz="1000" kern="0" dirty="0">
                <a:solidFill>
                  <a:srgbClr val="C31230"/>
                </a:solidFill>
              </a:rPr>
              <a:t>C2 </a:t>
            </a:r>
            <a:r>
              <a:rPr lang="en-US" sz="1000" kern="0" dirty="0" smtClean="0">
                <a:solidFill>
                  <a:srgbClr val="C31230"/>
                </a:solidFill>
              </a:rPr>
              <a:t>Callbacks</a:t>
            </a:r>
          </a:p>
          <a:p>
            <a:pPr defTabSz="685777" fontAlgn="auto">
              <a:lnSpc>
                <a:spcPts val="1300"/>
              </a:lnSpc>
              <a:spcBef>
                <a:spcPts val="0"/>
              </a:spcBef>
              <a:spcAft>
                <a:spcPts val="0"/>
              </a:spcAft>
              <a:defRPr/>
            </a:pPr>
            <a:r>
              <a:rPr lang="en-US" sz="1000" kern="0" dirty="0" smtClean="0">
                <a:solidFill>
                  <a:srgbClr val="C31230"/>
                </a:solidFill>
              </a:rPr>
              <a:t>Phishing</a:t>
            </a:r>
            <a:endParaRPr lang="en-US" sz="1000" kern="0" dirty="0">
              <a:solidFill>
                <a:srgbClr val="C31230"/>
              </a:solidFill>
              <a:ea typeface="Arial" charset="0"/>
              <a:cs typeface="Arial" charset="0"/>
            </a:endParaRPr>
          </a:p>
        </p:txBody>
      </p:sp>
      <p:cxnSp>
        <p:nvCxnSpPr>
          <p:cNvPr id="131" name="Straight Connector 130"/>
          <p:cNvCxnSpPr/>
          <p:nvPr/>
        </p:nvCxnSpPr>
        <p:spPr>
          <a:xfrm>
            <a:off x="1133011" y="759915"/>
            <a:ext cx="0" cy="438912"/>
          </a:xfrm>
          <a:prstGeom prst="line">
            <a:avLst/>
          </a:prstGeom>
          <a:ln w="12700" cap="flat" cmpd="sng">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32" name="Group 131"/>
          <p:cNvGrpSpPr/>
          <p:nvPr/>
        </p:nvGrpSpPr>
        <p:grpSpPr>
          <a:xfrm>
            <a:off x="467544" y="351843"/>
            <a:ext cx="1724896" cy="923763"/>
            <a:chOff x="5596581" y="595429"/>
            <a:chExt cx="2272456" cy="1217008"/>
          </a:xfrm>
        </p:grpSpPr>
        <p:grpSp>
          <p:nvGrpSpPr>
            <p:cNvPr id="133" name="Group 132"/>
            <p:cNvGrpSpPr/>
            <p:nvPr/>
          </p:nvGrpSpPr>
          <p:grpSpPr>
            <a:xfrm>
              <a:off x="5596581" y="595429"/>
              <a:ext cx="2272456" cy="1217008"/>
              <a:chOff x="3435772" y="1179303"/>
              <a:chExt cx="2272456" cy="1217008"/>
            </a:xfrm>
          </p:grpSpPr>
          <p:sp>
            <p:nvSpPr>
              <p:cNvPr id="135" name="Freeform 134"/>
              <p:cNvSpPr/>
              <p:nvPr/>
            </p:nvSpPr>
            <p:spPr>
              <a:xfrm rot="3300032">
                <a:off x="4848140" y="1429427"/>
                <a:ext cx="713560" cy="296697"/>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36" name="Freeform 135"/>
              <p:cNvSpPr/>
              <p:nvPr/>
            </p:nvSpPr>
            <p:spPr>
              <a:xfrm>
                <a:off x="343577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37" name="Freeform 136"/>
              <p:cNvSpPr/>
              <p:nvPr/>
            </p:nvSpPr>
            <p:spPr>
              <a:xfrm rot="787047" flipH="1">
                <a:off x="3790375" y="1179303"/>
                <a:ext cx="1055682" cy="83857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38" name="Freeform 137"/>
              <p:cNvSpPr/>
              <p:nvPr/>
            </p:nvSpPr>
            <p:spPr>
              <a:xfrm flipH="1">
                <a:off x="541789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cxnSp>
          <p:nvCxnSpPr>
            <p:cNvPr id="134" name="Straight Connector 133"/>
            <p:cNvCxnSpPr/>
            <p:nvPr/>
          </p:nvCxnSpPr>
          <p:spPr>
            <a:xfrm flipH="1">
              <a:off x="5886917" y="1812437"/>
              <a:ext cx="1691784" cy="0"/>
            </a:xfrm>
            <a:prstGeom prst="line">
              <a:avLst/>
            </a:prstGeom>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138"/>
          <p:cNvGrpSpPr/>
          <p:nvPr/>
        </p:nvGrpSpPr>
        <p:grpSpPr>
          <a:xfrm>
            <a:off x="698629" y="804773"/>
            <a:ext cx="349192" cy="349196"/>
            <a:chOff x="1239211" y="1569263"/>
            <a:chExt cx="347588" cy="347592"/>
          </a:xfrm>
        </p:grpSpPr>
        <p:sp>
          <p:nvSpPr>
            <p:cNvPr id="140" name="Freeform 361"/>
            <p:cNvSpPr>
              <a:spLocks noChangeArrowheads="1"/>
            </p:cNvSpPr>
            <p:nvPr/>
          </p:nvSpPr>
          <p:spPr bwMode="auto">
            <a:xfrm>
              <a:off x="1239211" y="1569263"/>
              <a:ext cx="347588" cy="347592"/>
            </a:xfrm>
            <a:custGeom>
              <a:avLst/>
              <a:gdLst>
                <a:gd name="T0" fmla="*/ 184 w 312"/>
                <a:gd name="T1" fmla="*/ 29 h 311"/>
                <a:gd name="T2" fmla="*/ 184 w 312"/>
                <a:gd name="T3" fmla="*/ 29 h 311"/>
                <a:gd name="T4" fmla="*/ 226 w 312"/>
                <a:gd name="T5" fmla="*/ 46 h 311"/>
                <a:gd name="T6" fmla="*/ 226 w 312"/>
                <a:gd name="T7" fmla="*/ 46 h 311"/>
                <a:gd name="T8" fmla="*/ 266 w 312"/>
                <a:gd name="T9" fmla="*/ 85 h 311"/>
                <a:gd name="T10" fmla="*/ 266 w 312"/>
                <a:gd name="T11" fmla="*/ 85 h 311"/>
                <a:gd name="T12" fmla="*/ 283 w 312"/>
                <a:gd name="T13" fmla="*/ 127 h 311"/>
                <a:gd name="T14" fmla="*/ 283 w 312"/>
                <a:gd name="T15" fmla="*/ 127 h 311"/>
                <a:gd name="T16" fmla="*/ 283 w 312"/>
                <a:gd name="T17" fmla="*/ 184 h 311"/>
                <a:gd name="T18" fmla="*/ 283 w 312"/>
                <a:gd name="T19" fmla="*/ 184 h 311"/>
                <a:gd name="T20" fmla="*/ 266 w 312"/>
                <a:gd name="T21" fmla="*/ 225 h 311"/>
                <a:gd name="T22" fmla="*/ 266 w 312"/>
                <a:gd name="T23" fmla="*/ 225 h 311"/>
                <a:gd name="T24" fmla="*/ 226 w 312"/>
                <a:gd name="T25" fmla="*/ 265 h 311"/>
                <a:gd name="T26" fmla="*/ 226 w 312"/>
                <a:gd name="T27" fmla="*/ 265 h 311"/>
                <a:gd name="T28" fmla="*/ 184 w 312"/>
                <a:gd name="T29" fmla="*/ 282 h 311"/>
                <a:gd name="T30" fmla="*/ 184 w 312"/>
                <a:gd name="T31" fmla="*/ 282 h 311"/>
                <a:gd name="T32" fmla="*/ 127 w 312"/>
                <a:gd name="T33" fmla="*/ 282 h 311"/>
                <a:gd name="T34" fmla="*/ 127 w 312"/>
                <a:gd name="T35" fmla="*/ 282 h 311"/>
                <a:gd name="T36" fmla="*/ 85 w 312"/>
                <a:gd name="T37" fmla="*/ 265 h 311"/>
                <a:gd name="T38" fmla="*/ 85 w 312"/>
                <a:gd name="T39" fmla="*/ 265 h 311"/>
                <a:gd name="T40" fmla="*/ 46 w 312"/>
                <a:gd name="T41" fmla="*/ 225 h 311"/>
                <a:gd name="T42" fmla="*/ 46 w 312"/>
                <a:gd name="T43" fmla="*/ 225 h 311"/>
                <a:gd name="T44" fmla="*/ 29 w 312"/>
                <a:gd name="T45" fmla="*/ 184 h 311"/>
                <a:gd name="T46" fmla="*/ 29 w 312"/>
                <a:gd name="T47" fmla="*/ 184 h 311"/>
                <a:gd name="T48" fmla="*/ 29 w 312"/>
                <a:gd name="T49" fmla="*/ 127 h 311"/>
                <a:gd name="T50" fmla="*/ 29 w 312"/>
                <a:gd name="T51" fmla="*/ 127 h 311"/>
                <a:gd name="T52" fmla="*/ 46 w 312"/>
                <a:gd name="T53" fmla="*/ 85 h 311"/>
                <a:gd name="T54" fmla="*/ 46 w 312"/>
                <a:gd name="T55" fmla="*/ 85 h 311"/>
                <a:gd name="T56" fmla="*/ 85 w 312"/>
                <a:gd name="T57" fmla="*/ 46 h 311"/>
                <a:gd name="T58" fmla="*/ 85 w 312"/>
                <a:gd name="T59" fmla="*/ 46 h 311"/>
                <a:gd name="T60" fmla="*/ 127 w 312"/>
                <a:gd name="T61" fmla="*/ 29 h 311"/>
                <a:gd name="T62" fmla="*/ 127 w 312"/>
                <a:gd name="T63" fmla="*/ 29 h 311"/>
                <a:gd name="T64" fmla="*/ 184 w 312"/>
                <a:gd name="T65" fmla="*/ 2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311">
                  <a:moveTo>
                    <a:pt x="184" y="29"/>
                  </a:moveTo>
                  <a:lnTo>
                    <a:pt x="184" y="29"/>
                  </a:lnTo>
                  <a:cubicBezTo>
                    <a:pt x="189" y="46"/>
                    <a:pt x="209" y="54"/>
                    <a:pt x="226" y="46"/>
                  </a:cubicBezTo>
                  <a:lnTo>
                    <a:pt x="226" y="46"/>
                  </a:lnTo>
                  <a:cubicBezTo>
                    <a:pt x="252" y="34"/>
                    <a:pt x="280" y="60"/>
                    <a:pt x="266" y="85"/>
                  </a:cubicBezTo>
                  <a:lnTo>
                    <a:pt x="266" y="85"/>
                  </a:lnTo>
                  <a:cubicBezTo>
                    <a:pt x="257" y="102"/>
                    <a:pt x="266" y="122"/>
                    <a:pt x="283" y="127"/>
                  </a:cubicBezTo>
                  <a:lnTo>
                    <a:pt x="283" y="127"/>
                  </a:lnTo>
                  <a:cubicBezTo>
                    <a:pt x="311" y="136"/>
                    <a:pt x="311" y="175"/>
                    <a:pt x="283" y="184"/>
                  </a:cubicBezTo>
                  <a:lnTo>
                    <a:pt x="283" y="184"/>
                  </a:lnTo>
                  <a:cubicBezTo>
                    <a:pt x="266" y="189"/>
                    <a:pt x="257" y="209"/>
                    <a:pt x="266" y="225"/>
                  </a:cubicBezTo>
                  <a:lnTo>
                    <a:pt x="266" y="225"/>
                  </a:lnTo>
                  <a:cubicBezTo>
                    <a:pt x="277" y="251"/>
                    <a:pt x="252" y="279"/>
                    <a:pt x="226" y="265"/>
                  </a:cubicBezTo>
                  <a:lnTo>
                    <a:pt x="226" y="265"/>
                  </a:lnTo>
                  <a:cubicBezTo>
                    <a:pt x="209" y="256"/>
                    <a:pt x="189" y="265"/>
                    <a:pt x="184" y="282"/>
                  </a:cubicBezTo>
                  <a:lnTo>
                    <a:pt x="184" y="282"/>
                  </a:lnTo>
                  <a:cubicBezTo>
                    <a:pt x="175" y="310"/>
                    <a:pt x="136" y="310"/>
                    <a:pt x="127" y="282"/>
                  </a:cubicBezTo>
                  <a:lnTo>
                    <a:pt x="127" y="282"/>
                  </a:lnTo>
                  <a:cubicBezTo>
                    <a:pt x="122" y="265"/>
                    <a:pt x="102" y="256"/>
                    <a:pt x="85" y="265"/>
                  </a:cubicBezTo>
                  <a:lnTo>
                    <a:pt x="85" y="265"/>
                  </a:lnTo>
                  <a:cubicBezTo>
                    <a:pt x="60" y="276"/>
                    <a:pt x="31" y="251"/>
                    <a:pt x="46" y="225"/>
                  </a:cubicBezTo>
                  <a:lnTo>
                    <a:pt x="46" y="225"/>
                  </a:lnTo>
                  <a:cubicBezTo>
                    <a:pt x="54" y="209"/>
                    <a:pt x="46" y="189"/>
                    <a:pt x="29" y="184"/>
                  </a:cubicBezTo>
                  <a:lnTo>
                    <a:pt x="29" y="184"/>
                  </a:lnTo>
                  <a:cubicBezTo>
                    <a:pt x="0" y="175"/>
                    <a:pt x="0" y="136"/>
                    <a:pt x="29" y="127"/>
                  </a:cubicBezTo>
                  <a:lnTo>
                    <a:pt x="29" y="127"/>
                  </a:lnTo>
                  <a:cubicBezTo>
                    <a:pt x="46" y="122"/>
                    <a:pt x="54" y="102"/>
                    <a:pt x="46" y="85"/>
                  </a:cubicBezTo>
                  <a:lnTo>
                    <a:pt x="46" y="85"/>
                  </a:lnTo>
                  <a:cubicBezTo>
                    <a:pt x="34" y="60"/>
                    <a:pt x="60" y="31"/>
                    <a:pt x="85" y="46"/>
                  </a:cubicBezTo>
                  <a:lnTo>
                    <a:pt x="85" y="46"/>
                  </a:lnTo>
                  <a:cubicBezTo>
                    <a:pt x="102" y="54"/>
                    <a:pt x="122" y="46"/>
                    <a:pt x="127" y="29"/>
                  </a:cubicBezTo>
                  <a:lnTo>
                    <a:pt x="127" y="29"/>
                  </a:lnTo>
                  <a:cubicBezTo>
                    <a:pt x="136" y="0"/>
                    <a:pt x="175" y="0"/>
                    <a:pt x="184" y="29"/>
                  </a:cubicBezTo>
                </a:path>
              </a:pathLst>
            </a:custGeom>
            <a:solidFill>
              <a:schemeClr val="accent4"/>
            </a:solidFill>
            <a:ln>
              <a:noFill/>
            </a:ln>
            <a:effectLst/>
          </p:spPr>
          <p:txBody>
            <a:bodyPr wrap="none" anchor="ctr"/>
            <a:lstStyle/>
            <a:p>
              <a:endParaRPr lang="en-US">
                <a:solidFill>
                  <a:srgbClr val="333333"/>
                </a:solidFill>
              </a:endParaRPr>
            </a:p>
          </p:txBody>
        </p:sp>
        <p:grpSp>
          <p:nvGrpSpPr>
            <p:cNvPr id="141" name="Group 140"/>
            <p:cNvGrpSpPr/>
            <p:nvPr/>
          </p:nvGrpSpPr>
          <p:grpSpPr>
            <a:xfrm>
              <a:off x="1330788" y="1649282"/>
              <a:ext cx="164435" cy="178646"/>
              <a:chOff x="6562985" y="1082506"/>
              <a:chExt cx="204378" cy="222040"/>
            </a:xfrm>
            <a:solidFill>
              <a:schemeClr val="bg1"/>
            </a:solidFill>
          </p:grpSpPr>
          <p:sp>
            <p:nvSpPr>
              <p:cNvPr id="142" name="Freeform 6"/>
              <p:cNvSpPr>
                <a:spLocks/>
              </p:cNvSpPr>
              <p:nvPr/>
            </p:nvSpPr>
            <p:spPr bwMode="auto">
              <a:xfrm>
                <a:off x="6562985" y="1153876"/>
                <a:ext cx="98044" cy="150670"/>
              </a:xfrm>
              <a:custGeom>
                <a:avLst/>
                <a:gdLst>
                  <a:gd name="T0" fmla="*/ 73 w 147"/>
                  <a:gd name="T1" fmla="*/ 0 h 225"/>
                  <a:gd name="T2" fmla="*/ 62 w 147"/>
                  <a:gd name="T3" fmla="*/ 25 h 225"/>
                  <a:gd name="T4" fmla="*/ 25 w 147"/>
                  <a:gd name="T5" fmla="*/ 9 h 225"/>
                  <a:gd name="T6" fmla="*/ 11 w 147"/>
                  <a:gd name="T7" fmla="*/ 15 h 225"/>
                  <a:gd name="T8" fmla="*/ 18 w 147"/>
                  <a:gd name="T9" fmla="*/ 29 h 225"/>
                  <a:gd name="T10" fmla="*/ 56 w 147"/>
                  <a:gd name="T11" fmla="*/ 46 h 225"/>
                  <a:gd name="T12" fmla="*/ 52 w 147"/>
                  <a:gd name="T13" fmla="*/ 79 h 225"/>
                  <a:gd name="T14" fmla="*/ 11 w 147"/>
                  <a:gd name="T15" fmla="*/ 79 h 225"/>
                  <a:gd name="T16" fmla="*/ 0 w 147"/>
                  <a:gd name="T17" fmla="*/ 90 h 225"/>
                  <a:gd name="T18" fmla="*/ 11 w 147"/>
                  <a:gd name="T19" fmla="*/ 101 h 225"/>
                  <a:gd name="T20" fmla="*/ 52 w 147"/>
                  <a:gd name="T21" fmla="*/ 101 h 225"/>
                  <a:gd name="T22" fmla="*/ 56 w 147"/>
                  <a:gd name="T23" fmla="*/ 134 h 225"/>
                  <a:gd name="T24" fmla="*/ 18 w 147"/>
                  <a:gd name="T25" fmla="*/ 151 h 225"/>
                  <a:gd name="T26" fmla="*/ 11 w 147"/>
                  <a:gd name="T27" fmla="*/ 166 h 225"/>
                  <a:gd name="T28" fmla="*/ 22 w 147"/>
                  <a:gd name="T29" fmla="*/ 173 h 225"/>
                  <a:gd name="T30" fmla="*/ 25 w 147"/>
                  <a:gd name="T31" fmla="*/ 172 h 225"/>
                  <a:gd name="T32" fmla="*/ 64 w 147"/>
                  <a:gd name="T33" fmla="*/ 155 h 225"/>
                  <a:gd name="T34" fmla="*/ 147 w 147"/>
                  <a:gd name="T35" fmla="*/ 225 h 225"/>
                  <a:gd name="T36" fmla="*/ 147 w 147"/>
                  <a:gd name="T37" fmla="*/ 20 h 225"/>
                  <a:gd name="T38" fmla="*/ 78 w 147"/>
                  <a:gd name="T39" fmla="*/ 4 h 225"/>
                  <a:gd name="T40" fmla="*/ 73 w 147"/>
                  <a:gd name="T4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 h="225">
                    <a:moveTo>
                      <a:pt x="73" y="0"/>
                    </a:moveTo>
                    <a:cubicBezTo>
                      <a:pt x="68" y="8"/>
                      <a:pt x="65" y="16"/>
                      <a:pt x="62" y="25"/>
                    </a:cubicBezTo>
                    <a:cubicBezTo>
                      <a:pt x="25" y="9"/>
                      <a:pt x="25" y="9"/>
                      <a:pt x="25" y="9"/>
                    </a:cubicBezTo>
                    <a:cubicBezTo>
                      <a:pt x="20" y="7"/>
                      <a:pt x="13" y="9"/>
                      <a:pt x="11" y="15"/>
                    </a:cubicBezTo>
                    <a:cubicBezTo>
                      <a:pt x="9" y="20"/>
                      <a:pt x="12" y="27"/>
                      <a:pt x="18" y="29"/>
                    </a:cubicBezTo>
                    <a:cubicBezTo>
                      <a:pt x="56" y="46"/>
                      <a:pt x="56" y="46"/>
                      <a:pt x="56" y="46"/>
                    </a:cubicBezTo>
                    <a:cubicBezTo>
                      <a:pt x="54" y="57"/>
                      <a:pt x="52" y="68"/>
                      <a:pt x="52" y="79"/>
                    </a:cubicBezTo>
                    <a:cubicBezTo>
                      <a:pt x="11" y="79"/>
                      <a:pt x="11" y="79"/>
                      <a:pt x="11" y="79"/>
                    </a:cubicBezTo>
                    <a:cubicBezTo>
                      <a:pt x="4" y="79"/>
                      <a:pt x="0" y="83"/>
                      <a:pt x="0" y="90"/>
                    </a:cubicBezTo>
                    <a:cubicBezTo>
                      <a:pt x="0" y="95"/>
                      <a:pt x="4" y="101"/>
                      <a:pt x="11" y="101"/>
                    </a:cubicBezTo>
                    <a:cubicBezTo>
                      <a:pt x="52" y="101"/>
                      <a:pt x="52" y="101"/>
                      <a:pt x="52" y="101"/>
                    </a:cubicBezTo>
                    <a:cubicBezTo>
                      <a:pt x="52" y="113"/>
                      <a:pt x="54" y="124"/>
                      <a:pt x="56" y="134"/>
                    </a:cubicBezTo>
                    <a:cubicBezTo>
                      <a:pt x="18" y="151"/>
                      <a:pt x="18" y="151"/>
                      <a:pt x="18" y="151"/>
                    </a:cubicBezTo>
                    <a:cubicBezTo>
                      <a:pt x="11" y="154"/>
                      <a:pt x="9" y="161"/>
                      <a:pt x="11" y="166"/>
                    </a:cubicBezTo>
                    <a:cubicBezTo>
                      <a:pt x="13" y="169"/>
                      <a:pt x="18" y="173"/>
                      <a:pt x="22" y="173"/>
                    </a:cubicBezTo>
                    <a:cubicBezTo>
                      <a:pt x="23" y="173"/>
                      <a:pt x="24" y="172"/>
                      <a:pt x="25" y="172"/>
                    </a:cubicBezTo>
                    <a:cubicBezTo>
                      <a:pt x="64" y="155"/>
                      <a:pt x="64" y="155"/>
                      <a:pt x="64" y="155"/>
                    </a:cubicBezTo>
                    <a:cubicBezTo>
                      <a:pt x="79" y="190"/>
                      <a:pt x="109" y="211"/>
                      <a:pt x="147" y="225"/>
                    </a:cubicBezTo>
                    <a:cubicBezTo>
                      <a:pt x="147" y="20"/>
                      <a:pt x="147" y="20"/>
                      <a:pt x="147" y="20"/>
                    </a:cubicBezTo>
                    <a:cubicBezTo>
                      <a:pt x="120" y="20"/>
                      <a:pt x="97" y="13"/>
                      <a:pt x="78" y="4"/>
                    </a:cubicBezTo>
                    <a:cubicBezTo>
                      <a:pt x="77" y="2"/>
                      <a:pt x="75" y="1"/>
                      <a:pt x="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ea typeface=""/>
                  <a:cs typeface="CiscoSansTT Light"/>
                </a:endParaRPr>
              </a:p>
            </p:txBody>
          </p:sp>
          <p:sp>
            <p:nvSpPr>
              <p:cNvPr id="143" name="Freeform 7"/>
              <p:cNvSpPr>
                <a:spLocks/>
              </p:cNvSpPr>
              <p:nvPr/>
            </p:nvSpPr>
            <p:spPr bwMode="auto">
              <a:xfrm>
                <a:off x="6669680" y="1153876"/>
                <a:ext cx="97683" cy="150670"/>
              </a:xfrm>
              <a:custGeom>
                <a:avLst/>
                <a:gdLst>
                  <a:gd name="T0" fmla="*/ 134 w 146"/>
                  <a:gd name="T1" fmla="*/ 101 h 225"/>
                  <a:gd name="T2" fmla="*/ 146 w 146"/>
                  <a:gd name="T3" fmla="*/ 90 h 225"/>
                  <a:gd name="T4" fmla="*/ 135 w 146"/>
                  <a:gd name="T5" fmla="*/ 79 h 225"/>
                  <a:gd name="T6" fmla="*/ 95 w 146"/>
                  <a:gd name="T7" fmla="*/ 79 h 225"/>
                  <a:gd name="T8" fmla="*/ 91 w 146"/>
                  <a:gd name="T9" fmla="*/ 46 h 225"/>
                  <a:gd name="T10" fmla="*/ 129 w 146"/>
                  <a:gd name="T11" fmla="*/ 29 h 225"/>
                  <a:gd name="T12" fmla="*/ 134 w 146"/>
                  <a:gd name="T13" fmla="*/ 15 h 225"/>
                  <a:gd name="T14" fmla="*/ 120 w 146"/>
                  <a:gd name="T15" fmla="*/ 9 h 225"/>
                  <a:gd name="T16" fmla="*/ 84 w 146"/>
                  <a:gd name="T17" fmla="*/ 23 h 225"/>
                  <a:gd name="T18" fmla="*/ 74 w 146"/>
                  <a:gd name="T19" fmla="*/ 0 h 225"/>
                  <a:gd name="T20" fmla="*/ 69 w 146"/>
                  <a:gd name="T21" fmla="*/ 4 h 225"/>
                  <a:gd name="T22" fmla="*/ 0 w 146"/>
                  <a:gd name="T23" fmla="*/ 20 h 225"/>
                  <a:gd name="T24" fmla="*/ 0 w 146"/>
                  <a:gd name="T25" fmla="*/ 225 h 225"/>
                  <a:gd name="T26" fmla="*/ 83 w 146"/>
                  <a:gd name="T27" fmla="*/ 156 h 225"/>
                  <a:gd name="T28" fmla="*/ 120 w 146"/>
                  <a:gd name="T29" fmla="*/ 172 h 225"/>
                  <a:gd name="T30" fmla="*/ 124 w 146"/>
                  <a:gd name="T31" fmla="*/ 173 h 225"/>
                  <a:gd name="T32" fmla="*/ 134 w 146"/>
                  <a:gd name="T33" fmla="*/ 166 h 225"/>
                  <a:gd name="T34" fmla="*/ 129 w 146"/>
                  <a:gd name="T35" fmla="*/ 151 h 225"/>
                  <a:gd name="T36" fmla="*/ 90 w 146"/>
                  <a:gd name="T37" fmla="*/ 135 h 225"/>
                  <a:gd name="T38" fmla="*/ 95 w 146"/>
                  <a:gd name="T39" fmla="*/ 101 h 225"/>
                  <a:gd name="T40" fmla="*/ 134 w 146"/>
                  <a:gd name="T41" fmla="*/ 10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25">
                    <a:moveTo>
                      <a:pt x="134" y="101"/>
                    </a:moveTo>
                    <a:cubicBezTo>
                      <a:pt x="141" y="101"/>
                      <a:pt x="145" y="95"/>
                      <a:pt x="146" y="90"/>
                    </a:cubicBezTo>
                    <a:cubicBezTo>
                      <a:pt x="146" y="83"/>
                      <a:pt x="141" y="79"/>
                      <a:pt x="135" y="79"/>
                    </a:cubicBezTo>
                    <a:cubicBezTo>
                      <a:pt x="95" y="79"/>
                      <a:pt x="95" y="79"/>
                      <a:pt x="95" y="79"/>
                    </a:cubicBezTo>
                    <a:cubicBezTo>
                      <a:pt x="95" y="67"/>
                      <a:pt x="93" y="56"/>
                      <a:pt x="91" y="46"/>
                    </a:cubicBezTo>
                    <a:cubicBezTo>
                      <a:pt x="129" y="29"/>
                      <a:pt x="129" y="29"/>
                      <a:pt x="129" y="29"/>
                    </a:cubicBezTo>
                    <a:cubicBezTo>
                      <a:pt x="134" y="27"/>
                      <a:pt x="136" y="20"/>
                      <a:pt x="134" y="15"/>
                    </a:cubicBezTo>
                    <a:cubicBezTo>
                      <a:pt x="132" y="9"/>
                      <a:pt x="125" y="7"/>
                      <a:pt x="120" y="9"/>
                    </a:cubicBezTo>
                    <a:cubicBezTo>
                      <a:pt x="84" y="23"/>
                      <a:pt x="84" y="23"/>
                      <a:pt x="84" y="23"/>
                    </a:cubicBezTo>
                    <a:cubicBezTo>
                      <a:pt x="82" y="16"/>
                      <a:pt x="79" y="8"/>
                      <a:pt x="74" y="0"/>
                    </a:cubicBezTo>
                    <a:cubicBezTo>
                      <a:pt x="72" y="1"/>
                      <a:pt x="70" y="2"/>
                      <a:pt x="69" y="4"/>
                    </a:cubicBezTo>
                    <a:cubicBezTo>
                      <a:pt x="50" y="13"/>
                      <a:pt x="27" y="20"/>
                      <a:pt x="0" y="20"/>
                    </a:cubicBezTo>
                    <a:cubicBezTo>
                      <a:pt x="0" y="225"/>
                      <a:pt x="0" y="225"/>
                      <a:pt x="0" y="225"/>
                    </a:cubicBezTo>
                    <a:cubicBezTo>
                      <a:pt x="37" y="213"/>
                      <a:pt x="67" y="190"/>
                      <a:pt x="83" y="156"/>
                    </a:cubicBezTo>
                    <a:cubicBezTo>
                      <a:pt x="120" y="172"/>
                      <a:pt x="120" y="172"/>
                      <a:pt x="120" y="172"/>
                    </a:cubicBezTo>
                    <a:cubicBezTo>
                      <a:pt x="121" y="172"/>
                      <a:pt x="123" y="173"/>
                      <a:pt x="124" y="173"/>
                    </a:cubicBezTo>
                    <a:cubicBezTo>
                      <a:pt x="129" y="173"/>
                      <a:pt x="133" y="169"/>
                      <a:pt x="134" y="166"/>
                    </a:cubicBezTo>
                    <a:cubicBezTo>
                      <a:pt x="136" y="161"/>
                      <a:pt x="134" y="154"/>
                      <a:pt x="129" y="151"/>
                    </a:cubicBezTo>
                    <a:cubicBezTo>
                      <a:pt x="90" y="135"/>
                      <a:pt x="90" y="135"/>
                      <a:pt x="90" y="135"/>
                    </a:cubicBezTo>
                    <a:cubicBezTo>
                      <a:pt x="93" y="124"/>
                      <a:pt x="95" y="113"/>
                      <a:pt x="95" y="101"/>
                    </a:cubicBezTo>
                    <a:lnTo>
                      <a:pt x="134" y="1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ea typeface=""/>
                  <a:cs typeface="CiscoSansTT Light"/>
                </a:endParaRPr>
              </a:p>
            </p:txBody>
          </p:sp>
          <p:sp>
            <p:nvSpPr>
              <p:cNvPr id="144" name="Freeform 8"/>
              <p:cNvSpPr>
                <a:spLocks/>
              </p:cNvSpPr>
              <p:nvPr/>
            </p:nvSpPr>
            <p:spPr bwMode="auto">
              <a:xfrm>
                <a:off x="6595065" y="1082506"/>
                <a:ext cx="139496" cy="76777"/>
              </a:xfrm>
              <a:custGeom>
                <a:avLst/>
                <a:gdLst>
                  <a:gd name="T0" fmla="*/ 179 w 209"/>
                  <a:gd name="T1" fmla="*/ 96 h 115"/>
                  <a:gd name="T2" fmla="*/ 156 w 209"/>
                  <a:gd name="T3" fmla="*/ 72 h 115"/>
                  <a:gd name="T4" fmla="*/ 185 w 209"/>
                  <a:gd name="T5" fmla="*/ 39 h 115"/>
                  <a:gd name="T6" fmla="*/ 189 w 209"/>
                  <a:gd name="T7" fmla="*/ 39 h 115"/>
                  <a:gd name="T8" fmla="*/ 209 w 209"/>
                  <a:gd name="T9" fmla="*/ 19 h 115"/>
                  <a:gd name="T10" fmla="*/ 189 w 209"/>
                  <a:gd name="T11" fmla="*/ 0 h 115"/>
                  <a:gd name="T12" fmla="*/ 170 w 209"/>
                  <a:gd name="T13" fmla="*/ 19 h 115"/>
                  <a:gd name="T14" fmla="*/ 172 w 209"/>
                  <a:gd name="T15" fmla="*/ 28 h 115"/>
                  <a:gd name="T16" fmla="*/ 142 w 209"/>
                  <a:gd name="T17" fmla="*/ 62 h 115"/>
                  <a:gd name="T18" fmla="*/ 106 w 209"/>
                  <a:gd name="T19" fmla="*/ 53 h 115"/>
                  <a:gd name="T20" fmla="*/ 67 w 209"/>
                  <a:gd name="T21" fmla="*/ 63 h 115"/>
                  <a:gd name="T22" fmla="*/ 37 w 209"/>
                  <a:gd name="T23" fmla="*/ 28 h 115"/>
                  <a:gd name="T24" fmla="*/ 39 w 209"/>
                  <a:gd name="T25" fmla="*/ 19 h 115"/>
                  <a:gd name="T26" fmla="*/ 19 w 209"/>
                  <a:gd name="T27" fmla="*/ 0 h 115"/>
                  <a:gd name="T28" fmla="*/ 0 w 209"/>
                  <a:gd name="T29" fmla="*/ 19 h 115"/>
                  <a:gd name="T30" fmla="*/ 19 w 209"/>
                  <a:gd name="T31" fmla="*/ 39 h 115"/>
                  <a:gd name="T32" fmla="*/ 24 w 209"/>
                  <a:gd name="T33" fmla="*/ 39 h 115"/>
                  <a:gd name="T34" fmla="*/ 52 w 209"/>
                  <a:gd name="T35" fmla="*/ 73 h 115"/>
                  <a:gd name="T36" fmla="*/ 33 w 209"/>
                  <a:gd name="T37" fmla="*/ 96 h 115"/>
                  <a:gd name="T38" fmla="*/ 37 w 209"/>
                  <a:gd name="T39" fmla="*/ 99 h 115"/>
                  <a:gd name="T40" fmla="*/ 106 w 209"/>
                  <a:gd name="T41" fmla="*/ 115 h 115"/>
                  <a:gd name="T42" fmla="*/ 174 w 209"/>
                  <a:gd name="T43" fmla="*/ 99 h 115"/>
                  <a:gd name="T44" fmla="*/ 179 w 209"/>
                  <a:gd name="T45" fmla="*/ 9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9" h="115">
                    <a:moveTo>
                      <a:pt x="179" y="96"/>
                    </a:moveTo>
                    <a:cubicBezTo>
                      <a:pt x="173" y="86"/>
                      <a:pt x="165" y="78"/>
                      <a:pt x="156" y="72"/>
                    </a:cubicBezTo>
                    <a:cubicBezTo>
                      <a:pt x="177" y="49"/>
                      <a:pt x="183" y="41"/>
                      <a:pt x="185" y="39"/>
                    </a:cubicBezTo>
                    <a:cubicBezTo>
                      <a:pt x="187" y="39"/>
                      <a:pt x="188" y="39"/>
                      <a:pt x="189" y="39"/>
                    </a:cubicBezTo>
                    <a:cubicBezTo>
                      <a:pt x="200" y="39"/>
                      <a:pt x="209" y="30"/>
                      <a:pt x="209" y="19"/>
                    </a:cubicBezTo>
                    <a:cubicBezTo>
                      <a:pt x="209" y="9"/>
                      <a:pt x="200" y="0"/>
                      <a:pt x="189" y="0"/>
                    </a:cubicBezTo>
                    <a:cubicBezTo>
                      <a:pt x="178" y="0"/>
                      <a:pt x="170" y="9"/>
                      <a:pt x="170" y="19"/>
                    </a:cubicBezTo>
                    <a:cubicBezTo>
                      <a:pt x="170" y="23"/>
                      <a:pt x="170" y="25"/>
                      <a:pt x="172" y="28"/>
                    </a:cubicBezTo>
                    <a:cubicBezTo>
                      <a:pt x="142" y="62"/>
                      <a:pt x="142" y="62"/>
                      <a:pt x="142" y="62"/>
                    </a:cubicBezTo>
                    <a:cubicBezTo>
                      <a:pt x="131" y="56"/>
                      <a:pt x="119" y="53"/>
                      <a:pt x="106" y="53"/>
                    </a:cubicBezTo>
                    <a:cubicBezTo>
                      <a:pt x="92" y="53"/>
                      <a:pt x="79" y="56"/>
                      <a:pt x="67" y="63"/>
                    </a:cubicBezTo>
                    <a:cubicBezTo>
                      <a:pt x="45" y="38"/>
                      <a:pt x="38" y="30"/>
                      <a:pt x="37" y="28"/>
                    </a:cubicBezTo>
                    <a:cubicBezTo>
                      <a:pt x="38" y="26"/>
                      <a:pt x="39" y="23"/>
                      <a:pt x="39" y="19"/>
                    </a:cubicBezTo>
                    <a:cubicBezTo>
                      <a:pt x="39" y="9"/>
                      <a:pt x="30" y="0"/>
                      <a:pt x="19" y="0"/>
                    </a:cubicBezTo>
                    <a:cubicBezTo>
                      <a:pt x="8" y="0"/>
                      <a:pt x="0" y="9"/>
                      <a:pt x="0" y="19"/>
                    </a:cubicBezTo>
                    <a:cubicBezTo>
                      <a:pt x="0" y="30"/>
                      <a:pt x="8" y="39"/>
                      <a:pt x="19" y="39"/>
                    </a:cubicBezTo>
                    <a:cubicBezTo>
                      <a:pt x="21" y="39"/>
                      <a:pt x="22" y="39"/>
                      <a:pt x="24" y="39"/>
                    </a:cubicBezTo>
                    <a:cubicBezTo>
                      <a:pt x="52" y="73"/>
                      <a:pt x="52" y="73"/>
                      <a:pt x="52" y="73"/>
                    </a:cubicBezTo>
                    <a:cubicBezTo>
                      <a:pt x="45" y="80"/>
                      <a:pt x="38" y="87"/>
                      <a:pt x="33" y="96"/>
                    </a:cubicBezTo>
                    <a:cubicBezTo>
                      <a:pt x="34" y="97"/>
                      <a:pt x="35" y="98"/>
                      <a:pt x="37" y="99"/>
                    </a:cubicBezTo>
                    <a:cubicBezTo>
                      <a:pt x="55" y="108"/>
                      <a:pt x="79" y="115"/>
                      <a:pt x="106" y="115"/>
                    </a:cubicBezTo>
                    <a:cubicBezTo>
                      <a:pt x="132" y="115"/>
                      <a:pt x="156" y="108"/>
                      <a:pt x="174" y="99"/>
                    </a:cubicBezTo>
                    <a:cubicBezTo>
                      <a:pt x="176" y="98"/>
                      <a:pt x="177" y="97"/>
                      <a:pt x="179" y="9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ea typeface=""/>
                  <a:cs typeface="CiscoSansTT Light"/>
                </a:endParaRPr>
              </a:p>
            </p:txBody>
          </p:sp>
        </p:grpSp>
      </p:grpSp>
      <p:sp>
        <p:nvSpPr>
          <p:cNvPr id="176" name="Rectangle 175"/>
          <p:cNvSpPr/>
          <p:nvPr/>
        </p:nvSpPr>
        <p:spPr>
          <a:xfrm>
            <a:off x="0" y="0"/>
            <a:ext cx="4940928" cy="13820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sp>
        <p:nvSpPr>
          <p:cNvPr id="177" name="Rectangle 176"/>
          <p:cNvSpPr/>
          <p:nvPr/>
        </p:nvSpPr>
        <p:spPr>
          <a:xfrm>
            <a:off x="-1" y="-2181"/>
            <a:ext cx="2135521" cy="307777"/>
          </a:xfrm>
          <a:prstGeom prst="rect">
            <a:avLst/>
          </a:prstGeom>
          <a:solidFill>
            <a:schemeClr val="accent2">
              <a:lumMod val="75000"/>
            </a:schemeClr>
          </a:solidFill>
        </p:spPr>
        <p:txBody>
          <a:bodyPr wrap="none">
            <a:spAutoFit/>
          </a:bodyPr>
          <a:lstStyle/>
          <a:p>
            <a:r>
              <a:rPr lang="ja-JP" altLang="en-US" sz="1400" spc="-150" dirty="0" smtClean="0">
                <a:solidFill>
                  <a:schemeClr val="bg1"/>
                </a:solidFill>
                <a:latin typeface="+mn-ea"/>
              </a:rPr>
              <a:t>セキュリティ ソリューション </a:t>
            </a:r>
            <a:r>
              <a:rPr lang="en-US" altLang="ja-JP" sz="1400" spc="-150" dirty="0">
                <a:solidFill>
                  <a:schemeClr val="bg1"/>
                </a:solidFill>
                <a:latin typeface="+mn-ea"/>
              </a:rPr>
              <a:t># </a:t>
            </a:r>
            <a:r>
              <a:rPr lang="ja-JP" altLang="en-US" sz="1400" spc="-150" dirty="0" smtClean="0">
                <a:solidFill>
                  <a:schemeClr val="bg1"/>
                </a:solidFill>
                <a:latin typeface="+mn-ea"/>
              </a:rPr>
              <a:t>２</a:t>
            </a:r>
            <a:endParaRPr lang="en-US" sz="1400" dirty="0">
              <a:solidFill>
                <a:schemeClr val="bg1"/>
              </a:solidFill>
            </a:endParaRPr>
          </a:p>
        </p:txBody>
      </p:sp>
      <p:pic>
        <p:nvPicPr>
          <p:cNvPr id="171" name="Picture 170"/>
          <p:cNvPicPr>
            <a:picLocks noChangeAspect="1"/>
          </p:cNvPicPr>
          <p:nvPr/>
        </p:nvPicPr>
        <p:blipFill>
          <a:blip r:embed="rId3"/>
          <a:stretch>
            <a:fillRect/>
          </a:stretch>
        </p:blipFill>
        <p:spPr>
          <a:xfrm>
            <a:off x="4667835" y="1851670"/>
            <a:ext cx="1243541" cy="230866"/>
          </a:xfrm>
          <a:prstGeom prst="rect">
            <a:avLst/>
          </a:prstGeom>
        </p:spPr>
      </p:pic>
      <p:sp>
        <p:nvSpPr>
          <p:cNvPr id="172" name="Rounded Rectangular Callout 171"/>
          <p:cNvSpPr/>
          <p:nvPr/>
        </p:nvSpPr>
        <p:spPr>
          <a:xfrm>
            <a:off x="6340877" y="430872"/>
            <a:ext cx="2479595" cy="1646996"/>
          </a:xfrm>
          <a:prstGeom prst="wedgeRoundRectCallout">
            <a:avLst>
              <a:gd name="adj1" fmla="val -64137"/>
              <a:gd name="adj2" fmla="val 38155"/>
              <a:gd name="adj3" fmla="val 16667"/>
            </a:avLst>
          </a:prstGeom>
          <a:solidFill>
            <a:schemeClr val="bg1"/>
          </a:solidFill>
          <a:ln cap="rnd">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pic>
        <p:nvPicPr>
          <p:cNvPr id="178" name="Picture 177" descr="Screen Shot 2014-09-17 at 10.38.45.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6697" y="555526"/>
            <a:ext cx="2065279" cy="1062735"/>
          </a:xfrm>
          <a:prstGeom prst="rect">
            <a:avLst/>
          </a:prstGeom>
        </p:spPr>
      </p:pic>
      <p:pic>
        <p:nvPicPr>
          <p:cNvPr id="179" name="Picture 178" descr="Screen Shot 2014-09-21 at 16.59.07.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596786" y="2691840"/>
            <a:ext cx="1223833" cy="764983"/>
          </a:xfrm>
          <a:prstGeom prst="rect">
            <a:avLst/>
          </a:prstGeom>
          <a:ln>
            <a:solidFill>
              <a:srgbClr val="7F7F7F"/>
            </a:solidFill>
          </a:ln>
        </p:spPr>
      </p:pic>
      <p:pic>
        <p:nvPicPr>
          <p:cNvPr id="150" name="Picture 2" descr="/Users/njito/Library/Group Containers/UBF8T346G9.Office/msoclip1/01/ADAF3FA9-9D48-8040-869A-789F1F775BEB.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1445" y="2939677"/>
            <a:ext cx="349758" cy="349758"/>
          </a:xfrm>
          <a:prstGeom prst="rect">
            <a:avLst/>
          </a:prstGeom>
          <a:noFill/>
          <a:extLst>
            <a:ext uri="{909E8E84-426E-40DD-AFC4-6F175D3DCCD1}">
              <a14:hiddenFill xmlns:a14="http://schemas.microsoft.com/office/drawing/2010/main">
                <a:solidFill>
                  <a:srgbClr val="FFFFFF"/>
                </a:solidFill>
              </a14:hiddenFill>
            </a:ext>
          </a:extLst>
        </p:spPr>
      </p:pic>
      <p:sp>
        <p:nvSpPr>
          <p:cNvPr id="157" name="TextBox 30"/>
          <p:cNvSpPr txBox="1"/>
          <p:nvPr/>
        </p:nvSpPr>
        <p:spPr>
          <a:xfrm>
            <a:off x="7895997" y="4368832"/>
            <a:ext cx="543739"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bg2">
                    <a:lumMod val="75000"/>
                  </a:schemeClr>
                </a:solidFill>
              </a:rPr>
              <a:t>会社</a:t>
            </a:r>
            <a:endParaRPr lang="en-US" sz="1400" dirty="0" smtClean="0">
              <a:solidFill>
                <a:schemeClr val="bg2">
                  <a:lumMod val="75000"/>
                </a:schemeClr>
              </a:solidFill>
            </a:endParaRPr>
          </a:p>
        </p:txBody>
      </p:sp>
      <p:grpSp>
        <p:nvGrpSpPr>
          <p:cNvPr id="158" name="Group 31"/>
          <p:cNvGrpSpPr/>
          <p:nvPr/>
        </p:nvGrpSpPr>
        <p:grpSpPr>
          <a:xfrm>
            <a:off x="8015070" y="2873274"/>
            <a:ext cx="254000" cy="1493286"/>
            <a:chOff x="8131969" y="2549680"/>
            <a:chExt cx="254000" cy="1950641"/>
          </a:xfrm>
        </p:grpSpPr>
        <p:sp>
          <p:nvSpPr>
            <p:cNvPr id="159" name="Freeform 165"/>
            <p:cNvSpPr>
              <a:spLocks noChangeArrowheads="1"/>
            </p:cNvSpPr>
            <p:nvPr/>
          </p:nvSpPr>
          <p:spPr bwMode="auto">
            <a:xfrm>
              <a:off x="8131969" y="3406930"/>
              <a:ext cx="254000" cy="1093391"/>
            </a:xfrm>
            <a:custGeom>
              <a:avLst/>
              <a:gdLst>
                <a:gd name="T0" fmla="*/ 565 w 566"/>
                <a:gd name="T1" fmla="*/ 2427 h 2428"/>
                <a:gd name="T2" fmla="*/ 565 w 566"/>
                <a:gd name="T3" fmla="*/ 0 h 2428"/>
                <a:gd name="T4" fmla="*/ 0 w 566"/>
                <a:gd name="T5" fmla="*/ 0 h 2428"/>
                <a:gd name="T6" fmla="*/ 0 w 566"/>
                <a:gd name="T7" fmla="*/ 2427 h 2428"/>
              </a:gdLst>
              <a:ahLst/>
              <a:cxnLst>
                <a:cxn ang="0">
                  <a:pos x="T0" y="T1"/>
                </a:cxn>
                <a:cxn ang="0">
                  <a:pos x="T2" y="T3"/>
                </a:cxn>
                <a:cxn ang="0">
                  <a:pos x="T4" y="T5"/>
                </a:cxn>
                <a:cxn ang="0">
                  <a:pos x="T6" y="T7"/>
                </a:cxn>
              </a:cxnLst>
              <a:rect l="0" t="0" r="r" b="b"/>
              <a:pathLst>
                <a:path w="566" h="2428">
                  <a:moveTo>
                    <a:pt x="565" y="2427"/>
                  </a:moveTo>
                  <a:lnTo>
                    <a:pt x="565" y="0"/>
                  </a:lnTo>
                  <a:lnTo>
                    <a:pt x="0" y="0"/>
                  </a:lnTo>
                  <a:lnTo>
                    <a:pt x="0" y="2427"/>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60" name="Freeform 166"/>
            <p:cNvSpPr>
              <a:spLocks noChangeArrowheads="1"/>
            </p:cNvSpPr>
            <p:nvPr/>
          </p:nvSpPr>
          <p:spPr bwMode="auto">
            <a:xfrm>
              <a:off x="8157765" y="2964415"/>
              <a:ext cx="216298" cy="442515"/>
            </a:xfrm>
            <a:custGeom>
              <a:avLst/>
              <a:gdLst>
                <a:gd name="T0" fmla="*/ 480 w 481"/>
                <a:gd name="T1" fmla="*/ 982 h 983"/>
                <a:gd name="T2" fmla="*/ 480 w 481"/>
                <a:gd name="T3" fmla="*/ 240 h 983"/>
                <a:gd name="T4" fmla="*/ 240 w 481"/>
                <a:gd name="T5" fmla="*/ 0 h 983"/>
                <a:gd name="T6" fmla="*/ 0 w 481"/>
                <a:gd name="T7" fmla="*/ 240 h 983"/>
                <a:gd name="T8" fmla="*/ 0 w 481"/>
                <a:gd name="T9" fmla="*/ 982 h 983"/>
              </a:gdLst>
              <a:ahLst/>
              <a:cxnLst>
                <a:cxn ang="0">
                  <a:pos x="T0" y="T1"/>
                </a:cxn>
                <a:cxn ang="0">
                  <a:pos x="T2" y="T3"/>
                </a:cxn>
                <a:cxn ang="0">
                  <a:pos x="T4" y="T5"/>
                </a:cxn>
                <a:cxn ang="0">
                  <a:pos x="T6" y="T7"/>
                </a:cxn>
                <a:cxn ang="0">
                  <a:pos x="T8" y="T9"/>
                </a:cxn>
              </a:cxnLst>
              <a:rect l="0" t="0" r="r" b="b"/>
              <a:pathLst>
                <a:path w="481" h="983">
                  <a:moveTo>
                    <a:pt x="480" y="982"/>
                  </a:moveTo>
                  <a:lnTo>
                    <a:pt x="480" y="240"/>
                  </a:lnTo>
                  <a:cubicBezTo>
                    <a:pt x="480" y="107"/>
                    <a:pt x="373" y="0"/>
                    <a:pt x="240" y="0"/>
                  </a:cubicBezTo>
                  <a:cubicBezTo>
                    <a:pt x="108" y="0"/>
                    <a:pt x="0" y="107"/>
                    <a:pt x="0" y="240"/>
                  </a:cubicBezTo>
                  <a:lnTo>
                    <a:pt x="0" y="982"/>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61" name="Freeform 167"/>
            <p:cNvSpPr>
              <a:spLocks noChangeArrowheads="1"/>
            </p:cNvSpPr>
            <p:nvPr/>
          </p:nvSpPr>
          <p:spPr bwMode="auto">
            <a:xfrm>
              <a:off x="8235156" y="2827492"/>
              <a:ext cx="65484" cy="140891"/>
            </a:xfrm>
            <a:custGeom>
              <a:avLst/>
              <a:gdLst>
                <a:gd name="T0" fmla="*/ 144 w 145"/>
                <a:gd name="T1" fmla="*/ 310 h 311"/>
                <a:gd name="T2" fmla="*/ 144 w 145"/>
                <a:gd name="T3" fmla="*/ 0 h 311"/>
                <a:gd name="T4" fmla="*/ 0 w 145"/>
                <a:gd name="T5" fmla="*/ 0 h 311"/>
                <a:gd name="T6" fmla="*/ 0 w 145"/>
                <a:gd name="T7" fmla="*/ 310 h 311"/>
              </a:gdLst>
              <a:ahLst/>
              <a:cxnLst>
                <a:cxn ang="0">
                  <a:pos x="T0" y="T1"/>
                </a:cxn>
                <a:cxn ang="0">
                  <a:pos x="T2" y="T3"/>
                </a:cxn>
                <a:cxn ang="0">
                  <a:pos x="T4" y="T5"/>
                </a:cxn>
                <a:cxn ang="0">
                  <a:pos x="T6" y="T7"/>
                </a:cxn>
              </a:cxnLst>
              <a:rect l="0" t="0" r="r" b="b"/>
              <a:pathLst>
                <a:path w="145" h="311">
                  <a:moveTo>
                    <a:pt x="144" y="310"/>
                  </a:moveTo>
                  <a:lnTo>
                    <a:pt x="144" y="0"/>
                  </a:lnTo>
                  <a:lnTo>
                    <a:pt x="0" y="0"/>
                  </a:lnTo>
                  <a:lnTo>
                    <a:pt x="0" y="31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62" name="Line 168"/>
            <p:cNvSpPr>
              <a:spLocks noChangeShapeType="1"/>
            </p:cNvSpPr>
            <p:nvPr/>
          </p:nvSpPr>
          <p:spPr bwMode="auto">
            <a:xfrm>
              <a:off x="8272859" y="2549680"/>
              <a:ext cx="1985" cy="275829"/>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63" name="Line 169"/>
            <p:cNvSpPr>
              <a:spLocks noChangeShapeType="1"/>
            </p:cNvSpPr>
            <p:nvPr/>
          </p:nvSpPr>
          <p:spPr bwMode="auto">
            <a:xfrm>
              <a:off x="8266906" y="2968384"/>
              <a:ext cx="1984" cy="8929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64" name="Line 170"/>
            <p:cNvSpPr>
              <a:spLocks noChangeShapeType="1"/>
            </p:cNvSpPr>
            <p:nvPr/>
          </p:nvSpPr>
          <p:spPr bwMode="auto">
            <a:xfrm>
              <a:off x="8205390" y="2998149"/>
              <a:ext cx="61516" cy="6151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65" name="Line 171"/>
            <p:cNvSpPr>
              <a:spLocks noChangeShapeType="1"/>
            </p:cNvSpPr>
            <p:nvPr/>
          </p:nvSpPr>
          <p:spPr bwMode="auto">
            <a:xfrm flipH="1">
              <a:off x="8264921" y="2998149"/>
              <a:ext cx="65485" cy="6151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66" name="Line 172"/>
            <p:cNvSpPr>
              <a:spLocks noChangeShapeType="1"/>
            </p:cNvSpPr>
            <p:nvPr/>
          </p:nvSpPr>
          <p:spPr bwMode="auto">
            <a:xfrm flipH="1">
              <a:off x="8169671" y="3367242"/>
              <a:ext cx="194469" cy="0"/>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67" name="Line 173"/>
            <p:cNvSpPr>
              <a:spLocks noChangeShapeType="1"/>
            </p:cNvSpPr>
            <p:nvPr/>
          </p:nvSpPr>
          <p:spPr bwMode="auto">
            <a:xfrm flipH="1">
              <a:off x="8169671" y="3329540"/>
              <a:ext cx="192024" cy="0"/>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68" name="Line 174"/>
            <p:cNvSpPr>
              <a:spLocks noChangeShapeType="1"/>
            </p:cNvSpPr>
            <p:nvPr/>
          </p:nvSpPr>
          <p:spPr bwMode="auto">
            <a:xfrm>
              <a:off x="8163719" y="3061144"/>
              <a:ext cx="206375" cy="0"/>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69" name="Freeform 413"/>
            <p:cNvSpPr>
              <a:spLocks noChangeArrowheads="1"/>
            </p:cNvSpPr>
            <p:nvPr/>
          </p:nvSpPr>
          <p:spPr bwMode="auto">
            <a:xfrm>
              <a:off x="8183563" y="3837540"/>
              <a:ext cx="51594" cy="77390"/>
            </a:xfrm>
            <a:custGeom>
              <a:avLst/>
              <a:gdLst>
                <a:gd name="T0" fmla="*/ 57 w 114"/>
                <a:gd name="T1" fmla="*/ 170 h 171"/>
                <a:gd name="T2" fmla="*/ 0 w 114"/>
                <a:gd name="T3" fmla="*/ 170 h 171"/>
                <a:gd name="T4" fmla="*/ 0 w 114"/>
                <a:gd name="T5" fmla="*/ 0 h 171"/>
                <a:gd name="T6" fmla="*/ 113 w 114"/>
                <a:gd name="T7" fmla="*/ 0 h 171"/>
                <a:gd name="T8" fmla="*/ 113 w 114"/>
                <a:gd name="T9" fmla="*/ 170 h 171"/>
                <a:gd name="T10" fmla="*/ 57 w 114"/>
                <a:gd name="T11" fmla="*/ 170 h 171"/>
              </a:gdLst>
              <a:ahLst/>
              <a:cxnLst>
                <a:cxn ang="0">
                  <a:pos x="T0" y="T1"/>
                </a:cxn>
                <a:cxn ang="0">
                  <a:pos x="T2" y="T3"/>
                </a:cxn>
                <a:cxn ang="0">
                  <a:pos x="T4" y="T5"/>
                </a:cxn>
                <a:cxn ang="0">
                  <a:pos x="T6" y="T7"/>
                </a:cxn>
                <a:cxn ang="0">
                  <a:pos x="T8" y="T9"/>
                </a:cxn>
                <a:cxn ang="0">
                  <a:pos x="T10" y="T11"/>
                </a:cxn>
              </a:cxnLst>
              <a:rect l="0" t="0" r="r" b="b"/>
              <a:pathLst>
                <a:path w="114" h="171">
                  <a:moveTo>
                    <a:pt x="57" y="170"/>
                  </a:moveTo>
                  <a:lnTo>
                    <a:pt x="0" y="170"/>
                  </a:lnTo>
                  <a:lnTo>
                    <a:pt x="0" y="0"/>
                  </a:lnTo>
                  <a:lnTo>
                    <a:pt x="113" y="0"/>
                  </a:lnTo>
                  <a:lnTo>
                    <a:pt x="113" y="170"/>
                  </a:lnTo>
                  <a:lnTo>
                    <a:pt x="57" y="17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70" name="Freeform 414"/>
            <p:cNvSpPr>
              <a:spLocks noChangeArrowheads="1"/>
            </p:cNvSpPr>
            <p:nvPr/>
          </p:nvSpPr>
          <p:spPr bwMode="auto">
            <a:xfrm>
              <a:off x="8284765" y="3837540"/>
              <a:ext cx="51594" cy="77390"/>
            </a:xfrm>
            <a:custGeom>
              <a:avLst/>
              <a:gdLst>
                <a:gd name="T0" fmla="*/ 56 w 114"/>
                <a:gd name="T1" fmla="*/ 170 h 171"/>
                <a:gd name="T2" fmla="*/ 0 w 114"/>
                <a:gd name="T3" fmla="*/ 170 h 171"/>
                <a:gd name="T4" fmla="*/ 0 w 114"/>
                <a:gd name="T5" fmla="*/ 0 h 171"/>
                <a:gd name="T6" fmla="*/ 113 w 114"/>
                <a:gd name="T7" fmla="*/ 0 h 171"/>
                <a:gd name="T8" fmla="*/ 113 w 114"/>
                <a:gd name="T9" fmla="*/ 170 h 171"/>
                <a:gd name="T10" fmla="*/ 56 w 114"/>
                <a:gd name="T11" fmla="*/ 170 h 171"/>
              </a:gdLst>
              <a:ahLst/>
              <a:cxnLst>
                <a:cxn ang="0">
                  <a:pos x="T0" y="T1"/>
                </a:cxn>
                <a:cxn ang="0">
                  <a:pos x="T2" y="T3"/>
                </a:cxn>
                <a:cxn ang="0">
                  <a:pos x="T4" y="T5"/>
                </a:cxn>
                <a:cxn ang="0">
                  <a:pos x="T6" y="T7"/>
                </a:cxn>
                <a:cxn ang="0">
                  <a:pos x="T8" y="T9"/>
                </a:cxn>
                <a:cxn ang="0">
                  <a:pos x="T10" y="T11"/>
                </a:cxn>
              </a:cxnLst>
              <a:rect l="0" t="0" r="r" b="b"/>
              <a:pathLst>
                <a:path w="114" h="171">
                  <a:moveTo>
                    <a:pt x="56" y="170"/>
                  </a:moveTo>
                  <a:lnTo>
                    <a:pt x="0" y="170"/>
                  </a:lnTo>
                  <a:lnTo>
                    <a:pt x="0" y="0"/>
                  </a:lnTo>
                  <a:lnTo>
                    <a:pt x="113" y="0"/>
                  </a:lnTo>
                  <a:lnTo>
                    <a:pt x="113" y="170"/>
                  </a:lnTo>
                  <a:lnTo>
                    <a:pt x="56" y="17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73" name="Freeform 415"/>
            <p:cNvSpPr>
              <a:spLocks noChangeArrowheads="1"/>
            </p:cNvSpPr>
            <p:nvPr/>
          </p:nvSpPr>
          <p:spPr bwMode="auto">
            <a:xfrm>
              <a:off x="8183563" y="3710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75" name="Freeform 416"/>
            <p:cNvSpPr>
              <a:spLocks noChangeArrowheads="1"/>
            </p:cNvSpPr>
            <p:nvPr/>
          </p:nvSpPr>
          <p:spPr bwMode="auto">
            <a:xfrm>
              <a:off x="8284765" y="3710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04" name="Freeform 417"/>
            <p:cNvSpPr>
              <a:spLocks noChangeArrowheads="1"/>
            </p:cNvSpPr>
            <p:nvPr/>
          </p:nvSpPr>
          <p:spPr bwMode="auto">
            <a:xfrm>
              <a:off x="8183563" y="3583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05" name="Freeform 418"/>
            <p:cNvSpPr>
              <a:spLocks noChangeArrowheads="1"/>
            </p:cNvSpPr>
            <p:nvPr/>
          </p:nvSpPr>
          <p:spPr bwMode="auto">
            <a:xfrm>
              <a:off x="8284765" y="3583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06" name="Freeform 419"/>
            <p:cNvSpPr>
              <a:spLocks noChangeArrowheads="1"/>
            </p:cNvSpPr>
            <p:nvPr/>
          </p:nvSpPr>
          <p:spPr bwMode="auto">
            <a:xfrm>
              <a:off x="8183563" y="3456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07" name="Freeform 420"/>
            <p:cNvSpPr>
              <a:spLocks noChangeArrowheads="1"/>
            </p:cNvSpPr>
            <p:nvPr/>
          </p:nvSpPr>
          <p:spPr bwMode="auto">
            <a:xfrm>
              <a:off x="8284765" y="3456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08" name="Freeform 421"/>
            <p:cNvSpPr>
              <a:spLocks noChangeArrowheads="1"/>
            </p:cNvSpPr>
            <p:nvPr/>
          </p:nvSpPr>
          <p:spPr bwMode="auto">
            <a:xfrm>
              <a:off x="8183563" y="3964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09" name="Freeform 422"/>
            <p:cNvSpPr>
              <a:spLocks noChangeArrowheads="1"/>
            </p:cNvSpPr>
            <p:nvPr/>
          </p:nvSpPr>
          <p:spPr bwMode="auto">
            <a:xfrm>
              <a:off x="8284765" y="3964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10" name="Freeform 423"/>
            <p:cNvSpPr>
              <a:spLocks noChangeArrowheads="1"/>
            </p:cNvSpPr>
            <p:nvPr/>
          </p:nvSpPr>
          <p:spPr bwMode="auto">
            <a:xfrm>
              <a:off x="8183563" y="4091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11" name="Freeform 424"/>
            <p:cNvSpPr>
              <a:spLocks noChangeArrowheads="1"/>
            </p:cNvSpPr>
            <p:nvPr/>
          </p:nvSpPr>
          <p:spPr bwMode="auto">
            <a:xfrm>
              <a:off x="8284765" y="4091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12" name="Freeform 425"/>
            <p:cNvSpPr>
              <a:spLocks noChangeArrowheads="1"/>
            </p:cNvSpPr>
            <p:nvPr/>
          </p:nvSpPr>
          <p:spPr bwMode="auto">
            <a:xfrm>
              <a:off x="8183563" y="4218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13" name="Freeform 426"/>
            <p:cNvSpPr>
              <a:spLocks noChangeArrowheads="1"/>
            </p:cNvSpPr>
            <p:nvPr/>
          </p:nvSpPr>
          <p:spPr bwMode="auto">
            <a:xfrm>
              <a:off x="8284765" y="4218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14" name="Freeform 427"/>
            <p:cNvSpPr>
              <a:spLocks noChangeArrowheads="1"/>
            </p:cNvSpPr>
            <p:nvPr/>
          </p:nvSpPr>
          <p:spPr bwMode="auto">
            <a:xfrm>
              <a:off x="8183563" y="4345540"/>
              <a:ext cx="152796" cy="152796"/>
            </a:xfrm>
            <a:custGeom>
              <a:avLst/>
              <a:gdLst>
                <a:gd name="T0" fmla="*/ 339 w 340"/>
                <a:gd name="T1" fmla="*/ 339 h 340"/>
                <a:gd name="T2" fmla="*/ 339 w 340"/>
                <a:gd name="T3" fmla="*/ 0 h 340"/>
                <a:gd name="T4" fmla="*/ 0 w 340"/>
                <a:gd name="T5" fmla="*/ 0 h 340"/>
                <a:gd name="T6" fmla="*/ 0 w 340"/>
                <a:gd name="T7" fmla="*/ 339 h 340"/>
              </a:gdLst>
              <a:ahLst/>
              <a:cxnLst>
                <a:cxn ang="0">
                  <a:pos x="T0" y="T1"/>
                </a:cxn>
                <a:cxn ang="0">
                  <a:pos x="T2" y="T3"/>
                </a:cxn>
                <a:cxn ang="0">
                  <a:pos x="T4" y="T5"/>
                </a:cxn>
                <a:cxn ang="0">
                  <a:pos x="T6" y="T7"/>
                </a:cxn>
              </a:cxnLst>
              <a:rect l="0" t="0" r="r" b="b"/>
              <a:pathLst>
                <a:path w="340" h="340">
                  <a:moveTo>
                    <a:pt x="339" y="339"/>
                  </a:moveTo>
                  <a:lnTo>
                    <a:pt x="339" y="0"/>
                  </a:lnTo>
                  <a:lnTo>
                    <a:pt x="0" y="0"/>
                  </a:lnTo>
                  <a:lnTo>
                    <a:pt x="0" y="33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215" name="Line 428"/>
            <p:cNvSpPr>
              <a:spLocks noChangeShapeType="1"/>
            </p:cNvSpPr>
            <p:nvPr/>
          </p:nvSpPr>
          <p:spPr bwMode="auto">
            <a:xfrm>
              <a:off x="8258969" y="4345540"/>
              <a:ext cx="1984" cy="15279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216" name="Group 59"/>
          <p:cNvGrpSpPr/>
          <p:nvPr/>
        </p:nvGrpSpPr>
        <p:grpSpPr>
          <a:xfrm>
            <a:off x="1249488" y="4114347"/>
            <a:ext cx="123031" cy="250031"/>
            <a:chOff x="7310438" y="4252274"/>
            <a:chExt cx="123031" cy="250031"/>
          </a:xfrm>
        </p:grpSpPr>
        <p:sp>
          <p:nvSpPr>
            <p:cNvPr id="217"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bg2">
                  <a:lumMod val="40000"/>
                  <a:lumOff val="60000"/>
                </a:schemeClr>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18" name="Line 394"/>
            <p:cNvSpPr>
              <a:spLocks noChangeShapeType="1"/>
            </p:cNvSpPr>
            <p:nvPr/>
          </p:nvSpPr>
          <p:spPr bwMode="auto">
            <a:xfrm>
              <a:off x="7371953" y="4391180"/>
              <a:ext cx="0" cy="111125"/>
            </a:xfrm>
            <a:prstGeom prst="line">
              <a:avLst/>
            </a:prstGeom>
            <a:noFill/>
            <a:ln w="25400" cap="rnd">
              <a:solidFill>
                <a:schemeClr val="bg2">
                  <a:lumMod val="40000"/>
                  <a:lumOff val="6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219" name="Group 62"/>
          <p:cNvGrpSpPr/>
          <p:nvPr/>
        </p:nvGrpSpPr>
        <p:grpSpPr>
          <a:xfrm>
            <a:off x="828392" y="4077693"/>
            <a:ext cx="354742" cy="279797"/>
            <a:chOff x="6605984" y="4218540"/>
            <a:chExt cx="354742" cy="279797"/>
          </a:xfrm>
        </p:grpSpPr>
        <p:sp>
          <p:nvSpPr>
            <p:cNvPr id="220" name="Freeform 341"/>
            <p:cNvSpPr>
              <a:spLocks noChangeArrowheads="1"/>
            </p:cNvSpPr>
            <p:nvPr/>
          </p:nvSpPr>
          <p:spPr bwMode="auto">
            <a:xfrm>
              <a:off x="6605984" y="4218540"/>
              <a:ext cx="354742" cy="100758"/>
            </a:xfrm>
            <a:custGeom>
              <a:avLst/>
              <a:gdLst>
                <a:gd name="T0" fmla="*/ 395 w 791"/>
                <a:gd name="T1" fmla="*/ 85 h 227"/>
                <a:gd name="T2" fmla="*/ 57 w 791"/>
                <a:gd name="T3" fmla="*/ 226 h 227"/>
                <a:gd name="T4" fmla="*/ 0 w 791"/>
                <a:gd name="T5" fmla="*/ 226 h 227"/>
                <a:gd name="T6" fmla="*/ 0 w 791"/>
                <a:gd name="T7" fmla="*/ 169 h 227"/>
                <a:gd name="T8" fmla="*/ 395 w 791"/>
                <a:gd name="T9" fmla="*/ 0 h 227"/>
                <a:gd name="T10" fmla="*/ 790 w 791"/>
                <a:gd name="T11" fmla="*/ 169 h 227"/>
                <a:gd name="T12" fmla="*/ 790 w 791"/>
                <a:gd name="T13" fmla="*/ 226 h 227"/>
                <a:gd name="T14" fmla="*/ 734 w 791"/>
                <a:gd name="T15" fmla="*/ 226 h 227"/>
                <a:gd name="T16" fmla="*/ 395 w 791"/>
                <a:gd name="T17" fmla="*/ 85 h 227"/>
                <a:gd name="connsiteX0" fmla="*/ 4994 w 9987"/>
                <a:gd name="connsiteY0" fmla="*/ 3744 h 9956"/>
                <a:gd name="connsiteX1" fmla="*/ 721 w 9987"/>
                <a:gd name="connsiteY1" fmla="*/ 9956 h 9956"/>
                <a:gd name="connsiteX2" fmla="*/ 0 w 9987"/>
                <a:gd name="connsiteY2" fmla="*/ 9956 h 9956"/>
                <a:gd name="connsiteX3" fmla="*/ 0 w 9987"/>
                <a:gd name="connsiteY3" fmla="*/ 7445 h 9956"/>
                <a:gd name="connsiteX4" fmla="*/ 4994 w 9987"/>
                <a:gd name="connsiteY4" fmla="*/ 0 h 9956"/>
                <a:gd name="connsiteX5" fmla="*/ 9987 w 9987"/>
                <a:gd name="connsiteY5" fmla="*/ 7445 h 9956"/>
                <a:gd name="connsiteX6" fmla="*/ 9987 w 9987"/>
                <a:gd name="connsiteY6" fmla="*/ 9956 h 9956"/>
                <a:gd name="connsiteX7" fmla="*/ 9279 w 9987"/>
                <a:gd name="connsiteY7" fmla="*/ 9956 h 9956"/>
                <a:gd name="connsiteX8" fmla="*/ 4994 w 9987"/>
                <a:gd name="connsiteY8" fmla="*/ 3744 h 9956"/>
                <a:gd name="connsiteX9" fmla="*/ 4994 w 9987"/>
                <a:gd name="connsiteY9" fmla="*/ 3744 h 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87" h="9956">
                  <a:moveTo>
                    <a:pt x="4994" y="3744"/>
                  </a:moveTo>
                  <a:lnTo>
                    <a:pt x="721" y="9956"/>
                  </a:lnTo>
                  <a:lnTo>
                    <a:pt x="0" y="9956"/>
                  </a:lnTo>
                  <a:lnTo>
                    <a:pt x="0" y="7445"/>
                  </a:lnTo>
                  <a:lnTo>
                    <a:pt x="4994" y="0"/>
                  </a:lnTo>
                  <a:lnTo>
                    <a:pt x="9987" y="7445"/>
                  </a:lnTo>
                  <a:lnTo>
                    <a:pt x="9987" y="9956"/>
                  </a:lnTo>
                  <a:lnTo>
                    <a:pt x="9279" y="9956"/>
                  </a:lnTo>
                  <a:lnTo>
                    <a:pt x="4994" y="3744"/>
                  </a:lnTo>
                  <a:lnTo>
                    <a:pt x="4994" y="3744"/>
                  </a:lnTo>
                  <a:close/>
                </a:path>
              </a:pathLst>
            </a:custGeom>
            <a:noFill/>
            <a:ln w="25400" cap="rnd">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21" name="Line 342"/>
            <p:cNvSpPr>
              <a:spLocks noChangeShapeType="1"/>
            </p:cNvSpPr>
            <p:nvPr/>
          </p:nvSpPr>
          <p:spPr bwMode="auto">
            <a:xfrm flipV="1">
              <a:off x="6631781" y="4319742"/>
              <a:ext cx="1984" cy="174625"/>
            </a:xfrm>
            <a:prstGeom prst="line">
              <a:avLst/>
            </a:prstGeom>
            <a:noFill/>
            <a:ln w="25400" cap="rnd">
              <a:solidFill>
                <a:schemeClr val="bg2">
                  <a:lumMod val="40000"/>
                  <a:lumOff val="6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222" name="Line 343"/>
            <p:cNvSpPr>
              <a:spLocks noChangeShapeType="1"/>
            </p:cNvSpPr>
            <p:nvPr/>
          </p:nvSpPr>
          <p:spPr bwMode="auto">
            <a:xfrm>
              <a:off x="6937375" y="4325696"/>
              <a:ext cx="1984" cy="170656"/>
            </a:xfrm>
            <a:prstGeom prst="line">
              <a:avLst/>
            </a:prstGeom>
            <a:noFill/>
            <a:ln w="25400" cap="rnd">
              <a:solidFill>
                <a:schemeClr val="bg2">
                  <a:lumMod val="40000"/>
                  <a:lumOff val="6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223" name="Freeform 344"/>
            <p:cNvSpPr>
              <a:spLocks noChangeArrowheads="1"/>
            </p:cNvSpPr>
            <p:nvPr/>
          </p:nvSpPr>
          <p:spPr bwMode="auto">
            <a:xfrm>
              <a:off x="6746875" y="4333634"/>
              <a:ext cx="77390" cy="164703"/>
            </a:xfrm>
            <a:custGeom>
              <a:avLst/>
              <a:gdLst>
                <a:gd name="T0" fmla="*/ 169 w 170"/>
                <a:gd name="T1" fmla="*/ 367 h 368"/>
                <a:gd name="T2" fmla="*/ 169 w 170"/>
                <a:gd name="T3" fmla="*/ 0 h 368"/>
                <a:gd name="T4" fmla="*/ 0 w 170"/>
                <a:gd name="T5" fmla="*/ 0 h 368"/>
                <a:gd name="T6" fmla="*/ 0 w 170"/>
                <a:gd name="T7" fmla="*/ 367 h 368"/>
              </a:gdLst>
              <a:ahLst/>
              <a:cxnLst>
                <a:cxn ang="0">
                  <a:pos x="T0" y="T1"/>
                </a:cxn>
                <a:cxn ang="0">
                  <a:pos x="T2" y="T3"/>
                </a:cxn>
                <a:cxn ang="0">
                  <a:pos x="T4" y="T5"/>
                </a:cxn>
                <a:cxn ang="0">
                  <a:pos x="T6" y="T7"/>
                </a:cxn>
              </a:cxnLst>
              <a:rect l="0" t="0" r="r" b="b"/>
              <a:pathLst>
                <a:path w="170" h="368">
                  <a:moveTo>
                    <a:pt x="169" y="367"/>
                  </a:moveTo>
                  <a:lnTo>
                    <a:pt x="169" y="0"/>
                  </a:lnTo>
                  <a:lnTo>
                    <a:pt x="0" y="0"/>
                  </a:lnTo>
                  <a:lnTo>
                    <a:pt x="0" y="367"/>
                  </a:lnTo>
                </a:path>
              </a:pathLst>
            </a:custGeom>
            <a:noFill/>
            <a:ln w="25400" cap="rnd">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224" name="Freeform 345"/>
            <p:cNvSpPr>
              <a:spLocks noChangeArrowheads="1"/>
            </p:cNvSpPr>
            <p:nvPr/>
          </p:nvSpPr>
          <p:spPr bwMode="auto">
            <a:xfrm>
              <a:off x="6859984" y="4371336"/>
              <a:ext cx="37704" cy="89298"/>
            </a:xfrm>
            <a:custGeom>
              <a:avLst/>
              <a:gdLst>
                <a:gd name="T0" fmla="*/ 42 w 85"/>
                <a:gd name="T1" fmla="*/ 197 h 198"/>
                <a:gd name="T2" fmla="*/ 0 w 85"/>
                <a:gd name="T3" fmla="*/ 197 h 198"/>
                <a:gd name="T4" fmla="*/ 0 w 85"/>
                <a:gd name="T5" fmla="*/ 0 h 198"/>
                <a:gd name="T6" fmla="*/ 84 w 85"/>
                <a:gd name="T7" fmla="*/ 0 h 198"/>
                <a:gd name="T8" fmla="*/ 84 w 85"/>
                <a:gd name="T9" fmla="*/ 197 h 198"/>
                <a:gd name="T10" fmla="*/ 42 w 85"/>
                <a:gd name="T11" fmla="*/ 197 h 198"/>
              </a:gdLst>
              <a:ahLst/>
              <a:cxnLst>
                <a:cxn ang="0">
                  <a:pos x="T0" y="T1"/>
                </a:cxn>
                <a:cxn ang="0">
                  <a:pos x="T2" y="T3"/>
                </a:cxn>
                <a:cxn ang="0">
                  <a:pos x="T4" y="T5"/>
                </a:cxn>
                <a:cxn ang="0">
                  <a:pos x="T6" y="T7"/>
                </a:cxn>
                <a:cxn ang="0">
                  <a:pos x="T8" y="T9"/>
                </a:cxn>
                <a:cxn ang="0">
                  <a:pos x="T10" y="T11"/>
                </a:cxn>
              </a:cxnLst>
              <a:rect l="0" t="0" r="r" b="b"/>
              <a:pathLst>
                <a:path w="85" h="198">
                  <a:moveTo>
                    <a:pt x="42" y="197"/>
                  </a:moveTo>
                  <a:lnTo>
                    <a:pt x="0" y="197"/>
                  </a:lnTo>
                  <a:lnTo>
                    <a:pt x="0" y="0"/>
                  </a:lnTo>
                  <a:lnTo>
                    <a:pt x="84" y="0"/>
                  </a:lnTo>
                  <a:lnTo>
                    <a:pt x="84" y="197"/>
                  </a:lnTo>
                  <a:lnTo>
                    <a:pt x="42" y="197"/>
                  </a:lnTo>
                </a:path>
              </a:pathLst>
            </a:custGeom>
            <a:noFill/>
            <a:ln w="25400" cap="rnd">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25" name="Freeform 346"/>
            <p:cNvSpPr>
              <a:spLocks noChangeArrowheads="1"/>
            </p:cNvSpPr>
            <p:nvPr/>
          </p:nvSpPr>
          <p:spPr bwMode="auto">
            <a:xfrm>
              <a:off x="6669484" y="4371336"/>
              <a:ext cx="39688" cy="89298"/>
            </a:xfrm>
            <a:custGeom>
              <a:avLst/>
              <a:gdLst>
                <a:gd name="T0" fmla="*/ 43 w 86"/>
                <a:gd name="T1" fmla="*/ 197 h 198"/>
                <a:gd name="T2" fmla="*/ 0 w 86"/>
                <a:gd name="T3" fmla="*/ 197 h 198"/>
                <a:gd name="T4" fmla="*/ 0 w 86"/>
                <a:gd name="T5" fmla="*/ 0 h 198"/>
                <a:gd name="T6" fmla="*/ 85 w 86"/>
                <a:gd name="T7" fmla="*/ 0 h 198"/>
                <a:gd name="T8" fmla="*/ 85 w 86"/>
                <a:gd name="T9" fmla="*/ 197 h 198"/>
                <a:gd name="T10" fmla="*/ 43 w 86"/>
                <a:gd name="T11" fmla="*/ 197 h 198"/>
              </a:gdLst>
              <a:ahLst/>
              <a:cxnLst>
                <a:cxn ang="0">
                  <a:pos x="T0" y="T1"/>
                </a:cxn>
                <a:cxn ang="0">
                  <a:pos x="T2" y="T3"/>
                </a:cxn>
                <a:cxn ang="0">
                  <a:pos x="T4" y="T5"/>
                </a:cxn>
                <a:cxn ang="0">
                  <a:pos x="T6" y="T7"/>
                </a:cxn>
                <a:cxn ang="0">
                  <a:pos x="T8" y="T9"/>
                </a:cxn>
                <a:cxn ang="0">
                  <a:pos x="T10" y="T11"/>
                </a:cxn>
              </a:cxnLst>
              <a:rect l="0" t="0" r="r" b="b"/>
              <a:pathLst>
                <a:path w="86" h="198">
                  <a:moveTo>
                    <a:pt x="43" y="197"/>
                  </a:moveTo>
                  <a:lnTo>
                    <a:pt x="0" y="197"/>
                  </a:lnTo>
                  <a:lnTo>
                    <a:pt x="0" y="0"/>
                  </a:lnTo>
                  <a:lnTo>
                    <a:pt x="85" y="0"/>
                  </a:lnTo>
                  <a:lnTo>
                    <a:pt x="85" y="197"/>
                  </a:lnTo>
                  <a:lnTo>
                    <a:pt x="43" y="197"/>
                  </a:lnTo>
                </a:path>
              </a:pathLst>
            </a:custGeom>
            <a:noFill/>
            <a:ln w="25400" cap="rnd">
              <a:solidFill>
                <a:schemeClr val="bg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grpSp>
        <p:nvGrpSpPr>
          <p:cNvPr id="226" name="Group 69"/>
          <p:cNvGrpSpPr/>
          <p:nvPr/>
        </p:nvGrpSpPr>
        <p:grpSpPr>
          <a:xfrm>
            <a:off x="6077800" y="3619303"/>
            <a:ext cx="381000" cy="738187"/>
            <a:chOff x="7689453" y="3762134"/>
            <a:chExt cx="381000" cy="738187"/>
          </a:xfrm>
        </p:grpSpPr>
        <p:sp>
          <p:nvSpPr>
            <p:cNvPr id="227" name="Freeform 347"/>
            <p:cNvSpPr>
              <a:spLocks noChangeArrowheads="1"/>
            </p:cNvSpPr>
            <p:nvPr/>
          </p:nvSpPr>
          <p:spPr bwMode="auto">
            <a:xfrm>
              <a:off x="7689453" y="3762134"/>
              <a:ext cx="381000" cy="736203"/>
            </a:xfrm>
            <a:custGeom>
              <a:avLst/>
              <a:gdLst>
                <a:gd name="T0" fmla="*/ 846 w 847"/>
                <a:gd name="T1" fmla="*/ 1637 h 1638"/>
                <a:gd name="T2" fmla="*/ 846 w 847"/>
                <a:gd name="T3" fmla="*/ 395 h 1638"/>
                <a:gd name="T4" fmla="*/ 423 w 847"/>
                <a:gd name="T5" fmla="*/ 0 h 1638"/>
                <a:gd name="T6" fmla="*/ 0 w 847"/>
                <a:gd name="T7" fmla="*/ 395 h 1638"/>
                <a:gd name="T8" fmla="*/ 0 w 847"/>
                <a:gd name="T9" fmla="*/ 1637 h 1638"/>
              </a:gdLst>
              <a:ahLst/>
              <a:cxnLst>
                <a:cxn ang="0">
                  <a:pos x="T0" y="T1"/>
                </a:cxn>
                <a:cxn ang="0">
                  <a:pos x="T2" y="T3"/>
                </a:cxn>
                <a:cxn ang="0">
                  <a:pos x="T4" y="T5"/>
                </a:cxn>
                <a:cxn ang="0">
                  <a:pos x="T6" y="T7"/>
                </a:cxn>
                <a:cxn ang="0">
                  <a:pos x="T8" y="T9"/>
                </a:cxn>
              </a:cxnLst>
              <a:rect l="0" t="0" r="r" b="b"/>
              <a:pathLst>
                <a:path w="847" h="1638">
                  <a:moveTo>
                    <a:pt x="846" y="1637"/>
                  </a:moveTo>
                  <a:lnTo>
                    <a:pt x="846" y="395"/>
                  </a:lnTo>
                  <a:lnTo>
                    <a:pt x="423" y="0"/>
                  </a:lnTo>
                  <a:lnTo>
                    <a:pt x="0" y="395"/>
                  </a:lnTo>
                  <a:lnTo>
                    <a:pt x="0" y="1637"/>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228" name="Freeform 348"/>
            <p:cNvSpPr>
              <a:spLocks noChangeArrowheads="1"/>
            </p:cNvSpPr>
            <p:nvPr/>
          </p:nvSpPr>
          <p:spPr bwMode="auto">
            <a:xfrm>
              <a:off x="7739063"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29" name="Freeform 349"/>
            <p:cNvSpPr>
              <a:spLocks noChangeArrowheads="1"/>
            </p:cNvSpPr>
            <p:nvPr/>
          </p:nvSpPr>
          <p:spPr bwMode="auto">
            <a:xfrm>
              <a:off x="7967265"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30" name="Freeform 350"/>
            <p:cNvSpPr>
              <a:spLocks noChangeArrowheads="1"/>
            </p:cNvSpPr>
            <p:nvPr/>
          </p:nvSpPr>
          <p:spPr bwMode="auto">
            <a:xfrm>
              <a:off x="7840265" y="4143134"/>
              <a:ext cx="77391" cy="101203"/>
            </a:xfrm>
            <a:custGeom>
              <a:avLst/>
              <a:gdLst>
                <a:gd name="T0" fmla="*/ 85 w 171"/>
                <a:gd name="T1" fmla="*/ 225 h 226"/>
                <a:gd name="T2" fmla="*/ 0 w 171"/>
                <a:gd name="T3" fmla="*/ 225 h 226"/>
                <a:gd name="T4" fmla="*/ 0 w 171"/>
                <a:gd name="T5" fmla="*/ 0 h 226"/>
                <a:gd name="T6" fmla="*/ 170 w 171"/>
                <a:gd name="T7" fmla="*/ 0 h 226"/>
                <a:gd name="T8" fmla="*/ 170 w 171"/>
                <a:gd name="T9" fmla="*/ 225 h 226"/>
                <a:gd name="T10" fmla="*/ 85 w 171"/>
                <a:gd name="T11" fmla="*/ 225 h 226"/>
              </a:gdLst>
              <a:ahLst/>
              <a:cxnLst>
                <a:cxn ang="0">
                  <a:pos x="T0" y="T1"/>
                </a:cxn>
                <a:cxn ang="0">
                  <a:pos x="T2" y="T3"/>
                </a:cxn>
                <a:cxn ang="0">
                  <a:pos x="T4" y="T5"/>
                </a:cxn>
                <a:cxn ang="0">
                  <a:pos x="T6" y="T7"/>
                </a:cxn>
                <a:cxn ang="0">
                  <a:pos x="T8" y="T9"/>
                </a:cxn>
                <a:cxn ang="0">
                  <a:pos x="T10" y="T11"/>
                </a:cxn>
              </a:cxnLst>
              <a:rect l="0" t="0" r="r" b="b"/>
              <a:pathLst>
                <a:path w="171" h="226">
                  <a:moveTo>
                    <a:pt x="85" y="225"/>
                  </a:moveTo>
                  <a:lnTo>
                    <a:pt x="0" y="225"/>
                  </a:lnTo>
                  <a:lnTo>
                    <a:pt x="0" y="0"/>
                  </a:lnTo>
                  <a:lnTo>
                    <a:pt x="170" y="0"/>
                  </a:lnTo>
                  <a:lnTo>
                    <a:pt x="170" y="225"/>
                  </a:lnTo>
                  <a:lnTo>
                    <a:pt x="85" y="225"/>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31" name="Freeform 351"/>
            <p:cNvSpPr>
              <a:spLocks noChangeArrowheads="1"/>
            </p:cNvSpPr>
            <p:nvPr/>
          </p:nvSpPr>
          <p:spPr bwMode="auto">
            <a:xfrm>
              <a:off x="7955359" y="4143134"/>
              <a:ext cx="63500" cy="101203"/>
            </a:xfrm>
            <a:custGeom>
              <a:avLst/>
              <a:gdLst>
                <a:gd name="T0" fmla="*/ 71 w 142"/>
                <a:gd name="T1" fmla="*/ 225 h 226"/>
                <a:gd name="T2" fmla="*/ 0 w 142"/>
                <a:gd name="T3" fmla="*/ 225 h 226"/>
                <a:gd name="T4" fmla="*/ 0 w 142"/>
                <a:gd name="T5" fmla="*/ 0 h 226"/>
                <a:gd name="T6" fmla="*/ 141 w 142"/>
                <a:gd name="T7" fmla="*/ 0 h 226"/>
                <a:gd name="T8" fmla="*/ 141 w 142"/>
                <a:gd name="T9" fmla="*/ 225 h 226"/>
                <a:gd name="T10" fmla="*/ 71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1" y="225"/>
                  </a:moveTo>
                  <a:lnTo>
                    <a:pt x="0" y="225"/>
                  </a:lnTo>
                  <a:lnTo>
                    <a:pt x="0" y="0"/>
                  </a:lnTo>
                  <a:lnTo>
                    <a:pt x="141" y="0"/>
                  </a:lnTo>
                  <a:lnTo>
                    <a:pt x="141" y="225"/>
                  </a:lnTo>
                  <a:lnTo>
                    <a:pt x="71" y="225"/>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32" name="Freeform 352"/>
            <p:cNvSpPr>
              <a:spLocks noChangeArrowheads="1"/>
            </p:cNvSpPr>
            <p:nvPr/>
          </p:nvSpPr>
          <p:spPr bwMode="auto">
            <a:xfrm>
              <a:off x="7739063" y="4143134"/>
              <a:ext cx="63500" cy="101203"/>
            </a:xfrm>
            <a:custGeom>
              <a:avLst/>
              <a:gdLst>
                <a:gd name="T0" fmla="*/ 70 w 142"/>
                <a:gd name="T1" fmla="*/ 225 h 226"/>
                <a:gd name="T2" fmla="*/ 0 w 142"/>
                <a:gd name="T3" fmla="*/ 225 h 226"/>
                <a:gd name="T4" fmla="*/ 0 w 142"/>
                <a:gd name="T5" fmla="*/ 0 h 226"/>
                <a:gd name="T6" fmla="*/ 141 w 142"/>
                <a:gd name="T7" fmla="*/ 0 h 226"/>
                <a:gd name="T8" fmla="*/ 141 w 142"/>
                <a:gd name="T9" fmla="*/ 225 h 226"/>
                <a:gd name="T10" fmla="*/ 70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0" y="225"/>
                  </a:moveTo>
                  <a:lnTo>
                    <a:pt x="0" y="225"/>
                  </a:lnTo>
                  <a:lnTo>
                    <a:pt x="0" y="0"/>
                  </a:lnTo>
                  <a:lnTo>
                    <a:pt x="141" y="0"/>
                  </a:lnTo>
                  <a:lnTo>
                    <a:pt x="141" y="225"/>
                  </a:lnTo>
                  <a:lnTo>
                    <a:pt x="70" y="225"/>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33" name="Freeform 353"/>
            <p:cNvSpPr>
              <a:spLocks noChangeArrowheads="1"/>
            </p:cNvSpPr>
            <p:nvPr/>
          </p:nvSpPr>
          <p:spPr bwMode="auto">
            <a:xfrm>
              <a:off x="7840265" y="3990336"/>
              <a:ext cx="77391" cy="101204"/>
            </a:xfrm>
            <a:custGeom>
              <a:avLst/>
              <a:gdLst>
                <a:gd name="T0" fmla="*/ 85 w 171"/>
                <a:gd name="T1" fmla="*/ 226 h 227"/>
                <a:gd name="T2" fmla="*/ 0 w 171"/>
                <a:gd name="T3" fmla="*/ 226 h 227"/>
                <a:gd name="T4" fmla="*/ 0 w 171"/>
                <a:gd name="T5" fmla="*/ 0 h 227"/>
                <a:gd name="T6" fmla="*/ 170 w 171"/>
                <a:gd name="T7" fmla="*/ 0 h 227"/>
                <a:gd name="T8" fmla="*/ 170 w 171"/>
                <a:gd name="T9" fmla="*/ 226 h 227"/>
                <a:gd name="T10" fmla="*/ 85 w 171"/>
                <a:gd name="T11" fmla="*/ 226 h 227"/>
              </a:gdLst>
              <a:ahLst/>
              <a:cxnLst>
                <a:cxn ang="0">
                  <a:pos x="T0" y="T1"/>
                </a:cxn>
                <a:cxn ang="0">
                  <a:pos x="T2" y="T3"/>
                </a:cxn>
                <a:cxn ang="0">
                  <a:pos x="T4" y="T5"/>
                </a:cxn>
                <a:cxn ang="0">
                  <a:pos x="T6" y="T7"/>
                </a:cxn>
                <a:cxn ang="0">
                  <a:pos x="T8" y="T9"/>
                </a:cxn>
                <a:cxn ang="0">
                  <a:pos x="T10" y="T11"/>
                </a:cxn>
              </a:cxnLst>
              <a:rect l="0" t="0" r="r" b="b"/>
              <a:pathLst>
                <a:path w="171" h="227">
                  <a:moveTo>
                    <a:pt x="85" y="226"/>
                  </a:moveTo>
                  <a:lnTo>
                    <a:pt x="0" y="226"/>
                  </a:lnTo>
                  <a:lnTo>
                    <a:pt x="0" y="0"/>
                  </a:lnTo>
                  <a:lnTo>
                    <a:pt x="170" y="0"/>
                  </a:lnTo>
                  <a:lnTo>
                    <a:pt x="170" y="226"/>
                  </a:lnTo>
                  <a:lnTo>
                    <a:pt x="85" y="226"/>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34" name="Freeform 354"/>
            <p:cNvSpPr>
              <a:spLocks noChangeArrowheads="1"/>
            </p:cNvSpPr>
            <p:nvPr/>
          </p:nvSpPr>
          <p:spPr bwMode="auto">
            <a:xfrm>
              <a:off x="7955359" y="3990336"/>
              <a:ext cx="63500" cy="101204"/>
            </a:xfrm>
            <a:custGeom>
              <a:avLst/>
              <a:gdLst>
                <a:gd name="T0" fmla="*/ 71 w 142"/>
                <a:gd name="T1" fmla="*/ 226 h 227"/>
                <a:gd name="T2" fmla="*/ 0 w 142"/>
                <a:gd name="T3" fmla="*/ 226 h 227"/>
                <a:gd name="T4" fmla="*/ 0 w 142"/>
                <a:gd name="T5" fmla="*/ 0 h 227"/>
                <a:gd name="T6" fmla="*/ 141 w 142"/>
                <a:gd name="T7" fmla="*/ 0 h 227"/>
                <a:gd name="T8" fmla="*/ 141 w 142"/>
                <a:gd name="T9" fmla="*/ 226 h 227"/>
                <a:gd name="T10" fmla="*/ 71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1" y="226"/>
                  </a:moveTo>
                  <a:lnTo>
                    <a:pt x="0" y="226"/>
                  </a:lnTo>
                  <a:lnTo>
                    <a:pt x="0" y="0"/>
                  </a:lnTo>
                  <a:lnTo>
                    <a:pt x="141" y="0"/>
                  </a:lnTo>
                  <a:lnTo>
                    <a:pt x="141" y="226"/>
                  </a:lnTo>
                  <a:lnTo>
                    <a:pt x="71" y="226"/>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35" name="Freeform 355"/>
            <p:cNvSpPr>
              <a:spLocks noChangeArrowheads="1"/>
            </p:cNvSpPr>
            <p:nvPr/>
          </p:nvSpPr>
          <p:spPr bwMode="auto">
            <a:xfrm>
              <a:off x="7739063" y="3990336"/>
              <a:ext cx="63500" cy="101204"/>
            </a:xfrm>
            <a:custGeom>
              <a:avLst/>
              <a:gdLst>
                <a:gd name="T0" fmla="*/ 70 w 142"/>
                <a:gd name="T1" fmla="*/ 226 h 227"/>
                <a:gd name="T2" fmla="*/ 0 w 142"/>
                <a:gd name="T3" fmla="*/ 226 h 227"/>
                <a:gd name="T4" fmla="*/ 0 w 142"/>
                <a:gd name="T5" fmla="*/ 0 h 227"/>
                <a:gd name="T6" fmla="*/ 141 w 142"/>
                <a:gd name="T7" fmla="*/ 0 h 227"/>
                <a:gd name="T8" fmla="*/ 141 w 142"/>
                <a:gd name="T9" fmla="*/ 226 h 227"/>
                <a:gd name="T10" fmla="*/ 70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0" y="226"/>
                  </a:moveTo>
                  <a:lnTo>
                    <a:pt x="0" y="226"/>
                  </a:lnTo>
                  <a:lnTo>
                    <a:pt x="0" y="0"/>
                  </a:lnTo>
                  <a:lnTo>
                    <a:pt x="141" y="0"/>
                  </a:lnTo>
                  <a:lnTo>
                    <a:pt x="141" y="226"/>
                  </a:lnTo>
                  <a:lnTo>
                    <a:pt x="70" y="226"/>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36" name="Freeform 356"/>
            <p:cNvSpPr>
              <a:spLocks noChangeArrowheads="1"/>
            </p:cNvSpPr>
            <p:nvPr/>
          </p:nvSpPr>
          <p:spPr bwMode="auto">
            <a:xfrm>
              <a:off x="7828359" y="4295930"/>
              <a:ext cx="101204" cy="204391"/>
            </a:xfrm>
            <a:custGeom>
              <a:avLst/>
              <a:gdLst>
                <a:gd name="T0" fmla="*/ 226 w 227"/>
                <a:gd name="T1" fmla="*/ 452 h 453"/>
                <a:gd name="T2" fmla="*/ 226 w 227"/>
                <a:gd name="T3" fmla="*/ 0 h 453"/>
                <a:gd name="T4" fmla="*/ 0 w 227"/>
                <a:gd name="T5" fmla="*/ 0 h 453"/>
                <a:gd name="T6" fmla="*/ 0 w 227"/>
                <a:gd name="T7" fmla="*/ 452 h 453"/>
              </a:gdLst>
              <a:ahLst/>
              <a:cxnLst>
                <a:cxn ang="0">
                  <a:pos x="T0" y="T1"/>
                </a:cxn>
                <a:cxn ang="0">
                  <a:pos x="T2" y="T3"/>
                </a:cxn>
                <a:cxn ang="0">
                  <a:pos x="T4" y="T5"/>
                </a:cxn>
                <a:cxn ang="0">
                  <a:pos x="T6" y="T7"/>
                </a:cxn>
              </a:cxnLst>
              <a:rect l="0" t="0" r="r" b="b"/>
              <a:pathLst>
                <a:path w="227" h="453">
                  <a:moveTo>
                    <a:pt x="226" y="452"/>
                  </a:moveTo>
                  <a:lnTo>
                    <a:pt x="226" y="0"/>
                  </a:lnTo>
                  <a:lnTo>
                    <a:pt x="0" y="0"/>
                  </a:lnTo>
                  <a:lnTo>
                    <a:pt x="0" y="452"/>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237" name="Freeform 357"/>
            <p:cNvSpPr>
              <a:spLocks noChangeArrowheads="1"/>
            </p:cNvSpPr>
            <p:nvPr/>
          </p:nvSpPr>
          <p:spPr bwMode="auto">
            <a:xfrm>
              <a:off x="7828359" y="3837540"/>
              <a:ext cx="101204" cy="101203"/>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38" name="Freeform 358"/>
            <p:cNvSpPr>
              <a:spLocks noChangeArrowheads="1"/>
            </p:cNvSpPr>
            <p:nvPr/>
          </p:nvSpPr>
          <p:spPr bwMode="auto">
            <a:xfrm>
              <a:off x="7879953" y="3869290"/>
              <a:ext cx="15875" cy="37703"/>
            </a:xfrm>
            <a:custGeom>
              <a:avLst/>
              <a:gdLst>
                <a:gd name="T0" fmla="*/ 0 w 35"/>
                <a:gd name="T1" fmla="*/ 0 h 83"/>
                <a:gd name="T2" fmla="*/ 0 w 35"/>
                <a:gd name="T3" fmla="*/ 51 h 83"/>
                <a:gd name="T4" fmla="*/ 34 w 35"/>
                <a:gd name="T5" fmla="*/ 82 h 83"/>
              </a:gdLst>
              <a:ahLst/>
              <a:cxnLst>
                <a:cxn ang="0">
                  <a:pos x="T0" y="T1"/>
                </a:cxn>
                <a:cxn ang="0">
                  <a:pos x="T2" y="T3"/>
                </a:cxn>
                <a:cxn ang="0">
                  <a:pos x="T4" y="T5"/>
                </a:cxn>
              </a:cxnLst>
              <a:rect l="0" t="0" r="r" b="b"/>
              <a:pathLst>
                <a:path w="35" h="83">
                  <a:moveTo>
                    <a:pt x="0" y="0"/>
                  </a:moveTo>
                  <a:lnTo>
                    <a:pt x="0" y="51"/>
                  </a:lnTo>
                  <a:lnTo>
                    <a:pt x="34" y="82"/>
                  </a:lnTo>
                </a:path>
              </a:pathLst>
            </a:custGeom>
            <a:noFill/>
            <a:ln w="127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239" name="Group 82"/>
          <p:cNvGrpSpPr/>
          <p:nvPr/>
        </p:nvGrpSpPr>
        <p:grpSpPr>
          <a:xfrm>
            <a:off x="2254203" y="3962202"/>
            <a:ext cx="648891" cy="406797"/>
            <a:chOff x="1345291" y="3941420"/>
            <a:chExt cx="648891" cy="406797"/>
          </a:xfrm>
        </p:grpSpPr>
        <p:grpSp>
          <p:nvGrpSpPr>
            <p:cNvPr id="240" name="Group 83"/>
            <p:cNvGrpSpPr/>
            <p:nvPr/>
          </p:nvGrpSpPr>
          <p:grpSpPr>
            <a:xfrm>
              <a:off x="1345291" y="4082310"/>
              <a:ext cx="648891" cy="265907"/>
              <a:chOff x="1859359" y="4232430"/>
              <a:chExt cx="648891" cy="265907"/>
            </a:xfrm>
          </p:grpSpPr>
          <p:sp>
            <p:nvSpPr>
              <p:cNvPr id="260" name="Freeform 429"/>
              <p:cNvSpPr>
                <a:spLocks noChangeArrowheads="1"/>
              </p:cNvSpPr>
              <p:nvPr/>
            </p:nvSpPr>
            <p:spPr bwMode="auto">
              <a:xfrm>
                <a:off x="1885156" y="4272830"/>
                <a:ext cx="595313" cy="225507"/>
              </a:xfrm>
              <a:custGeom>
                <a:avLst/>
                <a:gdLst>
                  <a:gd name="T0" fmla="*/ 662 w 1324"/>
                  <a:gd name="T1" fmla="*/ 508 h 509"/>
                  <a:gd name="T2" fmla="*/ 0 w 1324"/>
                  <a:gd name="T3" fmla="*/ 508 h 509"/>
                  <a:gd name="T4" fmla="*/ 0 w 1324"/>
                  <a:gd name="T5" fmla="*/ 0 h 509"/>
                  <a:gd name="T6" fmla="*/ 1323 w 1324"/>
                  <a:gd name="T7" fmla="*/ 0 h 509"/>
                  <a:gd name="T8" fmla="*/ 1323 w 1324"/>
                  <a:gd name="T9" fmla="*/ 508 h 509"/>
                  <a:gd name="T10" fmla="*/ 662 w 1324"/>
                  <a:gd name="T11" fmla="*/ 508 h 509"/>
                </a:gdLst>
                <a:ahLst/>
                <a:cxnLst>
                  <a:cxn ang="0">
                    <a:pos x="T0" y="T1"/>
                  </a:cxn>
                  <a:cxn ang="0">
                    <a:pos x="T2" y="T3"/>
                  </a:cxn>
                  <a:cxn ang="0">
                    <a:pos x="T4" y="T5"/>
                  </a:cxn>
                  <a:cxn ang="0">
                    <a:pos x="T6" y="T7"/>
                  </a:cxn>
                  <a:cxn ang="0">
                    <a:pos x="T8" y="T9"/>
                  </a:cxn>
                  <a:cxn ang="0">
                    <a:pos x="T10" y="T11"/>
                  </a:cxn>
                </a:cxnLst>
                <a:rect l="0" t="0" r="r" b="b"/>
                <a:pathLst>
                  <a:path w="1324" h="509">
                    <a:moveTo>
                      <a:pt x="662" y="508"/>
                    </a:moveTo>
                    <a:lnTo>
                      <a:pt x="0" y="508"/>
                    </a:lnTo>
                    <a:lnTo>
                      <a:pt x="0" y="0"/>
                    </a:lnTo>
                    <a:lnTo>
                      <a:pt x="1323" y="0"/>
                    </a:lnTo>
                    <a:lnTo>
                      <a:pt x="1323" y="508"/>
                    </a:lnTo>
                    <a:lnTo>
                      <a:pt x="662" y="508"/>
                    </a:lnTo>
                  </a:path>
                </a:pathLst>
              </a:custGeom>
              <a:noFill/>
              <a:ln w="25400" cap="rnd">
                <a:solidFill>
                  <a:schemeClr val="bg2">
                    <a:lumMod val="60000"/>
                    <a:lumOff val="4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61" name="Freeform 430"/>
              <p:cNvSpPr>
                <a:spLocks noChangeArrowheads="1"/>
              </p:cNvSpPr>
              <p:nvPr/>
            </p:nvSpPr>
            <p:spPr bwMode="auto">
              <a:xfrm>
                <a:off x="1936750" y="4319742"/>
                <a:ext cx="265906" cy="101204"/>
              </a:xfrm>
              <a:custGeom>
                <a:avLst/>
                <a:gdLst>
                  <a:gd name="T0" fmla="*/ 296 w 593"/>
                  <a:gd name="T1" fmla="*/ 225 h 226"/>
                  <a:gd name="T2" fmla="*/ 0 w 593"/>
                  <a:gd name="T3" fmla="*/ 225 h 226"/>
                  <a:gd name="T4" fmla="*/ 0 w 593"/>
                  <a:gd name="T5" fmla="*/ 0 h 226"/>
                  <a:gd name="T6" fmla="*/ 592 w 593"/>
                  <a:gd name="T7" fmla="*/ 0 h 226"/>
                  <a:gd name="T8" fmla="*/ 592 w 593"/>
                  <a:gd name="T9" fmla="*/ 225 h 226"/>
                  <a:gd name="T10" fmla="*/ 296 w 593"/>
                  <a:gd name="T11" fmla="*/ 225 h 226"/>
                </a:gdLst>
                <a:ahLst/>
                <a:cxnLst>
                  <a:cxn ang="0">
                    <a:pos x="T0" y="T1"/>
                  </a:cxn>
                  <a:cxn ang="0">
                    <a:pos x="T2" y="T3"/>
                  </a:cxn>
                  <a:cxn ang="0">
                    <a:pos x="T4" y="T5"/>
                  </a:cxn>
                  <a:cxn ang="0">
                    <a:pos x="T6" y="T7"/>
                  </a:cxn>
                  <a:cxn ang="0">
                    <a:pos x="T8" y="T9"/>
                  </a:cxn>
                  <a:cxn ang="0">
                    <a:pos x="T10" y="T11"/>
                  </a:cxn>
                </a:cxnLst>
                <a:rect l="0" t="0" r="r" b="b"/>
                <a:pathLst>
                  <a:path w="593" h="226">
                    <a:moveTo>
                      <a:pt x="296" y="225"/>
                    </a:moveTo>
                    <a:lnTo>
                      <a:pt x="0" y="225"/>
                    </a:lnTo>
                    <a:lnTo>
                      <a:pt x="0" y="0"/>
                    </a:lnTo>
                    <a:lnTo>
                      <a:pt x="592" y="0"/>
                    </a:lnTo>
                    <a:lnTo>
                      <a:pt x="592" y="225"/>
                    </a:lnTo>
                    <a:lnTo>
                      <a:pt x="296" y="225"/>
                    </a:lnTo>
                  </a:path>
                </a:pathLst>
              </a:custGeom>
              <a:noFill/>
              <a:ln w="25400" cap="rnd">
                <a:solidFill>
                  <a:schemeClr val="bg2">
                    <a:lumMod val="60000"/>
                    <a:lumOff val="4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62" name="Line 431"/>
              <p:cNvSpPr>
                <a:spLocks noChangeShapeType="1"/>
              </p:cNvSpPr>
              <p:nvPr/>
            </p:nvSpPr>
            <p:spPr bwMode="auto">
              <a:xfrm>
                <a:off x="2024063" y="4319742"/>
                <a:ext cx="0" cy="101204"/>
              </a:xfrm>
              <a:prstGeom prst="line">
                <a:avLst/>
              </a:prstGeom>
              <a:noFill/>
              <a:ln w="25400" cap="rnd">
                <a:solidFill>
                  <a:schemeClr val="bg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263" name="Line 432"/>
              <p:cNvSpPr>
                <a:spLocks noChangeShapeType="1"/>
              </p:cNvSpPr>
              <p:nvPr/>
            </p:nvSpPr>
            <p:spPr bwMode="auto">
              <a:xfrm>
                <a:off x="2113359" y="4319742"/>
                <a:ext cx="0" cy="101204"/>
              </a:xfrm>
              <a:prstGeom prst="line">
                <a:avLst/>
              </a:prstGeom>
              <a:noFill/>
              <a:ln w="25400" cap="rnd">
                <a:solidFill>
                  <a:schemeClr val="bg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264" name="Freeform 433"/>
              <p:cNvSpPr>
                <a:spLocks noChangeArrowheads="1"/>
              </p:cNvSpPr>
              <p:nvPr/>
            </p:nvSpPr>
            <p:spPr bwMode="auto">
              <a:xfrm>
                <a:off x="2254250" y="4319742"/>
                <a:ext cx="178594" cy="178594"/>
              </a:xfrm>
              <a:custGeom>
                <a:avLst/>
                <a:gdLst>
                  <a:gd name="T0" fmla="*/ 198 w 396"/>
                  <a:gd name="T1" fmla="*/ 395 h 396"/>
                  <a:gd name="T2" fmla="*/ 0 w 396"/>
                  <a:gd name="T3" fmla="*/ 395 h 396"/>
                  <a:gd name="T4" fmla="*/ 0 w 396"/>
                  <a:gd name="T5" fmla="*/ 0 h 396"/>
                  <a:gd name="T6" fmla="*/ 395 w 396"/>
                  <a:gd name="T7" fmla="*/ 0 h 396"/>
                  <a:gd name="T8" fmla="*/ 395 w 396"/>
                  <a:gd name="T9" fmla="*/ 395 h 396"/>
                  <a:gd name="T10" fmla="*/ 198 w 396"/>
                  <a:gd name="T11" fmla="*/ 395 h 396"/>
                </a:gdLst>
                <a:ahLst/>
                <a:cxnLst>
                  <a:cxn ang="0">
                    <a:pos x="T0" y="T1"/>
                  </a:cxn>
                  <a:cxn ang="0">
                    <a:pos x="T2" y="T3"/>
                  </a:cxn>
                  <a:cxn ang="0">
                    <a:pos x="T4" y="T5"/>
                  </a:cxn>
                  <a:cxn ang="0">
                    <a:pos x="T6" y="T7"/>
                  </a:cxn>
                  <a:cxn ang="0">
                    <a:pos x="T8" y="T9"/>
                  </a:cxn>
                  <a:cxn ang="0">
                    <a:pos x="T10" y="T11"/>
                  </a:cxn>
                </a:cxnLst>
                <a:rect l="0" t="0" r="r" b="b"/>
                <a:pathLst>
                  <a:path w="396" h="396">
                    <a:moveTo>
                      <a:pt x="198" y="395"/>
                    </a:moveTo>
                    <a:lnTo>
                      <a:pt x="0" y="395"/>
                    </a:lnTo>
                    <a:lnTo>
                      <a:pt x="0" y="0"/>
                    </a:lnTo>
                    <a:lnTo>
                      <a:pt x="395" y="0"/>
                    </a:lnTo>
                    <a:lnTo>
                      <a:pt x="395" y="395"/>
                    </a:lnTo>
                    <a:lnTo>
                      <a:pt x="198" y="395"/>
                    </a:lnTo>
                  </a:path>
                </a:pathLst>
              </a:custGeom>
              <a:noFill/>
              <a:ln w="25400" cap="rnd">
                <a:solidFill>
                  <a:schemeClr val="bg2">
                    <a:lumMod val="60000"/>
                    <a:lumOff val="4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65" name="Line 434"/>
              <p:cNvSpPr>
                <a:spLocks noChangeShapeType="1"/>
              </p:cNvSpPr>
              <p:nvPr/>
            </p:nvSpPr>
            <p:spPr bwMode="auto">
              <a:xfrm>
                <a:off x="2343546" y="4319742"/>
                <a:ext cx="0" cy="178594"/>
              </a:xfrm>
              <a:prstGeom prst="line">
                <a:avLst/>
              </a:prstGeom>
              <a:noFill/>
              <a:ln w="25400" cap="rnd">
                <a:solidFill>
                  <a:schemeClr val="bg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266" name="Freeform 435"/>
              <p:cNvSpPr>
                <a:spLocks noChangeArrowheads="1"/>
              </p:cNvSpPr>
              <p:nvPr/>
            </p:nvSpPr>
            <p:spPr bwMode="auto">
              <a:xfrm>
                <a:off x="1859359" y="4232430"/>
                <a:ext cx="648891" cy="39688"/>
              </a:xfrm>
              <a:custGeom>
                <a:avLst/>
                <a:gdLst>
                  <a:gd name="T0" fmla="*/ 720 w 1441"/>
                  <a:gd name="T1" fmla="*/ 85 h 86"/>
                  <a:gd name="T2" fmla="*/ 0 w 1441"/>
                  <a:gd name="T3" fmla="*/ 85 h 86"/>
                  <a:gd name="T4" fmla="*/ 0 w 1441"/>
                  <a:gd name="T5" fmla="*/ 0 h 86"/>
                  <a:gd name="T6" fmla="*/ 1440 w 1441"/>
                  <a:gd name="T7" fmla="*/ 0 h 86"/>
                  <a:gd name="T8" fmla="*/ 1440 w 1441"/>
                  <a:gd name="T9" fmla="*/ 85 h 86"/>
                  <a:gd name="T10" fmla="*/ 720 w 1441"/>
                  <a:gd name="T11" fmla="*/ 85 h 86"/>
                </a:gdLst>
                <a:ahLst/>
                <a:cxnLst>
                  <a:cxn ang="0">
                    <a:pos x="T0" y="T1"/>
                  </a:cxn>
                  <a:cxn ang="0">
                    <a:pos x="T2" y="T3"/>
                  </a:cxn>
                  <a:cxn ang="0">
                    <a:pos x="T4" y="T5"/>
                  </a:cxn>
                  <a:cxn ang="0">
                    <a:pos x="T6" y="T7"/>
                  </a:cxn>
                  <a:cxn ang="0">
                    <a:pos x="T8" y="T9"/>
                  </a:cxn>
                  <a:cxn ang="0">
                    <a:pos x="T10" y="T11"/>
                  </a:cxn>
                </a:cxnLst>
                <a:rect l="0" t="0" r="r" b="b"/>
                <a:pathLst>
                  <a:path w="1441" h="86">
                    <a:moveTo>
                      <a:pt x="720" y="85"/>
                    </a:moveTo>
                    <a:lnTo>
                      <a:pt x="0" y="85"/>
                    </a:lnTo>
                    <a:lnTo>
                      <a:pt x="0" y="0"/>
                    </a:lnTo>
                    <a:lnTo>
                      <a:pt x="1440" y="0"/>
                    </a:lnTo>
                    <a:lnTo>
                      <a:pt x="1440" y="85"/>
                    </a:lnTo>
                    <a:lnTo>
                      <a:pt x="720" y="85"/>
                    </a:lnTo>
                  </a:path>
                </a:pathLst>
              </a:custGeom>
              <a:noFill/>
              <a:ln w="25400" cap="rnd">
                <a:solidFill>
                  <a:schemeClr val="bg2">
                    <a:lumMod val="60000"/>
                    <a:lumOff val="4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grpSp>
          <p:nvGrpSpPr>
            <p:cNvPr id="241" name="Group 84"/>
            <p:cNvGrpSpPr/>
            <p:nvPr/>
          </p:nvGrpSpPr>
          <p:grpSpPr>
            <a:xfrm>
              <a:off x="1688588" y="3941420"/>
              <a:ext cx="291703" cy="148907"/>
              <a:chOff x="2202656" y="4091540"/>
              <a:chExt cx="291703" cy="148907"/>
            </a:xfrm>
            <a:solidFill>
              <a:schemeClr val="bg1">
                <a:lumMod val="75000"/>
              </a:schemeClr>
            </a:solidFill>
          </p:grpSpPr>
          <p:sp>
            <p:nvSpPr>
              <p:cNvPr id="242" name="Freeform 436"/>
              <p:cNvSpPr>
                <a:spLocks noChangeArrowheads="1"/>
              </p:cNvSpPr>
              <p:nvPr/>
            </p:nvSpPr>
            <p:spPr bwMode="auto">
              <a:xfrm>
                <a:off x="2291953" y="4117336"/>
                <a:ext cx="13891"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43" name="Freeform 437"/>
              <p:cNvSpPr>
                <a:spLocks noChangeArrowheads="1"/>
              </p:cNvSpPr>
              <p:nvPr/>
            </p:nvSpPr>
            <p:spPr bwMode="auto">
              <a:xfrm>
                <a:off x="2303859" y="4117336"/>
                <a:ext cx="25798" cy="13891"/>
              </a:xfrm>
              <a:custGeom>
                <a:avLst/>
                <a:gdLst>
                  <a:gd name="T0" fmla="*/ 28 w 58"/>
                  <a:gd name="T1" fmla="*/ 28 h 29"/>
                  <a:gd name="T2" fmla="*/ 0 w 58"/>
                  <a:gd name="T3" fmla="*/ 28 h 29"/>
                  <a:gd name="T4" fmla="*/ 0 w 58"/>
                  <a:gd name="T5" fmla="*/ 0 h 29"/>
                  <a:gd name="T6" fmla="*/ 57 w 58"/>
                  <a:gd name="T7" fmla="*/ 0 h 29"/>
                  <a:gd name="T8" fmla="*/ 57 w 58"/>
                  <a:gd name="T9" fmla="*/ 28 h 29"/>
                  <a:gd name="T10" fmla="*/ 28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8" y="28"/>
                    </a:moveTo>
                    <a:lnTo>
                      <a:pt x="0" y="28"/>
                    </a:lnTo>
                    <a:lnTo>
                      <a:pt x="0" y="0"/>
                    </a:lnTo>
                    <a:lnTo>
                      <a:pt x="57" y="0"/>
                    </a:lnTo>
                    <a:lnTo>
                      <a:pt x="57" y="28"/>
                    </a:lnTo>
                    <a:lnTo>
                      <a:pt x="28" y="28"/>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44" name="Freeform 438"/>
              <p:cNvSpPr>
                <a:spLocks noChangeArrowheads="1"/>
              </p:cNvSpPr>
              <p:nvPr/>
            </p:nvSpPr>
            <p:spPr bwMode="auto">
              <a:xfrm>
                <a:off x="2303859" y="4143134"/>
                <a:ext cx="25798" cy="13890"/>
              </a:xfrm>
              <a:custGeom>
                <a:avLst/>
                <a:gdLst>
                  <a:gd name="T0" fmla="*/ 28 w 58"/>
                  <a:gd name="T1" fmla="*/ 28 h 29"/>
                  <a:gd name="T2" fmla="*/ 0 w 58"/>
                  <a:gd name="T3" fmla="*/ 28 h 29"/>
                  <a:gd name="T4" fmla="*/ 0 w 58"/>
                  <a:gd name="T5" fmla="*/ 0 h 29"/>
                  <a:gd name="T6" fmla="*/ 57 w 58"/>
                  <a:gd name="T7" fmla="*/ 0 h 29"/>
                  <a:gd name="T8" fmla="*/ 57 w 58"/>
                  <a:gd name="T9" fmla="*/ 28 h 29"/>
                  <a:gd name="T10" fmla="*/ 28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8" y="28"/>
                    </a:moveTo>
                    <a:lnTo>
                      <a:pt x="0" y="28"/>
                    </a:lnTo>
                    <a:lnTo>
                      <a:pt x="0" y="0"/>
                    </a:lnTo>
                    <a:lnTo>
                      <a:pt x="57" y="0"/>
                    </a:lnTo>
                    <a:lnTo>
                      <a:pt x="57" y="28"/>
                    </a:lnTo>
                    <a:lnTo>
                      <a:pt x="28" y="28"/>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45" name="Freeform 439"/>
              <p:cNvSpPr>
                <a:spLocks noChangeArrowheads="1"/>
              </p:cNvSpPr>
              <p:nvPr/>
            </p:nvSpPr>
            <p:spPr bwMode="auto">
              <a:xfrm>
                <a:off x="2329656" y="4117336"/>
                <a:ext cx="13890" cy="39688"/>
              </a:xfrm>
              <a:custGeom>
                <a:avLst/>
                <a:gdLst>
                  <a:gd name="T0" fmla="*/ 14 w 29"/>
                  <a:gd name="T1" fmla="*/ 85 h 86"/>
                  <a:gd name="T2" fmla="*/ 0 w 29"/>
                  <a:gd name="T3" fmla="*/ 85 h 86"/>
                  <a:gd name="T4" fmla="*/ 0 w 29"/>
                  <a:gd name="T5" fmla="*/ 0 h 86"/>
                  <a:gd name="T6" fmla="*/ 28 w 29"/>
                  <a:gd name="T7" fmla="*/ 0 h 86"/>
                  <a:gd name="T8" fmla="*/ 28 w 29"/>
                  <a:gd name="T9" fmla="*/ 85 h 86"/>
                  <a:gd name="T10" fmla="*/ 14 w 29"/>
                  <a:gd name="T11" fmla="*/ 85 h 86"/>
                </a:gdLst>
                <a:ahLst/>
                <a:cxnLst>
                  <a:cxn ang="0">
                    <a:pos x="T0" y="T1"/>
                  </a:cxn>
                  <a:cxn ang="0">
                    <a:pos x="T2" y="T3"/>
                  </a:cxn>
                  <a:cxn ang="0">
                    <a:pos x="T4" y="T5"/>
                  </a:cxn>
                  <a:cxn ang="0">
                    <a:pos x="T6" y="T7"/>
                  </a:cxn>
                  <a:cxn ang="0">
                    <a:pos x="T8" y="T9"/>
                  </a:cxn>
                  <a:cxn ang="0">
                    <a:pos x="T10" y="T11"/>
                  </a:cxn>
                </a:cxnLst>
                <a:rect l="0" t="0" r="r" b="b"/>
                <a:pathLst>
                  <a:path w="29" h="86">
                    <a:moveTo>
                      <a:pt x="14" y="85"/>
                    </a:moveTo>
                    <a:lnTo>
                      <a:pt x="0" y="85"/>
                    </a:lnTo>
                    <a:lnTo>
                      <a:pt x="0" y="0"/>
                    </a:lnTo>
                    <a:lnTo>
                      <a:pt x="28" y="0"/>
                    </a:lnTo>
                    <a:lnTo>
                      <a:pt x="28" y="85"/>
                    </a:lnTo>
                    <a:lnTo>
                      <a:pt x="14" y="85"/>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46" name="Freeform 440"/>
              <p:cNvSpPr>
                <a:spLocks noChangeArrowheads="1"/>
              </p:cNvSpPr>
              <p:nvPr/>
            </p:nvSpPr>
            <p:spPr bwMode="auto">
              <a:xfrm>
                <a:off x="2228453" y="4117336"/>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47" name="Freeform 441"/>
              <p:cNvSpPr>
                <a:spLocks noChangeArrowheads="1"/>
              </p:cNvSpPr>
              <p:nvPr/>
            </p:nvSpPr>
            <p:spPr bwMode="auto">
              <a:xfrm>
                <a:off x="2266156" y="4129242"/>
                <a:ext cx="13890" cy="39688"/>
              </a:xfrm>
              <a:custGeom>
                <a:avLst/>
                <a:gdLst>
                  <a:gd name="T0" fmla="*/ 15 w 30"/>
                  <a:gd name="T1" fmla="*/ 85 h 86"/>
                  <a:gd name="T2" fmla="*/ 0 w 30"/>
                  <a:gd name="T3" fmla="*/ 85 h 86"/>
                  <a:gd name="T4" fmla="*/ 0 w 30"/>
                  <a:gd name="T5" fmla="*/ 0 h 86"/>
                  <a:gd name="T6" fmla="*/ 29 w 30"/>
                  <a:gd name="T7" fmla="*/ 0 h 86"/>
                  <a:gd name="T8" fmla="*/ 29 w 30"/>
                  <a:gd name="T9" fmla="*/ 85 h 86"/>
                  <a:gd name="T10" fmla="*/ 15 w 30"/>
                  <a:gd name="T11" fmla="*/ 85 h 86"/>
                </a:gdLst>
                <a:ahLst/>
                <a:cxnLst>
                  <a:cxn ang="0">
                    <a:pos x="T0" y="T1"/>
                  </a:cxn>
                  <a:cxn ang="0">
                    <a:pos x="T2" y="T3"/>
                  </a:cxn>
                  <a:cxn ang="0">
                    <a:pos x="T4" y="T5"/>
                  </a:cxn>
                  <a:cxn ang="0">
                    <a:pos x="T6" y="T7"/>
                  </a:cxn>
                  <a:cxn ang="0">
                    <a:pos x="T8" y="T9"/>
                  </a:cxn>
                  <a:cxn ang="0">
                    <a:pos x="T10" y="T11"/>
                  </a:cxn>
                </a:cxnLst>
                <a:rect l="0" t="0" r="r" b="b"/>
                <a:pathLst>
                  <a:path w="30" h="86">
                    <a:moveTo>
                      <a:pt x="15" y="85"/>
                    </a:moveTo>
                    <a:lnTo>
                      <a:pt x="0" y="85"/>
                    </a:lnTo>
                    <a:lnTo>
                      <a:pt x="0" y="0"/>
                    </a:lnTo>
                    <a:lnTo>
                      <a:pt x="29" y="0"/>
                    </a:lnTo>
                    <a:lnTo>
                      <a:pt x="29" y="85"/>
                    </a:lnTo>
                    <a:lnTo>
                      <a:pt x="15" y="85"/>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48" name="Freeform 442"/>
              <p:cNvSpPr>
                <a:spLocks noChangeArrowheads="1"/>
              </p:cNvSpPr>
              <p:nvPr/>
            </p:nvSpPr>
            <p:spPr bwMode="auto">
              <a:xfrm>
                <a:off x="2228453" y="4129242"/>
                <a:ext cx="13891" cy="39688"/>
              </a:xfrm>
              <a:custGeom>
                <a:avLst/>
                <a:gdLst>
                  <a:gd name="T0" fmla="*/ 14 w 29"/>
                  <a:gd name="T1" fmla="*/ 85 h 86"/>
                  <a:gd name="T2" fmla="*/ 0 w 29"/>
                  <a:gd name="T3" fmla="*/ 85 h 86"/>
                  <a:gd name="T4" fmla="*/ 0 w 29"/>
                  <a:gd name="T5" fmla="*/ 0 h 86"/>
                  <a:gd name="T6" fmla="*/ 28 w 29"/>
                  <a:gd name="T7" fmla="*/ 0 h 86"/>
                  <a:gd name="T8" fmla="*/ 28 w 29"/>
                  <a:gd name="T9" fmla="*/ 85 h 86"/>
                  <a:gd name="T10" fmla="*/ 14 w 29"/>
                  <a:gd name="T11" fmla="*/ 85 h 86"/>
                </a:gdLst>
                <a:ahLst/>
                <a:cxnLst>
                  <a:cxn ang="0">
                    <a:pos x="T0" y="T1"/>
                  </a:cxn>
                  <a:cxn ang="0">
                    <a:pos x="T2" y="T3"/>
                  </a:cxn>
                  <a:cxn ang="0">
                    <a:pos x="T4" y="T5"/>
                  </a:cxn>
                  <a:cxn ang="0">
                    <a:pos x="T6" y="T7"/>
                  </a:cxn>
                  <a:cxn ang="0">
                    <a:pos x="T8" y="T9"/>
                  </a:cxn>
                  <a:cxn ang="0">
                    <a:pos x="T10" y="T11"/>
                  </a:cxn>
                </a:cxnLst>
                <a:rect l="0" t="0" r="r" b="b"/>
                <a:pathLst>
                  <a:path w="29" h="86">
                    <a:moveTo>
                      <a:pt x="14" y="85"/>
                    </a:moveTo>
                    <a:lnTo>
                      <a:pt x="0" y="85"/>
                    </a:lnTo>
                    <a:lnTo>
                      <a:pt x="0" y="0"/>
                    </a:lnTo>
                    <a:lnTo>
                      <a:pt x="28" y="0"/>
                    </a:lnTo>
                    <a:lnTo>
                      <a:pt x="28" y="85"/>
                    </a:lnTo>
                    <a:lnTo>
                      <a:pt x="14" y="85"/>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49" name="Freeform 443"/>
              <p:cNvSpPr>
                <a:spLocks noChangeArrowheads="1"/>
              </p:cNvSpPr>
              <p:nvPr/>
            </p:nvSpPr>
            <p:spPr bwMode="auto">
              <a:xfrm>
                <a:off x="2355453" y="4117336"/>
                <a:ext cx="13891" cy="51594"/>
              </a:xfrm>
              <a:custGeom>
                <a:avLst/>
                <a:gdLst>
                  <a:gd name="T0" fmla="*/ 14 w 29"/>
                  <a:gd name="T1" fmla="*/ 113 h 114"/>
                  <a:gd name="T2" fmla="*/ 0 w 29"/>
                  <a:gd name="T3" fmla="*/ 113 h 114"/>
                  <a:gd name="T4" fmla="*/ 0 w 29"/>
                  <a:gd name="T5" fmla="*/ 0 h 114"/>
                  <a:gd name="T6" fmla="*/ 28 w 29"/>
                  <a:gd name="T7" fmla="*/ 0 h 114"/>
                  <a:gd name="T8" fmla="*/ 28 w 29"/>
                  <a:gd name="T9" fmla="*/ 113 h 114"/>
                  <a:gd name="T10" fmla="*/ 14 w 29"/>
                  <a:gd name="T11" fmla="*/ 113 h 114"/>
                </a:gdLst>
                <a:ahLst/>
                <a:cxnLst>
                  <a:cxn ang="0">
                    <a:pos x="T0" y="T1"/>
                  </a:cxn>
                  <a:cxn ang="0">
                    <a:pos x="T2" y="T3"/>
                  </a:cxn>
                  <a:cxn ang="0">
                    <a:pos x="T4" y="T5"/>
                  </a:cxn>
                  <a:cxn ang="0">
                    <a:pos x="T6" y="T7"/>
                  </a:cxn>
                  <a:cxn ang="0">
                    <a:pos x="T8" y="T9"/>
                  </a:cxn>
                  <a:cxn ang="0">
                    <a:pos x="T10" y="T11"/>
                  </a:cxn>
                </a:cxnLst>
                <a:rect l="0" t="0" r="r" b="b"/>
                <a:pathLst>
                  <a:path w="29" h="114">
                    <a:moveTo>
                      <a:pt x="14" y="113"/>
                    </a:moveTo>
                    <a:lnTo>
                      <a:pt x="0" y="113"/>
                    </a:lnTo>
                    <a:lnTo>
                      <a:pt x="0" y="0"/>
                    </a:lnTo>
                    <a:lnTo>
                      <a:pt x="28" y="0"/>
                    </a:lnTo>
                    <a:lnTo>
                      <a:pt x="28" y="113"/>
                    </a:lnTo>
                    <a:lnTo>
                      <a:pt x="14" y="113"/>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50" name="Freeform 444"/>
              <p:cNvSpPr>
                <a:spLocks noChangeArrowheads="1"/>
              </p:cNvSpPr>
              <p:nvPr/>
            </p:nvSpPr>
            <p:spPr bwMode="auto">
              <a:xfrm>
                <a:off x="2355453" y="4117336"/>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51" name="Freeform 445"/>
              <p:cNvSpPr>
                <a:spLocks noChangeArrowheads="1"/>
              </p:cNvSpPr>
              <p:nvPr/>
            </p:nvSpPr>
            <p:spPr bwMode="auto">
              <a:xfrm>
                <a:off x="2355453" y="4168930"/>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52" name="Freeform 446"/>
              <p:cNvSpPr>
                <a:spLocks noChangeArrowheads="1"/>
              </p:cNvSpPr>
              <p:nvPr/>
            </p:nvSpPr>
            <p:spPr bwMode="auto">
              <a:xfrm>
                <a:off x="2355453" y="4143134"/>
                <a:ext cx="39688" cy="13890"/>
              </a:xfrm>
              <a:custGeom>
                <a:avLst/>
                <a:gdLst>
                  <a:gd name="T0" fmla="*/ 42 w 86"/>
                  <a:gd name="T1" fmla="*/ 28 h 29"/>
                  <a:gd name="T2" fmla="*/ 0 w 86"/>
                  <a:gd name="T3" fmla="*/ 28 h 29"/>
                  <a:gd name="T4" fmla="*/ 0 w 86"/>
                  <a:gd name="T5" fmla="*/ 0 h 29"/>
                  <a:gd name="T6" fmla="*/ 85 w 86"/>
                  <a:gd name="T7" fmla="*/ 0 h 29"/>
                  <a:gd name="T8" fmla="*/ 85 w 86"/>
                  <a:gd name="T9" fmla="*/ 28 h 29"/>
                  <a:gd name="T10" fmla="*/ 42 w 86"/>
                  <a:gd name="T11" fmla="*/ 28 h 29"/>
                </a:gdLst>
                <a:ahLst/>
                <a:cxnLst>
                  <a:cxn ang="0">
                    <a:pos x="T0" y="T1"/>
                  </a:cxn>
                  <a:cxn ang="0">
                    <a:pos x="T2" y="T3"/>
                  </a:cxn>
                  <a:cxn ang="0">
                    <a:pos x="T4" y="T5"/>
                  </a:cxn>
                  <a:cxn ang="0">
                    <a:pos x="T6" y="T7"/>
                  </a:cxn>
                  <a:cxn ang="0">
                    <a:pos x="T8" y="T9"/>
                  </a:cxn>
                  <a:cxn ang="0">
                    <a:pos x="T10" y="T11"/>
                  </a:cxn>
                </a:cxnLst>
                <a:rect l="0" t="0" r="r" b="b"/>
                <a:pathLst>
                  <a:path w="86" h="29">
                    <a:moveTo>
                      <a:pt x="42" y="28"/>
                    </a:moveTo>
                    <a:lnTo>
                      <a:pt x="0" y="28"/>
                    </a:lnTo>
                    <a:lnTo>
                      <a:pt x="0" y="0"/>
                    </a:lnTo>
                    <a:lnTo>
                      <a:pt x="85" y="0"/>
                    </a:lnTo>
                    <a:lnTo>
                      <a:pt x="85" y="28"/>
                    </a:lnTo>
                    <a:lnTo>
                      <a:pt x="42" y="28"/>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53" name="Freeform 447"/>
              <p:cNvSpPr>
                <a:spLocks noChangeArrowheads="1"/>
              </p:cNvSpPr>
              <p:nvPr/>
            </p:nvSpPr>
            <p:spPr bwMode="auto">
              <a:xfrm>
                <a:off x="2418953" y="4117336"/>
                <a:ext cx="13891"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54" name="Freeform 448"/>
              <p:cNvSpPr>
                <a:spLocks noChangeArrowheads="1"/>
              </p:cNvSpPr>
              <p:nvPr/>
            </p:nvSpPr>
            <p:spPr bwMode="auto">
              <a:xfrm>
                <a:off x="2456656" y="4117336"/>
                <a:ext cx="13890"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55" name="Freeform 449"/>
              <p:cNvSpPr>
                <a:spLocks noChangeArrowheads="1"/>
              </p:cNvSpPr>
              <p:nvPr/>
            </p:nvSpPr>
            <p:spPr bwMode="auto">
              <a:xfrm>
                <a:off x="2430859" y="4117336"/>
                <a:ext cx="25798" cy="13891"/>
              </a:xfrm>
              <a:custGeom>
                <a:avLst/>
                <a:gdLst>
                  <a:gd name="T0" fmla="*/ 29 w 58"/>
                  <a:gd name="T1" fmla="*/ 28 h 29"/>
                  <a:gd name="T2" fmla="*/ 0 w 58"/>
                  <a:gd name="T3" fmla="*/ 28 h 29"/>
                  <a:gd name="T4" fmla="*/ 0 w 58"/>
                  <a:gd name="T5" fmla="*/ 0 h 29"/>
                  <a:gd name="T6" fmla="*/ 57 w 58"/>
                  <a:gd name="T7" fmla="*/ 0 h 29"/>
                  <a:gd name="T8" fmla="*/ 57 w 58"/>
                  <a:gd name="T9" fmla="*/ 28 h 29"/>
                  <a:gd name="T10" fmla="*/ 29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9" y="28"/>
                    </a:moveTo>
                    <a:lnTo>
                      <a:pt x="0" y="28"/>
                    </a:lnTo>
                    <a:lnTo>
                      <a:pt x="0" y="0"/>
                    </a:lnTo>
                    <a:lnTo>
                      <a:pt x="57" y="0"/>
                    </a:lnTo>
                    <a:lnTo>
                      <a:pt x="57" y="28"/>
                    </a:lnTo>
                    <a:lnTo>
                      <a:pt x="29" y="28"/>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56" name="Freeform 450"/>
              <p:cNvSpPr>
                <a:spLocks noChangeArrowheads="1"/>
              </p:cNvSpPr>
              <p:nvPr/>
            </p:nvSpPr>
            <p:spPr bwMode="auto">
              <a:xfrm>
                <a:off x="2202656" y="4091540"/>
                <a:ext cx="291703" cy="115094"/>
              </a:xfrm>
              <a:custGeom>
                <a:avLst/>
                <a:gdLst>
                  <a:gd name="T0" fmla="*/ 621 w 650"/>
                  <a:gd name="T1" fmla="*/ 226 h 255"/>
                  <a:gd name="T2" fmla="*/ 29 w 650"/>
                  <a:gd name="T3" fmla="*/ 226 h 255"/>
                  <a:gd name="T4" fmla="*/ 29 w 650"/>
                  <a:gd name="T5" fmla="*/ 28 h 255"/>
                  <a:gd name="T6" fmla="*/ 621 w 650"/>
                  <a:gd name="T7" fmla="*/ 28 h 255"/>
                  <a:gd name="T8" fmla="*/ 621 w 650"/>
                  <a:gd name="T9" fmla="*/ 226 h 255"/>
                  <a:gd name="T10" fmla="*/ 649 w 650"/>
                  <a:gd name="T11" fmla="*/ 0 h 255"/>
                  <a:gd name="T12" fmla="*/ 0 w 650"/>
                  <a:gd name="T13" fmla="*/ 0 h 255"/>
                  <a:gd name="T14" fmla="*/ 0 w 650"/>
                  <a:gd name="T15" fmla="*/ 254 h 255"/>
                  <a:gd name="T16" fmla="*/ 649 w 650"/>
                  <a:gd name="T17" fmla="*/ 254 h 255"/>
                  <a:gd name="T18" fmla="*/ 649 w 650"/>
                  <a:gd name="T19"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0" h="255">
                    <a:moveTo>
                      <a:pt x="621" y="226"/>
                    </a:moveTo>
                    <a:lnTo>
                      <a:pt x="29" y="226"/>
                    </a:lnTo>
                    <a:lnTo>
                      <a:pt x="29" y="28"/>
                    </a:lnTo>
                    <a:lnTo>
                      <a:pt x="621" y="28"/>
                    </a:lnTo>
                    <a:lnTo>
                      <a:pt x="621" y="226"/>
                    </a:lnTo>
                    <a:close/>
                    <a:moveTo>
                      <a:pt x="649" y="0"/>
                    </a:moveTo>
                    <a:lnTo>
                      <a:pt x="0" y="0"/>
                    </a:lnTo>
                    <a:lnTo>
                      <a:pt x="0" y="254"/>
                    </a:lnTo>
                    <a:lnTo>
                      <a:pt x="649" y="254"/>
                    </a:lnTo>
                    <a:lnTo>
                      <a:pt x="649" y="0"/>
                    </a:lnTo>
                    <a:close/>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57" name="Freeform 451"/>
              <p:cNvSpPr>
                <a:spLocks noChangeArrowheads="1"/>
              </p:cNvSpPr>
              <p:nvPr/>
            </p:nvSpPr>
            <p:spPr bwMode="auto">
              <a:xfrm>
                <a:off x="2228453" y="4168930"/>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58" name="Freeform 452"/>
              <p:cNvSpPr>
                <a:spLocks noChangeArrowheads="1"/>
              </p:cNvSpPr>
              <p:nvPr/>
            </p:nvSpPr>
            <p:spPr bwMode="auto">
              <a:xfrm>
                <a:off x="2228453" y="4194727"/>
                <a:ext cx="13891" cy="45720"/>
              </a:xfrm>
              <a:custGeom>
                <a:avLst/>
                <a:gdLst>
                  <a:gd name="T0" fmla="*/ 14 w 29"/>
                  <a:gd name="T1" fmla="*/ 112 h 113"/>
                  <a:gd name="T2" fmla="*/ 0 w 29"/>
                  <a:gd name="T3" fmla="*/ 112 h 113"/>
                  <a:gd name="T4" fmla="*/ 0 w 29"/>
                  <a:gd name="T5" fmla="*/ 0 h 113"/>
                  <a:gd name="T6" fmla="*/ 28 w 29"/>
                  <a:gd name="T7" fmla="*/ 0 h 113"/>
                  <a:gd name="T8" fmla="*/ 28 w 29"/>
                  <a:gd name="T9" fmla="*/ 112 h 113"/>
                  <a:gd name="T10" fmla="*/ 14 w 29"/>
                  <a:gd name="T11" fmla="*/ 112 h 113"/>
                </a:gdLst>
                <a:ahLst/>
                <a:cxnLst>
                  <a:cxn ang="0">
                    <a:pos x="T0" y="T1"/>
                  </a:cxn>
                  <a:cxn ang="0">
                    <a:pos x="T2" y="T3"/>
                  </a:cxn>
                  <a:cxn ang="0">
                    <a:pos x="T4" y="T5"/>
                  </a:cxn>
                  <a:cxn ang="0">
                    <a:pos x="T6" y="T7"/>
                  </a:cxn>
                  <a:cxn ang="0">
                    <a:pos x="T8" y="T9"/>
                  </a:cxn>
                  <a:cxn ang="0">
                    <a:pos x="T10" y="T11"/>
                  </a:cxn>
                </a:cxnLst>
                <a:rect l="0" t="0" r="r" b="b"/>
                <a:pathLst>
                  <a:path w="29" h="113">
                    <a:moveTo>
                      <a:pt x="14" y="112"/>
                    </a:moveTo>
                    <a:lnTo>
                      <a:pt x="0" y="112"/>
                    </a:lnTo>
                    <a:lnTo>
                      <a:pt x="0" y="0"/>
                    </a:lnTo>
                    <a:lnTo>
                      <a:pt x="28" y="0"/>
                    </a:lnTo>
                    <a:lnTo>
                      <a:pt x="28" y="112"/>
                    </a:lnTo>
                    <a:lnTo>
                      <a:pt x="14" y="112"/>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59" name="Freeform 453"/>
              <p:cNvSpPr>
                <a:spLocks noChangeArrowheads="1"/>
              </p:cNvSpPr>
              <p:nvPr/>
            </p:nvSpPr>
            <p:spPr bwMode="auto">
              <a:xfrm>
                <a:off x="2456656" y="4194727"/>
                <a:ext cx="13890" cy="45720"/>
              </a:xfrm>
              <a:custGeom>
                <a:avLst/>
                <a:gdLst>
                  <a:gd name="T0" fmla="*/ 14 w 29"/>
                  <a:gd name="T1" fmla="*/ 112 h 113"/>
                  <a:gd name="T2" fmla="*/ 0 w 29"/>
                  <a:gd name="T3" fmla="*/ 112 h 113"/>
                  <a:gd name="T4" fmla="*/ 0 w 29"/>
                  <a:gd name="T5" fmla="*/ 0 h 113"/>
                  <a:gd name="T6" fmla="*/ 28 w 29"/>
                  <a:gd name="T7" fmla="*/ 0 h 113"/>
                  <a:gd name="T8" fmla="*/ 28 w 29"/>
                  <a:gd name="T9" fmla="*/ 112 h 113"/>
                  <a:gd name="T10" fmla="*/ 14 w 29"/>
                  <a:gd name="T11" fmla="*/ 112 h 113"/>
                </a:gdLst>
                <a:ahLst/>
                <a:cxnLst>
                  <a:cxn ang="0">
                    <a:pos x="T0" y="T1"/>
                  </a:cxn>
                  <a:cxn ang="0">
                    <a:pos x="T2" y="T3"/>
                  </a:cxn>
                  <a:cxn ang="0">
                    <a:pos x="T4" y="T5"/>
                  </a:cxn>
                  <a:cxn ang="0">
                    <a:pos x="T6" y="T7"/>
                  </a:cxn>
                  <a:cxn ang="0">
                    <a:pos x="T8" y="T9"/>
                  </a:cxn>
                  <a:cxn ang="0">
                    <a:pos x="T10" y="T11"/>
                  </a:cxn>
                </a:cxnLst>
                <a:rect l="0" t="0" r="r" b="b"/>
                <a:pathLst>
                  <a:path w="29" h="113">
                    <a:moveTo>
                      <a:pt x="14" y="112"/>
                    </a:moveTo>
                    <a:lnTo>
                      <a:pt x="0" y="112"/>
                    </a:lnTo>
                    <a:lnTo>
                      <a:pt x="0" y="0"/>
                    </a:lnTo>
                    <a:lnTo>
                      <a:pt x="28" y="0"/>
                    </a:lnTo>
                    <a:lnTo>
                      <a:pt x="28" y="112"/>
                    </a:lnTo>
                    <a:lnTo>
                      <a:pt x="14" y="112"/>
                    </a:lnTo>
                  </a:path>
                </a:pathLst>
              </a:custGeom>
              <a:grpFill/>
              <a:ln w="0" cap="flat">
                <a:solidFill>
                  <a:schemeClr val="bg2">
                    <a:lumMod val="60000"/>
                    <a:lumOff val="40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grpSp>
      <p:grpSp>
        <p:nvGrpSpPr>
          <p:cNvPr id="267" name="Group 110"/>
          <p:cNvGrpSpPr/>
          <p:nvPr/>
        </p:nvGrpSpPr>
        <p:grpSpPr>
          <a:xfrm>
            <a:off x="4365583" y="4023449"/>
            <a:ext cx="466017" cy="345550"/>
            <a:chOff x="3789359" y="2959092"/>
            <a:chExt cx="466725" cy="346074"/>
          </a:xfrm>
        </p:grpSpPr>
        <p:sp>
          <p:nvSpPr>
            <p:cNvPr id="268" name="Freeform 11"/>
            <p:cNvSpPr>
              <a:spLocks noChangeArrowheads="1"/>
            </p:cNvSpPr>
            <p:nvPr/>
          </p:nvSpPr>
          <p:spPr bwMode="auto">
            <a:xfrm>
              <a:off x="3810000" y="2959092"/>
              <a:ext cx="427038" cy="284162"/>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bg2">
                  <a:lumMod val="40000"/>
                  <a:lumOff val="60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269"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25400" cap="rnd">
              <a:solidFill>
                <a:schemeClr val="bg2">
                  <a:lumMod val="40000"/>
                  <a:lumOff val="60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sp>
        <p:nvSpPr>
          <p:cNvPr id="270" name="Line 104"/>
          <p:cNvSpPr>
            <a:spLocks noChangeShapeType="1"/>
          </p:cNvSpPr>
          <p:nvPr/>
        </p:nvSpPr>
        <p:spPr bwMode="auto">
          <a:xfrm>
            <a:off x="0" y="4368999"/>
            <a:ext cx="9144000" cy="0"/>
          </a:xfrm>
          <a:prstGeom prst="line">
            <a:avLst/>
          </a:prstGeom>
          <a:noFill/>
          <a:ln w="25400" cap="flat">
            <a:solidFill>
              <a:schemeClr val="bg2">
                <a:lumMod val="75000"/>
              </a:schemeClr>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271" name="TextBox 114"/>
          <p:cNvSpPr txBox="1"/>
          <p:nvPr/>
        </p:nvSpPr>
        <p:spPr>
          <a:xfrm>
            <a:off x="4220962" y="4380107"/>
            <a:ext cx="723275"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bg2">
                    <a:lumMod val="60000"/>
                    <a:lumOff val="40000"/>
                  </a:schemeClr>
                </a:solidFill>
              </a:rPr>
              <a:t>外出時</a:t>
            </a:r>
            <a:endParaRPr lang="en-US" sz="1400" dirty="0" smtClean="0">
              <a:solidFill>
                <a:schemeClr val="bg2">
                  <a:lumMod val="60000"/>
                  <a:lumOff val="40000"/>
                </a:schemeClr>
              </a:solidFill>
            </a:endParaRPr>
          </a:p>
        </p:txBody>
      </p:sp>
      <p:sp>
        <p:nvSpPr>
          <p:cNvPr id="272" name="TextBox 115"/>
          <p:cNvSpPr txBox="1"/>
          <p:nvPr/>
        </p:nvSpPr>
        <p:spPr>
          <a:xfrm>
            <a:off x="2278689" y="4376675"/>
            <a:ext cx="609461"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bg2">
                    <a:lumMod val="60000"/>
                    <a:lumOff val="40000"/>
                  </a:schemeClr>
                </a:solidFill>
              </a:rPr>
              <a:t>カフェ</a:t>
            </a:r>
            <a:endParaRPr lang="en-US" sz="1400" dirty="0" smtClean="0">
              <a:solidFill>
                <a:schemeClr val="bg2">
                  <a:lumMod val="60000"/>
                  <a:lumOff val="40000"/>
                </a:schemeClr>
              </a:solidFill>
            </a:endParaRPr>
          </a:p>
        </p:txBody>
      </p:sp>
      <p:sp>
        <p:nvSpPr>
          <p:cNvPr id="273" name="TextBox 116"/>
          <p:cNvSpPr txBox="1"/>
          <p:nvPr/>
        </p:nvSpPr>
        <p:spPr>
          <a:xfrm>
            <a:off x="724250" y="4378928"/>
            <a:ext cx="543739"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bg2">
                    <a:lumMod val="60000"/>
                    <a:lumOff val="40000"/>
                  </a:schemeClr>
                </a:solidFill>
              </a:rPr>
              <a:t>自宅</a:t>
            </a:r>
            <a:endParaRPr lang="en-US" sz="1400" dirty="0" smtClean="0">
              <a:solidFill>
                <a:schemeClr val="bg2">
                  <a:lumMod val="60000"/>
                  <a:lumOff val="40000"/>
                </a:schemeClr>
              </a:solidFill>
            </a:endParaRPr>
          </a:p>
        </p:txBody>
      </p:sp>
      <p:sp>
        <p:nvSpPr>
          <p:cNvPr id="274" name="TextBox 117"/>
          <p:cNvSpPr txBox="1"/>
          <p:nvPr/>
        </p:nvSpPr>
        <p:spPr>
          <a:xfrm>
            <a:off x="5764584" y="4368835"/>
            <a:ext cx="992579"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bg2">
                    <a:lumMod val="75000"/>
                  </a:schemeClr>
                </a:solidFill>
              </a:rPr>
              <a:t>支社・工場</a:t>
            </a:r>
            <a:endParaRPr lang="en-US" sz="1400" dirty="0" smtClean="0">
              <a:solidFill>
                <a:schemeClr val="bg2">
                  <a:lumMod val="75000"/>
                </a:schemeClr>
              </a:solidFill>
            </a:endParaRPr>
          </a:p>
        </p:txBody>
      </p:sp>
      <p:pic>
        <p:nvPicPr>
          <p:cNvPr id="275" name="Picture 5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686503" y="2254285"/>
            <a:ext cx="1172442" cy="537657"/>
          </a:xfrm>
          <a:prstGeom prst="rect">
            <a:avLst/>
          </a:prstGeom>
          <a:ln>
            <a:solidFill>
              <a:schemeClr val="tx1">
                <a:lumMod val="20000"/>
                <a:lumOff val="80000"/>
              </a:schemeClr>
            </a:solidFill>
          </a:ln>
          <a:effectLst/>
        </p:spPr>
      </p:pic>
      <p:grpSp>
        <p:nvGrpSpPr>
          <p:cNvPr id="276" name="Group 172"/>
          <p:cNvGrpSpPr/>
          <p:nvPr/>
        </p:nvGrpSpPr>
        <p:grpSpPr>
          <a:xfrm>
            <a:off x="3293762" y="1367408"/>
            <a:ext cx="381899" cy="485051"/>
            <a:chOff x="1755735" y="1690064"/>
            <a:chExt cx="405342" cy="514828"/>
          </a:xfrm>
        </p:grpSpPr>
        <p:sp>
          <p:nvSpPr>
            <p:cNvPr id="277" name="Freeform 173"/>
            <p:cNvSpPr>
              <a:spLocks noChangeArrowheads="1"/>
            </p:cNvSpPr>
            <p:nvPr/>
          </p:nvSpPr>
          <p:spPr bwMode="auto">
            <a:xfrm>
              <a:off x="1755735" y="1690064"/>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rgbClr val="FFFFFF"/>
            </a:solidFill>
            <a:ln w="63500" cap="rnd">
              <a:solidFill>
                <a:srgbClr val="049FD9"/>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333333"/>
                </a:solidFill>
                <a:effectLst/>
                <a:uLnTx/>
                <a:uFillTx/>
                <a:latin typeface="Arial"/>
                <a:ea typeface="ＭＳ Ｐゴシック" pitchFamily="34" charset="-128"/>
              </a:endParaRPr>
            </a:p>
          </p:txBody>
        </p:sp>
        <p:sp>
          <p:nvSpPr>
            <p:cNvPr id="278" name="Freeform 174"/>
            <p:cNvSpPr>
              <a:spLocks noChangeArrowheads="1"/>
            </p:cNvSpPr>
            <p:nvPr/>
          </p:nvSpPr>
          <p:spPr bwMode="auto">
            <a:xfrm>
              <a:off x="1832416" y="1799053"/>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333333"/>
                </a:solidFill>
                <a:effectLst/>
                <a:uLnTx/>
                <a:uFillTx/>
                <a:latin typeface="Arial"/>
                <a:ea typeface="ＭＳ Ｐゴシック" pitchFamily="34" charset="-128"/>
              </a:endParaRPr>
            </a:p>
          </p:txBody>
        </p:sp>
      </p:grpSp>
      <p:sp>
        <p:nvSpPr>
          <p:cNvPr id="279" name="Arc 1"/>
          <p:cNvSpPr/>
          <p:nvPr/>
        </p:nvSpPr>
        <p:spPr>
          <a:xfrm rot="16200000">
            <a:off x="3109157" y="-548460"/>
            <a:ext cx="1127968" cy="4626230"/>
          </a:xfrm>
          <a:prstGeom prst="arc">
            <a:avLst>
              <a:gd name="adj1" fmla="val 16200000"/>
              <a:gd name="adj2" fmla="val 5397384"/>
            </a:avLst>
          </a:prstGeom>
          <a:ln w="76200">
            <a:solidFill>
              <a:srgbClr val="FF99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1" name="Rectangle 168"/>
          <p:cNvSpPr>
            <a:spLocks noChangeArrowheads="1"/>
          </p:cNvSpPr>
          <p:nvPr/>
        </p:nvSpPr>
        <p:spPr bwMode="auto">
          <a:xfrm>
            <a:off x="1130588" y="3355840"/>
            <a:ext cx="2220480" cy="461665"/>
          </a:xfrm>
          <a:prstGeom prst="rect">
            <a:avLst/>
          </a:prstGeom>
          <a:solidFill>
            <a:srgbClr val="FFFFFF">
              <a:alpha val="7490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ja-JP" altLang="en-US" sz="1200" dirty="0" smtClean="0">
                <a:solidFill>
                  <a:srgbClr val="192954"/>
                </a:solidFill>
              </a:rPr>
              <a:t>クライアントでの</a:t>
            </a:r>
            <a:r>
              <a:rPr lang="ja-JP" altLang="en-US" sz="1200" dirty="0" smtClean="0">
                <a:solidFill>
                  <a:srgbClr val="192954"/>
                </a:solidFill>
              </a:rPr>
              <a:t>マルウェア対策</a:t>
            </a:r>
            <a:endParaRPr lang="en-US" altLang="ja-JP" sz="1200" dirty="0" smtClean="0">
              <a:solidFill>
                <a:srgbClr val="192954"/>
              </a:solidFill>
            </a:endParaRPr>
          </a:p>
          <a:p>
            <a:pPr algn="ctr" defTabSz="457162" eaLnBrk="1" hangingPunct="1"/>
            <a:r>
              <a:rPr kumimoji="0" lang="en-US" altLang="en-US" sz="1200" dirty="0" smtClean="0">
                <a:solidFill>
                  <a:srgbClr val="192954"/>
                </a:solidFill>
              </a:rPr>
              <a:t>- AMP for Endpoints- </a:t>
            </a:r>
            <a:endParaRPr kumimoji="0" lang="en-US" altLang="en-US" sz="1200" dirty="0">
              <a:solidFill>
                <a:srgbClr val="192954"/>
              </a:solidFill>
            </a:endParaRPr>
          </a:p>
        </p:txBody>
      </p:sp>
      <p:pic>
        <p:nvPicPr>
          <p:cNvPr id="285" name="Picture 6"/>
          <p:cNvPicPr>
            <a:picLocks noChangeAspect="1"/>
          </p:cNvPicPr>
          <p:nvPr/>
        </p:nvPicPr>
        <p:blipFill>
          <a:blip r:embed="rId8"/>
          <a:stretch>
            <a:fillRect/>
          </a:stretch>
        </p:blipFill>
        <p:spPr>
          <a:xfrm>
            <a:off x="6738544" y="2785656"/>
            <a:ext cx="766184" cy="243248"/>
          </a:xfrm>
          <a:prstGeom prst="rect">
            <a:avLst/>
          </a:prstGeom>
        </p:spPr>
      </p:pic>
      <p:pic>
        <p:nvPicPr>
          <p:cNvPr id="28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03285" y="2746673"/>
            <a:ext cx="470743" cy="5416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87" name="Rectangle 168"/>
          <p:cNvSpPr>
            <a:spLocks noChangeArrowheads="1"/>
          </p:cNvSpPr>
          <p:nvPr/>
        </p:nvSpPr>
        <p:spPr bwMode="auto">
          <a:xfrm>
            <a:off x="4417673" y="2077868"/>
            <a:ext cx="1875834"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lang="ja-JP" altLang="en-US" sz="1200" dirty="0" smtClean="0">
                <a:solidFill>
                  <a:srgbClr val="192954"/>
                </a:solidFill>
              </a:rPr>
              <a:t>次世代型ファイアウォール</a:t>
            </a:r>
            <a:endParaRPr lang="en-US" altLang="ja-JP" sz="1200" dirty="0" smtClean="0">
              <a:solidFill>
                <a:srgbClr val="192954"/>
              </a:solidFill>
            </a:endParaRPr>
          </a:p>
          <a:p>
            <a:pPr algn="ctr" defTabSz="457162" eaLnBrk="1" hangingPunct="1"/>
            <a:r>
              <a:rPr kumimoji="0" lang="en-US" altLang="en-US" sz="1200" dirty="0" smtClean="0">
                <a:solidFill>
                  <a:srgbClr val="192954"/>
                </a:solidFill>
              </a:rPr>
              <a:t>- ASA</a:t>
            </a:r>
            <a:r>
              <a:rPr lang="en-US" altLang="en-US" sz="1200" dirty="0" smtClean="0">
                <a:solidFill>
                  <a:srgbClr val="192954"/>
                </a:solidFill>
              </a:rPr>
              <a:t> </a:t>
            </a:r>
            <a:r>
              <a:rPr lang="en-US" altLang="en-US" sz="1200" dirty="0">
                <a:solidFill>
                  <a:srgbClr val="192954"/>
                </a:solidFill>
              </a:rPr>
              <a:t>with </a:t>
            </a:r>
            <a:r>
              <a:rPr lang="en-US" altLang="en-US" sz="1200" dirty="0" smtClean="0">
                <a:solidFill>
                  <a:srgbClr val="192954"/>
                </a:solidFill>
              </a:rPr>
              <a:t>Firepower -</a:t>
            </a:r>
            <a:endParaRPr lang="en-US" altLang="en-US" sz="1200" dirty="0">
              <a:solidFill>
                <a:srgbClr val="192954"/>
              </a:solidFill>
            </a:endParaRPr>
          </a:p>
        </p:txBody>
      </p:sp>
      <p:sp>
        <p:nvSpPr>
          <p:cNvPr id="288" name="Rectangle 168"/>
          <p:cNvSpPr>
            <a:spLocks noChangeArrowheads="1"/>
          </p:cNvSpPr>
          <p:nvPr/>
        </p:nvSpPr>
        <p:spPr bwMode="auto">
          <a:xfrm>
            <a:off x="6235179" y="3055010"/>
            <a:ext cx="1875834"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lang="ja-JP" altLang="en-US" sz="1200" dirty="0" smtClean="0">
                <a:solidFill>
                  <a:srgbClr val="192954"/>
                </a:solidFill>
              </a:rPr>
              <a:t>次世代型ファイアウォール</a:t>
            </a:r>
            <a:endParaRPr lang="en-US" altLang="ja-JP" sz="1200" dirty="0" smtClean="0">
              <a:solidFill>
                <a:srgbClr val="192954"/>
              </a:solidFill>
            </a:endParaRPr>
          </a:p>
          <a:p>
            <a:pPr algn="ctr" defTabSz="457162" eaLnBrk="1" hangingPunct="1"/>
            <a:r>
              <a:rPr kumimoji="0" lang="en-US" altLang="en-US" sz="1200" dirty="0" smtClean="0">
                <a:solidFill>
                  <a:srgbClr val="192954"/>
                </a:solidFill>
              </a:rPr>
              <a:t>- ASA</a:t>
            </a:r>
            <a:r>
              <a:rPr lang="en-US" altLang="en-US" sz="1200" dirty="0" smtClean="0">
                <a:solidFill>
                  <a:srgbClr val="192954"/>
                </a:solidFill>
              </a:rPr>
              <a:t> </a:t>
            </a:r>
            <a:r>
              <a:rPr lang="en-US" altLang="en-US" sz="1200" dirty="0">
                <a:solidFill>
                  <a:srgbClr val="192954"/>
                </a:solidFill>
              </a:rPr>
              <a:t>with </a:t>
            </a:r>
            <a:r>
              <a:rPr lang="en-US" altLang="en-US" sz="1200" dirty="0" smtClean="0">
                <a:solidFill>
                  <a:srgbClr val="192954"/>
                </a:solidFill>
              </a:rPr>
              <a:t>Firepower -</a:t>
            </a:r>
            <a:endParaRPr lang="en-US" altLang="en-US" sz="1200" dirty="0">
              <a:solidFill>
                <a:srgbClr val="192954"/>
              </a:solidFill>
            </a:endParaRPr>
          </a:p>
        </p:txBody>
      </p:sp>
      <p:sp>
        <p:nvSpPr>
          <p:cNvPr id="289" name="Rectangle 168"/>
          <p:cNvSpPr>
            <a:spLocks noChangeArrowheads="1"/>
          </p:cNvSpPr>
          <p:nvPr/>
        </p:nvSpPr>
        <p:spPr bwMode="auto">
          <a:xfrm>
            <a:off x="4794986" y="3301082"/>
            <a:ext cx="1483098"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lang="en-US" altLang="ja-JP" sz="1200" dirty="0" err="1" smtClean="0">
                <a:solidFill>
                  <a:srgbClr val="192954"/>
                </a:solidFill>
              </a:rPr>
              <a:t>IoT</a:t>
            </a:r>
            <a:r>
              <a:rPr lang="ja-JP" altLang="en-US" sz="1200" dirty="0" smtClean="0">
                <a:solidFill>
                  <a:srgbClr val="192954"/>
                </a:solidFill>
              </a:rPr>
              <a:t>ファイアウォール</a:t>
            </a:r>
            <a:endParaRPr lang="en-US" altLang="ja-JP" sz="1200" dirty="0" smtClean="0">
              <a:solidFill>
                <a:srgbClr val="192954"/>
              </a:solidFill>
            </a:endParaRPr>
          </a:p>
          <a:p>
            <a:pPr algn="ctr" defTabSz="457162" eaLnBrk="1" hangingPunct="1"/>
            <a:r>
              <a:rPr kumimoji="0" lang="en-US" altLang="en-US" sz="1200" dirty="0" smtClean="0">
                <a:solidFill>
                  <a:srgbClr val="192954"/>
                </a:solidFill>
              </a:rPr>
              <a:t>- ISA3000</a:t>
            </a:r>
            <a:r>
              <a:rPr lang="en-US" altLang="en-US" sz="1200" dirty="0" smtClean="0">
                <a:solidFill>
                  <a:srgbClr val="192954"/>
                </a:solidFill>
              </a:rPr>
              <a:t> -</a:t>
            </a:r>
            <a:endParaRPr lang="en-US" altLang="en-US" sz="1200" dirty="0">
              <a:solidFill>
                <a:srgbClr val="192954"/>
              </a:solidFill>
            </a:endParaRPr>
          </a:p>
        </p:txBody>
      </p:sp>
      <p:grpSp>
        <p:nvGrpSpPr>
          <p:cNvPr id="290" name="図形グループ 289"/>
          <p:cNvGrpSpPr/>
          <p:nvPr/>
        </p:nvGrpSpPr>
        <p:grpSpPr>
          <a:xfrm>
            <a:off x="5160702" y="3789465"/>
            <a:ext cx="732977" cy="359479"/>
            <a:chOff x="3502799" y="5267914"/>
            <a:chExt cx="959857" cy="493769"/>
          </a:xfrm>
        </p:grpSpPr>
        <p:sp>
          <p:nvSpPr>
            <p:cNvPr id="291" name="正方形/長方形 290"/>
            <p:cNvSpPr/>
            <p:nvPr/>
          </p:nvSpPr>
          <p:spPr>
            <a:xfrm>
              <a:off x="3502799" y="5267914"/>
              <a:ext cx="109698" cy="493769"/>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292" name="正方形/長方形 291"/>
            <p:cNvSpPr/>
            <p:nvPr/>
          </p:nvSpPr>
          <p:spPr>
            <a:xfrm>
              <a:off x="3612497" y="5267914"/>
              <a:ext cx="246820" cy="493769"/>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293" name="正方形/長方形 292"/>
            <p:cNvSpPr/>
            <p:nvPr/>
          </p:nvSpPr>
          <p:spPr>
            <a:xfrm>
              <a:off x="3859317" y="5267914"/>
              <a:ext cx="164547" cy="493769"/>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294" name="正方形/長方形 293"/>
            <p:cNvSpPr/>
            <p:nvPr/>
          </p:nvSpPr>
          <p:spPr>
            <a:xfrm>
              <a:off x="4023864" y="5267914"/>
              <a:ext cx="137122" cy="82295"/>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295" name="正方形/長方形 294"/>
            <p:cNvSpPr/>
            <p:nvPr/>
          </p:nvSpPr>
          <p:spPr>
            <a:xfrm>
              <a:off x="4160987" y="5267914"/>
              <a:ext cx="137122" cy="82295"/>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296" name="正方形/長方形 295"/>
            <p:cNvSpPr/>
            <p:nvPr/>
          </p:nvSpPr>
          <p:spPr>
            <a:xfrm>
              <a:off x="4106138" y="5405072"/>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297" name="正方形/長方形 296"/>
            <p:cNvSpPr/>
            <p:nvPr/>
          </p:nvSpPr>
          <p:spPr>
            <a:xfrm>
              <a:off x="4106138" y="5432504"/>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298" name="正方形/長方形 297"/>
            <p:cNvSpPr/>
            <p:nvPr/>
          </p:nvSpPr>
          <p:spPr>
            <a:xfrm>
              <a:off x="4106138" y="5459935"/>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299" name="正方形/長方形 298"/>
            <p:cNvSpPr/>
            <p:nvPr/>
          </p:nvSpPr>
          <p:spPr>
            <a:xfrm>
              <a:off x="4106138" y="5487367"/>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00" name="正方形/長方形 299"/>
            <p:cNvSpPr/>
            <p:nvPr/>
          </p:nvSpPr>
          <p:spPr>
            <a:xfrm>
              <a:off x="4106138" y="5514799"/>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01" name="正方形/長方形 300"/>
            <p:cNvSpPr/>
            <p:nvPr/>
          </p:nvSpPr>
          <p:spPr>
            <a:xfrm>
              <a:off x="4106138" y="5542230"/>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02" name="正方形/長方形 301"/>
            <p:cNvSpPr/>
            <p:nvPr/>
          </p:nvSpPr>
          <p:spPr>
            <a:xfrm>
              <a:off x="4106138" y="5569662"/>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03" name="正方形/長方形 302"/>
            <p:cNvSpPr/>
            <p:nvPr/>
          </p:nvSpPr>
          <p:spPr>
            <a:xfrm>
              <a:off x="4106138" y="5597093"/>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04" name="正方形/長方形 303"/>
            <p:cNvSpPr/>
            <p:nvPr/>
          </p:nvSpPr>
          <p:spPr>
            <a:xfrm>
              <a:off x="4106138" y="5624525"/>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05" name="正方形/長方形 304"/>
            <p:cNvSpPr/>
            <p:nvPr/>
          </p:nvSpPr>
          <p:spPr>
            <a:xfrm>
              <a:off x="4106138" y="5651957"/>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06" name="正方形/長方形 305"/>
            <p:cNvSpPr/>
            <p:nvPr/>
          </p:nvSpPr>
          <p:spPr>
            <a:xfrm>
              <a:off x="4106138" y="5679388"/>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07" name="正方形/長方形 306"/>
            <p:cNvSpPr/>
            <p:nvPr/>
          </p:nvSpPr>
          <p:spPr>
            <a:xfrm>
              <a:off x="4106138" y="5706820"/>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08" name="正方形/長方形 307"/>
            <p:cNvSpPr/>
            <p:nvPr/>
          </p:nvSpPr>
          <p:spPr>
            <a:xfrm>
              <a:off x="4106138" y="5734251"/>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09" name="正方形/長方形 308"/>
            <p:cNvSpPr/>
            <p:nvPr/>
          </p:nvSpPr>
          <p:spPr>
            <a:xfrm>
              <a:off x="4023864" y="5405072"/>
              <a:ext cx="82273" cy="356611"/>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10" name="正方形/長方形 309"/>
            <p:cNvSpPr/>
            <p:nvPr/>
          </p:nvSpPr>
          <p:spPr>
            <a:xfrm>
              <a:off x="4023864" y="5350209"/>
              <a:ext cx="274245" cy="54863"/>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11" name="正方形/長方形 310"/>
            <p:cNvSpPr/>
            <p:nvPr/>
          </p:nvSpPr>
          <p:spPr>
            <a:xfrm>
              <a:off x="4243260" y="5405072"/>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12" name="正方形/長方形 311"/>
            <p:cNvSpPr/>
            <p:nvPr/>
          </p:nvSpPr>
          <p:spPr>
            <a:xfrm>
              <a:off x="4243260" y="5432504"/>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13" name="正方形/長方形 312"/>
            <p:cNvSpPr/>
            <p:nvPr/>
          </p:nvSpPr>
          <p:spPr>
            <a:xfrm>
              <a:off x="4243260" y="5459935"/>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14" name="正方形/長方形 313"/>
            <p:cNvSpPr/>
            <p:nvPr/>
          </p:nvSpPr>
          <p:spPr>
            <a:xfrm>
              <a:off x="4243260" y="5487367"/>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15" name="正方形/長方形 314"/>
            <p:cNvSpPr/>
            <p:nvPr/>
          </p:nvSpPr>
          <p:spPr>
            <a:xfrm>
              <a:off x="4243260" y="5514799"/>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16" name="正方形/長方形 315"/>
            <p:cNvSpPr/>
            <p:nvPr/>
          </p:nvSpPr>
          <p:spPr>
            <a:xfrm>
              <a:off x="4243260" y="5542230"/>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17" name="正方形/長方形 316"/>
            <p:cNvSpPr/>
            <p:nvPr/>
          </p:nvSpPr>
          <p:spPr>
            <a:xfrm>
              <a:off x="4243260" y="5569662"/>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18" name="正方形/長方形 317"/>
            <p:cNvSpPr/>
            <p:nvPr/>
          </p:nvSpPr>
          <p:spPr>
            <a:xfrm>
              <a:off x="4243260" y="5597093"/>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19" name="正方形/長方形 318"/>
            <p:cNvSpPr/>
            <p:nvPr/>
          </p:nvSpPr>
          <p:spPr>
            <a:xfrm>
              <a:off x="4243260" y="5624525"/>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20" name="正方形/長方形 319"/>
            <p:cNvSpPr/>
            <p:nvPr/>
          </p:nvSpPr>
          <p:spPr>
            <a:xfrm>
              <a:off x="4243260" y="5651957"/>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21" name="正方形/長方形 320"/>
            <p:cNvSpPr/>
            <p:nvPr/>
          </p:nvSpPr>
          <p:spPr>
            <a:xfrm>
              <a:off x="4243260" y="5679388"/>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22" name="正方形/長方形 321"/>
            <p:cNvSpPr/>
            <p:nvPr/>
          </p:nvSpPr>
          <p:spPr>
            <a:xfrm>
              <a:off x="4243260" y="5706820"/>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23" name="正方形/長方形 322"/>
            <p:cNvSpPr/>
            <p:nvPr/>
          </p:nvSpPr>
          <p:spPr>
            <a:xfrm>
              <a:off x="4243260" y="5734251"/>
              <a:ext cx="54849" cy="27432"/>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24" name="正方形/長方形 323"/>
            <p:cNvSpPr/>
            <p:nvPr/>
          </p:nvSpPr>
          <p:spPr>
            <a:xfrm>
              <a:off x="4160987" y="5405072"/>
              <a:ext cx="82273" cy="356611"/>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25" name="正方形/長方形 324"/>
            <p:cNvSpPr/>
            <p:nvPr/>
          </p:nvSpPr>
          <p:spPr>
            <a:xfrm>
              <a:off x="4298109" y="5267914"/>
              <a:ext cx="164547" cy="329179"/>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26" name="正方形/長方形 325"/>
            <p:cNvSpPr/>
            <p:nvPr/>
          </p:nvSpPr>
          <p:spPr>
            <a:xfrm>
              <a:off x="4298109" y="5597093"/>
              <a:ext cx="164547" cy="109726"/>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sp>
          <p:nvSpPr>
            <p:cNvPr id="327" name="正方形/長方形 326"/>
            <p:cNvSpPr/>
            <p:nvPr/>
          </p:nvSpPr>
          <p:spPr>
            <a:xfrm>
              <a:off x="4298109" y="5706820"/>
              <a:ext cx="164547" cy="54863"/>
            </a:xfrm>
            <a:prstGeom prst="rect">
              <a:avLst/>
            </a:prstGeom>
            <a:solidFill>
              <a:srgbClr val="7F7F7F"/>
            </a:solidFill>
            <a:ln w="9525" cmpd="sng">
              <a:solidFill>
                <a:srgbClr val="FFFFFF"/>
              </a:solidFill>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defTabSz="457067"/>
              <a:endParaRPr lang="ja-JP" altLang="en-US" sz="1600" dirty="0">
                <a:solidFill>
                  <a:srgbClr val="676767"/>
                </a:solidFill>
                <a:cs typeface="Arial" panose="020B0604020202020204" pitchFamily="34" charset="0"/>
              </a:endParaRPr>
            </a:p>
          </p:txBody>
        </p:sp>
      </p:grpSp>
      <p:pic>
        <p:nvPicPr>
          <p:cNvPr id="330" name="Picture 29"/>
          <p:cNvPicPr>
            <a:picLocks noChangeAspect="1"/>
          </p:cNvPicPr>
          <p:nvPr/>
        </p:nvPicPr>
        <p:blipFill>
          <a:blip r:embed="rId10" cstate="print"/>
          <a:srcRect r="1431" b="1015"/>
          <a:stretch>
            <a:fillRect/>
          </a:stretch>
        </p:blipFill>
        <p:spPr>
          <a:xfrm>
            <a:off x="6715120" y="1025536"/>
            <a:ext cx="1942766" cy="963009"/>
          </a:xfrm>
          <a:prstGeom prst="rect">
            <a:avLst/>
          </a:prstGeom>
          <a:noFill/>
          <a:ln>
            <a:solidFill>
              <a:schemeClr val="accent1">
                <a:lumMod val="60000"/>
                <a:lumOff val="40000"/>
              </a:schemeClr>
            </a:solidFill>
          </a:ln>
        </p:spPr>
      </p:pic>
      <p:grpSp>
        <p:nvGrpSpPr>
          <p:cNvPr id="332" name="Group 116"/>
          <p:cNvGrpSpPr/>
          <p:nvPr/>
        </p:nvGrpSpPr>
        <p:grpSpPr>
          <a:xfrm>
            <a:off x="6673791" y="3579862"/>
            <a:ext cx="706521" cy="747049"/>
            <a:chOff x="5433878" y="2805393"/>
            <a:chExt cx="476598" cy="503937"/>
          </a:xfrm>
          <a:solidFill>
            <a:schemeClr val="accent1"/>
          </a:solidFill>
        </p:grpSpPr>
        <p:sp>
          <p:nvSpPr>
            <p:cNvPr id="333" name="Rectangle 168"/>
            <p:cNvSpPr>
              <a:spLocks noChangeArrowheads="1"/>
            </p:cNvSpPr>
            <p:nvPr/>
          </p:nvSpPr>
          <p:spPr bwMode="auto">
            <a:xfrm>
              <a:off x="5526077" y="3122475"/>
              <a:ext cx="268389" cy="18685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en-US" altLang="ja-JP" sz="1200" dirty="0" smtClean="0">
                  <a:solidFill>
                    <a:srgbClr val="192954"/>
                  </a:solidFill>
                </a:rPr>
                <a:t>PC</a:t>
              </a:r>
              <a:endParaRPr kumimoji="0" lang="en-US" altLang="en-US" sz="1200" dirty="0">
                <a:solidFill>
                  <a:srgbClr val="192954"/>
                </a:solidFill>
              </a:endParaRPr>
            </a:p>
          </p:txBody>
        </p:sp>
        <p:sp>
          <p:nvSpPr>
            <p:cNvPr id="334" name="Freeform 45"/>
            <p:cNvSpPr>
              <a:spLocks noEditPoints="1"/>
            </p:cNvSpPr>
            <p:nvPr/>
          </p:nvSpPr>
          <p:spPr bwMode="auto">
            <a:xfrm>
              <a:off x="5433878" y="2805393"/>
              <a:ext cx="476598" cy="315885"/>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grpFill/>
            <a:ln>
              <a:noFill/>
            </a:ln>
          </p:spPr>
          <p:txBody>
            <a:bodyPr vert="horz" wrap="square" lIns="68580" tIns="34290" rIns="68580" bIns="34290" numCol="1" anchor="t" anchorCtr="0" compatLnSpc="1">
              <a:prstTxWarp prst="textNoShape">
                <a:avLst/>
              </a:prstTxWarp>
            </a:bodyPr>
            <a:lstStyle/>
            <a:p>
              <a:pPr defTabSz="457162"/>
              <a:endParaRPr kumimoji="0" lang="en-US" sz="1200">
                <a:solidFill>
                  <a:srgbClr val="FFFFFF">
                    <a:lumMod val="60000"/>
                    <a:lumOff val="40000"/>
                  </a:srgbClr>
                </a:solidFill>
              </a:endParaRPr>
            </a:p>
          </p:txBody>
        </p:sp>
      </p:grpSp>
      <p:pic>
        <p:nvPicPr>
          <p:cNvPr id="335" name="Picture 2" descr="/Users/njito/Library/Group Containers/UBF8T346G9.Office/msoclip1/01/ADAF3FA9-9D48-8040-869A-789F1F775BEB.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1668" y="3623350"/>
            <a:ext cx="349758" cy="349758"/>
          </a:xfrm>
          <a:prstGeom prst="rect">
            <a:avLst/>
          </a:prstGeom>
          <a:noFill/>
          <a:extLst>
            <a:ext uri="{909E8E84-426E-40DD-AFC4-6F175D3DCCD1}">
              <a14:hiddenFill xmlns:a14="http://schemas.microsoft.com/office/drawing/2010/main">
                <a:solidFill>
                  <a:srgbClr val="FFFFFF"/>
                </a:solidFill>
              </a14:hiddenFill>
            </a:ext>
          </a:extLst>
        </p:spPr>
      </p:pic>
      <p:sp>
        <p:nvSpPr>
          <p:cNvPr id="336" name="Rectangle 168"/>
          <p:cNvSpPr>
            <a:spLocks noChangeArrowheads="1"/>
          </p:cNvSpPr>
          <p:nvPr/>
        </p:nvSpPr>
        <p:spPr bwMode="auto">
          <a:xfrm>
            <a:off x="7361417" y="3705608"/>
            <a:ext cx="1643399" cy="461665"/>
          </a:xfrm>
          <a:prstGeom prst="rect">
            <a:avLst/>
          </a:prstGeom>
          <a:solidFill>
            <a:srgbClr val="FFFFFF">
              <a:alpha val="7490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lang="ja-JP" altLang="en-US" sz="1200" dirty="0" smtClean="0">
                <a:solidFill>
                  <a:srgbClr val="192954"/>
                </a:solidFill>
              </a:rPr>
              <a:t>マルウェア対策</a:t>
            </a:r>
            <a:endParaRPr lang="en-US" altLang="ja-JP" sz="1200" dirty="0" smtClean="0">
              <a:solidFill>
                <a:srgbClr val="192954"/>
              </a:solidFill>
            </a:endParaRPr>
          </a:p>
          <a:p>
            <a:pPr algn="ctr" defTabSz="457162" eaLnBrk="1" hangingPunct="1"/>
            <a:r>
              <a:rPr kumimoji="0" lang="en-US" altLang="en-US" sz="1200" dirty="0" smtClean="0">
                <a:solidFill>
                  <a:srgbClr val="192954"/>
                </a:solidFill>
              </a:rPr>
              <a:t>- AMP for Endpoints- </a:t>
            </a:r>
            <a:endParaRPr kumimoji="0" lang="en-US" altLang="en-US" sz="1200" dirty="0">
              <a:solidFill>
                <a:srgbClr val="192954"/>
              </a:solidFill>
            </a:endParaRPr>
          </a:p>
        </p:txBody>
      </p:sp>
      <p:sp>
        <p:nvSpPr>
          <p:cNvPr id="338" name="雲 476"/>
          <p:cNvSpPr/>
          <p:nvPr/>
        </p:nvSpPr>
        <p:spPr>
          <a:xfrm>
            <a:off x="3277430" y="138205"/>
            <a:ext cx="1709529" cy="936104"/>
          </a:xfrm>
          <a:prstGeom prst="cloud">
            <a:avLst/>
          </a:prstGeom>
          <a:solidFill>
            <a:srgbClr val="7F7F7F"/>
          </a:solidFill>
          <a:ln w="19050">
            <a:solidFill>
              <a:srgbClr val="FFFFFF"/>
            </a:solidFill>
          </a:ln>
        </p:spPr>
        <p:style>
          <a:lnRef idx="2">
            <a:schemeClr val="accent5"/>
          </a:lnRef>
          <a:fillRef idx="1">
            <a:schemeClr val="lt1"/>
          </a:fillRef>
          <a:effectRef idx="0">
            <a:schemeClr val="accent5"/>
          </a:effectRef>
          <a:fontRef idx="minor">
            <a:schemeClr val="dk1"/>
          </a:fontRef>
        </p:style>
        <p:txBody>
          <a:bodyPr lIns="35999" tIns="35999" rIns="35999" bIns="35999" rtlCol="0" anchor="ctr"/>
          <a:lstStyle/>
          <a:p>
            <a:pPr algn="ctr"/>
            <a:endParaRPr lang="ja-JP" altLang="en-US" sz="1600" dirty="0">
              <a:solidFill>
                <a:srgbClr val="FFFFFF"/>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39" name="テキスト ボックス 482"/>
          <p:cNvSpPr txBox="1"/>
          <p:nvPr/>
        </p:nvSpPr>
        <p:spPr>
          <a:xfrm>
            <a:off x="3637470" y="424046"/>
            <a:ext cx="1008112" cy="338550"/>
          </a:xfrm>
          <a:prstGeom prst="rect">
            <a:avLst/>
          </a:prstGeom>
          <a:noFill/>
        </p:spPr>
        <p:txBody>
          <a:bodyPr wrap="square" lIns="91436" tIns="45718" rIns="91436" bIns="45718" rtlCol="0" anchor="ctr" anchorCtr="0">
            <a:spAutoFit/>
          </a:bodyPr>
          <a:lstStyle/>
          <a:p>
            <a:pPr algn="ctr"/>
            <a:r>
              <a:rPr lang="en-US" altLang="ja-JP" sz="16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Internet</a:t>
            </a:r>
            <a:endParaRPr lang="ja-JP" altLang="en-US" sz="16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 name="フリーフォーム 3"/>
          <p:cNvSpPr/>
          <p:nvPr/>
        </p:nvSpPr>
        <p:spPr>
          <a:xfrm>
            <a:off x="1348966" y="2317687"/>
            <a:ext cx="3114392" cy="516048"/>
          </a:xfrm>
          <a:custGeom>
            <a:avLst/>
            <a:gdLst>
              <a:gd name="connsiteX0" fmla="*/ 0 w 3114392"/>
              <a:gd name="connsiteY0" fmla="*/ 516048 h 516048"/>
              <a:gd name="connsiteX1" fmla="*/ 887240 w 3114392"/>
              <a:gd name="connsiteY1" fmla="*/ 244444 h 516048"/>
              <a:gd name="connsiteX2" fmla="*/ 3114392 w 3114392"/>
              <a:gd name="connsiteY2" fmla="*/ 0 h 516048"/>
            </a:gdLst>
            <a:ahLst/>
            <a:cxnLst>
              <a:cxn ang="0">
                <a:pos x="connsiteX0" y="connsiteY0"/>
              </a:cxn>
              <a:cxn ang="0">
                <a:pos x="connsiteX1" y="connsiteY1"/>
              </a:cxn>
              <a:cxn ang="0">
                <a:pos x="connsiteX2" y="connsiteY2"/>
              </a:cxn>
            </a:cxnLst>
            <a:rect l="l" t="t" r="r" b="b"/>
            <a:pathLst>
              <a:path w="3114392" h="516048">
                <a:moveTo>
                  <a:pt x="0" y="516048"/>
                </a:moveTo>
                <a:cubicBezTo>
                  <a:pt x="184087" y="423250"/>
                  <a:pt x="368175" y="330452"/>
                  <a:pt x="887240" y="244444"/>
                </a:cubicBezTo>
                <a:cubicBezTo>
                  <a:pt x="1406305" y="158436"/>
                  <a:pt x="3114392" y="0"/>
                  <a:pt x="3114392" y="0"/>
                </a:cubicBezTo>
              </a:path>
            </a:pathLst>
          </a:custGeom>
          <a:noFill/>
          <a:ln cap="rnd">
            <a:solidFill>
              <a:schemeClr val="accent2">
                <a:lumMod val="75000"/>
              </a:scheme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3" name="Rectangle 168"/>
          <p:cNvSpPr>
            <a:spLocks noChangeArrowheads="1"/>
          </p:cNvSpPr>
          <p:nvPr/>
        </p:nvSpPr>
        <p:spPr bwMode="auto">
          <a:xfrm>
            <a:off x="1429083" y="2767713"/>
            <a:ext cx="1626920"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en-US" altLang="ja-JP" sz="1200" dirty="0" smtClean="0">
                <a:solidFill>
                  <a:srgbClr val="192954"/>
                </a:solidFill>
              </a:rPr>
              <a:t>VPN</a:t>
            </a:r>
            <a:r>
              <a:rPr kumimoji="0" lang="ja-JP" altLang="en-US" sz="1200" dirty="0" smtClean="0">
                <a:solidFill>
                  <a:srgbClr val="192954"/>
                </a:solidFill>
              </a:rPr>
              <a:t>通信</a:t>
            </a:r>
            <a:endParaRPr kumimoji="0" lang="en-US" altLang="ja-JP" sz="1200" dirty="0" smtClean="0">
              <a:solidFill>
                <a:srgbClr val="192954"/>
              </a:solidFill>
            </a:endParaRPr>
          </a:p>
          <a:p>
            <a:pPr algn="ctr" defTabSz="457162" eaLnBrk="1" hangingPunct="1"/>
            <a:r>
              <a:rPr kumimoji="0" lang="en-US" altLang="en-US" sz="1200" dirty="0" smtClean="0">
                <a:solidFill>
                  <a:srgbClr val="192954"/>
                </a:solidFill>
              </a:rPr>
              <a:t>- Cisco AnyConnect -</a:t>
            </a:r>
            <a:endParaRPr kumimoji="0" lang="en-US" altLang="en-US" sz="1200" dirty="0">
              <a:solidFill>
                <a:srgbClr val="192954"/>
              </a:solidFill>
            </a:endParaRPr>
          </a:p>
        </p:txBody>
      </p:sp>
      <p:pic>
        <p:nvPicPr>
          <p:cNvPr id="340" name="Picture 28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8217" y="2321212"/>
            <a:ext cx="419898" cy="389605"/>
          </a:xfrm>
          <a:prstGeom prst="rect">
            <a:avLst/>
          </a:prstGeom>
        </p:spPr>
      </p:pic>
      <p:sp>
        <p:nvSpPr>
          <p:cNvPr id="5" name="テキスト ボックス 4"/>
          <p:cNvSpPr txBox="1"/>
          <p:nvPr/>
        </p:nvSpPr>
        <p:spPr>
          <a:xfrm>
            <a:off x="760844" y="2476238"/>
            <a:ext cx="370614" cy="461665"/>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en-US" altLang="ja-JP" sz="2400" b="1" smtClean="0">
                <a:solidFill>
                  <a:srgbClr val="FF0000"/>
                </a:solidFill>
                <a:latin typeface="+mn-ea"/>
              </a:rPr>
              <a:t>X</a:t>
            </a:r>
            <a:endParaRPr kumimoji="1" lang="ja-JP" altLang="en-US" sz="2400" b="1" dirty="0" smtClean="0">
              <a:solidFill>
                <a:srgbClr val="FF0000"/>
              </a:solidFill>
              <a:latin typeface="+mn-ea"/>
            </a:endParaRPr>
          </a:p>
        </p:txBody>
      </p:sp>
      <p:pic>
        <p:nvPicPr>
          <p:cNvPr id="341" name="Picture 28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34840" y="4124984"/>
            <a:ext cx="419898" cy="389605"/>
          </a:xfrm>
          <a:prstGeom prst="rect">
            <a:avLst/>
          </a:prstGeom>
        </p:spPr>
      </p:pic>
      <p:sp>
        <p:nvSpPr>
          <p:cNvPr id="342" name="テキスト ボックス 341"/>
          <p:cNvSpPr txBox="1"/>
          <p:nvPr/>
        </p:nvSpPr>
        <p:spPr>
          <a:xfrm>
            <a:off x="7140247" y="3791411"/>
            <a:ext cx="370614" cy="461665"/>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en-US" altLang="ja-JP" sz="2400" b="1" smtClean="0">
                <a:solidFill>
                  <a:srgbClr val="FF0000"/>
                </a:solidFill>
                <a:latin typeface="+mn-ea"/>
              </a:rPr>
              <a:t>X</a:t>
            </a:r>
            <a:endParaRPr kumimoji="1" lang="ja-JP" altLang="en-US" sz="2400" b="1" dirty="0" smtClean="0">
              <a:solidFill>
                <a:srgbClr val="FF0000"/>
              </a:solidFill>
              <a:latin typeface="+mn-ea"/>
            </a:endParaRPr>
          </a:p>
        </p:txBody>
      </p:sp>
      <p:sp>
        <p:nvSpPr>
          <p:cNvPr id="7" name="フリーフォーム 6"/>
          <p:cNvSpPr/>
          <p:nvPr/>
        </p:nvSpPr>
        <p:spPr>
          <a:xfrm>
            <a:off x="1321806" y="1502875"/>
            <a:ext cx="818280" cy="1321806"/>
          </a:xfrm>
          <a:custGeom>
            <a:avLst/>
            <a:gdLst>
              <a:gd name="connsiteX0" fmla="*/ 0 w 818280"/>
              <a:gd name="connsiteY0" fmla="*/ 1321806 h 1321806"/>
              <a:gd name="connsiteX1" fmla="*/ 769544 w 818280"/>
              <a:gd name="connsiteY1" fmla="*/ 941561 h 1321806"/>
              <a:gd name="connsiteX2" fmla="*/ 742384 w 818280"/>
              <a:gd name="connsiteY2" fmla="*/ 0 h 1321806"/>
            </a:gdLst>
            <a:ahLst/>
            <a:cxnLst>
              <a:cxn ang="0">
                <a:pos x="connsiteX0" y="connsiteY0"/>
              </a:cxn>
              <a:cxn ang="0">
                <a:pos x="connsiteX1" y="connsiteY1"/>
              </a:cxn>
              <a:cxn ang="0">
                <a:pos x="connsiteX2" y="connsiteY2"/>
              </a:cxn>
            </a:cxnLst>
            <a:rect l="l" t="t" r="r" b="b"/>
            <a:pathLst>
              <a:path w="818280" h="1321806">
                <a:moveTo>
                  <a:pt x="0" y="1321806"/>
                </a:moveTo>
                <a:cubicBezTo>
                  <a:pt x="322906" y="1241834"/>
                  <a:pt x="645813" y="1161862"/>
                  <a:pt x="769544" y="941561"/>
                </a:cubicBezTo>
                <a:cubicBezTo>
                  <a:pt x="893275" y="721260"/>
                  <a:pt x="742384" y="0"/>
                  <a:pt x="742384" y="0"/>
                </a:cubicBezTo>
              </a:path>
            </a:pathLst>
          </a:custGeom>
          <a:noFill/>
          <a:ln cap="rnd">
            <a:solidFill>
              <a:srgbClr val="C00000"/>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3" name="テキスト ボックス 342"/>
          <p:cNvSpPr txBox="1"/>
          <p:nvPr/>
        </p:nvSpPr>
        <p:spPr>
          <a:xfrm>
            <a:off x="1835749" y="1161880"/>
            <a:ext cx="370614" cy="461665"/>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en-US" altLang="ja-JP" sz="2400" b="1" smtClean="0">
                <a:solidFill>
                  <a:srgbClr val="FF0000"/>
                </a:solidFill>
                <a:latin typeface="+mn-ea"/>
              </a:rPr>
              <a:t>X</a:t>
            </a:r>
            <a:endParaRPr kumimoji="1" lang="ja-JP" altLang="en-US" sz="2400" b="1" dirty="0" smtClean="0">
              <a:solidFill>
                <a:srgbClr val="FF0000"/>
              </a:solidFill>
              <a:latin typeface="+mn-ea"/>
            </a:endParaRPr>
          </a:p>
        </p:txBody>
      </p:sp>
      <p:pic>
        <p:nvPicPr>
          <p:cNvPr id="344" name="Picture 28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18009" y="1468581"/>
            <a:ext cx="419898" cy="389605"/>
          </a:xfrm>
          <a:prstGeom prst="rect">
            <a:avLst/>
          </a:prstGeom>
        </p:spPr>
      </p:pic>
      <p:sp>
        <p:nvSpPr>
          <p:cNvPr id="345" name="テキスト ボックス 344"/>
          <p:cNvSpPr txBox="1"/>
          <p:nvPr/>
        </p:nvSpPr>
        <p:spPr>
          <a:xfrm>
            <a:off x="5540636" y="1623607"/>
            <a:ext cx="370614" cy="461665"/>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en-US" altLang="ja-JP" sz="2400" b="1" smtClean="0">
                <a:solidFill>
                  <a:srgbClr val="FF0000"/>
                </a:solidFill>
                <a:latin typeface="+mn-ea"/>
              </a:rPr>
              <a:t>X</a:t>
            </a:r>
            <a:endParaRPr kumimoji="1" lang="ja-JP" altLang="en-US" sz="2400" b="1" dirty="0" smtClean="0">
              <a:solidFill>
                <a:srgbClr val="FF0000"/>
              </a:solidFill>
              <a:latin typeface="+mn-ea"/>
            </a:endParaRPr>
          </a:p>
        </p:txBody>
      </p:sp>
      <p:sp>
        <p:nvSpPr>
          <p:cNvPr id="346" name="Rectangle 168"/>
          <p:cNvSpPr>
            <a:spLocks noChangeArrowheads="1"/>
          </p:cNvSpPr>
          <p:nvPr/>
        </p:nvSpPr>
        <p:spPr bwMode="auto">
          <a:xfrm>
            <a:off x="2799394" y="1830987"/>
            <a:ext cx="1412566" cy="646331"/>
          </a:xfrm>
          <a:prstGeom prst="rect">
            <a:avLst/>
          </a:prstGeom>
          <a:solidFill>
            <a:srgbClr val="FFFFFF">
              <a:alpha val="7490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ja-JP" altLang="en-US" sz="1200" dirty="0" smtClean="0">
                <a:solidFill>
                  <a:srgbClr val="192954"/>
                </a:solidFill>
              </a:rPr>
              <a:t>セキュア</a:t>
            </a:r>
            <a:r>
              <a:rPr kumimoji="0" lang="en-US" altLang="en-US" sz="1200" dirty="0" smtClean="0">
                <a:solidFill>
                  <a:srgbClr val="192954"/>
                </a:solidFill>
              </a:rPr>
              <a:t>DNS</a:t>
            </a:r>
          </a:p>
          <a:p>
            <a:pPr algn="ctr" defTabSz="457162" eaLnBrk="1" hangingPunct="1"/>
            <a:r>
              <a:rPr lang="en-US" altLang="en-US" sz="1200" dirty="0" smtClean="0">
                <a:solidFill>
                  <a:srgbClr val="192954"/>
                </a:solidFill>
              </a:rPr>
              <a:t>Web</a:t>
            </a:r>
            <a:r>
              <a:rPr lang="ja-JP" altLang="en-US" sz="1200" dirty="0" smtClean="0">
                <a:solidFill>
                  <a:srgbClr val="192954"/>
                </a:solidFill>
              </a:rPr>
              <a:t>セキュリティ</a:t>
            </a:r>
            <a:endParaRPr lang="en-US" altLang="ja-JP" sz="1200" dirty="0" smtClean="0">
              <a:solidFill>
                <a:srgbClr val="192954"/>
              </a:solidFill>
            </a:endParaRPr>
          </a:p>
          <a:p>
            <a:pPr algn="ctr" defTabSz="457162" eaLnBrk="1" hangingPunct="1"/>
            <a:r>
              <a:rPr kumimoji="0" lang="en-US" altLang="en-US" sz="1200" dirty="0" smtClean="0">
                <a:solidFill>
                  <a:srgbClr val="192954"/>
                </a:solidFill>
              </a:rPr>
              <a:t>- Cisco Umbrella -</a:t>
            </a:r>
            <a:endParaRPr kumimoji="0" lang="en-US" altLang="en-US" sz="1200" dirty="0">
              <a:solidFill>
                <a:srgbClr val="192954"/>
              </a:solidFill>
            </a:endParaRPr>
          </a:p>
        </p:txBody>
      </p:sp>
      <p:pic>
        <p:nvPicPr>
          <p:cNvPr id="348" name="Picture 125"/>
          <p:cNvPicPr>
            <a:picLocks noChangeAspect="1"/>
          </p:cNvPicPr>
          <p:nvPr/>
        </p:nvPicPr>
        <p:blipFill>
          <a:blip r:embed="rId12">
            <a:extLst>
              <a:ext uri="{BEBA8EAE-BF5A-486C-A8C5-ECC9F3942E4B}">
                <a14:imgProps xmlns:a14="http://schemas.microsoft.com/office/drawing/2010/main">
                  <a14:imgLayer r:embed="rId13">
                    <a14:imgEffect>
                      <a14:backgroundRemoval t="9778" b="100000" l="5778" r="89778"/>
                    </a14:imgEffect>
                  </a14:imgLayer>
                </a14:imgProps>
              </a:ext>
            </a:extLst>
          </a:blip>
          <a:stretch>
            <a:fillRect/>
          </a:stretch>
        </p:blipFill>
        <p:spPr>
          <a:xfrm>
            <a:off x="1143856" y="2679620"/>
            <a:ext cx="431855" cy="431855"/>
          </a:xfrm>
          <a:prstGeom prst="rect">
            <a:avLst/>
          </a:prstGeom>
        </p:spPr>
      </p:pic>
    </p:spTree>
    <p:extLst>
      <p:ext uri="{BB962C8B-B14F-4D97-AF65-F5344CB8AC3E}">
        <p14:creationId xmlns:p14="http://schemas.microsoft.com/office/powerpoint/2010/main" val="744994269"/>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latin typeface="MS PGothic" charset="-128"/>
                <a:ea typeface="MS PGothic" charset="-128"/>
                <a:cs typeface="MS PGothic" charset="-128"/>
              </a:rPr>
              <a:t>シスコ</a:t>
            </a:r>
            <a:r>
              <a:rPr lang="en-US" altLang="ja-JP" dirty="0" smtClean="0">
                <a:latin typeface="MS PGothic" charset="-128"/>
                <a:ea typeface="MS PGothic" charset="-128"/>
                <a:cs typeface="MS PGothic" charset="-128"/>
              </a:rPr>
              <a:t/>
            </a:r>
            <a:br>
              <a:rPr lang="en-US" altLang="ja-JP" dirty="0" smtClean="0">
                <a:latin typeface="MS PGothic" charset="-128"/>
                <a:ea typeface="MS PGothic" charset="-128"/>
                <a:cs typeface="MS PGothic" charset="-128"/>
              </a:rPr>
            </a:br>
            <a:r>
              <a:rPr lang="ja-JP" altLang="en-US" dirty="0" smtClean="0">
                <a:latin typeface="MS PGothic" charset="-128"/>
                <a:ea typeface="MS PGothic" charset="-128"/>
                <a:cs typeface="MS PGothic" charset="-128"/>
              </a:rPr>
              <a:t>セキュリティ</a:t>
            </a:r>
            <a:r>
              <a:rPr lang="en-US" altLang="ja-JP" dirty="0" smtClean="0">
                <a:latin typeface="MS PGothic" charset="-128"/>
                <a:ea typeface="MS PGothic" charset="-128"/>
                <a:cs typeface="MS PGothic" charset="-128"/>
              </a:rPr>
              <a:t/>
            </a:r>
            <a:br>
              <a:rPr lang="en-US" altLang="ja-JP" dirty="0" smtClean="0">
                <a:latin typeface="MS PGothic" charset="-128"/>
                <a:ea typeface="MS PGothic" charset="-128"/>
                <a:cs typeface="MS PGothic" charset="-128"/>
              </a:rPr>
            </a:br>
            <a:r>
              <a:rPr lang="ja-JP" altLang="en-US" dirty="0" smtClean="0">
                <a:latin typeface="MS PGothic" charset="-128"/>
                <a:ea typeface="MS PGothic" charset="-128"/>
                <a:cs typeface="MS PGothic" charset="-128"/>
              </a:rPr>
              <a:t>ソリューション</a:t>
            </a:r>
            <a:endParaRPr lang="en-US" dirty="0">
              <a:latin typeface="MS PGothic" charset="-128"/>
              <a:ea typeface="MS PGothic" charset="-128"/>
              <a:cs typeface="MS PGothic" charset="-128"/>
            </a:endParaRPr>
          </a:p>
        </p:txBody>
      </p:sp>
    </p:spTree>
    <p:extLst>
      <p:ext uri="{BB962C8B-B14F-4D97-AF65-F5344CB8AC3E}">
        <p14:creationId xmlns:p14="http://schemas.microsoft.com/office/powerpoint/2010/main" val="1055843700"/>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38400"/>
          </a:xfrm>
          <a:prstGeom prst="rect">
            <a:avLst/>
          </a:prstGeom>
        </p:spPr>
      </p:pic>
      <p:sp>
        <p:nvSpPr>
          <p:cNvPr id="4" name="Rectangle 3"/>
          <p:cNvSpPr>
            <a:spLocks/>
          </p:cNvSpPr>
          <p:nvPr/>
        </p:nvSpPr>
        <p:spPr>
          <a:xfrm>
            <a:off x="0" y="0"/>
            <a:ext cx="9180512" cy="5138400"/>
          </a:xfrm>
          <a:prstGeom prst="rect">
            <a:avLst/>
          </a:prstGeom>
          <a:solidFill>
            <a:srgbClr val="0070C0">
              <a:alpha val="56863"/>
            </a:srgbClr>
          </a:solidFill>
          <a:ln>
            <a:solidFill>
              <a:schemeClr val="tx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TextBox 4"/>
          <p:cNvSpPr txBox="1"/>
          <p:nvPr/>
        </p:nvSpPr>
        <p:spPr>
          <a:xfrm>
            <a:off x="1823269" y="906274"/>
            <a:ext cx="5561138" cy="523220"/>
          </a:xfrm>
          <a:prstGeom prst="rect">
            <a:avLst/>
          </a:prstGeom>
          <a:noFill/>
        </p:spPr>
        <p:txBody>
          <a:bodyPr wrap="none" rtlCol="0">
            <a:spAutoFit/>
          </a:bodyPr>
          <a:lstStyle/>
          <a:p>
            <a:pPr algn="ctr"/>
            <a:r>
              <a:rPr lang="ja-JP" altLang="en-US" sz="2800" dirty="0" smtClean="0">
                <a:solidFill>
                  <a:schemeClr val="bg1"/>
                </a:solidFill>
              </a:rPr>
              <a:t>最強のセキュリティ インテリジェンス</a:t>
            </a:r>
            <a:endParaRPr lang="en-US" sz="2800" dirty="0">
              <a:solidFill>
                <a:schemeClr val="bg1"/>
              </a:solidFill>
            </a:endParaRPr>
          </a:p>
        </p:txBody>
      </p:sp>
      <p:sp>
        <p:nvSpPr>
          <p:cNvPr id="8" name="Rectangle 7"/>
          <p:cNvSpPr/>
          <p:nvPr/>
        </p:nvSpPr>
        <p:spPr>
          <a:xfrm>
            <a:off x="1691680" y="2283718"/>
            <a:ext cx="5904656" cy="720080"/>
          </a:xfrm>
          <a:prstGeom prst="rect">
            <a:avLst/>
          </a:prstGeom>
          <a:solidFill>
            <a:srgbClr val="D481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6" name="Picture 5"/>
          <p:cNvPicPr>
            <a:picLocks noChangeAspect="1"/>
          </p:cNvPicPr>
          <p:nvPr/>
        </p:nvPicPr>
        <p:blipFill>
          <a:blip r:embed="rId3"/>
          <a:stretch>
            <a:fillRect/>
          </a:stretch>
        </p:blipFill>
        <p:spPr>
          <a:xfrm>
            <a:off x="3584363" y="1642094"/>
            <a:ext cx="2093679" cy="929656"/>
          </a:xfrm>
          <a:prstGeom prst="rect">
            <a:avLst/>
          </a:prstGeom>
        </p:spPr>
      </p:pic>
      <p:sp>
        <p:nvSpPr>
          <p:cNvPr id="7" name="Rectangle 6"/>
          <p:cNvSpPr/>
          <p:nvPr/>
        </p:nvSpPr>
        <p:spPr>
          <a:xfrm>
            <a:off x="2317574" y="2531680"/>
            <a:ext cx="4630690" cy="400110"/>
          </a:xfrm>
          <a:prstGeom prst="rect">
            <a:avLst/>
          </a:prstGeom>
        </p:spPr>
        <p:txBody>
          <a:bodyPr wrap="none">
            <a:spAutoFit/>
          </a:bodyPr>
          <a:lstStyle/>
          <a:p>
            <a:pPr algn="ctr"/>
            <a:r>
              <a:rPr lang="en-US" sz="2000" dirty="0">
                <a:solidFill>
                  <a:schemeClr val="bg1"/>
                </a:solidFill>
                <a:latin typeface="+mj-ea"/>
                <a:ea typeface="+mj-ea"/>
              </a:rPr>
              <a:t>https://</a:t>
            </a:r>
            <a:r>
              <a:rPr lang="en-US" sz="2000" dirty="0" err="1">
                <a:solidFill>
                  <a:schemeClr val="bg1"/>
                </a:solidFill>
                <a:latin typeface="+mj-ea"/>
                <a:ea typeface="+mj-ea"/>
              </a:rPr>
              <a:t>www.talosintelligence.com</a:t>
            </a:r>
            <a:r>
              <a:rPr lang="en-US" sz="2000" dirty="0">
                <a:solidFill>
                  <a:schemeClr val="bg1"/>
                </a:solidFill>
                <a:latin typeface="+mj-ea"/>
                <a:ea typeface="+mj-ea"/>
              </a:rPr>
              <a:t>/</a:t>
            </a:r>
          </a:p>
        </p:txBody>
      </p:sp>
      <p:sp>
        <p:nvSpPr>
          <p:cNvPr id="10" name="Rectangle 9"/>
          <p:cNvSpPr/>
          <p:nvPr/>
        </p:nvSpPr>
        <p:spPr>
          <a:xfrm>
            <a:off x="3774030" y="3219822"/>
            <a:ext cx="1659620" cy="338554"/>
          </a:xfrm>
          <a:prstGeom prst="rect">
            <a:avLst/>
          </a:prstGeom>
        </p:spPr>
        <p:txBody>
          <a:bodyPr wrap="none">
            <a:spAutoFit/>
          </a:bodyPr>
          <a:lstStyle/>
          <a:p>
            <a:pPr algn="ctr"/>
            <a:r>
              <a:rPr lang="en-US" sz="1600" dirty="0" smtClean="0">
                <a:solidFill>
                  <a:schemeClr val="bg1"/>
                </a:solidFill>
                <a:latin typeface="+mn-ea"/>
              </a:rPr>
              <a:t> is provided by</a:t>
            </a:r>
            <a:endParaRPr lang="en-US" sz="1600" dirty="0">
              <a:solidFill>
                <a:schemeClr val="bg1"/>
              </a:solidFill>
              <a:latin typeface="+mn-ea"/>
            </a:endParaRPr>
          </a:p>
        </p:txBody>
      </p:sp>
      <p:pic>
        <p:nvPicPr>
          <p:cNvPr id="1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8608" y="3147814"/>
            <a:ext cx="19907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67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9009" y="144435"/>
            <a:ext cx="8345488" cy="731837"/>
          </a:xfrm>
        </p:spPr>
        <p:txBody>
          <a:bodyPr/>
          <a:lstStyle/>
          <a:p>
            <a:r>
              <a:rPr lang="ja-JP" altLang="en-US" sz="2000" dirty="0" smtClean="0">
                <a:solidFill>
                  <a:schemeClr val="accent1"/>
                </a:solidFill>
                <a:latin typeface="MS PGothic" charset="-128"/>
                <a:ea typeface="MS PGothic" charset="-128"/>
                <a:cs typeface="MS PGothic" charset="-128"/>
              </a:rPr>
              <a:t>クライアント</a:t>
            </a:r>
            <a:r>
              <a:rPr lang="en-US" altLang="ja-JP" sz="2000" dirty="0" smtClean="0">
                <a:solidFill>
                  <a:schemeClr val="accent1"/>
                </a:solidFill>
                <a:latin typeface="MS PGothic" charset="-128"/>
                <a:ea typeface="MS PGothic" charset="-128"/>
                <a:cs typeface="MS PGothic" charset="-128"/>
              </a:rPr>
              <a:t>/ </a:t>
            </a:r>
            <a:r>
              <a:rPr lang="ja-JP" altLang="en-US" sz="2000" dirty="0" smtClean="0">
                <a:solidFill>
                  <a:schemeClr val="accent1"/>
                </a:solidFill>
                <a:latin typeface="MS PGothic" charset="-128"/>
                <a:ea typeface="MS PGothic" charset="-128"/>
                <a:cs typeface="MS PGothic" charset="-128"/>
              </a:rPr>
              <a:t>ゲートウェイに限らない、広範囲での対策が必要</a:t>
            </a:r>
            <a:endParaRPr lang="ja-JP" altLang="en-US" sz="2000" dirty="0">
              <a:solidFill>
                <a:schemeClr val="accent1"/>
              </a:solidFill>
              <a:latin typeface="MS PGothic" charset="-128"/>
              <a:ea typeface="MS PGothic" charset="-128"/>
              <a:cs typeface="MS PGothic" charset="-128"/>
            </a:endParaRPr>
          </a:p>
        </p:txBody>
      </p:sp>
      <p:sp>
        <p:nvSpPr>
          <p:cNvPr id="82" name="Freeform 76"/>
          <p:cNvSpPr>
            <a:spLocks noChangeAspect="1"/>
          </p:cNvSpPr>
          <p:nvPr/>
        </p:nvSpPr>
        <p:spPr>
          <a:xfrm>
            <a:off x="1504142" y="3872668"/>
            <a:ext cx="269101" cy="457200"/>
          </a:xfrm>
          <a:custGeom>
            <a:avLst/>
            <a:gdLst>
              <a:gd name="connsiteX0" fmla="*/ 365663 w 878106"/>
              <a:gd name="connsiteY0" fmla="*/ 1330437 h 1491916"/>
              <a:gd name="connsiteX1" fmla="*/ 347056 w 878106"/>
              <a:gd name="connsiteY1" fmla="*/ 1338145 h 1491916"/>
              <a:gd name="connsiteX2" fmla="*/ 339348 w 878106"/>
              <a:gd name="connsiteY2" fmla="*/ 1356752 h 1491916"/>
              <a:gd name="connsiteX3" fmla="*/ 339348 w 878106"/>
              <a:gd name="connsiteY3" fmla="*/ 1356751 h 1491916"/>
              <a:gd name="connsiteX4" fmla="*/ 339348 w 878106"/>
              <a:gd name="connsiteY4" fmla="*/ 1356752 h 1491916"/>
              <a:gd name="connsiteX5" fmla="*/ 339348 w 878106"/>
              <a:gd name="connsiteY5" fmla="*/ 1356752 h 1491916"/>
              <a:gd name="connsiteX6" fmla="*/ 347056 w 878106"/>
              <a:gd name="connsiteY6" fmla="*/ 1375359 h 1491916"/>
              <a:gd name="connsiteX7" fmla="*/ 365663 w 878106"/>
              <a:gd name="connsiteY7" fmla="*/ 1383066 h 1491916"/>
              <a:gd name="connsiteX8" fmla="*/ 495913 w 878106"/>
              <a:gd name="connsiteY8" fmla="*/ 1383067 h 1491916"/>
              <a:gd name="connsiteX9" fmla="*/ 522228 w 878106"/>
              <a:gd name="connsiteY9" fmla="*/ 1356752 h 1491916"/>
              <a:gd name="connsiteX10" fmla="*/ 522229 w 878106"/>
              <a:gd name="connsiteY10" fmla="*/ 1356752 h 1491916"/>
              <a:gd name="connsiteX11" fmla="*/ 495914 w 878106"/>
              <a:gd name="connsiteY11" fmla="*/ 1330437 h 1491916"/>
              <a:gd name="connsiteX12" fmla="*/ 95735 w 878106"/>
              <a:gd name="connsiteY12" fmla="*/ 255105 h 1491916"/>
              <a:gd name="connsiteX13" fmla="*/ 95735 w 878106"/>
              <a:gd name="connsiteY13" fmla="*/ 1221587 h 1491916"/>
              <a:gd name="connsiteX14" fmla="*/ 771838 w 878106"/>
              <a:gd name="connsiteY14" fmla="*/ 1221587 h 1491916"/>
              <a:gd name="connsiteX15" fmla="*/ 771838 w 878106"/>
              <a:gd name="connsiteY15" fmla="*/ 255105 h 1491916"/>
              <a:gd name="connsiteX16" fmla="*/ 375545 w 878106"/>
              <a:gd name="connsiteY16" fmla="*/ 92228 h 1491916"/>
              <a:gd name="connsiteX17" fmla="*/ 356938 w 878106"/>
              <a:gd name="connsiteY17" fmla="*/ 99936 h 1491916"/>
              <a:gd name="connsiteX18" fmla="*/ 349230 w 878106"/>
              <a:gd name="connsiteY18" fmla="*/ 118543 h 1491916"/>
              <a:gd name="connsiteX19" fmla="*/ 356938 w 878106"/>
              <a:gd name="connsiteY19" fmla="*/ 137149 h 1491916"/>
              <a:gd name="connsiteX20" fmla="*/ 375545 w 878106"/>
              <a:gd name="connsiteY20" fmla="*/ 144857 h 1491916"/>
              <a:gd name="connsiteX21" fmla="*/ 505795 w 878106"/>
              <a:gd name="connsiteY21" fmla="*/ 144858 h 1491916"/>
              <a:gd name="connsiteX22" fmla="*/ 532110 w 878106"/>
              <a:gd name="connsiteY22" fmla="*/ 118543 h 1491916"/>
              <a:gd name="connsiteX23" fmla="*/ 532111 w 878106"/>
              <a:gd name="connsiteY23" fmla="*/ 118543 h 1491916"/>
              <a:gd name="connsiteX24" fmla="*/ 505796 w 878106"/>
              <a:gd name="connsiteY24" fmla="*/ 92228 h 1491916"/>
              <a:gd name="connsiteX25" fmla="*/ 146354 w 878106"/>
              <a:gd name="connsiteY25" fmla="*/ 0 h 1491916"/>
              <a:gd name="connsiteX26" fmla="*/ 731752 w 878106"/>
              <a:gd name="connsiteY26" fmla="*/ 0 h 1491916"/>
              <a:gd name="connsiteX27" fmla="*/ 878106 w 878106"/>
              <a:gd name="connsiteY27" fmla="*/ 146354 h 1491916"/>
              <a:gd name="connsiteX28" fmla="*/ 878106 w 878106"/>
              <a:gd name="connsiteY28" fmla="*/ 1345562 h 1491916"/>
              <a:gd name="connsiteX29" fmla="*/ 731752 w 878106"/>
              <a:gd name="connsiteY29" fmla="*/ 1491916 h 1491916"/>
              <a:gd name="connsiteX30" fmla="*/ 146354 w 878106"/>
              <a:gd name="connsiteY30" fmla="*/ 1491916 h 1491916"/>
              <a:gd name="connsiteX31" fmla="*/ 0 w 878106"/>
              <a:gd name="connsiteY31" fmla="*/ 1345562 h 1491916"/>
              <a:gd name="connsiteX32" fmla="*/ 0 w 878106"/>
              <a:gd name="connsiteY32" fmla="*/ 146354 h 1491916"/>
              <a:gd name="connsiteX33" fmla="*/ 146354 w 878106"/>
              <a:gd name="connsiteY33" fmla="*/ 0 h 149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8106" h="1491916">
                <a:moveTo>
                  <a:pt x="365663" y="1330437"/>
                </a:moveTo>
                <a:cubicBezTo>
                  <a:pt x="358397" y="1330437"/>
                  <a:pt x="351818" y="1333383"/>
                  <a:pt x="347056" y="1338145"/>
                </a:cubicBezTo>
                <a:lnTo>
                  <a:pt x="339348" y="1356752"/>
                </a:lnTo>
                <a:lnTo>
                  <a:pt x="339348" y="1356751"/>
                </a:lnTo>
                <a:lnTo>
                  <a:pt x="339348" y="1356752"/>
                </a:lnTo>
                <a:lnTo>
                  <a:pt x="339348" y="1356752"/>
                </a:lnTo>
                <a:lnTo>
                  <a:pt x="347056" y="1375359"/>
                </a:lnTo>
                <a:cubicBezTo>
                  <a:pt x="351818" y="1380121"/>
                  <a:pt x="358397" y="1383066"/>
                  <a:pt x="365663" y="1383066"/>
                </a:cubicBezTo>
                <a:lnTo>
                  <a:pt x="495913" y="1383067"/>
                </a:lnTo>
                <a:cubicBezTo>
                  <a:pt x="510446" y="1383067"/>
                  <a:pt x="522228" y="1371285"/>
                  <a:pt x="522228" y="1356752"/>
                </a:cubicBezTo>
                <a:lnTo>
                  <a:pt x="522229" y="1356752"/>
                </a:lnTo>
                <a:cubicBezTo>
                  <a:pt x="522229" y="1342219"/>
                  <a:pt x="510447" y="1330437"/>
                  <a:pt x="495914" y="1330437"/>
                </a:cubicBezTo>
                <a:close/>
                <a:moveTo>
                  <a:pt x="95735" y="255105"/>
                </a:moveTo>
                <a:lnTo>
                  <a:pt x="95735" y="1221587"/>
                </a:lnTo>
                <a:lnTo>
                  <a:pt x="771838" y="1221587"/>
                </a:lnTo>
                <a:lnTo>
                  <a:pt x="771838" y="255105"/>
                </a:lnTo>
                <a:close/>
                <a:moveTo>
                  <a:pt x="375545" y="92228"/>
                </a:moveTo>
                <a:cubicBezTo>
                  <a:pt x="368279" y="92228"/>
                  <a:pt x="361700" y="95174"/>
                  <a:pt x="356938" y="99936"/>
                </a:cubicBezTo>
                <a:lnTo>
                  <a:pt x="349230" y="118543"/>
                </a:lnTo>
                <a:lnTo>
                  <a:pt x="356938" y="137149"/>
                </a:lnTo>
                <a:cubicBezTo>
                  <a:pt x="361700" y="141912"/>
                  <a:pt x="368279" y="144857"/>
                  <a:pt x="375545" y="144857"/>
                </a:cubicBezTo>
                <a:lnTo>
                  <a:pt x="505795" y="144858"/>
                </a:lnTo>
                <a:cubicBezTo>
                  <a:pt x="520328" y="144858"/>
                  <a:pt x="532110" y="133076"/>
                  <a:pt x="532110" y="118543"/>
                </a:cubicBezTo>
                <a:lnTo>
                  <a:pt x="532111" y="118543"/>
                </a:lnTo>
                <a:cubicBezTo>
                  <a:pt x="532111" y="104010"/>
                  <a:pt x="520329" y="92228"/>
                  <a:pt x="505796" y="92228"/>
                </a:cubicBezTo>
                <a:close/>
                <a:moveTo>
                  <a:pt x="146354" y="0"/>
                </a:moveTo>
                <a:lnTo>
                  <a:pt x="731752" y="0"/>
                </a:lnTo>
                <a:cubicBezTo>
                  <a:pt x="812581" y="0"/>
                  <a:pt x="878106" y="65525"/>
                  <a:pt x="878106" y="146354"/>
                </a:cubicBezTo>
                <a:lnTo>
                  <a:pt x="878106" y="1345562"/>
                </a:lnTo>
                <a:cubicBezTo>
                  <a:pt x="878106" y="1426391"/>
                  <a:pt x="812581" y="1491916"/>
                  <a:pt x="731752" y="1491916"/>
                </a:cubicBezTo>
                <a:lnTo>
                  <a:pt x="146354" y="1491916"/>
                </a:lnTo>
                <a:cubicBezTo>
                  <a:pt x="65525" y="1491916"/>
                  <a:pt x="0" y="1426391"/>
                  <a:pt x="0" y="1345562"/>
                </a:cubicBezTo>
                <a:lnTo>
                  <a:pt x="0" y="146354"/>
                </a:lnTo>
                <a:cubicBezTo>
                  <a:pt x="0" y="65525"/>
                  <a:pt x="65525" y="0"/>
                  <a:pt x="146354" y="0"/>
                </a:cubicBezTo>
                <a:close/>
              </a:path>
            </a:pathLst>
          </a:custGeom>
          <a:solidFill>
            <a:schemeClr val="bg1"/>
          </a:solidFill>
          <a:ln w="12700" cap="flat" cmpd="sng" algn="ctr">
            <a:solidFill>
              <a:schemeClr val="bg2">
                <a:lumMod val="65000"/>
              </a:schemeClr>
            </a:solidFill>
            <a:prstDash val="solid"/>
          </a:ln>
          <a:effectLst/>
        </p:spPr>
        <p:txBody>
          <a:bodyPr lIns="91420" tIns="45710" rIns="91420" bIns="45710" rtlCol="0" anchor="ctr">
            <a:noAutofit/>
          </a:bodyPr>
          <a:lstStyle/>
          <a:p>
            <a:pPr algn="ctr" defTabSz="456706">
              <a:defRPr/>
            </a:pPr>
            <a:endParaRPr kumimoji="0" lang="en-US" sz="1350" kern="0" dirty="0" smtClean="0">
              <a:solidFill>
                <a:srgbClr val="A6A6A6">
                  <a:lumMod val="50000"/>
                </a:srgbClr>
              </a:solidFill>
              <a:ea typeface="Apple LiGothic Medium"/>
              <a:cs typeface="Apple LiGothic Medium"/>
            </a:endParaRPr>
          </a:p>
        </p:txBody>
      </p:sp>
      <p:grpSp>
        <p:nvGrpSpPr>
          <p:cNvPr id="83" name="Group 82"/>
          <p:cNvGrpSpPr/>
          <p:nvPr/>
        </p:nvGrpSpPr>
        <p:grpSpPr>
          <a:xfrm>
            <a:off x="1249488" y="4114347"/>
            <a:ext cx="123031" cy="250031"/>
            <a:chOff x="7310438" y="4252274"/>
            <a:chExt cx="123031" cy="250031"/>
          </a:xfrm>
        </p:grpSpPr>
        <p:sp>
          <p:nvSpPr>
            <p:cNvPr id="84"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bg2">
                  <a:lumMod val="75000"/>
                </a:schemeClr>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85" name="Line 394"/>
            <p:cNvSpPr>
              <a:spLocks noChangeShapeType="1"/>
            </p:cNvSpPr>
            <p:nvPr/>
          </p:nvSpPr>
          <p:spPr bwMode="auto">
            <a:xfrm>
              <a:off x="7371953" y="4391180"/>
              <a:ext cx="0" cy="111125"/>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grpSp>
      <p:grpSp>
        <p:nvGrpSpPr>
          <p:cNvPr id="86" name="Group 85"/>
          <p:cNvGrpSpPr/>
          <p:nvPr/>
        </p:nvGrpSpPr>
        <p:grpSpPr>
          <a:xfrm>
            <a:off x="828392" y="4077693"/>
            <a:ext cx="354742" cy="279797"/>
            <a:chOff x="6605984" y="4218540"/>
            <a:chExt cx="354742" cy="279797"/>
          </a:xfrm>
        </p:grpSpPr>
        <p:sp>
          <p:nvSpPr>
            <p:cNvPr id="87" name="Freeform 341"/>
            <p:cNvSpPr>
              <a:spLocks noChangeArrowheads="1"/>
            </p:cNvSpPr>
            <p:nvPr/>
          </p:nvSpPr>
          <p:spPr bwMode="auto">
            <a:xfrm>
              <a:off x="6605984" y="4218540"/>
              <a:ext cx="354742" cy="100758"/>
            </a:xfrm>
            <a:custGeom>
              <a:avLst/>
              <a:gdLst>
                <a:gd name="T0" fmla="*/ 395 w 791"/>
                <a:gd name="T1" fmla="*/ 85 h 227"/>
                <a:gd name="T2" fmla="*/ 57 w 791"/>
                <a:gd name="T3" fmla="*/ 226 h 227"/>
                <a:gd name="T4" fmla="*/ 0 w 791"/>
                <a:gd name="T5" fmla="*/ 226 h 227"/>
                <a:gd name="T6" fmla="*/ 0 w 791"/>
                <a:gd name="T7" fmla="*/ 169 h 227"/>
                <a:gd name="T8" fmla="*/ 395 w 791"/>
                <a:gd name="T9" fmla="*/ 0 h 227"/>
                <a:gd name="T10" fmla="*/ 790 w 791"/>
                <a:gd name="T11" fmla="*/ 169 h 227"/>
                <a:gd name="T12" fmla="*/ 790 w 791"/>
                <a:gd name="T13" fmla="*/ 226 h 227"/>
                <a:gd name="T14" fmla="*/ 734 w 791"/>
                <a:gd name="T15" fmla="*/ 226 h 227"/>
                <a:gd name="T16" fmla="*/ 395 w 791"/>
                <a:gd name="T17" fmla="*/ 85 h 227"/>
                <a:gd name="connsiteX0" fmla="*/ 4994 w 9987"/>
                <a:gd name="connsiteY0" fmla="*/ 3744 h 9956"/>
                <a:gd name="connsiteX1" fmla="*/ 721 w 9987"/>
                <a:gd name="connsiteY1" fmla="*/ 9956 h 9956"/>
                <a:gd name="connsiteX2" fmla="*/ 0 w 9987"/>
                <a:gd name="connsiteY2" fmla="*/ 9956 h 9956"/>
                <a:gd name="connsiteX3" fmla="*/ 0 w 9987"/>
                <a:gd name="connsiteY3" fmla="*/ 7445 h 9956"/>
                <a:gd name="connsiteX4" fmla="*/ 4994 w 9987"/>
                <a:gd name="connsiteY4" fmla="*/ 0 h 9956"/>
                <a:gd name="connsiteX5" fmla="*/ 9987 w 9987"/>
                <a:gd name="connsiteY5" fmla="*/ 7445 h 9956"/>
                <a:gd name="connsiteX6" fmla="*/ 9987 w 9987"/>
                <a:gd name="connsiteY6" fmla="*/ 9956 h 9956"/>
                <a:gd name="connsiteX7" fmla="*/ 9279 w 9987"/>
                <a:gd name="connsiteY7" fmla="*/ 9956 h 9956"/>
                <a:gd name="connsiteX8" fmla="*/ 4994 w 9987"/>
                <a:gd name="connsiteY8" fmla="*/ 3744 h 9956"/>
                <a:gd name="connsiteX9" fmla="*/ 4994 w 9987"/>
                <a:gd name="connsiteY9" fmla="*/ 3744 h 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87" h="9956">
                  <a:moveTo>
                    <a:pt x="4994" y="3744"/>
                  </a:moveTo>
                  <a:lnTo>
                    <a:pt x="721" y="9956"/>
                  </a:lnTo>
                  <a:lnTo>
                    <a:pt x="0" y="9956"/>
                  </a:lnTo>
                  <a:lnTo>
                    <a:pt x="0" y="7445"/>
                  </a:lnTo>
                  <a:lnTo>
                    <a:pt x="4994" y="0"/>
                  </a:lnTo>
                  <a:lnTo>
                    <a:pt x="9987" y="7445"/>
                  </a:lnTo>
                  <a:lnTo>
                    <a:pt x="9987" y="9956"/>
                  </a:lnTo>
                  <a:lnTo>
                    <a:pt x="9279" y="9956"/>
                  </a:lnTo>
                  <a:lnTo>
                    <a:pt x="4994" y="3744"/>
                  </a:lnTo>
                  <a:lnTo>
                    <a:pt x="4994" y="3744"/>
                  </a:lnTo>
                  <a:close/>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88" name="Line 342"/>
            <p:cNvSpPr>
              <a:spLocks noChangeShapeType="1"/>
            </p:cNvSpPr>
            <p:nvPr/>
          </p:nvSpPr>
          <p:spPr bwMode="auto">
            <a:xfrm flipV="1">
              <a:off x="6631781" y="4319742"/>
              <a:ext cx="1984" cy="174625"/>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89" name="Line 343"/>
            <p:cNvSpPr>
              <a:spLocks noChangeShapeType="1"/>
            </p:cNvSpPr>
            <p:nvPr/>
          </p:nvSpPr>
          <p:spPr bwMode="auto">
            <a:xfrm>
              <a:off x="6937375" y="4325696"/>
              <a:ext cx="1984" cy="17065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90" name="Freeform 344"/>
            <p:cNvSpPr>
              <a:spLocks noChangeArrowheads="1"/>
            </p:cNvSpPr>
            <p:nvPr/>
          </p:nvSpPr>
          <p:spPr bwMode="auto">
            <a:xfrm>
              <a:off x="6746875" y="4333634"/>
              <a:ext cx="77390" cy="164703"/>
            </a:xfrm>
            <a:custGeom>
              <a:avLst/>
              <a:gdLst>
                <a:gd name="T0" fmla="*/ 169 w 170"/>
                <a:gd name="T1" fmla="*/ 367 h 368"/>
                <a:gd name="T2" fmla="*/ 169 w 170"/>
                <a:gd name="T3" fmla="*/ 0 h 368"/>
                <a:gd name="T4" fmla="*/ 0 w 170"/>
                <a:gd name="T5" fmla="*/ 0 h 368"/>
                <a:gd name="T6" fmla="*/ 0 w 170"/>
                <a:gd name="T7" fmla="*/ 367 h 368"/>
              </a:gdLst>
              <a:ahLst/>
              <a:cxnLst>
                <a:cxn ang="0">
                  <a:pos x="T0" y="T1"/>
                </a:cxn>
                <a:cxn ang="0">
                  <a:pos x="T2" y="T3"/>
                </a:cxn>
                <a:cxn ang="0">
                  <a:pos x="T4" y="T5"/>
                </a:cxn>
                <a:cxn ang="0">
                  <a:pos x="T6" y="T7"/>
                </a:cxn>
              </a:cxnLst>
              <a:rect l="0" t="0" r="r" b="b"/>
              <a:pathLst>
                <a:path w="170" h="368">
                  <a:moveTo>
                    <a:pt x="169" y="367"/>
                  </a:moveTo>
                  <a:lnTo>
                    <a:pt x="169" y="0"/>
                  </a:lnTo>
                  <a:lnTo>
                    <a:pt x="0" y="0"/>
                  </a:lnTo>
                  <a:lnTo>
                    <a:pt x="0" y="367"/>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91" name="Freeform 345"/>
            <p:cNvSpPr>
              <a:spLocks noChangeArrowheads="1"/>
            </p:cNvSpPr>
            <p:nvPr/>
          </p:nvSpPr>
          <p:spPr bwMode="auto">
            <a:xfrm>
              <a:off x="6859984" y="4371336"/>
              <a:ext cx="37704" cy="89298"/>
            </a:xfrm>
            <a:custGeom>
              <a:avLst/>
              <a:gdLst>
                <a:gd name="T0" fmla="*/ 42 w 85"/>
                <a:gd name="T1" fmla="*/ 197 h 198"/>
                <a:gd name="T2" fmla="*/ 0 w 85"/>
                <a:gd name="T3" fmla="*/ 197 h 198"/>
                <a:gd name="T4" fmla="*/ 0 w 85"/>
                <a:gd name="T5" fmla="*/ 0 h 198"/>
                <a:gd name="T6" fmla="*/ 84 w 85"/>
                <a:gd name="T7" fmla="*/ 0 h 198"/>
                <a:gd name="T8" fmla="*/ 84 w 85"/>
                <a:gd name="T9" fmla="*/ 197 h 198"/>
                <a:gd name="T10" fmla="*/ 42 w 85"/>
                <a:gd name="T11" fmla="*/ 197 h 198"/>
              </a:gdLst>
              <a:ahLst/>
              <a:cxnLst>
                <a:cxn ang="0">
                  <a:pos x="T0" y="T1"/>
                </a:cxn>
                <a:cxn ang="0">
                  <a:pos x="T2" y="T3"/>
                </a:cxn>
                <a:cxn ang="0">
                  <a:pos x="T4" y="T5"/>
                </a:cxn>
                <a:cxn ang="0">
                  <a:pos x="T6" y="T7"/>
                </a:cxn>
                <a:cxn ang="0">
                  <a:pos x="T8" y="T9"/>
                </a:cxn>
                <a:cxn ang="0">
                  <a:pos x="T10" y="T11"/>
                </a:cxn>
              </a:cxnLst>
              <a:rect l="0" t="0" r="r" b="b"/>
              <a:pathLst>
                <a:path w="85" h="198">
                  <a:moveTo>
                    <a:pt x="42" y="197"/>
                  </a:moveTo>
                  <a:lnTo>
                    <a:pt x="0" y="197"/>
                  </a:lnTo>
                  <a:lnTo>
                    <a:pt x="0" y="0"/>
                  </a:lnTo>
                  <a:lnTo>
                    <a:pt x="84" y="0"/>
                  </a:lnTo>
                  <a:lnTo>
                    <a:pt x="84" y="197"/>
                  </a:lnTo>
                  <a:lnTo>
                    <a:pt x="42" y="197"/>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92" name="Freeform 346"/>
            <p:cNvSpPr>
              <a:spLocks noChangeArrowheads="1"/>
            </p:cNvSpPr>
            <p:nvPr/>
          </p:nvSpPr>
          <p:spPr bwMode="auto">
            <a:xfrm>
              <a:off x="6669484" y="4371336"/>
              <a:ext cx="39688" cy="89298"/>
            </a:xfrm>
            <a:custGeom>
              <a:avLst/>
              <a:gdLst>
                <a:gd name="T0" fmla="*/ 43 w 86"/>
                <a:gd name="T1" fmla="*/ 197 h 198"/>
                <a:gd name="T2" fmla="*/ 0 w 86"/>
                <a:gd name="T3" fmla="*/ 197 h 198"/>
                <a:gd name="T4" fmla="*/ 0 w 86"/>
                <a:gd name="T5" fmla="*/ 0 h 198"/>
                <a:gd name="T6" fmla="*/ 85 w 86"/>
                <a:gd name="T7" fmla="*/ 0 h 198"/>
                <a:gd name="T8" fmla="*/ 85 w 86"/>
                <a:gd name="T9" fmla="*/ 197 h 198"/>
                <a:gd name="T10" fmla="*/ 43 w 86"/>
                <a:gd name="T11" fmla="*/ 197 h 198"/>
              </a:gdLst>
              <a:ahLst/>
              <a:cxnLst>
                <a:cxn ang="0">
                  <a:pos x="T0" y="T1"/>
                </a:cxn>
                <a:cxn ang="0">
                  <a:pos x="T2" y="T3"/>
                </a:cxn>
                <a:cxn ang="0">
                  <a:pos x="T4" y="T5"/>
                </a:cxn>
                <a:cxn ang="0">
                  <a:pos x="T6" y="T7"/>
                </a:cxn>
                <a:cxn ang="0">
                  <a:pos x="T8" y="T9"/>
                </a:cxn>
                <a:cxn ang="0">
                  <a:pos x="T10" y="T11"/>
                </a:cxn>
              </a:cxnLst>
              <a:rect l="0" t="0" r="r" b="b"/>
              <a:pathLst>
                <a:path w="86" h="198">
                  <a:moveTo>
                    <a:pt x="43" y="197"/>
                  </a:moveTo>
                  <a:lnTo>
                    <a:pt x="0" y="197"/>
                  </a:lnTo>
                  <a:lnTo>
                    <a:pt x="0" y="0"/>
                  </a:lnTo>
                  <a:lnTo>
                    <a:pt x="85" y="0"/>
                  </a:lnTo>
                  <a:lnTo>
                    <a:pt x="85" y="197"/>
                  </a:lnTo>
                  <a:lnTo>
                    <a:pt x="43" y="197"/>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grpSp>
      <p:grpSp>
        <p:nvGrpSpPr>
          <p:cNvPr id="93" name="Group 92"/>
          <p:cNvGrpSpPr/>
          <p:nvPr/>
        </p:nvGrpSpPr>
        <p:grpSpPr>
          <a:xfrm>
            <a:off x="6077800" y="3619303"/>
            <a:ext cx="381000" cy="738187"/>
            <a:chOff x="7689453" y="3762134"/>
            <a:chExt cx="381000" cy="738187"/>
          </a:xfrm>
        </p:grpSpPr>
        <p:sp>
          <p:nvSpPr>
            <p:cNvPr id="94" name="Freeform 347"/>
            <p:cNvSpPr>
              <a:spLocks noChangeArrowheads="1"/>
            </p:cNvSpPr>
            <p:nvPr/>
          </p:nvSpPr>
          <p:spPr bwMode="auto">
            <a:xfrm>
              <a:off x="7689453" y="3762134"/>
              <a:ext cx="381000" cy="736203"/>
            </a:xfrm>
            <a:custGeom>
              <a:avLst/>
              <a:gdLst>
                <a:gd name="T0" fmla="*/ 846 w 847"/>
                <a:gd name="T1" fmla="*/ 1637 h 1638"/>
                <a:gd name="T2" fmla="*/ 846 w 847"/>
                <a:gd name="T3" fmla="*/ 395 h 1638"/>
                <a:gd name="T4" fmla="*/ 423 w 847"/>
                <a:gd name="T5" fmla="*/ 0 h 1638"/>
                <a:gd name="T6" fmla="*/ 0 w 847"/>
                <a:gd name="T7" fmla="*/ 395 h 1638"/>
                <a:gd name="T8" fmla="*/ 0 w 847"/>
                <a:gd name="T9" fmla="*/ 1637 h 1638"/>
              </a:gdLst>
              <a:ahLst/>
              <a:cxnLst>
                <a:cxn ang="0">
                  <a:pos x="T0" y="T1"/>
                </a:cxn>
                <a:cxn ang="0">
                  <a:pos x="T2" y="T3"/>
                </a:cxn>
                <a:cxn ang="0">
                  <a:pos x="T4" y="T5"/>
                </a:cxn>
                <a:cxn ang="0">
                  <a:pos x="T6" y="T7"/>
                </a:cxn>
                <a:cxn ang="0">
                  <a:pos x="T8" y="T9"/>
                </a:cxn>
              </a:cxnLst>
              <a:rect l="0" t="0" r="r" b="b"/>
              <a:pathLst>
                <a:path w="847" h="1638">
                  <a:moveTo>
                    <a:pt x="846" y="1637"/>
                  </a:moveTo>
                  <a:lnTo>
                    <a:pt x="846" y="395"/>
                  </a:lnTo>
                  <a:lnTo>
                    <a:pt x="423" y="0"/>
                  </a:lnTo>
                  <a:lnTo>
                    <a:pt x="0" y="395"/>
                  </a:lnTo>
                  <a:lnTo>
                    <a:pt x="0" y="1637"/>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95" name="Freeform 348"/>
            <p:cNvSpPr>
              <a:spLocks noChangeArrowheads="1"/>
            </p:cNvSpPr>
            <p:nvPr/>
          </p:nvSpPr>
          <p:spPr bwMode="auto">
            <a:xfrm>
              <a:off x="7739063"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96" name="Freeform 349"/>
            <p:cNvSpPr>
              <a:spLocks noChangeArrowheads="1"/>
            </p:cNvSpPr>
            <p:nvPr/>
          </p:nvSpPr>
          <p:spPr bwMode="auto">
            <a:xfrm>
              <a:off x="7967265"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97" name="Freeform 350"/>
            <p:cNvSpPr>
              <a:spLocks noChangeArrowheads="1"/>
            </p:cNvSpPr>
            <p:nvPr/>
          </p:nvSpPr>
          <p:spPr bwMode="auto">
            <a:xfrm>
              <a:off x="7840265" y="4143134"/>
              <a:ext cx="77391" cy="101203"/>
            </a:xfrm>
            <a:custGeom>
              <a:avLst/>
              <a:gdLst>
                <a:gd name="T0" fmla="*/ 85 w 171"/>
                <a:gd name="T1" fmla="*/ 225 h 226"/>
                <a:gd name="T2" fmla="*/ 0 w 171"/>
                <a:gd name="T3" fmla="*/ 225 h 226"/>
                <a:gd name="T4" fmla="*/ 0 w 171"/>
                <a:gd name="T5" fmla="*/ 0 h 226"/>
                <a:gd name="T6" fmla="*/ 170 w 171"/>
                <a:gd name="T7" fmla="*/ 0 h 226"/>
                <a:gd name="T8" fmla="*/ 170 w 171"/>
                <a:gd name="T9" fmla="*/ 225 h 226"/>
                <a:gd name="T10" fmla="*/ 85 w 171"/>
                <a:gd name="T11" fmla="*/ 225 h 226"/>
              </a:gdLst>
              <a:ahLst/>
              <a:cxnLst>
                <a:cxn ang="0">
                  <a:pos x="T0" y="T1"/>
                </a:cxn>
                <a:cxn ang="0">
                  <a:pos x="T2" y="T3"/>
                </a:cxn>
                <a:cxn ang="0">
                  <a:pos x="T4" y="T5"/>
                </a:cxn>
                <a:cxn ang="0">
                  <a:pos x="T6" y="T7"/>
                </a:cxn>
                <a:cxn ang="0">
                  <a:pos x="T8" y="T9"/>
                </a:cxn>
                <a:cxn ang="0">
                  <a:pos x="T10" y="T11"/>
                </a:cxn>
              </a:cxnLst>
              <a:rect l="0" t="0" r="r" b="b"/>
              <a:pathLst>
                <a:path w="171" h="226">
                  <a:moveTo>
                    <a:pt x="85" y="225"/>
                  </a:moveTo>
                  <a:lnTo>
                    <a:pt x="0" y="225"/>
                  </a:lnTo>
                  <a:lnTo>
                    <a:pt x="0" y="0"/>
                  </a:lnTo>
                  <a:lnTo>
                    <a:pt x="170" y="0"/>
                  </a:lnTo>
                  <a:lnTo>
                    <a:pt x="170" y="225"/>
                  </a:lnTo>
                  <a:lnTo>
                    <a:pt x="85" y="225"/>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98" name="Freeform 351"/>
            <p:cNvSpPr>
              <a:spLocks noChangeArrowheads="1"/>
            </p:cNvSpPr>
            <p:nvPr/>
          </p:nvSpPr>
          <p:spPr bwMode="auto">
            <a:xfrm>
              <a:off x="7955359" y="4143134"/>
              <a:ext cx="63500" cy="101203"/>
            </a:xfrm>
            <a:custGeom>
              <a:avLst/>
              <a:gdLst>
                <a:gd name="T0" fmla="*/ 71 w 142"/>
                <a:gd name="T1" fmla="*/ 225 h 226"/>
                <a:gd name="T2" fmla="*/ 0 w 142"/>
                <a:gd name="T3" fmla="*/ 225 h 226"/>
                <a:gd name="T4" fmla="*/ 0 w 142"/>
                <a:gd name="T5" fmla="*/ 0 h 226"/>
                <a:gd name="T6" fmla="*/ 141 w 142"/>
                <a:gd name="T7" fmla="*/ 0 h 226"/>
                <a:gd name="T8" fmla="*/ 141 w 142"/>
                <a:gd name="T9" fmla="*/ 225 h 226"/>
                <a:gd name="T10" fmla="*/ 71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1" y="225"/>
                  </a:moveTo>
                  <a:lnTo>
                    <a:pt x="0" y="225"/>
                  </a:lnTo>
                  <a:lnTo>
                    <a:pt x="0" y="0"/>
                  </a:lnTo>
                  <a:lnTo>
                    <a:pt x="141" y="0"/>
                  </a:lnTo>
                  <a:lnTo>
                    <a:pt x="141" y="225"/>
                  </a:lnTo>
                  <a:lnTo>
                    <a:pt x="71" y="225"/>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99" name="Freeform 352"/>
            <p:cNvSpPr>
              <a:spLocks noChangeArrowheads="1"/>
            </p:cNvSpPr>
            <p:nvPr/>
          </p:nvSpPr>
          <p:spPr bwMode="auto">
            <a:xfrm>
              <a:off x="7739063" y="4143134"/>
              <a:ext cx="63500" cy="101203"/>
            </a:xfrm>
            <a:custGeom>
              <a:avLst/>
              <a:gdLst>
                <a:gd name="T0" fmla="*/ 70 w 142"/>
                <a:gd name="T1" fmla="*/ 225 h 226"/>
                <a:gd name="T2" fmla="*/ 0 w 142"/>
                <a:gd name="T3" fmla="*/ 225 h 226"/>
                <a:gd name="T4" fmla="*/ 0 w 142"/>
                <a:gd name="T5" fmla="*/ 0 h 226"/>
                <a:gd name="T6" fmla="*/ 141 w 142"/>
                <a:gd name="T7" fmla="*/ 0 h 226"/>
                <a:gd name="T8" fmla="*/ 141 w 142"/>
                <a:gd name="T9" fmla="*/ 225 h 226"/>
                <a:gd name="T10" fmla="*/ 70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0" y="225"/>
                  </a:moveTo>
                  <a:lnTo>
                    <a:pt x="0" y="225"/>
                  </a:lnTo>
                  <a:lnTo>
                    <a:pt x="0" y="0"/>
                  </a:lnTo>
                  <a:lnTo>
                    <a:pt x="141" y="0"/>
                  </a:lnTo>
                  <a:lnTo>
                    <a:pt x="141" y="225"/>
                  </a:lnTo>
                  <a:lnTo>
                    <a:pt x="70" y="225"/>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00" name="Freeform 353"/>
            <p:cNvSpPr>
              <a:spLocks noChangeArrowheads="1"/>
            </p:cNvSpPr>
            <p:nvPr/>
          </p:nvSpPr>
          <p:spPr bwMode="auto">
            <a:xfrm>
              <a:off x="7840265" y="3990336"/>
              <a:ext cx="77391" cy="101204"/>
            </a:xfrm>
            <a:custGeom>
              <a:avLst/>
              <a:gdLst>
                <a:gd name="T0" fmla="*/ 85 w 171"/>
                <a:gd name="T1" fmla="*/ 226 h 227"/>
                <a:gd name="T2" fmla="*/ 0 w 171"/>
                <a:gd name="T3" fmla="*/ 226 h 227"/>
                <a:gd name="T4" fmla="*/ 0 w 171"/>
                <a:gd name="T5" fmla="*/ 0 h 227"/>
                <a:gd name="T6" fmla="*/ 170 w 171"/>
                <a:gd name="T7" fmla="*/ 0 h 227"/>
                <a:gd name="T8" fmla="*/ 170 w 171"/>
                <a:gd name="T9" fmla="*/ 226 h 227"/>
                <a:gd name="T10" fmla="*/ 85 w 171"/>
                <a:gd name="T11" fmla="*/ 226 h 227"/>
              </a:gdLst>
              <a:ahLst/>
              <a:cxnLst>
                <a:cxn ang="0">
                  <a:pos x="T0" y="T1"/>
                </a:cxn>
                <a:cxn ang="0">
                  <a:pos x="T2" y="T3"/>
                </a:cxn>
                <a:cxn ang="0">
                  <a:pos x="T4" y="T5"/>
                </a:cxn>
                <a:cxn ang="0">
                  <a:pos x="T6" y="T7"/>
                </a:cxn>
                <a:cxn ang="0">
                  <a:pos x="T8" y="T9"/>
                </a:cxn>
                <a:cxn ang="0">
                  <a:pos x="T10" y="T11"/>
                </a:cxn>
              </a:cxnLst>
              <a:rect l="0" t="0" r="r" b="b"/>
              <a:pathLst>
                <a:path w="171" h="227">
                  <a:moveTo>
                    <a:pt x="85" y="226"/>
                  </a:moveTo>
                  <a:lnTo>
                    <a:pt x="0" y="226"/>
                  </a:lnTo>
                  <a:lnTo>
                    <a:pt x="0" y="0"/>
                  </a:lnTo>
                  <a:lnTo>
                    <a:pt x="170" y="0"/>
                  </a:lnTo>
                  <a:lnTo>
                    <a:pt x="170" y="226"/>
                  </a:lnTo>
                  <a:lnTo>
                    <a:pt x="85" y="226"/>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01" name="Freeform 354"/>
            <p:cNvSpPr>
              <a:spLocks noChangeArrowheads="1"/>
            </p:cNvSpPr>
            <p:nvPr/>
          </p:nvSpPr>
          <p:spPr bwMode="auto">
            <a:xfrm>
              <a:off x="7955359" y="3990336"/>
              <a:ext cx="63500" cy="101204"/>
            </a:xfrm>
            <a:custGeom>
              <a:avLst/>
              <a:gdLst>
                <a:gd name="T0" fmla="*/ 71 w 142"/>
                <a:gd name="T1" fmla="*/ 226 h 227"/>
                <a:gd name="T2" fmla="*/ 0 w 142"/>
                <a:gd name="T3" fmla="*/ 226 h 227"/>
                <a:gd name="T4" fmla="*/ 0 w 142"/>
                <a:gd name="T5" fmla="*/ 0 h 227"/>
                <a:gd name="T6" fmla="*/ 141 w 142"/>
                <a:gd name="T7" fmla="*/ 0 h 227"/>
                <a:gd name="T8" fmla="*/ 141 w 142"/>
                <a:gd name="T9" fmla="*/ 226 h 227"/>
                <a:gd name="T10" fmla="*/ 71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1" y="226"/>
                  </a:moveTo>
                  <a:lnTo>
                    <a:pt x="0" y="226"/>
                  </a:lnTo>
                  <a:lnTo>
                    <a:pt x="0" y="0"/>
                  </a:lnTo>
                  <a:lnTo>
                    <a:pt x="141" y="0"/>
                  </a:lnTo>
                  <a:lnTo>
                    <a:pt x="141" y="226"/>
                  </a:lnTo>
                  <a:lnTo>
                    <a:pt x="71" y="226"/>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02" name="Freeform 355"/>
            <p:cNvSpPr>
              <a:spLocks noChangeArrowheads="1"/>
            </p:cNvSpPr>
            <p:nvPr/>
          </p:nvSpPr>
          <p:spPr bwMode="auto">
            <a:xfrm>
              <a:off x="7739063" y="3990336"/>
              <a:ext cx="63500" cy="101204"/>
            </a:xfrm>
            <a:custGeom>
              <a:avLst/>
              <a:gdLst>
                <a:gd name="T0" fmla="*/ 70 w 142"/>
                <a:gd name="T1" fmla="*/ 226 h 227"/>
                <a:gd name="T2" fmla="*/ 0 w 142"/>
                <a:gd name="T3" fmla="*/ 226 h 227"/>
                <a:gd name="T4" fmla="*/ 0 w 142"/>
                <a:gd name="T5" fmla="*/ 0 h 227"/>
                <a:gd name="T6" fmla="*/ 141 w 142"/>
                <a:gd name="T7" fmla="*/ 0 h 227"/>
                <a:gd name="T8" fmla="*/ 141 w 142"/>
                <a:gd name="T9" fmla="*/ 226 h 227"/>
                <a:gd name="T10" fmla="*/ 70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0" y="226"/>
                  </a:moveTo>
                  <a:lnTo>
                    <a:pt x="0" y="226"/>
                  </a:lnTo>
                  <a:lnTo>
                    <a:pt x="0" y="0"/>
                  </a:lnTo>
                  <a:lnTo>
                    <a:pt x="141" y="0"/>
                  </a:lnTo>
                  <a:lnTo>
                    <a:pt x="141" y="226"/>
                  </a:lnTo>
                  <a:lnTo>
                    <a:pt x="70" y="226"/>
                  </a:ln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03" name="Freeform 356"/>
            <p:cNvSpPr>
              <a:spLocks noChangeArrowheads="1"/>
            </p:cNvSpPr>
            <p:nvPr/>
          </p:nvSpPr>
          <p:spPr bwMode="auto">
            <a:xfrm>
              <a:off x="7828359" y="4295930"/>
              <a:ext cx="101204" cy="204391"/>
            </a:xfrm>
            <a:custGeom>
              <a:avLst/>
              <a:gdLst>
                <a:gd name="T0" fmla="*/ 226 w 227"/>
                <a:gd name="T1" fmla="*/ 452 h 453"/>
                <a:gd name="T2" fmla="*/ 226 w 227"/>
                <a:gd name="T3" fmla="*/ 0 h 453"/>
                <a:gd name="T4" fmla="*/ 0 w 227"/>
                <a:gd name="T5" fmla="*/ 0 h 453"/>
                <a:gd name="T6" fmla="*/ 0 w 227"/>
                <a:gd name="T7" fmla="*/ 452 h 453"/>
              </a:gdLst>
              <a:ahLst/>
              <a:cxnLst>
                <a:cxn ang="0">
                  <a:pos x="T0" y="T1"/>
                </a:cxn>
                <a:cxn ang="0">
                  <a:pos x="T2" y="T3"/>
                </a:cxn>
                <a:cxn ang="0">
                  <a:pos x="T4" y="T5"/>
                </a:cxn>
                <a:cxn ang="0">
                  <a:pos x="T6" y="T7"/>
                </a:cxn>
              </a:cxnLst>
              <a:rect l="0" t="0" r="r" b="b"/>
              <a:pathLst>
                <a:path w="227" h="453">
                  <a:moveTo>
                    <a:pt x="226" y="452"/>
                  </a:moveTo>
                  <a:lnTo>
                    <a:pt x="226" y="0"/>
                  </a:lnTo>
                  <a:lnTo>
                    <a:pt x="0" y="0"/>
                  </a:lnTo>
                  <a:lnTo>
                    <a:pt x="0" y="452"/>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04" name="Freeform 357"/>
            <p:cNvSpPr>
              <a:spLocks noChangeArrowheads="1"/>
            </p:cNvSpPr>
            <p:nvPr/>
          </p:nvSpPr>
          <p:spPr bwMode="auto">
            <a:xfrm>
              <a:off x="7828359" y="3837540"/>
              <a:ext cx="101204" cy="101203"/>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noFill/>
            <a:ln w="25400" cap="flat">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05" name="Freeform 358"/>
            <p:cNvSpPr>
              <a:spLocks noChangeArrowheads="1"/>
            </p:cNvSpPr>
            <p:nvPr/>
          </p:nvSpPr>
          <p:spPr bwMode="auto">
            <a:xfrm>
              <a:off x="7879953" y="3869290"/>
              <a:ext cx="15875" cy="37703"/>
            </a:xfrm>
            <a:custGeom>
              <a:avLst/>
              <a:gdLst>
                <a:gd name="T0" fmla="*/ 0 w 35"/>
                <a:gd name="T1" fmla="*/ 0 h 83"/>
                <a:gd name="T2" fmla="*/ 0 w 35"/>
                <a:gd name="T3" fmla="*/ 51 h 83"/>
                <a:gd name="T4" fmla="*/ 34 w 35"/>
                <a:gd name="T5" fmla="*/ 82 h 83"/>
              </a:gdLst>
              <a:ahLst/>
              <a:cxnLst>
                <a:cxn ang="0">
                  <a:pos x="T0" y="T1"/>
                </a:cxn>
                <a:cxn ang="0">
                  <a:pos x="T2" y="T3"/>
                </a:cxn>
                <a:cxn ang="0">
                  <a:pos x="T4" y="T5"/>
                </a:cxn>
              </a:cxnLst>
              <a:rect l="0" t="0" r="r" b="b"/>
              <a:pathLst>
                <a:path w="35" h="83">
                  <a:moveTo>
                    <a:pt x="0" y="0"/>
                  </a:moveTo>
                  <a:lnTo>
                    <a:pt x="0" y="51"/>
                  </a:lnTo>
                  <a:lnTo>
                    <a:pt x="34" y="82"/>
                  </a:lnTo>
                </a:path>
              </a:pathLst>
            </a:custGeom>
            <a:noFill/>
            <a:ln w="127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grpSp>
      <p:grpSp>
        <p:nvGrpSpPr>
          <p:cNvPr id="106" name="Group 105"/>
          <p:cNvGrpSpPr/>
          <p:nvPr/>
        </p:nvGrpSpPr>
        <p:grpSpPr>
          <a:xfrm>
            <a:off x="2254203" y="3962202"/>
            <a:ext cx="648891" cy="406797"/>
            <a:chOff x="1345291" y="3941420"/>
            <a:chExt cx="648891" cy="406797"/>
          </a:xfrm>
        </p:grpSpPr>
        <p:grpSp>
          <p:nvGrpSpPr>
            <p:cNvPr id="107" name="Group 106"/>
            <p:cNvGrpSpPr/>
            <p:nvPr/>
          </p:nvGrpSpPr>
          <p:grpSpPr>
            <a:xfrm>
              <a:off x="1345291" y="4082310"/>
              <a:ext cx="648891" cy="265907"/>
              <a:chOff x="1859359" y="4232430"/>
              <a:chExt cx="648891" cy="265907"/>
            </a:xfrm>
          </p:grpSpPr>
          <p:sp>
            <p:nvSpPr>
              <p:cNvPr id="127" name="Freeform 429"/>
              <p:cNvSpPr>
                <a:spLocks noChangeArrowheads="1"/>
              </p:cNvSpPr>
              <p:nvPr/>
            </p:nvSpPr>
            <p:spPr bwMode="auto">
              <a:xfrm>
                <a:off x="1885156" y="4272830"/>
                <a:ext cx="595313" cy="225507"/>
              </a:xfrm>
              <a:custGeom>
                <a:avLst/>
                <a:gdLst>
                  <a:gd name="T0" fmla="*/ 662 w 1324"/>
                  <a:gd name="T1" fmla="*/ 508 h 509"/>
                  <a:gd name="T2" fmla="*/ 0 w 1324"/>
                  <a:gd name="T3" fmla="*/ 508 h 509"/>
                  <a:gd name="T4" fmla="*/ 0 w 1324"/>
                  <a:gd name="T5" fmla="*/ 0 h 509"/>
                  <a:gd name="T6" fmla="*/ 1323 w 1324"/>
                  <a:gd name="T7" fmla="*/ 0 h 509"/>
                  <a:gd name="T8" fmla="*/ 1323 w 1324"/>
                  <a:gd name="T9" fmla="*/ 508 h 509"/>
                  <a:gd name="T10" fmla="*/ 662 w 1324"/>
                  <a:gd name="T11" fmla="*/ 508 h 509"/>
                </a:gdLst>
                <a:ahLst/>
                <a:cxnLst>
                  <a:cxn ang="0">
                    <a:pos x="T0" y="T1"/>
                  </a:cxn>
                  <a:cxn ang="0">
                    <a:pos x="T2" y="T3"/>
                  </a:cxn>
                  <a:cxn ang="0">
                    <a:pos x="T4" y="T5"/>
                  </a:cxn>
                  <a:cxn ang="0">
                    <a:pos x="T6" y="T7"/>
                  </a:cxn>
                  <a:cxn ang="0">
                    <a:pos x="T8" y="T9"/>
                  </a:cxn>
                  <a:cxn ang="0">
                    <a:pos x="T10" y="T11"/>
                  </a:cxn>
                </a:cxnLst>
                <a:rect l="0" t="0" r="r" b="b"/>
                <a:pathLst>
                  <a:path w="1324" h="509">
                    <a:moveTo>
                      <a:pt x="662" y="508"/>
                    </a:moveTo>
                    <a:lnTo>
                      <a:pt x="0" y="508"/>
                    </a:lnTo>
                    <a:lnTo>
                      <a:pt x="0" y="0"/>
                    </a:lnTo>
                    <a:lnTo>
                      <a:pt x="1323" y="0"/>
                    </a:lnTo>
                    <a:lnTo>
                      <a:pt x="1323" y="508"/>
                    </a:lnTo>
                    <a:lnTo>
                      <a:pt x="662" y="508"/>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28" name="Freeform 430"/>
              <p:cNvSpPr>
                <a:spLocks noChangeArrowheads="1"/>
              </p:cNvSpPr>
              <p:nvPr/>
            </p:nvSpPr>
            <p:spPr bwMode="auto">
              <a:xfrm>
                <a:off x="1936750" y="4319742"/>
                <a:ext cx="265906" cy="101204"/>
              </a:xfrm>
              <a:custGeom>
                <a:avLst/>
                <a:gdLst>
                  <a:gd name="T0" fmla="*/ 296 w 593"/>
                  <a:gd name="T1" fmla="*/ 225 h 226"/>
                  <a:gd name="T2" fmla="*/ 0 w 593"/>
                  <a:gd name="T3" fmla="*/ 225 h 226"/>
                  <a:gd name="T4" fmla="*/ 0 w 593"/>
                  <a:gd name="T5" fmla="*/ 0 h 226"/>
                  <a:gd name="T6" fmla="*/ 592 w 593"/>
                  <a:gd name="T7" fmla="*/ 0 h 226"/>
                  <a:gd name="T8" fmla="*/ 592 w 593"/>
                  <a:gd name="T9" fmla="*/ 225 h 226"/>
                  <a:gd name="T10" fmla="*/ 296 w 593"/>
                  <a:gd name="T11" fmla="*/ 225 h 226"/>
                </a:gdLst>
                <a:ahLst/>
                <a:cxnLst>
                  <a:cxn ang="0">
                    <a:pos x="T0" y="T1"/>
                  </a:cxn>
                  <a:cxn ang="0">
                    <a:pos x="T2" y="T3"/>
                  </a:cxn>
                  <a:cxn ang="0">
                    <a:pos x="T4" y="T5"/>
                  </a:cxn>
                  <a:cxn ang="0">
                    <a:pos x="T6" y="T7"/>
                  </a:cxn>
                  <a:cxn ang="0">
                    <a:pos x="T8" y="T9"/>
                  </a:cxn>
                  <a:cxn ang="0">
                    <a:pos x="T10" y="T11"/>
                  </a:cxn>
                </a:cxnLst>
                <a:rect l="0" t="0" r="r" b="b"/>
                <a:pathLst>
                  <a:path w="593" h="226">
                    <a:moveTo>
                      <a:pt x="296" y="225"/>
                    </a:moveTo>
                    <a:lnTo>
                      <a:pt x="0" y="225"/>
                    </a:lnTo>
                    <a:lnTo>
                      <a:pt x="0" y="0"/>
                    </a:lnTo>
                    <a:lnTo>
                      <a:pt x="592" y="0"/>
                    </a:lnTo>
                    <a:lnTo>
                      <a:pt x="592" y="225"/>
                    </a:lnTo>
                    <a:lnTo>
                      <a:pt x="296" y="225"/>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29" name="Line 431"/>
              <p:cNvSpPr>
                <a:spLocks noChangeShapeType="1"/>
              </p:cNvSpPr>
              <p:nvPr/>
            </p:nvSpPr>
            <p:spPr bwMode="auto">
              <a:xfrm>
                <a:off x="2024063" y="4319742"/>
                <a:ext cx="0" cy="101204"/>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30" name="Line 432"/>
              <p:cNvSpPr>
                <a:spLocks noChangeShapeType="1"/>
              </p:cNvSpPr>
              <p:nvPr/>
            </p:nvSpPr>
            <p:spPr bwMode="auto">
              <a:xfrm>
                <a:off x="2113359" y="4319742"/>
                <a:ext cx="0" cy="101204"/>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31" name="Freeform 433"/>
              <p:cNvSpPr>
                <a:spLocks noChangeArrowheads="1"/>
              </p:cNvSpPr>
              <p:nvPr/>
            </p:nvSpPr>
            <p:spPr bwMode="auto">
              <a:xfrm>
                <a:off x="2254250" y="4319742"/>
                <a:ext cx="178594" cy="178594"/>
              </a:xfrm>
              <a:custGeom>
                <a:avLst/>
                <a:gdLst>
                  <a:gd name="T0" fmla="*/ 198 w 396"/>
                  <a:gd name="T1" fmla="*/ 395 h 396"/>
                  <a:gd name="T2" fmla="*/ 0 w 396"/>
                  <a:gd name="T3" fmla="*/ 395 h 396"/>
                  <a:gd name="T4" fmla="*/ 0 w 396"/>
                  <a:gd name="T5" fmla="*/ 0 h 396"/>
                  <a:gd name="T6" fmla="*/ 395 w 396"/>
                  <a:gd name="T7" fmla="*/ 0 h 396"/>
                  <a:gd name="T8" fmla="*/ 395 w 396"/>
                  <a:gd name="T9" fmla="*/ 395 h 396"/>
                  <a:gd name="T10" fmla="*/ 198 w 396"/>
                  <a:gd name="T11" fmla="*/ 395 h 396"/>
                </a:gdLst>
                <a:ahLst/>
                <a:cxnLst>
                  <a:cxn ang="0">
                    <a:pos x="T0" y="T1"/>
                  </a:cxn>
                  <a:cxn ang="0">
                    <a:pos x="T2" y="T3"/>
                  </a:cxn>
                  <a:cxn ang="0">
                    <a:pos x="T4" y="T5"/>
                  </a:cxn>
                  <a:cxn ang="0">
                    <a:pos x="T6" y="T7"/>
                  </a:cxn>
                  <a:cxn ang="0">
                    <a:pos x="T8" y="T9"/>
                  </a:cxn>
                  <a:cxn ang="0">
                    <a:pos x="T10" y="T11"/>
                  </a:cxn>
                </a:cxnLst>
                <a:rect l="0" t="0" r="r" b="b"/>
                <a:pathLst>
                  <a:path w="396" h="396">
                    <a:moveTo>
                      <a:pt x="198" y="395"/>
                    </a:moveTo>
                    <a:lnTo>
                      <a:pt x="0" y="395"/>
                    </a:lnTo>
                    <a:lnTo>
                      <a:pt x="0" y="0"/>
                    </a:lnTo>
                    <a:lnTo>
                      <a:pt x="395" y="0"/>
                    </a:lnTo>
                    <a:lnTo>
                      <a:pt x="395" y="395"/>
                    </a:lnTo>
                    <a:lnTo>
                      <a:pt x="198" y="395"/>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32" name="Line 434"/>
              <p:cNvSpPr>
                <a:spLocks noChangeShapeType="1"/>
              </p:cNvSpPr>
              <p:nvPr/>
            </p:nvSpPr>
            <p:spPr bwMode="auto">
              <a:xfrm>
                <a:off x="2343546" y="4319742"/>
                <a:ext cx="0" cy="178594"/>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33" name="Freeform 435"/>
              <p:cNvSpPr>
                <a:spLocks noChangeArrowheads="1"/>
              </p:cNvSpPr>
              <p:nvPr/>
            </p:nvSpPr>
            <p:spPr bwMode="auto">
              <a:xfrm>
                <a:off x="1859359" y="4232430"/>
                <a:ext cx="648891" cy="39688"/>
              </a:xfrm>
              <a:custGeom>
                <a:avLst/>
                <a:gdLst>
                  <a:gd name="T0" fmla="*/ 720 w 1441"/>
                  <a:gd name="T1" fmla="*/ 85 h 86"/>
                  <a:gd name="T2" fmla="*/ 0 w 1441"/>
                  <a:gd name="T3" fmla="*/ 85 h 86"/>
                  <a:gd name="T4" fmla="*/ 0 w 1441"/>
                  <a:gd name="T5" fmla="*/ 0 h 86"/>
                  <a:gd name="T6" fmla="*/ 1440 w 1441"/>
                  <a:gd name="T7" fmla="*/ 0 h 86"/>
                  <a:gd name="T8" fmla="*/ 1440 w 1441"/>
                  <a:gd name="T9" fmla="*/ 85 h 86"/>
                  <a:gd name="T10" fmla="*/ 720 w 1441"/>
                  <a:gd name="T11" fmla="*/ 85 h 86"/>
                </a:gdLst>
                <a:ahLst/>
                <a:cxnLst>
                  <a:cxn ang="0">
                    <a:pos x="T0" y="T1"/>
                  </a:cxn>
                  <a:cxn ang="0">
                    <a:pos x="T2" y="T3"/>
                  </a:cxn>
                  <a:cxn ang="0">
                    <a:pos x="T4" y="T5"/>
                  </a:cxn>
                  <a:cxn ang="0">
                    <a:pos x="T6" y="T7"/>
                  </a:cxn>
                  <a:cxn ang="0">
                    <a:pos x="T8" y="T9"/>
                  </a:cxn>
                  <a:cxn ang="0">
                    <a:pos x="T10" y="T11"/>
                  </a:cxn>
                </a:cxnLst>
                <a:rect l="0" t="0" r="r" b="b"/>
                <a:pathLst>
                  <a:path w="1441" h="86">
                    <a:moveTo>
                      <a:pt x="720" y="85"/>
                    </a:moveTo>
                    <a:lnTo>
                      <a:pt x="0" y="85"/>
                    </a:lnTo>
                    <a:lnTo>
                      <a:pt x="0" y="0"/>
                    </a:lnTo>
                    <a:lnTo>
                      <a:pt x="1440" y="0"/>
                    </a:lnTo>
                    <a:lnTo>
                      <a:pt x="1440" y="85"/>
                    </a:lnTo>
                    <a:lnTo>
                      <a:pt x="720" y="85"/>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grpSp>
        <p:grpSp>
          <p:nvGrpSpPr>
            <p:cNvPr id="108" name="Group 107"/>
            <p:cNvGrpSpPr/>
            <p:nvPr/>
          </p:nvGrpSpPr>
          <p:grpSpPr>
            <a:xfrm>
              <a:off x="1688588" y="3941420"/>
              <a:ext cx="291703" cy="148907"/>
              <a:chOff x="2202656" y="4091540"/>
              <a:chExt cx="291703" cy="148907"/>
            </a:xfrm>
            <a:solidFill>
              <a:schemeClr val="bg1">
                <a:lumMod val="75000"/>
              </a:schemeClr>
            </a:solidFill>
          </p:grpSpPr>
          <p:sp>
            <p:nvSpPr>
              <p:cNvPr id="109" name="Freeform 436"/>
              <p:cNvSpPr>
                <a:spLocks noChangeArrowheads="1"/>
              </p:cNvSpPr>
              <p:nvPr/>
            </p:nvSpPr>
            <p:spPr bwMode="auto">
              <a:xfrm>
                <a:off x="2291953" y="4117336"/>
                <a:ext cx="13891"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10" name="Freeform 437"/>
              <p:cNvSpPr>
                <a:spLocks noChangeArrowheads="1"/>
              </p:cNvSpPr>
              <p:nvPr/>
            </p:nvSpPr>
            <p:spPr bwMode="auto">
              <a:xfrm>
                <a:off x="2303859" y="4117336"/>
                <a:ext cx="25798" cy="13891"/>
              </a:xfrm>
              <a:custGeom>
                <a:avLst/>
                <a:gdLst>
                  <a:gd name="T0" fmla="*/ 28 w 58"/>
                  <a:gd name="T1" fmla="*/ 28 h 29"/>
                  <a:gd name="T2" fmla="*/ 0 w 58"/>
                  <a:gd name="T3" fmla="*/ 28 h 29"/>
                  <a:gd name="T4" fmla="*/ 0 w 58"/>
                  <a:gd name="T5" fmla="*/ 0 h 29"/>
                  <a:gd name="T6" fmla="*/ 57 w 58"/>
                  <a:gd name="T7" fmla="*/ 0 h 29"/>
                  <a:gd name="T8" fmla="*/ 57 w 58"/>
                  <a:gd name="T9" fmla="*/ 28 h 29"/>
                  <a:gd name="T10" fmla="*/ 28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8" y="28"/>
                    </a:moveTo>
                    <a:lnTo>
                      <a:pt x="0" y="28"/>
                    </a:lnTo>
                    <a:lnTo>
                      <a:pt x="0" y="0"/>
                    </a:lnTo>
                    <a:lnTo>
                      <a:pt x="57" y="0"/>
                    </a:lnTo>
                    <a:lnTo>
                      <a:pt x="57" y="28"/>
                    </a:lnTo>
                    <a:lnTo>
                      <a:pt x="28"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11" name="Freeform 438"/>
              <p:cNvSpPr>
                <a:spLocks noChangeArrowheads="1"/>
              </p:cNvSpPr>
              <p:nvPr/>
            </p:nvSpPr>
            <p:spPr bwMode="auto">
              <a:xfrm>
                <a:off x="2303859" y="4143134"/>
                <a:ext cx="25798" cy="13890"/>
              </a:xfrm>
              <a:custGeom>
                <a:avLst/>
                <a:gdLst>
                  <a:gd name="T0" fmla="*/ 28 w 58"/>
                  <a:gd name="T1" fmla="*/ 28 h 29"/>
                  <a:gd name="T2" fmla="*/ 0 w 58"/>
                  <a:gd name="T3" fmla="*/ 28 h 29"/>
                  <a:gd name="T4" fmla="*/ 0 w 58"/>
                  <a:gd name="T5" fmla="*/ 0 h 29"/>
                  <a:gd name="T6" fmla="*/ 57 w 58"/>
                  <a:gd name="T7" fmla="*/ 0 h 29"/>
                  <a:gd name="T8" fmla="*/ 57 w 58"/>
                  <a:gd name="T9" fmla="*/ 28 h 29"/>
                  <a:gd name="T10" fmla="*/ 28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8" y="28"/>
                    </a:moveTo>
                    <a:lnTo>
                      <a:pt x="0" y="28"/>
                    </a:lnTo>
                    <a:lnTo>
                      <a:pt x="0" y="0"/>
                    </a:lnTo>
                    <a:lnTo>
                      <a:pt x="57" y="0"/>
                    </a:lnTo>
                    <a:lnTo>
                      <a:pt x="57" y="28"/>
                    </a:lnTo>
                    <a:lnTo>
                      <a:pt x="28"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12" name="Freeform 439"/>
              <p:cNvSpPr>
                <a:spLocks noChangeArrowheads="1"/>
              </p:cNvSpPr>
              <p:nvPr/>
            </p:nvSpPr>
            <p:spPr bwMode="auto">
              <a:xfrm>
                <a:off x="2329656" y="4117336"/>
                <a:ext cx="13890" cy="39688"/>
              </a:xfrm>
              <a:custGeom>
                <a:avLst/>
                <a:gdLst>
                  <a:gd name="T0" fmla="*/ 14 w 29"/>
                  <a:gd name="T1" fmla="*/ 85 h 86"/>
                  <a:gd name="T2" fmla="*/ 0 w 29"/>
                  <a:gd name="T3" fmla="*/ 85 h 86"/>
                  <a:gd name="T4" fmla="*/ 0 w 29"/>
                  <a:gd name="T5" fmla="*/ 0 h 86"/>
                  <a:gd name="T6" fmla="*/ 28 w 29"/>
                  <a:gd name="T7" fmla="*/ 0 h 86"/>
                  <a:gd name="T8" fmla="*/ 28 w 29"/>
                  <a:gd name="T9" fmla="*/ 85 h 86"/>
                  <a:gd name="T10" fmla="*/ 14 w 29"/>
                  <a:gd name="T11" fmla="*/ 85 h 86"/>
                </a:gdLst>
                <a:ahLst/>
                <a:cxnLst>
                  <a:cxn ang="0">
                    <a:pos x="T0" y="T1"/>
                  </a:cxn>
                  <a:cxn ang="0">
                    <a:pos x="T2" y="T3"/>
                  </a:cxn>
                  <a:cxn ang="0">
                    <a:pos x="T4" y="T5"/>
                  </a:cxn>
                  <a:cxn ang="0">
                    <a:pos x="T6" y="T7"/>
                  </a:cxn>
                  <a:cxn ang="0">
                    <a:pos x="T8" y="T9"/>
                  </a:cxn>
                  <a:cxn ang="0">
                    <a:pos x="T10" y="T11"/>
                  </a:cxn>
                </a:cxnLst>
                <a:rect l="0" t="0" r="r" b="b"/>
                <a:pathLst>
                  <a:path w="29" h="86">
                    <a:moveTo>
                      <a:pt x="14" y="85"/>
                    </a:moveTo>
                    <a:lnTo>
                      <a:pt x="0" y="85"/>
                    </a:lnTo>
                    <a:lnTo>
                      <a:pt x="0" y="0"/>
                    </a:lnTo>
                    <a:lnTo>
                      <a:pt x="28" y="0"/>
                    </a:lnTo>
                    <a:lnTo>
                      <a:pt x="28" y="85"/>
                    </a:lnTo>
                    <a:lnTo>
                      <a:pt x="14" y="85"/>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13" name="Freeform 440"/>
              <p:cNvSpPr>
                <a:spLocks noChangeArrowheads="1"/>
              </p:cNvSpPr>
              <p:nvPr/>
            </p:nvSpPr>
            <p:spPr bwMode="auto">
              <a:xfrm>
                <a:off x="2228453" y="4117336"/>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14" name="Freeform 441"/>
              <p:cNvSpPr>
                <a:spLocks noChangeArrowheads="1"/>
              </p:cNvSpPr>
              <p:nvPr/>
            </p:nvSpPr>
            <p:spPr bwMode="auto">
              <a:xfrm>
                <a:off x="2266156" y="4129242"/>
                <a:ext cx="13890" cy="39688"/>
              </a:xfrm>
              <a:custGeom>
                <a:avLst/>
                <a:gdLst>
                  <a:gd name="T0" fmla="*/ 15 w 30"/>
                  <a:gd name="T1" fmla="*/ 85 h 86"/>
                  <a:gd name="T2" fmla="*/ 0 w 30"/>
                  <a:gd name="T3" fmla="*/ 85 h 86"/>
                  <a:gd name="T4" fmla="*/ 0 w 30"/>
                  <a:gd name="T5" fmla="*/ 0 h 86"/>
                  <a:gd name="T6" fmla="*/ 29 w 30"/>
                  <a:gd name="T7" fmla="*/ 0 h 86"/>
                  <a:gd name="T8" fmla="*/ 29 w 30"/>
                  <a:gd name="T9" fmla="*/ 85 h 86"/>
                  <a:gd name="T10" fmla="*/ 15 w 30"/>
                  <a:gd name="T11" fmla="*/ 85 h 86"/>
                </a:gdLst>
                <a:ahLst/>
                <a:cxnLst>
                  <a:cxn ang="0">
                    <a:pos x="T0" y="T1"/>
                  </a:cxn>
                  <a:cxn ang="0">
                    <a:pos x="T2" y="T3"/>
                  </a:cxn>
                  <a:cxn ang="0">
                    <a:pos x="T4" y="T5"/>
                  </a:cxn>
                  <a:cxn ang="0">
                    <a:pos x="T6" y="T7"/>
                  </a:cxn>
                  <a:cxn ang="0">
                    <a:pos x="T8" y="T9"/>
                  </a:cxn>
                  <a:cxn ang="0">
                    <a:pos x="T10" y="T11"/>
                  </a:cxn>
                </a:cxnLst>
                <a:rect l="0" t="0" r="r" b="b"/>
                <a:pathLst>
                  <a:path w="30" h="86">
                    <a:moveTo>
                      <a:pt x="15" y="85"/>
                    </a:moveTo>
                    <a:lnTo>
                      <a:pt x="0" y="85"/>
                    </a:lnTo>
                    <a:lnTo>
                      <a:pt x="0" y="0"/>
                    </a:lnTo>
                    <a:lnTo>
                      <a:pt x="29" y="0"/>
                    </a:lnTo>
                    <a:lnTo>
                      <a:pt x="29" y="85"/>
                    </a:lnTo>
                    <a:lnTo>
                      <a:pt x="15" y="85"/>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15" name="Freeform 442"/>
              <p:cNvSpPr>
                <a:spLocks noChangeArrowheads="1"/>
              </p:cNvSpPr>
              <p:nvPr/>
            </p:nvSpPr>
            <p:spPr bwMode="auto">
              <a:xfrm>
                <a:off x="2228453" y="4129242"/>
                <a:ext cx="13891" cy="39688"/>
              </a:xfrm>
              <a:custGeom>
                <a:avLst/>
                <a:gdLst>
                  <a:gd name="T0" fmla="*/ 14 w 29"/>
                  <a:gd name="T1" fmla="*/ 85 h 86"/>
                  <a:gd name="T2" fmla="*/ 0 w 29"/>
                  <a:gd name="T3" fmla="*/ 85 h 86"/>
                  <a:gd name="T4" fmla="*/ 0 w 29"/>
                  <a:gd name="T5" fmla="*/ 0 h 86"/>
                  <a:gd name="T6" fmla="*/ 28 w 29"/>
                  <a:gd name="T7" fmla="*/ 0 h 86"/>
                  <a:gd name="T8" fmla="*/ 28 w 29"/>
                  <a:gd name="T9" fmla="*/ 85 h 86"/>
                  <a:gd name="T10" fmla="*/ 14 w 29"/>
                  <a:gd name="T11" fmla="*/ 85 h 86"/>
                </a:gdLst>
                <a:ahLst/>
                <a:cxnLst>
                  <a:cxn ang="0">
                    <a:pos x="T0" y="T1"/>
                  </a:cxn>
                  <a:cxn ang="0">
                    <a:pos x="T2" y="T3"/>
                  </a:cxn>
                  <a:cxn ang="0">
                    <a:pos x="T4" y="T5"/>
                  </a:cxn>
                  <a:cxn ang="0">
                    <a:pos x="T6" y="T7"/>
                  </a:cxn>
                  <a:cxn ang="0">
                    <a:pos x="T8" y="T9"/>
                  </a:cxn>
                  <a:cxn ang="0">
                    <a:pos x="T10" y="T11"/>
                  </a:cxn>
                </a:cxnLst>
                <a:rect l="0" t="0" r="r" b="b"/>
                <a:pathLst>
                  <a:path w="29" h="86">
                    <a:moveTo>
                      <a:pt x="14" y="85"/>
                    </a:moveTo>
                    <a:lnTo>
                      <a:pt x="0" y="85"/>
                    </a:lnTo>
                    <a:lnTo>
                      <a:pt x="0" y="0"/>
                    </a:lnTo>
                    <a:lnTo>
                      <a:pt x="28" y="0"/>
                    </a:lnTo>
                    <a:lnTo>
                      <a:pt x="28" y="85"/>
                    </a:lnTo>
                    <a:lnTo>
                      <a:pt x="14" y="85"/>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16" name="Freeform 443"/>
              <p:cNvSpPr>
                <a:spLocks noChangeArrowheads="1"/>
              </p:cNvSpPr>
              <p:nvPr/>
            </p:nvSpPr>
            <p:spPr bwMode="auto">
              <a:xfrm>
                <a:off x="2355453" y="4117336"/>
                <a:ext cx="13891" cy="51594"/>
              </a:xfrm>
              <a:custGeom>
                <a:avLst/>
                <a:gdLst>
                  <a:gd name="T0" fmla="*/ 14 w 29"/>
                  <a:gd name="T1" fmla="*/ 113 h 114"/>
                  <a:gd name="T2" fmla="*/ 0 w 29"/>
                  <a:gd name="T3" fmla="*/ 113 h 114"/>
                  <a:gd name="T4" fmla="*/ 0 w 29"/>
                  <a:gd name="T5" fmla="*/ 0 h 114"/>
                  <a:gd name="T6" fmla="*/ 28 w 29"/>
                  <a:gd name="T7" fmla="*/ 0 h 114"/>
                  <a:gd name="T8" fmla="*/ 28 w 29"/>
                  <a:gd name="T9" fmla="*/ 113 h 114"/>
                  <a:gd name="T10" fmla="*/ 14 w 29"/>
                  <a:gd name="T11" fmla="*/ 113 h 114"/>
                </a:gdLst>
                <a:ahLst/>
                <a:cxnLst>
                  <a:cxn ang="0">
                    <a:pos x="T0" y="T1"/>
                  </a:cxn>
                  <a:cxn ang="0">
                    <a:pos x="T2" y="T3"/>
                  </a:cxn>
                  <a:cxn ang="0">
                    <a:pos x="T4" y="T5"/>
                  </a:cxn>
                  <a:cxn ang="0">
                    <a:pos x="T6" y="T7"/>
                  </a:cxn>
                  <a:cxn ang="0">
                    <a:pos x="T8" y="T9"/>
                  </a:cxn>
                  <a:cxn ang="0">
                    <a:pos x="T10" y="T11"/>
                  </a:cxn>
                </a:cxnLst>
                <a:rect l="0" t="0" r="r" b="b"/>
                <a:pathLst>
                  <a:path w="29" h="114">
                    <a:moveTo>
                      <a:pt x="14" y="113"/>
                    </a:moveTo>
                    <a:lnTo>
                      <a:pt x="0" y="113"/>
                    </a:lnTo>
                    <a:lnTo>
                      <a:pt x="0" y="0"/>
                    </a:lnTo>
                    <a:lnTo>
                      <a:pt x="28" y="0"/>
                    </a:lnTo>
                    <a:lnTo>
                      <a:pt x="28" y="113"/>
                    </a:lnTo>
                    <a:lnTo>
                      <a:pt x="14" y="113"/>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17" name="Freeform 444"/>
              <p:cNvSpPr>
                <a:spLocks noChangeArrowheads="1"/>
              </p:cNvSpPr>
              <p:nvPr/>
            </p:nvSpPr>
            <p:spPr bwMode="auto">
              <a:xfrm>
                <a:off x="2355453" y="4117336"/>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18" name="Freeform 445"/>
              <p:cNvSpPr>
                <a:spLocks noChangeArrowheads="1"/>
              </p:cNvSpPr>
              <p:nvPr/>
            </p:nvSpPr>
            <p:spPr bwMode="auto">
              <a:xfrm>
                <a:off x="2355453" y="4168930"/>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19" name="Freeform 446"/>
              <p:cNvSpPr>
                <a:spLocks noChangeArrowheads="1"/>
              </p:cNvSpPr>
              <p:nvPr/>
            </p:nvSpPr>
            <p:spPr bwMode="auto">
              <a:xfrm>
                <a:off x="2355453" y="4143134"/>
                <a:ext cx="39688" cy="13890"/>
              </a:xfrm>
              <a:custGeom>
                <a:avLst/>
                <a:gdLst>
                  <a:gd name="T0" fmla="*/ 42 w 86"/>
                  <a:gd name="T1" fmla="*/ 28 h 29"/>
                  <a:gd name="T2" fmla="*/ 0 w 86"/>
                  <a:gd name="T3" fmla="*/ 28 h 29"/>
                  <a:gd name="T4" fmla="*/ 0 w 86"/>
                  <a:gd name="T5" fmla="*/ 0 h 29"/>
                  <a:gd name="T6" fmla="*/ 85 w 86"/>
                  <a:gd name="T7" fmla="*/ 0 h 29"/>
                  <a:gd name="T8" fmla="*/ 85 w 86"/>
                  <a:gd name="T9" fmla="*/ 28 h 29"/>
                  <a:gd name="T10" fmla="*/ 42 w 86"/>
                  <a:gd name="T11" fmla="*/ 28 h 29"/>
                </a:gdLst>
                <a:ahLst/>
                <a:cxnLst>
                  <a:cxn ang="0">
                    <a:pos x="T0" y="T1"/>
                  </a:cxn>
                  <a:cxn ang="0">
                    <a:pos x="T2" y="T3"/>
                  </a:cxn>
                  <a:cxn ang="0">
                    <a:pos x="T4" y="T5"/>
                  </a:cxn>
                  <a:cxn ang="0">
                    <a:pos x="T6" y="T7"/>
                  </a:cxn>
                  <a:cxn ang="0">
                    <a:pos x="T8" y="T9"/>
                  </a:cxn>
                  <a:cxn ang="0">
                    <a:pos x="T10" y="T11"/>
                  </a:cxn>
                </a:cxnLst>
                <a:rect l="0" t="0" r="r" b="b"/>
                <a:pathLst>
                  <a:path w="86" h="29">
                    <a:moveTo>
                      <a:pt x="42" y="28"/>
                    </a:moveTo>
                    <a:lnTo>
                      <a:pt x="0" y="28"/>
                    </a:lnTo>
                    <a:lnTo>
                      <a:pt x="0" y="0"/>
                    </a:lnTo>
                    <a:lnTo>
                      <a:pt x="85" y="0"/>
                    </a:lnTo>
                    <a:lnTo>
                      <a:pt x="85" y="28"/>
                    </a:lnTo>
                    <a:lnTo>
                      <a:pt x="42"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20" name="Freeform 447"/>
              <p:cNvSpPr>
                <a:spLocks noChangeArrowheads="1"/>
              </p:cNvSpPr>
              <p:nvPr/>
            </p:nvSpPr>
            <p:spPr bwMode="auto">
              <a:xfrm>
                <a:off x="2418953" y="4117336"/>
                <a:ext cx="13891"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21" name="Freeform 448"/>
              <p:cNvSpPr>
                <a:spLocks noChangeArrowheads="1"/>
              </p:cNvSpPr>
              <p:nvPr/>
            </p:nvSpPr>
            <p:spPr bwMode="auto">
              <a:xfrm>
                <a:off x="2456656" y="4117336"/>
                <a:ext cx="13890"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22" name="Freeform 449"/>
              <p:cNvSpPr>
                <a:spLocks noChangeArrowheads="1"/>
              </p:cNvSpPr>
              <p:nvPr/>
            </p:nvSpPr>
            <p:spPr bwMode="auto">
              <a:xfrm>
                <a:off x="2430859" y="4117336"/>
                <a:ext cx="25798" cy="13891"/>
              </a:xfrm>
              <a:custGeom>
                <a:avLst/>
                <a:gdLst>
                  <a:gd name="T0" fmla="*/ 29 w 58"/>
                  <a:gd name="T1" fmla="*/ 28 h 29"/>
                  <a:gd name="T2" fmla="*/ 0 w 58"/>
                  <a:gd name="T3" fmla="*/ 28 h 29"/>
                  <a:gd name="T4" fmla="*/ 0 w 58"/>
                  <a:gd name="T5" fmla="*/ 0 h 29"/>
                  <a:gd name="T6" fmla="*/ 57 w 58"/>
                  <a:gd name="T7" fmla="*/ 0 h 29"/>
                  <a:gd name="T8" fmla="*/ 57 w 58"/>
                  <a:gd name="T9" fmla="*/ 28 h 29"/>
                  <a:gd name="T10" fmla="*/ 29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9" y="28"/>
                    </a:moveTo>
                    <a:lnTo>
                      <a:pt x="0" y="28"/>
                    </a:lnTo>
                    <a:lnTo>
                      <a:pt x="0" y="0"/>
                    </a:lnTo>
                    <a:lnTo>
                      <a:pt x="57" y="0"/>
                    </a:lnTo>
                    <a:lnTo>
                      <a:pt x="57" y="28"/>
                    </a:lnTo>
                    <a:lnTo>
                      <a:pt x="29"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23" name="Freeform 450"/>
              <p:cNvSpPr>
                <a:spLocks noChangeArrowheads="1"/>
              </p:cNvSpPr>
              <p:nvPr/>
            </p:nvSpPr>
            <p:spPr bwMode="auto">
              <a:xfrm>
                <a:off x="2202656" y="4091540"/>
                <a:ext cx="291703" cy="115094"/>
              </a:xfrm>
              <a:custGeom>
                <a:avLst/>
                <a:gdLst>
                  <a:gd name="T0" fmla="*/ 621 w 650"/>
                  <a:gd name="T1" fmla="*/ 226 h 255"/>
                  <a:gd name="T2" fmla="*/ 29 w 650"/>
                  <a:gd name="T3" fmla="*/ 226 h 255"/>
                  <a:gd name="T4" fmla="*/ 29 w 650"/>
                  <a:gd name="T5" fmla="*/ 28 h 255"/>
                  <a:gd name="T6" fmla="*/ 621 w 650"/>
                  <a:gd name="T7" fmla="*/ 28 h 255"/>
                  <a:gd name="T8" fmla="*/ 621 w 650"/>
                  <a:gd name="T9" fmla="*/ 226 h 255"/>
                  <a:gd name="T10" fmla="*/ 649 w 650"/>
                  <a:gd name="T11" fmla="*/ 0 h 255"/>
                  <a:gd name="T12" fmla="*/ 0 w 650"/>
                  <a:gd name="T13" fmla="*/ 0 h 255"/>
                  <a:gd name="T14" fmla="*/ 0 w 650"/>
                  <a:gd name="T15" fmla="*/ 254 h 255"/>
                  <a:gd name="T16" fmla="*/ 649 w 650"/>
                  <a:gd name="T17" fmla="*/ 254 h 255"/>
                  <a:gd name="T18" fmla="*/ 649 w 650"/>
                  <a:gd name="T19"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0" h="255">
                    <a:moveTo>
                      <a:pt x="621" y="226"/>
                    </a:moveTo>
                    <a:lnTo>
                      <a:pt x="29" y="226"/>
                    </a:lnTo>
                    <a:lnTo>
                      <a:pt x="29" y="28"/>
                    </a:lnTo>
                    <a:lnTo>
                      <a:pt x="621" y="28"/>
                    </a:lnTo>
                    <a:lnTo>
                      <a:pt x="621" y="226"/>
                    </a:lnTo>
                    <a:close/>
                    <a:moveTo>
                      <a:pt x="649" y="0"/>
                    </a:moveTo>
                    <a:lnTo>
                      <a:pt x="0" y="0"/>
                    </a:lnTo>
                    <a:lnTo>
                      <a:pt x="0" y="254"/>
                    </a:lnTo>
                    <a:lnTo>
                      <a:pt x="649" y="254"/>
                    </a:lnTo>
                    <a:lnTo>
                      <a:pt x="649" y="0"/>
                    </a:lnTo>
                    <a:close/>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24" name="Freeform 451"/>
              <p:cNvSpPr>
                <a:spLocks noChangeArrowheads="1"/>
              </p:cNvSpPr>
              <p:nvPr/>
            </p:nvSpPr>
            <p:spPr bwMode="auto">
              <a:xfrm>
                <a:off x="2228453" y="4168930"/>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25" name="Freeform 452"/>
              <p:cNvSpPr>
                <a:spLocks noChangeArrowheads="1"/>
              </p:cNvSpPr>
              <p:nvPr/>
            </p:nvSpPr>
            <p:spPr bwMode="auto">
              <a:xfrm>
                <a:off x="2228453" y="4194727"/>
                <a:ext cx="13891" cy="45720"/>
              </a:xfrm>
              <a:custGeom>
                <a:avLst/>
                <a:gdLst>
                  <a:gd name="T0" fmla="*/ 14 w 29"/>
                  <a:gd name="T1" fmla="*/ 112 h 113"/>
                  <a:gd name="T2" fmla="*/ 0 w 29"/>
                  <a:gd name="T3" fmla="*/ 112 h 113"/>
                  <a:gd name="T4" fmla="*/ 0 w 29"/>
                  <a:gd name="T5" fmla="*/ 0 h 113"/>
                  <a:gd name="T6" fmla="*/ 28 w 29"/>
                  <a:gd name="T7" fmla="*/ 0 h 113"/>
                  <a:gd name="T8" fmla="*/ 28 w 29"/>
                  <a:gd name="T9" fmla="*/ 112 h 113"/>
                  <a:gd name="T10" fmla="*/ 14 w 29"/>
                  <a:gd name="T11" fmla="*/ 112 h 113"/>
                </a:gdLst>
                <a:ahLst/>
                <a:cxnLst>
                  <a:cxn ang="0">
                    <a:pos x="T0" y="T1"/>
                  </a:cxn>
                  <a:cxn ang="0">
                    <a:pos x="T2" y="T3"/>
                  </a:cxn>
                  <a:cxn ang="0">
                    <a:pos x="T4" y="T5"/>
                  </a:cxn>
                  <a:cxn ang="0">
                    <a:pos x="T6" y="T7"/>
                  </a:cxn>
                  <a:cxn ang="0">
                    <a:pos x="T8" y="T9"/>
                  </a:cxn>
                  <a:cxn ang="0">
                    <a:pos x="T10" y="T11"/>
                  </a:cxn>
                </a:cxnLst>
                <a:rect l="0" t="0" r="r" b="b"/>
                <a:pathLst>
                  <a:path w="29" h="113">
                    <a:moveTo>
                      <a:pt x="14" y="112"/>
                    </a:moveTo>
                    <a:lnTo>
                      <a:pt x="0" y="112"/>
                    </a:lnTo>
                    <a:lnTo>
                      <a:pt x="0" y="0"/>
                    </a:lnTo>
                    <a:lnTo>
                      <a:pt x="28" y="0"/>
                    </a:lnTo>
                    <a:lnTo>
                      <a:pt x="28" y="112"/>
                    </a:lnTo>
                    <a:lnTo>
                      <a:pt x="14" y="112"/>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26" name="Freeform 453"/>
              <p:cNvSpPr>
                <a:spLocks noChangeArrowheads="1"/>
              </p:cNvSpPr>
              <p:nvPr/>
            </p:nvSpPr>
            <p:spPr bwMode="auto">
              <a:xfrm>
                <a:off x="2456656" y="4194727"/>
                <a:ext cx="13890" cy="45720"/>
              </a:xfrm>
              <a:custGeom>
                <a:avLst/>
                <a:gdLst>
                  <a:gd name="T0" fmla="*/ 14 w 29"/>
                  <a:gd name="T1" fmla="*/ 112 h 113"/>
                  <a:gd name="T2" fmla="*/ 0 w 29"/>
                  <a:gd name="T3" fmla="*/ 112 h 113"/>
                  <a:gd name="T4" fmla="*/ 0 w 29"/>
                  <a:gd name="T5" fmla="*/ 0 h 113"/>
                  <a:gd name="T6" fmla="*/ 28 w 29"/>
                  <a:gd name="T7" fmla="*/ 0 h 113"/>
                  <a:gd name="T8" fmla="*/ 28 w 29"/>
                  <a:gd name="T9" fmla="*/ 112 h 113"/>
                  <a:gd name="T10" fmla="*/ 14 w 29"/>
                  <a:gd name="T11" fmla="*/ 112 h 113"/>
                </a:gdLst>
                <a:ahLst/>
                <a:cxnLst>
                  <a:cxn ang="0">
                    <a:pos x="T0" y="T1"/>
                  </a:cxn>
                  <a:cxn ang="0">
                    <a:pos x="T2" y="T3"/>
                  </a:cxn>
                  <a:cxn ang="0">
                    <a:pos x="T4" y="T5"/>
                  </a:cxn>
                  <a:cxn ang="0">
                    <a:pos x="T6" y="T7"/>
                  </a:cxn>
                  <a:cxn ang="0">
                    <a:pos x="T8" y="T9"/>
                  </a:cxn>
                  <a:cxn ang="0">
                    <a:pos x="T10" y="T11"/>
                  </a:cxn>
                </a:cxnLst>
                <a:rect l="0" t="0" r="r" b="b"/>
                <a:pathLst>
                  <a:path w="29" h="113">
                    <a:moveTo>
                      <a:pt x="14" y="112"/>
                    </a:moveTo>
                    <a:lnTo>
                      <a:pt x="0" y="112"/>
                    </a:lnTo>
                    <a:lnTo>
                      <a:pt x="0" y="0"/>
                    </a:lnTo>
                    <a:lnTo>
                      <a:pt x="28" y="0"/>
                    </a:lnTo>
                    <a:lnTo>
                      <a:pt x="28" y="112"/>
                    </a:lnTo>
                    <a:lnTo>
                      <a:pt x="14" y="112"/>
                    </a:lnTo>
                  </a:path>
                </a:pathLst>
              </a:custGeom>
              <a:grpFill/>
              <a:ln w="0" cap="flat">
                <a:solidFill>
                  <a:schemeClr val="bg2">
                    <a:lumMod val="75000"/>
                  </a:schemeClr>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grpSp>
      </p:grpSp>
      <p:grpSp>
        <p:nvGrpSpPr>
          <p:cNvPr id="134" name="Group 133"/>
          <p:cNvGrpSpPr/>
          <p:nvPr/>
        </p:nvGrpSpPr>
        <p:grpSpPr>
          <a:xfrm>
            <a:off x="4365583" y="4023449"/>
            <a:ext cx="466017" cy="345550"/>
            <a:chOff x="3789359" y="2959092"/>
            <a:chExt cx="466725" cy="346074"/>
          </a:xfrm>
        </p:grpSpPr>
        <p:sp>
          <p:nvSpPr>
            <p:cNvPr id="135" name="Freeform 11"/>
            <p:cNvSpPr>
              <a:spLocks noChangeArrowheads="1"/>
            </p:cNvSpPr>
            <p:nvPr/>
          </p:nvSpPr>
          <p:spPr bwMode="auto">
            <a:xfrm>
              <a:off x="3810000" y="2959092"/>
              <a:ext cx="427038" cy="284162"/>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36"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254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grpSp>
      <p:sp>
        <p:nvSpPr>
          <p:cNvPr id="137" name="Line 104"/>
          <p:cNvSpPr>
            <a:spLocks noChangeShapeType="1"/>
          </p:cNvSpPr>
          <p:nvPr/>
        </p:nvSpPr>
        <p:spPr bwMode="auto">
          <a:xfrm>
            <a:off x="0" y="4368999"/>
            <a:ext cx="9144000" cy="0"/>
          </a:xfrm>
          <a:prstGeom prst="line">
            <a:avLst/>
          </a:prstGeom>
          <a:noFill/>
          <a:ln w="25400" cap="flat">
            <a:solidFill>
              <a:schemeClr val="bg2">
                <a:lumMod val="75000"/>
              </a:schemeClr>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grpSp>
        <p:nvGrpSpPr>
          <p:cNvPr id="143" name="Group 142"/>
          <p:cNvGrpSpPr/>
          <p:nvPr/>
        </p:nvGrpSpPr>
        <p:grpSpPr>
          <a:xfrm>
            <a:off x="8015070" y="2882701"/>
            <a:ext cx="254000" cy="1493286"/>
            <a:chOff x="8131969" y="2549680"/>
            <a:chExt cx="254000" cy="1950641"/>
          </a:xfrm>
        </p:grpSpPr>
        <p:sp>
          <p:nvSpPr>
            <p:cNvPr id="144" name="Freeform 165"/>
            <p:cNvSpPr>
              <a:spLocks noChangeArrowheads="1"/>
            </p:cNvSpPr>
            <p:nvPr/>
          </p:nvSpPr>
          <p:spPr bwMode="auto">
            <a:xfrm>
              <a:off x="8131969" y="3406930"/>
              <a:ext cx="254000" cy="1093391"/>
            </a:xfrm>
            <a:custGeom>
              <a:avLst/>
              <a:gdLst>
                <a:gd name="T0" fmla="*/ 565 w 566"/>
                <a:gd name="T1" fmla="*/ 2427 h 2428"/>
                <a:gd name="T2" fmla="*/ 565 w 566"/>
                <a:gd name="T3" fmla="*/ 0 h 2428"/>
                <a:gd name="T4" fmla="*/ 0 w 566"/>
                <a:gd name="T5" fmla="*/ 0 h 2428"/>
                <a:gd name="T6" fmla="*/ 0 w 566"/>
                <a:gd name="T7" fmla="*/ 2427 h 2428"/>
              </a:gdLst>
              <a:ahLst/>
              <a:cxnLst>
                <a:cxn ang="0">
                  <a:pos x="T0" y="T1"/>
                </a:cxn>
                <a:cxn ang="0">
                  <a:pos x="T2" y="T3"/>
                </a:cxn>
                <a:cxn ang="0">
                  <a:pos x="T4" y="T5"/>
                </a:cxn>
                <a:cxn ang="0">
                  <a:pos x="T6" y="T7"/>
                </a:cxn>
              </a:cxnLst>
              <a:rect l="0" t="0" r="r" b="b"/>
              <a:pathLst>
                <a:path w="566" h="2428">
                  <a:moveTo>
                    <a:pt x="565" y="2427"/>
                  </a:moveTo>
                  <a:lnTo>
                    <a:pt x="565" y="0"/>
                  </a:lnTo>
                  <a:lnTo>
                    <a:pt x="0" y="0"/>
                  </a:lnTo>
                  <a:lnTo>
                    <a:pt x="0" y="2427"/>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45" name="Freeform 166"/>
            <p:cNvSpPr>
              <a:spLocks noChangeArrowheads="1"/>
            </p:cNvSpPr>
            <p:nvPr/>
          </p:nvSpPr>
          <p:spPr bwMode="auto">
            <a:xfrm>
              <a:off x="8157765" y="2964415"/>
              <a:ext cx="216298" cy="442515"/>
            </a:xfrm>
            <a:custGeom>
              <a:avLst/>
              <a:gdLst>
                <a:gd name="T0" fmla="*/ 480 w 481"/>
                <a:gd name="T1" fmla="*/ 982 h 983"/>
                <a:gd name="T2" fmla="*/ 480 w 481"/>
                <a:gd name="T3" fmla="*/ 240 h 983"/>
                <a:gd name="T4" fmla="*/ 240 w 481"/>
                <a:gd name="T5" fmla="*/ 0 h 983"/>
                <a:gd name="T6" fmla="*/ 0 w 481"/>
                <a:gd name="T7" fmla="*/ 240 h 983"/>
                <a:gd name="T8" fmla="*/ 0 w 481"/>
                <a:gd name="T9" fmla="*/ 982 h 983"/>
              </a:gdLst>
              <a:ahLst/>
              <a:cxnLst>
                <a:cxn ang="0">
                  <a:pos x="T0" y="T1"/>
                </a:cxn>
                <a:cxn ang="0">
                  <a:pos x="T2" y="T3"/>
                </a:cxn>
                <a:cxn ang="0">
                  <a:pos x="T4" y="T5"/>
                </a:cxn>
                <a:cxn ang="0">
                  <a:pos x="T6" y="T7"/>
                </a:cxn>
                <a:cxn ang="0">
                  <a:pos x="T8" y="T9"/>
                </a:cxn>
              </a:cxnLst>
              <a:rect l="0" t="0" r="r" b="b"/>
              <a:pathLst>
                <a:path w="481" h="983">
                  <a:moveTo>
                    <a:pt x="480" y="982"/>
                  </a:moveTo>
                  <a:lnTo>
                    <a:pt x="480" y="240"/>
                  </a:lnTo>
                  <a:cubicBezTo>
                    <a:pt x="480" y="107"/>
                    <a:pt x="373" y="0"/>
                    <a:pt x="240" y="0"/>
                  </a:cubicBezTo>
                  <a:cubicBezTo>
                    <a:pt x="108" y="0"/>
                    <a:pt x="0" y="107"/>
                    <a:pt x="0" y="240"/>
                  </a:cubicBezTo>
                  <a:lnTo>
                    <a:pt x="0" y="982"/>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46" name="Freeform 167"/>
            <p:cNvSpPr>
              <a:spLocks noChangeArrowheads="1"/>
            </p:cNvSpPr>
            <p:nvPr/>
          </p:nvSpPr>
          <p:spPr bwMode="auto">
            <a:xfrm>
              <a:off x="8235156" y="2827492"/>
              <a:ext cx="65484" cy="140891"/>
            </a:xfrm>
            <a:custGeom>
              <a:avLst/>
              <a:gdLst>
                <a:gd name="T0" fmla="*/ 144 w 145"/>
                <a:gd name="T1" fmla="*/ 310 h 311"/>
                <a:gd name="T2" fmla="*/ 144 w 145"/>
                <a:gd name="T3" fmla="*/ 0 h 311"/>
                <a:gd name="T4" fmla="*/ 0 w 145"/>
                <a:gd name="T5" fmla="*/ 0 h 311"/>
                <a:gd name="T6" fmla="*/ 0 w 145"/>
                <a:gd name="T7" fmla="*/ 310 h 311"/>
              </a:gdLst>
              <a:ahLst/>
              <a:cxnLst>
                <a:cxn ang="0">
                  <a:pos x="T0" y="T1"/>
                </a:cxn>
                <a:cxn ang="0">
                  <a:pos x="T2" y="T3"/>
                </a:cxn>
                <a:cxn ang="0">
                  <a:pos x="T4" y="T5"/>
                </a:cxn>
                <a:cxn ang="0">
                  <a:pos x="T6" y="T7"/>
                </a:cxn>
              </a:cxnLst>
              <a:rect l="0" t="0" r="r" b="b"/>
              <a:pathLst>
                <a:path w="145" h="311">
                  <a:moveTo>
                    <a:pt x="144" y="310"/>
                  </a:moveTo>
                  <a:lnTo>
                    <a:pt x="144" y="0"/>
                  </a:lnTo>
                  <a:lnTo>
                    <a:pt x="0" y="0"/>
                  </a:lnTo>
                  <a:lnTo>
                    <a:pt x="0" y="31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47" name="Line 168"/>
            <p:cNvSpPr>
              <a:spLocks noChangeShapeType="1"/>
            </p:cNvSpPr>
            <p:nvPr/>
          </p:nvSpPr>
          <p:spPr bwMode="auto">
            <a:xfrm>
              <a:off x="8272859" y="2549680"/>
              <a:ext cx="1985" cy="275829"/>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48" name="Line 169"/>
            <p:cNvSpPr>
              <a:spLocks noChangeShapeType="1"/>
            </p:cNvSpPr>
            <p:nvPr/>
          </p:nvSpPr>
          <p:spPr bwMode="auto">
            <a:xfrm>
              <a:off x="8266906" y="2968384"/>
              <a:ext cx="1984" cy="8929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49" name="Line 170"/>
            <p:cNvSpPr>
              <a:spLocks noChangeShapeType="1"/>
            </p:cNvSpPr>
            <p:nvPr/>
          </p:nvSpPr>
          <p:spPr bwMode="auto">
            <a:xfrm>
              <a:off x="8205390" y="2998149"/>
              <a:ext cx="61516" cy="6151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50" name="Line 171"/>
            <p:cNvSpPr>
              <a:spLocks noChangeShapeType="1"/>
            </p:cNvSpPr>
            <p:nvPr/>
          </p:nvSpPr>
          <p:spPr bwMode="auto">
            <a:xfrm flipH="1">
              <a:off x="8264921" y="2998149"/>
              <a:ext cx="65485" cy="6151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51" name="Line 172"/>
            <p:cNvSpPr>
              <a:spLocks noChangeShapeType="1"/>
            </p:cNvSpPr>
            <p:nvPr/>
          </p:nvSpPr>
          <p:spPr bwMode="auto">
            <a:xfrm flipH="1">
              <a:off x="8169671" y="3367242"/>
              <a:ext cx="194469" cy="0"/>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52" name="Line 173"/>
            <p:cNvSpPr>
              <a:spLocks noChangeShapeType="1"/>
            </p:cNvSpPr>
            <p:nvPr/>
          </p:nvSpPr>
          <p:spPr bwMode="auto">
            <a:xfrm flipH="1">
              <a:off x="8169671" y="3329540"/>
              <a:ext cx="192024" cy="0"/>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53" name="Line 174"/>
            <p:cNvSpPr>
              <a:spLocks noChangeShapeType="1"/>
            </p:cNvSpPr>
            <p:nvPr/>
          </p:nvSpPr>
          <p:spPr bwMode="auto">
            <a:xfrm>
              <a:off x="8163719" y="3061144"/>
              <a:ext cx="206375" cy="0"/>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54" name="Freeform 413"/>
            <p:cNvSpPr>
              <a:spLocks noChangeArrowheads="1"/>
            </p:cNvSpPr>
            <p:nvPr/>
          </p:nvSpPr>
          <p:spPr bwMode="auto">
            <a:xfrm>
              <a:off x="8183563" y="3837540"/>
              <a:ext cx="51594" cy="77390"/>
            </a:xfrm>
            <a:custGeom>
              <a:avLst/>
              <a:gdLst>
                <a:gd name="T0" fmla="*/ 57 w 114"/>
                <a:gd name="T1" fmla="*/ 170 h 171"/>
                <a:gd name="T2" fmla="*/ 0 w 114"/>
                <a:gd name="T3" fmla="*/ 170 h 171"/>
                <a:gd name="T4" fmla="*/ 0 w 114"/>
                <a:gd name="T5" fmla="*/ 0 h 171"/>
                <a:gd name="T6" fmla="*/ 113 w 114"/>
                <a:gd name="T7" fmla="*/ 0 h 171"/>
                <a:gd name="T8" fmla="*/ 113 w 114"/>
                <a:gd name="T9" fmla="*/ 170 h 171"/>
                <a:gd name="T10" fmla="*/ 57 w 114"/>
                <a:gd name="T11" fmla="*/ 170 h 171"/>
              </a:gdLst>
              <a:ahLst/>
              <a:cxnLst>
                <a:cxn ang="0">
                  <a:pos x="T0" y="T1"/>
                </a:cxn>
                <a:cxn ang="0">
                  <a:pos x="T2" y="T3"/>
                </a:cxn>
                <a:cxn ang="0">
                  <a:pos x="T4" y="T5"/>
                </a:cxn>
                <a:cxn ang="0">
                  <a:pos x="T6" y="T7"/>
                </a:cxn>
                <a:cxn ang="0">
                  <a:pos x="T8" y="T9"/>
                </a:cxn>
                <a:cxn ang="0">
                  <a:pos x="T10" y="T11"/>
                </a:cxn>
              </a:cxnLst>
              <a:rect l="0" t="0" r="r" b="b"/>
              <a:pathLst>
                <a:path w="114" h="171">
                  <a:moveTo>
                    <a:pt x="57" y="170"/>
                  </a:moveTo>
                  <a:lnTo>
                    <a:pt x="0" y="170"/>
                  </a:lnTo>
                  <a:lnTo>
                    <a:pt x="0" y="0"/>
                  </a:lnTo>
                  <a:lnTo>
                    <a:pt x="113" y="0"/>
                  </a:lnTo>
                  <a:lnTo>
                    <a:pt x="113" y="170"/>
                  </a:lnTo>
                  <a:lnTo>
                    <a:pt x="57" y="17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55" name="Freeform 414"/>
            <p:cNvSpPr>
              <a:spLocks noChangeArrowheads="1"/>
            </p:cNvSpPr>
            <p:nvPr/>
          </p:nvSpPr>
          <p:spPr bwMode="auto">
            <a:xfrm>
              <a:off x="8284765" y="3837540"/>
              <a:ext cx="51594" cy="77390"/>
            </a:xfrm>
            <a:custGeom>
              <a:avLst/>
              <a:gdLst>
                <a:gd name="T0" fmla="*/ 56 w 114"/>
                <a:gd name="T1" fmla="*/ 170 h 171"/>
                <a:gd name="T2" fmla="*/ 0 w 114"/>
                <a:gd name="T3" fmla="*/ 170 h 171"/>
                <a:gd name="T4" fmla="*/ 0 w 114"/>
                <a:gd name="T5" fmla="*/ 0 h 171"/>
                <a:gd name="T6" fmla="*/ 113 w 114"/>
                <a:gd name="T7" fmla="*/ 0 h 171"/>
                <a:gd name="T8" fmla="*/ 113 w 114"/>
                <a:gd name="T9" fmla="*/ 170 h 171"/>
                <a:gd name="T10" fmla="*/ 56 w 114"/>
                <a:gd name="T11" fmla="*/ 170 h 171"/>
              </a:gdLst>
              <a:ahLst/>
              <a:cxnLst>
                <a:cxn ang="0">
                  <a:pos x="T0" y="T1"/>
                </a:cxn>
                <a:cxn ang="0">
                  <a:pos x="T2" y="T3"/>
                </a:cxn>
                <a:cxn ang="0">
                  <a:pos x="T4" y="T5"/>
                </a:cxn>
                <a:cxn ang="0">
                  <a:pos x="T6" y="T7"/>
                </a:cxn>
                <a:cxn ang="0">
                  <a:pos x="T8" y="T9"/>
                </a:cxn>
                <a:cxn ang="0">
                  <a:pos x="T10" y="T11"/>
                </a:cxn>
              </a:cxnLst>
              <a:rect l="0" t="0" r="r" b="b"/>
              <a:pathLst>
                <a:path w="114" h="171">
                  <a:moveTo>
                    <a:pt x="56" y="170"/>
                  </a:moveTo>
                  <a:lnTo>
                    <a:pt x="0" y="170"/>
                  </a:lnTo>
                  <a:lnTo>
                    <a:pt x="0" y="0"/>
                  </a:lnTo>
                  <a:lnTo>
                    <a:pt x="113" y="0"/>
                  </a:lnTo>
                  <a:lnTo>
                    <a:pt x="113" y="170"/>
                  </a:lnTo>
                  <a:lnTo>
                    <a:pt x="56" y="17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56" name="Freeform 415"/>
            <p:cNvSpPr>
              <a:spLocks noChangeArrowheads="1"/>
            </p:cNvSpPr>
            <p:nvPr/>
          </p:nvSpPr>
          <p:spPr bwMode="auto">
            <a:xfrm>
              <a:off x="8183563" y="3710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57" name="Freeform 416"/>
            <p:cNvSpPr>
              <a:spLocks noChangeArrowheads="1"/>
            </p:cNvSpPr>
            <p:nvPr/>
          </p:nvSpPr>
          <p:spPr bwMode="auto">
            <a:xfrm>
              <a:off x="8284765" y="3710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58" name="Freeform 417"/>
            <p:cNvSpPr>
              <a:spLocks noChangeArrowheads="1"/>
            </p:cNvSpPr>
            <p:nvPr/>
          </p:nvSpPr>
          <p:spPr bwMode="auto">
            <a:xfrm>
              <a:off x="8183563" y="3583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59" name="Freeform 418"/>
            <p:cNvSpPr>
              <a:spLocks noChangeArrowheads="1"/>
            </p:cNvSpPr>
            <p:nvPr/>
          </p:nvSpPr>
          <p:spPr bwMode="auto">
            <a:xfrm>
              <a:off x="8284765" y="3583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60" name="Freeform 419"/>
            <p:cNvSpPr>
              <a:spLocks noChangeArrowheads="1"/>
            </p:cNvSpPr>
            <p:nvPr/>
          </p:nvSpPr>
          <p:spPr bwMode="auto">
            <a:xfrm>
              <a:off x="8183563" y="3456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61" name="Freeform 420"/>
            <p:cNvSpPr>
              <a:spLocks noChangeArrowheads="1"/>
            </p:cNvSpPr>
            <p:nvPr/>
          </p:nvSpPr>
          <p:spPr bwMode="auto">
            <a:xfrm>
              <a:off x="8284765" y="3456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62" name="Freeform 421"/>
            <p:cNvSpPr>
              <a:spLocks noChangeArrowheads="1"/>
            </p:cNvSpPr>
            <p:nvPr/>
          </p:nvSpPr>
          <p:spPr bwMode="auto">
            <a:xfrm>
              <a:off x="8183563" y="3964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63" name="Freeform 422"/>
            <p:cNvSpPr>
              <a:spLocks noChangeArrowheads="1"/>
            </p:cNvSpPr>
            <p:nvPr/>
          </p:nvSpPr>
          <p:spPr bwMode="auto">
            <a:xfrm>
              <a:off x="8284765" y="3964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64" name="Freeform 423"/>
            <p:cNvSpPr>
              <a:spLocks noChangeArrowheads="1"/>
            </p:cNvSpPr>
            <p:nvPr/>
          </p:nvSpPr>
          <p:spPr bwMode="auto">
            <a:xfrm>
              <a:off x="8183563" y="4091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65" name="Freeform 424"/>
            <p:cNvSpPr>
              <a:spLocks noChangeArrowheads="1"/>
            </p:cNvSpPr>
            <p:nvPr/>
          </p:nvSpPr>
          <p:spPr bwMode="auto">
            <a:xfrm>
              <a:off x="8284765" y="4091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66" name="Freeform 425"/>
            <p:cNvSpPr>
              <a:spLocks noChangeArrowheads="1"/>
            </p:cNvSpPr>
            <p:nvPr/>
          </p:nvSpPr>
          <p:spPr bwMode="auto">
            <a:xfrm>
              <a:off x="8183563" y="4218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67" name="Freeform 426"/>
            <p:cNvSpPr>
              <a:spLocks noChangeArrowheads="1"/>
            </p:cNvSpPr>
            <p:nvPr/>
          </p:nvSpPr>
          <p:spPr bwMode="auto">
            <a:xfrm>
              <a:off x="8284765" y="4218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68" name="Freeform 427"/>
            <p:cNvSpPr>
              <a:spLocks noChangeArrowheads="1"/>
            </p:cNvSpPr>
            <p:nvPr/>
          </p:nvSpPr>
          <p:spPr bwMode="auto">
            <a:xfrm>
              <a:off x="8183563" y="4345540"/>
              <a:ext cx="152796" cy="152796"/>
            </a:xfrm>
            <a:custGeom>
              <a:avLst/>
              <a:gdLst>
                <a:gd name="T0" fmla="*/ 339 w 340"/>
                <a:gd name="T1" fmla="*/ 339 h 340"/>
                <a:gd name="T2" fmla="*/ 339 w 340"/>
                <a:gd name="T3" fmla="*/ 0 h 340"/>
                <a:gd name="T4" fmla="*/ 0 w 340"/>
                <a:gd name="T5" fmla="*/ 0 h 340"/>
                <a:gd name="T6" fmla="*/ 0 w 340"/>
                <a:gd name="T7" fmla="*/ 339 h 340"/>
              </a:gdLst>
              <a:ahLst/>
              <a:cxnLst>
                <a:cxn ang="0">
                  <a:pos x="T0" y="T1"/>
                </a:cxn>
                <a:cxn ang="0">
                  <a:pos x="T2" y="T3"/>
                </a:cxn>
                <a:cxn ang="0">
                  <a:pos x="T4" y="T5"/>
                </a:cxn>
                <a:cxn ang="0">
                  <a:pos x="T6" y="T7"/>
                </a:cxn>
              </a:cxnLst>
              <a:rect l="0" t="0" r="r" b="b"/>
              <a:pathLst>
                <a:path w="340" h="340">
                  <a:moveTo>
                    <a:pt x="339" y="339"/>
                  </a:moveTo>
                  <a:lnTo>
                    <a:pt x="339" y="0"/>
                  </a:lnTo>
                  <a:lnTo>
                    <a:pt x="0" y="0"/>
                  </a:lnTo>
                  <a:lnTo>
                    <a:pt x="0" y="339"/>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sp>
          <p:nvSpPr>
            <p:cNvPr id="169" name="Line 428"/>
            <p:cNvSpPr>
              <a:spLocks noChangeShapeType="1"/>
            </p:cNvSpPr>
            <p:nvPr/>
          </p:nvSpPr>
          <p:spPr bwMode="auto">
            <a:xfrm>
              <a:off x="8258969" y="4345540"/>
              <a:ext cx="1984" cy="152796"/>
            </a:xfrm>
            <a:prstGeom prst="line">
              <a:avLst/>
            </a:prstGeom>
            <a:noFill/>
            <a:ln w="25400" cap="rnd">
              <a:solidFill>
                <a:schemeClr val="bg2">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fontAlgn="base">
                <a:spcBef>
                  <a:spcPct val="0"/>
                </a:spcBef>
                <a:spcAft>
                  <a:spcPct val="0"/>
                </a:spcAft>
              </a:pPr>
              <a:endParaRPr kumimoji="0" lang="en-US">
                <a:solidFill>
                  <a:srgbClr val="333333"/>
                </a:solidFill>
                <a:ea typeface="ＭＳ Ｐゴシック" pitchFamily="34" charset="-128"/>
              </a:endParaRPr>
            </a:p>
          </p:txBody>
        </p:sp>
      </p:grpSp>
      <p:sp>
        <p:nvSpPr>
          <p:cNvPr id="2" name="Arc 1"/>
          <p:cNvSpPr/>
          <p:nvPr/>
        </p:nvSpPr>
        <p:spPr>
          <a:xfrm rot="16200000">
            <a:off x="3610653" y="-106133"/>
            <a:ext cx="1127968" cy="4626230"/>
          </a:xfrm>
          <a:prstGeom prst="arc">
            <a:avLst>
              <a:gd name="adj1" fmla="val 16200000"/>
              <a:gd name="adj2" fmla="val 5397384"/>
            </a:avLst>
          </a:prstGeom>
          <a:ln w="76200">
            <a:solidFill>
              <a:srgbClr val="FF99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7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1799" y="2787774"/>
            <a:ext cx="1243541" cy="1172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78" name="TextBox 177"/>
          <p:cNvSpPr txBox="1"/>
          <p:nvPr/>
        </p:nvSpPr>
        <p:spPr>
          <a:xfrm>
            <a:off x="4220962" y="4380107"/>
            <a:ext cx="723275"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defTabSz="457200" fontAlgn="base">
              <a:spcBef>
                <a:spcPct val="0"/>
              </a:spcBef>
            </a:pPr>
            <a:r>
              <a:rPr kumimoji="0" lang="ja-JP" altLang="en-US" sz="1400" dirty="0" smtClean="0">
                <a:solidFill>
                  <a:schemeClr val="tx1">
                    <a:lumMod val="60000"/>
                    <a:lumOff val="40000"/>
                  </a:schemeClr>
                </a:solidFill>
              </a:rPr>
              <a:t>外出時</a:t>
            </a:r>
            <a:endParaRPr kumimoji="0" lang="en-US" sz="1400" dirty="0" smtClean="0">
              <a:solidFill>
                <a:schemeClr val="tx1">
                  <a:lumMod val="60000"/>
                  <a:lumOff val="40000"/>
                </a:schemeClr>
              </a:solidFill>
              <a:ea typeface="ＭＳ Ｐゴシック" pitchFamily="34" charset="-128"/>
            </a:endParaRPr>
          </a:p>
        </p:txBody>
      </p:sp>
      <p:sp>
        <p:nvSpPr>
          <p:cNvPr id="179" name="TextBox 178"/>
          <p:cNvSpPr txBox="1"/>
          <p:nvPr/>
        </p:nvSpPr>
        <p:spPr>
          <a:xfrm>
            <a:off x="2221782" y="4376675"/>
            <a:ext cx="723275"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defTabSz="457200" fontAlgn="base">
              <a:spcBef>
                <a:spcPct val="0"/>
              </a:spcBef>
            </a:pPr>
            <a:r>
              <a:rPr kumimoji="0" lang="ja-JP" altLang="en-US" sz="1400" dirty="0" smtClean="0">
                <a:solidFill>
                  <a:schemeClr val="tx1">
                    <a:lumMod val="60000"/>
                    <a:lumOff val="40000"/>
                  </a:schemeClr>
                </a:solidFill>
              </a:rPr>
              <a:t>カフェ</a:t>
            </a:r>
            <a:endParaRPr kumimoji="0" lang="en-US" sz="1400" dirty="0" smtClean="0">
              <a:solidFill>
                <a:schemeClr val="tx1">
                  <a:lumMod val="60000"/>
                  <a:lumOff val="40000"/>
                </a:schemeClr>
              </a:solidFill>
              <a:ea typeface="ＭＳ Ｐゴシック" pitchFamily="34" charset="-128"/>
            </a:endParaRPr>
          </a:p>
        </p:txBody>
      </p:sp>
      <p:sp>
        <p:nvSpPr>
          <p:cNvPr id="180" name="TextBox 179"/>
          <p:cNvSpPr txBox="1"/>
          <p:nvPr/>
        </p:nvSpPr>
        <p:spPr>
          <a:xfrm>
            <a:off x="724250" y="4378928"/>
            <a:ext cx="543739"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defTabSz="457200" fontAlgn="base">
              <a:spcBef>
                <a:spcPct val="0"/>
              </a:spcBef>
            </a:pPr>
            <a:r>
              <a:rPr kumimoji="0" lang="ja-JP" altLang="en-US" sz="1400" dirty="0" smtClean="0">
                <a:solidFill>
                  <a:schemeClr val="tx1">
                    <a:lumMod val="60000"/>
                    <a:lumOff val="40000"/>
                  </a:schemeClr>
                </a:solidFill>
              </a:rPr>
              <a:t>自宅</a:t>
            </a:r>
            <a:endParaRPr kumimoji="0" lang="en-US" sz="1400" dirty="0" smtClean="0">
              <a:solidFill>
                <a:schemeClr val="tx1">
                  <a:lumMod val="60000"/>
                  <a:lumOff val="40000"/>
                </a:schemeClr>
              </a:solidFill>
              <a:ea typeface="ＭＳ Ｐゴシック" pitchFamily="34" charset="-128"/>
            </a:endParaRPr>
          </a:p>
        </p:txBody>
      </p:sp>
      <p:sp>
        <p:nvSpPr>
          <p:cNvPr id="182" name="TextBox 181"/>
          <p:cNvSpPr txBox="1"/>
          <p:nvPr/>
        </p:nvSpPr>
        <p:spPr>
          <a:xfrm>
            <a:off x="7895997" y="4368832"/>
            <a:ext cx="543739"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defTabSz="457200" fontAlgn="base">
              <a:spcBef>
                <a:spcPct val="0"/>
              </a:spcBef>
            </a:pPr>
            <a:r>
              <a:rPr kumimoji="0" lang="ja-JP" altLang="en-US" sz="1400" dirty="0" smtClean="0">
                <a:solidFill>
                  <a:schemeClr val="tx1">
                    <a:lumMod val="60000"/>
                    <a:lumOff val="40000"/>
                  </a:schemeClr>
                </a:solidFill>
              </a:rPr>
              <a:t>会社</a:t>
            </a:r>
            <a:endParaRPr kumimoji="0" lang="en-US" sz="1400" dirty="0" smtClean="0">
              <a:solidFill>
                <a:schemeClr val="tx1">
                  <a:lumMod val="60000"/>
                  <a:lumOff val="40000"/>
                </a:schemeClr>
              </a:solidFill>
              <a:ea typeface="ＭＳ Ｐゴシック" pitchFamily="34" charset="-128"/>
            </a:endParaRPr>
          </a:p>
        </p:txBody>
      </p:sp>
      <p:grpSp>
        <p:nvGrpSpPr>
          <p:cNvPr id="183" name="Group 182"/>
          <p:cNvGrpSpPr/>
          <p:nvPr/>
        </p:nvGrpSpPr>
        <p:grpSpPr>
          <a:xfrm>
            <a:off x="1573479" y="2930049"/>
            <a:ext cx="706521" cy="747049"/>
            <a:chOff x="5433878" y="2805393"/>
            <a:chExt cx="476598" cy="503937"/>
          </a:xfrm>
          <a:solidFill>
            <a:schemeClr val="accent1"/>
          </a:solidFill>
        </p:grpSpPr>
        <p:sp>
          <p:nvSpPr>
            <p:cNvPr id="184" name="Rectangle 168"/>
            <p:cNvSpPr>
              <a:spLocks noChangeArrowheads="1"/>
            </p:cNvSpPr>
            <p:nvPr/>
          </p:nvSpPr>
          <p:spPr bwMode="auto">
            <a:xfrm>
              <a:off x="5526077" y="3122475"/>
              <a:ext cx="268389" cy="18685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en-US" altLang="ja-JP" sz="1200" dirty="0" smtClean="0">
                  <a:solidFill>
                    <a:srgbClr val="192954"/>
                  </a:solidFill>
                </a:rPr>
                <a:t>PC</a:t>
              </a:r>
              <a:endParaRPr kumimoji="0" lang="en-US" altLang="en-US" sz="1200" dirty="0">
                <a:solidFill>
                  <a:srgbClr val="192954"/>
                </a:solidFill>
              </a:endParaRPr>
            </a:p>
          </p:txBody>
        </p:sp>
        <p:sp>
          <p:nvSpPr>
            <p:cNvPr id="185" name="Freeform 45"/>
            <p:cNvSpPr>
              <a:spLocks noEditPoints="1"/>
            </p:cNvSpPr>
            <p:nvPr/>
          </p:nvSpPr>
          <p:spPr bwMode="auto">
            <a:xfrm>
              <a:off x="5433878" y="2805393"/>
              <a:ext cx="476598" cy="315885"/>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grpFill/>
            <a:ln>
              <a:noFill/>
            </a:ln>
          </p:spPr>
          <p:txBody>
            <a:bodyPr vert="horz" wrap="square" lIns="68580" tIns="34290" rIns="68580" bIns="34290" numCol="1" anchor="t" anchorCtr="0" compatLnSpc="1">
              <a:prstTxWarp prst="textNoShape">
                <a:avLst/>
              </a:prstTxWarp>
            </a:bodyPr>
            <a:lstStyle/>
            <a:p>
              <a:pPr defTabSz="457162"/>
              <a:endParaRPr kumimoji="0" lang="en-US" sz="1200">
                <a:solidFill>
                  <a:srgbClr val="FFFFFF">
                    <a:lumMod val="60000"/>
                    <a:lumOff val="40000"/>
                  </a:srgbClr>
                </a:solidFill>
              </a:endParaRPr>
            </a:p>
          </p:txBody>
        </p:sp>
      </p:grpSp>
      <p:pic>
        <p:nvPicPr>
          <p:cNvPr id="190" name="Picture 2" descr="/Users/njito/Library/Group Containers/UBF8T346G9.Office/msoclip1/01/ADAF3FA9-9D48-8040-869A-789F1F775BE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3381" y="2879566"/>
            <a:ext cx="380694" cy="380694"/>
          </a:xfrm>
          <a:prstGeom prst="rect">
            <a:avLst/>
          </a:prstGeom>
          <a:noFill/>
          <a:extLst>
            <a:ext uri="{909E8E84-426E-40DD-AFC4-6F175D3DCCD1}">
              <a14:hiddenFill xmlns:a14="http://schemas.microsoft.com/office/drawing/2010/main">
                <a:solidFill>
                  <a:srgbClr val="FFFFFF"/>
                </a:solidFill>
              </a14:hiddenFill>
            </a:ext>
          </a:extLst>
        </p:spPr>
      </p:pic>
      <p:grpSp>
        <p:nvGrpSpPr>
          <p:cNvPr id="192" name="Group 191"/>
          <p:cNvGrpSpPr/>
          <p:nvPr/>
        </p:nvGrpSpPr>
        <p:grpSpPr>
          <a:xfrm>
            <a:off x="6761374" y="3673012"/>
            <a:ext cx="706521" cy="747049"/>
            <a:chOff x="5433878" y="2805393"/>
            <a:chExt cx="476598" cy="503937"/>
          </a:xfrm>
          <a:solidFill>
            <a:schemeClr val="accent1"/>
          </a:solidFill>
        </p:grpSpPr>
        <p:sp>
          <p:nvSpPr>
            <p:cNvPr id="193" name="Rectangle 168"/>
            <p:cNvSpPr>
              <a:spLocks noChangeArrowheads="1"/>
            </p:cNvSpPr>
            <p:nvPr/>
          </p:nvSpPr>
          <p:spPr bwMode="auto">
            <a:xfrm>
              <a:off x="5526077" y="3122475"/>
              <a:ext cx="268389" cy="18685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en-US" altLang="ja-JP" sz="1200" dirty="0" smtClean="0">
                  <a:solidFill>
                    <a:srgbClr val="192954"/>
                  </a:solidFill>
                </a:rPr>
                <a:t>PC</a:t>
              </a:r>
              <a:endParaRPr kumimoji="0" lang="en-US" altLang="en-US" sz="1200" dirty="0">
                <a:solidFill>
                  <a:srgbClr val="192954"/>
                </a:solidFill>
              </a:endParaRPr>
            </a:p>
          </p:txBody>
        </p:sp>
        <p:sp>
          <p:nvSpPr>
            <p:cNvPr id="194" name="Freeform 45"/>
            <p:cNvSpPr>
              <a:spLocks noEditPoints="1"/>
            </p:cNvSpPr>
            <p:nvPr/>
          </p:nvSpPr>
          <p:spPr bwMode="auto">
            <a:xfrm>
              <a:off x="5433878" y="2805393"/>
              <a:ext cx="476598" cy="315885"/>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grpFill/>
            <a:ln>
              <a:noFill/>
            </a:ln>
          </p:spPr>
          <p:txBody>
            <a:bodyPr vert="horz" wrap="square" lIns="68580" tIns="34290" rIns="68580" bIns="34290" numCol="1" anchor="t" anchorCtr="0" compatLnSpc="1">
              <a:prstTxWarp prst="textNoShape">
                <a:avLst/>
              </a:prstTxWarp>
            </a:bodyPr>
            <a:lstStyle/>
            <a:p>
              <a:pPr defTabSz="457162"/>
              <a:endParaRPr kumimoji="0" lang="en-US" sz="1200">
                <a:solidFill>
                  <a:srgbClr val="FFFFFF">
                    <a:lumMod val="60000"/>
                    <a:lumOff val="40000"/>
                  </a:srgbClr>
                </a:solidFill>
              </a:endParaRPr>
            </a:p>
          </p:txBody>
        </p:sp>
      </p:grpSp>
      <p:pic>
        <p:nvPicPr>
          <p:cNvPr id="196" name="Picture 195" descr="/Users/njito/Library/Group Containers/UBF8T346G9.Office/msoclip1/01/ADAF3FA9-9D48-8040-869A-789F1F775BE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0526" y="3393582"/>
            <a:ext cx="380694" cy="380694"/>
          </a:xfrm>
          <a:prstGeom prst="rect">
            <a:avLst/>
          </a:prstGeom>
          <a:noFill/>
          <a:extLst>
            <a:ext uri="{909E8E84-426E-40DD-AFC4-6F175D3DCCD1}">
              <a14:hiddenFill xmlns:a14="http://schemas.microsoft.com/office/drawing/2010/main">
                <a:solidFill>
                  <a:srgbClr val="FFFFFF"/>
                </a:solidFill>
              </a14:hiddenFill>
            </a:ext>
          </a:extLst>
        </p:spPr>
      </p:pic>
      <p:grpSp>
        <p:nvGrpSpPr>
          <p:cNvPr id="198" name="Group 197"/>
          <p:cNvGrpSpPr/>
          <p:nvPr/>
        </p:nvGrpSpPr>
        <p:grpSpPr>
          <a:xfrm>
            <a:off x="6355612" y="694293"/>
            <a:ext cx="2144352" cy="982576"/>
            <a:chOff x="5596581" y="595429"/>
            <a:chExt cx="2272456" cy="1217008"/>
          </a:xfrm>
        </p:grpSpPr>
        <p:grpSp>
          <p:nvGrpSpPr>
            <p:cNvPr id="199" name="Group 198"/>
            <p:cNvGrpSpPr/>
            <p:nvPr/>
          </p:nvGrpSpPr>
          <p:grpSpPr>
            <a:xfrm>
              <a:off x="5596581" y="595429"/>
              <a:ext cx="2272456" cy="1217008"/>
              <a:chOff x="3435772" y="1179303"/>
              <a:chExt cx="2272456" cy="1217008"/>
            </a:xfrm>
          </p:grpSpPr>
          <p:sp>
            <p:nvSpPr>
              <p:cNvPr id="201" name="Freeform 200"/>
              <p:cNvSpPr/>
              <p:nvPr/>
            </p:nvSpPr>
            <p:spPr>
              <a:xfrm rot="3300032">
                <a:off x="4848140" y="1429427"/>
                <a:ext cx="713560" cy="296697"/>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02" name="Freeform 201"/>
              <p:cNvSpPr/>
              <p:nvPr/>
            </p:nvSpPr>
            <p:spPr>
              <a:xfrm>
                <a:off x="343577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03" name="Freeform 202"/>
              <p:cNvSpPr/>
              <p:nvPr/>
            </p:nvSpPr>
            <p:spPr>
              <a:xfrm rot="787047" flipH="1">
                <a:off x="3790375" y="1179303"/>
                <a:ext cx="1055682" cy="83857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04" name="Freeform 203"/>
              <p:cNvSpPr/>
              <p:nvPr/>
            </p:nvSpPr>
            <p:spPr>
              <a:xfrm flipH="1">
                <a:off x="541789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cxnSp>
          <p:nvCxnSpPr>
            <p:cNvPr id="200" name="Straight Connector 199"/>
            <p:cNvCxnSpPr/>
            <p:nvPr/>
          </p:nvCxnSpPr>
          <p:spPr>
            <a:xfrm flipH="1">
              <a:off x="5886917" y="1812437"/>
              <a:ext cx="1691784" cy="0"/>
            </a:xfrm>
            <a:prstGeom prst="line">
              <a:avLst/>
            </a:prstGeom>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05" name="Picture 204" descr="Cisco Cloudlock」の画像検索結果"/>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9454" y="1716202"/>
            <a:ext cx="533396" cy="400047"/>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206"/>
          <p:cNvPicPr>
            <a:picLocks noChangeAspect="1"/>
          </p:cNvPicPr>
          <p:nvPr/>
        </p:nvPicPr>
        <p:blipFill>
          <a:blip r:embed="rId6"/>
          <a:stretch>
            <a:fillRect/>
          </a:stretch>
        </p:blipFill>
        <p:spPr>
          <a:xfrm>
            <a:off x="6723511" y="946869"/>
            <a:ext cx="1340540" cy="674545"/>
          </a:xfrm>
          <a:prstGeom prst="rect">
            <a:avLst/>
          </a:prstGeom>
        </p:spPr>
      </p:pic>
      <p:grpSp>
        <p:nvGrpSpPr>
          <p:cNvPr id="208" name="Group 207"/>
          <p:cNvGrpSpPr/>
          <p:nvPr/>
        </p:nvGrpSpPr>
        <p:grpSpPr>
          <a:xfrm>
            <a:off x="5233132" y="836856"/>
            <a:ext cx="898788" cy="481343"/>
            <a:chOff x="5596581" y="595429"/>
            <a:chExt cx="2272456" cy="1217008"/>
          </a:xfrm>
        </p:grpSpPr>
        <p:grpSp>
          <p:nvGrpSpPr>
            <p:cNvPr id="209" name="Group 208"/>
            <p:cNvGrpSpPr/>
            <p:nvPr/>
          </p:nvGrpSpPr>
          <p:grpSpPr>
            <a:xfrm>
              <a:off x="5596581" y="595429"/>
              <a:ext cx="2272456" cy="1217008"/>
              <a:chOff x="3435772" y="1179303"/>
              <a:chExt cx="2272456" cy="1217008"/>
            </a:xfrm>
          </p:grpSpPr>
          <p:sp>
            <p:nvSpPr>
              <p:cNvPr id="211" name="Freeform 210"/>
              <p:cNvSpPr/>
              <p:nvPr/>
            </p:nvSpPr>
            <p:spPr>
              <a:xfrm rot="3300032">
                <a:off x="4848140" y="1429427"/>
                <a:ext cx="713560" cy="296697"/>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12" name="Freeform 211"/>
              <p:cNvSpPr/>
              <p:nvPr/>
            </p:nvSpPr>
            <p:spPr>
              <a:xfrm>
                <a:off x="343577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13" name="Freeform 212"/>
              <p:cNvSpPr/>
              <p:nvPr/>
            </p:nvSpPr>
            <p:spPr>
              <a:xfrm rot="787047" flipH="1">
                <a:off x="3790375" y="1179303"/>
                <a:ext cx="1055682" cy="83857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14" name="Freeform 213"/>
              <p:cNvSpPr/>
              <p:nvPr/>
            </p:nvSpPr>
            <p:spPr>
              <a:xfrm flipH="1">
                <a:off x="541789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cxnSp>
          <p:nvCxnSpPr>
            <p:cNvPr id="210" name="Straight Connector 209"/>
            <p:cNvCxnSpPr/>
            <p:nvPr/>
          </p:nvCxnSpPr>
          <p:spPr>
            <a:xfrm flipH="1">
              <a:off x="5886917" y="1812437"/>
              <a:ext cx="1691784" cy="0"/>
            </a:xfrm>
            <a:prstGeom prst="line">
              <a:avLst/>
            </a:prstGeom>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15" name="Shape 1474"/>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7331" y="1003712"/>
            <a:ext cx="330994" cy="18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6" name="Group 215"/>
          <p:cNvGrpSpPr/>
          <p:nvPr/>
        </p:nvGrpSpPr>
        <p:grpSpPr>
          <a:xfrm>
            <a:off x="6025609" y="966846"/>
            <a:ext cx="623761" cy="257858"/>
            <a:chOff x="2241629" y="131641"/>
            <a:chExt cx="623761" cy="257858"/>
          </a:xfrm>
        </p:grpSpPr>
        <p:sp>
          <p:nvSpPr>
            <p:cNvPr id="217" name="Right Arrow 216"/>
            <p:cNvSpPr/>
            <p:nvPr/>
          </p:nvSpPr>
          <p:spPr>
            <a:xfrm>
              <a:off x="2550326" y="131641"/>
              <a:ext cx="315064" cy="255124"/>
            </a:xfrm>
            <a:prstGeom prst="rightArrow">
              <a:avLst/>
            </a:prstGeom>
            <a:solidFill>
              <a:schemeClr val="accent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218" name="Right Arrow 217"/>
            <p:cNvSpPr/>
            <p:nvPr/>
          </p:nvSpPr>
          <p:spPr>
            <a:xfrm flipH="1">
              <a:off x="2241629" y="134375"/>
              <a:ext cx="315064" cy="255124"/>
            </a:xfrm>
            <a:prstGeom prst="rightArrow">
              <a:avLst/>
            </a:prstGeom>
            <a:solidFill>
              <a:schemeClr val="accent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grpSp>
      <p:sp>
        <p:nvSpPr>
          <p:cNvPr id="234" name="Rectangle 233"/>
          <p:cNvSpPr/>
          <p:nvPr/>
        </p:nvSpPr>
        <p:spPr>
          <a:xfrm>
            <a:off x="1293623" y="1076291"/>
            <a:ext cx="938077" cy="592470"/>
          </a:xfrm>
          <a:prstGeom prst="rect">
            <a:avLst/>
          </a:prstGeom>
        </p:spPr>
        <p:txBody>
          <a:bodyPr wrap="none">
            <a:spAutoFit/>
          </a:bodyPr>
          <a:lstStyle/>
          <a:p>
            <a:pPr defTabSz="685777">
              <a:lnSpc>
                <a:spcPts val="1300"/>
              </a:lnSpc>
              <a:defRPr/>
            </a:pPr>
            <a:r>
              <a:rPr kumimoji="0" lang="en-US" sz="1000" kern="0" dirty="0" smtClean="0">
                <a:solidFill>
                  <a:srgbClr val="C31230"/>
                </a:solidFill>
                <a:latin typeface="Arial" charset="0"/>
                <a:ea typeface="ＭＳ Ｐゴシック" pitchFamily="34" charset="-128"/>
              </a:rPr>
              <a:t>Malware</a:t>
            </a:r>
          </a:p>
          <a:p>
            <a:pPr defTabSz="685777">
              <a:lnSpc>
                <a:spcPts val="1300"/>
              </a:lnSpc>
              <a:defRPr/>
            </a:pPr>
            <a:r>
              <a:rPr kumimoji="0" lang="en-US" sz="1000" kern="0" dirty="0">
                <a:solidFill>
                  <a:srgbClr val="C31230"/>
                </a:solidFill>
                <a:latin typeface="Arial" charset="0"/>
                <a:ea typeface="ＭＳ Ｐゴシック" pitchFamily="34" charset="-128"/>
              </a:rPr>
              <a:t>C2 </a:t>
            </a:r>
            <a:r>
              <a:rPr kumimoji="0" lang="en-US" sz="1000" kern="0" dirty="0" smtClean="0">
                <a:solidFill>
                  <a:srgbClr val="C31230"/>
                </a:solidFill>
                <a:latin typeface="Arial" charset="0"/>
                <a:ea typeface="ＭＳ Ｐゴシック" pitchFamily="34" charset="-128"/>
              </a:rPr>
              <a:t>Callbacks</a:t>
            </a:r>
          </a:p>
          <a:p>
            <a:pPr defTabSz="685777">
              <a:lnSpc>
                <a:spcPts val="1300"/>
              </a:lnSpc>
              <a:defRPr/>
            </a:pPr>
            <a:r>
              <a:rPr kumimoji="0" lang="en-US" sz="1000" kern="0" dirty="0" smtClean="0">
                <a:solidFill>
                  <a:srgbClr val="C31230"/>
                </a:solidFill>
                <a:latin typeface="Arial" charset="0"/>
                <a:ea typeface="ＭＳ Ｐゴシック" pitchFamily="34" charset="-128"/>
              </a:rPr>
              <a:t>Phishing</a:t>
            </a:r>
            <a:endParaRPr kumimoji="0" lang="en-US" sz="1000" kern="0" dirty="0">
              <a:solidFill>
                <a:srgbClr val="C31230"/>
              </a:solidFill>
              <a:latin typeface="Arial" charset="0"/>
              <a:ea typeface="Arial" charset="0"/>
              <a:cs typeface="Arial" charset="0"/>
            </a:endParaRPr>
          </a:p>
        </p:txBody>
      </p:sp>
      <p:cxnSp>
        <p:nvCxnSpPr>
          <p:cNvPr id="235" name="Straight Connector 234"/>
          <p:cNvCxnSpPr/>
          <p:nvPr/>
        </p:nvCxnSpPr>
        <p:spPr>
          <a:xfrm>
            <a:off x="1270258" y="1153070"/>
            <a:ext cx="0" cy="438912"/>
          </a:xfrm>
          <a:prstGeom prst="line">
            <a:avLst/>
          </a:prstGeom>
          <a:noFill/>
          <a:ln w="12700" cap="flat" cmpd="sng" algn="ctr">
            <a:solidFill>
              <a:srgbClr val="C31230"/>
            </a:solidFill>
            <a:prstDash val="solid"/>
          </a:ln>
          <a:effectLst/>
        </p:spPr>
      </p:cxnSp>
      <p:grpSp>
        <p:nvGrpSpPr>
          <p:cNvPr id="236" name="Group 235"/>
          <p:cNvGrpSpPr/>
          <p:nvPr/>
        </p:nvGrpSpPr>
        <p:grpSpPr>
          <a:xfrm>
            <a:off x="604791" y="744998"/>
            <a:ext cx="1724896" cy="923763"/>
            <a:chOff x="5596581" y="595429"/>
            <a:chExt cx="2272456" cy="1217008"/>
          </a:xfrm>
        </p:grpSpPr>
        <p:grpSp>
          <p:nvGrpSpPr>
            <p:cNvPr id="237" name="Group 236"/>
            <p:cNvGrpSpPr/>
            <p:nvPr/>
          </p:nvGrpSpPr>
          <p:grpSpPr>
            <a:xfrm>
              <a:off x="5596581" y="595429"/>
              <a:ext cx="2272456" cy="1217008"/>
              <a:chOff x="3435772" y="1179303"/>
              <a:chExt cx="2272456" cy="1217008"/>
            </a:xfrm>
          </p:grpSpPr>
          <p:sp>
            <p:nvSpPr>
              <p:cNvPr id="239" name="Freeform 238"/>
              <p:cNvSpPr/>
              <p:nvPr/>
            </p:nvSpPr>
            <p:spPr>
              <a:xfrm rot="3300032">
                <a:off x="4848140" y="1429427"/>
                <a:ext cx="713560" cy="296697"/>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63500" cap="rnd" cmpd="sng" algn="ctr">
                <a:solidFill>
                  <a:srgbClr val="FFFFFF">
                    <a:lumMod val="75000"/>
                  </a:srgb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
                  <a:cs typeface=""/>
                </a:endParaRPr>
              </a:p>
            </p:txBody>
          </p:sp>
          <p:sp>
            <p:nvSpPr>
              <p:cNvPr id="240" name="Freeform 239"/>
              <p:cNvSpPr/>
              <p:nvPr/>
            </p:nvSpPr>
            <p:spPr>
              <a:xfrm>
                <a:off x="343577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cmpd="sng" algn="ctr">
                <a:solidFill>
                  <a:srgbClr val="FFFFFF">
                    <a:lumMod val="75000"/>
                  </a:srgb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
                  <a:cs typeface=""/>
                </a:endParaRPr>
              </a:p>
            </p:txBody>
          </p:sp>
          <p:sp>
            <p:nvSpPr>
              <p:cNvPr id="241" name="Freeform 240"/>
              <p:cNvSpPr/>
              <p:nvPr/>
            </p:nvSpPr>
            <p:spPr>
              <a:xfrm rot="787047" flipH="1">
                <a:off x="3790375" y="1179303"/>
                <a:ext cx="1055682" cy="83857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cmpd="sng" algn="ctr">
                <a:solidFill>
                  <a:srgbClr val="FFFFFF">
                    <a:lumMod val="75000"/>
                  </a:srgb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
                  <a:cs typeface=""/>
                </a:endParaRPr>
              </a:p>
            </p:txBody>
          </p:sp>
          <p:sp>
            <p:nvSpPr>
              <p:cNvPr id="242" name="Freeform 241"/>
              <p:cNvSpPr/>
              <p:nvPr/>
            </p:nvSpPr>
            <p:spPr>
              <a:xfrm flipH="1">
                <a:off x="541789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cmpd="sng" algn="ctr">
                <a:solidFill>
                  <a:srgbClr val="FFFFFF">
                    <a:lumMod val="75000"/>
                  </a:srgb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
                  <a:cs typeface=""/>
                </a:endParaRPr>
              </a:p>
            </p:txBody>
          </p:sp>
        </p:grpSp>
        <p:cxnSp>
          <p:nvCxnSpPr>
            <p:cNvPr id="238" name="Straight Connector 237"/>
            <p:cNvCxnSpPr/>
            <p:nvPr/>
          </p:nvCxnSpPr>
          <p:spPr>
            <a:xfrm flipH="1">
              <a:off x="5886917" y="1812437"/>
              <a:ext cx="1691784" cy="0"/>
            </a:xfrm>
            <a:prstGeom prst="line">
              <a:avLst/>
            </a:prstGeom>
            <a:noFill/>
            <a:ln w="63500" cap="rnd" cmpd="sng" algn="ctr">
              <a:solidFill>
                <a:srgbClr val="FFFFFF">
                  <a:lumMod val="75000"/>
                </a:srgbClr>
              </a:solidFill>
              <a:prstDash val="solid"/>
            </a:ln>
            <a:effectLst/>
          </p:spPr>
        </p:cxnSp>
      </p:grpSp>
      <p:grpSp>
        <p:nvGrpSpPr>
          <p:cNvPr id="243" name="Group 242"/>
          <p:cNvGrpSpPr/>
          <p:nvPr/>
        </p:nvGrpSpPr>
        <p:grpSpPr>
          <a:xfrm>
            <a:off x="835876" y="1197928"/>
            <a:ext cx="349192" cy="349196"/>
            <a:chOff x="1239211" y="1569263"/>
            <a:chExt cx="347588" cy="347592"/>
          </a:xfrm>
        </p:grpSpPr>
        <p:sp>
          <p:nvSpPr>
            <p:cNvPr id="244" name="Freeform 361"/>
            <p:cNvSpPr>
              <a:spLocks noChangeArrowheads="1"/>
            </p:cNvSpPr>
            <p:nvPr/>
          </p:nvSpPr>
          <p:spPr bwMode="auto">
            <a:xfrm>
              <a:off x="1239211" y="1569263"/>
              <a:ext cx="347588" cy="347592"/>
            </a:xfrm>
            <a:custGeom>
              <a:avLst/>
              <a:gdLst>
                <a:gd name="T0" fmla="*/ 184 w 312"/>
                <a:gd name="T1" fmla="*/ 29 h 311"/>
                <a:gd name="T2" fmla="*/ 184 w 312"/>
                <a:gd name="T3" fmla="*/ 29 h 311"/>
                <a:gd name="T4" fmla="*/ 226 w 312"/>
                <a:gd name="T5" fmla="*/ 46 h 311"/>
                <a:gd name="T6" fmla="*/ 226 w 312"/>
                <a:gd name="T7" fmla="*/ 46 h 311"/>
                <a:gd name="T8" fmla="*/ 266 w 312"/>
                <a:gd name="T9" fmla="*/ 85 h 311"/>
                <a:gd name="T10" fmla="*/ 266 w 312"/>
                <a:gd name="T11" fmla="*/ 85 h 311"/>
                <a:gd name="T12" fmla="*/ 283 w 312"/>
                <a:gd name="T13" fmla="*/ 127 h 311"/>
                <a:gd name="T14" fmla="*/ 283 w 312"/>
                <a:gd name="T15" fmla="*/ 127 h 311"/>
                <a:gd name="T16" fmla="*/ 283 w 312"/>
                <a:gd name="T17" fmla="*/ 184 h 311"/>
                <a:gd name="T18" fmla="*/ 283 w 312"/>
                <a:gd name="T19" fmla="*/ 184 h 311"/>
                <a:gd name="T20" fmla="*/ 266 w 312"/>
                <a:gd name="T21" fmla="*/ 225 h 311"/>
                <a:gd name="T22" fmla="*/ 266 w 312"/>
                <a:gd name="T23" fmla="*/ 225 h 311"/>
                <a:gd name="T24" fmla="*/ 226 w 312"/>
                <a:gd name="T25" fmla="*/ 265 h 311"/>
                <a:gd name="T26" fmla="*/ 226 w 312"/>
                <a:gd name="T27" fmla="*/ 265 h 311"/>
                <a:gd name="T28" fmla="*/ 184 w 312"/>
                <a:gd name="T29" fmla="*/ 282 h 311"/>
                <a:gd name="T30" fmla="*/ 184 w 312"/>
                <a:gd name="T31" fmla="*/ 282 h 311"/>
                <a:gd name="T32" fmla="*/ 127 w 312"/>
                <a:gd name="T33" fmla="*/ 282 h 311"/>
                <a:gd name="T34" fmla="*/ 127 w 312"/>
                <a:gd name="T35" fmla="*/ 282 h 311"/>
                <a:gd name="T36" fmla="*/ 85 w 312"/>
                <a:gd name="T37" fmla="*/ 265 h 311"/>
                <a:gd name="T38" fmla="*/ 85 w 312"/>
                <a:gd name="T39" fmla="*/ 265 h 311"/>
                <a:gd name="T40" fmla="*/ 46 w 312"/>
                <a:gd name="T41" fmla="*/ 225 h 311"/>
                <a:gd name="T42" fmla="*/ 46 w 312"/>
                <a:gd name="T43" fmla="*/ 225 h 311"/>
                <a:gd name="T44" fmla="*/ 29 w 312"/>
                <a:gd name="T45" fmla="*/ 184 h 311"/>
                <a:gd name="T46" fmla="*/ 29 w 312"/>
                <a:gd name="T47" fmla="*/ 184 h 311"/>
                <a:gd name="T48" fmla="*/ 29 w 312"/>
                <a:gd name="T49" fmla="*/ 127 h 311"/>
                <a:gd name="T50" fmla="*/ 29 w 312"/>
                <a:gd name="T51" fmla="*/ 127 h 311"/>
                <a:gd name="T52" fmla="*/ 46 w 312"/>
                <a:gd name="T53" fmla="*/ 85 h 311"/>
                <a:gd name="T54" fmla="*/ 46 w 312"/>
                <a:gd name="T55" fmla="*/ 85 h 311"/>
                <a:gd name="T56" fmla="*/ 85 w 312"/>
                <a:gd name="T57" fmla="*/ 46 h 311"/>
                <a:gd name="T58" fmla="*/ 85 w 312"/>
                <a:gd name="T59" fmla="*/ 46 h 311"/>
                <a:gd name="T60" fmla="*/ 127 w 312"/>
                <a:gd name="T61" fmla="*/ 29 h 311"/>
                <a:gd name="T62" fmla="*/ 127 w 312"/>
                <a:gd name="T63" fmla="*/ 29 h 311"/>
                <a:gd name="T64" fmla="*/ 184 w 312"/>
                <a:gd name="T65" fmla="*/ 2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311">
                  <a:moveTo>
                    <a:pt x="184" y="29"/>
                  </a:moveTo>
                  <a:lnTo>
                    <a:pt x="184" y="29"/>
                  </a:lnTo>
                  <a:cubicBezTo>
                    <a:pt x="189" y="46"/>
                    <a:pt x="209" y="54"/>
                    <a:pt x="226" y="46"/>
                  </a:cubicBezTo>
                  <a:lnTo>
                    <a:pt x="226" y="46"/>
                  </a:lnTo>
                  <a:cubicBezTo>
                    <a:pt x="252" y="34"/>
                    <a:pt x="280" y="60"/>
                    <a:pt x="266" y="85"/>
                  </a:cubicBezTo>
                  <a:lnTo>
                    <a:pt x="266" y="85"/>
                  </a:lnTo>
                  <a:cubicBezTo>
                    <a:pt x="257" y="102"/>
                    <a:pt x="266" y="122"/>
                    <a:pt x="283" y="127"/>
                  </a:cubicBezTo>
                  <a:lnTo>
                    <a:pt x="283" y="127"/>
                  </a:lnTo>
                  <a:cubicBezTo>
                    <a:pt x="311" y="136"/>
                    <a:pt x="311" y="175"/>
                    <a:pt x="283" y="184"/>
                  </a:cubicBezTo>
                  <a:lnTo>
                    <a:pt x="283" y="184"/>
                  </a:lnTo>
                  <a:cubicBezTo>
                    <a:pt x="266" y="189"/>
                    <a:pt x="257" y="209"/>
                    <a:pt x="266" y="225"/>
                  </a:cubicBezTo>
                  <a:lnTo>
                    <a:pt x="266" y="225"/>
                  </a:lnTo>
                  <a:cubicBezTo>
                    <a:pt x="277" y="251"/>
                    <a:pt x="252" y="279"/>
                    <a:pt x="226" y="265"/>
                  </a:cubicBezTo>
                  <a:lnTo>
                    <a:pt x="226" y="265"/>
                  </a:lnTo>
                  <a:cubicBezTo>
                    <a:pt x="209" y="256"/>
                    <a:pt x="189" y="265"/>
                    <a:pt x="184" y="282"/>
                  </a:cubicBezTo>
                  <a:lnTo>
                    <a:pt x="184" y="282"/>
                  </a:lnTo>
                  <a:cubicBezTo>
                    <a:pt x="175" y="310"/>
                    <a:pt x="136" y="310"/>
                    <a:pt x="127" y="282"/>
                  </a:cubicBezTo>
                  <a:lnTo>
                    <a:pt x="127" y="282"/>
                  </a:lnTo>
                  <a:cubicBezTo>
                    <a:pt x="122" y="265"/>
                    <a:pt x="102" y="256"/>
                    <a:pt x="85" y="265"/>
                  </a:cubicBezTo>
                  <a:lnTo>
                    <a:pt x="85" y="265"/>
                  </a:lnTo>
                  <a:cubicBezTo>
                    <a:pt x="60" y="276"/>
                    <a:pt x="31" y="251"/>
                    <a:pt x="46" y="225"/>
                  </a:cubicBezTo>
                  <a:lnTo>
                    <a:pt x="46" y="225"/>
                  </a:lnTo>
                  <a:cubicBezTo>
                    <a:pt x="54" y="209"/>
                    <a:pt x="46" y="189"/>
                    <a:pt x="29" y="184"/>
                  </a:cubicBezTo>
                  <a:lnTo>
                    <a:pt x="29" y="184"/>
                  </a:lnTo>
                  <a:cubicBezTo>
                    <a:pt x="0" y="175"/>
                    <a:pt x="0" y="136"/>
                    <a:pt x="29" y="127"/>
                  </a:cubicBezTo>
                  <a:lnTo>
                    <a:pt x="29" y="127"/>
                  </a:lnTo>
                  <a:cubicBezTo>
                    <a:pt x="46" y="122"/>
                    <a:pt x="54" y="102"/>
                    <a:pt x="46" y="85"/>
                  </a:cubicBezTo>
                  <a:lnTo>
                    <a:pt x="46" y="85"/>
                  </a:lnTo>
                  <a:cubicBezTo>
                    <a:pt x="34" y="60"/>
                    <a:pt x="60" y="31"/>
                    <a:pt x="85" y="46"/>
                  </a:cubicBezTo>
                  <a:lnTo>
                    <a:pt x="85" y="46"/>
                  </a:lnTo>
                  <a:cubicBezTo>
                    <a:pt x="102" y="54"/>
                    <a:pt x="122" y="46"/>
                    <a:pt x="127" y="29"/>
                  </a:cubicBezTo>
                  <a:lnTo>
                    <a:pt x="127" y="29"/>
                  </a:lnTo>
                  <a:cubicBezTo>
                    <a:pt x="136" y="0"/>
                    <a:pt x="175" y="0"/>
                    <a:pt x="184" y="29"/>
                  </a:cubicBezTo>
                </a:path>
              </a:pathLst>
            </a:custGeom>
            <a:solidFill>
              <a:srgbClr val="C31230"/>
            </a:solidFill>
            <a:ln>
              <a:noFill/>
            </a:ln>
            <a:effec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333333"/>
                </a:solidFill>
                <a:effectLst/>
                <a:uLnTx/>
                <a:uFillTx/>
                <a:latin typeface="Arial" charset="0"/>
                <a:ea typeface="ＭＳ Ｐゴシック" pitchFamily="34" charset="-128"/>
              </a:endParaRPr>
            </a:p>
          </p:txBody>
        </p:sp>
        <p:grpSp>
          <p:nvGrpSpPr>
            <p:cNvPr id="245" name="Group 244"/>
            <p:cNvGrpSpPr/>
            <p:nvPr/>
          </p:nvGrpSpPr>
          <p:grpSpPr>
            <a:xfrm>
              <a:off x="1330788" y="1649282"/>
              <a:ext cx="164435" cy="178646"/>
              <a:chOff x="6562985" y="1082506"/>
              <a:chExt cx="204378" cy="222040"/>
            </a:xfrm>
            <a:solidFill>
              <a:srgbClr val="FFFFFF"/>
            </a:solidFill>
          </p:grpSpPr>
          <p:sp>
            <p:nvSpPr>
              <p:cNvPr id="246" name="Freeform 6"/>
              <p:cNvSpPr>
                <a:spLocks/>
              </p:cNvSpPr>
              <p:nvPr/>
            </p:nvSpPr>
            <p:spPr bwMode="auto">
              <a:xfrm>
                <a:off x="6562985" y="1153876"/>
                <a:ext cx="98044" cy="150670"/>
              </a:xfrm>
              <a:custGeom>
                <a:avLst/>
                <a:gdLst>
                  <a:gd name="T0" fmla="*/ 73 w 147"/>
                  <a:gd name="T1" fmla="*/ 0 h 225"/>
                  <a:gd name="T2" fmla="*/ 62 w 147"/>
                  <a:gd name="T3" fmla="*/ 25 h 225"/>
                  <a:gd name="T4" fmla="*/ 25 w 147"/>
                  <a:gd name="T5" fmla="*/ 9 h 225"/>
                  <a:gd name="T6" fmla="*/ 11 w 147"/>
                  <a:gd name="T7" fmla="*/ 15 h 225"/>
                  <a:gd name="T8" fmla="*/ 18 w 147"/>
                  <a:gd name="T9" fmla="*/ 29 h 225"/>
                  <a:gd name="T10" fmla="*/ 56 w 147"/>
                  <a:gd name="T11" fmla="*/ 46 h 225"/>
                  <a:gd name="T12" fmla="*/ 52 w 147"/>
                  <a:gd name="T13" fmla="*/ 79 h 225"/>
                  <a:gd name="T14" fmla="*/ 11 w 147"/>
                  <a:gd name="T15" fmla="*/ 79 h 225"/>
                  <a:gd name="T16" fmla="*/ 0 w 147"/>
                  <a:gd name="T17" fmla="*/ 90 h 225"/>
                  <a:gd name="T18" fmla="*/ 11 w 147"/>
                  <a:gd name="T19" fmla="*/ 101 h 225"/>
                  <a:gd name="T20" fmla="*/ 52 w 147"/>
                  <a:gd name="T21" fmla="*/ 101 h 225"/>
                  <a:gd name="T22" fmla="*/ 56 w 147"/>
                  <a:gd name="T23" fmla="*/ 134 h 225"/>
                  <a:gd name="T24" fmla="*/ 18 w 147"/>
                  <a:gd name="T25" fmla="*/ 151 h 225"/>
                  <a:gd name="T26" fmla="*/ 11 w 147"/>
                  <a:gd name="T27" fmla="*/ 166 h 225"/>
                  <a:gd name="T28" fmla="*/ 22 w 147"/>
                  <a:gd name="T29" fmla="*/ 173 h 225"/>
                  <a:gd name="T30" fmla="*/ 25 w 147"/>
                  <a:gd name="T31" fmla="*/ 172 h 225"/>
                  <a:gd name="T32" fmla="*/ 64 w 147"/>
                  <a:gd name="T33" fmla="*/ 155 h 225"/>
                  <a:gd name="T34" fmla="*/ 147 w 147"/>
                  <a:gd name="T35" fmla="*/ 225 h 225"/>
                  <a:gd name="T36" fmla="*/ 147 w 147"/>
                  <a:gd name="T37" fmla="*/ 20 h 225"/>
                  <a:gd name="T38" fmla="*/ 78 w 147"/>
                  <a:gd name="T39" fmla="*/ 4 h 225"/>
                  <a:gd name="T40" fmla="*/ 73 w 147"/>
                  <a:gd name="T4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 h="225">
                    <a:moveTo>
                      <a:pt x="73" y="0"/>
                    </a:moveTo>
                    <a:cubicBezTo>
                      <a:pt x="68" y="8"/>
                      <a:pt x="65" y="16"/>
                      <a:pt x="62" y="25"/>
                    </a:cubicBezTo>
                    <a:cubicBezTo>
                      <a:pt x="25" y="9"/>
                      <a:pt x="25" y="9"/>
                      <a:pt x="25" y="9"/>
                    </a:cubicBezTo>
                    <a:cubicBezTo>
                      <a:pt x="20" y="7"/>
                      <a:pt x="13" y="9"/>
                      <a:pt x="11" y="15"/>
                    </a:cubicBezTo>
                    <a:cubicBezTo>
                      <a:pt x="9" y="20"/>
                      <a:pt x="12" y="27"/>
                      <a:pt x="18" y="29"/>
                    </a:cubicBezTo>
                    <a:cubicBezTo>
                      <a:pt x="56" y="46"/>
                      <a:pt x="56" y="46"/>
                      <a:pt x="56" y="46"/>
                    </a:cubicBezTo>
                    <a:cubicBezTo>
                      <a:pt x="54" y="57"/>
                      <a:pt x="52" y="68"/>
                      <a:pt x="52" y="79"/>
                    </a:cubicBezTo>
                    <a:cubicBezTo>
                      <a:pt x="11" y="79"/>
                      <a:pt x="11" y="79"/>
                      <a:pt x="11" y="79"/>
                    </a:cubicBezTo>
                    <a:cubicBezTo>
                      <a:pt x="4" y="79"/>
                      <a:pt x="0" y="83"/>
                      <a:pt x="0" y="90"/>
                    </a:cubicBezTo>
                    <a:cubicBezTo>
                      <a:pt x="0" y="95"/>
                      <a:pt x="4" y="101"/>
                      <a:pt x="11" y="101"/>
                    </a:cubicBezTo>
                    <a:cubicBezTo>
                      <a:pt x="52" y="101"/>
                      <a:pt x="52" y="101"/>
                      <a:pt x="52" y="101"/>
                    </a:cubicBezTo>
                    <a:cubicBezTo>
                      <a:pt x="52" y="113"/>
                      <a:pt x="54" y="124"/>
                      <a:pt x="56" y="134"/>
                    </a:cubicBezTo>
                    <a:cubicBezTo>
                      <a:pt x="18" y="151"/>
                      <a:pt x="18" y="151"/>
                      <a:pt x="18" y="151"/>
                    </a:cubicBezTo>
                    <a:cubicBezTo>
                      <a:pt x="11" y="154"/>
                      <a:pt x="9" y="161"/>
                      <a:pt x="11" y="166"/>
                    </a:cubicBezTo>
                    <a:cubicBezTo>
                      <a:pt x="13" y="169"/>
                      <a:pt x="18" y="173"/>
                      <a:pt x="22" y="173"/>
                    </a:cubicBezTo>
                    <a:cubicBezTo>
                      <a:pt x="23" y="173"/>
                      <a:pt x="24" y="172"/>
                      <a:pt x="25" y="172"/>
                    </a:cubicBezTo>
                    <a:cubicBezTo>
                      <a:pt x="64" y="155"/>
                      <a:pt x="64" y="155"/>
                      <a:pt x="64" y="155"/>
                    </a:cubicBezTo>
                    <a:cubicBezTo>
                      <a:pt x="79" y="190"/>
                      <a:pt x="109" y="211"/>
                      <a:pt x="147" y="225"/>
                    </a:cubicBezTo>
                    <a:cubicBezTo>
                      <a:pt x="147" y="20"/>
                      <a:pt x="147" y="20"/>
                      <a:pt x="147" y="20"/>
                    </a:cubicBezTo>
                    <a:cubicBezTo>
                      <a:pt x="120" y="20"/>
                      <a:pt x="97" y="13"/>
                      <a:pt x="78" y="4"/>
                    </a:cubicBezTo>
                    <a:cubicBezTo>
                      <a:pt x="77" y="2"/>
                      <a:pt x="75" y="1"/>
                      <a:pt x="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91"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ea typeface=""/>
                  <a:cs typeface="CiscoSansTT Light"/>
                </a:endParaRPr>
              </a:p>
            </p:txBody>
          </p:sp>
          <p:sp>
            <p:nvSpPr>
              <p:cNvPr id="247" name="Freeform 7"/>
              <p:cNvSpPr>
                <a:spLocks/>
              </p:cNvSpPr>
              <p:nvPr/>
            </p:nvSpPr>
            <p:spPr bwMode="auto">
              <a:xfrm>
                <a:off x="6669680" y="1153876"/>
                <a:ext cx="97683" cy="150670"/>
              </a:xfrm>
              <a:custGeom>
                <a:avLst/>
                <a:gdLst>
                  <a:gd name="T0" fmla="*/ 134 w 146"/>
                  <a:gd name="T1" fmla="*/ 101 h 225"/>
                  <a:gd name="T2" fmla="*/ 146 w 146"/>
                  <a:gd name="T3" fmla="*/ 90 h 225"/>
                  <a:gd name="T4" fmla="*/ 135 w 146"/>
                  <a:gd name="T5" fmla="*/ 79 h 225"/>
                  <a:gd name="T6" fmla="*/ 95 w 146"/>
                  <a:gd name="T7" fmla="*/ 79 h 225"/>
                  <a:gd name="T8" fmla="*/ 91 w 146"/>
                  <a:gd name="T9" fmla="*/ 46 h 225"/>
                  <a:gd name="T10" fmla="*/ 129 w 146"/>
                  <a:gd name="T11" fmla="*/ 29 h 225"/>
                  <a:gd name="T12" fmla="*/ 134 w 146"/>
                  <a:gd name="T13" fmla="*/ 15 h 225"/>
                  <a:gd name="T14" fmla="*/ 120 w 146"/>
                  <a:gd name="T15" fmla="*/ 9 h 225"/>
                  <a:gd name="T16" fmla="*/ 84 w 146"/>
                  <a:gd name="T17" fmla="*/ 23 h 225"/>
                  <a:gd name="T18" fmla="*/ 74 w 146"/>
                  <a:gd name="T19" fmla="*/ 0 h 225"/>
                  <a:gd name="T20" fmla="*/ 69 w 146"/>
                  <a:gd name="T21" fmla="*/ 4 h 225"/>
                  <a:gd name="T22" fmla="*/ 0 w 146"/>
                  <a:gd name="T23" fmla="*/ 20 h 225"/>
                  <a:gd name="T24" fmla="*/ 0 w 146"/>
                  <a:gd name="T25" fmla="*/ 225 h 225"/>
                  <a:gd name="T26" fmla="*/ 83 w 146"/>
                  <a:gd name="T27" fmla="*/ 156 h 225"/>
                  <a:gd name="T28" fmla="*/ 120 w 146"/>
                  <a:gd name="T29" fmla="*/ 172 h 225"/>
                  <a:gd name="T30" fmla="*/ 124 w 146"/>
                  <a:gd name="T31" fmla="*/ 173 h 225"/>
                  <a:gd name="T32" fmla="*/ 134 w 146"/>
                  <a:gd name="T33" fmla="*/ 166 h 225"/>
                  <a:gd name="T34" fmla="*/ 129 w 146"/>
                  <a:gd name="T35" fmla="*/ 151 h 225"/>
                  <a:gd name="T36" fmla="*/ 90 w 146"/>
                  <a:gd name="T37" fmla="*/ 135 h 225"/>
                  <a:gd name="T38" fmla="*/ 95 w 146"/>
                  <a:gd name="T39" fmla="*/ 101 h 225"/>
                  <a:gd name="T40" fmla="*/ 134 w 146"/>
                  <a:gd name="T41" fmla="*/ 10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25">
                    <a:moveTo>
                      <a:pt x="134" y="101"/>
                    </a:moveTo>
                    <a:cubicBezTo>
                      <a:pt x="141" y="101"/>
                      <a:pt x="145" y="95"/>
                      <a:pt x="146" y="90"/>
                    </a:cubicBezTo>
                    <a:cubicBezTo>
                      <a:pt x="146" y="83"/>
                      <a:pt x="141" y="79"/>
                      <a:pt x="135" y="79"/>
                    </a:cubicBezTo>
                    <a:cubicBezTo>
                      <a:pt x="95" y="79"/>
                      <a:pt x="95" y="79"/>
                      <a:pt x="95" y="79"/>
                    </a:cubicBezTo>
                    <a:cubicBezTo>
                      <a:pt x="95" y="67"/>
                      <a:pt x="93" y="56"/>
                      <a:pt x="91" y="46"/>
                    </a:cubicBezTo>
                    <a:cubicBezTo>
                      <a:pt x="129" y="29"/>
                      <a:pt x="129" y="29"/>
                      <a:pt x="129" y="29"/>
                    </a:cubicBezTo>
                    <a:cubicBezTo>
                      <a:pt x="134" y="27"/>
                      <a:pt x="136" y="20"/>
                      <a:pt x="134" y="15"/>
                    </a:cubicBezTo>
                    <a:cubicBezTo>
                      <a:pt x="132" y="9"/>
                      <a:pt x="125" y="7"/>
                      <a:pt x="120" y="9"/>
                    </a:cubicBezTo>
                    <a:cubicBezTo>
                      <a:pt x="84" y="23"/>
                      <a:pt x="84" y="23"/>
                      <a:pt x="84" y="23"/>
                    </a:cubicBezTo>
                    <a:cubicBezTo>
                      <a:pt x="82" y="16"/>
                      <a:pt x="79" y="8"/>
                      <a:pt x="74" y="0"/>
                    </a:cubicBezTo>
                    <a:cubicBezTo>
                      <a:pt x="72" y="1"/>
                      <a:pt x="70" y="2"/>
                      <a:pt x="69" y="4"/>
                    </a:cubicBezTo>
                    <a:cubicBezTo>
                      <a:pt x="50" y="13"/>
                      <a:pt x="27" y="20"/>
                      <a:pt x="0" y="20"/>
                    </a:cubicBezTo>
                    <a:cubicBezTo>
                      <a:pt x="0" y="225"/>
                      <a:pt x="0" y="225"/>
                      <a:pt x="0" y="225"/>
                    </a:cubicBezTo>
                    <a:cubicBezTo>
                      <a:pt x="37" y="213"/>
                      <a:pt x="67" y="190"/>
                      <a:pt x="83" y="156"/>
                    </a:cubicBezTo>
                    <a:cubicBezTo>
                      <a:pt x="120" y="172"/>
                      <a:pt x="120" y="172"/>
                      <a:pt x="120" y="172"/>
                    </a:cubicBezTo>
                    <a:cubicBezTo>
                      <a:pt x="121" y="172"/>
                      <a:pt x="123" y="173"/>
                      <a:pt x="124" y="173"/>
                    </a:cubicBezTo>
                    <a:cubicBezTo>
                      <a:pt x="129" y="173"/>
                      <a:pt x="133" y="169"/>
                      <a:pt x="134" y="166"/>
                    </a:cubicBezTo>
                    <a:cubicBezTo>
                      <a:pt x="136" y="161"/>
                      <a:pt x="134" y="154"/>
                      <a:pt x="129" y="151"/>
                    </a:cubicBezTo>
                    <a:cubicBezTo>
                      <a:pt x="90" y="135"/>
                      <a:pt x="90" y="135"/>
                      <a:pt x="90" y="135"/>
                    </a:cubicBezTo>
                    <a:cubicBezTo>
                      <a:pt x="93" y="124"/>
                      <a:pt x="95" y="113"/>
                      <a:pt x="95" y="101"/>
                    </a:cubicBezTo>
                    <a:lnTo>
                      <a:pt x="134" y="1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91"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ea typeface=""/>
                  <a:cs typeface="CiscoSansTT Light"/>
                </a:endParaRPr>
              </a:p>
            </p:txBody>
          </p:sp>
          <p:sp>
            <p:nvSpPr>
              <p:cNvPr id="248" name="Freeform 8"/>
              <p:cNvSpPr>
                <a:spLocks/>
              </p:cNvSpPr>
              <p:nvPr/>
            </p:nvSpPr>
            <p:spPr bwMode="auto">
              <a:xfrm>
                <a:off x="6595065" y="1082506"/>
                <a:ext cx="139496" cy="76777"/>
              </a:xfrm>
              <a:custGeom>
                <a:avLst/>
                <a:gdLst>
                  <a:gd name="T0" fmla="*/ 179 w 209"/>
                  <a:gd name="T1" fmla="*/ 96 h 115"/>
                  <a:gd name="T2" fmla="*/ 156 w 209"/>
                  <a:gd name="T3" fmla="*/ 72 h 115"/>
                  <a:gd name="T4" fmla="*/ 185 w 209"/>
                  <a:gd name="T5" fmla="*/ 39 h 115"/>
                  <a:gd name="T6" fmla="*/ 189 w 209"/>
                  <a:gd name="T7" fmla="*/ 39 h 115"/>
                  <a:gd name="T8" fmla="*/ 209 w 209"/>
                  <a:gd name="T9" fmla="*/ 19 h 115"/>
                  <a:gd name="T10" fmla="*/ 189 w 209"/>
                  <a:gd name="T11" fmla="*/ 0 h 115"/>
                  <a:gd name="T12" fmla="*/ 170 w 209"/>
                  <a:gd name="T13" fmla="*/ 19 h 115"/>
                  <a:gd name="T14" fmla="*/ 172 w 209"/>
                  <a:gd name="T15" fmla="*/ 28 h 115"/>
                  <a:gd name="T16" fmla="*/ 142 w 209"/>
                  <a:gd name="T17" fmla="*/ 62 h 115"/>
                  <a:gd name="T18" fmla="*/ 106 w 209"/>
                  <a:gd name="T19" fmla="*/ 53 h 115"/>
                  <a:gd name="T20" fmla="*/ 67 w 209"/>
                  <a:gd name="T21" fmla="*/ 63 h 115"/>
                  <a:gd name="T22" fmla="*/ 37 w 209"/>
                  <a:gd name="T23" fmla="*/ 28 h 115"/>
                  <a:gd name="T24" fmla="*/ 39 w 209"/>
                  <a:gd name="T25" fmla="*/ 19 h 115"/>
                  <a:gd name="T26" fmla="*/ 19 w 209"/>
                  <a:gd name="T27" fmla="*/ 0 h 115"/>
                  <a:gd name="T28" fmla="*/ 0 w 209"/>
                  <a:gd name="T29" fmla="*/ 19 h 115"/>
                  <a:gd name="T30" fmla="*/ 19 w 209"/>
                  <a:gd name="T31" fmla="*/ 39 h 115"/>
                  <a:gd name="T32" fmla="*/ 24 w 209"/>
                  <a:gd name="T33" fmla="*/ 39 h 115"/>
                  <a:gd name="T34" fmla="*/ 52 w 209"/>
                  <a:gd name="T35" fmla="*/ 73 h 115"/>
                  <a:gd name="T36" fmla="*/ 33 w 209"/>
                  <a:gd name="T37" fmla="*/ 96 h 115"/>
                  <a:gd name="T38" fmla="*/ 37 w 209"/>
                  <a:gd name="T39" fmla="*/ 99 h 115"/>
                  <a:gd name="T40" fmla="*/ 106 w 209"/>
                  <a:gd name="T41" fmla="*/ 115 h 115"/>
                  <a:gd name="T42" fmla="*/ 174 w 209"/>
                  <a:gd name="T43" fmla="*/ 99 h 115"/>
                  <a:gd name="T44" fmla="*/ 179 w 209"/>
                  <a:gd name="T45" fmla="*/ 9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9" h="115">
                    <a:moveTo>
                      <a:pt x="179" y="96"/>
                    </a:moveTo>
                    <a:cubicBezTo>
                      <a:pt x="173" y="86"/>
                      <a:pt x="165" y="78"/>
                      <a:pt x="156" y="72"/>
                    </a:cubicBezTo>
                    <a:cubicBezTo>
                      <a:pt x="177" y="49"/>
                      <a:pt x="183" y="41"/>
                      <a:pt x="185" y="39"/>
                    </a:cubicBezTo>
                    <a:cubicBezTo>
                      <a:pt x="187" y="39"/>
                      <a:pt x="188" y="39"/>
                      <a:pt x="189" y="39"/>
                    </a:cubicBezTo>
                    <a:cubicBezTo>
                      <a:pt x="200" y="39"/>
                      <a:pt x="209" y="30"/>
                      <a:pt x="209" y="19"/>
                    </a:cubicBezTo>
                    <a:cubicBezTo>
                      <a:pt x="209" y="9"/>
                      <a:pt x="200" y="0"/>
                      <a:pt x="189" y="0"/>
                    </a:cubicBezTo>
                    <a:cubicBezTo>
                      <a:pt x="178" y="0"/>
                      <a:pt x="170" y="9"/>
                      <a:pt x="170" y="19"/>
                    </a:cubicBezTo>
                    <a:cubicBezTo>
                      <a:pt x="170" y="23"/>
                      <a:pt x="170" y="25"/>
                      <a:pt x="172" y="28"/>
                    </a:cubicBezTo>
                    <a:cubicBezTo>
                      <a:pt x="142" y="62"/>
                      <a:pt x="142" y="62"/>
                      <a:pt x="142" y="62"/>
                    </a:cubicBezTo>
                    <a:cubicBezTo>
                      <a:pt x="131" y="56"/>
                      <a:pt x="119" y="53"/>
                      <a:pt x="106" y="53"/>
                    </a:cubicBezTo>
                    <a:cubicBezTo>
                      <a:pt x="92" y="53"/>
                      <a:pt x="79" y="56"/>
                      <a:pt x="67" y="63"/>
                    </a:cubicBezTo>
                    <a:cubicBezTo>
                      <a:pt x="45" y="38"/>
                      <a:pt x="38" y="30"/>
                      <a:pt x="37" y="28"/>
                    </a:cubicBezTo>
                    <a:cubicBezTo>
                      <a:pt x="38" y="26"/>
                      <a:pt x="39" y="23"/>
                      <a:pt x="39" y="19"/>
                    </a:cubicBezTo>
                    <a:cubicBezTo>
                      <a:pt x="39" y="9"/>
                      <a:pt x="30" y="0"/>
                      <a:pt x="19" y="0"/>
                    </a:cubicBezTo>
                    <a:cubicBezTo>
                      <a:pt x="8" y="0"/>
                      <a:pt x="0" y="9"/>
                      <a:pt x="0" y="19"/>
                    </a:cubicBezTo>
                    <a:cubicBezTo>
                      <a:pt x="0" y="30"/>
                      <a:pt x="8" y="39"/>
                      <a:pt x="19" y="39"/>
                    </a:cubicBezTo>
                    <a:cubicBezTo>
                      <a:pt x="21" y="39"/>
                      <a:pt x="22" y="39"/>
                      <a:pt x="24" y="39"/>
                    </a:cubicBezTo>
                    <a:cubicBezTo>
                      <a:pt x="52" y="73"/>
                      <a:pt x="52" y="73"/>
                      <a:pt x="52" y="73"/>
                    </a:cubicBezTo>
                    <a:cubicBezTo>
                      <a:pt x="45" y="80"/>
                      <a:pt x="38" y="87"/>
                      <a:pt x="33" y="96"/>
                    </a:cubicBezTo>
                    <a:cubicBezTo>
                      <a:pt x="34" y="97"/>
                      <a:pt x="35" y="98"/>
                      <a:pt x="37" y="99"/>
                    </a:cubicBezTo>
                    <a:cubicBezTo>
                      <a:pt x="55" y="108"/>
                      <a:pt x="79" y="115"/>
                      <a:pt x="106" y="115"/>
                    </a:cubicBezTo>
                    <a:cubicBezTo>
                      <a:pt x="132" y="115"/>
                      <a:pt x="156" y="108"/>
                      <a:pt x="174" y="99"/>
                    </a:cubicBezTo>
                    <a:cubicBezTo>
                      <a:pt x="176" y="98"/>
                      <a:pt x="177" y="97"/>
                      <a:pt x="179" y="9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91"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ea typeface=""/>
                  <a:cs typeface="CiscoSansTT Light"/>
                </a:endParaRPr>
              </a:p>
            </p:txBody>
          </p:sp>
        </p:grpSp>
      </p:grpSp>
      <p:sp>
        <p:nvSpPr>
          <p:cNvPr id="250" name="Freeform 76"/>
          <p:cNvSpPr>
            <a:spLocks noChangeAspect="1"/>
          </p:cNvSpPr>
          <p:nvPr/>
        </p:nvSpPr>
        <p:spPr>
          <a:xfrm>
            <a:off x="4043206" y="3005667"/>
            <a:ext cx="269101" cy="457200"/>
          </a:xfrm>
          <a:custGeom>
            <a:avLst/>
            <a:gdLst>
              <a:gd name="connsiteX0" fmla="*/ 365663 w 878106"/>
              <a:gd name="connsiteY0" fmla="*/ 1330437 h 1491916"/>
              <a:gd name="connsiteX1" fmla="*/ 347056 w 878106"/>
              <a:gd name="connsiteY1" fmla="*/ 1338145 h 1491916"/>
              <a:gd name="connsiteX2" fmla="*/ 339348 w 878106"/>
              <a:gd name="connsiteY2" fmla="*/ 1356752 h 1491916"/>
              <a:gd name="connsiteX3" fmla="*/ 339348 w 878106"/>
              <a:gd name="connsiteY3" fmla="*/ 1356751 h 1491916"/>
              <a:gd name="connsiteX4" fmla="*/ 339348 w 878106"/>
              <a:gd name="connsiteY4" fmla="*/ 1356752 h 1491916"/>
              <a:gd name="connsiteX5" fmla="*/ 339348 w 878106"/>
              <a:gd name="connsiteY5" fmla="*/ 1356752 h 1491916"/>
              <a:gd name="connsiteX6" fmla="*/ 347056 w 878106"/>
              <a:gd name="connsiteY6" fmla="*/ 1375359 h 1491916"/>
              <a:gd name="connsiteX7" fmla="*/ 365663 w 878106"/>
              <a:gd name="connsiteY7" fmla="*/ 1383066 h 1491916"/>
              <a:gd name="connsiteX8" fmla="*/ 495913 w 878106"/>
              <a:gd name="connsiteY8" fmla="*/ 1383067 h 1491916"/>
              <a:gd name="connsiteX9" fmla="*/ 522228 w 878106"/>
              <a:gd name="connsiteY9" fmla="*/ 1356752 h 1491916"/>
              <a:gd name="connsiteX10" fmla="*/ 522229 w 878106"/>
              <a:gd name="connsiteY10" fmla="*/ 1356752 h 1491916"/>
              <a:gd name="connsiteX11" fmla="*/ 495914 w 878106"/>
              <a:gd name="connsiteY11" fmla="*/ 1330437 h 1491916"/>
              <a:gd name="connsiteX12" fmla="*/ 95735 w 878106"/>
              <a:gd name="connsiteY12" fmla="*/ 255105 h 1491916"/>
              <a:gd name="connsiteX13" fmla="*/ 95735 w 878106"/>
              <a:gd name="connsiteY13" fmla="*/ 1221587 h 1491916"/>
              <a:gd name="connsiteX14" fmla="*/ 771838 w 878106"/>
              <a:gd name="connsiteY14" fmla="*/ 1221587 h 1491916"/>
              <a:gd name="connsiteX15" fmla="*/ 771838 w 878106"/>
              <a:gd name="connsiteY15" fmla="*/ 255105 h 1491916"/>
              <a:gd name="connsiteX16" fmla="*/ 375545 w 878106"/>
              <a:gd name="connsiteY16" fmla="*/ 92228 h 1491916"/>
              <a:gd name="connsiteX17" fmla="*/ 356938 w 878106"/>
              <a:gd name="connsiteY17" fmla="*/ 99936 h 1491916"/>
              <a:gd name="connsiteX18" fmla="*/ 349230 w 878106"/>
              <a:gd name="connsiteY18" fmla="*/ 118543 h 1491916"/>
              <a:gd name="connsiteX19" fmla="*/ 356938 w 878106"/>
              <a:gd name="connsiteY19" fmla="*/ 137149 h 1491916"/>
              <a:gd name="connsiteX20" fmla="*/ 375545 w 878106"/>
              <a:gd name="connsiteY20" fmla="*/ 144857 h 1491916"/>
              <a:gd name="connsiteX21" fmla="*/ 505795 w 878106"/>
              <a:gd name="connsiteY21" fmla="*/ 144858 h 1491916"/>
              <a:gd name="connsiteX22" fmla="*/ 532110 w 878106"/>
              <a:gd name="connsiteY22" fmla="*/ 118543 h 1491916"/>
              <a:gd name="connsiteX23" fmla="*/ 532111 w 878106"/>
              <a:gd name="connsiteY23" fmla="*/ 118543 h 1491916"/>
              <a:gd name="connsiteX24" fmla="*/ 505796 w 878106"/>
              <a:gd name="connsiteY24" fmla="*/ 92228 h 1491916"/>
              <a:gd name="connsiteX25" fmla="*/ 146354 w 878106"/>
              <a:gd name="connsiteY25" fmla="*/ 0 h 1491916"/>
              <a:gd name="connsiteX26" fmla="*/ 731752 w 878106"/>
              <a:gd name="connsiteY26" fmla="*/ 0 h 1491916"/>
              <a:gd name="connsiteX27" fmla="*/ 878106 w 878106"/>
              <a:gd name="connsiteY27" fmla="*/ 146354 h 1491916"/>
              <a:gd name="connsiteX28" fmla="*/ 878106 w 878106"/>
              <a:gd name="connsiteY28" fmla="*/ 1345562 h 1491916"/>
              <a:gd name="connsiteX29" fmla="*/ 731752 w 878106"/>
              <a:gd name="connsiteY29" fmla="*/ 1491916 h 1491916"/>
              <a:gd name="connsiteX30" fmla="*/ 146354 w 878106"/>
              <a:gd name="connsiteY30" fmla="*/ 1491916 h 1491916"/>
              <a:gd name="connsiteX31" fmla="*/ 0 w 878106"/>
              <a:gd name="connsiteY31" fmla="*/ 1345562 h 1491916"/>
              <a:gd name="connsiteX32" fmla="*/ 0 w 878106"/>
              <a:gd name="connsiteY32" fmla="*/ 146354 h 1491916"/>
              <a:gd name="connsiteX33" fmla="*/ 146354 w 878106"/>
              <a:gd name="connsiteY33" fmla="*/ 0 h 149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8106" h="1491916">
                <a:moveTo>
                  <a:pt x="365663" y="1330437"/>
                </a:moveTo>
                <a:cubicBezTo>
                  <a:pt x="358397" y="1330437"/>
                  <a:pt x="351818" y="1333383"/>
                  <a:pt x="347056" y="1338145"/>
                </a:cubicBezTo>
                <a:lnTo>
                  <a:pt x="339348" y="1356752"/>
                </a:lnTo>
                <a:lnTo>
                  <a:pt x="339348" y="1356751"/>
                </a:lnTo>
                <a:lnTo>
                  <a:pt x="339348" y="1356752"/>
                </a:lnTo>
                <a:lnTo>
                  <a:pt x="339348" y="1356752"/>
                </a:lnTo>
                <a:lnTo>
                  <a:pt x="347056" y="1375359"/>
                </a:lnTo>
                <a:cubicBezTo>
                  <a:pt x="351818" y="1380121"/>
                  <a:pt x="358397" y="1383066"/>
                  <a:pt x="365663" y="1383066"/>
                </a:cubicBezTo>
                <a:lnTo>
                  <a:pt x="495913" y="1383067"/>
                </a:lnTo>
                <a:cubicBezTo>
                  <a:pt x="510446" y="1383067"/>
                  <a:pt x="522228" y="1371285"/>
                  <a:pt x="522228" y="1356752"/>
                </a:cubicBezTo>
                <a:lnTo>
                  <a:pt x="522229" y="1356752"/>
                </a:lnTo>
                <a:cubicBezTo>
                  <a:pt x="522229" y="1342219"/>
                  <a:pt x="510447" y="1330437"/>
                  <a:pt x="495914" y="1330437"/>
                </a:cubicBezTo>
                <a:close/>
                <a:moveTo>
                  <a:pt x="95735" y="255105"/>
                </a:moveTo>
                <a:lnTo>
                  <a:pt x="95735" y="1221587"/>
                </a:lnTo>
                <a:lnTo>
                  <a:pt x="771838" y="1221587"/>
                </a:lnTo>
                <a:lnTo>
                  <a:pt x="771838" y="255105"/>
                </a:lnTo>
                <a:close/>
                <a:moveTo>
                  <a:pt x="375545" y="92228"/>
                </a:moveTo>
                <a:cubicBezTo>
                  <a:pt x="368279" y="92228"/>
                  <a:pt x="361700" y="95174"/>
                  <a:pt x="356938" y="99936"/>
                </a:cubicBezTo>
                <a:lnTo>
                  <a:pt x="349230" y="118543"/>
                </a:lnTo>
                <a:lnTo>
                  <a:pt x="356938" y="137149"/>
                </a:lnTo>
                <a:cubicBezTo>
                  <a:pt x="361700" y="141912"/>
                  <a:pt x="368279" y="144857"/>
                  <a:pt x="375545" y="144857"/>
                </a:cubicBezTo>
                <a:lnTo>
                  <a:pt x="505795" y="144858"/>
                </a:lnTo>
                <a:cubicBezTo>
                  <a:pt x="520328" y="144858"/>
                  <a:pt x="532110" y="133076"/>
                  <a:pt x="532110" y="118543"/>
                </a:cubicBezTo>
                <a:lnTo>
                  <a:pt x="532111" y="118543"/>
                </a:lnTo>
                <a:cubicBezTo>
                  <a:pt x="532111" y="104010"/>
                  <a:pt x="520329" y="92228"/>
                  <a:pt x="505796" y="92228"/>
                </a:cubicBezTo>
                <a:close/>
                <a:moveTo>
                  <a:pt x="146354" y="0"/>
                </a:moveTo>
                <a:lnTo>
                  <a:pt x="731752" y="0"/>
                </a:lnTo>
                <a:cubicBezTo>
                  <a:pt x="812581" y="0"/>
                  <a:pt x="878106" y="65525"/>
                  <a:pt x="878106" y="146354"/>
                </a:cubicBezTo>
                <a:lnTo>
                  <a:pt x="878106" y="1345562"/>
                </a:lnTo>
                <a:cubicBezTo>
                  <a:pt x="878106" y="1426391"/>
                  <a:pt x="812581" y="1491916"/>
                  <a:pt x="731752" y="1491916"/>
                </a:cubicBezTo>
                <a:lnTo>
                  <a:pt x="146354" y="1491916"/>
                </a:lnTo>
                <a:cubicBezTo>
                  <a:pt x="65525" y="1491916"/>
                  <a:pt x="0" y="1426391"/>
                  <a:pt x="0" y="1345562"/>
                </a:cubicBezTo>
                <a:lnTo>
                  <a:pt x="0" y="146354"/>
                </a:lnTo>
                <a:cubicBezTo>
                  <a:pt x="0" y="65525"/>
                  <a:pt x="65525" y="0"/>
                  <a:pt x="146354" y="0"/>
                </a:cubicBezTo>
                <a:close/>
              </a:path>
            </a:pathLst>
          </a:custGeom>
          <a:solidFill>
            <a:schemeClr val="bg1"/>
          </a:solidFill>
          <a:ln w="12700" cap="flat" cmpd="sng" algn="ctr">
            <a:solidFill>
              <a:schemeClr val="accent1">
                <a:lumMod val="75000"/>
              </a:schemeClr>
            </a:solidFill>
            <a:prstDash val="solid"/>
          </a:ln>
          <a:effectLst/>
        </p:spPr>
        <p:txBody>
          <a:bodyPr lIns="91420" tIns="45710" rIns="91420" bIns="45710" rtlCol="0" anchor="ctr">
            <a:noAutofit/>
          </a:bodyPr>
          <a:lstStyle/>
          <a:p>
            <a:pPr algn="ctr" defTabSz="456706">
              <a:defRPr/>
            </a:pPr>
            <a:endParaRPr kumimoji="0" lang="en-US" sz="1350" kern="0" dirty="0" smtClean="0">
              <a:solidFill>
                <a:srgbClr val="A6A6A6">
                  <a:lumMod val="50000"/>
                </a:srgbClr>
              </a:solidFill>
              <a:ea typeface="Apple LiGothic Medium"/>
              <a:cs typeface="Apple LiGothic Medium"/>
            </a:endParaRPr>
          </a:p>
        </p:txBody>
      </p:sp>
      <p:sp>
        <p:nvSpPr>
          <p:cNvPr id="257" name="TextBox 256"/>
          <p:cNvSpPr txBox="1"/>
          <p:nvPr/>
        </p:nvSpPr>
        <p:spPr>
          <a:xfrm>
            <a:off x="5750158" y="4368835"/>
            <a:ext cx="1021433"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defTabSz="457200" fontAlgn="base">
              <a:spcBef>
                <a:spcPct val="0"/>
              </a:spcBef>
            </a:pPr>
            <a:r>
              <a:rPr kumimoji="0" lang="ja-JP" altLang="en-US" sz="1400" dirty="0" smtClean="0">
                <a:solidFill>
                  <a:schemeClr val="tx1">
                    <a:lumMod val="60000"/>
                    <a:lumOff val="40000"/>
                  </a:schemeClr>
                </a:solidFill>
              </a:rPr>
              <a:t>支社、工場</a:t>
            </a:r>
            <a:endParaRPr kumimoji="0" lang="en-US" sz="1400" dirty="0" smtClean="0">
              <a:solidFill>
                <a:schemeClr val="tx1">
                  <a:lumMod val="60000"/>
                  <a:lumOff val="40000"/>
                </a:schemeClr>
              </a:solidFill>
              <a:ea typeface="ＭＳ Ｐゴシック" pitchFamily="34" charset="-128"/>
            </a:endParaRPr>
          </a:p>
        </p:txBody>
      </p:sp>
      <p:sp>
        <p:nvSpPr>
          <p:cNvPr id="258" name="雲 476"/>
          <p:cNvSpPr/>
          <p:nvPr/>
        </p:nvSpPr>
        <p:spPr>
          <a:xfrm>
            <a:off x="3275856" y="627534"/>
            <a:ext cx="1709529" cy="936104"/>
          </a:xfrm>
          <a:prstGeom prst="cloud">
            <a:avLst/>
          </a:prstGeom>
          <a:solidFill>
            <a:srgbClr val="7F7F7F"/>
          </a:solidFill>
          <a:ln w="19050">
            <a:solidFill>
              <a:srgbClr val="FFFFFF"/>
            </a:solidFill>
          </a:ln>
        </p:spPr>
        <p:style>
          <a:lnRef idx="2">
            <a:schemeClr val="accent5"/>
          </a:lnRef>
          <a:fillRef idx="1">
            <a:schemeClr val="lt1"/>
          </a:fillRef>
          <a:effectRef idx="0">
            <a:schemeClr val="accent5"/>
          </a:effectRef>
          <a:fontRef idx="minor">
            <a:schemeClr val="dk1"/>
          </a:fontRef>
        </p:style>
        <p:txBody>
          <a:bodyPr lIns="35999" tIns="35999" rIns="35999" bIns="35999" rtlCol="0" anchor="ctr"/>
          <a:lstStyle/>
          <a:p>
            <a:pPr algn="ctr"/>
            <a:endParaRPr lang="ja-JP" altLang="en-US" sz="1600" dirty="0">
              <a:solidFill>
                <a:srgbClr val="FFFFFF"/>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59" name="テキスト ボックス 482"/>
          <p:cNvSpPr txBox="1"/>
          <p:nvPr/>
        </p:nvSpPr>
        <p:spPr>
          <a:xfrm>
            <a:off x="3635896" y="913375"/>
            <a:ext cx="1008112" cy="338550"/>
          </a:xfrm>
          <a:prstGeom prst="rect">
            <a:avLst/>
          </a:prstGeom>
          <a:noFill/>
        </p:spPr>
        <p:txBody>
          <a:bodyPr wrap="square" lIns="91436" tIns="45718" rIns="91436" bIns="45718" rtlCol="0" anchor="ctr" anchorCtr="0">
            <a:spAutoFit/>
          </a:bodyPr>
          <a:lstStyle/>
          <a:p>
            <a:pPr algn="ctr"/>
            <a:r>
              <a:rPr lang="en-US" altLang="ja-JP" sz="16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Internet</a:t>
            </a:r>
            <a:endParaRPr lang="ja-JP" altLang="en-US" sz="16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71" name="Rectangle 168"/>
          <p:cNvSpPr>
            <a:spLocks noChangeArrowheads="1"/>
          </p:cNvSpPr>
          <p:nvPr/>
        </p:nvSpPr>
        <p:spPr bwMode="auto">
          <a:xfrm>
            <a:off x="3758540" y="3434646"/>
            <a:ext cx="1626920"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en-US" altLang="ja-JP" sz="1200" dirty="0" smtClean="0">
                <a:solidFill>
                  <a:srgbClr val="192954"/>
                </a:solidFill>
              </a:rPr>
              <a:t>VPN</a:t>
            </a:r>
            <a:r>
              <a:rPr kumimoji="0" lang="ja-JP" altLang="en-US" sz="1200" dirty="0" smtClean="0">
                <a:solidFill>
                  <a:srgbClr val="192954"/>
                </a:solidFill>
              </a:rPr>
              <a:t>通信</a:t>
            </a:r>
            <a:endParaRPr kumimoji="0" lang="en-US" altLang="ja-JP" sz="1200" dirty="0" smtClean="0">
              <a:solidFill>
                <a:srgbClr val="192954"/>
              </a:solidFill>
            </a:endParaRPr>
          </a:p>
          <a:p>
            <a:pPr algn="ctr" defTabSz="457162" eaLnBrk="1" hangingPunct="1"/>
            <a:r>
              <a:rPr kumimoji="0" lang="en-US" altLang="en-US" sz="1200" dirty="0" smtClean="0">
                <a:solidFill>
                  <a:srgbClr val="192954"/>
                </a:solidFill>
              </a:rPr>
              <a:t>- Cisco AnyConnect -</a:t>
            </a:r>
            <a:endParaRPr kumimoji="0" lang="en-US" altLang="en-US" sz="1200" dirty="0">
              <a:solidFill>
                <a:srgbClr val="192954"/>
              </a:solidFill>
            </a:endParaRPr>
          </a:p>
        </p:txBody>
      </p:sp>
      <p:sp>
        <p:nvSpPr>
          <p:cNvPr id="181" name="Rectangle 168"/>
          <p:cNvSpPr>
            <a:spLocks noChangeArrowheads="1"/>
          </p:cNvSpPr>
          <p:nvPr/>
        </p:nvSpPr>
        <p:spPr bwMode="auto">
          <a:xfrm>
            <a:off x="3493632" y="2323836"/>
            <a:ext cx="1412566" cy="64633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ja-JP" altLang="en-US" sz="1200" dirty="0" smtClean="0">
                <a:solidFill>
                  <a:srgbClr val="192954"/>
                </a:solidFill>
              </a:rPr>
              <a:t>セキュア</a:t>
            </a:r>
            <a:r>
              <a:rPr kumimoji="0" lang="en-US" altLang="en-US" sz="1200" dirty="0" smtClean="0">
                <a:solidFill>
                  <a:srgbClr val="192954"/>
                </a:solidFill>
              </a:rPr>
              <a:t>DNS</a:t>
            </a:r>
          </a:p>
          <a:p>
            <a:pPr algn="ctr" defTabSz="457162" eaLnBrk="1" hangingPunct="1"/>
            <a:r>
              <a:rPr lang="en-US" altLang="en-US" sz="1200" dirty="0" smtClean="0">
                <a:solidFill>
                  <a:srgbClr val="192954"/>
                </a:solidFill>
              </a:rPr>
              <a:t>Web</a:t>
            </a:r>
            <a:r>
              <a:rPr lang="ja-JP" altLang="en-US" sz="1200" dirty="0" smtClean="0">
                <a:solidFill>
                  <a:srgbClr val="192954"/>
                </a:solidFill>
              </a:rPr>
              <a:t>セキュリティ</a:t>
            </a:r>
            <a:endParaRPr lang="en-US" altLang="ja-JP" sz="1200" dirty="0" smtClean="0">
              <a:solidFill>
                <a:srgbClr val="192954"/>
              </a:solidFill>
            </a:endParaRPr>
          </a:p>
          <a:p>
            <a:pPr algn="ctr" defTabSz="457162" eaLnBrk="1" hangingPunct="1"/>
            <a:r>
              <a:rPr kumimoji="0" lang="en-US" altLang="en-US" sz="1200" dirty="0" smtClean="0">
                <a:solidFill>
                  <a:srgbClr val="192954"/>
                </a:solidFill>
              </a:rPr>
              <a:t>- Cisco Umbrella -</a:t>
            </a:r>
            <a:endParaRPr kumimoji="0" lang="en-US" altLang="en-US" sz="1200" dirty="0">
              <a:solidFill>
                <a:srgbClr val="192954"/>
              </a:solidFill>
            </a:endParaRPr>
          </a:p>
        </p:txBody>
      </p:sp>
      <p:sp>
        <p:nvSpPr>
          <p:cNvPr id="219" name="Rectangle 168"/>
          <p:cNvSpPr>
            <a:spLocks noChangeArrowheads="1"/>
          </p:cNvSpPr>
          <p:nvPr/>
        </p:nvSpPr>
        <p:spPr bwMode="auto">
          <a:xfrm>
            <a:off x="5985652" y="2963658"/>
            <a:ext cx="1875834"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lang="ja-JP" altLang="en-US" sz="1200" dirty="0" smtClean="0">
                <a:solidFill>
                  <a:srgbClr val="192954"/>
                </a:solidFill>
              </a:rPr>
              <a:t>次世代型ファイアウォール</a:t>
            </a:r>
            <a:endParaRPr lang="en-US" altLang="ja-JP" sz="1200" dirty="0" smtClean="0">
              <a:solidFill>
                <a:srgbClr val="192954"/>
              </a:solidFill>
            </a:endParaRPr>
          </a:p>
          <a:p>
            <a:pPr algn="ctr" defTabSz="457162" eaLnBrk="1" hangingPunct="1"/>
            <a:r>
              <a:rPr kumimoji="0" lang="en-US" altLang="en-US" sz="1200" dirty="0" smtClean="0">
                <a:solidFill>
                  <a:srgbClr val="192954"/>
                </a:solidFill>
              </a:rPr>
              <a:t>- ASA</a:t>
            </a:r>
            <a:r>
              <a:rPr lang="en-US" altLang="en-US" sz="1200" dirty="0" smtClean="0">
                <a:solidFill>
                  <a:srgbClr val="192954"/>
                </a:solidFill>
              </a:rPr>
              <a:t> </a:t>
            </a:r>
            <a:r>
              <a:rPr lang="en-US" altLang="en-US" sz="1200" dirty="0">
                <a:solidFill>
                  <a:srgbClr val="192954"/>
                </a:solidFill>
              </a:rPr>
              <a:t>with </a:t>
            </a:r>
            <a:r>
              <a:rPr lang="en-US" altLang="en-US" sz="1200" dirty="0" smtClean="0">
                <a:solidFill>
                  <a:srgbClr val="192954"/>
                </a:solidFill>
              </a:rPr>
              <a:t>Firepower -</a:t>
            </a:r>
            <a:endParaRPr lang="en-US" altLang="en-US" sz="1200" dirty="0">
              <a:solidFill>
                <a:srgbClr val="192954"/>
              </a:solidFill>
            </a:endParaRPr>
          </a:p>
        </p:txBody>
      </p:sp>
      <p:sp>
        <p:nvSpPr>
          <p:cNvPr id="220" name="Rectangle 168"/>
          <p:cNvSpPr>
            <a:spLocks noChangeArrowheads="1"/>
          </p:cNvSpPr>
          <p:nvPr/>
        </p:nvSpPr>
        <p:spPr bwMode="auto">
          <a:xfrm>
            <a:off x="7034011" y="1741077"/>
            <a:ext cx="1734770" cy="64633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ja-JP" altLang="en-US" sz="1200" dirty="0" smtClean="0">
                <a:solidFill>
                  <a:srgbClr val="192954"/>
                </a:solidFill>
              </a:rPr>
              <a:t>クラウド アプリの可視化</a:t>
            </a:r>
            <a:endParaRPr lang="en-US" altLang="ja-JP" sz="1200" dirty="0">
              <a:solidFill>
                <a:srgbClr val="192954"/>
              </a:solidFill>
            </a:endParaRPr>
          </a:p>
          <a:p>
            <a:pPr algn="ctr" defTabSz="457162" eaLnBrk="1" hangingPunct="1"/>
            <a:r>
              <a:rPr kumimoji="0" lang="ja-JP" altLang="en-US" sz="1200" dirty="0" smtClean="0">
                <a:solidFill>
                  <a:srgbClr val="192954"/>
                </a:solidFill>
              </a:rPr>
              <a:t>不正クラウド アプリ検出</a:t>
            </a:r>
            <a:endParaRPr kumimoji="0" lang="en-US" altLang="ja-JP" sz="1200" dirty="0" smtClean="0">
              <a:solidFill>
                <a:srgbClr val="192954"/>
              </a:solidFill>
            </a:endParaRPr>
          </a:p>
          <a:p>
            <a:pPr algn="ctr" defTabSz="457162" eaLnBrk="1" hangingPunct="1"/>
            <a:r>
              <a:rPr kumimoji="0" lang="en-US" altLang="ja-JP" sz="1200" dirty="0" smtClean="0">
                <a:solidFill>
                  <a:srgbClr val="192954"/>
                </a:solidFill>
              </a:rPr>
              <a:t> - Cisco </a:t>
            </a:r>
            <a:r>
              <a:rPr kumimoji="0" lang="en-US" altLang="ja-JP" sz="1200" dirty="0" err="1" smtClean="0">
                <a:solidFill>
                  <a:srgbClr val="192954"/>
                </a:solidFill>
              </a:rPr>
              <a:t>Cloudlock</a:t>
            </a:r>
            <a:r>
              <a:rPr kumimoji="0" lang="en-US" altLang="ja-JP" sz="1200" dirty="0" smtClean="0">
                <a:solidFill>
                  <a:srgbClr val="192954"/>
                </a:solidFill>
              </a:rPr>
              <a:t>- </a:t>
            </a:r>
          </a:p>
        </p:txBody>
      </p:sp>
      <p:sp>
        <p:nvSpPr>
          <p:cNvPr id="221" name="Rectangle 168"/>
          <p:cNvSpPr>
            <a:spLocks noChangeArrowheads="1"/>
          </p:cNvSpPr>
          <p:nvPr/>
        </p:nvSpPr>
        <p:spPr bwMode="auto">
          <a:xfrm>
            <a:off x="198427" y="2459770"/>
            <a:ext cx="2220480" cy="461665"/>
          </a:xfrm>
          <a:prstGeom prst="rect">
            <a:avLst/>
          </a:prstGeom>
          <a:solidFill>
            <a:srgbClr val="FFFFFF">
              <a:alpha val="7490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ja-JP" altLang="en-US" sz="1200" dirty="0" smtClean="0">
                <a:solidFill>
                  <a:srgbClr val="192954"/>
                </a:solidFill>
              </a:rPr>
              <a:t>クライアントでの</a:t>
            </a:r>
            <a:r>
              <a:rPr lang="ja-JP" altLang="en-US" sz="1200" dirty="0" smtClean="0">
                <a:solidFill>
                  <a:srgbClr val="192954"/>
                </a:solidFill>
              </a:rPr>
              <a:t>マルウェア対策</a:t>
            </a:r>
            <a:endParaRPr lang="en-US" altLang="ja-JP" sz="1200" dirty="0" smtClean="0">
              <a:solidFill>
                <a:srgbClr val="192954"/>
              </a:solidFill>
            </a:endParaRPr>
          </a:p>
          <a:p>
            <a:pPr algn="ctr" defTabSz="457162" eaLnBrk="1" hangingPunct="1"/>
            <a:r>
              <a:rPr kumimoji="0" lang="en-US" altLang="en-US" sz="1200" dirty="0" smtClean="0">
                <a:solidFill>
                  <a:srgbClr val="192954"/>
                </a:solidFill>
              </a:rPr>
              <a:t>- AMP for Endpoints- </a:t>
            </a:r>
            <a:endParaRPr kumimoji="0" lang="en-US" altLang="en-US" sz="1200" dirty="0">
              <a:solidFill>
                <a:srgbClr val="192954"/>
              </a:solidFill>
            </a:endParaRPr>
          </a:p>
        </p:txBody>
      </p:sp>
      <p:sp>
        <p:nvSpPr>
          <p:cNvPr id="223" name="Rectangle 168"/>
          <p:cNvSpPr>
            <a:spLocks noChangeArrowheads="1"/>
          </p:cNvSpPr>
          <p:nvPr/>
        </p:nvSpPr>
        <p:spPr bwMode="auto">
          <a:xfrm>
            <a:off x="2399005" y="2799547"/>
            <a:ext cx="1626920"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en-US" altLang="ja-JP" sz="1200" dirty="0" smtClean="0">
                <a:solidFill>
                  <a:srgbClr val="192954"/>
                </a:solidFill>
              </a:rPr>
              <a:t>VPN</a:t>
            </a:r>
            <a:r>
              <a:rPr kumimoji="0" lang="ja-JP" altLang="en-US" sz="1200" dirty="0" smtClean="0">
                <a:solidFill>
                  <a:srgbClr val="192954"/>
                </a:solidFill>
              </a:rPr>
              <a:t>通信</a:t>
            </a:r>
            <a:endParaRPr kumimoji="0" lang="en-US" altLang="ja-JP" sz="1200" dirty="0" smtClean="0">
              <a:solidFill>
                <a:srgbClr val="192954"/>
              </a:solidFill>
            </a:endParaRPr>
          </a:p>
          <a:p>
            <a:pPr algn="ctr" defTabSz="457162" eaLnBrk="1" hangingPunct="1"/>
            <a:r>
              <a:rPr kumimoji="0" lang="en-US" altLang="en-US" sz="1200" dirty="0" smtClean="0">
                <a:solidFill>
                  <a:srgbClr val="192954"/>
                </a:solidFill>
              </a:rPr>
              <a:t>- Cisco AnyConnect -</a:t>
            </a:r>
            <a:endParaRPr kumimoji="0" lang="en-US" altLang="en-US" sz="1200" dirty="0">
              <a:solidFill>
                <a:srgbClr val="192954"/>
              </a:solidFill>
            </a:endParaRPr>
          </a:p>
        </p:txBody>
      </p:sp>
      <p:sp>
        <p:nvSpPr>
          <p:cNvPr id="225" name="Rectangle 168"/>
          <p:cNvSpPr>
            <a:spLocks noChangeArrowheads="1"/>
          </p:cNvSpPr>
          <p:nvPr/>
        </p:nvSpPr>
        <p:spPr bwMode="auto">
          <a:xfrm>
            <a:off x="6867345" y="3743015"/>
            <a:ext cx="2220480" cy="461665"/>
          </a:xfrm>
          <a:prstGeom prst="rect">
            <a:avLst/>
          </a:prstGeom>
          <a:solidFill>
            <a:srgbClr val="FFFFFF">
              <a:alpha val="7490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ja-JP" altLang="en-US" sz="1200" dirty="0" smtClean="0">
                <a:solidFill>
                  <a:srgbClr val="192954"/>
                </a:solidFill>
              </a:rPr>
              <a:t>クライアントでの</a:t>
            </a:r>
            <a:r>
              <a:rPr lang="ja-JP" altLang="en-US" sz="1200" dirty="0" smtClean="0">
                <a:solidFill>
                  <a:srgbClr val="192954"/>
                </a:solidFill>
              </a:rPr>
              <a:t>マルウェア対策</a:t>
            </a:r>
            <a:endParaRPr lang="en-US" altLang="ja-JP" sz="1200" dirty="0" smtClean="0">
              <a:solidFill>
                <a:srgbClr val="192954"/>
              </a:solidFill>
            </a:endParaRPr>
          </a:p>
          <a:p>
            <a:pPr algn="ctr" defTabSz="457162" eaLnBrk="1" hangingPunct="1"/>
            <a:r>
              <a:rPr kumimoji="0" lang="en-US" altLang="en-US" sz="1200" dirty="0" smtClean="0">
                <a:solidFill>
                  <a:srgbClr val="192954"/>
                </a:solidFill>
              </a:rPr>
              <a:t>- AMP for Endpoints- </a:t>
            </a:r>
            <a:endParaRPr kumimoji="0" lang="en-US" altLang="en-US" sz="1200" dirty="0">
              <a:solidFill>
                <a:srgbClr val="192954"/>
              </a:solidFill>
            </a:endParaRPr>
          </a:p>
        </p:txBody>
      </p:sp>
      <p:grpSp>
        <p:nvGrpSpPr>
          <p:cNvPr id="173" name="Group 172"/>
          <p:cNvGrpSpPr/>
          <p:nvPr/>
        </p:nvGrpSpPr>
        <p:grpSpPr>
          <a:xfrm>
            <a:off x="3983688" y="1809735"/>
            <a:ext cx="381899" cy="485051"/>
            <a:chOff x="1755735" y="1690064"/>
            <a:chExt cx="405342" cy="514828"/>
          </a:xfrm>
        </p:grpSpPr>
        <p:sp>
          <p:nvSpPr>
            <p:cNvPr id="174" name="Freeform 173"/>
            <p:cNvSpPr>
              <a:spLocks noChangeArrowheads="1"/>
            </p:cNvSpPr>
            <p:nvPr/>
          </p:nvSpPr>
          <p:spPr bwMode="auto">
            <a:xfrm>
              <a:off x="1755735" y="1690064"/>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rgbClr val="FFFFFF"/>
            </a:solidFill>
            <a:ln w="63500" cap="rnd">
              <a:solidFill>
                <a:srgbClr val="049FD9"/>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333333"/>
                </a:solidFill>
                <a:effectLst/>
                <a:uLnTx/>
                <a:uFillTx/>
                <a:latin typeface="Arial"/>
                <a:ea typeface="ＭＳ Ｐゴシック" pitchFamily="34" charset="-128"/>
              </a:endParaRPr>
            </a:p>
          </p:txBody>
        </p:sp>
        <p:sp>
          <p:nvSpPr>
            <p:cNvPr id="175" name="Freeform 174"/>
            <p:cNvSpPr>
              <a:spLocks noChangeArrowheads="1"/>
            </p:cNvSpPr>
            <p:nvPr/>
          </p:nvSpPr>
          <p:spPr bwMode="auto">
            <a:xfrm>
              <a:off x="1832416" y="1799053"/>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333333"/>
                </a:solidFill>
                <a:effectLst/>
                <a:uLnTx/>
                <a:uFillTx/>
                <a:latin typeface="Arial"/>
                <a:ea typeface="ＭＳ Ｐゴシック" pitchFamily="34" charset="-128"/>
              </a:endParaRPr>
            </a:p>
          </p:txBody>
        </p:sp>
      </p:grpSp>
      <p:sp>
        <p:nvSpPr>
          <p:cNvPr id="189" name="Freeform 76"/>
          <p:cNvSpPr>
            <a:spLocks noChangeAspect="1"/>
          </p:cNvSpPr>
          <p:nvPr/>
        </p:nvSpPr>
        <p:spPr>
          <a:xfrm>
            <a:off x="4043206" y="3005667"/>
            <a:ext cx="269101" cy="457200"/>
          </a:xfrm>
          <a:custGeom>
            <a:avLst/>
            <a:gdLst>
              <a:gd name="connsiteX0" fmla="*/ 365663 w 878106"/>
              <a:gd name="connsiteY0" fmla="*/ 1330437 h 1491916"/>
              <a:gd name="connsiteX1" fmla="*/ 347056 w 878106"/>
              <a:gd name="connsiteY1" fmla="*/ 1338145 h 1491916"/>
              <a:gd name="connsiteX2" fmla="*/ 339348 w 878106"/>
              <a:gd name="connsiteY2" fmla="*/ 1356752 h 1491916"/>
              <a:gd name="connsiteX3" fmla="*/ 339348 w 878106"/>
              <a:gd name="connsiteY3" fmla="*/ 1356751 h 1491916"/>
              <a:gd name="connsiteX4" fmla="*/ 339348 w 878106"/>
              <a:gd name="connsiteY4" fmla="*/ 1356752 h 1491916"/>
              <a:gd name="connsiteX5" fmla="*/ 339348 w 878106"/>
              <a:gd name="connsiteY5" fmla="*/ 1356752 h 1491916"/>
              <a:gd name="connsiteX6" fmla="*/ 347056 w 878106"/>
              <a:gd name="connsiteY6" fmla="*/ 1375359 h 1491916"/>
              <a:gd name="connsiteX7" fmla="*/ 365663 w 878106"/>
              <a:gd name="connsiteY7" fmla="*/ 1383066 h 1491916"/>
              <a:gd name="connsiteX8" fmla="*/ 495913 w 878106"/>
              <a:gd name="connsiteY8" fmla="*/ 1383067 h 1491916"/>
              <a:gd name="connsiteX9" fmla="*/ 522228 w 878106"/>
              <a:gd name="connsiteY9" fmla="*/ 1356752 h 1491916"/>
              <a:gd name="connsiteX10" fmla="*/ 522229 w 878106"/>
              <a:gd name="connsiteY10" fmla="*/ 1356752 h 1491916"/>
              <a:gd name="connsiteX11" fmla="*/ 495914 w 878106"/>
              <a:gd name="connsiteY11" fmla="*/ 1330437 h 1491916"/>
              <a:gd name="connsiteX12" fmla="*/ 95735 w 878106"/>
              <a:gd name="connsiteY12" fmla="*/ 255105 h 1491916"/>
              <a:gd name="connsiteX13" fmla="*/ 95735 w 878106"/>
              <a:gd name="connsiteY13" fmla="*/ 1221587 h 1491916"/>
              <a:gd name="connsiteX14" fmla="*/ 771838 w 878106"/>
              <a:gd name="connsiteY14" fmla="*/ 1221587 h 1491916"/>
              <a:gd name="connsiteX15" fmla="*/ 771838 w 878106"/>
              <a:gd name="connsiteY15" fmla="*/ 255105 h 1491916"/>
              <a:gd name="connsiteX16" fmla="*/ 375545 w 878106"/>
              <a:gd name="connsiteY16" fmla="*/ 92228 h 1491916"/>
              <a:gd name="connsiteX17" fmla="*/ 356938 w 878106"/>
              <a:gd name="connsiteY17" fmla="*/ 99936 h 1491916"/>
              <a:gd name="connsiteX18" fmla="*/ 349230 w 878106"/>
              <a:gd name="connsiteY18" fmla="*/ 118543 h 1491916"/>
              <a:gd name="connsiteX19" fmla="*/ 356938 w 878106"/>
              <a:gd name="connsiteY19" fmla="*/ 137149 h 1491916"/>
              <a:gd name="connsiteX20" fmla="*/ 375545 w 878106"/>
              <a:gd name="connsiteY20" fmla="*/ 144857 h 1491916"/>
              <a:gd name="connsiteX21" fmla="*/ 505795 w 878106"/>
              <a:gd name="connsiteY21" fmla="*/ 144858 h 1491916"/>
              <a:gd name="connsiteX22" fmla="*/ 532110 w 878106"/>
              <a:gd name="connsiteY22" fmla="*/ 118543 h 1491916"/>
              <a:gd name="connsiteX23" fmla="*/ 532111 w 878106"/>
              <a:gd name="connsiteY23" fmla="*/ 118543 h 1491916"/>
              <a:gd name="connsiteX24" fmla="*/ 505796 w 878106"/>
              <a:gd name="connsiteY24" fmla="*/ 92228 h 1491916"/>
              <a:gd name="connsiteX25" fmla="*/ 146354 w 878106"/>
              <a:gd name="connsiteY25" fmla="*/ 0 h 1491916"/>
              <a:gd name="connsiteX26" fmla="*/ 731752 w 878106"/>
              <a:gd name="connsiteY26" fmla="*/ 0 h 1491916"/>
              <a:gd name="connsiteX27" fmla="*/ 878106 w 878106"/>
              <a:gd name="connsiteY27" fmla="*/ 146354 h 1491916"/>
              <a:gd name="connsiteX28" fmla="*/ 878106 w 878106"/>
              <a:gd name="connsiteY28" fmla="*/ 1345562 h 1491916"/>
              <a:gd name="connsiteX29" fmla="*/ 731752 w 878106"/>
              <a:gd name="connsiteY29" fmla="*/ 1491916 h 1491916"/>
              <a:gd name="connsiteX30" fmla="*/ 146354 w 878106"/>
              <a:gd name="connsiteY30" fmla="*/ 1491916 h 1491916"/>
              <a:gd name="connsiteX31" fmla="*/ 0 w 878106"/>
              <a:gd name="connsiteY31" fmla="*/ 1345562 h 1491916"/>
              <a:gd name="connsiteX32" fmla="*/ 0 w 878106"/>
              <a:gd name="connsiteY32" fmla="*/ 146354 h 1491916"/>
              <a:gd name="connsiteX33" fmla="*/ 146354 w 878106"/>
              <a:gd name="connsiteY33" fmla="*/ 0 h 149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8106" h="1491916">
                <a:moveTo>
                  <a:pt x="365663" y="1330437"/>
                </a:moveTo>
                <a:cubicBezTo>
                  <a:pt x="358397" y="1330437"/>
                  <a:pt x="351818" y="1333383"/>
                  <a:pt x="347056" y="1338145"/>
                </a:cubicBezTo>
                <a:lnTo>
                  <a:pt x="339348" y="1356752"/>
                </a:lnTo>
                <a:lnTo>
                  <a:pt x="339348" y="1356751"/>
                </a:lnTo>
                <a:lnTo>
                  <a:pt x="339348" y="1356752"/>
                </a:lnTo>
                <a:lnTo>
                  <a:pt x="339348" y="1356752"/>
                </a:lnTo>
                <a:lnTo>
                  <a:pt x="347056" y="1375359"/>
                </a:lnTo>
                <a:cubicBezTo>
                  <a:pt x="351818" y="1380121"/>
                  <a:pt x="358397" y="1383066"/>
                  <a:pt x="365663" y="1383066"/>
                </a:cubicBezTo>
                <a:lnTo>
                  <a:pt x="495913" y="1383067"/>
                </a:lnTo>
                <a:cubicBezTo>
                  <a:pt x="510446" y="1383067"/>
                  <a:pt x="522228" y="1371285"/>
                  <a:pt x="522228" y="1356752"/>
                </a:cubicBezTo>
                <a:lnTo>
                  <a:pt x="522229" y="1356752"/>
                </a:lnTo>
                <a:cubicBezTo>
                  <a:pt x="522229" y="1342219"/>
                  <a:pt x="510447" y="1330437"/>
                  <a:pt x="495914" y="1330437"/>
                </a:cubicBezTo>
                <a:close/>
                <a:moveTo>
                  <a:pt x="95735" y="255105"/>
                </a:moveTo>
                <a:lnTo>
                  <a:pt x="95735" y="1221587"/>
                </a:lnTo>
                <a:lnTo>
                  <a:pt x="771838" y="1221587"/>
                </a:lnTo>
                <a:lnTo>
                  <a:pt x="771838" y="255105"/>
                </a:lnTo>
                <a:close/>
                <a:moveTo>
                  <a:pt x="375545" y="92228"/>
                </a:moveTo>
                <a:cubicBezTo>
                  <a:pt x="368279" y="92228"/>
                  <a:pt x="361700" y="95174"/>
                  <a:pt x="356938" y="99936"/>
                </a:cubicBezTo>
                <a:lnTo>
                  <a:pt x="349230" y="118543"/>
                </a:lnTo>
                <a:lnTo>
                  <a:pt x="356938" y="137149"/>
                </a:lnTo>
                <a:cubicBezTo>
                  <a:pt x="361700" y="141912"/>
                  <a:pt x="368279" y="144857"/>
                  <a:pt x="375545" y="144857"/>
                </a:cubicBezTo>
                <a:lnTo>
                  <a:pt x="505795" y="144858"/>
                </a:lnTo>
                <a:cubicBezTo>
                  <a:pt x="520328" y="144858"/>
                  <a:pt x="532110" y="133076"/>
                  <a:pt x="532110" y="118543"/>
                </a:cubicBezTo>
                <a:lnTo>
                  <a:pt x="532111" y="118543"/>
                </a:lnTo>
                <a:cubicBezTo>
                  <a:pt x="532111" y="104010"/>
                  <a:pt x="520329" y="92228"/>
                  <a:pt x="505796" y="92228"/>
                </a:cubicBezTo>
                <a:close/>
                <a:moveTo>
                  <a:pt x="146354" y="0"/>
                </a:moveTo>
                <a:lnTo>
                  <a:pt x="731752" y="0"/>
                </a:lnTo>
                <a:cubicBezTo>
                  <a:pt x="812581" y="0"/>
                  <a:pt x="878106" y="65525"/>
                  <a:pt x="878106" y="146354"/>
                </a:cubicBezTo>
                <a:lnTo>
                  <a:pt x="878106" y="1345562"/>
                </a:lnTo>
                <a:cubicBezTo>
                  <a:pt x="878106" y="1426391"/>
                  <a:pt x="812581" y="1491916"/>
                  <a:pt x="731752" y="1491916"/>
                </a:cubicBezTo>
                <a:lnTo>
                  <a:pt x="146354" y="1491916"/>
                </a:lnTo>
                <a:cubicBezTo>
                  <a:pt x="65525" y="1491916"/>
                  <a:pt x="0" y="1426391"/>
                  <a:pt x="0" y="1345562"/>
                </a:cubicBezTo>
                <a:lnTo>
                  <a:pt x="0" y="146354"/>
                </a:lnTo>
                <a:cubicBezTo>
                  <a:pt x="0" y="65525"/>
                  <a:pt x="65525" y="0"/>
                  <a:pt x="146354" y="0"/>
                </a:cubicBezTo>
                <a:close/>
              </a:path>
            </a:pathLst>
          </a:custGeom>
          <a:solidFill>
            <a:schemeClr val="bg1"/>
          </a:solidFill>
          <a:ln w="12700" cap="flat" cmpd="sng" algn="ctr">
            <a:solidFill>
              <a:schemeClr val="accent1">
                <a:lumMod val="75000"/>
              </a:schemeClr>
            </a:solidFill>
            <a:prstDash val="solid"/>
          </a:ln>
          <a:effectLst/>
        </p:spPr>
        <p:txBody>
          <a:bodyPr lIns="91420" tIns="45710" rIns="91420" bIns="45710" rtlCol="0" anchor="ctr">
            <a:noAutofit/>
          </a:bodyPr>
          <a:lstStyle/>
          <a:p>
            <a:pPr algn="ctr" defTabSz="456706">
              <a:defRPr/>
            </a:pPr>
            <a:endParaRPr kumimoji="0" lang="en-US" sz="1350" kern="0" dirty="0" smtClean="0">
              <a:solidFill>
                <a:srgbClr val="A6A6A6">
                  <a:lumMod val="50000"/>
                </a:srgbClr>
              </a:solidFill>
              <a:ea typeface="Apple LiGothic Medium"/>
              <a:cs typeface="Apple LiGothic Medium"/>
            </a:endParaRPr>
          </a:p>
        </p:txBody>
      </p:sp>
      <p:pic>
        <p:nvPicPr>
          <p:cNvPr id="191" name="Picture 125"/>
          <p:cNvPicPr>
            <a:picLocks noChangeAspect="1"/>
          </p:cNvPicPr>
          <p:nvPr/>
        </p:nvPicPr>
        <p:blipFill>
          <a:blip r:embed="rId8">
            <a:extLst>
              <a:ext uri="{BEBA8EAE-BF5A-486C-A8C5-ECC9F3942E4B}">
                <a14:imgProps xmlns:a14="http://schemas.microsoft.com/office/drawing/2010/main">
                  <a14:imgLayer r:embed="rId9">
                    <a14:imgEffect>
                      <a14:backgroundRemoval t="9778" b="100000" l="5778" r="89778"/>
                    </a14:imgEffect>
                  </a14:imgLayer>
                </a14:imgProps>
              </a:ext>
            </a:extLst>
          </a:blip>
          <a:stretch>
            <a:fillRect/>
          </a:stretch>
        </p:blipFill>
        <p:spPr>
          <a:xfrm>
            <a:off x="2053037" y="2757597"/>
            <a:ext cx="464484" cy="464484"/>
          </a:xfrm>
          <a:prstGeom prst="rect">
            <a:avLst/>
          </a:prstGeom>
        </p:spPr>
      </p:pic>
      <p:pic>
        <p:nvPicPr>
          <p:cNvPr id="195" name="Picture 125"/>
          <p:cNvPicPr>
            <a:picLocks noChangeAspect="1"/>
          </p:cNvPicPr>
          <p:nvPr/>
        </p:nvPicPr>
        <p:blipFill>
          <a:blip r:embed="rId8">
            <a:extLst>
              <a:ext uri="{BEBA8EAE-BF5A-486C-A8C5-ECC9F3942E4B}">
                <a14:imgProps xmlns:a14="http://schemas.microsoft.com/office/drawing/2010/main">
                  <a14:imgLayer r:embed="rId9">
                    <a14:imgEffect>
                      <a14:backgroundRemoval t="9778" b="100000" l="5778" r="89778"/>
                    </a14:imgEffect>
                  </a14:imgLayer>
                </a14:imgProps>
              </a:ext>
            </a:extLst>
          </a:blip>
          <a:stretch>
            <a:fillRect/>
          </a:stretch>
        </p:blipFill>
        <p:spPr>
          <a:xfrm>
            <a:off x="4165871" y="2890632"/>
            <a:ext cx="464484" cy="464484"/>
          </a:xfrm>
          <a:prstGeom prst="rect">
            <a:avLst/>
          </a:prstGeom>
        </p:spPr>
      </p:pic>
      <p:sp>
        <p:nvSpPr>
          <p:cNvPr id="177" name="テキスト ボックス 176"/>
          <p:cNvSpPr txBox="1"/>
          <p:nvPr/>
        </p:nvSpPr>
        <p:spPr>
          <a:xfrm>
            <a:off x="2856671" y="2998353"/>
            <a:ext cx="2799164" cy="830997"/>
          </a:xfrm>
          <a:prstGeom prst="rect">
            <a:avLst/>
          </a:prstGeom>
          <a:solidFill>
            <a:srgbClr val="FFFFFF">
              <a:alpha val="74902"/>
            </a:srgbClr>
          </a:solidFill>
          <a:effectLst/>
        </p:spPr>
        <p:txBody>
          <a:bodyPr wrap="none" rtlCol="0">
            <a:spAutoFit/>
          </a:bodyPr>
          <a:lstStyle/>
          <a:p>
            <a:pPr algn="ctr">
              <a:spcAft>
                <a:spcPts val="0"/>
              </a:spcAft>
            </a:pPr>
            <a:r>
              <a:rPr kumimoji="1" lang="en-US" altLang="ja-JP" sz="2400" dirty="0" smtClean="0"/>
              <a:t>Cisco Umbrella</a:t>
            </a:r>
          </a:p>
          <a:p>
            <a:pPr algn="ctr">
              <a:spcAft>
                <a:spcPts val="0"/>
              </a:spcAft>
            </a:pPr>
            <a:r>
              <a:rPr lang="ja-JP" altLang="en-US" sz="2400" dirty="0" smtClean="0"/>
              <a:t>デモンストレーション</a:t>
            </a:r>
            <a:endParaRPr kumimoji="1" lang="ja-JP" altLang="en-US" sz="2400" dirty="0" smtClean="0"/>
          </a:p>
        </p:txBody>
      </p:sp>
    </p:spTree>
    <p:extLst>
      <p:ext uri="{BB962C8B-B14F-4D97-AF65-F5344CB8AC3E}">
        <p14:creationId xmlns:p14="http://schemas.microsoft.com/office/powerpoint/2010/main" val="20512195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73"/>
                                        </p:tgtEl>
                                      </p:cBhvr>
                                      <p:by x="300000" y="300000"/>
                                    </p:animScale>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5" y="411510"/>
            <a:ext cx="8423205" cy="380852"/>
          </a:xfrm>
        </p:spPr>
        <p:txBody>
          <a:bodyPr/>
          <a:lstStyle/>
          <a:p>
            <a:r>
              <a:rPr lang="en-US" altLang="ja-JP" dirty="0" smtClean="0">
                <a:latin typeface="Arial"/>
                <a:ea typeface="ＭＳ Ｐゴシック"/>
              </a:rPr>
              <a:t>Cisco Umbrella </a:t>
            </a:r>
            <a:r>
              <a:rPr lang="ja-JP" altLang="en-US" dirty="0" smtClean="0">
                <a:latin typeface="Arial"/>
                <a:ea typeface="ＭＳ Ｐゴシック"/>
              </a:rPr>
              <a:t>フリー トライアル</a:t>
            </a:r>
            <a:r>
              <a:rPr lang="ja-JP" altLang="en-US" dirty="0" smtClean="0">
                <a:latin typeface="Arial"/>
                <a:ea typeface="ＭＳ Ｐゴシック"/>
              </a:rPr>
              <a:t>のお申込み</a:t>
            </a:r>
            <a:endParaRPr lang="ja-JP" altLang="en-US" dirty="0">
              <a:latin typeface="Arial"/>
              <a:ea typeface="ＭＳ Ｐゴシック"/>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6368" y="820964"/>
            <a:ext cx="4491574" cy="3892698"/>
          </a:xfrm>
          <a:prstGeom prst="rect">
            <a:avLst/>
          </a:prstGeom>
        </p:spPr>
      </p:pic>
      <p:sp>
        <p:nvSpPr>
          <p:cNvPr id="225" name="正方形/長方形 224"/>
          <p:cNvSpPr/>
          <p:nvPr/>
        </p:nvSpPr>
        <p:spPr>
          <a:xfrm>
            <a:off x="473378" y="1020927"/>
            <a:ext cx="3070071" cy="369332"/>
          </a:xfrm>
          <a:prstGeom prst="rect">
            <a:avLst/>
          </a:prstGeom>
        </p:spPr>
        <p:txBody>
          <a:bodyPr wrap="none">
            <a:spAutoFit/>
          </a:bodyPr>
          <a:lstStyle/>
          <a:p>
            <a:pPr defTabSz="457200" fontAlgn="base">
              <a:spcBef>
                <a:spcPct val="0"/>
              </a:spcBef>
              <a:spcAft>
                <a:spcPct val="0"/>
              </a:spcAft>
            </a:pPr>
            <a:r>
              <a:rPr kumimoji="0" lang="ja-JP" altLang="en-US" dirty="0">
                <a:solidFill>
                  <a:srgbClr val="676767"/>
                </a:solidFill>
                <a:cs typeface="ＭＳ Ｐゴシック" charset="0"/>
                <a:hlinkClick r:id="rId4"/>
              </a:rPr>
              <a:t>https://signup.umbrella.com/</a:t>
            </a:r>
            <a:endParaRPr kumimoji="0" lang="ja-JP" altLang="en-US" dirty="0">
              <a:solidFill>
                <a:srgbClr val="676767"/>
              </a:solidFill>
              <a:cs typeface="ＭＳ Ｐゴシック" charset="0"/>
            </a:endParaRPr>
          </a:p>
        </p:txBody>
      </p:sp>
    </p:spTree>
    <p:extLst>
      <p:ext uri="{BB962C8B-B14F-4D97-AF65-F5344CB8AC3E}">
        <p14:creationId xmlns:p14="http://schemas.microsoft.com/office/powerpoint/2010/main" val="1297885831"/>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新しい脅威 </a:t>
            </a:r>
            <a:r>
              <a:rPr lang="en-US" altLang="ja-JP" dirty="0" err="1"/>
              <a:t>WannaCry</a:t>
            </a:r>
            <a:r>
              <a:rPr lang="en-US" altLang="ja-JP" dirty="0"/>
              <a:t> </a:t>
            </a:r>
            <a:r>
              <a:rPr lang="ja-JP" altLang="en-US" dirty="0"/>
              <a:t>ランサムウェア</a:t>
            </a:r>
            <a:endParaRPr lang="en-US" dirty="0">
              <a:latin typeface="MS PGothic" charset="-128"/>
              <a:ea typeface="MS PGothic" charset="-128"/>
              <a:cs typeface="MS PGothic" charset="-128"/>
            </a:endParaRPr>
          </a:p>
        </p:txBody>
      </p:sp>
      <p:sp>
        <p:nvSpPr>
          <p:cNvPr id="4" name="TextBox 3"/>
          <p:cNvSpPr txBox="1"/>
          <p:nvPr/>
        </p:nvSpPr>
        <p:spPr>
          <a:xfrm>
            <a:off x="437766" y="1445545"/>
            <a:ext cx="8268467" cy="2308324"/>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marL="342900" indent="-342900">
              <a:spcAft>
                <a:spcPts val="0"/>
              </a:spcAft>
              <a:buFont typeface="Wingdings" charset="2"/>
              <a:buChar char="q"/>
            </a:pPr>
            <a:r>
              <a:rPr lang="en-US" altLang="ja-JP" sz="2400" dirty="0">
                <a:latin typeface="MS PGothic" charset="-128"/>
                <a:ea typeface="MS PGothic" charset="-128"/>
                <a:cs typeface="MS PGothic" charset="-128"/>
              </a:rPr>
              <a:t>2017</a:t>
            </a:r>
            <a:r>
              <a:rPr lang="ja-JP" altLang="en-US" sz="2400" dirty="0">
                <a:latin typeface="MS PGothic" charset="-128"/>
                <a:ea typeface="MS PGothic" charset="-128"/>
                <a:cs typeface="MS PGothic" charset="-128"/>
              </a:rPr>
              <a:t>年</a:t>
            </a:r>
            <a:r>
              <a:rPr lang="en-US" altLang="ja-JP" sz="2400" dirty="0">
                <a:latin typeface="MS PGothic" charset="-128"/>
                <a:ea typeface="MS PGothic" charset="-128"/>
                <a:cs typeface="MS PGothic" charset="-128"/>
              </a:rPr>
              <a:t>5</a:t>
            </a:r>
            <a:r>
              <a:rPr lang="ja-JP" altLang="en-US" sz="2400" dirty="0">
                <a:latin typeface="MS PGothic" charset="-128"/>
                <a:ea typeface="MS PGothic" charset="-128"/>
                <a:cs typeface="MS PGothic" charset="-128"/>
              </a:rPr>
              <a:t>月</a:t>
            </a:r>
            <a:r>
              <a:rPr lang="en-US" altLang="ja-JP" sz="2400" dirty="0">
                <a:latin typeface="MS PGothic" charset="-128"/>
                <a:ea typeface="MS PGothic" charset="-128"/>
                <a:cs typeface="MS PGothic" charset="-128"/>
              </a:rPr>
              <a:t>12</a:t>
            </a:r>
            <a:r>
              <a:rPr lang="ja-JP" altLang="en-US" sz="2400" dirty="0">
                <a:latin typeface="MS PGothic" charset="-128"/>
                <a:ea typeface="MS PGothic" charset="-128"/>
                <a:cs typeface="MS PGothic" charset="-128"/>
              </a:rPr>
              <a:t>日より世界的に感染拡大が確認された</a:t>
            </a:r>
            <a:r>
              <a:rPr lang="ja-JP" altLang="en-US" sz="2400" dirty="0" smtClean="0">
                <a:latin typeface="MS PGothic" charset="-128"/>
                <a:ea typeface="MS PGothic" charset="-128"/>
                <a:cs typeface="MS PGothic" charset="-128"/>
              </a:rPr>
              <a:t>新しい</a:t>
            </a:r>
            <a:r>
              <a:rPr lang="en-US" altLang="ja-JP" sz="2400" dirty="0" smtClean="0">
                <a:latin typeface="MS PGothic" charset="-128"/>
                <a:ea typeface="MS PGothic" charset="-128"/>
                <a:cs typeface="MS PGothic" charset="-128"/>
              </a:rPr>
              <a:t/>
            </a:r>
            <a:br>
              <a:rPr lang="en-US" altLang="ja-JP" sz="2400" dirty="0" smtClean="0">
                <a:latin typeface="MS PGothic" charset="-128"/>
                <a:ea typeface="MS PGothic" charset="-128"/>
                <a:cs typeface="MS PGothic" charset="-128"/>
              </a:rPr>
            </a:br>
            <a:r>
              <a:rPr lang="ja-JP" altLang="en-US" sz="2400" dirty="0" smtClean="0">
                <a:latin typeface="MS PGothic" charset="-128"/>
                <a:ea typeface="MS PGothic" charset="-128"/>
                <a:cs typeface="MS PGothic" charset="-128"/>
              </a:rPr>
              <a:t>ランサムウェア</a:t>
            </a:r>
            <a:endParaRPr lang="en-US" altLang="ja-JP" sz="2400" dirty="0" smtClean="0">
              <a:latin typeface="MS PGothic" charset="-128"/>
              <a:ea typeface="MS PGothic" charset="-128"/>
              <a:cs typeface="MS PGothic" charset="-128"/>
            </a:endParaRPr>
          </a:p>
          <a:p>
            <a:pPr marL="342900" indent="-342900">
              <a:spcAft>
                <a:spcPts val="0"/>
              </a:spcAft>
              <a:buFont typeface="Wingdings" charset="2"/>
              <a:buChar char="q"/>
            </a:pPr>
            <a:r>
              <a:rPr lang="ja-JP" altLang="en-US" sz="2400" dirty="0" smtClean="0">
                <a:latin typeface="MS PGothic" charset="-128"/>
                <a:ea typeface="MS PGothic" charset="-128"/>
                <a:cs typeface="MS PGothic" charset="-128"/>
              </a:rPr>
              <a:t>マイクロソフト セキュリティ</a:t>
            </a:r>
            <a:r>
              <a:rPr lang="ja-JP" altLang="en-US" sz="2400" dirty="0">
                <a:latin typeface="MS PGothic" charset="-128"/>
                <a:ea typeface="MS PGothic" charset="-128"/>
                <a:cs typeface="MS PGothic" charset="-128"/>
              </a:rPr>
              <a:t>情報</a:t>
            </a:r>
            <a:r>
              <a:rPr lang="en-US" altLang="ja-JP" sz="2400" dirty="0">
                <a:latin typeface="MS PGothic" charset="-128"/>
                <a:ea typeface="MS PGothic" charset="-128"/>
                <a:cs typeface="MS PGothic" charset="-128"/>
              </a:rPr>
              <a:t>:MS17-010 </a:t>
            </a:r>
            <a:r>
              <a:rPr lang="ja-JP" altLang="en-US" sz="2400" dirty="0">
                <a:latin typeface="MS PGothic" charset="-128"/>
                <a:ea typeface="MS PGothic" charset="-128"/>
                <a:cs typeface="MS PGothic" charset="-128"/>
              </a:rPr>
              <a:t>未適用のマシンを狙ったツール</a:t>
            </a:r>
            <a:r>
              <a:rPr lang="en-US" altLang="ja-JP" sz="2400" dirty="0">
                <a:latin typeface="MS PGothic" charset="-128"/>
                <a:ea typeface="MS PGothic" charset="-128"/>
                <a:cs typeface="MS PGothic" charset="-128"/>
              </a:rPr>
              <a:t>(By Shadow Brokers)</a:t>
            </a:r>
            <a:r>
              <a:rPr lang="ja-JP" altLang="en-US" sz="2400" dirty="0">
                <a:latin typeface="MS PGothic" charset="-128"/>
                <a:ea typeface="MS PGothic" charset="-128"/>
                <a:cs typeface="MS PGothic" charset="-128"/>
              </a:rPr>
              <a:t>を</a:t>
            </a:r>
            <a:r>
              <a:rPr lang="ja-JP" altLang="en-US" sz="2400" dirty="0" smtClean="0">
                <a:latin typeface="MS PGothic" charset="-128"/>
                <a:ea typeface="MS PGothic" charset="-128"/>
                <a:cs typeface="MS PGothic" charset="-128"/>
              </a:rPr>
              <a:t>悪用</a:t>
            </a:r>
            <a:endParaRPr lang="en-US" altLang="ja-JP" sz="2400" dirty="0" smtClean="0">
              <a:latin typeface="MS PGothic" charset="-128"/>
              <a:ea typeface="MS PGothic" charset="-128"/>
              <a:cs typeface="MS PGothic" charset="-128"/>
            </a:endParaRPr>
          </a:p>
          <a:p>
            <a:pPr marL="342900" indent="-342900">
              <a:spcAft>
                <a:spcPts val="0"/>
              </a:spcAft>
              <a:buFont typeface="Wingdings" charset="2"/>
              <a:buChar char="q"/>
            </a:pPr>
            <a:r>
              <a:rPr lang="en-US" altLang="ja-JP" sz="2400" dirty="0" smtClean="0">
                <a:latin typeface="MS PGothic" charset="-128"/>
                <a:ea typeface="MS PGothic" charset="-128"/>
                <a:cs typeface="MS PGothic" charset="-128"/>
              </a:rPr>
              <a:t>150</a:t>
            </a:r>
            <a:r>
              <a:rPr lang="ja-JP" altLang="en-US" sz="2400" dirty="0">
                <a:latin typeface="MS PGothic" charset="-128"/>
                <a:ea typeface="MS PGothic" charset="-128"/>
                <a:cs typeface="MS PGothic" charset="-128"/>
              </a:rPr>
              <a:t>カ国に蔓延、主要な通信キャリアや病院、交通サービスも被害を受けていることが報告</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19872" y="3738987"/>
            <a:ext cx="2736304" cy="990555"/>
          </a:xfrm>
          <a:prstGeom prst="rect">
            <a:avLst/>
          </a:prstGeom>
        </p:spPr>
      </p:pic>
      <p:pic>
        <p:nvPicPr>
          <p:cNvPr id="6" name="Picture 5"/>
          <p:cNvPicPr>
            <a:picLocks noChangeAspect="1"/>
          </p:cNvPicPr>
          <p:nvPr/>
        </p:nvPicPr>
        <p:blipFill>
          <a:blip r:embed="rId4"/>
          <a:stretch>
            <a:fillRect/>
          </a:stretch>
        </p:blipFill>
        <p:spPr>
          <a:xfrm>
            <a:off x="1403648" y="1097342"/>
            <a:ext cx="6096000" cy="3632200"/>
          </a:xfrm>
          <a:prstGeom prst="rect">
            <a:avLst/>
          </a:prstGeom>
        </p:spPr>
      </p:pic>
    </p:spTree>
    <p:extLst>
      <p:ext uri="{BB962C8B-B14F-4D97-AF65-F5344CB8AC3E}">
        <p14:creationId xmlns:p14="http://schemas.microsoft.com/office/powerpoint/2010/main" val="11810408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up)">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30220"/>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err="1" smtClean="0"/>
              <a:t>WannaCry</a:t>
            </a:r>
            <a:r>
              <a:rPr lang="ja-JP" altLang="en-US" dirty="0" smtClean="0"/>
              <a:t>感染ロジック</a:t>
            </a:r>
            <a:endParaRPr lang="en-US" dirty="0">
              <a:latin typeface="MS PGothic" charset="-128"/>
              <a:ea typeface="MS PGothic" charset="-128"/>
              <a:cs typeface="MS PGothic" charset="-12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97" y="898394"/>
            <a:ext cx="8044405" cy="2681468"/>
          </a:xfrm>
          <a:prstGeom prst="rect">
            <a:avLst/>
          </a:prstGeom>
        </p:spPr>
      </p:pic>
      <p:grpSp>
        <p:nvGrpSpPr>
          <p:cNvPr id="6" name="Group 5"/>
          <p:cNvGrpSpPr/>
          <p:nvPr/>
        </p:nvGrpSpPr>
        <p:grpSpPr>
          <a:xfrm>
            <a:off x="3910557" y="1511961"/>
            <a:ext cx="1478307" cy="922330"/>
            <a:chOff x="7149598" y="2166938"/>
            <a:chExt cx="1724028" cy="1199258"/>
          </a:xfrm>
        </p:grpSpPr>
        <p:sp>
          <p:nvSpPr>
            <p:cNvPr id="7" name="Freeform 6"/>
            <p:cNvSpPr/>
            <p:nvPr/>
          </p:nvSpPr>
          <p:spPr>
            <a:xfrm>
              <a:off x="7282950" y="2166938"/>
              <a:ext cx="1457325" cy="914400"/>
            </a:xfrm>
            <a:custGeom>
              <a:avLst/>
              <a:gdLst>
                <a:gd name="connsiteX0" fmla="*/ 0 w 1457325"/>
                <a:gd name="connsiteY0" fmla="*/ 914400 h 914400"/>
                <a:gd name="connsiteX1" fmla="*/ 0 w 1457325"/>
                <a:gd name="connsiteY1" fmla="*/ 0 h 914400"/>
                <a:gd name="connsiteX2" fmla="*/ 1457325 w 1457325"/>
                <a:gd name="connsiteY2" fmla="*/ 0 h 914400"/>
                <a:gd name="connsiteX3" fmla="*/ 1457325 w 1457325"/>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1457325" h="914400">
                  <a:moveTo>
                    <a:pt x="0" y="914400"/>
                  </a:moveTo>
                  <a:lnTo>
                    <a:pt x="0" y="0"/>
                  </a:lnTo>
                  <a:lnTo>
                    <a:pt x="1457325" y="0"/>
                  </a:lnTo>
                  <a:lnTo>
                    <a:pt x="1457325" y="914400"/>
                  </a:lnTo>
                </a:path>
              </a:pathLst>
            </a:custGeom>
            <a:noFill/>
            <a:ln w="1270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073"/>
                </a:solidFill>
              </a:endParaRPr>
            </a:p>
          </p:txBody>
        </p:sp>
        <p:grpSp>
          <p:nvGrpSpPr>
            <p:cNvPr id="8" name="Group 7"/>
            <p:cNvGrpSpPr/>
            <p:nvPr/>
          </p:nvGrpSpPr>
          <p:grpSpPr>
            <a:xfrm>
              <a:off x="7149598" y="3162300"/>
              <a:ext cx="1724028" cy="203896"/>
              <a:chOff x="7149598" y="3162300"/>
              <a:chExt cx="1724028" cy="203896"/>
            </a:xfrm>
          </p:grpSpPr>
          <p:sp>
            <p:nvSpPr>
              <p:cNvPr id="9" name="Round Same Side Corner Rectangle 8"/>
              <p:cNvSpPr/>
              <p:nvPr/>
            </p:nvSpPr>
            <p:spPr>
              <a:xfrm rot="10800000">
                <a:off x="7149598" y="3188493"/>
                <a:ext cx="1724028" cy="177703"/>
              </a:xfrm>
              <a:prstGeom prst="round2SameRect">
                <a:avLst>
                  <a:gd name="adj1" fmla="val 44808"/>
                  <a:gd name="adj2" fmla="val 0"/>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10" name="Rectangle 9"/>
              <p:cNvSpPr/>
              <p:nvPr/>
            </p:nvSpPr>
            <p:spPr>
              <a:xfrm>
                <a:off x="7889860" y="3162300"/>
                <a:ext cx="243505" cy="8810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grpSp>
      </p:grpSp>
      <p:grpSp>
        <p:nvGrpSpPr>
          <p:cNvPr id="11" name="Group 10"/>
          <p:cNvGrpSpPr/>
          <p:nvPr/>
        </p:nvGrpSpPr>
        <p:grpSpPr>
          <a:xfrm>
            <a:off x="7175839" y="963304"/>
            <a:ext cx="1008593" cy="720027"/>
            <a:chOff x="7149598" y="2166938"/>
            <a:chExt cx="1724028" cy="1199258"/>
          </a:xfrm>
        </p:grpSpPr>
        <p:sp>
          <p:nvSpPr>
            <p:cNvPr id="12" name="Freeform 11"/>
            <p:cNvSpPr/>
            <p:nvPr/>
          </p:nvSpPr>
          <p:spPr>
            <a:xfrm>
              <a:off x="7282950" y="2166938"/>
              <a:ext cx="1457325" cy="914400"/>
            </a:xfrm>
            <a:custGeom>
              <a:avLst/>
              <a:gdLst>
                <a:gd name="connsiteX0" fmla="*/ 0 w 1457325"/>
                <a:gd name="connsiteY0" fmla="*/ 914400 h 914400"/>
                <a:gd name="connsiteX1" fmla="*/ 0 w 1457325"/>
                <a:gd name="connsiteY1" fmla="*/ 0 h 914400"/>
                <a:gd name="connsiteX2" fmla="*/ 1457325 w 1457325"/>
                <a:gd name="connsiteY2" fmla="*/ 0 h 914400"/>
                <a:gd name="connsiteX3" fmla="*/ 1457325 w 1457325"/>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1457325" h="914400">
                  <a:moveTo>
                    <a:pt x="0" y="914400"/>
                  </a:moveTo>
                  <a:lnTo>
                    <a:pt x="0" y="0"/>
                  </a:lnTo>
                  <a:lnTo>
                    <a:pt x="1457325" y="0"/>
                  </a:lnTo>
                  <a:lnTo>
                    <a:pt x="1457325" y="914400"/>
                  </a:lnTo>
                </a:path>
              </a:pathLst>
            </a:custGeom>
            <a:noFill/>
            <a:ln w="1270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073"/>
                </a:solidFill>
              </a:endParaRPr>
            </a:p>
          </p:txBody>
        </p:sp>
        <p:grpSp>
          <p:nvGrpSpPr>
            <p:cNvPr id="13" name="Group 12"/>
            <p:cNvGrpSpPr/>
            <p:nvPr/>
          </p:nvGrpSpPr>
          <p:grpSpPr>
            <a:xfrm>
              <a:off x="7149598" y="3162300"/>
              <a:ext cx="1724028" cy="203896"/>
              <a:chOff x="7149598" y="3162300"/>
              <a:chExt cx="1724028" cy="203896"/>
            </a:xfrm>
          </p:grpSpPr>
          <p:sp>
            <p:nvSpPr>
              <p:cNvPr id="14" name="Round Same Side Corner Rectangle 13"/>
              <p:cNvSpPr/>
              <p:nvPr/>
            </p:nvSpPr>
            <p:spPr>
              <a:xfrm rot="10800000">
                <a:off x="7149598" y="3188493"/>
                <a:ext cx="1724028" cy="177703"/>
              </a:xfrm>
              <a:prstGeom prst="round2SameRect">
                <a:avLst>
                  <a:gd name="adj1" fmla="val 44808"/>
                  <a:gd name="adj2" fmla="val 0"/>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15" name="Rectangle 14"/>
              <p:cNvSpPr/>
              <p:nvPr/>
            </p:nvSpPr>
            <p:spPr>
              <a:xfrm>
                <a:off x="7889860" y="3162300"/>
                <a:ext cx="243505" cy="8810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grpSp>
      </p:grpSp>
      <p:grpSp>
        <p:nvGrpSpPr>
          <p:cNvPr id="16" name="Group 15"/>
          <p:cNvGrpSpPr/>
          <p:nvPr/>
        </p:nvGrpSpPr>
        <p:grpSpPr>
          <a:xfrm>
            <a:off x="7213457" y="2418541"/>
            <a:ext cx="1008593" cy="720027"/>
            <a:chOff x="7149598" y="2166938"/>
            <a:chExt cx="1724028" cy="1199258"/>
          </a:xfrm>
        </p:grpSpPr>
        <p:sp>
          <p:nvSpPr>
            <p:cNvPr id="17" name="Freeform 16"/>
            <p:cNvSpPr/>
            <p:nvPr/>
          </p:nvSpPr>
          <p:spPr>
            <a:xfrm>
              <a:off x="7282950" y="2166938"/>
              <a:ext cx="1457325" cy="914400"/>
            </a:xfrm>
            <a:custGeom>
              <a:avLst/>
              <a:gdLst>
                <a:gd name="connsiteX0" fmla="*/ 0 w 1457325"/>
                <a:gd name="connsiteY0" fmla="*/ 914400 h 914400"/>
                <a:gd name="connsiteX1" fmla="*/ 0 w 1457325"/>
                <a:gd name="connsiteY1" fmla="*/ 0 h 914400"/>
                <a:gd name="connsiteX2" fmla="*/ 1457325 w 1457325"/>
                <a:gd name="connsiteY2" fmla="*/ 0 h 914400"/>
                <a:gd name="connsiteX3" fmla="*/ 1457325 w 1457325"/>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1457325" h="914400">
                  <a:moveTo>
                    <a:pt x="0" y="914400"/>
                  </a:moveTo>
                  <a:lnTo>
                    <a:pt x="0" y="0"/>
                  </a:lnTo>
                  <a:lnTo>
                    <a:pt x="1457325" y="0"/>
                  </a:lnTo>
                  <a:lnTo>
                    <a:pt x="1457325" y="914400"/>
                  </a:lnTo>
                </a:path>
              </a:pathLst>
            </a:custGeom>
            <a:noFill/>
            <a:ln w="1270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073"/>
                </a:solidFill>
              </a:endParaRPr>
            </a:p>
          </p:txBody>
        </p:sp>
        <p:grpSp>
          <p:nvGrpSpPr>
            <p:cNvPr id="18" name="Group 17"/>
            <p:cNvGrpSpPr/>
            <p:nvPr/>
          </p:nvGrpSpPr>
          <p:grpSpPr>
            <a:xfrm>
              <a:off x="7149598" y="3162300"/>
              <a:ext cx="1724028" cy="203896"/>
              <a:chOff x="7149598" y="3162300"/>
              <a:chExt cx="1724028" cy="203896"/>
            </a:xfrm>
          </p:grpSpPr>
          <p:sp>
            <p:nvSpPr>
              <p:cNvPr id="19" name="Round Same Side Corner Rectangle 18"/>
              <p:cNvSpPr/>
              <p:nvPr/>
            </p:nvSpPr>
            <p:spPr>
              <a:xfrm rot="10800000">
                <a:off x="7149598" y="3188493"/>
                <a:ext cx="1724028" cy="177703"/>
              </a:xfrm>
              <a:prstGeom prst="round2SameRect">
                <a:avLst>
                  <a:gd name="adj1" fmla="val 44808"/>
                  <a:gd name="adj2" fmla="val 0"/>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20" name="Rectangle 19"/>
              <p:cNvSpPr/>
              <p:nvPr/>
            </p:nvSpPr>
            <p:spPr>
              <a:xfrm>
                <a:off x="7889860" y="3162300"/>
                <a:ext cx="243505" cy="8810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grpSp>
      </p:grpSp>
      <p:sp>
        <p:nvSpPr>
          <p:cNvPr id="21" name="TextBox 20"/>
          <p:cNvSpPr txBox="1"/>
          <p:nvPr/>
        </p:nvSpPr>
        <p:spPr>
          <a:xfrm>
            <a:off x="3717790" y="1173050"/>
            <a:ext cx="1036320" cy="276999"/>
          </a:xfrm>
          <a:prstGeom prst="rect">
            <a:avLst/>
          </a:prstGeom>
          <a:noFill/>
        </p:spPr>
        <p:txBody>
          <a:bodyPr wrap="square" rtlCol="0">
            <a:spAutoFit/>
          </a:bodyPr>
          <a:lstStyle/>
          <a:p>
            <a:r>
              <a:rPr lang="en-US" altLang="ja-JP" sz="1200" smtClean="0">
                <a:solidFill>
                  <a:srgbClr val="282828"/>
                </a:solidFill>
                <a:latin typeface="CiscoSansTT ExtraLight"/>
              </a:rPr>
              <a:t>445 TCP</a:t>
            </a:r>
            <a:endParaRPr lang="en-US" sz="1200" dirty="0" smtClean="0">
              <a:solidFill>
                <a:srgbClr val="282828"/>
              </a:solidFill>
              <a:latin typeface="CiscoSansTT ExtraLight"/>
            </a:endParaRPr>
          </a:p>
        </p:txBody>
      </p:sp>
      <p:sp>
        <p:nvSpPr>
          <p:cNvPr id="22" name="TextBox 21"/>
          <p:cNvSpPr txBox="1"/>
          <p:nvPr/>
        </p:nvSpPr>
        <p:spPr>
          <a:xfrm>
            <a:off x="6415075" y="898394"/>
            <a:ext cx="1036320" cy="276999"/>
          </a:xfrm>
          <a:prstGeom prst="rect">
            <a:avLst/>
          </a:prstGeom>
          <a:noFill/>
        </p:spPr>
        <p:txBody>
          <a:bodyPr wrap="square" rtlCol="0">
            <a:spAutoFit/>
          </a:bodyPr>
          <a:lstStyle/>
          <a:p>
            <a:r>
              <a:rPr lang="en-US" altLang="ja-JP" sz="1200" dirty="0" smtClean="0">
                <a:solidFill>
                  <a:srgbClr val="282828"/>
                </a:solidFill>
                <a:latin typeface="CiscoSansTT ExtraLight"/>
              </a:rPr>
              <a:t>445 TCP</a:t>
            </a:r>
            <a:endParaRPr lang="en-US" sz="1200" dirty="0" smtClean="0">
              <a:solidFill>
                <a:srgbClr val="282828"/>
              </a:solidFill>
              <a:latin typeface="CiscoSansTT ExtraLight"/>
            </a:endParaRPr>
          </a:p>
        </p:txBody>
      </p:sp>
      <p:sp>
        <p:nvSpPr>
          <p:cNvPr id="23" name="TextBox 22"/>
          <p:cNvSpPr txBox="1"/>
          <p:nvPr/>
        </p:nvSpPr>
        <p:spPr>
          <a:xfrm>
            <a:off x="6393672" y="2723531"/>
            <a:ext cx="1036320" cy="276999"/>
          </a:xfrm>
          <a:prstGeom prst="rect">
            <a:avLst/>
          </a:prstGeom>
          <a:noFill/>
        </p:spPr>
        <p:txBody>
          <a:bodyPr wrap="square" rtlCol="0">
            <a:spAutoFit/>
          </a:bodyPr>
          <a:lstStyle/>
          <a:p>
            <a:r>
              <a:rPr lang="en-US" altLang="ja-JP" sz="1200" smtClean="0">
                <a:solidFill>
                  <a:srgbClr val="282828"/>
                </a:solidFill>
                <a:latin typeface="CiscoSansTT ExtraLight"/>
              </a:rPr>
              <a:t>445 TCP</a:t>
            </a:r>
            <a:endParaRPr lang="en-US" sz="1200" dirty="0" smtClean="0">
              <a:solidFill>
                <a:srgbClr val="282828"/>
              </a:solidFill>
              <a:latin typeface="CiscoSansTT ExtraLight"/>
            </a:endParaRPr>
          </a:p>
        </p:txBody>
      </p:sp>
      <p:sp>
        <p:nvSpPr>
          <p:cNvPr id="4" name="TextBox 3"/>
          <p:cNvSpPr txBox="1"/>
          <p:nvPr/>
        </p:nvSpPr>
        <p:spPr>
          <a:xfrm>
            <a:off x="437766" y="3255385"/>
            <a:ext cx="8268467" cy="1477328"/>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marL="342900" indent="-342900">
              <a:spcAft>
                <a:spcPts val="0"/>
              </a:spcAft>
              <a:buFont typeface="Wingdings" charset="2"/>
              <a:buChar char="ü"/>
            </a:pPr>
            <a:r>
              <a:rPr lang="en-US" altLang="ja-JP" dirty="0" smtClean="0">
                <a:latin typeface="MS PGothic" charset="-128"/>
                <a:ea typeface="MS PGothic" charset="-128"/>
                <a:cs typeface="MS PGothic" charset="-128"/>
              </a:rPr>
              <a:t>Windows </a:t>
            </a:r>
            <a:r>
              <a:rPr lang="en-US" altLang="ja-JP" dirty="0">
                <a:latin typeface="MS PGothic" charset="-128"/>
                <a:ea typeface="MS PGothic" charset="-128"/>
                <a:cs typeface="MS PGothic" charset="-128"/>
              </a:rPr>
              <a:t>SMB</a:t>
            </a:r>
            <a:r>
              <a:rPr lang="ja-JP" altLang="en-US" dirty="0">
                <a:latin typeface="MS PGothic" charset="-128"/>
                <a:ea typeface="MS PGothic" charset="-128"/>
                <a:cs typeface="MS PGothic" charset="-128"/>
              </a:rPr>
              <a:t>の脆弱性を利用して外部から攻撃開始（</a:t>
            </a:r>
            <a:r>
              <a:rPr lang="en-US" altLang="ja-JP" dirty="0">
                <a:latin typeface="MS PGothic" charset="-128"/>
                <a:ea typeface="MS PGothic" charset="-128"/>
                <a:cs typeface="MS PGothic" charset="-128"/>
              </a:rPr>
              <a:t>ETERNALBLUE</a:t>
            </a:r>
            <a:r>
              <a:rPr lang="ja-JP" altLang="en-US" dirty="0">
                <a:latin typeface="MS PGothic" charset="-128"/>
                <a:ea typeface="MS PGothic" charset="-128"/>
                <a:cs typeface="MS PGothic" charset="-128"/>
              </a:rPr>
              <a:t>）</a:t>
            </a:r>
          </a:p>
          <a:p>
            <a:pPr marL="342900" indent="-342900">
              <a:spcAft>
                <a:spcPts val="0"/>
              </a:spcAft>
              <a:buFont typeface="Wingdings" charset="2"/>
              <a:buChar char="ü"/>
            </a:pPr>
            <a:r>
              <a:rPr lang="ja-JP" altLang="en-US" dirty="0">
                <a:latin typeface="MS PGothic" charset="-128"/>
                <a:ea typeface="MS PGothic" charset="-128"/>
                <a:cs typeface="MS PGothic" charset="-128"/>
              </a:rPr>
              <a:t>攻撃に成功するとバックドア実装</a:t>
            </a:r>
            <a:r>
              <a:rPr lang="en-US" altLang="ja-JP" dirty="0">
                <a:latin typeface="MS PGothic" charset="-128"/>
                <a:ea typeface="MS PGothic" charset="-128"/>
                <a:cs typeface="MS PGothic" charset="-128"/>
              </a:rPr>
              <a:t>(DOUBLEPULSAR)</a:t>
            </a:r>
          </a:p>
          <a:p>
            <a:pPr marL="342900" indent="-342900">
              <a:spcAft>
                <a:spcPts val="0"/>
              </a:spcAft>
              <a:buFont typeface="Wingdings" charset="2"/>
              <a:buChar char="ü"/>
            </a:pPr>
            <a:r>
              <a:rPr lang="ja-JP" altLang="en-US" dirty="0">
                <a:latin typeface="MS PGothic" charset="-128"/>
                <a:ea typeface="MS PGothic" charset="-128"/>
                <a:cs typeface="MS PGothic" charset="-128"/>
              </a:rPr>
              <a:t>バックドアを利用して、マルウェアを端末に送り込み感染させる</a:t>
            </a:r>
          </a:p>
          <a:p>
            <a:pPr marL="342900" indent="-342900">
              <a:spcAft>
                <a:spcPts val="0"/>
              </a:spcAft>
              <a:buFont typeface="Wingdings" charset="2"/>
              <a:buChar char="ü"/>
            </a:pPr>
            <a:r>
              <a:rPr lang="ja-JP" altLang="en-US" dirty="0">
                <a:latin typeface="MS PGothic" charset="-128"/>
                <a:ea typeface="MS PGothic" charset="-128"/>
                <a:cs typeface="MS PGothic" charset="-128"/>
              </a:rPr>
              <a:t>端末感染後、内部ネットワークで同様の脆弱性を持つ端末に対して攻撃を繰り返し、内部感染を拡大</a:t>
            </a:r>
          </a:p>
        </p:txBody>
      </p:sp>
    </p:spTree>
    <p:extLst>
      <p:ext uri="{BB962C8B-B14F-4D97-AF65-F5344CB8AC3E}">
        <p14:creationId xmlns:p14="http://schemas.microsoft.com/office/powerpoint/2010/main" val="2138315809"/>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さらなる脅威の出現</a:t>
            </a:r>
            <a:endParaRPr lang="en-US" dirty="0">
              <a:latin typeface="MS PGothic" charset="-128"/>
              <a:ea typeface="MS PGothic" charset="-128"/>
              <a:cs typeface="MS PGothic" charset="-128"/>
            </a:endParaRPr>
          </a:p>
        </p:txBody>
      </p:sp>
      <p:sp>
        <p:nvSpPr>
          <p:cNvPr id="24" name="Text Placeholder 2"/>
          <p:cNvSpPr>
            <a:spLocks noGrp="1"/>
          </p:cNvSpPr>
          <p:nvPr>
            <p:ph type="body" sz="quarter" idx="11"/>
          </p:nvPr>
        </p:nvSpPr>
        <p:spPr>
          <a:xfrm>
            <a:off x="437766" y="869950"/>
            <a:ext cx="8268468" cy="477838"/>
          </a:xfrm>
        </p:spPr>
        <p:txBody>
          <a:bodyPr/>
          <a:lstStyle/>
          <a:p>
            <a:r>
              <a:rPr lang="ja-JP" altLang="en-US" dirty="0"/>
              <a:t>新しいランサムウェアの亜種「</a:t>
            </a:r>
            <a:r>
              <a:rPr lang="en-US" altLang="ja-JP" dirty="0" err="1"/>
              <a:t>Nyetya</a:t>
            </a:r>
            <a:r>
              <a:rPr lang="ja-JP" altLang="en-US" dirty="0"/>
              <a:t>」が世界中でシステムを侵害（</a:t>
            </a:r>
            <a:r>
              <a:rPr lang="en-US" altLang="ja-JP" dirty="0" err="1"/>
              <a:t>Petya</a:t>
            </a:r>
            <a:r>
              <a:rPr lang="en-US" altLang="ja-JP" dirty="0"/>
              <a:t> </a:t>
            </a:r>
            <a:r>
              <a:rPr lang="ja-JP" altLang="en-US" dirty="0"/>
              <a:t>の亜種）</a:t>
            </a:r>
            <a:endParaRPr lang="en-US" dirty="0">
              <a:latin typeface="MS PGothic" charset="-128"/>
              <a:ea typeface="MS PGothic" charset="-128"/>
              <a:cs typeface="MS PGothic" charset="-128"/>
            </a:endParaRPr>
          </a:p>
        </p:txBody>
      </p:sp>
      <p:sp>
        <p:nvSpPr>
          <p:cNvPr id="3" name="TextBox 2"/>
          <p:cNvSpPr txBox="1"/>
          <p:nvPr/>
        </p:nvSpPr>
        <p:spPr>
          <a:xfrm>
            <a:off x="454918" y="1220830"/>
            <a:ext cx="5203669" cy="253916"/>
          </a:xfrm>
          <a:prstGeom prst="rect">
            <a:avLst/>
          </a:prstGeom>
          <a:noFill/>
        </p:spPr>
        <p:txBody>
          <a:bodyPr wrap="none" rtlCol="0">
            <a:spAutoFit/>
          </a:bodyPr>
          <a:lstStyle/>
          <a:p>
            <a:r>
              <a:rPr lang="en-US" sz="1050" dirty="0" err="1" smtClean="0"/>
              <a:t>Talos</a:t>
            </a:r>
            <a:r>
              <a:rPr lang="en-US" sz="1050" dirty="0" smtClean="0"/>
              <a:t> Blog: https</a:t>
            </a:r>
            <a:r>
              <a:rPr lang="en-US" sz="1050" dirty="0"/>
              <a:t>://</a:t>
            </a:r>
            <a:r>
              <a:rPr lang="en-US" sz="1050" dirty="0" err="1"/>
              <a:t>gblogs.cisco.com</a:t>
            </a:r>
            <a:r>
              <a:rPr lang="en-US" sz="1050" dirty="0"/>
              <a:t>/</a:t>
            </a:r>
            <a:r>
              <a:rPr lang="en-US" sz="1050" dirty="0" err="1"/>
              <a:t>jp</a:t>
            </a:r>
            <a:r>
              <a:rPr lang="en-US" sz="1050" dirty="0"/>
              <a:t>/2017/06/worldwide-ransomware-variant/</a:t>
            </a:r>
          </a:p>
        </p:txBody>
      </p:sp>
      <p:sp>
        <p:nvSpPr>
          <p:cNvPr id="25" name="TextBox 24"/>
          <p:cNvSpPr txBox="1"/>
          <p:nvPr/>
        </p:nvSpPr>
        <p:spPr>
          <a:xfrm>
            <a:off x="437766" y="1445544"/>
            <a:ext cx="8526722" cy="2782390"/>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marL="342900" indent="-342900">
              <a:spcAft>
                <a:spcPts val="0"/>
              </a:spcAft>
              <a:buFont typeface="Wingdings" charset="2"/>
              <a:buChar char="ü"/>
            </a:pPr>
            <a:r>
              <a:rPr lang="ja-JP" altLang="en-US" sz="2400" dirty="0">
                <a:latin typeface="MS PGothic" charset="-128"/>
                <a:ea typeface="MS PGothic" charset="-128"/>
                <a:cs typeface="MS PGothic" charset="-128"/>
              </a:rPr>
              <a:t>マルウェアの新型亜種が</a:t>
            </a:r>
            <a:r>
              <a:rPr lang="ja-JP" altLang="en-US" sz="2400" dirty="0" smtClean="0">
                <a:latin typeface="MS PGothic" charset="-128"/>
                <a:ea typeface="MS PGothic" charset="-128"/>
                <a:cs typeface="MS PGothic" charset="-128"/>
              </a:rPr>
              <a:t>出現</a:t>
            </a:r>
            <a:endParaRPr lang="en-US" altLang="ja-JP" sz="2400" dirty="0">
              <a:latin typeface="MS PGothic" charset="-128"/>
              <a:ea typeface="MS PGothic" charset="-128"/>
              <a:cs typeface="MS PGothic" charset="-128"/>
            </a:endParaRPr>
          </a:p>
          <a:p>
            <a:pPr marL="342900" indent="-342900">
              <a:spcAft>
                <a:spcPts val="0"/>
              </a:spcAft>
              <a:buFont typeface="Wingdings" charset="2"/>
              <a:buChar char="ü"/>
            </a:pPr>
            <a:r>
              <a:rPr lang="en-US" altLang="ja-JP" sz="2400" dirty="0" err="1" smtClean="0">
                <a:latin typeface="MS PGothic" charset="-128"/>
                <a:ea typeface="MS PGothic" charset="-128"/>
                <a:cs typeface="MS PGothic" charset="-128"/>
              </a:rPr>
              <a:t>Talos</a:t>
            </a:r>
            <a:r>
              <a:rPr lang="en-US" altLang="ja-JP" sz="2400" dirty="0" smtClean="0">
                <a:latin typeface="MS PGothic" charset="-128"/>
                <a:ea typeface="MS PGothic" charset="-128"/>
                <a:cs typeface="MS PGothic" charset="-128"/>
              </a:rPr>
              <a:t> </a:t>
            </a:r>
            <a:r>
              <a:rPr lang="ja-JP" altLang="en-US" sz="2400" dirty="0">
                <a:latin typeface="MS PGothic" charset="-128"/>
                <a:ea typeface="MS PGothic" charset="-128"/>
                <a:cs typeface="MS PGothic" charset="-128"/>
              </a:rPr>
              <a:t>ではこの亜種を「</a:t>
            </a:r>
            <a:r>
              <a:rPr lang="en-US" altLang="ja-JP" sz="2400" dirty="0" err="1">
                <a:latin typeface="MS PGothic" charset="-128"/>
                <a:ea typeface="MS PGothic" charset="-128"/>
                <a:cs typeface="MS PGothic" charset="-128"/>
              </a:rPr>
              <a:t>Nyetya</a:t>
            </a:r>
            <a:r>
              <a:rPr lang="ja-JP" altLang="en-US" sz="2400" dirty="0" smtClean="0">
                <a:latin typeface="MS PGothic" charset="-128"/>
                <a:ea typeface="MS PGothic" charset="-128"/>
                <a:cs typeface="MS PGothic" charset="-128"/>
              </a:rPr>
              <a:t>」と認識</a:t>
            </a:r>
            <a:endParaRPr lang="en-US" altLang="ja-JP" sz="2400" dirty="0" smtClean="0">
              <a:latin typeface="MS PGothic" charset="-128"/>
              <a:ea typeface="MS PGothic" charset="-128"/>
              <a:cs typeface="MS PGothic" charset="-128"/>
            </a:endParaRPr>
          </a:p>
          <a:p>
            <a:pPr marL="342900" indent="-342900">
              <a:spcAft>
                <a:spcPts val="0"/>
              </a:spcAft>
              <a:buFont typeface="Wingdings" charset="2"/>
              <a:buChar char="ü"/>
            </a:pPr>
            <a:r>
              <a:rPr lang="en-US" altLang="ja-JP" sz="2400" dirty="0" err="1" smtClean="0">
                <a:latin typeface="MS PGothic" charset="-128"/>
                <a:ea typeface="MS PGothic" charset="-128"/>
                <a:cs typeface="MS PGothic" charset="-128"/>
              </a:rPr>
              <a:t>Talos</a:t>
            </a:r>
            <a:r>
              <a:rPr lang="en-US" altLang="ja-JP" sz="2400" dirty="0" smtClean="0">
                <a:latin typeface="MS PGothic" charset="-128"/>
                <a:ea typeface="MS PGothic" charset="-128"/>
                <a:cs typeface="MS PGothic" charset="-128"/>
              </a:rPr>
              <a:t> </a:t>
            </a:r>
            <a:r>
              <a:rPr lang="ja-JP" altLang="en-US" sz="2400" dirty="0">
                <a:latin typeface="MS PGothic" charset="-128"/>
                <a:ea typeface="MS PGothic" charset="-128"/>
                <a:cs typeface="MS PGothic" charset="-128"/>
              </a:rPr>
              <a:t>が入手したサンプルは、</a:t>
            </a:r>
            <a:r>
              <a:rPr lang="en-US" altLang="ja-JP" sz="2400" dirty="0" err="1">
                <a:latin typeface="MS PGothic" charset="-128"/>
                <a:ea typeface="MS PGothic" charset="-128"/>
                <a:cs typeface="MS PGothic" charset="-128"/>
              </a:rPr>
              <a:t>EternalBlue</a:t>
            </a:r>
            <a:r>
              <a:rPr lang="ja-JP" altLang="en-US" sz="2400" dirty="0">
                <a:latin typeface="MS PGothic" charset="-128"/>
                <a:ea typeface="MS PGothic" charset="-128"/>
                <a:cs typeface="MS PGothic" charset="-128"/>
              </a:rPr>
              <a:t>、</a:t>
            </a:r>
            <a:r>
              <a:rPr lang="en-US" altLang="ja-JP" sz="2400" dirty="0" err="1">
                <a:latin typeface="MS PGothic" charset="-128"/>
                <a:ea typeface="MS PGothic" charset="-128"/>
                <a:cs typeface="MS PGothic" charset="-128"/>
              </a:rPr>
              <a:t>EternalRomance</a:t>
            </a:r>
            <a:r>
              <a:rPr lang="ja-JP" altLang="en-US" sz="2400" dirty="0">
                <a:latin typeface="MS PGothic" charset="-128"/>
                <a:ea typeface="MS PGothic" charset="-128"/>
                <a:cs typeface="MS PGothic" charset="-128"/>
              </a:rPr>
              <a:t>、</a:t>
            </a:r>
            <a:r>
              <a:rPr lang="en-US" altLang="ja-JP" sz="2400" dirty="0">
                <a:latin typeface="MS PGothic" charset="-128"/>
                <a:ea typeface="MS PGothic" charset="-128"/>
                <a:cs typeface="MS PGothic" charset="-128"/>
              </a:rPr>
              <a:t>WMI</a:t>
            </a:r>
            <a:r>
              <a:rPr lang="ja-JP" altLang="en-US" sz="2400" dirty="0">
                <a:latin typeface="MS PGothic" charset="-128"/>
                <a:ea typeface="MS PGothic" charset="-128"/>
                <a:cs typeface="MS PGothic" charset="-128"/>
              </a:rPr>
              <a:t>、および </a:t>
            </a:r>
            <a:r>
              <a:rPr lang="en-US" altLang="ja-JP" sz="2400" dirty="0" err="1">
                <a:latin typeface="MS PGothic" charset="-128"/>
                <a:ea typeface="MS PGothic" charset="-128"/>
                <a:cs typeface="MS PGothic" charset="-128"/>
              </a:rPr>
              <a:t>PsExec</a:t>
            </a:r>
            <a:r>
              <a:rPr lang="en-US" altLang="ja-JP" sz="2400" dirty="0">
                <a:latin typeface="MS PGothic" charset="-128"/>
                <a:ea typeface="MS PGothic" charset="-128"/>
                <a:cs typeface="MS PGothic" charset="-128"/>
              </a:rPr>
              <a:t> </a:t>
            </a:r>
            <a:r>
              <a:rPr lang="ja-JP" altLang="en-US" sz="2400" dirty="0">
                <a:latin typeface="MS PGothic" charset="-128"/>
                <a:ea typeface="MS PGothic" charset="-128"/>
                <a:cs typeface="MS PGothic" charset="-128"/>
              </a:rPr>
              <a:t>を利用して、対象ネットワーク内で横方向に</a:t>
            </a:r>
            <a:r>
              <a:rPr lang="ja-JP" altLang="en-US" sz="2400" dirty="0" smtClean="0">
                <a:latin typeface="MS PGothic" charset="-128"/>
                <a:ea typeface="MS PGothic" charset="-128"/>
                <a:cs typeface="MS PGothic" charset="-128"/>
              </a:rPr>
              <a:t>移動</a:t>
            </a:r>
            <a:endParaRPr lang="en-US" altLang="ja-JP" sz="2400" dirty="0" smtClean="0">
              <a:latin typeface="MS PGothic" charset="-128"/>
              <a:ea typeface="MS PGothic" charset="-128"/>
              <a:cs typeface="MS PGothic" charset="-128"/>
            </a:endParaRPr>
          </a:p>
          <a:p>
            <a:pPr marL="342900" indent="-342900">
              <a:spcAft>
                <a:spcPts val="0"/>
              </a:spcAft>
              <a:buFont typeface="Wingdings" charset="2"/>
              <a:buChar char="ü"/>
            </a:pPr>
            <a:r>
              <a:rPr lang="en-US" altLang="ja-JP" sz="2400" dirty="0" err="1" smtClean="0">
                <a:latin typeface="MS PGothic" charset="-128"/>
                <a:ea typeface="MS PGothic" charset="-128"/>
                <a:cs typeface="MS PGothic" charset="-128"/>
              </a:rPr>
              <a:t>WannaCry</a:t>
            </a:r>
            <a:r>
              <a:rPr lang="en-US" altLang="ja-JP" sz="2400" dirty="0" smtClean="0">
                <a:latin typeface="MS PGothic" charset="-128"/>
                <a:ea typeface="MS PGothic" charset="-128"/>
                <a:cs typeface="MS PGothic" charset="-128"/>
              </a:rPr>
              <a:t> </a:t>
            </a:r>
            <a:r>
              <a:rPr lang="ja-JP" altLang="en-US" sz="2400" dirty="0">
                <a:latin typeface="MS PGothic" charset="-128"/>
                <a:ea typeface="MS PGothic" charset="-128"/>
                <a:cs typeface="MS PGothic" charset="-128"/>
              </a:rPr>
              <a:t>と異なり、</a:t>
            </a:r>
            <a:r>
              <a:rPr lang="en-US" altLang="ja-JP" sz="2400" dirty="0" err="1">
                <a:latin typeface="MS PGothic" charset="-128"/>
                <a:ea typeface="MS PGothic" charset="-128"/>
                <a:cs typeface="MS PGothic" charset="-128"/>
              </a:rPr>
              <a:t>Nyetya</a:t>
            </a:r>
            <a:r>
              <a:rPr lang="en-US" altLang="ja-JP" sz="2400" dirty="0">
                <a:latin typeface="MS PGothic" charset="-128"/>
                <a:ea typeface="MS PGothic" charset="-128"/>
                <a:cs typeface="MS PGothic" charset="-128"/>
              </a:rPr>
              <a:t> </a:t>
            </a:r>
            <a:r>
              <a:rPr lang="ja-JP" altLang="en-US" sz="2400" dirty="0">
                <a:latin typeface="MS PGothic" charset="-128"/>
                <a:ea typeface="MS PGothic" charset="-128"/>
                <a:cs typeface="MS PGothic" charset="-128"/>
              </a:rPr>
              <a:t>には外部スキャン コンポーネントが含まれて</a:t>
            </a:r>
            <a:r>
              <a:rPr lang="ja-JP" altLang="en-US" sz="2400" dirty="0" smtClean="0">
                <a:latin typeface="MS PGothic" charset="-128"/>
                <a:ea typeface="MS PGothic" charset="-128"/>
                <a:cs typeface="MS PGothic" charset="-128"/>
              </a:rPr>
              <a:t>いない</a:t>
            </a:r>
            <a:endParaRPr lang="ja-JP" altLang="en-US" sz="2400" dirty="0">
              <a:latin typeface="MS PGothic" charset="-128"/>
              <a:ea typeface="MS PGothic" charset="-128"/>
              <a:cs typeface="MS PGothic" charset="-128"/>
            </a:endParaRPr>
          </a:p>
        </p:txBody>
      </p:sp>
      <p:pic>
        <p:nvPicPr>
          <p:cNvPr id="26" name="Picture 25"/>
          <p:cNvPicPr>
            <a:picLocks noChangeAspect="1"/>
          </p:cNvPicPr>
          <p:nvPr/>
        </p:nvPicPr>
        <p:blipFill>
          <a:blip r:embed="rId3"/>
          <a:stretch>
            <a:fillRect/>
          </a:stretch>
        </p:blipFill>
        <p:spPr>
          <a:xfrm>
            <a:off x="6876256" y="1296121"/>
            <a:ext cx="1537845" cy="865038"/>
          </a:xfrm>
          <a:prstGeom prst="rect">
            <a:avLst/>
          </a:prstGeom>
        </p:spPr>
      </p:pic>
    </p:spTree>
    <p:extLst>
      <p:ext uri="{BB962C8B-B14F-4D97-AF65-F5344CB8AC3E}">
        <p14:creationId xmlns:p14="http://schemas.microsoft.com/office/powerpoint/2010/main" val="1821594535"/>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z="2400" dirty="0" smtClean="0"/>
              <a:t>2017</a:t>
            </a:r>
            <a:r>
              <a:rPr lang="ja-JP" altLang="en-US" sz="2400" dirty="0" smtClean="0"/>
              <a:t>年 ウクライナへの大規模なサイバー攻撃、そして、、、</a:t>
            </a:r>
            <a:endParaRPr lang="en-US" sz="2400" dirty="0"/>
          </a:p>
        </p:txBody>
      </p:sp>
      <p:sp>
        <p:nvSpPr>
          <p:cNvPr id="7" name="TextBox 6"/>
          <p:cNvSpPr txBox="1"/>
          <p:nvPr/>
        </p:nvSpPr>
        <p:spPr>
          <a:xfrm>
            <a:off x="448768" y="2787774"/>
            <a:ext cx="8312773" cy="830997"/>
          </a:xfrm>
          <a:prstGeom prst="rect">
            <a:avLst/>
          </a:prstGeom>
          <a:solidFill>
            <a:srgbClr val="004BAF"/>
          </a:solidFill>
        </p:spPr>
        <p:txBody>
          <a:bodyPr wrap="square" rtlCol="0">
            <a:spAutoFit/>
          </a:bodyPr>
          <a:lstStyle/>
          <a:p>
            <a:r>
              <a:rPr lang="ja-JP" altLang="en-US" sz="1600" dirty="0">
                <a:solidFill>
                  <a:srgbClr val="FFFF00"/>
                </a:solidFill>
                <a:ea typeface="ＭＳ Ｐゴシック" pitchFamily="34" charset="-128"/>
              </a:rPr>
              <a:t>ホンダ</a:t>
            </a:r>
            <a:r>
              <a:rPr lang="ja-JP" altLang="en-US" sz="1600" dirty="0" smtClean="0">
                <a:solidFill>
                  <a:srgbClr val="FFFF00"/>
                </a:solidFill>
                <a:ea typeface="ＭＳ Ｐゴシック" pitchFamily="34" charset="-128"/>
              </a:rPr>
              <a:t>は</a:t>
            </a:r>
            <a:r>
              <a:rPr lang="en-US" altLang="ja-JP" sz="1600" dirty="0" smtClean="0">
                <a:solidFill>
                  <a:srgbClr val="FFFF00"/>
                </a:solidFill>
                <a:ea typeface="ＭＳ Ｐゴシック" pitchFamily="34" charset="-128"/>
              </a:rPr>
              <a:t>6</a:t>
            </a:r>
            <a:r>
              <a:rPr lang="ja-JP" altLang="en-US" sz="1600" dirty="0" smtClean="0">
                <a:solidFill>
                  <a:srgbClr val="FFFF00"/>
                </a:solidFill>
                <a:ea typeface="ＭＳ Ｐゴシック" pitchFamily="34" charset="-128"/>
              </a:rPr>
              <a:t>月</a:t>
            </a:r>
            <a:r>
              <a:rPr lang="en-US" altLang="ja-JP" sz="1600" dirty="0" smtClean="0">
                <a:solidFill>
                  <a:srgbClr val="FFFF00"/>
                </a:solidFill>
                <a:ea typeface="ＭＳ Ｐゴシック" pitchFamily="34" charset="-128"/>
              </a:rPr>
              <a:t>21</a:t>
            </a:r>
            <a:r>
              <a:rPr lang="ja-JP" altLang="en-US" sz="1600" dirty="0" smtClean="0">
                <a:solidFill>
                  <a:srgbClr val="FFFF00"/>
                </a:solidFill>
                <a:ea typeface="ＭＳ Ｐゴシック" pitchFamily="34" charset="-128"/>
              </a:rPr>
              <a:t>日、各地の工場</a:t>
            </a:r>
            <a:r>
              <a:rPr lang="ja-JP" altLang="en-US" sz="1600" dirty="0">
                <a:solidFill>
                  <a:srgbClr val="FFFF00"/>
                </a:solidFill>
                <a:ea typeface="ＭＳ Ｐゴシック" pitchFamily="34" charset="-128"/>
              </a:rPr>
              <a:t>がサイバー攻撃を受けた</a:t>
            </a:r>
            <a:r>
              <a:rPr lang="ja-JP" altLang="en-US" sz="1600" dirty="0" smtClean="0">
                <a:solidFill>
                  <a:srgbClr val="FFFF00"/>
                </a:solidFill>
                <a:ea typeface="ＭＳ Ｐゴシック" pitchFamily="34" charset="-128"/>
              </a:rPr>
              <a:t>と発表。</a:t>
            </a:r>
            <a:r>
              <a:rPr lang="en-US" altLang="ja-JP" sz="1600" dirty="0" smtClean="0">
                <a:solidFill>
                  <a:srgbClr val="FFFF00"/>
                </a:solidFill>
                <a:ea typeface="ＭＳ Ｐゴシック" pitchFamily="34" charset="-128"/>
              </a:rPr>
              <a:t>5</a:t>
            </a:r>
            <a:r>
              <a:rPr lang="ja-JP" altLang="en-US" sz="1600" dirty="0" smtClean="0">
                <a:solidFill>
                  <a:srgbClr val="FFFF00"/>
                </a:solidFill>
                <a:ea typeface="ＭＳ Ｐゴシック" pitchFamily="34" charset="-128"/>
              </a:rPr>
              <a:t>月</a:t>
            </a:r>
            <a:r>
              <a:rPr lang="ja-JP" altLang="en-US" sz="1600" dirty="0">
                <a:solidFill>
                  <a:srgbClr val="FFFF00"/>
                </a:solidFill>
                <a:ea typeface="ＭＳ Ｐゴシック" pitchFamily="34" charset="-128"/>
              </a:rPr>
              <a:t>に各国で多発した種類</a:t>
            </a:r>
            <a:r>
              <a:rPr lang="ja-JP" altLang="en-US" sz="1600" dirty="0" smtClean="0">
                <a:solidFill>
                  <a:srgbClr val="FFFF00"/>
                </a:solidFill>
                <a:ea typeface="ＭＳ Ｐゴシック" pitchFamily="34" charset="-128"/>
              </a:rPr>
              <a:t>と</a:t>
            </a:r>
            <a:r>
              <a:rPr lang="en-US" altLang="ja-JP" sz="1600" dirty="0" smtClean="0">
                <a:solidFill>
                  <a:srgbClr val="FFFF00"/>
                </a:solidFill>
                <a:ea typeface="ＭＳ Ｐゴシック" pitchFamily="34" charset="-128"/>
              </a:rPr>
              <a:t/>
            </a:r>
            <a:br>
              <a:rPr lang="en-US" altLang="ja-JP" sz="1600" dirty="0" smtClean="0">
                <a:solidFill>
                  <a:srgbClr val="FFFF00"/>
                </a:solidFill>
                <a:ea typeface="ＭＳ Ｐゴシック" pitchFamily="34" charset="-128"/>
              </a:rPr>
            </a:br>
            <a:r>
              <a:rPr lang="ja-JP" altLang="en-US" sz="1600" dirty="0" smtClean="0">
                <a:solidFill>
                  <a:srgbClr val="FFFF00"/>
                </a:solidFill>
                <a:ea typeface="ＭＳ Ｐゴシック" pitchFamily="34" charset="-128"/>
              </a:rPr>
              <a:t>同様で、</a:t>
            </a:r>
            <a:r>
              <a:rPr lang="ja-JP" altLang="en-US" sz="1600" dirty="0">
                <a:solidFill>
                  <a:srgbClr val="FFFF00"/>
                </a:solidFill>
                <a:ea typeface="ＭＳ Ｐゴシック" pitchFamily="34" charset="-128"/>
              </a:rPr>
              <a:t>復旧のための金銭を要求する「</a:t>
            </a:r>
            <a:r>
              <a:rPr lang="ja-JP" altLang="en-US" sz="1600" dirty="0" smtClean="0">
                <a:solidFill>
                  <a:srgbClr val="FFFF00"/>
                </a:solidFill>
                <a:ea typeface="ＭＳ Ｐゴシック" pitchFamily="34" charset="-128"/>
              </a:rPr>
              <a:t>ランサムウエア</a:t>
            </a:r>
            <a:r>
              <a:rPr lang="ja-JP" altLang="en-US" sz="1600" dirty="0">
                <a:solidFill>
                  <a:srgbClr val="FFFF00"/>
                </a:solidFill>
                <a:ea typeface="ＭＳ Ｐゴシック" pitchFamily="34" charset="-128"/>
              </a:rPr>
              <a:t>」と呼ばれるウイルスに、一部の</a:t>
            </a:r>
            <a:r>
              <a:rPr lang="ja-JP" altLang="en-US" sz="1600" dirty="0" smtClean="0">
                <a:solidFill>
                  <a:srgbClr val="FFFF00"/>
                </a:solidFill>
                <a:ea typeface="ＭＳ Ｐゴシック" pitchFamily="34" charset="-128"/>
              </a:rPr>
              <a:t>旧型</a:t>
            </a:r>
            <a:r>
              <a:rPr lang="en-US" altLang="ja-JP" sz="1600" dirty="0" smtClean="0">
                <a:solidFill>
                  <a:srgbClr val="FFFF00"/>
                </a:solidFill>
                <a:ea typeface="ＭＳ Ｐゴシック" pitchFamily="34" charset="-128"/>
              </a:rPr>
              <a:t/>
            </a:r>
            <a:br>
              <a:rPr lang="en-US" altLang="ja-JP" sz="1600" dirty="0" smtClean="0">
                <a:solidFill>
                  <a:srgbClr val="FFFF00"/>
                </a:solidFill>
                <a:ea typeface="ＭＳ Ｐゴシック" pitchFamily="34" charset="-128"/>
              </a:rPr>
            </a:br>
            <a:r>
              <a:rPr lang="ja-JP" altLang="en-US" sz="1600" dirty="0" smtClean="0">
                <a:solidFill>
                  <a:srgbClr val="FFFF00"/>
                </a:solidFill>
                <a:ea typeface="ＭＳ Ｐゴシック" pitchFamily="34" charset="-128"/>
              </a:rPr>
              <a:t>パソコン</a:t>
            </a:r>
            <a:r>
              <a:rPr lang="ja-JP" altLang="en-US" sz="1600" dirty="0">
                <a:solidFill>
                  <a:srgbClr val="FFFF00"/>
                </a:solidFill>
                <a:ea typeface="ＭＳ Ｐゴシック" pitchFamily="34" charset="-128"/>
              </a:rPr>
              <a:t>が</a:t>
            </a:r>
            <a:r>
              <a:rPr lang="ja-JP" altLang="en-US" sz="1600" dirty="0" smtClean="0">
                <a:solidFill>
                  <a:srgbClr val="FFFF00"/>
                </a:solidFill>
                <a:ea typeface="ＭＳ Ｐゴシック" pitchFamily="34" charset="-128"/>
              </a:rPr>
              <a:t>感染。</a:t>
            </a:r>
            <a:endParaRPr lang="en-US" sz="1600" dirty="0">
              <a:solidFill>
                <a:srgbClr val="FFFF00"/>
              </a:solidFill>
            </a:endParaRPr>
          </a:p>
        </p:txBody>
      </p:sp>
      <p:sp>
        <p:nvSpPr>
          <p:cNvPr id="8" name="Text Placeholder 2"/>
          <p:cNvSpPr txBox="1">
            <a:spLocks/>
          </p:cNvSpPr>
          <p:nvPr/>
        </p:nvSpPr>
        <p:spPr>
          <a:xfrm>
            <a:off x="436654" y="1059582"/>
            <a:ext cx="8455826" cy="1777940"/>
          </a:xfrm>
          <a:prstGeom prst="rect">
            <a:avLst/>
          </a:prstGeom>
        </p:spPr>
        <p:txBody>
          <a:bodyPr vert="horz"/>
          <a:lstStyle>
            <a:lvl1pPr marL="0" indent="0" algn="l" defTabSz="684213" rtl="0" eaLnBrk="1" fontAlgn="base" hangingPunct="1">
              <a:lnSpc>
                <a:spcPct val="95000"/>
              </a:lnSpc>
              <a:spcBef>
                <a:spcPts val="1075"/>
              </a:spcBef>
              <a:spcAft>
                <a:spcPct val="0"/>
              </a:spcAft>
              <a:buClr>
                <a:schemeClr val="tx2"/>
              </a:buClr>
              <a:buSzPct val="90000"/>
              <a:buFont typeface="Arial" charset="0"/>
              <a:buNone/>
              <a:defRPr kumimoji="1" lang="en-US" sz="1800" kern="1200">
                <a:solidFill>
                  <a:schemeClr val="tx1">
                    <a:lumMod val="75000"/>
                  </a:schemeClr>
                </a:solidFill>
                <a:latin typeface="MS PGothic" charset="-128"/>
                <a:ea typeface="MS PGothic" charset="-128"/>
                <a:cs typeface="MS PGothic" charset="-128"/>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r>
              <a:rPr lang="en-US" altLang="ja-JP" sz="1600" dirty="0" smtClean="0"/>
              <a:t>6</a:t>
            </a:r>
            <a:r>
              <a:rPr lang="ja-JP" altLang="en-US" sz="1600" dirty="0" smtClean="0"/>
              <a:t>月</a:t>
            </a:r>
            <a:r>
              <a:rPr lang="en-US" altLang="ja-JP" sz="1600" dirty="0" smtClean="0"/>
              <a:t>27</a:t>
            </a:r>
            <a:r>
              <a:rPr lang="ja-JP" altLang="en-US" sz="1600" dirty="0" smtClean="0"/>
              <a:t>日、ウクライナを中心に欧州やロシアで、大規模なサイバー攻撃が発生。</a:t>
            </a:r>
          </a:p>
          <a:p>
            <a:r>
              <a:rPr lang="ja-JP" altLang="en-US" sz="1600" dirty="0" smtClean="0"/>
              <a:t>ロイター通信などの発表によると、ウクライナの政府関連機関のコンピュータのほか、中央銀行を含む金融機関、首都キエフの空港などが攻撃された。</a:t>
            </a:r>
          </a:p>
          <a:p>
            <a:r>
              <a:rPr lang="ja-JP" altLang="en-US" sz="1600" dirty="0" smtClean="0"/>
              <a:t>専門家の間では、５月に世界規模でキャンペーン展開された「</a:t>
            </a:r>
            <a:r>
              <a:rPr lang="en-US" altLang="ja-JP" sz="1600" dirty="0" err="1" smtClean="0"/>
              <a:t>Wannacry</a:t>
            </a:r>
            <a:r>
              <a:rPr lang="ja-JP" altLang="en-US" sz="1600" dirty="0" smtClean="0"/>
              <a:t>」の新種や「</a:t>
            </a:r>
            <a:r>
              <a:rPr lang="en-US" altLang="ja-JP" sz="1600" dirty="0" err="1" smtClean="0"/>
              <a:t>Petya</a:t>
            </a:r>
            <a:r>
              <a:rPr lang="ja-JP" altLang="en-US" sz="1600" dirty="0" smtClean="0"/>
              <a:t>」など、ランサムウエアとの見方が出ている。</a:t>
            </a:r>
            <a:endParaRPr lang="ja-JP" altLang="en-US" sz="1600" dirty="0"/>
          </a:p>
        </p:txBody>
      </p:sp>
      <p:sp>
        <p:nvSpPr>
          <p:cNvPr id="3" name="Down Arrow 2"/>
          <p:cNvSpPr/>
          <p:nvPr/>
        </p:nvSpPr>
        <p:spPr>
          <a:xfrm>
            <a:off x="3994824" y="3651870"/>
            <a:ext cx="1152128" cy="432048"/>
          </a:xfrm>
          <a:prstGeom prst="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 name="Rectangle 3"/>
          <p:cNvSpPr/>
          <p:nvPr/>
        </p:nvSpPr>
        <p:spPr>
          <a:xfrm>
            <a:off x="448768" y="4083918"/>
            <a:ext cx="8324887" cy="584775"/>
          </a:xfrm>
          <a:prstGeom prst="rect">
            <a:avLst/>
          </a:prstGeom>
        </p:spPr>
        <p:txBody>
          <a:bodyPr wrap="square">
            <a:spAutoFit/>
          </a:bodyPr>
          <a:lstStyle/>
          <a:p>
            <a:r>
              <a:rPr lang="ja-JP" altLang="en-US" sz="1600" dirty="0">
                <a:solidFill>
                  <a:srgbClr val="333333"/>
                </a:solidFill>
                <a:latin typeface="MS PGothic" charset="-128"/>
                <a:ea typeface="MS PGothic" charset="-128"/>
                <a:cs typeface="MS PGothic" charset="-128"/>
              </a:rPr>
              <a:t>生産ラインを制御する</a:t>
            </a:r>
            <a:r>
              <a:rPr lang="ja-JP" altLang="en-US" sz="1600" dirty="0" smtClean="0">
                <a:solidFill>
                  <a:srgbClr val="333333"/>
                </a:solidFill>
                <a:latin typeface="MS PGothic" charset="-128"/>
                <a:ea typeface="MS PGothic" charset="-128"/>
                <a:cs typeface="MS PGothic" charset="-128"/>
              </a:rPr>
              <a:t>システムが感染し、</a:t>
            </a:r>
            <a:r>
              <a:rPr lang="en-US" altLang="ja-JP" sz="1600" dirty="0" smtClean="0">
                <a:solidFill>
                  <a:srgbClr val="333333"/>
                </a:solidFill>
                <a:latin typeface="MS PGothic" charset="-128"/>
                <a:ea typeface="MS PGothic" charset="-128"/>
                <a:cs typeface="MS PGothic" charset="-128"/>
              </a:rPr>
              <a:t>6</a:t>
            </a:r>
            <a:r>
              <a:rPr lang="ja-JP" altLang="en-US" sz="1600" dirty="0" smtClean="0">
                <a:solidFill>
                  <a:srgbClr val="333333"/>
                </a:solidFill>
                <a:latin typeface="MS PGothic" charset="-128"/>
                <a:ea typeface="MS PGothic" charset="-128"/>
                <a:cs typeface="MS PGothic" charset="-128"/>
              </a:rPr>
              <a:t>月</a:t>
            </a:r>
            <a:r>
              <a:rPr lang="en-US" altLang="ja-JP" sz="1600" dirty="0" smtClean="0">
                <a:solidFill>
                  <a:srgbClr val="333333"/>
                </a:solidFill>
                <a:latin typeface="MS PGothic" charset="-128"/>
                <a:ea typeface="MS PGothic" charset="-128"/>
                <a:cs typeface="MS PGothic" charset="-128"/>
              </a:rPr>
              <a:t>19</a:t>
            </a:r>
            <a:r>
              <a:rPr lang="ja-JP" altLang="en-US" sz="1600" dirty="0" smtClean="0">
                <a:solidFill>
                  <a:srgbClr val="333333"/>
                </a:solidFill>
                <a:latin typeface="MS PGothic" charset="-128"/>
                <a:ea typeface="MS PGothic" charset="-128"/>
                <a:cs typeface="MS PGothic" charset="-128"/>
              </a:rPr>
              <a:t>日</a:t>
            </a:r>
            <a:r>
              <a:rPr lang="ja-JP" altLang="en-US" sz="1600" dirty="0">
                <a:solidFill>
                  <a:srgbClr val="333333"/>
                </a:solidFill>
                <a:latin typeface="MS PGothic" charset="-128"/>
                <a:ea typeface="MS PGothic" charset="-128"/>
                <a:cs typeface="MS PGothic" charset="-128"/>
              </a:rPr>
              <a:t>の操業を停止した</a:t>
            </a:r>
            <a:r>
              <a:rPr lang="ja-JP" altLang="en-US" sz="1600" dirty="0" smtClean="0">
                <a:solidFill>
                  <a:srgbClr val="333333"/>
                </a:solidFill>
                <a:latin typeface="MS PGothic" charset="-128"/>
                <a:ea typeface="MS PGothic" charset="-128"/>
                <a:cs typeface="MS PGothic" charset="-128"/>
              </a:rPr>
              <a:t>。</a:t>
            </a:r>
            <a:r>
              <a:rPr lang="en-US" altLang="ja-JP" sz="1600" dirty="0" smtClean="0">
                <a:solidFill>
                  <a:srgbClr val="333333"/>
                </a:solidFill>
                <a:latin typeface="MS PGothic" charset="-128"/>
                <a:ea typeface="MS PGothic" charset="-128"/>
                <a:cs typeface="MS PGothic" charset="-128"/>
              </a:rPr>
              <a:t>20</a:t>
            </a:r>
            <a:r>
              <a:rPr lang="ja-JP" altLang="en-US" sz="1600" dirty="0" smtClean="0">
                <a:solidFill>
                  <a:srgbClr val="333333"/>
                </a:solidFill>
                <a:latin typeface="MS PGothic" charset="-128"/>
                <a:ea typeface="MS PGothic" charset="-128"/>
                <a:cs typeface="MS PGothic" charset="-128"/>
              </a:rPr>
              <a:t>日</a:t>
            </a:r>
            <a:r>
              <a:rPr lang="ja-JP" altLang="en-US" sz="1600" dirty="0">
                <a:solidFill>
                  <a:srgbClr val="333333"/>
                </a:solidFill>
                <a:latin typeface="MS PGothic" charset="-128"/>
                <a:ea typeface="MS PGothic" charset="-128"/>
                <a:cs typeface="MS PGothic" charset="-128"/>
              </a:rPr>
              <a:t>に復旧したが</a:t>
            </a:r>
            <a:r>
              <a:rPr lang="ja-JP" altLang="en-US" sz="1600" dirty="0" smtClean="0">
                <a:solidFill>
                  <a:srgbClr val="333333"/>
                </a:solidFill>
                <a:latin typeface="MS PGothic" charset="-128"/>
                <a:ea typeface="MS PGothic" charset="-128"/>
                <a:cs typeface="MS PGothic" charset="-128"/>
              </a:rPr>
              <a:t>、</a:t>
            </a:r>
            <a:r>
              <a:rPr lang="en-US" altLang="ja-JP" sz="1600" dirty="0" smtClean="0">
                <a:solidFill>
                  <a:srgbClr val="333333"/>
                </a:solidFill>
                <a:latin typeface="MS PGothic" charset="-128"/>
                <a:ea typeface="MS PGothic" charset="-128"/>
                <a:cs typeface="MS PGothic" charset="-128"/>
              </a:rPr>
              <a:t/>
            </a:r>
            <a:br>
              <a:rPr lang="en-US" altLang="ja-JP" sz="1600" dirty="0" smtClean="0">
                <a:solidFill>
                  <a:srgbClr val="333333"/>
                </a:solidFill>
                <a:latin typeface="MS PGothic" charset="-128"/>
                <a:ea typeface="MS PGothic" charset="-128"/>
                <a:cs typeface="MS PGothic" charset="-128"/>
              </a:rPr>
            </a:br>
            <a:r>
              <a:rPr lang="ja-JP" altLang="en-US" sz="1600" dirty="0" smtClean="0">
                <a:solidFill>
                  <a:srgbClr val="333333"/>
                </a:solidFill>
                <a:latin typeface="MS PGothic" charset="-128"/>
                <a:ea typeface="MS PGothic" charset="-128"/>
                <a:cs typeface="MS PGothic" charset="-128"/>
              </a:rPr>
              <a:t>約</a:t>
            </a:r>
            <a:r>
              <a:rPr lang="ja-JP" altLang="en-US" sz="1600" dirty="0">
                <a:solidFill>
                  <a:srgbClr val="333333"/>
                </a:solidFill>
                <a:latin typeface="MS PGothic" charset="-128"/>
                <a:ea typeface="MS PGothic" charset="-128"/>
                <a:cs typeface="MS PGothic" charset="-128"/>
              </a:rPr>
              <a:t>千台の</a:t>
            </a:r>
            <a:r>
              <a:rPr lang="ja-JP" altLang="en-US" sz="1600" dirty="0" smtClean="0">
                <a:solidFill>
                  <a:srgbClr val="333333"/>
                </a:solidFill>
                <a:latin typeface="MS PGothic" charset="-128"/>
                <a:ea typeface="MS PGothic" charset="-128"/>
                <a:cs typeface="MS PGothic" charset="-128"/>
              </a:rPr>
              <a:t>生産遅延が発生。</a:t>
            </a:r>
            <a:r>
              <a:rPr lang="ja-JP" altLang="en-US" sz="1600" dirty="0">
                <a:solidFill>
                  <a:srgbClr val="333333"/>
                </a:solidFill>
                <a:latin typeface="MS PGothic" charset="-128"/>
                <a:ea typeface="MS PGothic" charset="-128"/>
                <a:cs typeface="MS PGothic" charset="-128"/>
              </a:rPr>
              <a:t>ほかの国内外の工場でも</a:t>
            </a:r>
            <a:r>
              <a:rPr lang="ja-JP" altLang="en-US" sz="1600" dirty="0" smtClean="0">
                <a:solidFill>
                  <a:srgbClr val="333333"/>
                </a:solidFill>
                <a:latin typeface="MS PGothic" charset="-128"/>
                <a:ea typeface="MS PGothic" charset="-128"/>
                <a:cs typeface="MS PGothic" charset="-128"/>
              </a:rPr>
              <a:t>感染が確認された。</a:t>
            </a:r>
            <a:endParaRPr lang="en-US" sz="1600" dirty="0">
              <a:latin typeface="MS PGothic" charset="-128"/>
              <a:ea typeface="MS PGothic" charset="-128"/>
              <a:cs typeface="MS PGothic" charset="-128"/>
            </a:endParaRPr>
          </a:p>
        </p:txBody>
      </p:sp>
    </p:spTree>
    <p:extLst>
      <p:ext uri="{BB962C8B-B14F-4D97-AF65-F5344CB8AC3E}">
        <p14:creationId xmlns:p14="http://schemas.microsoft.com/office/powerpoint/2010/main" val="17905376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latin typeface="MS PGothic" charset="-128"/>
                <a:ea typeface="MS PGothic" charset="-128"/>
                <a:cs typeface="MS PGothic" charset="-128"/>
              </a:rPr>
              <a:t>脅威への対策</a:t>
            </a:r>
            <a:endParaRPr lang="en-US" dirty="0">
              <a:latin typeface="MS PGothic" charset="-128"/>
              <a:ea typeface="MS PGothic" charset="-128"/>
              <a:cs typeface="MS PGothic" charset="-128"/>
            </a:endParaRPr>
          </a:p>
        </p:txBody>
      </p:sp>
    </p:spTree>
    <p:extLst>
      <p:ext uri="{BB962C8B-B14F-4D97-AF65-F5344CB8AC3E}">
        <p14:creationId xmlns:p14="http://schemas.microsoft.com/office/powerpoint/2010/main" val="550115610"/>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5143500"/>
          </a:xfrm>
          <a:prstGeom prst="rect">
            <a:avLst/>
          </a:prstGeom>
          <a:gradFill flip="none" rotWithShape="1">
            <a:gsLst>
              <a:gs pos="0">
                <a:srgbClr val="122C3F"/>
              </a:gs>
              <a:gs pos="99000">
                <a:srgbClr val="122C3F"/>
              </a:gs>
              <a:gs pos="8000">
                <a:srgbClr val="122C3F"/>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8" name="Picture 7"/>
          <p:cNvPicPr>
            <a:picLocks noChangeAspect="1"/>
          </p:cNvPicPr>
          <p:nvPr/>
        </p:nvPicPr>
        <p:blipFill>
          <a:blip r:embed="rId2"/>
          <a:stretch>
            <a:fillRect/>
          </a:stretch>
        </p:blipFill>
        <p:spPr>
          <a:xfrm>
            <a:off x="0" y="387538"/>
            <a:ext cx="9144000" cy="4368423"/>
          </a:xfrm>
          <a:prstGeom prst="rect">
            <a:avLst/>
          </a:prstGeom>
        </p:spPr>
      </p:pic>
      <p:sp>
        <p:nvSpPr>
          <p:cNvPr id="17" name="TextBox 16"/>
          <p:cNvSpPr txBox="1"/>
          <p:nvPr/>
        </p:nvSpPr>
        <p:spPr>
          <a:xfrm>
            <a:off x="4905893" y="1624094"/>
            <a:ext cx="1958914" cy="338554"/>
          </a:xfrm>
          <a:prstGeom prst="rect">
            <a:avLst/>
          </a:prstGeom>
          <a:solidFill>
            <a:srgbClr val="122C3F"/>
          </a:solidFill>
        </p:spPr>
        <p:txBody>
          <a:bodyPr wrap="square" rtlCol="0">
            <a:spAutoFit/>
          </a:bodyPr>
          <a:lstStyle/>
          <a:p>
            <a:r>
              <a:rPr kumimoji="1" lang="en-US" altLang="ja-JP" sz="800" dirty="0" smtClean="0">
                <a:solidFill>
                  <a:schemeClr val="bg1"/>
                </a:solidFill>
                <a:latin typeface="MS PGothic" charset="-128"/>
                <a:ea typeface="MS PGothic" charset="-128"/>
                <a:cs typeface="MS PGothic" charset="-128"/>
              </a:rPr>
              <a:t>The</a:t>
            </a:r>
            <a:r>
              <a:rPr kumimoji="1" lang="ja-JP" altLang="en-US" sz="800" dirty="0" smtClean="0">
                <a:solidFill>
                  <a:schemeClr val="bg1"/>
                </a:solidFill>
                <a:latin typeface="MS PGothic" charset="-128"/>
                <a:ea typeface="MS PGothic" charset="-128"/>
                <a:cs typeface="MS PGothic" charset="-128"/>
              </a:rPr>
              <a:t> </a:t>
            </a:r>
            <a:r>
              <a:rPr kumimoji="1" lang="en-US" altLang="ja-JP" sz="800" dirty="0" smtClean="0">
                <a:solidFill>
                  <a:schemeClr val="bg1"/>
                </a:solidFill>
                <a:latin typeface="MS PGothic" charset="-128"/>
                <a:ea typeface="MS PGothic" charset="-128"/>
                <a:cs typeface="MS PGothic" charset="-128"/>
              </a:rPr>
              <a:t>Shadow</a:t>
            </a:r>
            <a:r>
              <a:rPr kumimoji="1" lang="ja-JP" altLang="en-US" sz="800" dirty="0" smtClean="0">
                <a:solidFill>
                  <a:schemeClr val="bg1"/>
                </a:solidFill>
                <a:latin typeface="MS PGothic" charset="-128"/>
                <a:ea typeface="MS PGothic" charset="-128"/>
                <a:cs typeface="MS PGothic" charset="-128"/>
              </a:rPr>
              <a:t> </a:t>
            </a:r>
            <a:r>
              <a:rPr kumimoji="1" lang="en-US" altLang="ja-JP" sz="800" dirty="0" smtClean="0">
                <a:solidFill>
                  <a:schemeClr val="bg1"/>
                </a:solidFill>
                <a:latin typeface="MS PGothic" charset="-128"/>
                <a:ea typeface="MS PGothic" charset="-128"/>
                <a:cs typeface="MS PGothic" charset="-128"/>
              </a:rPr>
              <a:t>Brokers</a:t>
            </a:r>
            <a:r>
              <a:rPr kumimoji="1" lang="ja-JP" altLang="en-US" sz="800" dirty="0" smtClean="0">
                <a:solidFill>
                  <a:schemeClr val="bg1"/>
                </a:solidFill>
                <a:latin typeface="MS PGothic" charset="-128"/>
                <a:ea typeface="MS PGothic" charset="-128"/>
                <a:cs typeface="MS PGothic" charset="-128"/>
              </a:rPr>
              <a:t>グループが、</a:t>
            </a:r>
            <a:r>
              <a:rPr kumimoji="1" lang="en-US" altLang="ja-JP" sz="800" dirty="0" smtClean="0">
                <a:solidFill>
                  <a:schemeClr val="bg1"/>
                </a:solidFill>
                <a:latin typeface="MS PGothic" charset="-128"/>
                <a:ea typeface="MS PGothic" charset="-128"/>
                <a:cs typeface="MS PGothic" charset="-128"/>
              </a:rPr>
              <a:t>Eternal</a:t>
            </a:r>
            <a:r>
              <a:rPr kumimoji="1" lang="ja-JP" altLang="en-US" sz="800" dirty="0" smtClean="0">
                <a:solidFill>
                  <a:schemeClr val="bg1"/>
                </a:solidFill>
                <a:latin typeface="MS PGothic" charset="-128"/>
                <a:ea typeface="MS PGothic" charset="-128"/>
                <a:cs typeface="MS PGothic" charset="-128"/>
              </a:rPr>
              <a:t> </a:t>
            </a:r>
            <a:r>
              <a:rPr kumimoji="1" lang="en-US" altLang="ja-JP" sz="800" dirty="0" smtClean="0">
                <a:solidFill>
                  <a:schemeClr val="bg1"/>
                </a:solidFill>
                <a:latin typeface="MS PGothic" charset="-128"/>
                <a:ea typeface="MS PGothic" charset="-128"/>
                <a:cs typeface="MS PGothic" charset="-128"/>
              </a:rPr>
              <a:t>Blue</a:t>
            </a:r>
            <a:r>
              <a:rPr kumimoji="1" lang="ja-JP" altLang="en-US" sz="800" dirty="0" smtClean="0">
                <a:solidFill>
                  <a:schemeClr val="bg1"/>
                </a:solidFill>
                <a:latin typeface="MS PGothic" charset="-128"/>
                <a:ea typeface="MS PGothic" charset="-128"/>
                <a:cs typeface="MS PGothic" charset="-128"/>
              </a:rPr>
              <a:t>や</a:t>
            </a:r>
            <a:r>
              <a:rPr kumimoji="1" lang="en-US" altLang="ja-JP" sz="800" dirty="0" smtClean="0">
                <a:solidFill>
                  <a:schemeClr val="bg1"/>
                </a:solidFill>
                <a:latin typeface="MS PGothic" charset="-128"/>
                <a:ea typeface="MS PGothic" charset="-128"/>
                <a:cs typeface="MS PGothic" charset="-128"/>
              </a:rPr>
              <a:t>Double</a:t>
            </a:r>
            <a:r>
              <a:rPr kumimoji="1" lang="ja-JP" altLang="en-US" sz="800" dirty="0" smtClean="0">
                <a:solidFill>
                  <a:schemeClr val="bg1"/>
                </a:solidFill>
                <a:latin typeface="MS PGothic" charset="-128"/>
                <a:ea typeface="MS PGothic" charset="-128"/>
                <a:cs typeface="MS PGothic" charset="-128"/>
              </a:rPr>
              <a:t> </a:t>
            </a:r>
            <a:r>
              <a:rPr kumimoji="1" lang="en-US" altLang="ja-JP" sz="800" dirty="0" smtClean="0">
                <a:solidFill>
                  <a:schemeClr val="bg1"/>
                </a:solidFill>
                <a:latin typeface="MS PGothic" charset="-128"/>
                <a:ea typeface="MS PGothic" charset="-128"/>
                <a:cs typeface="MS PGothic" charset="-128"/>
              </a:rPr>
              <a:t>Pulsar</a:t>
            </a:r>
            <a:r>
              <a:rPr kumimoji="1" lang="ja-JP" altLang="en-US" sz="800" dirty="0">
                <a:solidFill>
                  <a:schemeClr val="bg1"/>
                </a:solidFill>
                <a:latin typeface="MS PGothic" charset="-128"/>
                <a:ea typeface="MS PGothic" charset="-128"/>
                <a:cs typeface="MS PGothic" charset="-128"/>
              </a:rPr>
              <a:t>をリリース</a:t>
            </a:r>
            <a:r>
              <a:rPr kumimoji="1" lang="ja-JP" altLang="en-US" sz="800" dirty="0" smtClean="0">
                <a:solidFill>
                  <a:schemeClr val="bg1"/>
                </a:solidFill>
                <a:latin typeface="MS PGothic" charset="-128"/>
                <a:ea typeface="MS PGothic" charset="-128"/>
                <a:cs typeface="MS PGothic" charset="-128"/>
              </a:rPr>
              <a:t>。</a:t>
            </a:r>
            <a:endParaRPr kumimoji="1" lang="en-US" altLang="ja-JP" sz="800" dirty="0" smtClean="0">
              <a:solidFill>
                <a:schemeClr val="bg1"/>
              </a:solidFill>
              <a:latin typeface="MS PGothic" charset="-128"/>
              <a:ea typeface="MS PGothic" charset="-128"/>
              <a:cs typeface="MS PGothic" charset="-128"/>
            </a:endParaRPr>
          </a:p>
        </p:txBody>
      </p:sp>
      <p:sp>
        <p:nvSpPr>
          <p:cNvPr id="18" name="TextBox 17"/>
          <p:cNvSpPr txBox="1"/>
          <p:nvPr/>
        </p:nvSpPr>
        <p:spPr>
          <a:xfrm>
            <a:off x="794715" y="1654808"/>
            <a:ext cx="1658231" cy="415498"/>
          </a:xfrm>
          <a:prstGeom prst="rect">
            <a:avLst/>
          </a:prstGeom>
          <a:solidFill>
            <a:srgbClr val="122C3F"/>
          </a:solidFill>
        </p:spPr>
        <p:txBody>
          <a:bodyPr wrap="square" rtlCol="0">
            <a:spAutoFit/>
          </a:bodyPr>
          <a:lstStyle/>
          <a:p>
            <a:r>
              <a:rPr kumimoji="1" lang="ja-JP" altLang="en-US" sz="700" dirty="0" smtClean="0">
                <a:solidFill>
                  <a:schemeClr val="bg1"/>
                </a:solidFill>
                <a:latin typeface="MS PGothic" charset="-128"/>
                <a:ea typeface="MS PGothic" charset="-128"/>
                <a:cs typeface="MS PGothic" charset="-128"/>
              </a:rPr>
              <a:t>マイクロソフトが、新しい</a:t>
            </a:r>
            <a:r>
              <a:rPr kumimoji="1" lang="en-US" altLang="ja-JP" sz="700" dirty="0" smtClean="0">
                <a:solidFill>
                  <a:schemeClr val="bg1"/>
                </a:solidFill>
                <a:latin typeface="MS PGothic" charset="-128"/>
                <a:ea typeface="MS PGothic" charset="-128"/>
                <a:cs typeface="MS PGothic" charset="-128"/>
              </a:rPr>
              <a:t>SMB</a:t>
            </a:r>
            <a:r>
              <a:rPr kumimoji="1" lang="ja-JP" altLang="en-US" sz="700" dirty="0" smtClean="0">
                <a:solidFill>
                  <a:schemeClr val="bg1"/>
                </a:solidFill>
                <a:latin typeface="MS PGothic" charset="-128"/>
                <a:ea typeface="MS PGothic" charset="-128"/>
                <a:cs typeface="MS PGothic" charset="-128"/>
              </a:rPr>
              <a:t>脆弱性に関するパ</a:t>
            </a:r>
            <a:r>
              <a:rPr kumimoji="1" lang="ja-JP" altLang="en-US" sz="700" dirty="0">
                <a:solidFill>
                  <a:schemeClr val="bg1"/>
                </a:solidFill>
                <a:latin typeface="MS PGothic" charset="-128"/>
                <a:ea typeface="MS PGothic" charset="-128"/>
                <a:cs typeface="MS PGothic" charset="-128"/>
              </a:rPr>
              <a:t>ッ</a:t>
            </a:r>
            <a:r>
              <a:rPr kumimoji="1" lang="ja-JP" altLang="en-US" sz="700" dirty="0" smtClean="0">
                <a:solidFill>
                  <a:schemeClr val="bg1"/>
                </a:solidFill>
                <a:latin typeface="MS PGothic" charset="-128"/>
                <a:ea typeface="MS PGothic" charset="-128"/>
                <a:cs typeface="MS PGothic" charset="-128"/>
              </a:rPr>
              <a:t>チ（</a:t>
            </a:r>
            <a:r>
              <a:rPr kumimoji="1" lang="en-US" altLang="ja-JP" sz="700" dirty="0" smtClean="0">
                <a:solidFill>
                  <a:schemeClr val="bg1"/>
                </a:solidFill>
                <a:latin typeface="MS PGothic" charset="-128"/>
                <a:ea typeface="MS PGothic" charset="-128"/>
                <a:cs typeface="MS PGothic" charset="-128"/>
              </a:rPr>
              <a:t>MS17-010</a:t>
            </a:r>
            <a:r>
              <a:rPr kumimoji="1" lang="ja-JP" altLang="en-US" sz="700" dirty="0" smtClean="0">
                <a:solidFill>
                  <a:schemeClr val="bg1"/>
                </a:solidFill>
                <a:latin typeface="MS PGothic" charset="-128"/>
                <a:ea typeface="MS PGothic" charset="-128"/>
                <a:cs typeface="MS PGothic" charset="-128"/>
              </a:rPr>
              <a:t>）をリリース。</a:t>
            </a:r>
            <a:endParaRPr kumimoji="1" lang="en-US" altLang="ja-JP" sz="700" dirty="0" smtClean="0">
              <a:solidFill>
                <a:schemeClr val="bg1"/>
              </a:solidFill>
              <a:latin typeface="MS PGothic" charset="-128"/>
              <a:ea typeface="MS PGothic" charset="-128"/>
              <a:cs typeface="MS PGothic" charset="-128"/>
            </a:endParaRPr>
          </a:p>
          <a:p>
            <a:endParaRPr kumimoji="1" lang="ja-JP" altLang="en-US" sz="700" dirty="0">
              <a:solidFill>
                <a:schemeClr val="bg1"/>
              </a:solidFill>
              <a:latin typeface="MS PGothic" charset="-128"/>
              <a:ea typeface="MS PGothic" charset="-128"/>
              <a:cs typeface="MS PGothic" charset="-128"/>
            </a:endParaRPr>
          </a:p>
        </p:txBody>
      </p:sp>
      <p:sp>
        <p:nvSpPr>
          <p:cNvPr id="19" name="TextBox 18"/>
          <p:cNvSpPr txBox="1"/>
          <p:nvPr/>
        </p:nvSpPr>
        <p:spPr>
          <a:xfrm>
            <a:off x="2843201" y="1624093"/>
            <a:ext cx="1687979" cy="461665"/>
          </a:xfrm>
          <a:prstGeom prst="rect">
            <a:avLst/>
          </a:prstGeom>
          <a:solidFill>
            <a:srgbClr val="122C3F"/>
          </a:solidFill>
        </p:spPr>
        <p:txBody>
          <a:bodyPr wrap="square" rtlCol="0">
            <a:spAutoFit/>
          </a:bodyPr>
          <a:lstStyle/>
          <a:p>
            <a:r>
              <a:rPr kumimoji="1" lang="ja-JP" altLang="en-US" sz="800" b="1" dirty="0" smtClean="0">
                <a:solidFill>
                  <a:srgbClr val="FFF2AF"/>
                </a:solidFill>
                <a:latin typeface="MS PGothic" charset="-128"/>
                <a:ea typeface="MS PGothic" charset="-128"/>
                <a:cs typeface="MS PGothic" charset="-128"/>
              </a:rPr>
              <a:t>シスコの</a:t>
            </a:r>
            <a:r>
              <a:rPr kumimoji="1" lang="en-US" altLang="ja-JP" sz="800" b="1" dirty="0" err="1" smtClean="0">
                <a:solidFill>
                  <a:srgbClr val="FFF2AF"/>
                </a:solidFill>
                <a:latin typeface="MS PGothic" charset="-128"/>
                <a:ea typeface="MS PGothic" charset="-128"/>
                <a:cs typeface="MS PGothic" charset="-128"/>
              </a:rPr>
              <a:t>Talos</a:t>
            </a:r>
            <a:r>
              <a:rPr kumimoji="1" lang="ja-JP" altLang="en-US" sz="800" b="1" dirty="0" smtClean="0">
                <a:solidFill>
                  <a:srgbClr val="FFF2AF"/>
                </a:solidFill>
                <a:latin typeface="MS PGothic" charset="-128"/>
                <a:ea typeface="MS PGothic" charset="-128"/>
                <a:cs typeface="MS PGothic" charset="-128"/>
              </a:rPr>
              <a:t>チーム</a:t>
            </a:r>
            <a:endParaRPr kumimoji="1" lang="en-US" altLang="ja-JP" sz="800" b="1" dirty="0" smtClean="0">
              <a:solidFill>
                <a:srgbClr val="FFF2AF"/>
              </a:solidFill>
              <a:latin typeface="MS PGothic" charset="-128"/>
              <a:ea typeface="MS PGothic" charset="-128"/>
              <a:cs typeface="MS PGothic" charset="-128"/>
            </a:endParaRPr>
          </a:p>
          <a:p>
            <a:r>
              <a:rPr kumimoji="1" lang="en-US" altLang="ja-JP" sz="800" b="1" dirty="0" smtClean="0">
                <a:solidFill>
                  <a:srgbClr val="FFF2AF"/>
                </a:solidFill>
                <a:latin typeface="MS PGothic" charset="-128"/>
                <a:ea typeface="MS PGothic" charset="-128"/>
                <a:cs typeface="MS PGothic" charset="-128"/>
              </a:rPr>
              <a:t>MS17-010</a:t>
            </a:r>
            <a:r>
              <a:rPr kumimoji="1" lang="ja-JP" altLang="en-US" sz="800" b="1" dirty="0" smtClean="0">
                <a:solidFill>
                  <a:srgbClr val="FFF2AF"/>
                </a:solidFill>
                <a:latin typeface="MS PGothic" charset="-128"/>
                <a:ea typeface="MS PGothic" charset="-128"/>
                <a:cs typeface="MS PGothic" charset="-128"/>
              </a:rPr>
              <a:t>脆弱性への攻撃検知、防止</a:t>
            </a:r>
            <a:r>
              <a:rPr kumimoji="1" lang="ja-JP" altLang="en-US" sz="800" b="1" dirty="0">
                <a:solidFill>
                  <a:srgbClr val="FFF2AF"/>
                </a:solidFill>
                <a:latin typeface="MS PGothic" charset="-128"/>
                <a:ea typeface="MS PGothic" charset="-128"/>
                <a:cs typeface="MS PGothic" charset="-128"/>
              </a:rPr>
              <a:t>可能</a:t>
            </a:r>
          </a:p>
        </p:txBody>
      </p:sp>
      <p:sp>
        <p:nvSpPr>
          <p:cNvPr id="20" name="TextBox 19"/>
          <p:cNvSpPr txBox="1"/>
          <p:nvPr/>
        </p:nvSpPr>
        <p:spPr>
          <a:xfrm>
            <a:off x="6974876" y="1633031"/>
            <a:ext cx="2059055" cy="461665"/>
          </a:xfrm>
          <a:prstGeom prst="rect">
            <a:avLst/>
          </a:prstGeom>
          <a:solidFill>
            <a:srgbClr val="132531"/>
          </a:solidFill>
        </p:spPr>
        <p:txBody>
          <a:bodyPr wrap="square" rtlCol="0">
            <a:spAutoFit/>
          </a:bodyPr>
          <a:lstStyle/>
          <a:p>
            <a:r>
              <a:rPr kumimoji="1" lang="ja-JP" altLang="en-US" sz="800" b="1" dirty="0">
                <a:solidFill>
                  <a:srgbClr val="FFF2AF"/>
                </a:solidFill>
                <a:latin typeface="MS PGothic" charset="-128"/>
                <a:ea typeface="MS PGothic" charset="-128"/>
                <a:cs typeface="MS PGothic" charset="-128"/>
              </a:rPr>
              <a:t>シスコの</a:t>
            </a:r>
            <a:r>
              <a:rPr kumimoji="1" lang="en-US" altLang="ja-JP" sz="800" b="1" dirty="0" err="1">
                <a:solidFill>
                  <a:srgbClr val="FFF2AF"/>
                </a:solidFill>
                <a:latin typeface="MS PGothic" charset="-128"/>
                <a:ea typeface="MS PGothic" charset="-128"/>
                <a:cs typeface="MS PGothic" charset="-128"/>
              </a:rPr>
              <a:t>Talos</a:t>
            </a:r>
            <a:r>
              <a:rPr kumimoji="1" lang="ja-JP" altLang="en-US" sz="800" b="1" dirty="0">
                <a:solidFill>
                  <a:srgbClr val="FFF2AF"/>
                </a:solidFill>
                <a:latin typeface="MS PGothic" charset="-128"/>
                <a:ea typeface="MS PGothic" charset="-128"/>
                <a:cs typeface="MS PGothic" charset="-128"/>
              </a:rPr>
              <a:t>チーム</a:t>
            </a:r>
            <a:endParaRPr kumimoji="1" lang="en-US" altLang="ja-JP" sz="800" b="1" dirty="0">
              <a:solidFill>
                <a:srgbClr val="FFF2AF"/>
              </a:solidFill>
              <a:latin typeface="MS PGothic" charset="-128"/>
              <a:ea typeface="MS PGothic" charset="-128"/>
              <a:cs typeface="MS PGothic" charset="-128"/>
            </a:endParaRPr>
          </a:p>
          <a:p>
            <a:r>
              <a:rPr kumimoji="1" lang="en-US" altLang="ja-JP" sz="800" b="1" dirty="0" smtClean="0">
                <a:solidFill>
                  <a:srgbClr val="FFF2AF"/>
                </a:solidFill>
                <a:latin typeface="MS PGothic" charset="-128"/>
                <a:ea typeface="MS PGothic" charset="-128"/>
                <a:cs typeface="MS PGothic" charset="-128"/>
              </a:rPr>
              <a:t>Double</a:t>
            </a:r>
            <a:r>
              <a:rPr kumimoji="1" lang="ja-JP" altLang="en-US" sz="800" b="1" dirty="0" smtClean="0">
                <a:solidFill>
                  <a:srgbClr val="FFF2AF"/>
                </a:solidFill>
                <a:latin typeface="MS PGothic" charset="-128"/>
                <a:ea typeface="MS PGothic" charset="-128"/>
                <a:cs typeface="MS PGothic" charset="-128"/>
              </a:rPr>
              <a:t> </a:t>
            </a:r>
            <a:r>
              <a:rPr kumimoji="1" lang="en-US" altLang="ja-JP" sz="800" b="1" dirty="0" smtClean="0">
                <a:solidFill>
                  <a:srgbClr val="FFF2AF"/>
                </a:solidFill>
                <a:latin typeface="MS PGothic" charset="-128"/>
                <a:ea typeface="MS PGothic" charset="-128"/>
                <a:cs typeface="MS PGothic" charset="-128"/>
              </a:rPr>
              <a:t>Pulsar</a:t>
            </a:r>
            <a:r>
              <a:rPr kumimoji="1" lang="ja-JP" altLang="en-US" sz="800" b="1" dirty="0" smtClean="0">
                <a:solidFill>
                  <a:srgbClr val="FFF2AF"/>
                </a:solidFill>
                <a:latin typeface="MS PGothic" charset="-128"/>
                <a:ea typeface="MS PGothic" charset="-128"/>
                <a:cs typeface="MS PGothic" charset="-128"/>
              </a:rPr>
              <a:t>と</a:t>
            </a:r>
            <a:r>
              <a:rPr kumimoji="1" lang="en-US" altLang="ja-JP" sz="800" b="1" dirty="0" err="1" smtClean="0">
                <a:solidFill>
                  <a:srgbClr val="FFF2AF"/>
                </a:solidFill>
                <a:latin typeface="MS PGothic" charset="-128"/>
                <a:ea typeface="MS PGothic" charset="-128"/>
                <a:cs typeface="MS PGothic" charset="-128"/>
              </a:rPr>
              <a:t>Eternalblue</a:t>
            </a:r>
            <a:r>
              <a:rPr kumimoji="1" lang="ja-JP" altLang="en-US" sz="800" b="1" dirty="0" smtClean="0">
                <a:solidFill>
                  <a:srgbClr val="FFF2AF"/>
                </a:solidFill>
                <a:latin typeface="MS PGothic" charset="-128"/>
                <a:ea typeface="MS PGothic" charset="-128"/>
                <a:cs typeface="MS PGothic" charset="-128"/>
              </a:rPr>
              <a:t>のシグネチャ </a:t>
            </a:r>
            <a:r>
              <a:rPr kumimoji="1" lang="en-US" altLang="ja-JP" sz="800" b="1" dirty="0" smtClean="0">
                <a:solidFill>
                  <a:srgbClr val="FFF2AF"/>
                </a:solidFill>
                <a:latin typeface="MS PGothic" charset="-128"/>
                <a:ea typeface="MS PGothic" charset="-128"/>
                <a:cs typeface="MS PGothic" charset="-128"/>
              </a:rPr>
              <a:t>#42329, #42332, #42340 </a:t>
            </a:r>
            <a:r>
              <a:rPr kumimoji="1" lang="ja-JP" altLang="en-US" sz="800" b="1" dirty="0" smtClean="0">
                <a:solidFill>
                  <a:srgbClr val="FFF2AF"/>
                </a:solidFill>
                <a:latin typeface="MS PGothic" charset="-128"/>
                <a:ea typeface="MS PGothic" charset="-128"/>
                <a:cs typeface="MS PGothic" charset="-128"/>
              </a:rPr>
              <a:t>をリリース。</a:t>
            </a:r>
            <a:endParaRPr kumimoji="1" lang="en-US" altLang="ja-JP" sz="800" b="1" dirty="0" smtClean="0">
              <a:solidFill>
                <a:srgbClr val="FFF2AF"/>
              </a:solidFill>
              <a:latin typeface="MS PGothic" charset="-128"/>
              <a:ea typeface="MS PGothic" charset="-128"/>
              <a:cs typeface="MS PGothic" charset="-128"/>
            </a:endParaRPr>
          </a:p>
        </p:txBody>
      </p:sp>
      <p:sp>
        <p:nvSpPr>
          <p:cNvPr id="21" name="TextBox 20"/>
          <p:cNvSpPr txBox="1"/>
          <p:nvPr/>
        </p:nvSpPr>
        <p:spPr>
          <a:xfrm>
            <a:off x="7308556" y="3801854"/>
            <a:ext cx="1660734" cy="830997"/>
          </a:xfrm>
          <a:prstGeom prst="rect">
            <a:avLst/>
          </a:prstGeom>
          <a:solidFill>
            <a:srgbClr val="122C3F"/>
          </a:solidFill>
        </p:spPr>
        <p:txBody>
          <a:bodyPr wrap="square" rtlCol="0">
            <a:spAutoFit/>
          </a:bodyPr>
          <a:lstStyle/>
          <a:p>
            <a:r>
              <a:rPr kumimoji="1" lang="en-US" altLang="ja-JP" sz="800" b="1" dirty="0">
                <a:solidFill>
                  <a:srgbClr val="FFF2AF"/>
                </a:solidFill>
                <a:latin typeface="MS PGothic" charset="-128"/>
                <a:ea typeface="MS PGothic" charset="-128"/>
                <a:cs typeface="MS PGothic" charset="-128"/>
              </a:rPr>
              <a:t>Cisco</a:t>
            </a:r>
            <a:r>
              <a:rPr kumimoji="1" lang="ja-JP" altLang="en-US" sz="800" b="1" dirty="0">
                <a:solidFill>
                  <a:srgbClr val="FFF2AF"/>
                </a:solidFill>
                <a:latin typeface="MS PGothic" charset="-128"/>
                <a:ea typeface="MS PGothic" charset="-128"/>
                <a:cs typeface="MS PGothic" charset="-128"/>
              </a:rPr>
              <a:t> </a:t>
            </a:r>
            <a:r>
              <a:rPr kumimoji="1" lang="en-US" altLang="ja-JP" sz="800" b="1" dirty="0" smtClean="0">
                <a:solidFill>
                  <a:srgbClr val="FFF2AF"/>
                </a:solidFill>
                <a:latin typeface="MS PGothic" charset="-128"/>
                <a:ea typeface="MS PGothic" charset="-128"/>
                <a:cs typeface="MS PGothic" charset="-128"/>
              </a:rPr>
              <a:t>Umbrella Investigate </a:t>
            </a:r>
            <a:r>
              <a:rPr kumimoji="1" lang="ja-JP" altLang="en-US" sz="800" b="1" dirty="0" smtClean="0">
                <a:solidFill>
                  <a:srgbClr val="FFF2AF"/>
                </a:solidFill>
                <a:latin typeface="MS PGothic" charset="-128"/>
                <a:ea typeface="MS PGothic" charset="-128"/>
                <a:cs typeface="MS PGothic" charset="-128"/>
              </a:rPr>
              <a:t>　にて「</a:t>
            </a:r>
            <a:r>
              <a:rPr kumimoji="1" lang="en-US" altLang="ja-JP" sz="800" b="1" dirty="0" err="1" smtClean="0">
                <a:solidFill>
                  <a:srgbClr val="FFF2AF"/>
                </a:solidFill>
                <a:latin typeface="MS PGothic" charset="-128"/>
                <a:ea typeface="MS PGothic" charset="-128"/>
                <a:cs typeface="MS PGothic" charset="-128"/>
              </a:rPr>
              <a:t>WannaCry</a:t>
            </a:r>
            <a:r>
              <a:rPr kumimoji="1" lang="ja-JP" altLang="en-US" sz="800" b="1" dirty="0" smtClean="0">
                <a:solidFill>
                  <a:srgbClr val="FFF2AF"/>
                </a:solidFill>
                <a:latin typeface="MS PGothic" charset="-128"/>
                <a:ea typeface="MS PGothic" charset="-128"/>
                <a:cs typeface="MS PGothic" charset="-128"/>
              </a:rPr>
              <a:t>」の攻撃開始を検出</a:t>
            </a:r>
            <a:endParaRPr kumimoji="1" lang="en-US" altLang="ja-JP" sz="800" b="1" dirty="0" smtClean="0">
              <a:solidFill>
                <a:srgbClr val="FFF2AF"/>
              </a:solidFill>
              <a:latin typeface="MS PGothic" charset="-128"/>
              <a:ea typeface="MS PGothic" charset="-128"/>
              <a:cs typeface="MS PGothic" charset="-128"/>
            </a:endParaRPr>
          </a:p>
          <a:p>
            <a:endParaRPr kumimoji="1" lang="en-US" altLang="ja-JP" sz="800" b="1" dirty="0">
              <a:solidFill>
                <a:srgbClr val="FFF2AF"/>
              </a:solidFill>
              <a:latin typeface="MS PGothic" charset="-128"/>
              <a:ea typeface="MS PGothic" charset="-128"/>
              <a:cs typeface="MS PGothic" charset="-128"/>
            </a:endParaRPr>
          </a:p>
          <a:p>
            <a:endParaRPr kumimoji="1" lang="en-US" altLang="ja-JP" sz="800" b="1" dirty="0" smtClean="0">
              <a:solidFill>
                <a:srgbClr val="FFF2AF"/>
              </a:solidFill>
              <a:latin typeface="MS PGothic" charset="-128"/>
              <a:ea typeface="MS PGothic" charset="-128"/>
              <a:cs typeface="MS PGothic" charset="-128"/>
            </a:endParaRPr>
          </a:p>
          <a:p>
            <a:endParaRPr kumimoji="1" lang="en-US" altLang="ja-JP" sz="800" b="1" dirty="0" smtClean="0">
              <a:solidFill>
                <a:srgbClr val="FFF2AF"/>
              </a:solidFill>
              <a:latin typeface="MS PGothic" charset="-128"/>
              <a:ea typeface="MS PGothic" charset="-128"/>
              <a:cs typeface="MS PGothic" charset="-128"/>
            </a:endParaRPr>
          </a:p>
          <a:p>
            <a:endParaRPr kumimoji="1" lang="en-US" altLang="ja-JP" sz="800" b="1" dirty="0" smtClean="0">
              <a:solidFill>
                <a:srgbClr val="FFF2AF"/>
              </a:solidFill>
              <a:latin typeface="MS PGothic" charset="-128"/>
              <a:ea typeface="MS PGothic" charset="-128"/>
              <a:cs typeface="MS PGothic" charset="-128"/>
            </a:endParaRPr>
          </a:p>
        </p:txBody>
      </p:sp>
      <p:sp>
        <p:nvSpPr>
          <p:cNvPr id="22" name="TextBox 21"/>
          <p:cNvSpPr txBox="1"/>
          <p:nvPr/>
        </p:nvSpPr>
        <p:spPr>
          <a:xfrm>
            <a:off x="5529602" y="3820881"/>
            <a:ext cx="1610764" cy="630942"/>
          </a:xfrm>
          <a:prstGeom prst="rect">
            <a:avLst/>
          </a:prstGeom>
          <a:solidFill>
            <a:srgbClr val="122C3F"/>
          </a:solidFill>
        </p:spPr>
        <p:txBody>
          <a:bodyPr wrap="square" rtlCol="0">
            <a:spAutoFit/>
          </a:bodyPr>
          <a:lstStyle/>
          <a:p>
            <a:r>
              <a:rPr kumimoji="1" lang="en-US" altLang="ja-JP" sz="700" b="1" dirty="0" smtClean="0">
                <a:solidFill>
                  <a:srgbClr val="FFF2AF"/>
                </a:solidFill>
                <a:latin typeface="MS PGothic" charset="-128"/>
                <a:ea typeface="MS PGothic" charset="-128"/>
                <a:cs typeface="MS PGothic" charset="-128"/>
              </a:rPr>
              <a:t>Cisco</a:t>
            </a:r>
            <a:r>
              <a:rPr kumimoji="1" lang="ja-JP" altLang="en-US" sz="700" b="1" dirty="0" smtClean="0">
                <a:solidFill>
                  <a:srgbClr val="FFF2AF"/>
                </a:solidFill>
                <a:latin typeface="MS PGothic" charset="-128"/>
                <a:ea typeface="MS PGothic" charset="-128"/>
                <a:cs typeface="MS PGothic" charset="-128"/>
              </a:rPr>
              <a:t> </a:t>
            </a:r>
            <a:r>
              <a:rPr kumimoji="1" lang="en-US" altLang="ja-JP" sz="700" b="1" dirty="0" smtClean="0">
                <a:solidFill>
                  <a:srgbClr val="FFF2AF"/>
                </a:solidFill>
                <a:latin typeface="MS PGothic" charset="-128"/>
                <a:ea typeface="MS PGothic" charset="-128"/>
                <a:cs typeface="MS PGothic" charset="-128"/>
              </a:rPr>
              <a:t>Umbrella</a:t>
            </a:r>
            <a:r>
              <a:rPr kumimoji="1" lang="ja-JP" altLang="en-US" sz="700" b="1" dirty="0" smtClean="0">
                <a:solidFill>
                  <a:srgbClr val="FFF2AF"/>
                </a:solidFill>
                <a:latin typeface="MS PGothic" charset="-128"/>
                <a:ea typeface="MS PGothic" charset="-128"/>
                <a:cs typeface="MS PGothic" charset="-128"/>
              </a:rPr>
              <a:t> にて、</a:t>
            </a:r>
            <a:r>
              <a:rPr kumimoji="1" lang="en-US" altLang="ja-JP" sz="700" b="1" dirty="0" err="1" smtClean="0">
                <a:solidFill>
                  <a:srgbClr val="FFF2AF"/>
                </a:solidFill>
                <a:latin typeface="MS PGothic" charset="-128"/>
                <a:ea typeface="MS PGothic" charset="-128"/>
                <a:cs typeface="MS PGothic" charset="-128"/>
              </a:rPr>
              <a:t>WannaCry</a:t>
            </a:r>
            <a:endParaRPr kumimoji="1" lang="en-US" altLang="ja-JP" sz="700" b="1" dirty="0" smtClean="0">
              <a:solidFill>
                <a:srgbClr val="FFF2AF"/>
              </a:solidFill>
              <a:latin typeface="MS PGothic" charset="-128"/>
              <a:ea typeface="MS PGothic" charset="-128"/>
              <a:cs typeface="MS PGothic" charset="-128"/>
            </a:endParaRPr>
          </a:p>
          <a:p>
            <a:r>
              <a:rPr kumimoji="1" lang="ja-JP" altLang="en-US" sz="700" b="1" dirty="0" smtClean="0">
                <a:solidFill>
                  <a:srgbClr val="FFF2AF"/>
                </a:solidFill>
                <a:latin typeface="MS PGothic" charset="-128"/>
                <a:ea typeface="MS PGothic" charset="-128"/>
                <a:cs typeface="MS PGothic" charset="-128"/>
              </a:rPr>
              <a:t>拡散</a:t>
            </a:r>
            <a:r>
              <a:rPr kumimoji="1" lang="ja-JP" altLang="en-US" sz="700" b="1" dirty="0">
                <a:solidFill>
                  <a:srgbClr val="FFF2AF"/>
                </a:solidFill>
                <a:latin typeface="MS PGothic" charset="-128"/>
                <a:ea typeface="MS PGothic" charset="-128"/>
                <a:cs typeface="MS PGothic" charset="-128"/>
              </a:rPr>
              <a:t>・関連ドメインの自動</a:t>
            </a:r>
            <a:r>
              <a:rPr kumimoji="1" lang="ja-JP" altLang="en-US" sz="700" b="1" dirty="0" smtClean="0">
                <a:solidFill>
                  <a:srgbClr val="FFF2AF"/>
                </a:solidFill>
                <a:latin typeface="MS PGothic" charset="-128"/>
                <a:ea typeface="MS PGothic" charset="-128"/>
                <a:cs typeface="MS PGothic" charset="-128"/>
              </a:rPr>
              <a:t>識別。</a:t>
            </a:r>
            <a:endParaRPr kumimoji="1" lang="ja-JP" altLang="en-US" sz="700" b="1" dirty="0">
              <a:solidFill>
                <a:srgbClr val="FFF2AF"/>
              </a:solidFill>
              <a:latin typeface="MS PGothic" charset="-128"/>
              <a:ea typeface="MS PGothic" charset="-128"/>
              <a:cs typeface="MS PGothic" charset="-128"/>
            </a:endParaRPr>
          </a:p>
          <a:p>
            <a:r>
              <a:rPr kumimoji="1" lang="ja-JP" altLang="en-US" sz="700" b="1" dirty="0" smtClean="0">
                <a:solidFill>
                  <a:srgbClr val="FFF2AF"/>
                </a:solidFill>
                <a:latin typeface="MS PGothic" charset="-128"/>
                <a:ea typeface="MS PGothic" charset="-128"/>
                <a:cs typeface="MS PGothic" charset="-128"/>
              </a:rPr>
              <a:t>ランサムウェアやワームの拡散を抑止。</a:t>
            </a:r>
            <a:endParaRPr kumimoji="1" lang="en-US" altLang="ja-JP" sz="700" b="1" dirty="0" smtClean="0">
              <a:solidFill>
                <a:srgbClr val="FFF2AF"/>
              </a:solidFill>
              <a:latin typeface="MS PGothic" charset="-128"/>
              <a:ea typeface="MS PGothic" charset="-128"/>
              <a:cs typeface="MS PGothic" charset="-128"/>
            </a:endParaRPr>
          </a:p>
          <a:p>
            <a:endParaRPr kumimoji="1" lang="en-US" altLang="ja-JP" sz="700" b="1" dirty="0" smtClean="0">
              <a:solidFill>
                <a:srgbClr val="FFF2AF"/>
              </a:solidFill>
              <a:latin typeface="MS PGothic" charset="-128"/>
              <a:ea typeface="MS PGothic" charset="-128"/>
              <a:cs typeface="MS PGothic" charset="-128"/>
            </a:endParaRPr>
          </a:p>
          <a:p>
            <a:endParaRPr kumimoji="1" lang="en-US" altLang="ja-JP" sz="700" b="1" dirty="0" smtClean="0">
              <a:solidFill>
                <a:srgbClr val="FFF2AF"/>
              </a:solidFill>
              <a:latin typeface="MS PGothic" charset="-128"/>
              <a:ea typeface="MS PGothic" charset="-128"/>
              <a:cs typeface="MS PGothic" charset="-128"/>
            </a:endParaRPr>
          </a:p>
        </p:txBody>
      </p:sp>
      <p:sp>
        <p:nvSpPr>
          <p:cNvPr id="23" name="TextBox 22"/>
          <p:cNvSpPr txBox="1"/>
          <p:nvPr/>
        </p:nvSpPr>
        <p:spPr>
          <a:xfrm>
            <a:off x="3742626" y="3801854"/>
            <a:ext cx="1854041" cy="954107"/>
          </a:xfrm>
          <a:prstGeom prst="rect">
            <a:avLst/>
          </a:prstGeom>
          <a:solidFill>
            <a:srgbClr val="122C3F"/>
          </a:solidFill>
        </p:spPr>
        <p:txBody>
          <a:bodyPr wrap="square" rtlCol="0">
            <a:spAutoFit/>
          </a:bodyPr>
          <a:lstStyle/>
          <a:p>
            <a:r>
              <a:rPr kumimoji="1" lang="ja-JP" altLang="en-US" sz="800" dirty="0" smtClean="0">
                <a:solidFill>
                  <a:srgbClr val="FFF2AF"/>
                </a:solidFill>
                <a:latin typeface="MS PGothic" charset="-128"/>
                <a:ea typeface="MS PGothic" charset="-128"/>
                <a:cs typeface="MS PGothic" charset="-128"/>
              </a:rPr>
              <a:t>最初のサンプルが見られてから約</a:t>
            </a:r>
            <a:r>
              <a:rPr kumimoji="1" lang="en-US" altLang="ja-JP" sz="800" dirty="0" smtClean="0">
                <a:solidFill>
                  <a:srgbClr val="FFF2AF"/>
                </a:solidFill>
                <a:latin typeface="MS PGothic" charset="-128"/>
                <a:ea typeface="MS PGothic" charset="-128"/>
                <a:cs typeface="MS PGothic" charset="-128"/>
              </a:rPr>
              <a:t>60</a:t>
            </a:r>
            <a:r>
              <a:rPr kumimoji="1" lang="ja-JP" altLang="en-US" sz="800" dirty="0" smtClean="0">
                <a:solidFill>
                  <a:srgbClr val="FFF2AF"/>
                </a:solidFill>
                <a:latin typeface="MS PGothic" charset="-128"/>
                <a:ea typeface="MS PGothic" charset="-128"/>
                <a:cs typeface="MS PGothic" charset="-128"/>
              </a:rPr>
              <a:t>分以内に、</a:t>
            </a:r>
            <a:r>
              <a:rPr kumimoji="1" lang="en-US" altLang="ja-JP" sz="800" dirty="0" smtClean="0">
                <a:solidFill>
                  <a:srgbClr val="FFF2AF"/>
                </a:solidFill>
                <a:latin typeface="MS PGothic" charset="-128"/>
                <a:ea typeface="MS PGothic" charset="-128"/>
                <a:cs typeface="MS PGothic" charset="-128"/>
              </a:rPr>
              <a:t>Cisco</a:t>
            </a:r>
            <a:r>
              <a:rPr kumimoji="1" lang="ja-JP" altLang="en-US" sz="800" dirty="0" smtClean="0">
                <a:solidFill>
                  <a:srgbClr val="FFF2AF"/>
                </a:solidFill>
                <a:latin typeface="MS PGothic" charset="-128"/>
                <a:ea typeface="MS PGothic" charset="-128"/>
                <a:cs typeface="MS PGothic" charset="-128"/>
              </a:rPr>
              <a:t> </a:t>
            </a:r>
            <a:r>
              <a:rPr kumimoji="1" lang="en-US" altLang="ja-JP" sz="800" dirty="0" smtClean="0">
                <a:solidFill>
                  <a:srgbClr val="FFF2AF"/>
                </a:solidFill>
                <a:latin typeface="MS PGothic" charset="-128"/>
                <a:ea typeface="MS PGothic" charset="-128"/>
                <a:cs typeface="MS PGothic" charset="-128"/>
              </a:rPr>
              <a:t>AMP</a:t>
            </a:r>
            <a:r>
              <a:rPr kumimoji="1" lang="ja-JP" altLang="en-US" sz="800" dirty="0" smtClean="0">
                <a:solidFill>
                  <a:srgbClr val="FFF2AF"/>
                </a:solidFill>
                <a:latin typeface="MS PGothic" charset="-128"/>
                <a:ea typeface="MS PGothic" charset="-128"/>
                <a:cs typeface="MS PGothic" charset="-128"/>
              </a:rPr>
              <a:t>はランサムウェアを検知。</a:t>
            </a:r>
            <a:endParaRPr kumimoji="1" lang="en-US" altLang="ja-JP" sz="800" dirty="0" smtClean="0">
              <a:solidFill>
                <a:srgbClr val="FFF2AF"/>
              </a:solidFill>
              <a:latin typeface="MS PGothic" charset="-128"/>
              <a:ea typeface="MS PGothic" charset="-128"/>
              <a:cs typeface="MS PGothic" charset="-128"/>
            </a:endParaRPr>
          </a:p>
          <a:p>
            <a:r>
              <a:rPr kumimoji="1" lang="en-US" altLang="ja-JP" sz="800" dirty="0" smtClean="0">
                <a:solidFill>
                  <a:srgbClr val="FFF2AF"/>
                </a:solidFill>
                <a:latin typeface="MS PGothic" charset="-128"/>
                <a:ea typeface="MS PGothic" charset="-128"/>
                <a:cs typeface="MS PGothic" charset="-128"/>
              </a:rPr>
              <a:t>Cisco</a:t>
            </a:r>
            <a:r>
              <a:rPr kumimoji="1" lang="ja-JP" altLang="en-US" sz="800" dirty="0" smtClean="0">
                <a:solidFill>
                  <a:srgbClr val="FFF2AF"/>
                </a:solidFill>
                <a:latin typeface="MS PGothic" charset="-128"/>
                <a:ea typeface="MS PGothic" charset="-128"/>
                <a:cs typeface="MS PGothic" charset="-128"/>
              </a:rPr>
              <a:t> </a:t>
            </a:r>
            <a:r>
              <a:rPr kumimoji="1" lang="en-US" altLang="ja-JP" sz="800" dirty="0" smtClean="0">
                <a:solidFill>
                  <a:srgbClr val="FFF2AF"/>
                </a:solidFill>
                <a:latin typeface="MS PGothic" charset="-128"/>
                <a:ea typeface="MS PGothic" charset="-128"/>
                <a:cs typeface="MS PGothic" charset="-128"/>
              </a:rPr>
              <a:t>AMP</a:t>
            </a:r>
            <a:r>
              <a:rPr kumimoji="1" lang="ja-JP" altLang="en-US" sz="800" dirty="0" smtClean="0">
                <a:solidFill>
                  <a:srgbClr val="FFF2AF"/>
                </a:solidFill>
                <a:latin typeface="MS PGothic" charset="-128"/>
                <a:ea typeface="MS PGothic" charset="-128"/>
                <a:cs typeface="MS PGothic" charset="-128"/>
              </a:rPr>
              <a:t>にて、エンドポイント、メール、ウェブゲートウェイ、ネットワーク・</a:t>
            </a:r>
            <a:r>
              <a:rPr kumimoji="1" lang="en-US" altLang="ja-JP" sz="800" dirty="0" smtClean="0">
                <a:solidFill>
                  <a:srgbClr val="FFF2AF"/>
                </a:solidFill>
                <a:latin typeface="MS PGothic" charset="-128"/>
                <a:ea typeface="MS PGothic" charset="-128"/>
                <a:cs typeface="MS PGothic" charset="-128"/>
              </a:rPr>
              <a:t/>
            </a:r>
            <a:br>
              <a:rPr kumimoji="1" lang="en-US" altLang="ja-JP" sz="800" dirty="0" smtClean="0">
                <a:solidFill>
                  <a:srgbClr val="FFF2AF"/>
                </a:solidFill>
                <a:latin typeface="MS PGothic" charset="-128"/>
                <a:ea typeface="MS PGothic" charset="-128"/>
                <a:cs typeface="MS PGothic" charset="-128"/>
              </a:rPr>
            </a:br>
            <a:r>
              <a:rPr kumimoji="1" lang="ja-JP" altLang="en-US" sz="800" dirty="0" smtClean="0">
                <a:solidFill>
                  <a:srgbClr val="FFF2AF"/>
                </a:solidFill>
                <a:latin typeface="MS PGothic" charset="-128"/>
                <a:ea typeface="MS PGothic" charset="-128"/>
                <a:cs typeface="MS PGothic" charset="-128"/>
              </a:rPr>
              <a:t>セキュリティにおいて検知、ブロック。</a:t>
            </a:r>
            <a:endParaRPr kumimoji="1" lang="en-US" altLang="ja-JP" sz="800" dirty="0" smtClean="0">
              <a:solidFill>
                <a:srgbClr val="FFF2AF"/>
              </a:solidFill>
              <a:latin typeface="MS PGothic" charset="-128"/>
              <a:ea typeface="MS PGothic" charset="-128"/>
              <a:cs typeface="MS PGothic" charset="-128"/>
            </a:endParaRPr>
          </a:p>
          <a:p>
            <a:endParaRPr kumimoji="1" lang="en-US" altLang="ja-JP" sz="800" dirty="0" smtClean="0">
              <a:solidFill>
                <a:srgbClr val="FFF2AF"/>
              </a:solidFill>
              <a:latin typeface="MS PGothic" charset="-128"/>
              <a:ea typeface="MS PGothic" charset="-128"/>
              <a:cs typeface="MS PGothic" charset="-128"/>
            </a:endParaRPr>
          </a:p>
        </p:txBody>
      </p:sp>
      <p:sp>
        <p:nvSpPr>
          <p:cNvPr id="24" name="TextBox 23"/>
          <p:cNvSpPr txBox="1"/>
          <p:nvPr/>
        </p:nvSpPr>
        <p:spPr>
          <a:xfrm>
            <a:off x="2093150" y="3801854"/>
            <a:ext cx="1649476" cy="461665"/>
          </a:xfrm>
          <a:prstGeom prst="rect">
            <a:avLst/>
          </a:prstGeom>
          <a:solidFill>
            <a:srgbClr val="122C3F"/>
          </a:solidFill>
        </p:spPr>
        <p:txBody>
          <a:bodyPr wrap="square" rtlCol="0">
            <a:spAutoFit/>
          </a:bodyPr>
          <a:lstStyle/>
          <a:p>
            <a:r>
              <a:rPr kumimoji="1" lang="en-US" altLang="ja-JP" sz="800" dirty="0" smtClean="0">
                <a:solidFill>
                  <a:srgbClr val="FFF2AF"/>
                </a:solidFill>
                <a:latin typeface="MS PGothic" charset="-128"/>
                <a:ea typeface="MS PGothic" charset="-128"/>
                <a:cs typeface="MS PGothic" charset="-128"/>
              </a:rPr>
              <a:t>Cisco</a:t>
            </a:r>
            <a:r>
              <a:rPr kumimoji="1" lang="ja-JP" altLang="en-US" sz="800" dirty="0" smtClean="0">
                <a:solidFill>
                  <a:srgbClr val="FFF2AF"/>
                </a:solidFill>
                <a:latin typeface="MS PGothic" charset="-128"/>
                <a:ea typeface="MS PGothic" charset="-128"/>
                <a:cs typeface="MS PGothic" charset="-128"/>
              </a:rPr>
              <a:t> </a:t>
            </a:r>
            <a:r>
              <a:rPr kumimoji="1" lang="en-US" altLang="ja-JP" sz="800" dirty="0" smtClean="0">
                <a:solidFill>
                  <a:srgbClr val="FFF2AF"/>
                </a:solidFill>
                <a:latin typeface="MS PGothic" charset="-128"/>
                <a:ea typeface="MS PGothic" charset="-128"/>
                <a:cs typeface="MS PGothic" charset="-128"/>
              </a:rPr>
              <a:t>Umbrella</a:t>
            </a:r>
            <a:r>
              <a:rPr kumimoji="1" lang="ja-JP" altLang="en-US" sz="800" dirty="0" smtClean="0">
                <a:solidFill>
                  <a:srgbClr val="FFF2AF"/>
                </a:solidFill>
                <a:latin typeface="MS PGothic" charset="-128"/>
                <a:ea typeface="MS PGothic" charset="-128"/>
                <a:cs typeface="MS PGothic" charset="-128"/>
              </a:rPr>
              <a:t>は、</a:t>
            </a:r>
            <a:r>
              <a:rPr kumimoji="1" lang="en-US" altLang="ja-JP" sz="800" dirty="0" err="1">
                <a:solidFill>
                  <a:srgbClr val="FFF2AF"/>
                </a:solidFill>
                <a:latin typeface="MS PGothic" charset="-128"/>
                <a:ea typeface="MS PGothic" charset="-128"/>
                <a:cs typeface="MS PGothic" charset="-128"/>
              </a:rPr>
              <a:t>WannaCry</a:t>
            </a:r>
            <a:endParaRPr kumimoji="1" lang="en-US" altLang="ja-JP" sz="800" dirty="0">
              <a:solidFill>
                <a:srgbClr val="FFF2AF"/>
              </a:solidFill>
              <a:latin typeface="MS PGothic" charset="-128"/>
              <a:ea typeface="MS PGothic" charset="-128"/>
              <a:cs typeface="MS PGothic" charset="-128"/>
            </a:endParaRPr>
          </a:p>
          <a:p>
            <a:r>
              <a:rPr kumimoji="1" lang="ja-JP" altLang="en-US" sz="800" dirty="0">
                <a:solidFill>
                  <a:srgbClr val="FFF2AF"/>
                </a:solidFill>
                <a:latin typeface="MS PGothic" charset="-128"/>
                <a:ea typeface="MS PGothic" charset="-128"/>
                <a:cs typeface="MS PGothic" charset="-128"/>
              </a:rPr>
              <a:t>関連</a:t>
            </a:r>
            <a:r>
              <a:rPr kumimoji="1" lang="ja-JP" altLang="en-US" sz="800" dirty="0" smtClean="0">
                <a:solidFill>
                  <a:srgbClr val="FFF2AF"/>
                </a:solidFill>
                <a:latin typeface="MS PGothic" charset="-128"/>
                <a:ea typeface="MS PGothic" charset="-128"/>
                <a:cs typeface="MS PGothic" charset="-128"/>
              </a:rPr>
              <a:t>ドメインを遮断。</a:t>
            </a:r>
            <a:endParaRPr kumimoji="1" lang="en-US" altLang="ja-JP" sz="800" dirty="0" smtClean="0">
              <a:solidFill>
                <a:srgbClr val="FFF2AF"/>
              </a:solidFill>
              <a:latin typeface="MS PGothic" charset="-128"/>
              <a:ea typeface="MS PGothic" charset="-128"/>
              <a:cs typeface="MS PGothic" charset="-128"/>
            </a:endParaRPr>
          </a:p>
          <a:p>
            <a:endParaRPr kumimoji="1" lang="ja-JP" altLang="en-US" sz="800" dirty="0">
              <a:solidFill>
                <a:srgbClr val="FFF2AF"/>
              </a:solidFill>
              <a:latin typeface="MS PGothic" charset="-128"/>
              <a:ea typeface="MS PGothic" charset="-128"/>
              <a:cs typeface="MS PGothic" charset="-128"/>
            </a:endParaRPr>
          </a:p>
        </p:txBody>
      </p:sp>
      <p:sp>
        <p:nvSpPr>
          <p:cNvPr id="25" name="TextBox 24"/>
          <p:cNvSpPr txBox="1"/>
          <p:nvPr/>
        </p:nvSpPr>
        <p:spPr>
          <a:xfrm>
            <a:off x="496875" y="3663354"/>
            <a:ext cx="1533862" cy="738664"/>
          </a:xfrm>
          <a:prstGeom prst="rect">
            <a:avLst/>
          </a:prstGeom>
          <a:solidFill>
            <a:srgbClr val="132531"/>
          </a:solidFill>
        </p:spPr>
        <p:txBody>
          <a:bodyPr wrap="square" rtlCol="0">
            <a:spAutoFit/>
          </a:bodyPr>
          <a:lstStyle/>
          <a:p>
            <a:r>
              <a:rPr kumimoji="1" lang="ja-JP" altLang="en-US" sz="700" dirty="0" smtClean="0">
                <a:solidFill>
                  <a:srgbClr val="FFF2AF"/>
                </a:solidFill>
                <a:latin typeface="MS PGothic" charset="-128"/>
                <a:ea typeface="MS PGothic" charset="-128"/>
                <a:cs typeface="MS PGothic" charset="-128"/>
              </a:rPr>
              <a:t>数百名のワールドクラスの研究者を世界中に抱えて、インテリジェンスのグローバル・ネットワークとデータソースを活かし、シスコは、お客様を「</a:t>
            </a:r>
            <a:r>
              <a:rPr kumimoji="1" lang="en-US" altLang="ja-JP" sz="700" dirty="0" err="1" smtClean="0">
                <a:solidFill>
                  <a:srgbClr val="FFF2AF"/>
                </a:solidFill>
                <a:latin typeface="MS PGothic" charset="-128"/>
                <a:ea typeface="MS PGothic" charset="-128"/>
                <a:cs typeface="MS PGothic" charset="-128"/>
              </a:rPr>
              <a:t>WannaCry</a:t>
            </a:r>
            <a:r>
              <a:rPr kumimoji="1" lang="ja-JP" altLang="en-US" sz="700" dirty="0" smtClean="0">
                <a:solidFill>
                  <a:srgbClr val="FFF2AF"/>
                </a:solidFill>
                <a:latin typeface="MS PGothic" charset="-128"/>
                <a:ea typeface="MS PGothic" charset="-128"/>
                <a:cs typeface="MS PGothic" charset="-128"/>
              </a:rPr>
              <a:t>」および他の新しい脅威を監視、研究、防御しています。</a:t>
            </a:r>
            <a:endParaRPr kumimoji="1" lang="en-US" altLang="ja-JP" sz="700" dirty="0" smtClean="0">
              <a:solidFill>
                <a:srgbClr val="FFF2AF"/>
              </a:solidFill>
              <a:latin typeface="MS PGothic" charset="-128"/>
              <a:ea typeface="MS PGothic" charset="-128"/>
              <a:cs typeface="MS PGothic" charset="-128"/>
            </a:endParaRPr>
          </a:p>
        </p:txBody>
      </p:sp>
      <p:sp>
        <p:nvSpPr>
          <p:cNvPr id="26" name="TextBox 25"/>
          <p:cNvSpPr txBox="1"/>
          <p:nvPr/>
        </p:nvSpPr>
        <p:spPr>
          <a:xfrm>
            <a:off x="463550" y="528670"/>
            <a:ext cx="6817368" cy="707886"/>
          </a:xfrm>
          <a:prstGeom prst="rect">
            <a:avLst/>
          </a:prstGeom>
          <a:solidFill>
            <a:srgbClr val="122C3F"/>
          </a:solidFill>
        </p:spPr>
        <p:txBody>
          <a:bodyPr wrap="square" rtlCol="0">
            <a:spAutoFit/>
          </a:bodyPr>
          <a:lstStyle/>
          <a:p>
            <a:r>
              <a:rPr kumimoji="1" lang="ja-JP" altLang="en-US" sz="2000" dirty="0" smtClean="0">
                <a:solidFill>
                  <a:schemeClr val="bg2">
                    <a:lumMod val="60000"/>
                    <a:lumOff val="40000"/>
                  </a:schemeClr>
                </a:solidFill>
                <a:latin typeface="MS PGothic" charset="-128"/>
                <a:ea typeface="MS PGothic" charset="-128"/>
                <a:cs typeface="MS PGothic" charset="-128"/>
              </a:rPr>
              <a:t>「</a:t>
            </a:r>
            <a:r>
              <a:rPr kumimoji="1" lang="en-US" altLang="ja-JP" sz="2000" dirty="0" err="1" smtClean="0">
                <a:solidFill>
                  <a:schemeClr val="bg2">
                    <a:lumMod val="60000"/>
                    <a:lumOff val="40000"/>
                  </a:schemeClr>
                </a:solidFill>
                <a:latin typeface="MS PGothic" charset="-128"/>
                <a:ea typeface="MS PGothic" charset="-128"/>
                <a:cs typeface="MS PGothic" charset="-128"/>
              </a:rPr>
              <a:t>WannaCry</a:t>
            </a:r>
            <a:r>
              <a:rPr kumimoji="1" lang="ja-JP" altLang="en-US" sz="2000" dirty="0" smtClean="0">
                <a:solidFill>
                  <a:schemeClr val="bg2">
                    <a:lumMod val="60000"/>
                    <a:lumOff val="40000"/>
                  </a:schemeClr>
                </a:solidFill>
                <a:latin typeface="MS PGothic" charset="-128"/>
                <a:ea typeface="MS PGothic" charset="-128"/>
                <a:cs typeface="MS PGothic" charset="-128"/>
              </a:rPr>
              <a:t>」に関するランサムウェア防御のタイムラインと、</a:t>
            </a:r>
            <a:endParaRPr kumimoji="1" lang="en-US" altLang="ja-JP" sz="2000" dirty="0" smtClean="0">
              <a:solidFill>
                <a:schemeClr val="bg2">
                  <a:lumMod val="60000"/>
                  <a:lumOff val="40000"/>
                </a:schemeClr>
              </a:solidFill>
              <a:latin typeface="MS PGothic" charset="-128"/>
              <a:ea typeface="MS PGothic" charset="-128"/>
              <a:cs typeface="MS PGothic" charset="-128"/>
            </a:endParaRPr>
          </a:p>
          <a:p>
            <a:r>
              <a:rPr kumimoji="1" lang="ja-JP" altLang="en-US" sz="2000" dirty="0" smtClean="0">
                <a:solidFill>
                  <a:schemeClr val="bg2">
                    <a:lumMod val="60000"/>
                    <a:lumOff val="40000"/>
                  </a:schemeClr>
                </a:solidFill>
                <a:latin typeface="MS PGothic" charset="-128"/>
                <a:ea typeface="MS PGothic" charset="-128"/>
                <a:cs typeface="MS PGothic" charset="-128"/>
              </a:rPr>
              <a:t>世界最強のセキュリティ インテリジェンス　”</a:t>
            </a:r>
            <a:r>
              <a:rPr kumimoji="1" lang="en-US" altLang="ja-JP" sz="2000" dirty="0" err="1" smtClean="0">
                <a:solidFill>
                  <a:schemeClr val="bg2">
                    <a:lumMod val="60000"/>
                    <a:lumOff val="40000"/>
                  </a:schemeClr>
                </a:solidFill>
                <a:latin typeface="MS PGothic" charset="-128"/>
                <a:ea typeface="MS PGothic" charset="-128"/>
                <a:cs typeface="MS PGothic" charset="-128"/>
              </a:rPr>
              <a:t>Talos</a:t>
            </a:r>
            <a:r>
              <a:rPr kumimoji="1" lang="ja-JP" altLang="en-US" sz="2000" dirty="0" smtClean="0">
                <a:solidFill>
                  <a:schemeClr val="bg2">
                    <a:lumMod val="60000"/>
                    <a:lumOff val="40000"/>
                  </a:schemeClr>
                </a:solidFill>
                <a:latin typeface="MS PGothic" charset="-128"/>
                <a:ea typeface="MS PGothic" charset="-128"/>
                <a:cs typeface="MS PGothic" charset="-128"/>
              </a:rPr>
              <a:t>”</a:t>
            </a:r>
            <a:endParaRPr kumimoji="1" lang="en-US" altLang="ja-JP" sz="2000" dirty="0" smtClean="0">
              <a:solidFill>
                <a:schemeClr val="bg2">
                  <a:lumMod val="60000"/>
                  <a:lumOff val="40000"/>
                </a:schemeClr>
              </a:solidFill>
              <a:latin typeface="MS PGothic" charset="-128"/>
              <a:ea typeface="MS PGothic" charset="-128"/>
              <a:cs typeface="MS PGothic" charset="-128"/>
            </a:endParaRPr>
          </a:p>
        </p:txBody>
      </p:sp>
    </p:spTree>
    <p:extLst>
      <p:ext uri="{BB962C8B-B14F-4D97-AF65-F5344CB8AC3E}">
        <p14:creationId xmlns:p14="http://schemas.microsoft.com/office/powerpoint/2010/main" val="1892052769"/>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9009" y="144435"/>
            <a:ext cx="8345488" cy="731837"/>
          </a:xfrm>
        </p:spPr>
        <p:txBody>
          <a:bodyPr/>
          <a:lstStyle/>
          <a:p>
            <a:r>
              <a:rPr lang="en-US" altLang="ja-JP" sz="2000" dirty="0" err="1">
                <a:solidFill>
                  <a:schemeClr val="accent1"/>
                </a:solidFill>
                <a:latin typeface="MS PGothic" charset="-128"/>
                <a:ea typeface="MS PGothic" charset="-128"/>
                <a:cs typeface="MS PGothic" charset="-128"/>
              </a:rPr>
              <a:t>WannaCry</a:t>
            </a:r>
            <a:r>
              <a:rPr lang="en-US" altLang="ja-JP" sz="2000" dirty="0">
                <a:solidFill>
                  <a:schemeClr val="accent1"/>
                </a:solidFill>
                <a:latin typeface="MS PGothic" charset="-128"/>
                <a:ea typeface="MS PGothic" charset="-128"/>
                <a:cs typeface="MS PGothic" charset="-128"/>
              </a:rPr>
              <a:t> </a:t>
            </a:r>
            <a:r>
              <a:rPr lang="ja-JP" altLang="en-US" sz="2000" dirty="0">
                <a:solidFill>
                  <a:schemeClr val="accent1"/>
                </a:solidFill>
                <a:latin typeface="MS PGothic" charset="-128"/>
                <a:ea typeface="MS PGothic" charset="-128"/>
                <a:cs typeface="MS PGothic" charset="-128"/>
              </a:rPr>
              <a:t>一連の流れと多層防御（</a:t>
            </a:r>
            <a:r>
              <a:rPr lang="ja-JP" altLang="en-US" sz="2000" dirty="0" smtClean="0">
                <a:solidFill>
                  <a:schemeClr val="accent1"/>
                </a:solidFill>
                <a:latin typeface="MS PGothic" charset="-128"/>
                <a:ea typeface="MS PGothic" charset="-128"/>
                <a:cs typeface="MS PGothic" charset="-128"/>
              </a:rPr>
              <a:t>シスコ セキュリティ ポートフォリオ</a:t>
            </a:r>
            <a:r>
              <a:rPr lang="ja-JP" altLang="en-US" sz="2000" dirty="0">
                <a:solidFill>
                  <a:schemeClr val="accent1"/>
                </a:solidFill>
                <a:latin typeface="MS PGothic" charset="-128"/>
                <a:ea typeface="MS PGothic" charset="-128"/>
                <a:cs typeface="MS PGothic" charset="-128"/>
              </a:rPr>
              <a:t>）</a:t>
            </a:r>
          </a:p>
        </p:txBody>
      </p:sp>
      <p:sp>
        <p:nvSpPr>
          <p:cNvPr id="29" name="TextBox 28"/>
          <p:cNvSpPr txBox="1"/>
          <p:nvPr/>
        </p:nvSpPr>
        <p:spPr>
          <a:xfrm>
            <a:off x="510736" y="681849"/>
            <a:ext cx="8054809" cy="629644"/>
          </a:xfrm>
          <a:prstGeom prst="rect">
            <a:avLst/>
          </a:prstGeom>
          <a:solidFill>
            <a:schemeClr val="accent1"/>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ctr" defTabSz="456789"/>
            <a:endParaRPr lang="ja-JP" altLang="en-US" sz="898" dirty="0">
              <a:solidFill>
                <a:srgbClr val="004BAF"/>
              </a:solidFill>
              <a:latin typeface="MS PGothic" charset="-128"/>
              <a:ea typeface="MS PGothic" charset="-128"/>
              <a:cs typeface="MS PGothic" charset="-128"/>
            </a:endParaRPr>
          </a:p>
        </p:txBody>
      </p:sp>
      <p:sp>
        <p:nvSpPr>
          <p:cNvPr id="30" name="TextBox 29"/>
          <p:cNvSpPr txBox="1"/>
          <p:nvPr/>
        </p:nvSpPr>
        <p:spPr>
          <a:xfrm>
            <a:off x="510735" y="1180100"/>
            <a:ext cx="8054810" cy="918117"/>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ctr" defTabSz="456789"/>
            <a:endParaRPr lang="ja-JP" altLang="en-US" sz="898" dirty="0">
              <a:solidFill>
                <a:srgbClr val="004BAF"/>
              </a:solidFill>
              <a:latin typeface="MS PGothic" charset="-128"/>
              <a:ea typeface="MS PGothic" charset="-128"/>
              <a:cs typeface="MS PGothic" charset="-128"/>
            </a:endParaRPr>
          </a:p>
        </p:txBody>
      </p:sp>
      <p:pic>
        <p:nvPicPr>
          <p:cNvPr id="31" name="Picture 26" descr="C:\Users\ecoffey\AppData\Local\Temp\Rar$DRa0.376\30028_Device_file_server_unreachable_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0381" y="1653091"/>
            <a:ext cx="288547" cy="288547"/>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26" descr="C:\Users\ecoffey\AppData\Local\Temp\Rar$DRa1.653\30059_Device_laptop_3145_unreachable_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9800" y="1677553"/>
            <a:ext cx="279289" cy="279289"/>
          </a:xfrm>
          <a:prstGeom prst="rect">
            <a:avLst/>
          </a:prstGeom>
          <a:noFill/>
          <a:extLst>
            <a:ext uri="{909E8E84-426E-40dd-AFC4-6F175D3DCCD1}">
              <a14:hiddenFill xmlns="" xmlns:a14="http://schemas.microsoft.com/office/drawing/2010/main">
                <a:solidFill>
                  <a:srgbClr val="FFFFFF"/>
                </a:solidFill>
              </a14:hiddenFill>
            </a:ext>
          </a:extLst>
        </p:spPr>
      </p:pic>
      <p:sp>
        <p:nvSpPr>
          <p:cNvPr id="33" name="Freeform 6"/>
          <p:cNvSpPr>
            <a:spLocks noEditPoints="1"/>
          </p:cNvSpPr>
          <p:nvPr/>
        </p:nvSpPr>
        <p:spPr bwMode="auto">
          <a:xfrm>
            <a:off x="1251594" y="1623337"/>
            <a:ext cx="186839" cy="332325"/>
          </a:xfrm>
          <a:custGeom>
            <a:avLst/>
            <a:gdLst>
              <a:gd name="T0" fmla="*/ 87 w 103"/>
              <a:gd name="T1" fmla="*/ 0 h 184"/>
              <a:gd name="T2" fmla="*/ 16 w 103"/>
              <a:gd name="T3" fmla="*/ 0 h 184"/>
              <a:gd name="T4" fmla="*/ 0 w 103"/>
              <a:gd name="T5" fmla="*/ 17 h 184"/>
              <a:gd name="T6" fmla="*/ 0 w 103"/>
              <a:gd name="T7" fmla="*/ 168 h 184"/>
              <a:gd name="T8" fmla="*/ 16 w 103"/>
              <a:gd name="T9" fmla="*/ 184 h 184"/>
              <a:gd name="T10" fmla="*/ 87 w 103"/>
              <a:gd name="T11" fmla="*/ 184 h 184"/>
              <a:gd name="T12" fmla="*/ 103 w 103"/>
              <a:gd name="T13" fmla="*/ 168 h 184"/>
              <a:gd name="T14" fmla="*/ 103 w 103"/>
              <a:gd name="T15" fmla="*/ 17 h 184"/>
              <a:gd name="T16" fmla="*/ 87 w 103"/>
              <a:gd name="T17" fmla="*/ 0 h 184"/>
              <a:gd name="T18" fmla="*/ 51 w 103"/>
              <a:gd name="T19" fmla="*/ 175 h 184"/>
              <a:gd name="T20" fmla="*/ 42 w 103"/>
              <a:gd name="T21" fmla="*/ 165 h 184"/>
              <a:gd name="T22" fmla="*/ 51 w 103"/>
              <a:gd name="T23" fmla="*/ 155 h 184"/>
              <a:gd name="T24" fmla="*/ 61 w 103"/>
              <a:gd name="T25" fmla="*/ 165 h 184"/>
              <a:gd name="T26" fmla="*/ 51 w 103"/>
              <a:gd name="T27" fmla="*/ 175 h 184"/>
              <a:gd name="T28" fmla="*/ 92 w 103"/>
              <a:gd name="T29" fmla="*/ 147 h 184"/>
              <a:gd name="T30" fmla="*/ 11 w 103"/>
              <a:gd name="T31" fmla="*/ 147 h 184"/>
              <a:gd name="T32" fmla="*/ 11 w 103"/>
              <a:gd name="T33" fmla="*/ 27 h 184"/>
              <a:gd name="T34" fmla="*/ 92 w 103"/>
              <a:gd name="T35" fmla="*/ 27 h 184"/>
              <a:gd name="T36" fmla="*/ 92 w 103"/>
              <a:gd name="T37" fmla="*/ 14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3" h="184">
                <a:moveTo>
                  <a:pt x="87" y="0"/>
                </a:moveTo>
                <a:cubicBezTo>
                  <a:pt x="16" y="0"/>
                  <a:pt x="16" y="0"/>
                  <a:pt x="16" y="0"/>
                </a:cubicBezTo>
                <a:cubicBezTo>
                  <a:pt x="7" y="0"/>
                  <a:pt x="0" y="8"/>
                  <a:pt x="0" y="17"/>
                </a:cubicBezTo>
                <a:cubicBezTo>
                  <a:pt x="0" y="168"/>
                  <a:pt x="0" y="168"/>
                  <a:pt x="0" y="168"/>
                </a:cubicBezTo>
                <a:cubicBezTo>
                  <a:pt x="0" y="177"/>
                  <a:pt x="7" y="184"/>
                  <a:pt x="16" y="184"/>
                </a:cubicBezTo>
                <a:cubicBezTo>
                  <a:pt x="87" y="184"/>
                  <a:pt x="87" y="184"/>
                  <a:pt x="87" y="184"/>
                </a:cubicBezTo>
                <a:cubicBezTo>
                  <a:pt x="96" y="184"/>
                  <a:pt x="103" y="177"/>
                  <a:pt x="103" y="168"/>
                </a:cubicBezTo>
                <a:cubicBezTo>
                  <a:pt x="103" y="17"/>
                  <a:pt x="103" y="17"/>
                  <a:pt x="103" y="17"/>
                </a:cubicBezTo>
                <a:cubicBezTo>
                  <a:pt x="103" y="8"/>
                  <a:pt x="96" y="0"/>
                  <a:pt x="87" y="0"/>
                </a:cubicBezTo>
                <a:moveTo>
                  <a:pt x="51" y="175"/>
                </a:moveTo>
                <a:cubicBezTo>
                  <a:pt x="46" y="175"/>
                  <a:pt x="42" y="171"/>
                  <a:pt x="42" y="165"/>
                </a:cubicBezTo>
                <a:cubicBezTo>
                  <a:pt x="42" y="160"/>
                  <a:pt x="46" y="155"/>
                  <a:pt x="51" y="155"/>
                </a:cubicBezTo>
                <a:cubicBezTo>
                  <a:pt x="57" y="155"/>
                  <a:pt x="61" y="160"/>
                  <a:pt x="61" y="165"/>
                </a:cubicBezTo>
                <a:cubicBezTo>
                  <a:pt x="61" y="171"/>
                  <a:pt x="57" y="175"/>
                  <a:pt x="51" y="175"/>
                </a:cubicBezTo>
                <a:moveTo>
                  <a:pt x="92" y="147"/>
                </a:moveTo>
                <a:cubicBezTo>
                  <a:pt x="11" y="147"/>
                  <a:pt x="11" y="147"/>
                  <a:pt x="11" y="147"/>
                </a:cubicBezTo>
                <a:cubicBezTo>
                  <a:pt x="11" y="27"/>
                  <a:pt x="11" y="27"/>
                  <a:pt x="11" y="27"/>
                </a:cubicBezTo>
                <a:cubicBezTo>
                  <a:pt x="92" y="27"/>
                  <a:pt x="92" y="27"/>
                  <a:pt x="92" y="27"/>
                </a:cubicBezTo>
                <a:lnTo>
                  <a:pt x="92" y="147"/>
                </a:lnTo>
                <a:close/>
              </a:path>
            </a:pathLst>
          </a:custGeom>
          <a:solidFill>
            <a:schemeClr val="bg1">
              <a:lumMod val="65000"/>
            </a:schemeClr>
          </a:solidFill>
          <a:ln>
            <a:noFill/>
          </a:ln>
        </p:spPr>
        <p:txBody>
          <a:bodyPr vert="horz" wrap="square" lIns="68454" tIns="34226" rIns="68454" bIns="34226" numCol="1" anchor="t" anchorCtr="0" compatLnSpc="1">
            <a:prstTxWarp prst="textNoShape">
              <a:avLst/>
            </a:prstTxWarp>
          </a:bodyPr>
          <a:lstStyle/>
          <a:p>
            <a:pPr defTabSz="912755">
              <a:defRPr/>
            </a:pPr>
            <a:endParaRPr lang="en-US" sz="1048" kern="0">
              <a:solidFill>
                <a:schemeClr val="accent1"/>
              </a:solidFill>
              <a:latin typeface="MS PGothic" charset="-128"/>
              <a:ea typeface="MS PGothic" charset="-128"/>
              <a:cs typeface="MS PGothic" charset="-128"/>
            </a:endParaRPr>
          </a:p>
        </p:txBody>
      </p:sp>
      <p:cxnSp>
        <p:nvCxnSpPr>
          <p:cNvPr id="34" name="Straight Arrow Connector 33"/>
          <p:cNvCxnSpPr/>
          <p:nvPr/>
        </p:nvCxnSpPr>
        <p:spPr>
          <a:xfrm flipV="1">
            <a:off x="3207569" y="1454674"/>
            <a:ext cx="206019" cy="9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529534" y="1437569"/>
            <a:ext cx="236282" cy="2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859332" y="726025"/>
            <a:ext cx="1419176" cy="384764"/>
          </a:xfrm>
          <a:prstGeom prst="rect">
            <a:avLst/>
          </a:prstGeom>
          <a:ln w="3175">
            <a:solidFill>
              <a:srgbClr val="FF0000"/>
            </a:solidFill>
          </a:ln>
        </p:spPr>
        <p:style>
          <a:lnRef idx="2">
            <a:schemeClr val="accent1"/>
          </a:lnRef>
          <a:fillRef idx="1">
            <a:schemeClr val="lt1"/>
          </a:fillRef>
          <a:effectRef idx="0">
            <a:schemeClr val="accent1"/>
          </a:effectRef>
          <a:fontRef idx="minor">
            <a:schemeClr val="dk1"/>
          </a:fontRef>
        </p:style>
        <p:txBody>
          <a:bodyPr wrap="none" rtlCol="0" anchor="ctr">
            <a:noAutofit/>
          </a:bodyPr>
          <a:lstStyle/>
          <a:p>
            <a:pPr algn="ctr" defTabSz="456789"/>
            <a:r>
              <a:rPr lang="ja-JP" altLang="en-US" sz="1400" b="1" dirty="0">
                <a:solidFill>
                  <a:srgbClr val="FF0000"/>
                </a:solidFill>
                <a:latin typeface="MS PGothic" charset="-128"/>
                <a:ea typeface="MS PGothic" charset="-128"/>
                <a:cs typeface="MS PGothic" charset="-128"/>
              </a:rPr>
              <a:t>偵察・攻撃準備</a:t>
            </a:r>
            <a:endParaRPr lang="en-US" altLang="ja-JP" sz="1400" b="1" dirty="0">
              <a:solidFill>
                <a:srgbClr val="FF0000"/>
              </a:solidFill>
              <a:latin typeface="MS PGothic" charset="-128"/>
              <a:ea typeface="MS PGothic" charset="-128"/>
              <a:cs typeface="MS PGothic" charset="-128"/>
            </a:endParaRPr>
          </a:p>
        </p:txBody>
      </p:sp>
      <p:sp>
        <p:nvSpPr>
          <p:cNvPr id="37" name="TextBox 36"/>
          <p:cNvSpPr txBox="1"/>
          <p:nvPr/>
        </p:nvSpPr>
        <p:spPr>
          <a:xfrm>
            <a:off x="3363497" y="724825"/>
            <a:ext cx="1112344" cy="384763"/>
          </a:xfrm>
          <a:prstGeom prst="rect">
            <a:avLst/>
          </a:prstGeom>
          <a:ln w="3175">
            <a:solidFill>
              <a:srgbClr val="FF0000"/>
            </a:solidFill>
          </a:ln>
        </p:spPr>
        <p:style>
          <a:lnRef idx="2">
            <a:schemeClr val="accent1"/>
          </a:lnRef>
          <a:fillRef idx="1">
            <a:schemeClr val="lt1"/>
          </a:fillRef>
          <a:effectRef idx="0">
            <a:schemeClr val="accent1"/>
          </a:effectRef>
          <a:fontRef idx="minor">
            <a:schemeClr val="dk1"/>
          </a:fontRef>
        </p:style>
        <p:txBody>
          <a:bodyPr wrap="none" rtlCol="0" anchor="ctr">
            <a:noAutofit/>
          </a:bodyPr>
          <a:lstStyle/>
          <a:p>
            <a:pPr algn="ctr" defTabSz="456789"/>
            <a:r>
              <a:rPr lang="ja-JP" altLang="en-US" sz="1400" b="1" dirty="0">
                <a:solidFill>
                  <a:srgbClr val="FF0000"/>
                </a:solidFill>
                <a:latin typeface="MS PGothic" charset="-128"/>
                <a:ea typeface="MS PGothic" charset="-128"/>
                <a:cs typeface="MS PGothic" charset="-128"/>
              </a:rPr>
              <a:t>攻撃</a:t>
            </a:r>
          </a:p>
        </p:txBody>
      </p:sp>
      <p:sp>
        <p:nvSpPr>
          <p:cNvPr id="38" name="TextBox 37"/>
          <p:cNvSpPr txBox="1"/>
          <p:nvPr/>
        </p:nvSpPr>
        <p:spPr>
          <a:xfrm>
            <a:off x="4556687" y="729134"/>
            <a:ext cx="904423" cy="384763"/>
          </a:xfrm>
          <a:prstGeom prst="rect">
            <a:avLst/>
          </a:prstGeom>
          <a:ln w="3175">
            <a:solidFill>
              <a:srgbClr val="FF0000"/>
            </a:solidFill>
          </a:ln>
        </p:spPr>
        <p:style>
          <a:lnRef idx="2">
            <a:schemeClr val="accent1"/>
          </a:lnRef>
          <a:fillRef idx="1">
            <a:schemeClr val="lt1"/>
          </a:fillRef>
          <a:effectRef idx="0">
            <a:schemeClr val="accent1"/>
          </a:effectRef>
          <a:fontRef idx="minor">
            <a:schemeClr val="dk1"/>
          </a:fontRef>
        </p:style>
        <p:txBody>
          <a:bodyPr wrap="none" rtlCol="0" anchor="ctr">
            <a:noAutofit/>
          </a:bodyPr>
          <a:lstStyle/>
          <a:p>
            <a:pPr algn="ctr" defTabSz="456789"/>
            <a:r>
              <a:rPr lang="ja-JP" altLang="en-US" sz="1400" b="1" dirty="0" smtClean="0">
                <a:solidFill>
                  <a:srgbClr val="FF0000"/>
                </a:solidFill>
                <a:latin typeface="MS PGothic" charset="-128"/>
                <a:ea typeface="MS PGothic" charset="-128"/>
                <a:cs typeface="MS PGothic" charset="-128"/>
              </a:rPr>
              <a:t>感染</a:t>
            </a:r>
            <a:endParaRPr lang="ja-JP" altLang="en-US" sz="1400" b="1" dirty="0">
              <a:solidFill>
                <a:srgbClr val="FF0000"/>
              </a:solidFill>
              <a:latin typeface="MS PGothic" charset="-128"/>
              <a:ea typeface="MS PGothic" charset="-128"/>
              <a:cs typeface="MS PGothic" charset="-128"/>
            </a:endParaRPr>
          </a:p>
        </p:txBody>
      </p:sp>
      <p:sp>
        <p:nvSpPr>
          <p:cNvPr id="39" name="TextBox 51"/>
          <p:cNvSpPr txBox="1"/>
          <p:nvPr/>
        </p:nvSpPr>
        <p:spPr>
          <a:xfrm>
            <a:off x="5548181" y="735393"/>
            <a:ext cx="1078038" cy="384764"/>
          </a:xfrm>
          <a:prstGeom prst="rect">
            <a:avLst/>
          </a:prstGeom>
          <a:ln w="3175">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defTabSz="456789"/>
            <a:r>
              <a:rPr lang="ja-JP" altLang="en-US" sz="1400" b="1" dirty="0">
                <a:solidFill>
                  <a:srgbClr val="FF0000"/>
                </a:solidFill>
                <a:latin typeface="MS PGothic" charset="-128"/>
                <a:ea typeface="MS PGothic" charset="-128"/>
                <a:cs typeface="MS PGothic" charset="-128"/>
              </a:rPr>
              <a:t>感染拡大</a:t>
            </a:r>
            <a:endParaRPr lang="en-US" altLang="ja-JP" sz="1400" b="1" dirty="0">
              <a:solidFill>
                <a:srgbClr val="FF0000"/>
              </a:solidFill>
              <a:latin typeface="MS PGothic" charset="-128"/>
              <a:ea typeface="MS PGothic" charset="-128"/>
              <a:cs typeface="MS PGothic" charset="-128"/>
            </a:endParaRPr>
          </a:p>
        </p:txBody>
      </p:sp>
      <p:sp>
        <p:nvSpPr>
          <p:cNvPr id="40" name="TextBox 45"/>
          <p:cNvSpPr txBox="1"/>
          <p:nvPr/>
        </p:nvSpPr>
        <p:spPr>
          <a:xfrm>
            <a:off x="1859330" y="1268701"/>
            <a:ext cx="1405090" cy="231694"/>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en-US" altLang="ja-JP" sz="900" dirty="0">
                <a:solidFill>
                  <a:schemeClr val="accent1"/>
                </a:solidFill>
                <a:latin typeface="MS PGothic" charset="-128"/>
                <a:ea typeface="MS PGothic" charset="-128"/>
                <a:cs typeface="MS PGothic" charset="-128"/>
              </a:rPr>
              <a:t>1.</a:t>
            </a:r>
            <a:r>
              <a:rPr lang="ja-JP" altLang="en-US" sz="900" dirty="0">
                <a:solidFill>
                  <a:schemeClr val="accent1"/>
                </a:solidFill>
                <a:latin typeface="MS PGothic" charset="-128"/>
                <a:ea typeface="MS PGothic" charset="-128"/>
                <a:cs typeface="MS PGothic" charset="-128"/>
              </a:rPr>
              <a:t>インターネットから攻撃</a:t>
            </a:r>
            <a:endParaRPr lang="en-US" altLang="ja-JP" sz="900" dirty="0">
              <a:solidFill>
                <a:schemeClr val="accent1"/>
              </a:solidFill>
              <a:latin typeface="MS PGothic" charset="-128"/>
              <a:ea typeface="MS PGothic" charset="-128"/>
              <a:cs typeface="MS PGothic" charset="-128"/>
            </a:endParaRPr>
          </a:p>
        </p:txBody>
      </p:sp>
      <p:sp>
        <p:nvSpPr>
          <p:cNvPr id="41" name="TextBox 45"/>
          <p:cNvSpPr txBox="1"/>
          <p:nvPr/>
        </p:nvSpPr>
        <p:spPr>
          <a:xfrm>
            <a:off x="1859329" y="1544017"/>
            <a:ext cx="1405089" cy="245885"/>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en-US" altLang="ja-JP" sz="900" dirty="0">
                <a:solidFill>
                  <a:schemeClr val="accent1"/>
                </a:solidFill>
                <a:latin typeface="MS PGothic" charset="-128"/>
                <a:ea typeface="MS PGothic" charset="-128"/>
                <a:cs typeface="MS PGothic" charset="-128"/>
              </a:rPr>
              <a:t>2.</a:t>
            </a:r>
            <a:r>
              <a:rPr lang="ja-JP" altLang="en-US" sz="900" dirty="0">
                <a:solidFill>
                  <a:schemeClr val="accent1"/>
                </a:solidFill>
                <a:latin typeface="MS PGothic" charset="-128"/>
                <a:ea typeface="MS PGothic" charset="-128"/>
                <a:cs typeface="MS PGothic" charset="-128"/>
              </a:rPr>
              <a:t>メール経由の侵入</a:t>
            </a:r>
            <a:endParaRPr lang="en-US" altLang="ja-JP" sz="900" dirty="0">
              <a:solidFill>
                <a:schemeClr val="accent1"/>
              </a:solidFill>
              <a:latin typeface="MS PGothic" charset="-128"/>
              <a:ea typeface="MS PGothic" charset="-128"/>
              <a:cs typeface="MS PGothic" charset="-128"/>
            </a:endParaRPr>
          </a:p>
        </p:txBody>
      </p:sp>
      <p:sp>
        <p:nvSpPr>
          <p:cNvPr id="42" name="TextBox 45"/>
          <p:cNvSpPr txBox="1"/>
          <p:nvPr/>
        </p:nvSpPr>
        <p:spPr>
          <a:xfrm>
            <a:off x="1859330" y="1827474"/>
            <a:ext cx="1405089" cy="242329"/>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en-US" altLang="ja-JP" sz="900" dirty="0">
                <a:solidFill>
                  <a:schemeClr val="accent1"/>
                </a:solidFill>
                <a:latin typeface="MS PGothic" charset="-128"/>
                <a:ea typeface="MS PGothic" charset="-128"/>
                <a:cs typeface="MS PGothic" charset="-128"/>
              </a:rPr>
              <a:t>3.</a:t>
            </a:r>
            <a:r>
              <a:rPr lang="ja-JP" altLang="en-US" sz="900" dirty="0">
                <a:solidFill>
                  <a:schemeClr val="accent1"/>
                </a:solidFill>
                <a:latin typeface="MS PGothic" charset="-128"/>
                <a:ea typeface="MS PGothic" charset="-128"/>
                <a:cs typeface="MS PGothic" charset="-128"/>
              </a:rPr>
              <a:t>ウェブ経由の侵入</a:t>
            </a:r>
            <a:endParaRPr lang="en-US" altLang="ja-JP" sz="900" dirty="0">
              <a:solidFill>
                <a:schemeClr val="accent1"/>
              </a:solidFill>
              <a:latin typeface="MS PGothic" charset="-128"/>
              <a:ea typeface="MS PGothic" charset="-128"/>
              <a:cs typeface="MS PGothic" charset="-128"/>
            </a:endParaRPr>
          </a:p>
        </p:txBody>
      </p:sp>
      <p:sp>
        <p:nvSpPr>
          <p:cNvPr id="43" name="TextBox 45"/>
          <p:cNvSpPr txBox="1"/>
          <p:nvPr/>
        </p:nvSpPr>
        <p:spPr>
          <a:xfrm>
            <a:off x="3413589" y="1274456"/>
            <a:ext cx="1090480" cy="354658"/>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ctr"/>
            <a:r>
              <a:rPr lang="en-US" altLang="ja-JP" sz="900" dirty="0">
                <a:solidFill>
                  <a:schemeClr val="accent1"/>
                </a:solidFill>
                <a:latin typeface="MS PGothic" charset="-128"/>
                <a:ea typeface="MS PGothic" charset="-128"/>
                <a:cs typeface="MS PGothic" charset="-128"/>
              </a:rPr>
              <a:t>ETERNAL BLUE </a:t>
            </a:r>
            <a:r>
              <a:rPr lang="ja-JP" altLang="en-US" sz="900" dirty="0">
                <a:solidFill>
                  <a:schemeClr val="accent1"/>
                </a:solidFill>
                <a:latin typeface="MS PGothic" charset="-128"/>
                <a:ea typeface="MS PGothic" charset="-128"/>
                <a:cs typeface="MS PGothic" charset="-128"/>
              </a:rPr>
              <a:t>脆弱性利用</a:t>
            </a:r>
            <a:endParaRPr lang="en-US" altLang="ja-JP" sz="900" dirty="0">
              <a:solidFill>
                <a:schemeClr val="accent1"/>
              </a:solidFill>
              <a:latin typeface="MS PGothic" charset="-128"/>
              <a:ea typeface="MS PGothic" charset="-128"/>
              <a:cs typeface="MS PGothic" charset="-128"/>
            </a:endParaRPr>
          </a:p>
        </p:txBody>
      </p:sp>
      <p:sp>
        <p:nvSpPr>
          <p:cNvPr id="44" name="TextBox 45"/>
          <p:cNvSpPr txBox="1"/>
          <p:nvPr/>
        </p:nvSpPr>
        <p:spPr>
          <a:xfrm>
            <a:off x="4629962" y="1273110"/>
            <a:ext cx="868716" cy="350226"/>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ctr"/>
            <a:r>
              <a:rPr lang="en-US" altLang="ja-JP" sz="900" dirty="0">
                <a:solidFill>
                  <a:schemeClr val="accent1"/>
                </a:solidFill>
                <a:latin typeface="MS PGothic" charset="-128"/>
                <a:ea typeface="MS PGothic" charset="-128"/>
                <a:cs typeface="MS PGothic" charset="-128"/>
              </a:rPr>
              <a:t>WannaCry</a:t>
            </a:r>
          </a:p>
          <a:p>
            <a:pPr algn="ctr"/>
            <a:r>
              <a:rPr lang="ja-JP" altLang="en-US" sz="900" dirty="0" smtClean="0">
                <a:solidFill>
                  <a:schemeClr val="accent1"/>
                </a:solidFill>
                <a:latin typeface="MS PGothic" charset="-128"/>
                <a:ea typeface="MS PGothic" charset="-128"/>
                <a:cs typeface="MS PGothic" charset="-128"/>
              </a:rPr>
              <a:t>感染</a:t>
            </a:r>
            <a:endParaRPr lang="ja-JP" altLang="en-US" sz="900" dirty="0">
              <a:solidFill>
                <a:schemeClr val="accent1"/>
              </a:solidFill>
              <a:latin typeface="MS PGothic" charset="-128"/>
              <a:ea typeface="MS PGothic" charset="-128"/>
              <a:cs typeface="MS PGothic" charset="-128"/>
            </a:endParaRPr>
          </a:p>
        </p:txBody>
      </p:sp>
      <p:cxnSp>
        <p:nvCxnSpPr>
          <p:cNvPr id="45" name="Straight Arrow Connector 44"/>
          <p:cNvCxnSpPr/>
          <p:nvPr/>
        </p:nvCxnSpPr>
        <p:spPr>
          <a:xfrm>
            <a:off x="4511758" y="1440595"/>
            <a:ext cx="122837" cy="5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5498678" y="1446028"/>
            <a:ext cx="94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5"/>
          <p:cNvSpPr txBox="1"/>
          <p:nvPr/>
        </p:nvSpPr>
        <p:spPr>
          <a:xfrm>
            <a:off x="5588341" y="1273109"/>
            <a:ext cx="1035902" cy="350227"/>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ctr"/>
            <a:r>
              <a:rPr lang="ja-JP" altLang="en-US" sz="900" dirty="0">
                <a:solidFill>
                  <a:schemeClr val="accent1"/>
                </a:solidFill>
                <a:latin typeface="MS PGothic" charset="-128"/>
                <a:ea typeface="MS PGothic" charset="-128"/>
                <a:cs typeface="MS PGothic" charset="-128"/>
              </a:rPr>
              <a:t>内部</a:t>
            </a:r>
            <a:r>
              <a:rPr lang="en-US" altLang="ja-JP" sz="900" dirty="0">
                <a:solidFill>
                  <a:schemeClr val="accent1"/>
                </a:solidFill>
                <a:latin typeface="MS PGothic" charset="-128"/>
                <a:ea typeface="MS PGothic" charset="-128"/>
                <a:cs typeface="MS PGothic" charset="-128"/>
              </a:rPr>
              <a:t>NW</a:t>
            </a:r>
          </a:p>
          <a:p>
            <a:pPr algn="ctr"/>
            <a:r>
              <a:rPr lang="en-US" altLang="ja-JP" sz="900" dirty="0">
                <a:solidFill>
                  <a:schemeClr val="accent1"/>
                </a:solidFill>
                <a:latin typeface="MS PGothic" charset="-128"/>
                <a:ea typeface="MS PGothic" charset="-128"/>
                <a:cs typeface="MS PGothic" charset="-128"/>
              </a:rPr>
              <a:t>TCP445</a:t>
            </a:r>
            <a:r>
              <a:rPr lang="ja-JP" altLang="en-US" sz="900" dirty="0">
                <a:solidFill>
                  <a:schemeClr val="accent1"/>
                </a:solidFill>
                <a:latin typeface="MS PGothic" charset="-128"/>
                <a:ea typeface="MS PGothic" charset="-128"/>
                <a:cs typeface="MS PGothic" charset="-128"/>
              </a:rPr>
              <a:t>スキャン</a:t>
            </a:r>
            <a:endParaRPr lang="en-US" altLang="ja-JP" sz="900" dirty="0">
              <a:solidFill>
                <a:schemeClr val="accent1"/>
              </a:solidFill>
              <a:latin typeface="MS PGothic" charset="-128"/>
              <a:ea typeface="MS PGothic" charset="-128"/>
              <a:cs typeface="MS PGothic" charset="-128"/>
            </a:endParaRPr>
          </a:p>
        </p:txBody>
      </p:sp>
      <p:sp>
        <p:nvSpPr>
          <p:cNvPr id="48" name="TextBox 45"/>
          <p:cNvSpPr txBox="1"/>
          <p:nvPr/>
        </p:nvSpPr>
        <p:spPr>
          <a:xfrm>
            <a:off x="6891870" y="1268700"/>
            <a:ext cx="1484937" cy="354635"/>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ctr"/>
            <a:r>
              <a:rPr lang="ja-JP" altLang="en-US" sz="900" dirty="0">
                <a:solidFill>
                  <a:schemeClr val="accent1"/>
                </a:solidFill>
                <a:latin typeface="MS PGothic" charset="-128"/>
                <a:ea typeface="MS PGothic" charset="-128"/>
                <a:cs typeface="MS PGothic" charset="-128"/>
              </a:rPr>
              <a:t>データ暗号、画面書換</a:t>
            </a:r>
            <a:endParaRPr lang="en-US" altLang="ja-JP" sz="900" dirty="0">
              <a:solidFill>
                <a:schemeClr val="accent1"/>
              </a:solidFill>
              <a:latin typeface="MS PGothic" charset="-128"/>
              <a:ea typeface="MS PGothic" charset="-128"/>
              <a:cs typeface="MS PGothic" charset="-128"/>
            </a:endParaRPr>
          </a:p>
          <a:p>
            <a:pPr algn="ctr"/>
            <a:r>
              <a:rPr lang="ja-JP" altLang="en-US" sz="900" dirty="0">
                <a:solidFill>
                  <a:schemeClr val="accent1"/>
                </a:solidFill>
                <a:latin typeface="MS PGothic" charset="-128"/>
                <a:ea typeface="MS PGothic" charset="-128"/>
                <a:cs typeface="MS PGothic" charset="-128"/>
              </a:rPr>
              <a:t>（身代金要求）</a:t>
            </a:r>
            <a:endParaRPr lang="en-US" altLang="ja-JP" sz="900" dirty="0">
              <a:solidFill>
                <a:schemeClr val="accent1"/>
              </a:solidFill>
              <a:latin typeface="MS PGothic" charset="-128"/>
              <a:ea typeface="MS PGothic" charset="-128"/>
              <a:cs typeface="MS PGothic" charset="-128"/>
            </a:endParaRPr>
          </a:p>
        </p:txBody>
      </p:sp>
      <p:sp>
        <p:nvSpPr>
          <p:cNvPr id="49" name="フリーフォーム 14"/>
          <p:cNvSpPr/>
          <p:nvPr/>
        </p:nvSpPr>
        <p:spPr>
          <a:xfrm>
            <a:off x="3416415" y="1195580"/>
            <a:ext cx="3323460" cy="112119"/>
          </a:xfrm>
          <a:custGeom>
            <a:avLst/>
            <a:gdLst>
              <a:gd name="connsiteX0" fmla="*/ 4196315 w 4704319"/>
              <a:gd name="connsiteY0" fmla="*/ 159253 h 205552"/>
              <a:gd name="connsiteX1" fmla="*/ 4358361 w 4704319"/>
              <a:gd name="connsiteY1" fmla="*/ 20357 h 205552"/>
              <a:gd name="connsiteX2" fmla="*/ 249348 w 4704319"/>
              <a:gd name="connsiteY2" fmla="*/ 20357 h 205552"/>
              <a:gd name="connsiteX3" fmla="*/ 434543 w 4704319"/>
              <a:gd name="connsiteY3" fmla="*/ 205552 h 205552"/>
            </a:gdLst>
            <a:ahLst/>
            <a:cxnLst>
              <a:cxn ang="0">
                <a:pos x="connsiteX0" y="connsiteY0"/>
              </a:cxn>
              <a:cxn ang="0">
                <a:pos x="connsiteX1" y="connsiteY1"/>
              </a:cxn>
              <a:cxn ang="0">
                <a:pos x="connsiteX2" y="connsiteY2"/>
              </a:cxn>
              <a:cxn ang="0">
                <a:pos x="connsiteX3" y="connsiteY3"/>
              </a:cxn>
            </a:cxnLst>
            <a:rect l="l" t="t" r="r" b="b"/>
            <a:pathLst>
              <a:path w="4704319" h="205552">
                <a:moveTo>
                  <a:pt x="4196315" y="159253"/>
                </a:moveTo>
                <a:cubicBezTo>
                  <a:pt x="4606252" y="101379"/>
                  <a:pt x="5016189" y="43506"/>
                  <a:pt x="4358361" y="20357"/>
                </a:cubicBezTo>
                <a:cubicBezTo>
                  <a:pt x="3700533" y="-2792"/>
                  <a:pt x="903318" y="-10509"/>
                  <a:pt x="249348" y="20357"/>
                </a:cubicBezTo>
                <a:cubicBezTo>
                  <a:pt x="-404622" y="51223"/>
                  <a:pt x="434543" y="205552"/>
                  <a:pt x="434543" y="205552"/>
                </a:cubicBezTo>
              </a:path>
            </a:pathLst>
          </a:custGeom>
          <a:noFill/>
          <a:ln w="9525">
            <a:solidFill>
              <a:srgbClr val="FF0000"/>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MS PGothic" charset="-128"/>
              <a:ea typeface="MS PGothic" charset="-128"/>
              <a:cs typeface="MS PGothic" charset="-128"/>
            </a:endParaRPr>
          </a:p>
        </p:txBody>
      </p:sp>
      <p:cxnSp>
        <p:nvCxnSpPr>
          <p:cNvPr id="50" name="Elbow Connector 49"/>
          <p:cNvCxnSpPr/>
          <p:nvPr/>
        </p:nvCxnSpPr>
        <p:spPr>
          <a:xfrm flipV="1">
            <a:off x="3261595" y="1623336"/>
            <a:ext cx="1802726" cy="29524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p:cNvCxnSpPr/>
          <p:nvPr/>
        </p:nvCxnSpPr>
        <p:spPr>
          <a:xfrm flipV="1">
            <a:off x="3261593" y="1623759"/>
            <a:ext cx="1637460" cy="107844"/>
          </a:xfrm>
          <a:prstGeom prst="bentConnector3">
            <a:avLst>
              <a:gd name="adj1" fmla="val 100238"/>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1"/>
          <p:cNvSpPr txBox="1"/>
          <p:nvPr/>
        </p:nvSpPr>
        <p:spPr>
          <a:xfrm>
            <a:off x="6891870" y="745984"/>
            <a:ext cx="1484936" cy="384764"/>
          </a:xfrm>
          <a:prstGeom prst="rect">
            <a:avLst/>
          </a:prstGeom>
          <a:ln w="3175">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defTabSz="456789"/>
            <a:r>
              <a:rPr lang="ja-JP" altLang="en-US" sz="1400" b="1" dirty="0">
                <a:solidFill>
                  <a:srgbClr val="FF0000"/>
                </a:solidFill>
                <a:latin typeface="MS PGothic" charset="-128"/>
                <a:ea typeface="MS PGothic" charset="-128"/>
                <a:cs typeface="MS PGothic" charset="-128"/>
              </a:rPr>
              <a:t>実行</a:t>
            </a:r>
            <a:endParaRPr lang="en-US" altLang="ja-JP" sz="1400" b="1" dirty="0">
              <a:solidFill>
                <a:srgbClr val="FF0000"/>
              </a:solidFill>
              <a:latin typeface="MS PGothic" charset="-128"/>
              <a:ea typeface="MS PGothic" charset="-128"/>
              <a:cs typeface="MS PGothic" charset="-128"/>
            </a:endParaRPr>
          </a:p>
        </p:txBody>
      </p:sp>
      <p:graphicFrame>
        <p:nvGraphicFramePr>
          <p:cNvPr id="54" name="Table 53"/>
          <p:cNvGraphicFramePr>
            <a:graphicFrameLocks noGrp="1"/>
          </p:cNvGraphicFramePr>
          <p:nvPr>
            <p:extLst>
              <p:ext uri="{D42A27DB-BD31-4B8C-83A1-F6EECF244321}">
                <p14:modId xmlns:p14="http://schemas.microsoft.com/office/powerpoint/2010/main" val="296784355"/>
              </p:ext>
            </p:extLst>
          </p:nvPr>
        </p:nvGraphicFramePr>
        <p:xfrm>
          <a:off x="1859330" y="2123070"/>
          <a:ext cx="6713513" cy="2371401"/>
        </p:xfrm>
        <a:graphic>
          <a:graphicData uri="http://schemas.openxmlformats.org/drawingml/2006/table">
            <a:tbl>
              <a:tblPr bandRow="1">
                <a:tableStyleId>{5C22544A-7EE6-4342-B048-85BDC9FD1C3A}</a:tableStyleId>
              </a:tblPr>
              <a:tblGrid>
                <a:gridCol w="1501218">
                  <a:extLst>
                    <a:ext uri="{9D8B030D-6E8A-4147-A177-3AD203B41FA5}">
                      <a16:colId xmlns:a16="http://schemas.microsoft.com/office/drawing/2014/main" val="20000"/>
                    </a:ext>
                  </a:extLst>
                </a:gridCol>
                <a:gridCol w="1184465">
                  <a:extLst>
                    <a:ext uri="{9D8B030D-6E8A-4147-A177-3AD203B41FA5}">
                      <a16:colId xmlns:a16="http://schemas.microsoft.com/office/drawing/2014/main" val="1212673148"/>
                    </a:ext>
                  </a:extLst>
                </a:gridCol>
                <a:gridCol w="960808">
                  <a:extLst>
                    <a:ext uri="{9D8B030D-6E8A-4147-A177-3AD203B41FA5}">
                      <a16:colId xmlns:a16="http://schemas.microsoft.com/office/drawing/2014/main" val="20002"/>
                    </a:ext>
                  </a:extLst>
                </a:gridCol>
                <a:gridCol w="1164072">
                  <a:extLst>
                    <a:ext uri="{9D8B030D-6E8A-4147-A177-3AD203B41FA5}">
                      <a16:colId xmlns:a16="http://schemas.microsoft.com/office/drawing/2014/main" val="260145222"/>
                    </a:ext>
                  </a:extLst>
                </a:gridCol>
                <a:gridCol w="1902950">
                  <a:extLst>
                    <a:ext uri="{9D8B030D-6E8A-4147-A177-3AD203B41FA5}">
                      <a16:colId xmlns:a16="http://schemas.microsoft.com/office/drawing/2014/main" val="3610098981"/>
                    </a:ext>
                  </a:extLst>
                </a:gridCol>
              </a:tblGrid>
              <a:tr h="335766">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kumimoji="1" lang="ja-JP" altLang="en-US" sz="1400" dirty="0"/>
                    </a:p>
                  </a:txBody>
                  <a:tcPr marL="91270" marR="91270" marT="45636" marB="45636"/>
                </a:tc>
                <a:extLst>
                  <a:ext uri="{0D108BD9-81ED-4DB2-BD59-A6C34878D82A}">
                    <a16:rowId xmlns:a16="http://schemas.microsoft.com/office/drawing/2014/main" val="81590147"/>
                  </a:ext>
                </a:extLst>
              </a:tr>
              <a:tr h="335766">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kumimoji="1" lang="ja-JP" altLang="en-US" sz="1400" dirty="0"/>
                    </a:p>
                  </a:txBody>
                  <a:tcPr marL="91270" marR="91270" marT="45636" marB="45636"/>
                </a:tc>
                <a:extLst>
                  <a:ext uri="{0D108BD9-81ED-4DB2-BD59-A6C34878D82A}">
                    <a16:rowId xmlns:a16="http://schemas.microsoft.com/office/drawing/2014/main" val="630789635"/>
                  </a:ext>
                </a:extLst>
              </a:tr>
              <a:tr h="335766">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kumimoji="1" lang="ja-JP" altLang="en-US" sz="1400" dirty="0"/>
                    </a:p>
                  </a:txBody>
                  <a:tcPr marL="91270" marR="91270" marT="45636" marB="45636"/>
                </a:tc>
                <a:extLst>
                  <a:ext uri="{0D108BD9-81ED-4DB2-BD59-A6C34878D82A}">
                    <a16:rowId xmlns:a16="http://schemas.microsoft.com/office/drawing/2014/main" val="2637913271"/>
                  </a:ext>
                </a:extLst>
              </a:tr>
              <a:tr h="356805">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kumimoji="1" lang="ja-JP" altLang="en-US" sz="1400" dirty="0"/>
                    </a:p>
                  </a:txBody>
                  <a:tcPr marL="91270" marR="91270" marT="45636" marB="45636"/>
                </a:tc>
                <a:extLst>
                  <a:ext uri="{0D108BD9-81ED-4DB2-BD59-A6C34878D82A}">
                    <a16:rowId xmlns:a16="http://schemas.microsoft.com/office/drawing/2014/main" val="297431467"/>
                  </a:ext>
                </a:extLst>
              </a:tr>
              <a:tr h="335766">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kumimoji="1" lang="ja-JP" altLang="en-US" sz="1400" dirty="0"/>
                    </a:p>
                  </a:txBody>
                  <a:tcPr marL="91270" marR="91270" marT="45636" marB="45636"/>
                </a:tc>
                <a:extLst>
                  <a:ext uri="{0D108BD9-81ED-4DB2-BD59-A6C34878D82A}">
                    <a16:rowId xmlns:a16="http://schemas.microsoft.com/office/drawing/2014/main" val="1126026018"/>
                  </a:ext>
                </a:extLst>
              </a:tr>
              <a:tr h="335766">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kumimoji="1" lang="ja-JP" altLang="en-US" sz="1400" dirty="0"/>
                    </a:p>
                  </a:txBody>
                  <a:tcPr marL="91270" marR="91270" marT="45636" marB="45636"/>
                </a:tc>
                <a:extLst>
                  <a:ext uri="{0D108BD9-81ED-4DB2-BD59-A6C34878D82A}">
                    <a16:rowId xmlns:a16="http://schemas.microsoft.com/office/drawing/2014/main" val="10005"/>
                  </a:ext>
                </a:extLst>
              </a:tr>
              <a:tr h="335766">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kumimoji="1" lang="ja-JP" altLang="en-US" sz="1400" dirty="0"/>
                    </a:p>
                  </a:txBody>
                  <a:tcPr marL="91270" marR="91270" marT="45636" marB="45636"/>
                </a:tc>
                <a:extLst>
                  <a:ext uri="{0D108BD9-81ED-4DB2-BD59-A6C34878D82A}">
                    <a16:rowId xmlns:a16="http://schemas.microsoft.com/office/drawing/2014/main" val="10006"/>
                  </a:ext>
                </a:extLst>
              </a:tr>
            </a:tbl>
          </a:graphicData>
        </a:graphic>
      </p:graphicFrame>
      <p:pic>
        <p:nvPicPr>
          <p:cNvPr id="55" name="Picture 28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6796" y="695906"/>
            <a:ext cx="242996" cy="195858"/>
          </a:xfrm>
          <a:prstGeom prst="rect">
            <a:avLst/>
          </a:prstGeom>
        </p:spPr>
      </p:pic>
      <p:pic>
        <p:nvPicPr>
          <p:cNvPr id="56" name="Picture 30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55511" y="618996"/>
            <a:ext cx="288963" cy="234613"/>
          </a:xfrm>
          <a:prstGeom prst="rect">
            <a:avLst/>
          </a:prstGeom>
        </p:spPr>
      </p:pic>
      <p:pic>
        <p:nvPicPr>
          <p:cNvPr id="57" name="Picture 28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6509" y="703086"/>
            <a:ext cx="211442" cy="178766"/>
          </a:xfrm>
          <a:prstGeom prst="rect">
            <a:avLst/>
          </a:prstGeom>
        </p:spPr>
      </p:pic>
      <p:sp>
        <p:nvSpPr>
          <p:cNvPr id="58" name="TextBox 57"/>
          <p:cNvSpPr txBox="1"/>
          <p:nvPr/>
        </p:nvSpPr>
        <p:spPr>
          <a:xfrm>
            <a:off x="528105" y="2140648"/>
            <a:ext cx="1291707" cy="295516"/>
          </a:xfrm>
          <a:prstGeom prst="rect">
            <a:avLst/>
          </a:prstGeom>
          <a:solidFill>
            <a:schemeClr val="accent1"/>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none" rtlCol="0" anchor="ctr">
            <a:noAutofit/>
          </a:bodyPr>
          <a:lstStyle/>
          <a:p>
            <a:pPr algn="ctr" defTabSz="456789"/>
            <a:r>
              <a:rPr lang="ja-JP" altLang="en-US" sz="799" dirty="0">
                <a:solidFill>
                  <a:schemeClr val="bg1"/>
                </a:solidFill>
                <a:latin typeface="MS PGothic" charset="-128"/>
                <a:ea typeface="MS PGothic" charset="-128"/>
                <a:cs typeface="MS PGothic" charset="-128"/>
              </a:rPr>
              <a:t>ファイアウォール</a:t>
            </a:r>
            <a:r>
              <a:rPr lang="en-US" altLang="ja-JP" sz="799" dirty="0">
                <a:solidFill>
                  <a:schemeClr val="bg1"/>
                </a:solidFill>
                <a:latin typeface="MS PGothic" charset="-128"/>
                <a:ea typeface="MS PGothic" charset="-128"/>
                <a:cs typeface="MS PGothic" charset="-128"/>
              </a:rPr>
              <a:t>/IPS</a:t>
            </a:r>
          </a:p>
          <a:p>
            <a:pPr algn="ctr" defTabSz="456789"/>
            <a:r>
              <a:rPr lang="en-US" altLang="ja-JP" sz="799" dirty="0">
                <a:solidFill>
                  <a:schemeClr val="bg1"/>
                </a:solidFill>
                <a:latin typeface="MS PGothic" charset="-128"/>
                <a:ea typeface="MS PGothic" charset="-128"/>
                <a:cs typeface="MS PGothic" charset="-128"/>
              </a:rPr>
              <a:t>(ASA,FP,FTD)</a:t>
            </a:r>
            <a:endParaRPr lang="ja-JP" altLang="en-US" sz="799" dirty="0">
              <a:solidFill>
                <a:schemeClr val="bg1"/>
              </a:solidFill>
              <a:latin typeface="MS PGothic" charset="-128"/>
              <a:ea typeface="MS PGothic" charset="-128"/>
              <a:cs typeface="MS PGothic" charset="-128"/>
            </a:endParaRPr>
          </a:p>
        </p:txBody>
      </p:sp>
      <p:sp>
        <p:nvSpPr>
          <p:cNvPr id="59" name="TextBox 58"/>
          <p:cNvSpPr txBox="1"/>
          <p:nvPr/>
        </p:nvSpPr>
        <p:spPr>
          <a:xfrm>
            <a:off x="1887152" y="2155392"/>
            <a:ext cx="1402978" cy="251085"/>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t">
            <a:noAutofit/>
          </a:bodyPr>
          <a:lstStyle/>
          <a:p>
            <a:pPr algn="ctr" defTabSz="456789"/>
            <a:r>
              <a:rPr lang="ja-JP" altLang="en-US" sz="800" dirty="0" smtClean="0">
                <a:solidFill>
                  <a:srgbClr val="004BAF"/>
                </a:solidFill>
                <a:latin typeface="MS PGothic" charset="-128"/>
                <a:ea typeface="MS PGothic" charset="-128"/>
                <a:cs typeface="MS PGothic" charset="-128"/>
              </a:rPr>
              <a:t>ポート フィルタ</a:t>
            </a:r>
            <a:r>
              <a:rPr lang="ja-JP" altLang="en-US" sz="800" dirty="0">
                <a:solidFill>
                  <a:srgbClr val="004BAF"/>
                </a:solidFill>
                <a:latin typeface="MS PGothic" charset="-128"/>
                <a:ea typeface="MS PGothic" charset="-128"/>
                <a:cs typeface="MS PGothic" charset="-128"/>
              </a:rPr>
              <a:t>による</a:t>
            </a:r>
            <a:endParaRPr lang="en-US" altLang="ja-JP" sz="800" dirty="0">
              <a:solidFill>
                <a:srgbClr val="004BAF"/>
              </a:solidFill>
              <a:latin typeface="MS PGothic" charset="-128"/>
              <a:ea typeface="MS PGothic" charset="-128"/>
              <a:cs typeface="MS PGothic" charset="-128"/>
            </a:endParaRPr>
          </a:p>
          <a:p>
            <a:pPr algn="ctr" defTabSz="456789"/>
            <a:r>
              <a:rPr lang="ja-JP" altLang="en-US" sz="800" dirty="0">
                <a:solidFill>
                  <a:srgbClr val="004BAF"/>
                </a:solidFill>
                <a:latin typeface="MS PGothic" charset="-128"/>
                <a:ea typeface="MS PGothic" charset="-128"/>
                <a:cs typeface="MS PGothic" charset="-128"/>
              </a:rPr>
              <a:t>ブロック　</a:t>
            </a:r>
            <a:endParaRPr lang="en-US" altLang="ja-JP" sz="800" dirty="0">
              <a:solidFill>
                <a:srgbClr val="004BAF"/>
              </a:solidFill>
              <a:latin typeface="MS PGothic" charset="-128"/>
              <a:ea typeface="MS PGothic" charset="-128"/>
              <a:cs typeface="MS PGothic" charset="-128"/>
            </a:endParaRPr>
          </a:p>
        </p:txBody>
      </p:sp>
      <p:sp>
        <p:nvSpPr>
          <p:cNvPr id="60" name="TextBox 59"/>
          <p:cNvSpPr txBox="1"/>
          <p:nvPr/>
        </p:nvSpPr>
        <p:spPr>
          <a:xfrm>
            <a:off x="6955142" y="2149415"/>
            <a:ext cx="1296946" cy="231127"/>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ctr">
            <a:noAutofit/>
          </a:bodyPr>
          <a:lstStyle/>
          <a:p>
            <a:pPr algn="ctr" defTabSz="456789"/>
            <a:r>
              <a:rPr lang="en-US" altLang="ja-JP" sz="1000" dirty="0">
                <a:solidFill>
                  <a:srgbClr val="004BAF"/>
                </a:solidFill>
                <a:latin typeface="MS PGothic" charset="-128"/>
                <a:ea typeface="MS PGothic" charset="-128"/>
                <a:cs typeface="MS PGothic" charset="-128"/>
              </a:rPr>
              <a:t>C2</a:t>
            </a:r>
            <a:r>
              <a:rPr lang="ja-JP" altLang="en-US" sz="1000" dirty="0">
                <a:solidFill>
                  <a:srgbClr val="004BAF"/>
                </a:solidFill>
                <a:latin typeface="MS PGothic" charset="-128"/>
                <a:ea typeface="MS PGothic" charset="-128"/>
                <a:cs typeface="MS PGothic" charset="-128"/>
              </a:rPr>
              <a:t>接続防止</a:t>
            </a:r>
            <a:endParaRPr lang="en-US" altLang="ja-JP" sz="1000" dirty="0">
              <a:solidFill>
                <a:srgbClr val="004BAF"/>
              </a:solidFill>
              <a:latin typeface="MS PGothic" charset="-128"/>
              <a:ea typeface="MS PGothic" charset="-128"/>
              <a:cs typeface="MS PGothic" charset="-128"/>
            </a:endParaRPr>
          </a:p>
        </p:txBody>
      </p:sp>
      <p:sp>
        <p:nvSpPr>
          <p:cNvPr id="61" name="TextBox 60"/>
          <p:cNvSpPr txBox="1"/>
          <p:nvPr/>
        </p:nvSpPr>
        <p:spPr>
          <a:xfrm>
            <a:off x="528105" y="2488015"/>
            <a:ext cx="1291707" cy="281535"/>
          </a:xfrm>
          <a:prstGeom prst="rect">
            <a:avLst/>
          </a:prstGeom>
          <a:solidFill>
            <a:schemeClr val="accent1"/>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none" rtlCol="0" anchor="ctr">
            <a:noAutofit/>
          </a:bodyPr>
          <a:lstStyle/>
          <a:p>
            <a:pPr algn="ctr" defTabSz="456789"/>
            <a:r>
              <a:rPr lang="ja-JP" altLang="en-US" sz="898" dirty="0">
                <a:solidFill>
                  <a:schemeClr val="bg1"/>
                </a:solidFill>
                <a:latin typeface="MS PGothic" charset="-128"/>
                <a:ea typeface="MS PGothic" charset="-128"/>
                <a:cs typeface="MS PGothic" charset="-128"/>
              </a:rPr>
              <a:t>　</a:t>
            </a:r>
            <a:r>
              <a:rPr lang="en-US" altLang="ja-JP" sz="799" dirty="0">
                <a:solidFill>
                  <a:schemeClr val="bg1"/>
                </a:solidFill>
                <a:latin typeface="MS PGothic" charset="-128"/>
                <a:ea typeface="MS PGothic" charset="-128"/>
                <a:cs typeface="MS PGothic" charset="-128"/>
              </a:rPr>
              <a:t>Email</a:t>
            </a:r>
            <a:r>
              <a:rPr lang="ja-JP" altLang="en-US" sz="799" dirty="0">
                <a:solidFill>
                  <a:schemeClr val="bg1"/>
                </a:solidFill>
                <a:latin typeface="MS PGothic" charset="-128"/>
                <a:ea typeface="MS PGothic" charset="-128"/>
                <a:cs typeface="MS PGothic" charset="-128"/>
              </a:rPr>
              <a:t>セキュリティ</a:t>
            </a:r>
            <a:endParaRPr lang="en-US" altLang="ja-JP" sz="799" dirty="0">
              <a:solidFill>
                <a:schemeClr val="bg1"/>
              </a:solidFill>
              <a:latin typeface="MS PGothic" charset="-128"/>
              <a:ea typeface="MS PGothic" charset="-128"/>
              <a:cs typeface="MS PGothic" charset="-128"/>
            </a:endParaRPr>
          </a:p>
          <a:p>
            <a:pPr algn="ctr" defTabSz="456789"/>
            <a:r>
              <a:rPr lang="en-US" altLang="ja-JP" sz="799" dirty="0">
                <a:solidFill>
                  <a:schemeClr val="bg1"/>
                </a:solidFill>
                <a:latin typeface="MS PGothic" charset="-128"/>
                <a:ea typeface="MS PGothic" charset="-128"/>
                <a:cs typeface="MS PGothic" charset="-128"/>
              </a:rPr>
              <a:t>(ESA, CES)</a:t>
            </a:r>
            <a:endParaRPr lang="ja-JP" altLang="en-US" sz="799" dirty="0">
              <a:solidFill>
                <a:schemeClr val="bg1"/>
              </a:solidFill>
              <a:latin typeface="MS PGothic" charset="-128"/>
              <a:ea typeface="MS PGothic" charset="-128"/>
              <a:cs typeface="MS PGothic" charset="-128"/>
            </a:endParaRPr>
          </a:p>
        </p:txBody>
      </p:sp>
      <p:sp>
        <p:nvSpPr>
          <p:cNvPr id="62" name="TextBox 61"/>
          <p:cNvSpPr txBox="1"/>
          <p:nvPr/>
        </p:nvSpPr>
        <p:spPr>
          <a:xfrm>
            <a:off x="3649133" y="2496497"/>
            <a:ext cx="1728599" cy="289151"/>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t">
            <a:noAutofit/>
          </a:bodyPr>
          <a:lstStyle/>
          <a:p>
            <a:pPr algn="ctr" defTabSz="456789"/>
            <a:r>
              <a:rPr lang="ja-JP" altLang="en-US" sz="898" dirty="0" smtClean="0">
                <a:solidFill>
                  <a:srgbClr val="004BAF"/>
                </a:solidFill>
                <a:latin typeface="MS PGothic" charset="-128"/>
                <a:ea typeface="MS PGothic" charset="-128"/>
                <a:cs typeface="MS PGothic" charset="-128"/>
              </a:rPr>
              <a:t>メール経由の攻撃に対して</a:t>
            </a:r>
            <a:endParaRPr lang="en-US" altLang="ja-JP" sz="898" dirty="0" smtClean="0">
              <a:solidFill>
                <a:srgbClr val="004BAF"/>
              </a:solidFill>
              <a:latin typeface="MS PGothic" charset="-128"/>
              <a:ea typeface="MS PGothic" charset="-128"/>
              <a:cs typeface="MS PGothic" charset="-128"/>
            </a:endParaRPr>
          </a:p>
          <a:p>
            <a:pPr algn="ctr" defTabSz="456789"/>
            <a:r>
              <a:rPr lang="ja-JP" altLang="en-US" sz="898" dirty="0" smtClean="0">
                <a:solidFill>
                  <a:srgbClr val="004BAF"/>
                </a:solidFill>
                <a:latin typeface="MS PGothic" charset="-128"/>
                <a:ea typeface="MS PGothic" charset="-128"/>
                <a:cs typeface="MS PGothic" charset="-128"/>
              </a:rPr>
              <a:t>添付</a:t>
            </a:r>
            <a:r>
              <a:rPr lang="ja-JP" altLang="en-US" sz="898" dirty="0">
                <a:solidFill>
                  <a:srgbClr val="004BAF"/>
                </a:solidFill>
                <a:latin typeface="MS PGothic" charset="-128"/>
                <a:ea typeface="MS PGothic" charset="-128"/>
                <a:cs typeface="MS PGothic" charset="-128"/>
              </a:rPr>
              <a:t>ファイルの検査</a:t>
            </a:r>
            <a:endParaRPr lang="en-US" altLang="ja-JP" sz="898" dirty="0">
              <a:solidFill>
                <a:srgbClr val="004BAF"/>
              </a:solidFill>
              <a:latin typeface="MS PGothic" charset="-128"/>
              <a:ea typeface="MS PGothic" charset="-128"/>
              <a:cs typeface="MS PGothic" charset="-128"/>
            </a:endParaRPr>
          </a:p>
        </p:txBody>
      </p:sp>
      <p:sp>
        <p:nvSpPr>
          <p:cNvPr id="63" name="TextBox 62"/>
          <p:cNvSpPr txBox="1"/>
          <p:nvPr/>
        </p:nvSpPr>
        <p:spPr>
          <a:xfrm>
            <a:off x="528106" y="2829883"/>
            <a:ext cx="1291706" cy="291002"/>
          </a:xfrm>
          <a:prstGeom prst="rect">
            <a:avLst/>
          </a:prstGeom>
          <a:solidFill>
            <a:schemeClr val="accent1"/>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none" rtlCol="0" anchor="ctr">
            <a:noAutofit/>
          </a:bodyPr>
          <a:lstStyle/>
          <a:p>
            <a:pPr algn="ctr" defTabSz="456789"/>
            <a:r>
              <a:rPr lang="ja-JP" altLang="en-US" sz="898" dirty="0">
                <a:solidFill>
                  <a:schemeClr val="bg1"/>
                </a:solidFill>
                <a:latin typeface="MS PGothic" charset="-128"/>
                <a:ea typeface="MS PGothic" charset="-128"/>
                <a:cs typeface="MS PGothic" charset="-128"/>
              </a:rPr>
              <a:t>　</a:t>
            </a:r>
            <a:r>
              <a:rPr lang="en-US" altLang="ja-JP" sz="898" dirty="0">
                <a:solidFill>
                  <a:schemeClr val="bg1"/>
                </a:solidFill>
                <a:latin typeface="MS PGothic" charset="-128"/>
                <a:ea typeface="MS PGothic" charset="-128"/>
                <a:cs typeface="MS PGothic" charset="-128"/>
              </a:rPr>
              <a:t>DNS </a:t>
            </a:r>
            <a:r>
              <a:rPr lang="ja-JP" altLang="en-US" sz="898" dirty="0">
                <a:solidFill>
                  <a:schemeClr val="bg1"/>
                </a:solidFill>
                <a:latin typeface="MS PGothic" charset="-128"/>
                <a:ea typeface="MS PGothic" charset="-128"/>
                <a:cs typeface="MS PGothic" charset="-128"/>
              </a:rPr>
              <a:t>セキュリティ</a:t>
            </a:r>
            <a:endParaRPr lang="en-US" altLang="ja-JP" sz="898" dirty="0">
              <a:solidFill>
                <a:schemeClr val="bg1"/>
              </a:solidFill>
              <a:latin typeface="MS PGothic" charset="-128"/>
              <a:ea typeface="MS PGothic" charset="-128"/>
              <a:cs typeface="MS PGothic" charset="-128"/>
            </a:endParaRPr>
          </a:p>
          <a:p>
            <a:pPr algn="ctr" defTabSz="456789"/>
            <a:r>
              <a:rPr lang="en-US" altLang="ja-JP" sz="799" dirty="0">
                <a:solidFill>
                  <a:schemeClr val="bg1"/>
                </a:solidFill>
                <a:latin typeface="MS PGothic" charset="-128"/>
                <a:ea typeface="MS PGothic" charset="-128"/>
                <a:cs typeface="MS PGothic" charset="-128"/>
              </a:rPr>
              <a:t>(Umbrella)</a:t>
            </a:r>
            <a:endParaRPr lang="ja-JP" altLang="en-US" sz="799" dirty="0">
              <a:solidFill>
                <a:schemeClr val="bg1"/>
              </a:solidFill>
              <a:latin typeface="MS PGothic" charset="-128"/>
              <a:ea typeface="MS PGothic" charset="-128"/>
              <a:cs typeface="MS PGothic" charset="-128"/>
            </a:endParaRPr>
          </a:p>
        </p:txBody>
      </p:sp>
      <p:sp>
        <p:nvSpPr>
          <p:cNvPr id="64" name="TextBox 63"/>
          <p:cNvSpPr txBox="1"/>
          <p:nvPr/>
        </p:nvSpPr>
        <p:spPr>
          <a:xfrm>
            <a:off x="528106" y="3835595"/>
            <a:ext cx="1291706" cy="304423"/>
          </a:xfrm>
          <a:prstGeom prst="rect">
            <a:avLst/>
          </a:prstGeom>
          <a:solidFill>
            <a:schemeClr val="accent1"/>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none" rtlCol="0" anchor="ctr">
            <a:noAutofit/>
          </a:bodyPr>
          <a:lstStyle/>
          <a:p>
            <a:pPr algn="ctr" defTabSz="456789"/>
            <a:r>
              <a:rPr lang="ja-JP" altLang="en-US" sz="898" dirty="0">
                <a:solidFill>
                  <a:schemeClr val="bg1"/>
                </a:solidFill>
                <a:latin typeface="MS PGothic" charset="-128"/>
                <a:ea typeface="MS PGothic" charset="-128"/>
                <a:cs typeface="MS PGothic" charset="-128"/>
              </a:rPr>
              <a:t>　</a:t>
            </a:r>
            <a:r>
              <a:rPr lang="ja-JP" altLang="en-US" sz="799" dirty="0">
                <a:solidFill>
                  <a:schemeClr val="bg1"/>
                </a:solidFill>
                <a:latin typeface="MS PGothic" charset="-128"/>
                <a:ea typeface="MS PGothic" charset="-128"/>
                <a:cs typeface="MS PGothic" charset="-128"/>
              </a:rPr>
              <a:t>ネットワーク可視化</a:t>
            </a:r>
            <a:endParaRPr lang="en-US" altLang="ja-JP" sz="799" dirty="0">
              <a:solidFill>
                <a:schemeClr val="bg1"/>
              </a:solidFill>
              <a:latin typeface="MS PGothic" charset="-128"/>
              <a:ea typeface="MS PGothic" charset="-128"/>
              <a:cs typeface="MS PGothic" charset="-128"/>
            </a:endParaRPr>
          </a:p>
          <a:p>
            <a:pPr algn="ctr" defTabSz="456789"/>
            <a:r>
              <a:rPr lang="ja-JP" altLang="en-US" sz="799" dirty="0">
                <a:solidFill>
                  <a:schemeClr val="bg1"/>
                </a:solidFill>
                <a:latin typeface="MS PGothic" charset="-128"/>
                <a:ea typeface="MS PGothic" charset="-128"/>
                <a:cs typeface="MS PGothic" charset="-128"/>
              </a:rPr>
              <a:t>（</a:t>
            </a:r>
            <a:r>
              <a:rPr lang="en-US" altLang="ja-JP" sz="799" dirty="0" err="1">
                <a:solidFill>
                  <a:schemeClr val="bg1"/>
                </a:solidFill>
                <a:latin typeface="MS PGothic" charset="-128"/>
                <a:ea typeface="MS PGothic" charset="-128"/>
                <a:cs typeface="MS PGothic" charset="-128"/>
              </a:rPr>
              <a:t>StealthWatch</a:t>
            </a:r>
            <a:r>
              <a:rPr lang="en-US" altLang="ja-JP" sz="799" dirty="0" smtClean="0">
                <a:solidFill>
                  <a:schemeClr val="bg1"/>
                </a:solidFill>
                <a:latin typeface="MS PGothic" charset="-128"/>
                <a:ea typeface="MS PGothic" charset="-128"/>
                <a:cs typeface="MS PGothic" charset="-128"/>
              </a:rPr>
              <a:t>)</a:t>
            </a:r>
            <a:endParaRPr lang="en-US" altLang="ja-JP" sz="799" dirty="0">
              <a:solidFill>
                <a:schemeClr val="bg1"/>
              </a:solidFill>
              <a:latin typeface="MS PGothic" charset="-128"/>
              <a:ea typeface="MS PGothic" charset="-128"/>
              <a:cs typeface="MS PGothic" charset="-128"/>
            </a:endParaRPr>
          </a:p>
        </p:txBody>
      </p:sp>
      <p:sp>
        <p:nvSpPr>
          <p:cNvPr id="65" name="TextBox 64"/>
          <p:cNvSpPr txBox="1"/>
          <p:nvPr/>
        </p:nvSpPr>
        <p:spPr>
          <a:xfrm>
            <a:off x="528106" y="4198072"/>
            <a:ext cx="1291706" cy="276540"/>
          </a:xfrm>
          <a:prstGeom prst="rect">
            <a:avLst/>
          </a:prstGeom>
          <a:solidFill>
            <a:schemeClr val="accent1"/>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none" rtlCol="0" anchor="ctr">
            <a:noAutofit/>
          </a:bodyPr>
          <a:lstStyle/>
          <a:p>
            <a:pPr algn="ctr" defTabSz="456789"/>
            <a:r>
              <a:rPr lang="ja-JP" altLang="en-US" sz="898" dirty="0">
                <a:solidFill>
                  <a:schemeClr val="bg1"/>
                </a:solidFill>
                <a:latin typeface="MS PGothic" charset="-128"/>
                <a:ea typeface="MS PGothic" charset="-128"/>
                <a:cs typeface="MS PGothic" charset="-128"/>
              </a:rPr>
              <a:t>　</a:t>
            </a:r>
            <a:r>
              <a:rPr lang="ja-JP" altLang="en-US" sz="799" dirty="0" smtClean="0">
                <a:solidFill>
                  <a:schemeClr val="bg1"/>
                </a:solidFill>
                <a:latin typeface="MS PGothic" charset="-128"/>
                <a:ea typeface="MS PGothic" charset="-128"/>
                <a:cs typeface="MS PGothic" charset="-128"/>
              </a:rPr>
              <a:t>ポリシー アクセス</a:t>
            </a:r>
            <a:r>
              <a:rPr lang="ja-JP" altLang="en-US" sz="799" dirty="0">
                <a:solidFill>
                  <a:schemeClr val="bg1"/>
                </a:solidFill>
                <a:latin typeface="MS PGothic" charset="-128"/>
                <a:ea typeface="MS PGothic" charset="-128"/>
                <a:cs typeface="MS PGothic" charset="-128"/>
              </a:rPr>
              <a:t>制御</a:t>
            </a:r>
            <a:endParaRPr lang="en-US" altLang="ja-JP" sz="799" dirty="0">
              <a:solidFill>
                <a:schemeClr val="bg1"/>
              </a:solidFill>
              <a:latin typeface="MS PGothic" charset="-128"/>
              <a:ea typeface="MS PGothic" charset="-128"/>
              <a:cs typeface="MS PGothic" charset="-128"/>
            </a:endParaRPr>
          </a:p>
          <a:p>
            <a:pPr algn="ctr" defTabSz="456789"/>
            <a:r>
              <a:rPr lang="en-US" altLang="ja-JP" sz="799" dirty="0">
                <a:solidFill>
                  <a:schemeClr val="bg1"/>
                </a:solidFill>
                <a:latin typeface="MS PGothic" charset="-128"/>
                <a:ea typeface="MS PGothic" charset="-128"/>
                <a:cs typeface="MS PGothic" charset="-128"/>
              </a:rPr>
              <a:t>(ISE)</a:t>
            </a:r>
            <a:endParaRPr lang="ja-JP" altLang="en-US" sz="799" dirty="0">
              <a:solidFill>
                <a:schemeClr val="bg1"/>
              </a:solidFill>
              <a:latin typeface="MS PGothic" charset="-128"/>
              <a:ea typeface="MS PGothic" charset="-128"/>
              <a:cs typeface="MS PGothic" charset="-128"/>
            </a:endParaRPr>
          </a:p>
        </p:txBody>
      </p:sp>
      <p:sp>
        <p:nvSpPr>
          <p:cNvPr id="66" name="TextBox 65"/>
          <p:cNvSpPr txBox="1"/>
          <p:nvPr/>
        </p:nvSpPr>
        <p:spPr>
          <a:xfrm>
            <a:off x="5545790" y="3842402"/>
            <a:ext cx="1129564" cy="297617"/>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t">
            <a:noAutofit/>
          </a:bodyPr>
          <a:lstStyle/>
          <a:p>
            <a:pPr algn="ctr" defTabSz="456789"/>
            <a:r>
              <a:rPr lang="ja-JP" altLang="en-US" sz="898" dirty="0">
                <a:solidFill>
                  <a:srgbClr val="004BAF"/>
                </a:solidFill>
                <a:latin typeface="MS PGothic" charset="-128"/>
                <a:ea typeface="MS PGothic" charset="-128"/>
                <a:cs typeface="MS PGothic" charset="-128"/>
              </a:rPr>
              <a:t>感染端末の</a:t>
            </a:r>
            <a:endParaRPr lang="en-US" altLang="ja-JP" sz="898" dirty="0">
              <a:solidFill>
                <a:srgbClr val="004BAF"/>
              </a:solidFill>
              <a:latin typeface="MS PGothic" charset="-128"/>
              <a:ea typeface="MS PGothic" charset="-128"/>
              <a:cs typeface="MS PGothic" charset="-128"/>
            </a:endParaRPr>
          </a:p>
          <a:p>
            <a:pPr algn="ctr" defTabSz="456789"/>
            <a:r>
              <a:rPr lang="ja-JP" altLang="en-US" sz="898" dirty="0">
                <a:solidFill>
                  <a:srgbClr val="004BAF"/>
                </a:solidFill>
                <a:latin typeface="MS PGothic" charset="-128"/>
                <a:ea typeface="MS PGothic" charset="-128"/>
                <a:cs typeface="MS PGothic" charset="-128"/>
              </a:rPr>
              <a:t>特定</a:t>
            </a:r>
            <a:endParaRPr lang="en-US" altLang="ja-JP" sz="898" dirty="0">
              <a:solidFill>
                <a:srgbClr val="004BAF"/>
              </a:solidFill>
              <a:latin typeface="MS PGothic" charset="-128"/>
              <a:ea typeface="MS PGothic" charset="-128"/>
              <a:cs typeface="MS PGothic" charset="-128"/>
            </a:endParaRPr>
          </a:p>
        </p:txBody>
      </p:sp>
      <p:sp>
        <p:nvSpPr>
          <p:cNvPr id="67" name="TextBox 66"/>
          <p:cNvSpPr txBox="1"/>
          <p:nvPr/>
        </p:nvSpPr>
        <p:spPr>
          <a:xfrm>
            <a:off x="528106" y="3174990"/>
            <a:ext cx="1291706" cy="259052"/>
          </a:xfrm>
          <a:prstGeom prst="rect">
            <a:avLst/>
          </a:prstGeom>
          <a:solidFill>
            <a:schemeClr val="accent1"/>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none" rtlCol="0" anchor="ctr">
            <a:noAutofit/>
          </a:bodyPr>
          <a:lstStyle/>
          <a:p>
            <a:pPr algn="ctr" defTabSz="456789"/>
            <a:r>
              <a:rPr lang="ja-JP" altLang="en-US" sz="898" dirty="0">
                <a:solidFill>
                  <a:schemeClr val="bg1"/>
                </a:solidFill>
                <a:latin typeface="MS PGothic" charset="-128"/>
                <a:ea typeface="MS PGothic" charset="-128"/>
                <a:cs typeface="MS PGothic" charset="-128"/>
              </a:rPr>
              <a:t>　</a:t>
            </a:r>
            <a:r>
              <a:rPr lang="ja-JP" altLang="en-US" sz="799" dirty="0">
                <a:solidFill>
                  <a:schemeClr val="bg1"/>
                </a:solidFill>
                <a:latin typeface="MS PGothic" charset="-128"/>
                <a:ea typeface="MS PGothic" charset="-128"/>
                <a:cs typeface="MS PGothic" charset="-128"/>
              </a:rPr>
              <a:t>エンドポイント</a:t>
            </a:r>
            <a:endParaRPr lang="en-US" altLang="ja-JP" sz="799" dirty="0">
              <a:solidFill>
                <a:schemeClr val="bg1"/>
              </a:solidFill>
              <a:latin typeface="MS PGothic" charset="-128"/>
              <a:ea typeface="MS PGothic" charset="-128"/>
              <a:cs typeface="MS PGothic" charset="-128"/>
            </a:endParaRPr>
          </a:p>
          <a:p>
            <a:pPr algn="ctr" defTabSz="456789"/>
            <a:r>
              <a:rPr lang="ja-JP" altLang="en-US" sz="799" dirty="0">
                <a:solidFill>
                  <a:schemeClr val="bg1"/>
                </a:solidFill>
                <a:latin typeface="MS PGothic" charset="-128"/>
                <a:ea typeface="MS PGothic" charset="-128"/>
                <a:cs typeface="MS PGothic" charset="-128"/>
              </a:rPr>
              <a:t>（</a:t>
            </a:r>
            <a:r>
              <a:rPr lang="en-US" altLang="ja-JP" sz="799" dirty="0">
                <a:solidFill>
                  <a:schemeClr val="bg1"/>
                </a:solidFill>
                <a:latin typeface="MS PGothic" charset="-128"/>
                <a:ea typeface="MS PGothic" charset="-128"/>
                <a:cs typeface="MS PGothic" charset="-128"/>
              </a:rPr>
              <a:t>AMP for Endpoints)</a:t>
            </a:r>
            <a:endParaRPr lang="ja-JP" altLang="en-US" sz="799" dirty="0">
              <a:solidFill>
                <a:schemeClr val="bg1"/>
              </a:solidFill>
              <a:latin typeface="MS PGothic" charset="-128"/>
              <a:ea typeface="MS PGothic" charset="-128"/>
              <a:cs typeface="MS PGothic" charset="-128"/>
            </a:endParaRPr>
          </a:p>
        </p:txBody>
      </p:sp>
      <p:sp>
        <p:nvSpPr>
          <p:cNvPr id="68" name="TextBox 67"/>
          <p:cNvSpPr txBox="1"/>
          <p:nvPr/>
        </p:nvSpPr>
        <p:spPr>
          <a:xfrm>
            <a:off x="528105" y="3494375"/>
            <a:ext cx="1291707" cy="283166"/>
          </a:xfrm>
          <a:prstGeom prst="rect">
            <a:avLst/>
          </a:prstGeom>
          <a:solidFill>
            <a:schemeClr val="accent1"/>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none" rtlCol="0" anchor="ctr">
            <a:noAutofit/>
          </a:bodyPr>
          <a:lstStyle/>
          <a:p>
            <a:pPr algn="ctr" defTabSz="456789"/>
            <a:r>
              <a:rPr lang="ja-JP" altLang="en-US" sz="898" dirty="0">
                <a:solidFill>
                  <a:schemeClr val="bg1"/>
                </a:solidFill>
                <a:latin typeface="MS PGothic" charset="-128"/>
                <a:ea typeface="MS PGothic" charset="-128"/>
                <a:cs typeface="MS PGothic" charset="-128"/>
              </a:rPr>
              <a:t>　</a:t>
            </a:r>
            <a:r>
              <a:rPr lang="ja-JP" altLang="en-US" sz="799" dirty="0">
                <a:solidFill>
                  <a:schemeClr val="bg1"/>
                </a:solidFill>
                <a:latin typeface="MS PGothic" charset="-128"/>
                <a:ea typeface="MS PGothic" charset="-128"/>
                <a:cs typeface="MS PGothic" charset="-128"/>
              </a:rPr>
              <a:t>サンドボックス</a:t>
            </a:r>
            <a:endParaRPr lang="en-US" altLang="ja-JP" sz="799" dirty="0">
              <a:solidFill>
                <a:schemeClr val="bg1"/>
              </a:solidFill>
              <a:latin typeface="MS PGothic" charset="-128"/>
              <a:ea typeface="MS PGothic" charset="-128"/>
              <a:cs typeface="MS PGothic" charset="-128"/>
            </a:endParaRPr>
          </a:p>
          <a:p>
            <a:pPr algn="ctr" defTabSz="456789"/>
            <a:r>
              <a:rPr lang="en-US" altLang="ja-JP" sz="799" dirty="0">
                <a:solidFill>
                  <a:schemeClr val="bg1"/>
                </a:solidFill>
                <a:latin typeface="MS PGothic" charset="-128"/>
                <a:ea typeface="MS PGothic" charset="-128"/>
                <a:cs typeface="MS PGothic" charset="-128"/>
              </a:rPr>
              <a:t>(Threat Grid)</a:t>
            </a:r>
            <a:endParaRPr lang="ja-JP" altLang="en-US" sz="799" dirty="0">
              <a:solidFill>
                <a:schemeClr val="bg1"/>
              </a:solidFill>
              <a:latin typeface="MS PGothic" charset="-128"/>
              <a:ea typeface="MS PGothic" charset="-128"/>
              <a:cs typeface="MS PGothic" charset="-128"/>
            </a:endParaRPr>
          </a:p>
        </p:txBody>
      </p:sp>
      <p:sp>
        <p:nvSpPr>
          <p:cNvPr id="69" name="TextBox 68"/>
          <p:cNvSpPr txBox="1"/>
          <p:nvPr/>
        </p:nvSpPr>
        <p:spPr>
          <a:xfrm>
            <a:off x="5545790" y="4176994"/>
            <a:ext cx="1129564" cy="297617"/>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t">
            <a:noAutofit/>
          </a:bodyPr>
          <a:lstStyle/>
          <a:p>
            <a:pPr algn="ctr" defTabSz="456789"/>
            <a:r>
              <a:rPr lang="ja-JP" altLang="en-US" sz="898" dirty="0">
                <a:solidFill>
                  <a:srgbClr val="004BAF"/>
                </a:solidFill>
                <a:latin typeface="MS PGothic" charset="-128"/>
                <a:ea typeface="MS PGothic" charset="-128"/>
                <a:cs typeface="MS PGothic" charset="-128"/>
              </a:rPr>
              <a:t>感染端末の</a:t>
            </a:r>
            <a:endParaRPr lang="en-US" altLang="ja-JP" sz="898" dirty="0">
              <a:solidFill>
                <a:srgbClr val="004BAF"/>
              </a:solidFill>
              <a:latin typeface="MS PGothic" charset="-128"/>
              <a:ea typeface="MS PGothic" charset="-128"/>
              <a:cs typeface="MS PGothic" charset="-128"/>
            </a:endParaRPr>
          </a:p>
          <a:p>
            <a:pPr algn="ctr" defTabSz="456789"/>
            <a:r>
              <a:rPr lang="ja-JP" altLang="en-US" sz="898" dirty="0">
                <a:solidFill>
                  <a:srgbClr val="004BAF"/>
                </a:solidFill>
                <a:latin typeface="MS PGothic" charset="-128"/>
                <a:ea typeface="MS PGothic" charset="-128"/>
                <a:cs typeface="MS PGothic" charset="-128"/>
              </a:rPr>
              <a:t>隔離</a:t>
            </a:r>
            <a:endParaRPr lang="en-US" altLang="ja-JP" sz="898" dirty="0">
              <a:solidFill>
                <a:srgbClr val="004BAF"/>
              </a:solidFill>
              <a:latin typeface="MS PGothic" charset="-128"/>
              <a:ea typeface="MS PGothic" charset="-128"/>
              <a:cs typeface="MS PGothic" charset="-128"/>
            </a:endParaRPr>
          </a:p>
        </p:txBody>
      </p:sp>
      <p:sp>
        <p:nvSpPr>
          <p:cNvPr id="70" name="TextBox 69"/>
          <p:cNvSpPr txBox="1"/>
          <p:nvPr/>
        </p:nvSpPr>
        <p:spPr>
          <a:xfrm>
            <a:off x="3423984" y="2149415"/>
            <a:ext cx="1640337" cy="251085"/>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ctr">
            <a:noAutofit/>
          </a:bodyPr>
          <a:lstStyle/>
          <a:p>
            <a:pPr algn="ctr" defTabSz="456789"/>
            <a:r>
              <a:rPr lang="en-US" altLang="ja-JP" sz="898" dirty="0">
                <a:solidFill>
                  <a:srgbClr val="004BAF"/>
                </a:solidFill>
                <a:latin typeface="MS PGothic" charset="-128"/>
                <a:ea typeface="MS PGothic" charset="-128"/>
                <a:cs typeface="MS PGothic" charset="-128"/>
              </a:rPr>
              <a:t>SNORT Signature</a:t>
            </a:r>
            <a:r>
              <a:rPr lang="ja-JP" altLang="en-US" sz="898" dirty="0" smtClean="0">
                <a:solidFill>
                  <a:srgbClr val="004BAF"/>
                </a:solidFill>
                <a:latin typeface="MS PGothic" charset="-128"/>
                <a:ea typeface="MS PGothic" charset="-128"/>
                <a:cs typeface="MS PGothic" charset="-128"/>
              </a:rPr>
              <a:t>で検知</a:t>
            </a:r>
            <a:endParaRPr lang="en-US" altLang="ja-JP" sz="898" dirty="0">
              <a:solidFill>
                <a:srgbClr val="004BAF"/>
              </a:solidFill>
              <a:latin typeface="MS PGothic" charset="-128"/>
              <a:ea typeface="MS PGothic" charset="-128"/>
              <a:cs typeface="MS PGothic" charset="-128"/>
            </a:endParaRPr>
          </a:p>
        </p:txBody>
      </p:sp>
      <p:sp>
        <p:nvSpPr>
          <p:cNvPr id="71" name="TextBox 70"/>
          <p:cNvSpPr txBox="1"/>
          <p:nvPr/>
        </p:nvSpPr>
        <p:spPr>
          <a:xfrm>
            <a:off x="3649133" y="2829883"/>
            <a:ext cx="1728599" cy="251085"/>
          </a:xfrm>
          <a:prstGeom prst="rect">
            <a:avLst/>
          </a:prstGeom>
          <a:solidFill>
            <a:srgbClr val="FFFFFF"/>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ctr">
            <a:noAutofit/>
          </a:bodyPr>
          <a:lstStyle/>
          <a:p>
            <a:pPr algn="ctr" defTabSz="456789"/>
            <a:r>
              <a:rPr lang="ja-JP" altLang="en-US" sz="898" dirty="0" smtClean="0">
                <a:solidFill>
                  <a:srgbClr val="004BAF"/>
                </a:solidFill>
                <a:latin typeface="MS PGothic" charset="-128"/>
                <a:ea typeface="MS PGothic" charset="-128"/>
                <a:cs typeface="MS PGothic" charset="-128"/>
              </a:rPr>
              <a:t>怪しいドメインの</a:t>
            </a:r>
            <a:r>
              <a:rPr lang="ja-JP" altLang="en-US" sz="898" dirty="0">
                <a:solidFill>
                  <a:srgbClr val="004BAF"/>
                </a:solidFill>
                <a:latin typeface="MS PGothic" charset="-128"/>
                <a:ea typeface="MS PGothic" charset="-128"/>
                <a:cs typeface="MS PGothic" charset="-128"/>
              </a:rPr>
              <a:t>名前</a:t>
            </a:r>
            <a:r>
              <a:rPr lang="ja-JP" altLang="en-US" sz="898" dirty="0" smtClean="0">
                <a:solidFill>
                  <a:srgbClr val="004BAF"/>
                </a:solidFill>
                <a:latin typeface="MS PGothic" charset="-128"/>
                <a:ea typeface="MS PGothic" charset="-128"/>
                <a:cs typeface="MS PGothic" charset="-128"/>
              </a:rPr>
              <a:t>解決検知</a:t>
            </a:r>
            <a:endParaRPr lang="en-US" altLang="ja-JP" sz="898" dirty="0">
              <a:solidFill>
                <a:srgbClr val="004BAF"/>
              </a:solidFill>
              <a:latin typeface="MS PGothic" charset="-128"/>
              <a:ea typeface="MS PGothic" charset="-128"/>
              <a:cs typeface="MS PGothic" charset="-128"/>
            </a:endParaRPr>
          </a:p>
        </p:txBody>
      </p:sp>
      <p:sp>
        <p:nvSpPr>
          <p:cNvPr id="72" name="TextBox 71"/>
          <p:cNvSpPr txBox="1"/>
          <p:nvPr/>
        </p:nvSpPr>
        <p:spPr>
          <a:xfrm>
            <a:off x="3396831" y="3163269"/>
            <a:ext cx="3210654" cy="291002"/>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ctr">
            <a:noAutofit/>
          </a:bodyPr>
          <a:lstStyle/>
          <a:p>
            <a:pPr algn="ctr" defTabSz="456789"/>
            <a:r>
              <a:rPr lang="ja-JP" altLang="en-US" sz="900" dirty="0" smtClean="0">
                <a:solidFill>
                  <a:srgbClr val="004BAF"/>
                </a:solidFill>
                <a:latin typeface="MS PGothic" charset="-128"/>
                <a:ea typeface="MS PGothic" charset="-128"/>
                <a:cs typeface="MS PGothic" charset="-128"/>
              </a:rPr>
              <a:t>マルウェア</a:t>
            </a:r>
            <a:r>
              <a:rPr lang="ja-JP" altLang="en-US" sz="900" dirty="0">
                <a:solidFill>
                  <a:srgbClr val="004BAF"/>
                </a:solidFill>
                <a:latin typeface="MS PGothic" charset="-128"/>
                <a:ea typeface="MS PGothic" charset="-128"/>
                <a:cs typeface="MS PGothic" charset="-128"/>
              </a:rPr>
              <a:t>本体を検知</a:t>
            </a:r>
            <a:r>
              <a:rPr lang="ja-JP" altLang="en-US" sz="900" dirty="0" smtClean="0">
                <a:solidFill>
                  <a:srgbClr val="004BAF"/>
                </a:solidFill>
                <a:latin typeface="MS PGothic" charset="-128"/>
                <a:ea typeface="MS PGothic" charset="-128"/>
                <a:cs typeface="MS PGothic" charset="-128"/>
              </a:rPr>
              <a:t>、レトロスペクティブ（過去に遡って追跡）</a:t>
            </a:r>
            <a:endParaRPr lang="en-US" altLang="ja-JP" sz="900" dirty="0" smtClean="0">
              <a:solidFill>
                <a:srgbClr val="004BAF"/>
              </a:solidFill>
              <a:latin typeface="MS PGothic" charset="-128"/>
              <a:ea typeface="MS PGothic" charset="-128"/>
              <a:cs typeface="MS PGothic" charset="-128"/>
            </a:endParaRPr>
          </a:p>
        </p:txBody>
      </p:sp>
      <p:sp>
        <p:nvSpPr>
          <p:cNvPr id="73" name="TextBox 72"/>
          <p:cNvSpPr txBox="1"/>
          <p:nvPr/>
        </p:nvSpPr>
        <p:spPr>
          <a:xfrm>
            <a:off x="3396831" y="3515575"/>
            <a:ext cx="3210654" cy="261966"/>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ctr">
            <a:noAutofit/>
          </a:bodyPr>
          <a:lstStyle/>
          <a:p>
            <a:pPr algn="ctr" defTabSz="456789"/>
            <a:r>
              <a:rPr lang="en-US" altLang="ja-JP" sz="1000" dirty="0">
                <a:solidFill>
                  <a:srgbClr val="004BAF"/>
                </a:solidFill>
                <a:latin typeface="MS PGothic" charset="-128"/>
                <a:ea typeface="MS PGothic" charset="-128"/>
                <a:cs typeface="MS PGothic" charset="-128"/>
              </a:rPr>
              <a:t>NW, Gateway, Endpoint</a:t>
            </a:r>
            <a:r>
              <a:rPr lang="ja-JP" altLang="en-US" sz="1000" dirty="0">
                <a:solidFill>
                  <a:srgbClr val="004BAF"/>
                </a:solidFill>
                <a:latin typeface="MS PGothic" charset="-128"/>
                <a:ea typeface="MS PGothic" charset="-128"/>
                <a:cs typeface="MS PGothic" charset="-128"/>
              </a:rPr>
              <a:t>から送られるファイルを検査</a:t>
            </a:r>
            <a:endParaRPr lang="en-US" altLang="ja-JP" sz="1000" dirty="0">
              <a:solidFill>
                <a:srgbClr val="004BAF"/>
              </a:solidFill>
              <a:latin typeface="MS PGothic" charset="-128"/>
              <a:ea typeface="MS PGothic" charset="-128"/>
              <a:cs typeface="MS PGothic" charset="-128"/>
            </a:endParaRPr>
          </a:p>
        </p:txBody>
      </p:sp>
      <p:sp>
        <p:nvSpPr>
          <p:cNvPr id="74" name="TextBox 73"/>
          <p:cNvSpPr txBox="1"/>
          <p:nvPr/>
        </p:nvSpPr>
        <p:spPr>
          <a:xfrm>
            <a:off x="6955142" y="3875646"/>
            <a:ext cx="1296946" cy="231127"/>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ctr">
            <a:noAutofit/>
          </a:bodyPr>
          <a:lstStyle/>
          <a:p>
            <a:pPr algn="ctr" defTabSz="456789"/>
            <a:r>
              <a:rPr lang="en-US" altLang="ja-JP" sz="1000" dirty="0">
                <a:solidFill>
                  <a:srgbClr val="004BAF"/>
                </a:solidFill>
                <a:latin typeface="MS PGothic" charset="-128"/>
                <a:ea typeface="MS PGothic" charset="-128"/>
                <a:cs typeface="MS PGothic" charset="-128"/>
              </a:rPr>
              <a:t>C2</a:t>
            </a:r>
            <a:r>
              <a:rPr lang="ja-JP" altLang="en-US" sz="1000" dirty="0">
                <a:solidFill>
                  <a:srgbClr val="004BAF"/>
                </a:solidFill>
                <a:latin typeface="MS PGothic" charset="-128"/>
                <a:ea typeface="MS PGothic" charset="-128"/>
                <a:cs typeface="MS PGothic" charset="-128"/>
              </a:rPr>
              <a:t>接続の検知</a:t>
            </a:r>
            <a:endParaRPr lang="en-US" altLang="ja-JP" sz="1000" dirty="0">
              <a:solidFill>
                <a:srgbClr val="004BAF"/>
              </a:solidFill>
              <a:latin typeface="MS PGothic" charset="-128"/>
              <a:ea typeface="MS PGothic" charset="-128"/>
              <a:cs typeface="MS PGothic" charset="-128"/>
            </a:endParaRPr>
          </a:p>
        </p:txBody>
      </p:sp>
      <p:sp>
        <p:nvSpPr>
          <p:cNvPr id="75" name="TextBox 124"/>
          <p:cNvSpPr txBox="1"/>
          <p:nvPr/>
        </p:nvSpPr>
        <p:spPr>
          <a:xfrm>
            <a:off x="6955142" y="2829883"/>
            <a:ext cx="1296946" cy="231127"/>
          </a:xfrm>
          <a:prstGeom prst="rect">
            <a:avLst/>
          </a:prstGeom>
          <a:solidFill>
            <a:srgbClr val="FFFFFF"/>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ctr">
            <a:noAutofit/>
          </a:bodyPr>
          <a:lstStyle/>
          <a:p>
            <a:pPr algn="ctr" defTabSz="456789"/>
            <a:r>
              <a:rPr lang="en-US" altLang="ja-JP" sz="1000" dirty="0">
                <a:solidFill>
                  <a:srgbClr val="004BAF"/>
                </a:solidFill>
                <a:latin typeface="MS PGothic" charset="-128"/>
                <a:ea typeface="MS PGothic" charset="-128"/>
                <a:cs typeface="MS PGothic" charset="-128"/>
              </a:rPr>
              <a:t>C2</a:t>
            </a:r>
            <a:r>
              <a:rPr lang="ja-JP" altLang="en-US" sz="1000" dirty="0">
                <a:solidFill>
                  <a:srgbClr val="004BAF"/>
                </a:solidFill>
                <a:latin typeface="MS PGothic" charset="-128"/>
                <a:ea typeface="MS PGothic" charset="-128"/>
                <a:cs typeface="MS PGothic" charset="-128"/>
              </a:rPr>
              <a:t>接続防止</a:t>
            </a:r>
            <a:endParaRPr lang="en-US" altLang="ja-JP" sz="1000" dirty="0">
              <a:solidFill>
                <a:srgbClr val="004BAF"/>
              </a:solidFill>
              <a:latin typeface="MS PGothic" charset="-128"/>
              <a:ea typeface="MS PGothic" charset="-128"/>
              <a:cs typeface="MS PGothic" charset="-128"/>
            </a:endParaRPr>
          </a:p>
        </p:txBody>
      </p:sp>
    </p:spTree>
    <p:extLst>
      <p:ext uri="{BB962C8B-B14F-4D97-AF65-F5344CB8AC3E}">
        <p14:creationId xmlns:p14="http://schemas.microsoft.com/office/powerpoint/2010/main" val="1392128072"/>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CiscoSans/メイリオ">
      <a:majorFont>
        <a:latin typeface="CiscoSansTT ExtraLight"/>
        <a:ea typeface="メイリオ"/>
        <a:cs typeface=""/>
      </a:majorFont>
      <a:minorFont>
        <a:latin typeface="CiscoSansTT Light"/>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Umbrella Theme 2017 16x9">
  <a:themeElements>
    <a:clrScheme name="Umbrella Colors 100416">
      <a:dk1>
        <a:srgbClr val="333333"/>
      </a:dk1>
      <a:lt1>
        <a:srgbClr val="FFFFFF"/>
      </a:lt1>
      <a:dk2>
        <a:srgbClr val="666666"/>
      </a:dk2>
      <a:lt2>
        <a:srgbClr val="999999"/>
      </a:lt2>
      <a:accent1>
        <a:srgbClr val="049FD9"/>
      </a:accent1>
      <a:accent2>
        <a:srgbClr val="004BAF"/>
      </a:accent2>
      <a:accent3>
        <a:srgbClr val="652C89"/>
      </a:accent3>
      <a:accent4>
        <a:srgbClr val="C31230"/>
      </a:accent4>
      <a:accent5>
        <a:srgbClr val="F58024"/>
      </a:accent5>
      <a:accent6>
        <a:srgbClr val="46A040"/>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cap="rnd">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effectLst>
          <a:outerShdw blurRad="50800" dist="50800" dir="5400000" sx="95000" sy="95000" algn="ctr" rotWithShape="0">
            <a:srgbClr val="000000">
              <a:alpha val="43137"/>
            </a:srgbClr>
          </a:outerShdw>
        </a:effectLst>
      </a:spPr>
      <a:bodyPr wrap="none" rtlCol="0">
        <a:spAutoFit/>
      </a:bodyPr>
      <a:lstStyle>
        <a:defPPr>
          <a:spcAft>
            <a:spcPts val="0"/>
          </a:spcAft>
          <a:defRPr dirty="0" smtClean="0"/>
        </a:defPPr>
      </a:lstStyle>
    </a:txDef>
  </a:objectDefaults>
  <a:extraClrSchemeLst/>
  <a:extLst>
    <a:ext uri="{05A4C25C-085E-4340-85A3-A5531E510DB2}">
      <thm15:themeFamily xmlns:thm15="http://schemas.microsoft.com/office/thememl/2012/main" name="Cisco Umbrella Theme 2016" id="{0CFC7E05-F726-844D-979F-A65DE2263236}" vid="{254A2708-5AB8-B247-BE50-BBF73D91C080}"/>
    </a:ext>
  </a:extLst>
</a:theme>
</file>

<file path=ppt/theme/theme3.xml><?xml version="1.0" encoding="utf-8"?>
<a:theme xmlns:a="http://schemas.openxmlformats.org/drawingml/2006/main" name="1_CCS Japan_PPT Template_1">
  <a:themeElements>
    <a:clrScheme name="Cisco FY15">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ユーザー定義 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20000"/>
            <a:lumOff val="80000"/>
          </a:schemeClr>
        </a:solidFill>
        <a:ln w="19050">
          <a:solidFill>
            <a:schemeClr val="accent1"/>
          </a:solidFill>
        </a:ln>
      </a:spPr>
      <a:bodyPr lIns="36000" tIns="36000" rIns="36000" bIns="36000" rtlCol="0" anchor="ctr"/>
      <a:lstStyle>
        <a:defPPr algn="ctr">
          <a:defRPr kumimoji="1" sz="1600" b="1" dirty="0" smtClean="0">
            <a:solidFill>
              <a:srgbClr val="676767"/>
            </a:solidFill>
            <a:latin typeface="Arial" panose="020B0604020202020204" pitchFamily="34" charset="0"/>
            <a:ea typeface="ＭＳ Ｐゴシック" panose="020B0600070205080204" pitchFamily="50" charset="-128"/>
            <a:cs typeface="Arial" panose="020B0604020202020204" pitchFamily="34" charset="0"/>
          </a:defRPr>
        </a:defPPr>
      </a:lstStyle>
      <a:style>
        <a:lnRef idx="2">
          <a:schemeClr val="accent5"/>
        </a:lnRef>
        <a:fillRef idx="1">
          <a:schemeClr val="lt1"/>
        </a:fillRef>
        <a:effectRef idx="0">
          <a:schemeClr val="accent5"/>
        </a:effectRef>
        <a:fontRef idx="minor">
          <a:schemeClr val="dk1"/>
        </a:fontRef>
      </a:style>
    </a:spDef>
    <a:txDef>
      <a:spPr>
        <a:noFill/>
      </a:spPr>
      <a:bodyPr wrap="none" rtlCol="0" anchor="ctr" anchorCtr="0">
        <a:spAutoFit/>
      </a:bodyPr>
      <a:lstStyle>
        <a:defPPr algn="ctr">
          <a:defRPr kumimoji="1" sz="1600" b="1" dirty="0" smtClean="0">
            <a:latin typeface="Arial" panose="020B0604020202020204" pitchFamily="34" charset="0"/>
            <a:ea typeface="ＭＳ Ｐゴシック" panose="020B0600070205080204" pitchFamily="50" charset="-128"/>
            <a:cs typeface="Arial" panose="020B0604020202020204" pitchFamily="34" charset="0"/>
          </a:defRPr>
        </a:defPPr>
      </a:lstStyle>
    </a:txDef>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 theme 2014_light 16x9</Template>
  <TotalTime>17257</TotalTime>
  <Words>2010</Words>
  <Application>Microsoft Office PowerPoint</Application>
  <PresentationFormat>画面に合わせる (16:9)</PresentationFormat>
  <Paragraphs>376</Paragraphs>
  <Slides>30</Slides>
  <Notes>22</Notes>
  <HiddenSlides>0</HiddenSlides>
  <MMClips>0</MMClips>
  <ScaleCrop>false</ScaleCrop>
  <HeadingPairs>
    <vt:vector size="6" baseType="variant">
      <vt:variant>
        <vt:lpstr>使用されているフォント</vt:lpstr>
      </vt:variant>
      <vt:variant>
        <vt:i4>15</vt:i4>
      </vt:variant>
      <vt:variant>
        <vt:lpstr>テーマ</vt:lpstr>
      </vt:variant>
      <vt:variant>
        <vt:i4>3</vt:i4>
      </vt:variant>
      <vt:variant>
        <vt:lpstr>スライド タイトル</vt:lpstr>
      </vt:variant>
      <vt:variant>
        <vt:i4>30</vt:i4>
      </vt:variant>
    </vt:vector>
  </HeadingPairs>
  <TitlesOfParts>
    <vt:vector size="48" baseType="lpstr">
      <vt:lpstr>.AppleSystemUIFont</vt:lpstr>
      <vt:lpstr>Apple LiGothic Medium</vt:lpstr>
      <vt:lpstr>Ciscolight</vt:lpstr>
      <vt:lpstr>CiscoSansTT ExtraLight</vt:lpstr>
      <vt:lpstr>CiscoSansTT Light</vt:lpstr>
      <vt:lpstr>MS PGothic</vt:lpstr>
      <vt:lpstr>MS PGothic</vt:lpstr>
      <vt:lpstr>メイリオ</vt:lpstr>
      <vt:lpstr>Arial</vt:lpstr>
      <vt:lpstr>Broadway</vt:lpstr>
      <vt:lpstr>Calibri</vt:lpstr>
      <vt:lpstr>CiscoSans</vt:lpstr>
      <vt:lpstr>CiscoSans ExtraLight</vt:lpstr>
      <vt:lpstr>CiscoSans Thin</vt:lpstr>
      <vt:lpstr>Wingdings</vt:lpstr>
      <vt:lpstr>Blue theme 2014 16x9</vt:lpstr>
      <vt:lpstr>Umbrella Theme 2017 16x9</vt:lpstr>
      <vt:lpstr>1_CCS Japan_PPT Template_1</vt:lpstr>
      <vt:lpstr>The latest and greatest</vt:lpstr>
      <vt:lpstr>最新の脅威</vt:lpstr>
      <vt:lpstr>新しい脅威 WannaCry ランサムウェア</vt:lpstr>
      <vt:lpstr>WannaCry感染ロジック</vt:lpstr>
      <vt:lpstr>さらなる脅威の出現</vt:lpstr>
      <vt:lpstr>2017年 ウクライナへの大規模なサイバー攻撃、そして、、、</vt:lpstr>
      <vt:lpstr>脅威への対策</vt:lpstr>
      <vt:lpstr>PowerPoint プレゼンテーション</vt:lpstr>
      <vt:lpstr>WannaCry 一連の流れと多層防御（シスコ セキュリティ ポートフォリオ）</vt:lpstr>
      <vt:lpstr>Nyetya 一連の流れと多層防御（シスコ セキュリティ ポートフォリオ）</vt:lpstr>
      <vt:lpstr>クライアント・ゲートウェイに限らない、広範囲での対策が必要</vt:lpstr>
      <vt:lpstr>PowerPoint プレゼンテーション</vt:lpstr>
      <vt:lpstr>マーケットでの関心事</vt:lpstr>
      <vt:lpstr>マーケットでの関心事</vt:lpstr>
      <vt:lpstr>シスコ セキュリティ ソリューション</vt:lpstr>
      <vt:lpstr>最新の脅威に対抗するセキュリティ ソリューション例</vt:lpstr>
      <vt:lpstr>最新の脅威に対抗するセキュリティ ソリューション</vt:lpstr>
      <vt:lpstr>最新の脅威に対抗するセキュリティ ソリューション</vt:lpstr>
      <vt:lpstr>最新の脅威に対抗するセキュリティソリューション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シスコ セキュリティ ソリューション</vt:lpstr>
      <vt:lpstr>PowerPoint プレゼンテーション</vt:lpstr>
      <vt:lpstr>クライアント/ ゲートウェイに限らない、広範囲での対策が必要</vt:lpstr>
      <vt:lpstr>Cisco Umbrella フリー トライアルのお申込み</vt:lpstr>
      <vt:lpstr>PowerPoint プレゼンテーション</vt:lpstr>
    </vt:vector>
  </TitlesOfParts>
  <Company>Cisco 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Meraki Wi-Fi SP-With Joint Marketing Activities w/NTT-East &amp; NOP</dc:title>
  <dc:creator>Ayumi Tamura (atamura)</dc:creator>
  <cp:lastModifiedBy>Sachiko Wakuta -T (swakuta - Adecco at Cisco)</cp:lastModifiedBy>
  <cp:revision>271</cp:revision>
  <cp:lastPrinted>2017-07-06T06:17:06Z</cp:lastPrinted>
  <dcterms:created xsi:type="dcterms:W3CDTF">2015-01-09T04:11:05Z</dcterms:created>
  <dcterms:modified xsi:type="dcterms:W3CDTF">2017-07-10T07:06:50Z</dcterms:modified>
</cp:coreProperties>
</file>