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9"/>
  </p:notesMasterIdLst>
  <p:sldIdLst>
    <p:sldId id="294" r:id="rId2"/>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296" r:id="rId38"/>
  </p:sldIdLst>
  <p:sldSz cx="9144000" cy="5143500" type="screen16x9"/>
  <p:notesSz cx="6805613" cy="99441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CC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p:restoredTop sz="83160" autoAdjust="0"/>
  </p:normalViewPr>
  <p:slideViewPr>
    <p:cSldViewPr>
      <p:cViewPr varScale="1">
        <p:scale>
          <a:sx n="39" d="100"/>
          <a:sy n="39" d="100"/>
        </p:scale>
        <p:origin x="1197" y="45"/>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8292E080-26C9-4DFE-BAD8-751C9EB3D8A7}" type="datetimeFigureOut">
              <a:rPr kumimoji="1" lang="ja-JP" altLang="en-US" smtClean="0"/>
              <a:t>2017/7/4</a:t>
            </a:fld>
            <a:endParaRPr kumimoji="1" lang="ja-JP" altLang="en-US"/>
          </a:p>
        </p:txBody>
      </p:sp>
      <p:sp>
        <p:nvSpPr>
          <p:cNvPr id="4" name="スライド イメージ プレースホルダー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5820A4A5-B44D-4FE7-9047-DDD8FDBF9ADE}" type="slidenum">
              <a:rPr kumimoji="1" lang="ja-JP" altLang="en-US" smtClean="0"/>
              <a:t>‹#›</a:t>
            </a:fld>
            <a:endParaRPr kumimoji="1" lang="ja-JP" altLang="en-US"/>
          </a:p>
        </p:txBody>
      </p:sp>
    </p:spTree>
    <p:extLst>
      <p:ext uri="{BB962C8B-B14F-4D97-AF65-F5344CB8AC3E}">
        <p14:creationId xmlns:p14="http://schemas.microsoft.com/office/powerpoint/2010/main" val="16758461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257301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57238"/>
            <a:ext cx="6740525" cy="3792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91858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2514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746125"/>
            <a:ext cx="6627813" cy="3729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pPr/>
              <a:t>27</a:t>
            </a:fld>
            <a:endParaRPr lang="en-US" dirty="0"/>
          </a:p>
        </p:txBody>
      </p:sp>
    </p:spTree>
    <p:extLst>
      <p:ext uri="{BB962C8B-B14F-4D97-AF65-F5344CB8AC3E}">
        <p14:creationId xmlns:p14="http://schemas.microsoft.com/office/powerpoint/2010/main" val="1573587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746125"/>
            <a:ext cx="6627813" cy="3729038"/>
          </a:xfrm>
        </p:spPr>
      </p:sp>
      <p:sp>
        <p:nvSpPr>
          <p:cNvPr id="3" name="ノート プレースホルダー 2"/>
          <p:cNvSpPr>
            <a:spLocks noGrp="1"/>
          </p:cNvSpPr>
          <p:nvPr>
            <p:ph type="body" idx="1"/>
          </p:nvPr>
        </p:nvSpPr>
        <p:spPr/>
        <p:txBody>
          <a:bodyPr/>
          <a:lstStyle/>
          <a:p>
            <a:r>
              <a:rPr kumimoji="1" lang="en-US" altLang="ja-JP" dirty="0" smtClean="0"/>
              <a:t>YJP</a:t>
            </a:r>
            <a:r>
              <a:rPr kumimoji="1" lang="ja-JP" altLang="en-US" dirty="0" smtClean="0"/>
              <a:t>林</a:t>
            </a:r>
            <a:r>
              <a:rPr kumimoji="1" lang="en-US" altLang="ja-JP" dirty="0" smtClean="0"/>
              <a:t>GL</a:t>
            </a:r>
            <a:r>
              <a:rPr kumimoji="1" lang="ja-JP" altLang="en-US" dirty="0" smtClean="0"/>
              <a:t>）　総務省からの電波周波数割当変更指針が、インテリジェントフィールドワークの営業拡大の後押しになることを林様から簡単にコメントくださいませ。</a:t>
            </a:r>
            <a:endParaRPr kumimoji="1"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pPr/>
              <a:t>32</a:t>
            </a:fld>
            <a:endParaRPr lang="en-US" dirty="0"/>
          </a:p>
        </p:txBody>
      </p:sp>
    </p:spTree>
    <p:extLst>
      <p:ext uri="{BB962C8B-B14F-4D97-AF65-F5344CB8AC3E}">
        <p14:creationId xmlns:p14="http://schemas.microsoft.com/office/powerpoint/2010/main" val="376249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noAutofit/>
          </a:bodyPr>
          <a:lstStyle/>
          <a:p>
            <a:r>
              <a:rPr lang="en-US" sz="1000" dirty="0" smtClean="0">
                <a:latin typeface="Arial" pitchFamily="34" charset="0"/>
                <a:cs typeface="Arial" pitchFamily="34" charset="0"/>
              </a:rPr>
              <a:t>When you talk to Cisco, we’ll talk about technology. We break it down into four major areas. Let me draw the connection between those areas. </a:t>
            </a:r>
          </a:p>
          <a:p>
            <a:pPr lvl="1">
              <a:buFont typeface="Arial" pitchFamily="34" charset="0"/>
              <a:buChar char="•"/>
            </a:pPr>
            <a:r>
              <a:rPr lang="en-US" sz="1000" dirty="0" smtClean="0">
                <a:latin typeface="Arial" pitchFamily="34" charset="0"/>
                <a:cs typeface="Arial" pitchFamily="34" charset="0"/>
              </a:rPr>
              <a:t> </a:t>
            </a:r>
            <a:r>
              <a:rPr lang="en-US" sz="1000" b="1" dirty="0" smtClean="0">
                <a:latin typeface="Arial" pitchFamily="34" charset="0"/>
                <a:cs typeface="Arial" pitchFamily="34" charset="0"/>
              </a:rPr>
              <a:t>Collaboration: </a:t>
            </a:r>
            <a:r>
              <a:rPr lang="en-US" sz="1000" dirty="0" smtClean="0">
                <a:latin typeface="Arial" pitchFamily="34" charset="0"/>
                <a:cs typeface="Arial" pitchFamily="34" charset="0"/>
              </a:rPr>
              <a:t>We’re ranked number one in the industry in many areas of collaboration. You may know us for our telephones, our video, our telepresence or WebEx. What does that do for you? We believe that’s what enables that next-generation customer experience, meeting high customer expectations by using high tech to deliver high-touch, personalized services. </a:t>
            </a:r>
          </a:p>
          <a:p>
            <a:pPr lvl="1">
              <a:buFont typeface="Arial" pitchFamily="34" charset="0"/>
              <a:buChar char="•"/>
            </a:pPr>
            <a:r>
              <a:rPr lang="en-US" sz="1000" dirty="0" smtClean="0">
                <a:latin typeface="Arial" pitchFamily="34" charset="0"/>
                <a:cs typeface="Arial" pitchFamily="34" charset="0"/>
              </a:rPr>
              <a:t> </a:t>
            </a:r>
            <a:r>
              <a:rPr lang="en-US" sz="1000" b="1" dirty="0" smtClean="0">
                <a:latin typeface="Arial" pitchFamily="34" charset="0"/>
                <a:cs typeface="Arial" pitchFamily="34" charset="0"/>
              </a:rPr>
              <a:t>Enterprise networking:</a:t>
            </a:r>
            <a:r>
              <a:rPr lang="en-US" sz="1000" dirty="0" smtClean="0">
                <a:latin typeface="Arial" pitchFamily="34" charset="0"/>
                <a:cs typeface="Arial" pitchFamily="34" charset="0"/>
              </a:rPr>
              <a:t> That’s how we started as a company. We became known for our routers and switches, but we’ve gone far beyond that. We talk about enterprise networking, as in thinking about your wired, wireless, and remote connections, and making it easy to apply services and policy across all of them in a way that helps your business. This is what enables us to deliver anywhere/anytime service delivery. </a:t>
            </a:r>
          </a:p>
          <a:p>
            <a:pPr lvl="1">
              <a:buFont typeface="Arial" pitchFamily="34" charset="0"/>
              <a:buChar char="•"/>
            </a:pPr>
            <a:r>
              <a:rPr lang="en-US" sz="1000" dirty="0" smtClean="0">
                <a:latin typeface="Arial" pitchFamily="34" charset="0"/>
                <a:cs typeface="Arial" pitchFamily="34" charset="0"/>
              </a:rPr>
              <a:t> </a:t>
            </a:r>
            <a:r>
              <a:rPr lang="en-US" sz="1000" b="1" dirty="0" smtClean="0">
                <a:latin typeface="Arial" pitchFamily="34" charset="0"/>
                <a:cs typeface="Arial" pitchFamily="34" charset="0"/>
              </a:rPr>
              <a:t>Data center: </a:t>
            </a:r>
            <a:r>
              <a:rPr lang="en-US" sz="1000" dirty="0" smtClean="0">
                <a:latin typeface="Arial" pitchFamily="34" charset="0"/>
                <a:cs typeface="Arial" pitchFamily="34" charset="0"/>
              </a:rPr>
              <a:t>We entered the data center market five years ago, and now we’re number one. In the blade server market, to go from zero to 1 in five years is no small accomplishment. And the reason is that we’ve been able to help our customers be more agile and dynamic in today’s environment. We provide the capabilities you need to develop, test, and deploy applications as quickly as possible. So you have the agility to experiment, to take information and act on it fast. </a:t>
            </a:r>
          </a:p>
          <a:p>
            <a:pPr lvl="1">
              <a:buFont typeface="Arial" pitchFamily="34" charset="0"/>
              <a:buChar char="•"/>
            </a:pPr>
            <a:r>
              <a:rPr lang="en-US" sz="1000" dirty="0" smtClean="0">
                <a:latin typeface="Arial" pitchFamily="34" charset="0"/>
                <a:cs typeface="Arial" pitchFamily="34" charset="0"/>
              </a:rPr>
              <a:t> </a:t>
            </a:r>
            <a:r>
              <a:rPr lang="en-US" sz="1000" b="1" dirty="0" smtClean="0">
                <a:latin typeface="Arial" pitchFamily="34" charset="0"/>
                <a:cs typeface="Arial" pitchFamily="34" charset="0"/>
              </a:rPr>
              <a:t>Security: </a:t>
            </a:r>
            <a:r>
              <a:rPr lang="en-US" sz="1000" dirty="0" smtClean="0">
                <a:latin typeface="Arial" pitchFamily="34" charset="0"/>
                <a:cs typeface="Arial" pitchFamily="34" charset="0"/>
              </a:rPr>
              <a:t>We’re also one of the top companies in the world today in network and data center security. And we don’t rest on our laurels there. You can see from our acquisitions of companies like Sourcefire and ThreatGrid, we continue to invest heavily in security. And we recognize that at the end of the day, the financial services industry is built on trust. We make sure you can maintain that trust, with your customers and shareholders and in the industry at large. </a:t>
            </a:r>
          </a:p>
          <a:p>
            <a:r>
              <a:rPr lang="en-US" sz="1000" dirty="0" smtClean="0">
                <a:latin typeface="Arial" pitchFamily="34" charset="0"/>
                <a:cs typeface="Arial" pitchFamily="34" charset="0"/>
              </a:rPr>
              <a:t>To support all this, we invest close to $6 billion in R&amp;D every year. </a:t>
            </a:r>
          </a:p>
          <a:p>
            <a:endParaRPr lang="en-US" sz="1000" dirty="0" smtClean="0">
              <a:latin typeface="Arial" pitchFamily="34" charset="0"/>
              <a:cs typeface="Arial" pitchFamily="34" charset="0"/>
            </a:endParaRPr>
          </a:p>
          <a:p>
            <a:r>
              <a:rPr lang="en-US" sz="1000" b="0" dirty="0" smtClean="0">
                <a:latin typeface="Arial" pitchFamily="34" charset="0"/>
                <a:cs typeface="Arial" pitchFamily="34" charset="0"/>
              </a:rPr>
              <a:t>Let me give you an overview of</a:t>
            </a:r>
            <a:r>
              <a:rPr lang="en-US" sz="1000" b="0" baseline="0" dirty="0" smtClean="0">
                <a:latin typeface="Arial" pitchFamily="34" charset="0"/>
                <a:cs typeface="Arial" pitchFamily="34" charset="0"/>
              </a:rPr>
              <a:t> where we’re focusing those investments in working with our customers, as well as our developer and partner organizations. </a:t>
            </a:r>
          </a:p>
          <a:p>
            <a:endParaRPr lang="en-US" sz="1000" b="0" baseline="0" dirty="0" smtClean="0">
              <a:latin typeface="Arial" pitchFamily="34" charset="0"/>
              <a:cs typeface="Arial" pitchFamily="34" charset="0"/>
            </a:endParaRPr>
          </a:p>
          <a:p>
            <a:endParaRPr lang="en-US" sz="1000" dirty="0" smtClean="0">
              <a:latin typeface="Arial" pitchFamily="34" charset="0"/>
              <a:cs typeface="Arial" pitchFamily="34" charset="0"/>
            </a:endParaRPr>
          </a:p>
          <a:p>
            <a:endParaRPr lang="en-US" sz="1000" dirty="0">
              <a:latin typeface="Arial" pitchFamily="34" charset="0"/>
              <a:cs typeface="Arial" pitchFamily="34" charset="0"/>
            </a:endParaRPr>
          </a:p>
        </p:txBody>
      </p:sp>
      <p:sp>
        <p:nvSpPr>
          <p:cNvPr id="117764" name="Slide Number Placeholder 3"/>
          <p:cNvSpPr>
            <a:spLocks noGrp="1"/>
          </p:cNvSpPr>
          <p:nvPr>
            <p:ph type="sldNum" sz="quarter" idx="5"/>
          </p:nvPr>
        </p:nvSpPr>
        <p:spPr>
          <a:noFill/>
        </p:spPr>
        <p:txBody>
          <a:bodyPr/>
          <a:lstStyle/>
          <a:p>
            <a:fld id="{D3418809-46F1-4EE7-95ED-FEFAFC79E079}" type="slidenum">
              <a:rPr lang="en-US" smtClean="0">
                <a:solidFill>
                  <a:prstClr val="black"/>
                </a:solidFill>
                <a:latin typeface="Arial" panose="020B0604020202020204" pitchFamily="34" charset="0"/>
                <a:cs typeface="Arial" pitchFamily="34" charset="0"/>
              </a:rPr>
              <a:pPr/>
              <a:t>3</a:t>
            </a:fld>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53202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In</a:t>
            </a:r>
            <a:r>
              <a:rPr lang="en-US" baseline="0" dirty="0" smtClean="0">
                <a:latin typeface="Arial" panose="020B0604020202020204" pitchFamily="34" charset="0"/>
                <a:cs typeface="Arial" panose="020B0604020202020204" pitchFamily="34" charset="0"/>
              </a:rPr>
              <a:t> plant environments like power stations and refineries, the IoE helps you streamline operations, improve your efficiency and agility, and enhance employee safety. You can bring together all your wireless communications under a secure, unified environment for better collaboration by phone, radio, and video.</a:t>
            </a:r>
          </a:p>
          <a:p>
            <a:r>
              <a:rPr lang="en-US" baseline="0" dirty="0" smtClean="0">
                <a:latin typeface="Arial" panose="020B0604020202020204" pitchFamily="34" charset="0"/>
                <a:cs typeface="Arial" panose="020B0604020202020204" pitchFamily="34" charset="0"/>
              </a:rPr>
              <a:t>You can also can extend expertise out to any part of the plant required with detailed situational video. This rich media collaboration also drives faster, better decisions.</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 networked environment can make operations more efficient with process optimization like truck identification, check in/check out, and loading processes.</a:t>
            </a:r>
          </a:p>
          <a:p>
            <a:r>
              <a:rPr lang="en-US" baseline="0" dirty="0" smtClean="0">
                <a:latin typeface="Arial" panose="020B0604020202020204" pitchFamily="34" charset="0"/>
                <a:cs typeface="Arial" panose="020B0604020202020204" pitchFamily="34" charset="0"/>
              </a:rPr>
              <a:t>Real-time tracking and alerts, supported by industrial wireless networks, help keep employees safe and minimize risk to assets.</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9D9EA44-9554-4B30-86F0-B4730E46EA1C}" type="slidenum">
              <a:rPr lang="en-US" smtClean="0">
                <a:solidFill>
                  <a:prstClr val="black"/>
                </a:solidFill>
                <a:latin typeface="Arial" panose="020B0604020202020204" pitchFamily="34" charset="0"/>
                <a:cs typeface="Arial" panose="020B0604020202020204" pitchFamily="34" charset="0"/>
              </a:rPr>
              <a:pPr/>
              <a:t>7</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42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IoE can also improve the safety and security of your pipeline assets by improving physical security and delivering better insight into the state of its operations.</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Intrusion, leakage, and deformation detection provides more predictive security and environment protection. Leak detection systems alert you quickly to minor leaks before they turn into public relations nightmares.</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Industrial wireless connectivity helps firms monitor and track the status of their assets in real time, in harsh environments.</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And improved visibility also means better protection against product theft and vandalism.</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9D9EA44-9554-4B30-86F0-B4730E46EA1C}" type="slidenum">
              <a:rPr lang="en-US" smtClean="0">
                <a:solidFill>
                  <a:prstClr val="black"/>
                </a:solidFill>
                <a:latin typeface="Arial" panose="020B0604020202020204" pitchFamily="34" charset="0"/>
                <a:cs typeface="Arial" panose="020B0604020202020204" pitchFamily="34" charset="0"/>
              </a:rPr>
              <a:pPr/>
              <a:t>8</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096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xfrm>
            <a:off x="88900" y="746125"/>
            <a:ext cx="6629400" cy="372903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Remote Expert</a:t>
            </a:r>
            <a:r>
              <a:rPr lang="en-US" baseline="0" dirty="0" smtClean="0"/>
              <a:t> in this case study does not use a call center because limited  and well known set (both ‘who’ and ‘where’) of remote experts available.</a:t>
            </a:r>
          </a:p>
          <a:p>
            <a:pPr eaLnBrk="1" hangingPunct="1">
              <a:spcBef>
                <a:spcPct val="0"/>
              </a:spcBef>
            </a:pPr>
            <a:endParaRPr lang="en-US" baseline="0" dirty="0" smtClean="0"/>
          </a:p>
          <a:p>
            <a:pPr eaLnBrk="1" hangingPunct="1">
              <a:spcBef>
                <a:spcPct val="0"/>
              </a:spcBef>
            </a:pPr>
            <a:r>
              <a:rPr lang="en-US" baseline="0" dirty="0" smtClean="0"/>
              <a:t>Main benefits:</a:t>
            </a:r>
          </a:p>
          <a:p>
            <a:pPr marL="168998" indent="-168998" eaLnBrk="1" hangingPunct="1">
              <a:spcBef>
                <a:spcPct val="0"/>
              </a:spcBef>
              <a:buFont typeface="Wingdings" pitchFamily="2" charset="2"/>
              <a:buChar char="Ø"/>
            </a:pPr>
            <a:r>
              <a:rPr lang="en-US" baseline="0" dirty="0" smtClean="0"/>
              <a:t>Experts don’t have to travel anymore </a:t>
            </a:r>
            <a:r>
              <a:rPr lang="en-US" baseline="0" dirty="0" smtClean="0">
                <a:sym typeface="Wingdings" pitchFamily="2" charset="2"/>
              </a:rPr>
              <a:t> can spend more time working on cases (longer per case and more cases)</a:t>
            </a:r>
          </a:p>
          <a:p>
            <a:pPr marL="168998" indent="-168998" eaLnBrk="1" hangingPunct="1">
              <a:spcBef>
                <a:spcPct val="0"/>
              </a:spcBef>
              <a:buFont typeface="Wingdings" pitchFamily="2" charset="2"/>
              <a:buChar char="Ø"/>
            </a:pPr>
            <a:r>
              <a:rPr lang="en-US" baseline="0" dirty="0" smtClean="0">
                <a:sym typeface="Wingdings" pitchFamily="2" charset="2"/>
              </a:rPr>
              <a:t>Less travel budget needed</a:t>
            </a:r>
          </a:p>
          <a:p>
            <a:pPr marL="168998" indent="-168998" eaLnBrk="1" hangingPunct="1">
              <a:spcBef>
                <a:spcPct val="0"/>
              </a:spcBef>
              <a:buFont typeface="Wingdings" pitchFamily="2" charset="2"/>
              <a:buChar char="Ø"/>
            </a:pPr>
            <a:r>
              <a:rPr lang="en-US" baseline="0" dirty="0" smtClean="0">
                <a:sym typeface="Wingdings" pitchFamily="2" charset="2"/>
              </a:rPr>
              <a:t>Experts don’t have to travel to unsafe locations  HSE improvement</a:t>
            </a:r>
          </a:p>
          <a:p>
            <a:pPr marL="168998" indent="-168998" eaLnBrk="1" hangingPunct="1">
              <a:spcBef>
                <a:spcPct val="0"/>
              </a:spcBef>
              <a:buFont typeface="Wingdings" pitchFamily="2" charset="2"/>
              <a:buChar char="Ø"/>
            </a:pPr>
            <a:r>
              <a:rPr lang="en-US" baseline="0" dirty="0" smtClean="0">
                <a:sym typeface="Wingdings" pitchFamily="2" charset="2"/>
              </a:rPr>
              <a:t>Because experts have access to Show &amp; Share and other knowledge base tools, a better quality in less time PLUS training materials available</a:t>
            </a:r>
          </a:p>
          <a:p>
            <a:pPr marL="168998" indent="-168998" eaLnBrk="1" hangingPunct="1">
              <a:spcBef>
                <a:spcPct val="0"/>
              </a:spcBef>
              <a:buFont typeface="Wingdings" pitchFamily="2" charset="2"/>
              <a:buChar char="Ø"/>
            </a:pPr>
            <a:r>
              <a:rPr lang="en-US" baseline="0" dirty="0" smtClean="0">
                <a:sym typeface="Wingdings" pitchFamily="2" charset="2"/>
              </a:rPr>
              <a:t>Visual remote project management (i.e. visual audit of project milestones and progress) for projects at remote sites</a:t>
            </a:r>
          </a:p>
          <a:p>
            <a:pPr marL="168998" indent="-168998" eaLnBrk="1" hangingPunct="1">
              <a:spcBef>
                <a:spcPct val="0"/>
              </a:spcBef>
              <a:buFont typeface="Wingdings" pitchFamily="2" charset="2"/>
              <a:buChar char="Ø"/>
            </a:pPr>
            <a:endParaRPr lang="en-US" baseline="0" dirty="0" smtClean="0">
              <a:sym typeface="Wingdings" pitchFamily="2" charset="2"/>
            </a:endParaRPr>
          </a:p>
          <a:p>
            <a:pPr eaLnBrk="1" hangingPunct="1">
              <a:spcBef>
                <a:spcPct val="0"/>
              </a:spcBef>
            </a:pPr>
            <a:r>
              <a:rPr lang="en-US" baseline="0" dirty="0" smtClean="0">
                <a:sym typeface="Wingdings" pitchFamily="2" charset="2"/>
              </a:rPr>
              <a:t>See smart solution ‘Remote Expert for Oil &amp; Gas’ for further information.</a:t>
            </a:r>
          </a:p>
          <a:p>
            <a:pPr marL="168998" indent="-168998" eaLnBrk="1" hangingPunct="1">
              <a:spcBef>
                <a:spcPct val="0"/>
              </a:spcBef>
              <a:buFont typeface="Wingdings" pitchFamily="2" charset="2"/>
              <a:buChar char="Ø"/>
            </a:pPr>
            <a:endParaRPr lang="en-US" baseline="0" dirty="0" smtClean="0"/>
          </a:p>
        </p:txBody>
      </p:sp>
      <p:sp>
        <p:nvSpPr>
          <p:cNvPr id="3409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37389301" indent="-36938639"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0662" eaLnBrk="0" fontAlgn="base" hangingPunct="0">
              <a:spcBef>
                <a:spcPct val="0"/>
              </a:spcBef>
              <a:spcAft>
                <a:spcPct val="0"/>
              </a:spcAft>
              <a:defRPr sz="2400">
                <a:solidFill>
                  <a:schemeClr val="tx1"/>
                </a:solidFill>
                <a:latin typeface="Arial" charset="0"/>
                <a:cs typeface="Arial" charset="0"/>
              </a:defRPr>
            </a:lvl6pPr>
            <a:lvl7pPr marL="901324" eaLnBrk="0" fontAlgn="base" hangingPunct="0">
              <a:spcBef>
                <a:spcPct val="0"/>
              </a:spcBef>
              <a:spcAft>
                <a:spcPct val="0"/>
              </a:spcAft>
              <a:defRPr sz="2400">
                <a:solidFill>
                  <a:schemeClr val="tx1"/>
                </a:solidFill>
                <a:latin typeface="Arial" charset="0"/>
                <a:cs typeface="Arial" charset="0"/>
              </a:defRPr>
            </a:lvl7pPr>
            <a:lvl8pPr marL="1351986" eaLnBrk="0" fontAlgn="base" hangingPunct="0">
              <a:spcBef>
                <a:spcPct val="0"/>
              </a:spcBef>
              <a:spcAft>
                <a:spcPct val="0"/>
              </a:spcAft>
              <a:defRPr sz="2400">
                <a:solidFill>
                  <a:schemeClr val="tx1"/>
                </a:solidFill>
                <a:latin typeface="Arial" charset="0"/>
                <a:cs typeface="Arial" charset="0"/>
              </a:defRPr>
            </a:lvl8pPr>
            <a:lvl9pPr marL="1802648" eaLnBrk="0" fontAlgn="base" hangingPunct="0">
              <a:spcBef>
                <a:spcPct val="0"/>
              </a:spcBef>
              <a:spcAft>
                <a:spcPct val="0"/>
              </a:spcAft>
              <a:defRPr sz="2400">
                <a:solidFill>
                  <a:schemeClr val="tx1"/>
                </a:solidFill>
                <a:latin typeface="Arial" charset="0"/>
                <a:cs typeface="Arial" charset="0"/>
              </a:defRPr>
            </a:lvl9pPr>
          </a:lstStyle>
          <a:p>
            <a:pPr eaLnBrk="1" hangingPunct="1"/>
            <a:fld id="{B87A7844-1C5C-471C-A910-9FC23D99EDED}" type="slidenum">
              <a:rPr lang="en-US" sz="1200">
                <a:solidFill>
                  <a:prstClr val="black"/>
                </a:solidFill>
                <a:latin typeface="Calibri" pitchFamily="34" charset="0"/>
              </a:rPr>
              <a:pPr eaLnBrk="1" hangingPunct="1"/>
              <a:t>10</a:t>
            </a:fld>
            <a:endParaRPr lang="en-US" sz="1200">
              <a:solidFill>
                <a:prstClr val="black"/>
              </a:solidFill>
              <a:latin typeface="Calibri" pitchFamily="34" charset="0"/>
            </a:endParaRPr>
          </a:p>
        </p:txBody>
      </p:sp>
    </p:spTree>
    <p:extLst>
      <p:ext uri="{BB962C8B-B14F-4D97-AF65-F5344CB8AC3E}">
        <p14:creationId xmlns:p14="http://schemas.microsoft.com/office/powerpoint/2010/main" val="367093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1"/>
          <p:cNvSpPr>
            <a:spLocks noGrp="1" noChangeArrowheads="1"/>
          </p:cNvSpPr>
          <p:nvPr>
            <p:ph type="sldNum" sz="quarter" idx="5"/>
          </p:nvPr>
        </p:nvSpPr>
        <p:spPr bwMode="auto">
          <a:noFill/>
          <a:ln>
            <a:miter lim="800000"/>
            <a:headEnd/>
            <a:tailEnd/>
          </a:ln>
        </p:spPr>
        <p:txBody>
          <a:bodyPr/>
          <a:lstStyle/>
          <a:p>
            <a:fld id="{EF4C8D18-2BC3-4976-BC52-85560692309C}" type="slidenum">
              <a:rPr lang="en-US" smtClean="0">
                <a:ea typeface="ＭＳ Ｐゴシック" pitchFamily="34" charset="-128"/>
                <a:cs typeface="Arial" pitchFamily="34" charset="0"/>
              </a:rPr>
              <a:pPr/>
              <a:t>11</a:t>
            </a:fld>
            <a:endParaRPr lang="en-US" dirty="0" smtClean="0">
              <a:ea typeface="ＭＳ Ｐゴシック" pitchFamily="34" charset="-128"/>
              <a:cs typeface="Arial" pitchFamily="34" charset="0"/>
            </a:endParaRPr>
          </a:p>
        </p:txBody>
      </p:sp>
      <p:sp>
        <p:nvSpPr>
          <p:cNvPr id="230403" name="Rectangle 2"/>
          <p:cNvSpPr>
            <a:spLocks noGrp="1" noRot="1" noChangeAspect="1" noChangeArrowheads="1" noTextEdit="1"/>
          </p:cNvSpPr>
          <p:nvPr>
            <p:ph type="sldImg"/>
          </p:nvPr>
        </p:nvSpPr>
        <p:spPr bwMode="auto">
          <a:xfrm>
            <a:off x="88900" y="746125"/>
            <a:ext cx="6629400" cy="3729038"/>
          </a:xfrm>
          <a:noFill/>
          <a:ln>
            <a:solidFill>
              <a:srgbClr val="000000"/>
            </a:solidFill>
            <a:miter lim="800000"/>
            <a:headEnd/>
            <a:tailEnd/>
          </a:ln>
        </p:spPr>
      </p:sp>
      <p:sp>
        <p:nvSpPr>
          <p:cNvPr id="230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90533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51A6E9A-C513-44FC-87E4-66A5A1DC6295}" type="slidenum">
              <a:rPr lang="en-US" altLang="ja-JP" smtClean="0"/>
              <a:pPr/>
              <a:t>14</a:t>
            </a:fld>
            <a:endParaRPr lang="en-US" altLang="ja-JP" smtClean="0"/>
          </a:p>
        </p:txBody>
      </p:sp>
      <p:sp>
        <p:nvSpPr>
          <p:cNvPr id="134147" name="Rectangle 2"/>
          <p:cNvSpPr>
            <a:spLocks noGrp="1" noRot="1" noChangeAspect="1" noChangeArrowheads="1" noTextEdit="1"/>
          </p:cNvSpPr>
          <p:nvPr>
            <p:ph type="sldImg"/>
          </p:nvPr>
        </p:nvSpPr>
        <p:spPr>
          <a:xfrm>
            <a:off x="-227013" y="811213"/>
            <a:ext cx="7208838" cy="4056062"/>
          </a:xfrm>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lnSpc>
                <a:spcPct val="50000"/>
              </a:lnSpc>
              <a:spcBef>
                <a:spcPct val="0"/>
              </a:spcBef>
              <a:buFont typeface="Wingdings" pitchFamily="2" charset="2"/>
              <a:buNone/>
            </a:pPr>
            <a:r>
              <a:rPr lang="en-US" altLang="ja-JP" sz="900" b="1" dirty="0" smtClean="0">
                <a:latin typeface="Arial" charset="0"/>
              </a:rPr>
              <a:t>Transcript</a:t>
            </a:r>
            <a:r>
              <a:rPr lang="en-US" altLang="ja-JP" sz="900" dirty="0" smtClean="0">
                <a:latin typeface="Arial" charset="0"/>
              </a:rPr>
              <a:t>:</a:t>
            </a:r>
          </a:p>
          <a:p>
            <a:pPr eaLnBrk="1" hangingPunct="1">
              <a:lnSpc>
                <a:spcPct val="50000"/>
              </a:lnSpc>
              <a:spcBef>
                <a:spcPct val="0"/>
              </a:spcBef>
              <a:buFont typeface="Wingdings" pitchFamily="2" charset="2"/>
              <a:buNone/>
            </a:pPr>
            <a:r>
              <a:rPr lang="en-US" altLang="ja-JP" sz="900" dirty="0" err="1" smtClean="0">
                <a:solidFill>
                  <a:srgbClr val="000000"/>
                </a:solidFill>
                <a:ea typeface="ＭＳ Ｐゴシック" pitchFamily="50" charset="-128"/>
                <a:cs typeface="Arial" charset="0"/>
                <a:sym typeface="Arial" charset="0"/>
              </a:rPr>
              <a:t>DOCSIS</a:t>
            </a:r>
            <a:r>
              <a:rPr lang="en-US" altLang="ja-JP" sz="900" dirty="0" smtClean="0">
                <a:solidFill>
                  <a:srgbClr val="000000"/>
                </a:solidFill>
                <a:ea typeface="ＭＳ Ｐゴシック" pitchFamily="50" charset="-128"/>
                <a:cs typeface="Arial" charset="0"/>
                <a:sym typeface="Arial" charset="0"/>
              </a:rPr>
              <a:t> 3.0 (</a:t>
            </a:r>
            <a:r>
              <a:rPr lang="en-US" altLang="ja-JP" sz="900" dirty="0" err="1" smtClean="0">
                <a:solidFill>
                  <a:srgbClr val="000000"/>
                </a:solidFill>
                <a:ea typeface="ＭＳ Ｐゴシック" pitchFamily="50" charset="-128"/>
                <a:cs typeface="Arial" charset="0"/>
                <a:sym typeface="Arial" charset="0"/>
              </a:rPr>
              <a:t>8x4</a:t>
            </a:r>
            <a:r>
              <a:rPr lang="en-US" altLang="ja-JP" sz="900" dirty="0" smtClean="0">
                <a:solidFill>
                  <a:srgbClr val="000000"/>
                </a:solidFill>
                <a:ea typeface="ＭＳ Ｐゴシック" pitchFamily="50" charset="-128"/>
                <a:cs typeface="Arial" charset="0"/>
                <a:sym typeface="Arial" charset="0"/>
              </a:rPr>
              <a:t>)/ </a:t>
            </a:r>
            <a:r>
              <a:rPr lang="ja-JP" altLang="en-US" sz="900" dirty="0" smtClean="0">
                <a:solidFill>
                  <a:srgbClr val="000000"/>
                </a:solidFill>
                <a:ea typeface="ＭＳ Ｐゴシック" pitchFamily="50" charset="-128"/>
                <a:cs typeface="Arial" charset="0"/>
                <a:sym typeface="Arial" charset="0"/>
              </a:rPr>
              <a:t>　ダウンストリームで</a:t>
            </a:r>
            <a:r>
              <a:rPr lang="en-US" altLang="ja-JP" sz="900" dirty="0" smtClean="0">
                <a:solidFill>
                  <a:srgbClr val="000000"/>
                </a:solidFill>
                <a:ea typeface="ＭＳ Ｐゴシック" pitchFamily="50" charset="-128"/>
                <a:cs typeface="Arial" charset="0"/>
                <a:sym typeface="Arial" charset="0"/>
              </a:rPr>
              <a:t>304 </a:t>
            </a:r>
            <a:r>
              <a:rPr lang="en-US" altLang="ja-JP" sz="900" dirty="0" err="1" smtClean="0">
                <a:solidFill>
                  <a:srgbClr val="000000"/>
                </a:solidFill>
                <a:ea typeface="ＭＳ Ｐゴシック" pitchFamily="50" charset="-128"/>
                <a:cs typeface="Arial" charset="0"/>
                <a:sym typeface="Arial" charset="0"/>
              </a:rPr>
              <a:t>x108</a:t>
            </a:r>
            <a:r>
              <a:rPr lang="ja-JP" altLang="en-US" sz="900" dirty="0" smtClean="0">
                <a:solidFill>
                  <a:srgbClr val="000000"/>
                </a:solidFill>
                <a:ea typeface="ＭＳ Ｐゴシック" pitchFamily="50" charset="-128"/>
                <a:cs typeface="Arial" charset="0"/>
                <a:sym typeface="Arial" charset="0"/>
              </a:rPr>
              <a:t>　（通常</a:t>
            </a:r>
            <a:r>
              <a:rPr lang="en-US" altLang="ja-JP" sz="900" dirty="0" smtClean="0">
                <a:solidFill>
                  <a:srgbClr val="000000"/>
                </a:solidFill>
                <a:ea typeface="ＭＳ Ｐゴシック" pitchFamily="50" charset="-128"/>
                <a:cs typeface="Arial" charset="0"/>
                <a:sym typeface="Arial" charset="0"/>
              </a:rPr>
              <a:t>320</a:t>
            </a:r>
            <a:r>
              <a:rPr lang="ja-JP" altLang="en-US" sz="900" dirty="0" smtClean="0">
                <a:solidFill>
                  <a:srgbClr val="000000"/>
                </a:solidFill>
                <a:ea typeface="ＭＳ Ｐゴシック" pitchFamily="50" charset="-128"/>
                <a:cs typeface="Arial" charset="0"/>
                <a:sym typeface="Arial" charset="0"/>
              </a:rPr>
              <a:t>）　設定しだい　一本</a:t>
            </a:r>
            <a:r>
              <a:rPr lang="en-US" altLang="ja-JP" sz="900" dirty="0" err="1" smtClean="0">
                <a:solidFill>
                  <a:srgbClr val="000000"/>
                </a:solidFill>
                <a:ea typeface="ＭＳ Ｐゴシック" pitchFamily="50" charset="-128"/>
                <a:cs typeface="Arial" charset="0"/>
                <a:sym typeface="Arial" charset="0"/>
              </a:rPr>
              <a:t>40M</a:t>
            </a:r>
            <a:endParaRPr lang="en-US" altLang="ja-JP" sz="900" dirty="0" smtClean="0">
              <a:solidFill>
                <a:srgbClr val="000000"/>
              </a:solidFill>
              <a:ea typeface="ＭＳ Ｐゴシック" pitchFamily="50" charset="-128"/>
              <a:cs typeface="Arial" charset="0"/>
              <a:sym typeface="Arial" charset="0"/>
            </a:endParaRPr>
          </a:p>
          <a:p>
            <a:pPr eaLnBrk="1" hangingPunct="1">
              <a:lnSpc>
                <a:spcPct val="50000"/>
              </a:lnSpc>
              <a:spcBef>
                <a:spcPct val="0"/>
              </a:spcBef>
              <a:buFont typeface="Wingdings" pitchFamily="2" charset="2"/>
              <a:buNone/>
            </a:pPr>
            <a:r>
              <a:rPr lang="en-US" altLang="ja-JP" sz="900" dirty="0" smtClean="0">
                <a:solidFill>
                  <a:srgbClr val="000000"/>
                </a:solidFill>
                <a:ea typeface="ＭＳ Ｐゴシック" pitchFamily="50" charset="-128"/>
                <a:cs typeface="Arial" charset="0"/>
                <a:sym typeface="Arial" charset="0"/>
              </a:rPr>
              <a:t>(</a:t>
            </a:r>
            <a:r>
              <a:rPr lang="en-US" altLang="ja-JP" sz="900" dirty="0" err="1" smtClean="0">
                <a:solidFill>
                  <a:srgbClr val="000000"/>
                </a:solidFill>
                <a:ea typeface="ＭＳ Ｐゴシック" pitchFamily="50" charset="-128"/>
                <a:cs typeface="Arial" charset="0"/>
                <a:sym typeface="Arial" charset="0"/>
              </a:rPr>
              <a:t>4x4</a:t>
            </a:r>
            <a:r>
              <a:rPr lang="en-US" altLang="ja-JP" sz="900" dirty="0" smtClean="0">
                <a:solidFill>
                  <a:srgbClr val="000000"/>
                </a:solidFill>
                <a:ea typeface="ＭＳ Ｐゴシック" pitchFamily="50" charset="-128"/>
                <a:cs typeface="Arial" charset="0"/>
                <a:sym typeface="Arial" charset="0"/>
              </a:rPr>
              <a:t>) / (152 x 108) Mbps </a:t>
            </a:r>
            <a:r>
              <a:rPr lang="ja-JP" altLang="en-US" sz="900" dirty="0" smtClean="0">
                <a:solidFill>
                  <a:srgbClr val="000000"/>
                </a:solidFill>
                <a:ea typeface="ＭＳ Ｐゴシック" pitchFamily="50" charset="-128"/>
                <a:cs typeface="Arial" charset="0"/>
                <a:sym typeface="Arial" charset="0"/>
              </a:rPr>
              <a:t>　</a:t>
            </a:r>
            <a:r>
              <a:rPr lang="ja-JP" altLang="en-US" sz="900" dirty="0" err="1" smtClean="0">
                <a:solidFill>
                  <a:srgbClr val="000000"/>
                </a:solidFill>
                <a:ea typeface="ＭＳ Ｐゴシック" pitchFamily="50" charset="-128"/>
                <a:cs typeface="Arial" charset="0"/>
                <a:sym typeface="Arial" charset="0"/>
              </a:rPr>
              <a:t>とで</a:t>
            </a:r>
            <a:r>
              <a:rPr lang="ja-JP" altLang="en-US" sz="900" dirty="0" smtClean="0">
                <a:solidFill>
                  <a:srgbClr val="000000"/>
                </a:solidFill>
                <a:ea typeface="ＭＳ Ｐゴシック" pitchFamily="50" charset="-128"/>
                <a:cs typeface="Arial" charset="0"/>
                <a:sym typeface="Arial" charset="0"/>
              </a:rPr>
              <a:t>選択可能です</a:t>
            </a:r>
            <a:endParaRPr lang="en-US" altLang="ja-JP" sz="900" dirty="0" smtClean="0">
              <a:solidFill>
                <a:srgbClr val="000000"/>
              </a:solidFill>
              <a:ea typeface="ＭＳ Ｐゴシック" pitchFamily="50" charset="-128"/>
              <a:cs typeface="Arial" charset="0"/>
              <a:sym typeface="Arial" charset="0"/>
            </a:endParaRPr>
          </a:p>
          <a:p>
            <a:pPr eaLnBrk="1" hangingPunct="1">
              <a:lnSpc>
                <a:spcPct val="50000"/>
              </a:lnSpc>
              <a:spcBef>
                <a:spcPct val="0"/>
              </a:spcBef>
              <a:buFont typeface="Wingdings" pitchFamily="2" charset="2"/>
              <a:buNone/>
            </a:pPr>
            <a:r>
              <a:rPr lang="en-US" altLang="ja-JP" sz="900" dirty="0" smtClean="0">
                <a:solidFill>
                  <a:srgbClr val="000000"/>
                </a:solidFill>
                <a:ea typeface="ＭＳ Ｐゴシック" pitchFamily="50" charset="-128"/>
                <a:cs typeface="Arial" charset="0"/>
                <a:sym typeface="Arial" charset="0"/>
              </a:rPr>
              <a:t>Euro</a:t>
            </a:r>
            <a:r>
              <a:rPr lang="ja-JP" altLang="en-US" sz="900" dirty="0" smtClean="0">
                <a:solidFill>
                  <a:srgbClr val="000000"/>
                </a:solidFill>
                <a:ea typeface="ＭＳ Ｐゴシック" pitchFamily="50" charset="-128"/>
                <a:cs typeface="Arial" charset="0"/>
                <a:sym typeface="Arial" charset="0"/>
              </a:rPr>
              <a:t> </a:t>
            </a:r>
            <a:r>
              <a:rPr lang="en-US" altLang="ja-JP" sz="900" dirty="0" err="1" smtClean="0">
                <a:solidFill>
                  <a:srgbClr val="000000"/>
                </a:solidFill>
                <a:ea typeface="ＭＳ Ｐゴシック" pitchFamily="50" charset="-128"/>
                <a:cs typeface="Arial" charset="0"/>
                <a:sym typeface="Arial" charset="0"/>
              </a:rPr>
              <a:t>8M</a:t>
            </a:r>
            <a:r>
              <a:rPr lang="ja-JP" altLang="en-US" sz="900" dirty="0" smtClean="0">
                <a:solidFill>
                  <a:srgbClr val="000000"/>
                </a:solidFill>
                <a:ea typeface="ＭＳ Ｐゴシック" pitchFamily="50" charset="-128"/>
                <a:cs typeface="Arial" charset="0"/>
                <a:sym typeface="Arial" charset="0"/>
              </a:rPr>
              <a:t>　</a:t>
            </a:r>
            <a:r>
              <a:rPr lang="en-US" altLang="ja-JP" sz="900" dirty="0" err="1" smtClean="0">
                <a:solidFill>
                  <a:srgbClr val="000000"/>
                </a:solidFill>
                <a:ea typeface="ＭＳ Ｐゴシック" pitchFamily="50" charset="-128"/>
                <a:cs typeface="Arial" charset="0"/>
                <a:sym typeface="Arial" charset="0"/>
              </a:rPr>
              <a:t>japan6M</a:t>
            </a:r>
            <a:endParaRPr lang="en-US" altLang="ja-JP" sz="900" dirty="0" smtClean="0">
              <a:solidFill>
                <a:srgbClr val="000000"/>
              </a:solidFill>
              <a:ea typeface="ＭＳ Ｐゴシック" pitchFamily="50" charset="-128"/>
              <a:cs typeface="Arial" charset="0"/>
              <a:sym typeface="Arial" charset="0"/>
            </a:endParaRPr>
          </a:p>
          <a:p>
            <a:pPr eaLnBrk="1" hangingPunct="1">
              <a:lnSpc>
                <a:spcPct val="50000"/>
              </a:lnSpc>
              <a:spcBef>
                <a:spcPct val="0"/>
              </a:spcBef>
              <a:buFont typeface="Wingdings" pitchFamily="2" charset="2"/>
              <a:buNone/>
            </a:pPr>
            <a:endParaRPr lang="en-US" altLang="ja-JP" sz="900" b="1" dirty="0" smtClean="0">
              <a:latin typeface="Arial" charset="0"/>
            </a:endParaRPr>
          </a:p>
          <a:p>
            <a:pPr eaLnBrk="1" hangingPunct="1">
              <a:lnSpc>
                <a:spcPct val="50000"/>
              </a:lnSpc>
              <a:spcBef>
                <a:spcPct val="0"/>
              </a:spcBef>
              <a:buFont typeface="Wingdings" pitchFamily="2" charset="2"/>
              <a:buNone/>
            </a:pPr>
            <a:r>
              <a:rPr lang="en-US" altLang="ja-JP" sz="900" b="1" dirty="0" smtClean="0">
                <a:latin typeface="Arial" charset="0"/>
              </a:rPr>
              <a:t>Transcript</a:t>
            </a:r>
            <a:r>
              <a:rPr lang="en-US" altLang="ja-JP" sz="900" dirty="0" smtClean="0">
                <a:latin typeface="Arial" charset="0"/>
              </a:rPr>
              <a:t>:</a:t>
            </a:r>
          </a:p>
          <a:p>
            <a:pPr eaLnBrk="1" hangingPunct="1">
              <a:lnSpc>
                <a:spcPct val="50000"/>
              </a:lnSpc>
              <a:spcBef>
                <a:spcPct val="0"/>
              </a:spcBef>
              <a:buFont typeface="Wingdings" pitchFamily="2" charset="2"/>
              <a:buNone/>
            </a:pPr>
            <a:endParaRPr lang="en-US" altLang="ja-JP" sz="900" dirty="0" smtClean="0">
              <a:latin typeface="Arial" charset="0"/>
            </a:endParaRPr>
          </a:p>
          <a:p>
            <a:pPr eaLnBrk="1" hangingPunct="1">
              <a:lnSpc>
                <a:spcPct val="50000"/>
              </a:lnSpc>
              <a:spcBef>
                <a:spcPct val="0"/>
              </a:spcBef>
              <a:buFont typeface="Wingdings" pitchFamily="2" charset="2"/>
              <a:buNone/>
            </a:pPr>
            <a:r>
              <a:rPr lang="en-US" altLang="ja-JP" sz="900" dirty="0" smtClean="0">
                <a:latin typeface="Arial" charset="0"/>
              </a:rPr>
              <a:t>So going straight into the product highlights. So this is a two radio product. 2.4 gigahertz, which is meant for only client access. and five gigahertz which is meant for backup as well as for the client access. We have launched almost four types of models. They are coming but three are already-- will be there-- but two are there and one is just going to be there by tomorrow. But one is coming in the middle of July. So all our four models-- and these models can be broadly classified, depending upon the characteristics like they come with external antennas or with built-in antennas. So this is a broad classification just to start with. And of course we have all flavors of </a:t>
            </a:r>
            <a:r>
              <a:rPr lang="en-US" altLang="ja-JP" sz="900" dirty="0" err="1" smtClean="0">
                <a:latin typeface="Arial" charset="0"/>
              </a:rPr>
              <a:t>11n</a:t>
            </a:r>
            <a:r>
              <a:rPr lang="en-US" altLang="ja-JP" sz="900" dirty="0" smtClean="0">
                <a:latin typeface="Arial" charset="0"/>
              </a:rPr>
              <a:t> available. We have channel bonding as well as </a:t>
            </a:r>
            <a:r>
              <a:rPr lang="en-US" altLang="ja-JP" sz="900" dirty="0" err="1" smtClean="0">
                <a:latin typeface="Arial" charset="0"/>
              </a:rPr>
              <a:t>MIMO</a:t>
            </a:r>
            <a:r>
              <a:rPr lang="en-US" altLang="ja-JP" sz="900" dirty="0" smtClean="0">
                <a:latin typeface="Arial" charset="0"/>
              </a:rPr>
              <a:t> two by three with two special streams because the chipset is based on </a:t>
            </a:r>
            <a:r>
              <a:rPr lang="en-US" altLang="ja-JP" sz="900" dirty="0" err="1" smtClean="0">
                <a:latin typeface="Arial" charset="0"/>
              </a:rPr>
              <a:t>AP2500</a:t>
            </a:r>
            <a:r>
              <a:rPr lang="en-US" altLang="ja-JP" sz="900" dirty="0" smtClean="0">
                <a:latin typeface="Arial" charset="0"/>
              </a:rPr>
              <a:t> access point. Alright. So while we are mentioning this? Because this is a competitive advantage we have in the outdoors. Most of our competitors do not have channel binding, like </a:t>
            </a:r>
            <a:r>
              <a:rPr lang="en-US" altLang="ja-JP" sz="900" dirty="0" err="1" smtClean="0">
                <a:latin typeface="Arial" charset="0"/>
              </a:rPr>
              <a:t>BelAir</a:t>
            </a:r>
            <a:r>
              <a:rPr lang="en-US" altLang="ja-JP" sz="900" dirty="0" smtClean="0">
                <a:latin typeface="Arial" charset="0"/>
              </a:rPr>
              <a:t>. So they miss the high throughput data bits, 150 Megabits or 300 Megabits per second. Then we have one of the models which is with cable modem. And cable modem is </a:t>
            </a:r>
            <a:r>
              <a:rPr lang="en-US" altLang="ja-JP" sz="900" dirty="0" err="1" smtClean="0">
                <a:latin typeface="Arial" charset="0"/>
              </a:rPr>
              <a:t>DOCSIS</a:t>
            </a:r>
            <a:r>
              <a:rPr lang="en-US" altLang="ja-JP" sz="900" dirty="0" smtClean="0">
                <a:latin typeface="Arial" charset="0"/>
              </a:rPr>
              <a:t> 3.0. We also had a cable modem in one of the 1522 access points. But there the maximum throughput which we could achieve was 40 megabits And the channel bonding was </a:t>
            </a:r>
            <a:r>
              <a:rPr lang="en-US" altLang="ja-JP" sz="900" dirty="0" err="1" smtClean="0">
                <a:latin typeface="Arial" charset="0"/>
              </a:rPr>
              <a:t>2x2</a:t>
            </a:r>
            <a:r>
              <a:rPr lang="en-US" altLang="ja-JP" sz="900" dirty="0" smtClean="0">
                <a:latin typeface="Arial" charset="0"/>
              </a:rPr>
              <a:t>. But here the channel bonding is possible up to a level of </a:t>
            </a:r>
            <a:r>
              <a:rPr lang="en-US" altLang="ja-JP" sz="900" dirty="0" err="1" smtClean="0">
                <a:latin typeface="Arial" charset="0"/>
              </a:rPr>
              <a:t>8x4</a:t>
            </a:r>
            <a:r>
              <a:rPr lang="en-US" altLang="ja-JP" sz="900" dirty="0" smtClean="0">
                <a:latin typeface="Arial" charset="0"/>
              </a:rPr>
              <a:t>. By </a:t>
            </a:r>
            <a:r>
              <a:rPr lang="en-US" altLang="ja-JP" sz="900" dirty="0" err="1" smtClean="0">
                <a:latin typeface="Arial" charset="0"/>
              </a:rPr>
              <a:t>8x4</a:t>
            </a:r>
            <a:r>
              <a:rPr lang="en-US" altLang="ja-JP" sz="900" dirty="0" smtClean="0">
                <a:latin typeface="Arial" charset="0"/>
              </a:rPr>
              <a:t> I mean that eight </a:t>
            </a:r>
            <a:r>
              <a:rPr lang="en-US" altLang="ja-JP" sz="900" dirty="0" err="1" smtClean="0">
                <a:latin typeface="Arial" charset="0"/>
              </a:rPr>
              <a:t>downstreams</a:t>
            </a:r>
            <a:r>
              <a:rPr lang="en-US" altLang="ja-JP" sz="900" dirty="0" smtClean="0">
                <a:latin typeface="Arial" charset="0"/>
              </a:rPr>
              <a:t> and four </a:t>
            </a:r>
            <a:r>
              <a:rPr lang="en-US" altLang="ja-JP" sz="900" dirty="0" err="1" smtClean="0">
                <a:latin typeface="Arial" charset="0"/>
              </a:rPr>
              <a:t>upstreams</a:t>
            </a:r>
            <a:r>
              <a:rPr lang="en-US" altLang="ja-JP" sz="900" dirty="0" smtClean="0">
                <a:latin typeface="Arial" charset="0"/>
              </a:rPr>
              <a:t>. So you can get the throughput of almost 300 megabits per second in the downlink and for almost 100 megabits in the uplink because we have more streams going in the downlink direction. So these are some of the highlights we have. we also have </a:t>
            </a:r>
            <a:r>
              <a:rPr lang="en-US" altLang="ja-JP" sz="900" dirty="0" err="1" smtClean="0">
                <a:latin typeface="Arial" charset="0"/>
              </a:rPr>
              <a:t>EuroDOCSIS</a:t>
            </a:r>
            <a:r>
              <a:rPr lang="en-US" altLang="ja-JP" sz="900" dirty="0" smtClean="0">
                <a:latin typeface="Arial" charset="0"/>
              </a:rPr>
              <a:t> to cover the Europe domain, E Domain. So we have A domain covered as well as E domain because </a:t>
            </a:r>
            <a:r>
              <a:rPr lang="en-US" altLang="ja-JP" sz="900" dirty="0" err="1" smtClean="0">
                <a:latin typeface="Arial" charset="0"/>
              </a:rPr>
              <a:t>EuroDOCSIS</a:t>
            </a:r>
            <a:r>
              <a:rPr lang="en-US" altLang="ja-JP" sz="900" dirty="0" smtClean="0">
                <a:latin typeface="Arial" charset="0"/>
              </a:rPr>
              <a:t> is developed for outside viewers. So let's talk about antennas. These stick antennas, as you see, they are three numbers although we are seeing </a:t>
            </a:r>
            <a:r>
              <a:rPr lang="en-US" altLang="ja-JP" sz="900" dirty="0" err="1" smtClean="0">
                <a:latin typeface="Arial" charset="0"/>
              </a:rPr>
              <a:t>2x3</a:t>
            </a:r>
            <a:r>
              <a:rPr lang="en-US" altLang="ja-JP" sz="900" dirty="0" smtClean="0">
                <a:latin typeface="Arial" charset="0"/>
              </a:rPr>
              <a:t> </a:t>
            </a:r>
            <a:r>
              <a:rPr lang="en-US" altLang="ja-JP" sz="900" dirty="0" err="1" smtClean="0">
                <a:latin typeface="Arial" charset="0"/>
              </a:rPr>
              <a:t>MIMO</a:t>
            </a:r>
            <a:r>
              <a:rPr lang="en-US" altLang="ja-JP" sz="900" dirty="0" smtClean="0">
                <a:latin typeface="Arial" charset="0"/>
              </a:rPr>
              <a:t>. So we need actually six antennas in each band. But we are having three because these are dual band antennas. They can operate in 2.4 as well as five gigahertz. Same is the story for built-in antenna here. It's, again, dual band. And these are the gain values mentioned. So the low profile in built antenna can go up to four </a:t>
            </a:r>
            <a:r>
              <a:rPr lang="en-US" altLang="ja-JP" sz="900" dirty="0" err="1" smtClean="0">
                <a:latin typeface="Arial" charset="0"/>
              </a:rPr>
              <a:t>dBi</a:t>
            </a:r>
            <a:r>
              <a:rPr lang="en-US" altLang="ja-JP" sz="900" dirty="0" smtClean="0">
                <a:latin typeface="Arial" charset="0"/>
              </a:rPr>
              <a:t> and five gigahertz and it has a gain of two </a:t>
            </a:r>
            <a:r>
              <a:rPr lang="en-US" altLang="ja-JP" sz="900" dirty="0" err="1" smtClean="0">
                <a:latin typeface="Arial" charset="0"/>
              </a:rPr>
              <a:t>dBi</a:t>
            </a:r>
            <a:r>
              <a:rPr lang="en-US" altLang="ja-JP" sz="900" dirty="0" smtClean="0">
                <a:latin typeface="Arial" charset="0"/>
              </a:rPr>
              <a:t> 2.4 gigahertz. And I have a couple of reference slides when you download the presentation, you can always refer to the antenna patents we have for these antennas, which go with 1552. Then as I said the chipset is based on 3500 access point. We have Clean Air which is possible only on 2.4 gigahertz. And we'll talk about the reasoning why we don't have Clean Air on 5 gigahertz backhaul. Then we have </a:t>
            </a:r>
            <a:r>
              <a:rPr lang="en-US" altLang="ja-JP" sz="900" dirty="0" err="1" smtClean="0">
                <a:latin typeface="Arial" charset="0"/>
              </a:rPr>
              <a:t>ClientLink</a:t>
            </a:r>
            <a:r>
              <a:rPr lang="en-US" altLang="ja-JP" sz="900" dirty="0" smtClean="0">
                <a:latin typeface="Arial" charset="0"/>
              </a:rPr>
              <a:t> legacy being forming. This is </a:t>
            </a:r>
            <a:r>
              <a:rPr lang="en-US" altLang="ja-JP" sz="900" dirty="0" err="1" smtClean="0">
                <a:latin typeface="Arial" charset="0"/>
              </a:rPr>
              <a:t>11n</a:t>
            </a:r>
            <a:r>
              <a:rPr lang="en-US" altLang="ja-JP" sz="900" dirty="0" smtClean="0">
                <a:latin typeface="Arial" charset="0"/>
              </a:rPr>
              <a:t> access point. We have client access on the backhaul and that is called universal client access. Of course, we have client access on 2.4 gigahertz, as well. Then the chipset is capable of doing </a:t>
            </a:r>
            <a:r>
              <a:rPr lang="en-US" altLang="ja-JP" sz="900" dirty="0" err="1" smtClean="0">
                <a:latin typeface="Arial" charset="0"/>
              </a:rPr>
              <a:t>DFS</a:t>
            </a:r>
            <a:r>
              <a:rPr lang="en-US" altLang="ja-JP" sz="900" dirty="0" smtClean="0">
                <a:latin typeface="Arial" charset="0"/>
              </a:rPr>
              <a:t>, which is a Dynamic Frequency Selection, up to a level of 0.5 microseconds. So we can detect the pulses as thin as 0.5 microseconds. As compared to 0.8 microsecond pulses which were possible with 1522 two access point, which we already had before launching this product.</a:t>
            </a:r>
          </a:p>
          <a:p>
            <a:pPr eaLnBrk="1" hangingPunct="1">
              <a:lnSpc>
                <a:spcPct val="50000"/>
              </a:lnSpc>
              <a:spcBef>
                <a:spcPct val="0"/>
              </a:spcBef>
              <a:buFont typeface="Wingdings" pitchFamily="2" charset="2"/>
              <a:buNone/>
            </a:pPr>
            <a:endParaRPr lang="en-US" altLang="ja-JP" sz="900" dirty="0" smtClean="0">
              <a:latin typeface="Arial" charset="0"/>
            </a:endParaRPr>
          </a:p>
          <a:p>
            <a:pPr eaLnBrk="1" hangingPunct="1">
              <a:lnSpc>
                <a:spcPct val="50000"/>
              </a:lnSpc>
              <a:spcBef>
                <a:spcPct val="0"/>
              </a:spcBef>
              <a:buFont typeface="Wingdings" pitchFamily="2" charset="2"/>
              <a:buNone/>
            </a:pPr>
            <a:r>
              <a:rPr lang="en-US" altLang="ja-JP" sz="900" b="1" dirty="0" smtClean="0">
                <a:latin typeface="Arial" charset="0"/>
              </a:rPr>
              <a:t>Author’s Original Notes:</a:t>
            </a:r>
            <a:endParaRPr lang="en-US" altLang="ja-JP" sz="900" dirty="0" smtClean="0">
              <a:latin typeface="Arial" charset="0"/>
            </a:endParaRPr>
          </a:p>
          <a:p>
            <a:pPr eaLnBrk="1" hangingPunct="1">
              <a:lnSpc>
                <a:spcPct val="50000"/>
              </a:lnSpc>
              <a:spcBef>
                <a:spcPct val="0"/>
              </a:spcBef>
              <a:buFont typeface="Wingdings" pitchFamily="2" charset="2"/>
              <a:buNone/>
            </a:pPr>
            <a:endParaRPr lang="en-US" altLang="ja-JP" sz="900" dirty="0" smtClean="0">
              <a:latin typeface="Arial" charset="0"/>
            </a:endParaRPr>
          </a:p>
          <a:p>
            <a:pPr eaLnBrk="1" hangingPunct="1">
              <a:lnSpc>
                <a:spcPct val="50000"/>
              </a:lnSpc>
              <a:spcBef>
                <a:spcPct val="0"/>
              </a:spcBef>
              <a:buFont typeface="Wingdings" pitchFamily="2" charset="2"/>
              <a:buNone/>
            </a:pPr>
            <a:r>
              <a:rPr lang="en-US" altLang="ja-JP" sz="900" dirty="0" err="1" smtClean="0">
                <a:latin typeface="Arial" charset="0"/>
              </a:rPr>
              <a:t>MIMO</a:t>
            </a:r>
            <a:r>
              <a:rPr lang="en-US" altLang="ja-JP" sz="900" dirty="0" smtClean="0">
                <a:latin typeface="Arial" charset="0"/>
              </a:rPr>
              <a:t> (</a:t>
            </a:r>
            <a:r>
              <a:rPr lang="en-US" altLang="ja-JP" sz="900" dirty="0" err="1" smtClean="0">
                <a:latin typeface="Arial" charset="0"/>
              </a:rPr>
              <a:t>2X3</a:t>
            </a:r>
            <a:r>
              <a:rPr lang="en-US" altLang="ja-JP" sz="900" dirty="0" smtClean="0">
                <a:latin typeface="Arial" charset="0"/>
              </a:rPr>
              <a:t>) </a:t>
            </a:r>
            <a:r>
              <a:rPr lang="en-US" altLang="ja-JP" sz="900" dirty="0" err="1" smtClean="0">
                <a:latin typeface="Arial" charset="0"/>
              </a:rPr>
              <a:t>RaLarch</a:t>
            </a:r>
            <a:r>
              <a:rPr lang="en-US" altLang="ja-JP" sz="900" dirty="0" smtClean="0">
                <a:latin typeface="Arial" charset="0"/>
              </a:rPr>
              <a:t>/Zest (Marvell </a:t>
            </a:r>
            <a:r>
              <a:rPr lang="en-US" altLang="ja-JP" sz="900" dirty="0" err="1" smtClean="0">
                <a:latin typeface="Arial" charset="0"/>
              </a:rPr>
              <a:t>SuperCitril1</a:t>
            </a:r>
            <a:r>
              <a:rPr lang="en-US" altLang="ja-JP" sz="900" dirty="0" smtClean="0">
                <a:latin typeface="Arial" charset="0"/>
              </a:rPr>
              <a:t> and Raven)</a:t>
            </a:r>
            <a:r>
              <a:rPr lang="en-US" altLang="ja-JP" sz="900" dirty="0" err="1" smtClean="0">
                <a:latin typeface="Arial" charset="0"/>
              </a:rPr>
              <a:t>dios</a:t>
            </a:r>
            <a:r>
              <a:rPr lang="en-US" altLang="ja-JP" sz="900" dirty="0" smtClean="0">
                <a:latin typeface="Arial" charset="0"/>
              </a:rPr>
              <a:t> use</a:t>
            </a:r>
          </a:p>
          <a:p>
            <a:pPr eaLnBrk="1" hangingPunct="1">
              <a:lnSpc>
                <a:spcPct val="50000"/>
              </a:lnSpc>
            </a:pPr>
            <a:r>
              <a:rPr lang="en-US" altLang="ja-JP" sz="900" dirty="0" err="1" smtClean="0">
                <a:latin typeface="Arial" charset="0"/>
              </a:rPr>
              <a:t>DOCSIS</a:t>
            </a:r>
            <a:r>
              <a:rPr lang="en-US" altLang="ja-JP" sz="900" dirty="0" smtClean="0">
                <a:latin typeface="Arial" charset="0"/>
              </a:rPr>
              <a:t> 2.0 has a max throughput of 40 Mbps.</a:t>
            </a:r>
          </a:p>
          <a:p>
            <a:pPr eaLnBrk="1" hangingPunct="1">
              <a:lnSpc>
                <a:spcPct val="50000"/>
              </a:lnSpc>
            </a:pPr>
            <a:r>
              <a:rPr lang="en-US" altLang="ja-JP" sz="900" dirty="0" smtClean="0">
                <a:latin typeface="Arial" charset="0"/>
              </a:rPr>
              <a:t>Not only bringing in Mesh but at the same time increasing the uplink by </a:t>
            </a:r>
            <a:r>
              <a:rPr lang="en-US" altLang="ja-JP" sz="900" dirty="0" err="1" smtClean="0">
                <a:latin typeface="Arial" charset="0"/>
              </a:rPr>
              <a:t>DOCSIS</a:t>
            </a:r>
            <a:r>
              <a:rPr lang="en-US" altLang="ja-JP" sz="900" dirty="0" smtClean="0">
                <a:latin typeface="Arial" charset="0"/>
              </a:rPr>
              <a:t> 3.0 uses channel bonding 4 x 4 or 8 x 4 (downstream x upstream). </a:t>
            </a:r>
            <a:r>
              <a:rPr lang="en-US" altLang="ja-JP" sz="900" u="sng" dirty="0" smtClean="0">
                <a:latin typeface="Arial" charset="0"/>
              </a:rPr>
              <a:t> This gives </a:t>
            </a:r>
            <a:r>
              <a:rPr lang="en-US" altLang="ja-JP" sz="900" u="sng" dirty="0" err="1" smtClean="0">
                <a:latin typeface="Arial" charset="0"/>
              </a:rPr>
              <a:t>290Mbps</a:t>
            </a:r>
            <a:r>
              <a:rPr lang="en-US" altLang="ja-JP" sz="900" u="sng" dirty="0" smtClean="0">
                <a:latin typeface="Arial" charset="0"/>
              </a:rPr>
              <a:t> and </a:t>
            </a:r>
            <a:r>
              <a:rPr lang="en-US" altLang="ja-JP" sz="900" u="sng" dirty="0" err="1" smtClean="0">
                <a:latin typeface="Arial" charset="0"/>
              </a:rPr>
              <a:t>100Mbps</a:t>
            </a:r>
            <a:r>
              <a:rPr lang="en-US" altLang="ja-JP" sz="900" u="sng" dirty="0" smtClean="0">
                <a:latin typeface="Arial" charset="0"/>
              </a:rPr>
              <a:t> cable throughput on Downstream and Upstream.</a:t>
            </a:r>
          </a:p>
          <a:p>
            <a:pPr eaLnBrk="1" hangingPunct="1">
              <a:lnSpc>
                <a:spcPct val="50000"/>
              </a:lnSpc>
            </a:pPr>
            <a:r>
              <a:rPr lang="en-US" altLang="ja-JP" sz="900" dirty="0" smtClean="0">
                <a:latin typeface="Times New Roman" pitchFamily="18" charset="0"/>
                <a:cs typeface="Times New Roman" pitchFamily="18" charset="0"/>
              </a:rPr>
              <a:t>5 GHz only covers Upper ISM band for  A domain. </a:t>
            </a:r>
          </a:p>
          <a:p>
            <a:pPr eaLnBrk="1" hangingPunct="1">
              <a:lnSpc>
                <a:spcPct val="50000"/>
              </a:lnSpc>
            </a:pPr>
            <a:r>
              <a:rPr lang="en-US" altLang="ja-JP" sz="900" dirty="0" smtClean="0">
                <a:latin typeface="Arial" charset="0"/>
              </a:rPr>
              <a:t>Reduce weight and size by PS reduction and </a:t>
            </a:r>
            <a:r>
              <a:rPr lang="en-US" altLang="ja-JP" sz="900" dirty="0" err="1" smtClean="0">
                <a:latin typeface="Arial" charset="0"/>
              </a:rPr>
              <a:t>AVR</a:t>
            </a:r>
            <a:endParaRPr lang="en-US" altLang="ja-JP" sz="900" dirty="0" smtClean="0">
              <a:latin typeface="Arial" charset="0"/>
            </a:endParaRPr>
          </a:p>
          <a:p>
            <a:pPr eaLnBrk="1" hangingPunct="1">
              <a:lnSpc>
                <a:spcPct val="50000"/>
              </a:lnSpc>
            </a:pPr>
            <a:r>
              <a:rPr lang="en-US" altLang="ja-JP" sz="900" dirty="0" smtClean="0">
                <a:latin typeface="Arial" charset="0"/>
              </a:rPr>
              <a:t>Reduce cost by simplified covers, internal covers and elimination of cables and connectors</a:t>
            </a:r>
          </a:p>
          <a:p>
            <a:pPr eaLnBrk="1" hangingPunct="1">
              <a:lnSpc>
                <a:spcPct val="50000"/>
              </a:lnSpc>
            </a:pPr>
            <a:r>
              <a:rPr lang="en-US" altLang="ja-JP" sz="900" dirty="0" smtClean="0">
                <a:latin typeface="Arial" charset="0"/>
              </a:rPr>
              <a:t>On top of it we get </a:t>
            </a:r>
            <a:r>
              <a:rPr lang="en-US" altLang="ja-JP" sz="900" dirty="0" err="1" smtClean="0">
                <a:latin typeface="Arial" charset="0"/>
              </a:rPr>
              <a:t>0.5us</a:t>
            </a:r>
            <a:r>
              <a:rPr lang="en-US" altLang="ja-JP" sz="900" dirty="0" smtClean="0">
                <a:latin typeface="Arial" charset="0"/>
              </a:rPr>
              <a:t> </a:t>
            </a:r>
            <a:r>
              <a:rPr lang="en-US" altLang="ja-JP" sz="900" dirty="0" err="1" smtClean="0">
                <a:latin typeface="Arial" charset="0"/>
              </a:rPr>
              <a:t>DFS</a:t>
            </a:r>
            <a:r>
              <a:rPr lang="en-US" altLang="ja-JP" sz="900" dirty="0" smtClean="0">
                <a:latin typeface="Arial" charset="0"/>
              </a:rPr>
              <a:t>, as compared to </a:t>
            </a:r>
            <a:r>
              <a:rPr lang="en-US" altLang="ja-JP" sz="900" dirty="0" err="1" smtClean="0">
                <a:latin typeface="Arial" charset="0"/>
              </a:rPr>
              <a:t>0.8us</a:t>
            </a:r>
            <a:r>
              <a:rPr lang="en-US" altLang="ja-JP" sz="900" dirty="0" smtClean="0">
                <a:latin typeface="Arial" charset="0"/>
              </a:rPr>
              <a:t> pulse.</a:t>
            </a:r>
          </a:p>
        </p:txBody>
      </p:sp>
    </p:spTree>
    <p:extLst>
      <p:ext uri="{BB962C8B-B14F-4D97-AF65-F5344CB8AC3E}">
        <p14:creationId xmlns:p14="http://schemas.microsoft.com/office/powerpoint/2010/main" val="4014859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746125"/>
            <a:ext cx="6627813" cy="3729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pPr/>
              <a:t>19</a:t>
            </a:fld>
            <a:endParaRPr lang="en-US" dirty="0"/>
          </a:p>
        </p:txBody>
      </p:sp>
    </p:spTree>
    <p:extLst>
      <p:ext uri="{BB962C8B-B14F-4D97-AF65-F5344CB8AC3E}">
        <p14:creationId xmlns:p14="http://schemas.microsoft.com/office/powerpoint/2010/main" val="2388993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In</a:t>
            </a:r>
            <a:r>
              <a:rPr lang="en-US" baseline="0" dirty="0" smtClean="0"/>
              <a:t> order to achieve the best results from CMX location, the underlying WLAN must be properly deployed with location in mind. However, even an installed WLAN that is not deployed in accordance with the best practices for access point count and placement in a location-enabled network will still be able to utilize these new services. There is a new deployment guide being published that addresses the new concepts of accuracy and currency. We are most concerned about accuracy in the physical deployment, as it is affected by the number and placement of access points.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63D29DA-2E5E-694B-8B17-C0AE76381473}" type="slidenum">
              <a:rPr lang="en-US" smtClean="0"/>
              <a:pPr>
                <a:defRPr/>
              </a:pPr>
              <a:t>20</a:t>
            </a:fld>
            <a:endParaRPr lang="en-US" dirty="0"/>
          </a:p>
        </p:txBody>
      </p:sp>
    </p:spTree>
    <p:extLst>
      <p:ext uri="{BB962C8B-B14F-4D97-AF65-F5344CB8AC3E}">
        <p14:creationId xmlns:p14="http://schemas.microsoft.com/office/powerpoint/2010/main" val="379575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62299757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774321258"/>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719974692"/>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41585264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506576787"/>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820868451"/>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5330455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481030620"/>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626388495"/>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790847640"/>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921622188"/>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5667849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817441590"/>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174569094"/>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1120281700"/>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4273380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88195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7630018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9093780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7086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187330936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251124371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28822488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497152686"/>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93380677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gue IoT">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2"/>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8" tIns="34285" rIns="68568" bIns="34285" anchor="ctr"/>
          <a:lstStyle/>
          <a:p>
            <a:endParaRPr lang="en-US"/>
          </a:p>
        </p:txBody>
      </p:sp>
      <p:sp>
        <p:nvSpPr>
          <p:cNvPr id="4" name="Rectangle 6"/>
          <p:cNvSpPr>
            <a:spLocks noChangeArrowheads="1"/>
          </p:cNvSpPr>
          <p:nvPr/>
        </p:nvSpPr>
        <p:spPr bwMode="hidden">
          <a:xfrm>
            <a:off x="0" y="2"/>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8" tIns="34285" rIns="68568" bIns="34285" anchor="ctr"/>
          <a:lstStyle/>
          <a:p>
            <a:endParaRPr lang="en-US"/>
          </a:p>
        </p:txBody>
      </p:sp>
      <p:pic>
        <p:nvPicPr>
          <p:cNvPr id="5" name="Picture 6" descr="C:\Users\rmuta\Desktop\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73"/>
            <a:ext cx="9144000" cy="514374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2700" b="0" i="0" spc="0" baseline="0">
                <a:solidFill>
                  <a:srgbClr val="3E6BB4"/>
                </a:solidFill>
                <a:latin typeface="Arial" panose="020B0604020202020204" pitchFamily="34" charset="0"/>
                <a:cs typeface="Arial" panose="020B0604020202020204" pitchFamily="34" charset="0"/>
              </a:defRPr>
            </a:lvl1pPr>
          </a:lstStyle>
          <a:p>
            <a:r>
              <a:rPr lang="en-GB" dirty="0" smtClean="0"/>
              <a:t>Section Title Goes Here</a:t>
            </a:r>
            <a:endParaRPr lang="en-US" dirty="0"/>
          </a:p>
        </p:txBody>
      </p:sp>
      <p:pic>
        <p:nvPicPr>
          <p:cNvPr id="8" name="Picture 7" descr="logo_black.ai"/>
          <p:cNvPicPr>
            <a:picLocks noChangeAspect="1"/>
          </p:cNvPicPr>
          <p:nvPr userDrawn="1"/>
        </p:nvPicPr>
        <p:blipFill>
          <a:blip r:embed="rId3" cstate="email">
            <a:alphaModFix amt="61000"/>
            <a:extLst>
              <a:ext uri="{28A0092B-C50C-407E-A947-70E740481C1C}">
                <a14:useLocalDpi xmlns:a14="http://schemas.microsoft.com/office/drawing/2010/main"/>
              </a:ext>
            </a:extLst>
          </a:blip>
          <a:stretch>
            <a:fillRect/>
          </a:stretch>
        </p:blipFill>
        <p:spPr>
          <a:xfrm>
            <a:off x="271247" y="4911239"/>
            <a:ext cx="302797" cy="186558"/>
          </a:xfrm>
          <a:prstGeom prst="rect">
            <a:avLst/>
          </a:prstGeom>
        </p:spPr>
      </p:pic>
      <p:sp>
        <p:nvSpPr>
          <p:cNvPr id="9" name="Rectangle 7"/>
          <p:cNvSpPr>
            <a:spLocks noChangeArrowheads="1"/>
          </p:cNvSpPr>
          <p:nvPr userDrawn="1"/>
        </p:nvSpPr>
        <p:spPr bwMode="ltGray">
          <a:xfrm>
            <a:off x="8732773" y="4966834"/>
            <a:ext cx="187333" cy="138978"/>
          </a:xfrm>
          <a:prstGeom prst="rect">
            <a:avLst/>
          </a:prstGeom>
          <a:noFill/>
          <a:ln w="9525" algn="ctr">
            <a:noFill/>
            <a:miter lim="800000"/>
            <a:headEnd/>
            <a:tailEnd/>
          </a:ln>
          <a:effectLst/>
        </p:spPr>
        <p:txBody>
          <a:bodyPr wrap="none" lIns="46196" tIns="23097" rIns="46196" bIns="23097" anchor="ctr">
            <a:spAutoFit/>
          </a:bodyPr>
          <a:lstStyle/>
          <a:p>
            <a:pPr algn="ctr" defTabSz="458119"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ctr" defTabSz="458119"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0" name="Rectangle 4"/>
          <p:cNvSpPr>
            <a:spLocks noChangeArrowheads="1"/>
          </p:cNvSpPr>
          <p:nvPr userDrawn="1"/>
        </p:nvSpPr>
        <p:spPr bwMode="ltGray">
          <a:xfrm>
            <a:off x="5994632" y="4966834"/>
            <a:ext cx="2654058" cy="138978"/>
          </a:xfrm>
          <a:prstGeom prst="rect">
            <a:avLst/>
          </a:prstGeom>
          <a:noFill/>
          <a:ln w="9525">
            <a:noFill/>
            <a:miter lim="800000"/>
            <a:headEnd/>
            <a:tailEnd/>
          </a:ln>
          <a:effectLst/>
        </p:spPr>
        <p:txBody>
          <a:bodyPr lIns="46196" tIns="23097" rIns="46196" bIns="23097" anchor="ctr">
            <a:spAutoFit/>
          </a:bodyPr>
          <a:lstStyle/>
          <a:p>
            <a:pPr algn="ctr" defTabSz="458119"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2302926103"/>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91412" tIns="45706" rIns="91412" bIns="45706">
            <a:noAutofit/>
          </a:bodyPr>
          <a:lstStyle>
            <a:lvl1pPr marL="57131"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2016"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095" indent="0">
              <a:buClr>
                <a:schemeClr val="tx2"/>
              </a:buClr>
              <a:buSzPct val="80000"/>
              <a:buFont typeface="Wingdings" panose="05000000000000000000" pitchFamily="2" charset="2"/>
              <a:buNone/>
              <a:defRPr sz="16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58"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34"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2514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ullet_Title&amp;Message&amp;Bullet数字">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91412" tIns="45706" rIns="91412" bIns="45706">
            <a:noAutofit/>
          </a:bodyPr>
          <a:lstStyle>
            <a:lvl1pPr marL="57131"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2016"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095" indent="0">
              <a:buClr>
                <a:schemeClr val="tx2"/>
              </a:buClr>
              <a:buSzPct val="80000"/>
              <a:buFont typeface="Wingdings" panose="05000000000000000000" pitchFamily="2" charset="2"/>
              <a:buNone/>
              <a:defRPr sz="16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58"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34"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
        <p:nvSpPr>
          <p:cNvPr id="6" name="テキスト プレースホルダー 6"/>
          <p:cNvSpPr>
            <a:spLocks noGrp="1"/>
          </p:cNvSpPr>
          <p:nvPr>
            <p:ph type="body" sz="quarter" idx="11"/>
          </p:nvPr>
        </p:nvSpPr>
        <p:spPr>
          <a:xfrm>
            <a:off x="235536" y="1224142"/>
            <a:ext cx="8661156" cy="3307556"/>
          </a:xfrm>
          <a:prstGeom prst="rect">
            <a:avLst/>
          </a:prstGeom>
        </p:spPr>
        <p:txBody>
          <a:bodyPr lIns="68580" tIns="34291" rIns="68580" bIns="34291"/>
          <a:lstStyle>
            <a:lvl1pPr marL="269084" indent="-269084">
              <a:buClr>
                <a:srgbClr val="676767"/>
              </a:buClr>
              <a:buFont typeface="+mj-lt"/>
              <a:buAutoNum type="arabicPeriod"/>
              <a:defRPr sz="1500">
                <a:solidFill>
                  <a:srgbClr val="676767"/>
                </a:solidFill>
                <a:latin typeface="Arial" panose="020B0604020202020204" pitchFamily="34" charset="0"/>
                <a:cs typeface="Arial" panose="020B0604020202020204" pitchFamily="34" charset="0"/>
              </a:defRPr>
            </a:lvl1pPr>
            <a:lvl2pPr marL="400053" indent="-257177">
              <a:buClr>
                <a:srgbClr val="676767"/>
              </a:buClr>
              <a:buFont typeface="+mj-lt"/>
              <a:buAutoNum type="arabicPeriod"/>
              <a:defRPr sz="1400">
                <a:solidFill>
                  <a:srgbClr val="676767"/>
                </a:solidFill>
                <a:latin typeface="Arial" panose="020B0604020202020204" pitchFamily="34" charset="0"/>
                <a:cs typeface="Arial" panose="020B0604020202020204" pitchFamily="34" charset="0"/>
              </a:defRPr>
            </a:lvl2pPr>
            <a:lvl3pPr marL="606034" indent="-271463">
              <a:buClr>
                <a:srgbClr val="676767"/>
              </a:buClr>
              <a:buFont typeface="+mj-lt"/>
              <a:buAutoNum type="arabicPeriod"/>
              <a:defRPr sz="1200">
                <a:solidFill>
                  <a:srgbClr val="676767"/>
                </a:solidFill>
                <a:latin typeface="Arial" panose="020B0604020202020204" pitchFamily="34" charset="0"/>
                <a:cs typeface="Arial" panose="020B0604020202020204" pitchFamily="34" charset="0"/>
              </a:defRPr>
            </a:lvl3pPr>
            <a:lvl4pPr marL="808444" indent="-269084">
              <a:buClr>
                <a:srgbClr val="676767"/>
              </a:buClr>
              <a:buFont typeface="+mj-lt"/>
              <a:buAutoNum type="arabicPeriod"/>
              <a:defRPr sz="1100">
                <a:solidFill>
                  <a:srgbClr val="676767"/>
                </a:solidFill>
                <a:latin typeface="Arial" panose="020B0604020202020204" pitchFamily="34" charset="0"/>
                <a:cs typeface="Arial" panose="020B0604020202020204" pitchFamily="34" charset="0"/>
              </a:defRPr>
            </a:lvl4pPr>
            <a:lvl5pPr marL="939412" indent="-270275">
              <a:buClr>
                <a:srgbClr val="676767"/>
              </a:buClr>
              <a:buFont typeface="+mj-lt"/>
              <a:buAutoNum type="arabicPeriod"/>
              <a:defRPr sz="1100">
                <a:solidFill>
                  <a:srgbClr val="676767"/>
                </a:solidFill>
                <a:latin typeface="Arial" panose="020B0604020202020204" pitchFamily="34" charset="0"/>
                <a:cs typeface="Arial" panose="020B0604020202020204" pitchFamily="34"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250902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 Created dual column slid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84177"/>
            <a:ext cx="8513064" cy="434974"/>
          </a:xfrm>
        </p:spPr>
        <p:txBody>
          <a:bodyPr/>
          <a:lstStyle>
            <a:lvl1pPr>
              <a:defRPr baseline="0"/>
            </a:lvl1pPr>
          </a:lstStyle>
          <a:p>
            <a:r>
              <a:rPr lang="en-US" dirty="0" smtClean="0"/>
              <a:t>Slide Title</a:t>
            </a:r>
            <a:endParaRPr lang="en-US" dirty="0"/>
          </a:p>
        </p:txBody>
      </p:sp>
      <p:sp>
        <p:nvSpPr>
          <p:cNvPr id="5" name="Content Placeholder 4"/>
          <p:cNvSpPr>
            <a:spLocks noGrp="1"/>
          </p:cNvSpPr>
          <p:nvPr>
            <p:ph sz="quarter" idx="11"/>
          </p:nvPr>
        </p:nvSpPr>
        <p:spPr>
          <a:xfrm>
            <a:off x="304802" y="1241441"/>
            <a:ext cx="4069080" cy="3330575"/>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2"/>
          </p:nvPr>
        </p:nvSpPr>
        <p:spPr>
          <a:xfrm>
            <a:off x="304800" y="819152"/>
            <a:ext cx="8513064" cy="381000"/>
          </a:xfrm>
          <a:prstGeom prst="rect">
            <a:avLst/>
          </a:prstGeom>
        </p:spPr>
        <p:txBody>
          <a:bodyPr lIns="91432" tIns="45716" rIns="91432" bIns="45716"/>
          <a:lstStyle>
            <a:lvl1pPr marL="1785" indent="0">
              <a:buNone/>
              <a:defRPr>
                <a:solidFill>
                  <a:schemeClr val="accent2"/>
                </a:solidFill>
              </a:defRPr>
            </a:lvl1pPr>
          </a:lstStyle>
          <a:p>
            <a:pPr lvl="0"/>
            <a:r>
              <a:rPr lang="en-US" smtClean="0"/>
              <a:t>Click to edit Master text styles</a:t>
            </a:r>
          </a:p>
        </p:txBody>
      </p:sp>
      <p:sp>
        <p:nvSpPr>
          <p:cNvPr id="7" name="Content Placeholder 6"/>
          <p:cNvSpPr>
            <a:spLocks noGrp="1"/>
          </p:cNvSpPr>
          <p:nvPr>
            <p:ph sz="quarter" idx="13"/>
          </p:nvPr>
        </p:nvSpPr>
        <p:spPr>
          <a:xfrm>
            <a:off x="4748784" y="1241428"/>
            <a:ext cx="4069080" cy="3343275"/>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Slide Number Placeholder 1"/>
          <p:cNvSpPr>
            <a:spLocks noGrp="1"/>
          </p:cNvSpPr>
          <p:nvPr>
            <p:ph type="sldNum" sz="quarter" idx="4"/>
          </p:nvPr>
        </p:nvSpPr>
        <p:spPr>
          <a:xfrm>
            <a:off x="8409709" y="4884994"/>
            <a:ext cx="359666" cy="274637"/>
          </a:xfrm>
          <a:prstGeom prst="rect">
            <a:avLst/>
          </a:prstGeom>
        </p:spPr>
        <p:txBody>
          <a:bodyPr vert="horz" lIns="91432" tIns="45716" rIns="91432" bIns="45716"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36206709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50753982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60250235"/>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6532168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18719749"/>
      </p:ext>
    </p:extLst>
  </p:cSld>
  <p:clrMapOvr>
    <a:masterClrMapping/>
  </p:clrMapOvr>
  <p:transition spd="med">
    <p:fade/>
  </p:transition>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291311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kumimoji="0"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57904827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kumimoji="0" lang="en-US" sz="600">
                <a:solidFill>
                  <a:srgbClr val="000000">
                    <a:alpha val="25000"/>
                  </a:srgbClr>
                </a:solidFill>
                <a:cs typeface="CiscoSans Thin"/>
              </a:rPr>
              <a:pPr algn="r" defTabSz="610744">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dirty="0">
                <a:solidFill>
                  <a:srgbClr val="000000">
                    <a:alpha val="25000"/>
                  </a:srgbClr>
                </a:solidFill>
                <a:cs typeface="CiscoSans Thin"/>
              </a:rPr>
              <a:t>© </a:t>
            </a:r>
            <a:r>
              <a:rPr kumimoji="0" lang="en-US" sz="600" dirty="0" smtClean="0">
                <a:solidFill>
                  <a:srgbClr val="000000">
                    <a:alpha val="25000"/>
                  </a:srgbClr>
                </a:solidFill>
                <a:cs typeface="CiscoSans Thin"/>
              </a:rPr>
              <a:t>2017  </a:t>
            </a:r>
            <a:r>
              <a:rPr kumimoji="0" lang="en-US" sz="600" dirty="0">
                <a:solidFill>
                  <a:srgbClr val="000000">
                    <a:alpha val="25000"/>
                  </a:srgbClr>
                </a:solidFill>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314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94" r:id="rId30"/>
    <p:sldLayoutId id="2147483795" r:id="rId31"/>
    <p:sldLayoutId id="2147483797" r:id="rId32"/>
    <p:sldLayoutId id="2147483798" r:id="rId33"/>
    <p:sldLayoutId id="2147483799" r:id="rId34"/>
    <p:sldLayoutId id="2147483800" r:id="rId3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12"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jpe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3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wmf"/><Relationship Id="rId2" Type="http://schemas.openxmlformats.org/officeDocument/2006/relationships/image" Target="../media/image132.jpeg"/><Relationship Id="rId1" Type="http://schemas.openxmlformats.org/officeDocument/2006/relationships/slideLayout" Target="../slideLayouts/slideLayout10.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 Id="rId9" Type="http://schemas.openxmlformats.org/officeDocument/2006/relationships/image" Target="../media/image129.png"/></Relationships>
</file>

<file path=ppt/slides/_rels/slide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3.xml"/><Relationship Id="rId5" Type="http://schemas.openxmlformats.org/officeDocument/2006/relationships/image" Target="../media/image142.png"/><Relationship Id="rId4" Type="http://schemas.openxmlformats.org/officeDocument/2006/relationships/image" Target="../media/image141.png"/></Relationships>
</file>

<file path=ppt/slides/_rels/slide1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3.png"/><Relationship Id="rId3" Type="http://schemas.openxmlformats.org/officeDocument/2006/relationships/image" Target="../media/image144.png"/><Relationship Id="rId7" Type="http://schemas.openxmlformats.org/officeDocument/2006/relationships/image" Target="../media/image148.png"/><Relationship Id="rId12" Type="http://schemas.microsoft.com/office/2007/relationships/hdphoto" Target="../media/hdphoto12.wdp"/><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youtu.be/p01P5tHwnr4"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4.png"/><Relationship Id="rId18" Type="http://schemas.openxmlformats.org/officeDocument/2006/relationships/image" Target="../media/image179.png"/><Relationship Id="rId3" Type="http://schemas.openxmlformats.org/officeDocument/2006/relationships/image" Target="../media/image165.png"/><Relationship Id="rId21" Type="http://schemas.openxmlformats.org/officeDocument/2006/relationships/image" Target="../media/image181.png"/><Relationship Id="rId7" Type="http://schemas.openxmlformats.org/officeDocument/2006/relationships/image" Target="../media/image169.pn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hyperlink" Target="file:///\\localhost\Users\tchikuse\Desktop\Kao_and_JX_Wakayama\KU%25E6%25A7%2598%25E4%25BA%258B%25E4%25BE%258B1366x768%25EF%25BC%2588%25E5%25A4%2589%25E6%258F%259B%25E6%25B8%2588%25E3%2581%25BF%25EF%25BC%2589.mov" TargetMode="External"/><Relationship Id="rId16" Type="http://schemas.openxmlformats.org/officeDocument/2006/relationships/image" Target="../media/image177.png"/><Relationship Id="rId20" Type="http://schemas.openxmlformats.org/officeDocument/2006/relationships/image" Target="../media/image180.jpeg"/><Relationship Id="rId1" Type="http://schemas.openxmlformats.org/officeDocument/2006/relationships/slideLayout" Target="../slideLayouts/slideLayout35.xml"/><Relationship Id="rId6" Type="http://schemas.openxmlformats.org/officeDocument/2006/relationships/image" Target="../media/image168.png"/><Relationship Id="rId11" Type="http://schemas.openxmlformats.org/officeDocument/2006/relationships/image" Target="../media/image172.png"/><Relationship Id="rId5" Type="http://schemas.openxmlformats.org/officeDocument/2006/relationships/image" Target="../media/image167.png"/><Relationship Id="rId15" Type="http://schemas.openxmlformats.org/officeDocument/2006/relationships/image" Target="../media/image176.png"/><Relationship Id="rId10" Type="http://schemas.openxmlformats.org/officeDocument/2006/relationships/image" Target="../media/image116.png"/><Relationship Id="rId19" Type="http://schemas.openxmlformats.org/officeDocument/2006/relationships/image" Target="../media/image154.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5.png"/></Relationships>
</file>

<file path=ppt/slides/_rels/slide24.xml.rels><?xml version="1.0" encoding="UTF-8" standalone="yes"?>
<Relationships xmlns="http://schemas.openxmlformats.org/package/2006/relationships"><Relationship Id="rId8" Type="http://schemas.openxmlformats.org/officeDocument/2006/relationships/image" Target="../media/image185.emf"/><Relationship Id="rId13" Type="http://schemas.openxmlformats.org/officeDocument/2006/relationships/image" Target="../media/image170.png"/><Relationship Id="rId18" Type="http://schemas.openxmlformats.org/officeDocument/2006/relationships/image" Target="../media/image191.png"/><Relationship Id="rId26" Type="http://schemas.openxmlformats.org/officeDocument/2006/relationships/image" Target="../media/image174.png"/><Relationship Id="rId3" Type="http://schemas.openxmlformats.org/officeDocument/2006/relationships/image" Target="../media/image166.png"/><Relationship Id="rId21" Type="http://schemas.openxmlformats.org/officeDocument/2006/relationships/image" Target="../media/image193.png"/><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0.png"/><Relationship Id="rId25" Type="http://schemas.openxmlformats.org/officeDocument/2006/relationships/image" Target="../media/image173.png"/><Relationship Id="rId2" Type="http://schemas.openxmlformats.org/officeDocument/2006/relationships/notesSlide" Target="../notesSlides/notesSlide10.xml"/><Relationship Id="rId16" Type="http://schemas.openxmlformats.org/officeDocument/2006/relationships/image" Target="../media/image169.png"/><Relationship Id="rId20" Type="http://schemas.openxmlformats.org/officeDocument/2006/relationships/image" Target="../media/image116.png"/><Relationship Id="rId29" Type="http://schemas.openxmlformats.org/officeDocument/2006/relationships/image" Target="../media/image177.png"/><Relationship Id="rId1" Type="http://schemas.openxmlformats.org/officeDocument/2006/relationships/slideLayout" Target="../slideLayouts/slideLayout33.xml"/><Relationship Id="rId6" Type="http://schemas.openxmlformats.org/officeDocument/2006/relationships/image" Target="../media/image183.png"/><Relationship Id="rId11" Type="http://schemas.openxmlformats.org/officeDocument/2006/relationships/image" Target="../media/image188.png"/><Relationship Id="rId24" Type="http://schemas.openxmlformats.org/officeDocument/2006/relationships/image" Target="../media/image195.png"/><Relationship Id="rId5" Type="http://schemas.openxmlformats.org/officeDocument/2006/relationships/image" Target="../media/image182.png"/><Relationship Id="rId15" Type="http://schemas.openxmlformats.org/officeDocument/2006/relationships/image" Target="../media/image168.png"/><Relationship Id="rId23" Type="http://schemas.openxmlformats.org/officeDocument/2006/relationships/image" Target="../media/image172.png"/><Relationship Id="rId28" Type="http://schemas.openxmlformats.org/officeDocument/2006/relationships/image" Target="../media/image176.png"/><Relationship Id="rId10" Type="http://schemas.openxmlformats.org/officeDocument/2006/relationships/image" Target="../media/image187.jpeg"/><Relationship Id="rId19" Type="http://schemas.openxmlformats.org/officeDocument/2006/relationships/image" Target="../media/image192.png"/><Relationship Id="rId4" Type="http://schemas.openxmlformats.org/officeDocument/2006/relationships/image" Target="../media/image167.png"/><Relationship Id="rId9" Type="http://schemas.openxmlformats.org/officeDocument/2006/relationships/image" Target="../media/image186.emf"/><Relationship Id="rId14" Type="http://schemas.openxmlformats.org/officeDocument/2006/relationships/image" Target="../media/image171.png"/><Relationship Id="rId22" Type="http://schemas.openxmlformats.org/officeDocument/2006/relationships/image" Target="../media/image194.png"/><Relationship Id="rId27" Type="http://schemas.openxmlformats.org/officeDocument/2006/relationships/image" Target="../media/image175.png"/><Relationship Id="rId30" Type="http://schemas.openxmlformats.org/officeDocument/2006/relationships/image" Target="../media/image196.png"/></Relationships>
</file>

<file path=ppt/slides/_rels/slide2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png"/><Relationship Id="rId3" Type="http://schemas.openxmlformats.org/officeDocument/2006/relationships/hyperlink" Target="https://youtu.be/p01P5tHwnr4" TargetMode="External"/><Relationship Id="rId7" Type="http://schemas.openxmlformats.org/officeDocument/2006/relationships/image" Target="../media/image200.png"/><Relationship Id="rId12" Type="http://schemas.openxmlformats.org/officeDocument/2006/relationships/image" Target="../media/image205.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80.jpeg"/><Relationship Id="rId9" Type="http://schemas.openxmlformats.org/officeDocument/2006/relationships/image" Target="../media/image202.png"/><Relationship Id="rId14" Type="http://schemas.openxmlformats.org/officeDocument/2006/relationships/image" Target="../media/image207.png"/></Relationships>
</file>

<file path=ppt/slides/_rels/slide27.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8.png"/><Relationship Id="rId18" Type="http://schemas.openxmlformats.org/officeDocument/2006/relationships/image" Target="../media/image222.pn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185.emf"/><Relationship Id="rId2" Type="http://schemas.openxmlformats.org/officeDocument/2006/relationships/notesSlide" Target="../notesSlides/notesSlide12.xml"/><Relationship Id="rId16" Type="http://schemas.openxmlformats.org/officeDocument/2006/relationships/image" Target="../media/image221.png"/><Relationship Id="rId1" Type="http://schemas.openxmlformats.org/officeDocument/2006/relationships/slideLayout" Target="../slideLayouts/slideLayout33.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png"/><Relationship Id="rId15" Type="http://schemas.openxmlformats.org/officeDocument/2006/relationships/image" Target="../media/image22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s>
</file>

<file path=ppt/slides/_rels/slide28.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3" Type="http://schemas.microsoft.com/office/2007/relationships/hdphoto" Target="../media/hdphoto13.wdp"/><Relationship Id="rId7" Type="http://schemas.openxmlformats.org/officeDocument/2006/relationships/image" Target="../media/image227.png"/><Relationship Id="rId12" Type="http://schemas.openxmlformats.org/officeDocument/2006/relationships/image" Target="../media/image232.png"/><Relationship Id="rId2" Type="http://schemas.openxmlformats.org/officeDocument/2006/relationships/image" Target="../media/image223.png"/><Relationship Id="rId1" Type="http://schemas.openxmlformats.org/officeDocument/2006/relationships/slideLayout" Target="../slideLayouts/slideLayout33.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jpeg"/></Relationships>
</file>

<file path=ppt/slides/_rels/slide29.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6.png"/><Relationship Id="rId18" Type="http://schemas.openxmlformats.org/officeDocument/2006/relationships/image" Target="../media/image241.png"/><Relationship Id="rId3" Type="http://schemas.openxmlformats.org/officeDocument/2006/relationships/image" Target="../media/image225.png"/><Relationship Id="rId21" Type="http://schemas.openxmlformats.org/officeDocument/2006/relationships/image" Target="../media/image244.png"/><Relationship Id="rId7" Type="http://schemas.openxmlformats.org/officeDocument/2006/relationships/image" Target="../media/image230.png"/><Relationship Id="rId12" Type="http://schemas.openxmlformats.org/officeDocument/2006/relationships/image" Target="../media/image235.png"/><Relationship Id="rId17" Type="http://schemas.openxmlformats.org/officeDocument/2006/relationships/image" Target="../media/image240.png"/><Relationship Id="rId2" Type="http://schemas.openxmlformats.org/officeDocument/2006/relationships/image" Target="../media/image224.png"/><Relationship Id="rId16" Type="http://schemas.openxmlformats.org/officeDocument/2006/relationships/image" Target="../media/image239.png"/><Relationship Id="rId20" Type="http://schemas.openxmlformats.org/officeDocument/2006/relationships/image" Target="../media/image243.png"/><Relationship Id="rId1" Type="http://schemas.openxmlformats.org/officeDocument/2006/relationships/slideLayout" Target="../slideLayouts/slideLayout33.xml"/><Relationship Id="rId6" Type="http://schemas.openxmlformats.org/officeDocument/2006/relationships/image" Target="../media/image228.png"/><Relationship Id="rId11" Type="http://schemas.openxmlformats.org/officeDocument/2006/relationships/image" Target="../media/image207.png"/><Relationship Id="rId5" Type="http://schemas.openxmlformats.org/officeDocument/2006/relationships/image" Target="../media/image227.png"/><Relationship Id="rId15" Type="http://schemas.openxmlformats.org/officeDocument/2006/relationships/image" Target="../media/image238.png"/><Relationship Id="rId23" Type="http://schemas.openxmlformats.org/officeDocument/2006/relationships/image" Target="../media/image231.png"/><Relationship Id="rId10" Type="http://schemas.openxmlformats.org/officeDocument/2006/relationships/image" Target="../media/image209.png"/><Relationship Id="rId19" Type="http://schemas.openxmlformats.org/officeDocument/2006/relationships/image" Target="../media/image242.png"/><Relationship Id="rId4" Type="http://schemas.openxmlformats.org/officeDocument/2006/relationships/image" Target="../media/image226.png"/><Relationship Id="rId9" Type="http://schemas.openxmlformats.org/officeDocument/2006/relationships/image" Target="../media/image208.png"/><Relationship Id="rId14" Type="http://schemas.openxmlformats.org/officeDocument/2006/relationships/image" Target="../media/image237.png"/><Relationship Id="rId22" Type="http://schemas.openxmlformats.org/officeDocument/2006/relationships/image" Target="../media/image229.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18" Type="http://schemas.openxmlformats.org/officeDocument/2006/relationships/image" Target="../media/image26.png"/><Relationship Id="rId26" Type="http://schemas.openxmlformats.org/officeDocument/2006/relationships/image" Target="../media/image34.jpeg"/><Relationship Id="rId39" Type="http://schemas.openxmlformats.org/officeDocument/2006/relationships/image" Target="../media/image47.png"/><Relationship Id="rId3" Type="http://schemas.openxmlformats.org/officeDocument/2006/relationships/image" Target="../media/image13.png"/><Relationship Id="rId21" Type="http://schemas.openxmlformats.org/officeDocument/2006/relationships/image" Target="../media/image29.png"/><Relationship Id="rId34" Type="http://schemas.openxmlformats.org/officeDocument/2006/relationships/image" Target="../media/image42.png"/><Relationship Id="rId42" Type="http://schemas.openxmlformats.org/officeDocument/2006/relationships/image" Target="../media/image50.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33.jpeg"/><Relationship Id="rId33" Type="http://schemas.openxmlformats.org/officeDocument/2006/relationships/image" Target="../media/image41.png"/><Relationship Id="rId38" Type="http://schemas.openxmlformats.org/officeDocument/2006/relationships/image" Target="../media/image46.jpe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jpeg"/><Relationship Id="rId41"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1.wdp"/><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jpeg"/><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jpeg"/><Relationship Id="rId36" Type="http://schemas.openxmlformats.org/officeDocument/2006/relationships/image" Target="../media/image44.jpeg"/><Relationship Id="rId10" Type="http://schemas.openxmlformats.org/officeDocument/2006/relationships/image" Target="../media/image20.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s>
</file>

<file path=ppt/slides/_rels/slide3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hyperlink" Target="file:///\\localhost\Users\tchikuse\Desktop\DESK\%25E5%258D%2583%25E8%2591%2589%25E3%2583%25BB%25E4%25B8%25AD%25E9%2583%25A8%25E6%2594%25AF%25E7%25A4%25BE%25E5%258B%2589%25E5%25BC%25B7%25E4%25BC%259A\KU%25E6%25A7%2598%25E4%25BA%258B%25E4%25BE%258B1366x768%25EF%25BC%2588%25E5%25A4%2589%25E6%258F%259B%25E6%25B8%2588%25E3%2581%25BF%25EF%25BC%2589.mov" TargetMode="Externa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hyperlink" Target="https://youtu.be/hYpEkIoY35s" TargetMode="Externa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image" Target="../media/image247.png"/><Relationship Id="rId1" Type="http://schemas.openxmlformats.org/officeDocument/2006/relationships/slideLayout" Target="../slideLayouts/slideLayout10.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54.png"/><Relationship Id="rId14" Type="http://schemas.openxmlformats.org/officeDocument/2006/relationships/image" Target="../media/image259.png"/></Relationships>
</file>

<file path=ppt/slides/_rels/slide36.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image" Target="../media/image260.png"/><Relationship Id="rId1" Type="http://schemas.openxmlformats.org/officeDocument/2006/relationships/slideLayout" Target="../slideLayouts/slideLayout10.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jpeg"/><Relationship Id="rId2" Type="http://schemas.openxmlformats.org/officeDocument/2006/relationships/notesSlide" Target="../notesSlides/notesSlide3.xml"/><Relationship Id="rId16" Type="http://schemas.openxmlformats.org/officeDocument/2006/relationships/image" Target="../media/image72.jpeg"/><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70.jpeg"/></Relationships>
</file>

<file path=ppt/slides/_rels/slide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70.jpeg"/><Relationship Id="rId18" Type="http://schemas.openxmlformats.org/officeDocument/2006/relationships/image" Target="../media/image79.png"/><Relationship Id="rId3" Type="http://schemas.openxmlformats.org/officeDocument/2006/relationships/image" Target="../media/image75.png"/><Relationship Id="rId21" Type="http://schemas.openxmlformats.org/officeDocument/2006/relationships/image" Target="../media/image74.png"/><Relationship Id="rId7" Type="http://schemas.openxmlformats.org/officeDocument/2006/relationships/image" Target="../media/image73.jpeg"/><Relationship Id="rId12" Type="http://schemas.openxmlformats.org/officeDocument/2006/relationships/image" Target="../media/image69.png"/><Relationship Id="rId17"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78.png"/><Relationship Id="rId20"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image" Target="../media/image76.jpeg"/><Relationship Id="rId11" Type="http://schemas.openxmlformats.org/officeDocument/2006/relationships/image" Target="../media/image68.png"/><Relationship Id="rId5" Type="http://schemas.openxmlformats.org/officeDocument/2006/relationships/image" Target="../media/image61.jpeg"/><Relationship Id="rId15" Type="http://schemas.openxmlformats.org/officeDocument/2006/relationships/image" Target="../media/image65.jpeg"/><Relationship Id="rId10" Type="http://schemas.openxmlformats.org/officeDocument/2006/relationships/image" Target="../media/image67.jpeg"/><Relationship Id="rId19" Type="http://schemas.microsoft.com/office/2007/relationships/hdphoto" Target="../media/hdphoto4.wdp"/><Relationship Id="rId4" Type="http://schemas.openxmlformats.org/officeDocument/2006/relationships/image" Target="../media/image60.png"/><Relationship Id="rId9" Type="http://schemas.openxmlformats.org/officeDocument/2006/relationships/image" Target="../media/image66.jpeg"/><Relationship Id="rId14"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88.png"/><Relationship Id="rId18" Type="http://schemas.openxmlformats.org/officeDocument/2006/relationships/image" Target="../media/image92.png"/><Relationship Id="rId26" Type="http://schemas.openxmlformats.org/officeDocument/2006/relationships/image" Target="../media/image99.png"/><Relationship Id="rId3" Type="http://schemas.microsoft.com/office/2007/relationships/hdphoto" Target="../media/hdphoto5.wdp"/><Relationship Id="rId21" Type="http://schemas.openxmlformats.org/officeDocument/2006/relationships/image" Target="../media/image94.png"/><Relationship Id="rId34" Type="http://schemas.openxmlformats.org/officeDocument/2006/relationships/image" Target="../media/image106.png"/><Relationship Id="rId7" Type="http://schemas.openxmlformats.org/officeDocument/2006/relationships/image" Target="../media/image84.png"/><Relationship Id="rId12" Type="http://schemas.openxmlformats.org/officeDocument/2006/relationships/image" Target="../media/image87.png"/><Relationship Id="rId17" Type="http://schemas.openxmlformats.org/officeDocument/2006/relationships/image" Target="../media/image91.png"/><Relationship Id="rId25" Type="http://schemas.openxmlformats.org/officeDocument/2006/relationships/image" Target="../media/image98.png"/><Relationship Id="rId33" Type="http://schemas.openxmlformats.org/officeDocument/2006/relationships/image" Target="../media/image105.png"/><Relationship Id="rId38" Type="http://schemas.openxmlformats.org/officeDocument/2006/relationships/image" Target="../media/image110.png"/><Relationship Id="rId2" Type="http://schemas.openxmlformats.org/officeDocument/2006/relationships/image" Target="../media/image81.png"/><Relationship Id="rId16" Type="http://schemas.openxmlformats.org/officeDocument/2006/relationships/image" Target="../media/image90.png"/><Relationship Id="rId20" Type="http://schemas.microsoft.com/office/2007/relationships/hdphoto" Target="../media/hdphoto10.wdp"/><Relationship Id="rId29" Type="http://schemas.microsoft.com/office/2007/relationships/hdphoto" Target="../media/hdphoto11.wdp"/><Relationship Id="rId1" Type="http://schemas.openxmlformats.org/officeDocument/2006/relationships/slideLayout" Target="../slideLayouts/slideLayout33.xml"/><Relationship Id="rId6" Type="http://schemas.microsoft.com/office/2007/relationships/hdphoto" Target="../media/hdphoto6.wdp"/><Relationship Id="rId11" Type="http://schemas.microsoft.com/office/2007/relationships/hdphoto" Target="../media/hdphoto8.wdp"/><Relationship Id="rId24" Type="http://schemas.openxmlformats.org/officeDocument/2006/relationships/image" Target="../media/image97.png"/><Relationship Id="rId32" Type="http://schemas.openxmlformats.org/officeDocument/2006/relationships/image" Target="../media/image104.png"/><Relationship Id="rId37" Type="http://schemas.openxmlformats.org/officeDocument/2006/relationships/image" Target="../media/image109.png"/><Relationship Id="rId5" Type="http://schemas.openxmlformats.org/officeDocument/2006/relationships/image" Target="../media/image83.png"/><Relationship Id="rId15" Type="http://schemas.openxmlformats.org/officeDocument/2006/relationships/image" Target="../media/image89.png"/><Relationship Id="rId23" Type="http://schemas.openxmlformats.org/officeDocument/2006/relationships/image" Target="../media/image96.png"/><Relationship Id="rId28" Type="http://schemas.openxmlformats.org/officeDocument/2006/relationships/image" Target="../media/image101.png"/><Relationship Id="rId36" Type="http://schemas.openxmlformats.org/officeDocument/2006/relationships/image" Target="../media/image108.png"/><Relationship Id="rId10" Type="http://schemas.openxmlformats.org/officeDocument/2006/relationships/image" Target="../media/image86.png"/><Relationship Id="rId19" Type="http://schemas.openxmlformats.org/officeDocument/2006/relationships/image" Target="../media/image93.png"/><Relationship Id="rId31" Type="http://schemas.openxmlformats.org/officeDocument/2006/relationships/image" Target="../media/image103.png"/><Relationship Id="rId4" Type="http://schemas.openxmlformats.org/officeDocument/2006/relationships/image" Target="../media/image82.jpeg"/><Relationship Id="rId9" Type="http://schemas.openxmlformats.org/officeDocument/2006/relationships/image" Target="../media/image85.png"/><Relationship Id="rId14" Type="http://schemas.microsoft.com/office/2007/relationships/hdphoto" Target="../media/hdphoto9.wdp"/><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2.png"/><Relationship Id="rId35"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altLang="en-US" smtClean="0">
                <a:ea typeface="ＭＳ Ｐゴシック" pitchFamily="34" charset="-128"/>
                <a:cs typeface="CiscoSans" pitchFamily="34" charset="0"/>
              </a:rPr>
              <a:t>Brand team</a:t>
            </a:r>
          </a:p>
        </p:txBody>
      </p:sp>
      <p:sp>
        <p:nvSpPr>
          <p:cNvPr id="40964"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smtClean="0">
                <a:ea typeface="ＭＳ Ｐゴシック" pitchFamily="34" charset="-128"/>
                <a:cs typeface="CiscoSans" pitchFamily="34" charset="0"/>
              </a:rPr>
              <a:t>Released</a:t>
            </a:r>
            <a:r>
              <a:rPr lang="en-US" altLang="en-US" dirty="0" smtClean="0">
                <a:ea typeface="ＭＳ Ｐゴシック" pitchFamily="34" charset="-128"/>
                <a:cs typeface="CiscoSans" pitchFamily="34" charset="0"/>
              </a:rPr>
              <a:t>: March 2016</a:t>
            </a:r>
            <a:endParaRPr altLang="en-US" dirty="0">
              <a:ea typeface="ＭＳ Ｐゴシック" pitchFamily="34" charset="-128"/>
              <a:cs typeface="CiscoSans" pitchFamily="34" charset="0"/>
            </a:endParaRPr>
          </a:p>
        </p:txBody>
      </p:sp>
      <p:sp>
        <p:nvSpPr>
          <p:cNvPr id="5" name="Text Placeholder 4"/>
          <p:cNvSpPr>
            <a:spLocks noGrp="1"/>
          </p:cNvSpPr>
          <p:nvPr>
            <p:ph type="body" sz="quarter" idx="12"/>
          </p:nvPr>
        </p:nvSpPr>
        <p:spPr/>
        <p:txBody>
          <a:bodyPr/>
          <a:lstStyle/>
          <a:p>
            <a:pPr>
              <a:defRPr/>
            </a:pPr>
            <a:r>
              <a:rPr dirty="0"/>
              <a:t>Making our PowerPoint simpler and more distinctive. </a:t>
            </a:r>
          </a:p>
        </p:txBody>
      </p:sp>
      <p:sp>
        <p:nvSpPr>
          <p:cNvPr id="2" name="Text Placeholder 1"/>
          <p:cNvSpPr>
            <a:spLocks noGrp="1"/>
          </p:cNvSpPr>
          <p:nvPr>
            <p:ph type="body" sz="quarter" idx="13"/>
          </p:nvPr>
        </p:nvSpPr>
        <p:spPr/>
        <p:txBody>
          <a:bodyPr/>
          <a:lstStyle/>
          <a:p>
            <a:endParaRPr lang="en-US"/>
          </a:p>
        </p:txBody>
      </p:sp>
      <p:sp>
        <p:nvSpPr>
          <p:cNvPr id="6" name="Title 5"/>
          <p:cNvSpPr>
            <a:spLocks noGrp="1"/>
          </p:cNvSpPr>
          <p:nvPr>
            <p:ph type="ctrTitle"/>
          </p:nvPr>
        </p:nvSpPr>
        <p:spPr/>
        <p:txBody>
          <a:bodyPr/>
          <a:lstStyle/>
          <a:p>
            <a:pPr>
              <a:defRPr/>
            </a:pPr>
            <a:r>
              <a:rPr kern="0" dirty="0"/>
              <a:t>The latest and greatest</a:t>
            </a:r>
            <a:endParaRPr dirty="0"/>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35" y="-204188"/>
            <a:ext cx="9139405" cy="5350560"/>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0" y="-204188"/>
            <a:ext cx="6598384" cy="5347687"/>
          </a:xfrm>
          <a:prstGeom prst="rect">
            <a:avLst/>
          </a:prstGeom>
        </p:spPr>
      </p:pic>
      <p:sp>
        <p:nvSpPr>
          <p:cNvPr id="12" name="テキスト ボックス 8"/>
          <p:cNvSpPr txBox="1"/>
          <p:nvPr/>
        </p:nvSpPr>
        <p:spPr>
          <a:xfrm>
            <a:off x="323527" y="1548441"/>
            <a:ext cx="8274639" cy="122095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kumimoji="1" lang="en-US" altLang="ja-JP" sz="7200" dirty="0" smtClean="0">
                <a:solidFill>
                  <a:srgbClr val="004BAF"/>
                </a:solidFill>
                <a:effectLst>
                  <a:glow rad="228600">
                    <a:schemeClr val="bg1">
                      <a:alpha val="40000"/>
                    </a:schemeClr>
                  </a:glow>
                </a:effectLst>
                <a:latin typeface="ＭＳ Ｐゴシック" panose="020B0600070205080204" pitchFamily="50" charset="-128"/>
                <a:ea typeface="ＭＳ Ｐゴシック" panose="020B0600070205080204" pitchFamily="50" charset="-128"/>
                <a:cs typeface="Arial" charset="0"/>
              </a:rPr>
              <a:t>Advantage Now</a:t>
            </a:r>
            <a:endParaRPr kumimoji="1" lang="ja-JP" altLang="en-US" sz="7200" dirty="0">
              <a:solidFill>
                <a:srgbClr val="004BAF"/>
              </a:solidFill>
              <a:effectLst>
                <a:glow rad="228600">
                  <a:schemeClr val="bg1">
                    <a:alpha val="40000"/>
                  </a:schemeClr>
                </a:glow>
              </a:effectLst>
              <a:latin typeface="ＭＳ Ｐゴシック" panose="020B0600070205080204" pitchFamily="50" charset="-128"/>
              <a:ea typeface="ＭＳ Ｐゴシック" panose="020B0600070205080204" pitchFamily="50" charset="-128"/>
              <a:cs typeface="Arial" charset="0"/>
            </a:endParaRP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12" y="-92546"/>
            <a:ext cx="1513830" cy="1052249"/>
          </a:xfrm>
          <a:prstGeom prst="rect">
            <a:avLst/>
          </a:prstGeom>
        </p:spPr>
      </p:pic>
      <p:sp>
        <p:nvSpPr>
          <p:cNvPr id="13" name="正方形/長方形 12"/>
          <p:cNvSpPr/>
          <p:nvPr/>
        </p:nvSpPr>
        <p:spPr>
          <a:xfrm>
            <a:off x="4139952" y="4731990"/>
            <a:ext cx="4896544" cy="276999"/>
          </a:xfrm>
          <a:prstGeom prst="rect">
            <a:avLst/>
          </a:prstGeom>
        </p:spPr>
        <p:txBody>
          <a:bodyPr wrap="square">
            <a:spAutoFit/>
          </a:bodyPr>
          <a:lstStyle/>
          <a:p>
            <a:pPr defTabSz="457200" fontAlgn="base">
              <a:spcBef>
                <a:spcPct val="0"/>
              </a:spcBef>
              <a:spcAft>
                <a:spcPct val="0"/>
              </a:spcAft>
            </a:pPr>
            <a:r>
              <a:rPr kumimoji="0" lang="ja-JP" altLang="ja-JP" sz="1200" dirty="0">
                <a:latin typeface="Arial" charset="0"/>
                <a:ea typeface="ＭＳ Ｐゴシック" pitchFamily="34" charset="-128"/>
              </a:rPr>
              <a:t>本資料に記載の各社社名、製品名は、各社の商標または登録商標です。</a:t>
            </a:r>
            <a:endParaRPr lang="ja-JP" altLang="en-US" sz="1200" dirty="0">
              <a:latin typeface="Arial" charset="0"/>
              <a:ea typeface="ＭＳ Ｐゴシック" pitchFamily="34" charset="-128"/>
            </a:endParaRPr>
          </a:p>
        </p:txBody>
      </p:sp>
      <p:sp>
        <p:nvSpPr>
          <p:cNvPr id="10" name="正方形/長方形 9"/>
          <p:cNvSpPr/>
          <p:nvPr/>
        </p:nvSpPr>
        <p:spPr>
          <a:xfrm>
            <a:off x="323527" y="3540953"/>
            <a:ext cx="8820473" cy="830997"/>
          </a:xfrm>
          <a:prstGeom prst="rect">
            <a:avLst/>
          </a:prstGeom>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防爆</a:t>
            </a:r>
            <a:r>
              <a:rPr lang="en-US" altLang="ja-JP" sz="2400" dirty="0">
                <a:latin typeface="ＭＳ Ｐゴシック" panose="020B0600070205080204" pitchFamily="50" charset="-128"/>
                <a:ea typeface="ＭＳ Ｐゴシック" panose="020B0600070205080204" pitchFamily="50" charset="-128"/>
              </a:rPr>
              <a:t>Wi-Fi</a:t>
            </a:r>
            <a:r>
              <a:rPr lang="ja-JP" altLang="en-US" sz="2400" dirty="0">
                <a:latin typeface="ＭＳ Ｐゴシック" panose="020B0600070205080204" pitchFamily="50" charset="-128"/>
                <a:ea typeface="ＭＳ Ｐゴシック" panose="020B0600070205080204" pitchFamily="50" charset="-128"/>
              </a:rPr>
              <a:t>アクセスポイント</a:t>
            </a:r>
            <a:r>
              <a:rPr lang="en-US" altLang="ja-JP" sz="2400" dirty="0">
                <a:latin typeface="ＭＳ Ｐゴシック" panose="020B0600070205080204" pitchFamily="50" charset="-128"/>
                <a:ea typeface="ＭＳ Ｐゴシック" panose="020B0600070205080204" pitchFamily="50" charset="-128"/>
              </a:rPr>
              <a:t>AP1552H</a:t>
            </a:r>
            <a:r>
              <a:rPr lang="ja-JP" altLang="en-US" sz="2400" dirty="0">
                <a:latin typeface="ＭＳ Ｐゴシック" panose="020B0600070205080204" pitchFamily="50" charset="-128"/>
                <a:ea typeface="ＭＳ Ｐゴシック" panose="020B0600070205080204" pitchFamily="50" charset="-128"/>
              </a:rPr>
              <a:t>と</a:t>
            </a:r>
            <a:r>
              <a:rPr lang="en-US" altLang="ja-JP" sz="2400" dirty="0">
                <a:latin typeface="ＭＳ Ｐゴシック" panose="020B0600070205080204" pitchFamily="50" charset="-128"/>
                <a:ea typeface="ＭＳ Ｐゴシック" panose="020B0600070205080204" pitchFamily="50" charset="-128"/>
              </a:rPr>
              <a:t>UC</a:t>
            </a:r>
            <a:r>
              <a:rPr lang="ja-JP" altLang="en-US" sz="2400" dirty="0">
                <a:latin typeface="ＭＳ Ｐゴシック" panose="020B0600070205080204" pitchFamily="50" charset="-128"/>
                <a:ea typeface="ＭＳ Ｐゴシック" panose="020B0600070205080204" pitchFamily="50" charset="-128"/>
              </a:rPr>
              <a:t>による</a:t>
            </a:r>
            <a:br>
              <a:rPr lang="ja-JP" altLang="en-US"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プラント現場での作業</a:t>
            </a:r>
            <a:r>
              <a:rPr lang="ja-JP" altLang="en-US" sz="2400" dirty="0" smtClean="0">
                <a:latin typeface="ＭＳ Ｐゴシック" panose="020B0600070205080204" pitchFamily="50" charset="-128"/>
                <a:ea typeface="ＭＳ Ｐゴシック" panose="020B0600070205080204" pitchFamily="50" charset="-128"/>
              </a:rPr>
              <a:t>の安全性</a:t>
            </a:r>
            <a:r>
              <a:rPr lang="ja-JP" altLang="en-US" sz="2400" dirty="0">
                <a:latin typeface="ＭＳ Ｐゴシック" panose="020B0600070205080204" pitchFamily="50" charset="-128"/>
                <a:ea typeface="ＭＳ Ｐゴシック" panose="020B0600070205080204" pitchFamily="50" charset="-128"/>
              </a:rPr>
              <a:t>と生産性の向上</a:t>
            </a:r>
          </a:p>
        </p:txBody>
      </p:sp>
      <p:sp>
        <p:nvSpPr>
          <p:cNvPr id="14" name="正方形/長方形 13"/>
          <p:cNvSpPr/>
          <p:nvPr/>
        </p:nvSpPr>
        <p:spPr>
          <a:xfrm>
            <a:off x="323528" y="4299942"/>
            <a:ext cx="6290587" cy="646331"/>
          </a:xfrm>
          <a:prstGeom prst="rect">
            <a:avLst/>
          </a:prstGeom>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戦略ソリューション・事業開発</a:t>
            </a:r>
            <a:r>
              <a:rPr lang="en-US" altLang="ja-JP" dirty="0"/>
              <a:t/>
            </a:r>
            <a:br>
              <a:rPr lang="en-US" altLang="ja-JP" dirty="0"/>
            </a:br>
            <a:r>
              <a:rPr lang="ja-JP" altLang="en-US" dirty="0" smtClean="0">
                <a:latin typeface="ＭＳ Ｐゴシック" panose="020B0600070205080204" pitchFamily="50" charset="-128"/>
                <a:ea typeface="ＭＳ Ｐゴシック" panose="020B0600070205080204" pitchFamily="50" charset="-128"/>
              </a:rPr>
              <a:t>事業開発部長</a:t>
            </a:r>
            <a:r>
              <a:rPr lang="ja-JP" altLang="en-US" dirty="0" smtClean="0"/>
              <a:t>　</a:t>
            </a:r>
            <a:r>
              <a:rPr lang="ja-JP" altLang="en-US" dirty="0" smtClean="0">
                <a:latin typeface="ＭＳ Ｐゴシック" panose="020B0600070205080204" pitchFamily="50" charset="-128"/>
                <a:ea typeface="ＭＳ Ｐゴシック" panose="020B0600070205080204" pitchFamily="50" charset="-128"/>
              </a:rPr>
              <a:t>筑</a:t>
            </a:r>
            <a:r>
              <a:rPr lang="ja-JP" altLang="en-US" dirty="0">
                <a:latin typeface="ＭＳ Ｐゴシック" panose="020B0600070205080204" pitchFamily="50" charset="-128"/>
                <a:ea typeface="ＭＳ Ｐゴシック" panose="020B0600070205080204" pitchFamily="50" charset="-128"/>
              </a:rPr>
              <a:t>瀬　猛</a:t>
            </a:r>
          </a:p>
        </p:txBody>
      </p:sp>
    </p:spTree>
    <p:extLst>
      <p:ext uri="{BB962C8B-B14F-4D97-AF65-F5344CB8AC3E}">
        <p14:creationId xmlns:p14="http://schemas.microsoft.com/office/powerpoint/2010/main" val="300652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pPr marL="384608" indent="-384608"/>
            <a:r>
              <a:rPr lang="ja-JP" altLang="en-US" dirty="0" smtClean="0">
                <a:solidFill>
                  <a:schemeClr val="tx1"/>
                </a:solidFill>
                <a:latin typeface="ＭＳ Ｐゴシック" panose="020B0600070205080204" pitchFamily="50" charset="-128"/>
              </a:rPr>
              <a:t>導入事例</a:t>
            </a:r>
            <a:r>
              <a:rPr lang="ja-JP" altLang="en-US" dirty="0">
                <a:solidFill>
                  <a:schemeClr val="tx1"/>
                </a:solidFill>
                <a:latin typeface="ＭＳ Ｐゴシック" panose="020B0600070205080204" pitchFamily="50" charset="-128"/>
              </a:rPr>
              <a:t>：</a:t>
            </a:r>
            <a:r>
              <a:rPr lang="ja-JP" altLang="en-US" dirty="0" smtClean="0">
                <a:solidFill>
                  <a:schemeClr val="tx1"/>
                </a:solidFill>
                <a:latin typeface="ＭＳ Ｐゴシック" panose="020B0600070205080204" pitchFamily="50" charset="-128"/>
              </a:rPr>
              <a:t>石油メジャー</a:t>
            </a:r>
            <a:endParaRPr lang="en-GB" sz="1800" dirty="0">
              <a:solidFill>
                <a:schemeClr val="tx1"/>
              </a:solidFill>
              <a:latin typeface="ＭＳ Ｐゴシック" panose="020B0600070205080204" pitchFamily="50" charset="-128"/>
            </a:endParaRPr>
          </a:p>
        </p:txBody>
      </p:sp>
      <p:sp>
        <p:nvSpPr>
          <p:cNvPr id="19" name="Text Placeholder 17"/>
          <p:cNvSpPr txBox="1">
            <a:spLocks/>
          </p:cNvSpPr>
          <p:nvPr/>
        </p:nvSpPr>
        <p:spPr bwMode="auto">
          <a:xfrm>
            <a:off x="391484" y="3507854"/>
            <a:ext cx="4261579" cy="1141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6" tIns="34294" rIns="68586" bIns="34294">
            <a:spAutoFit/>
          </a:bodyPr>
          <a:lstStyle>
            <a:lvl1pPr marL="171450" indent="-171450"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lnSpc>
                <a:spcPct val="85000"/>
              </a:lnSpc>
              <a:spcBef>
                <a:spcPts val="225"/>
              </a:spcBef>
              <a:buClr>
                <a:srgbClr val="0096D6"/>
              </a:buClr>
              <a:buSzPct val="100000"/>
            </a:pPr>
            <a:r>
              <a:rPr lang="ja-JP" altLang="en-US" sz="1400" b="1" dirty="0">
                <a:solidFill>
                  <a:srgbClr val="676767"/>
                </a:solidFill>
                <a:latin typeface="ＭＳ Ｐゴシック" panose="020B0600070205080204" pitchFamily="50" charset="-128"/>
                <a:ea typeface="ＭＳ Ｐゴシック" panose="020B0600070205080204" pitchFamily="50" charset="-128"/>
              </a:rPr>
              <a:t>結果</a:t>
            </a:r>
            <a:endParaRPr lang="en-US" sz="1400" strike="sngStrike"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設備機器の稼働率向上（</a:t>
            </a:r>
            <a:r>
              <a:rPr lang="en-US" altLang="ja-JP" sz="1200" dirty="0">
                <a:solidFill>
                  <a:srgbClr val="676767"/>
                </a:solidFill>
                <a:latin typeface="ＭＳ Ｐゴシック" panose="020B0600070205080204" pitchFamily="50" charset="-128"/>
                <a:ea typeface="ＭＳ Ｐゴシック" panose="020B0600070205080204" pitchFamily="50" charset="-128"/>
              </a:rPr>
              <a:t>+8%)</a:t>
            </a:r>
            <a:endParaRPr lang="en-US" sz="1200"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高度専門化の生産性向上</a:t>
            </a:r>
            <a:r>
              <a:rPr lang="en-US" altLang="ja-JP" sz="1200" dirty="0">
                <a:solidFill>
                  <a:srgbClr val="676767"/>
                </a:solidFill>
                <a:latin typeface="ＭＳ Ｐゴシック" panose="020B0600070205080204" pitchFamily="50" charset="-128"/>
                <a:ea typeface="ＭＳ Ｐゴシック" panose="020B0600070205080204" pitchFamily="50" charset="-128"/>
              </a:rPr>
              <a:t>(+20%)</a:t>
            </a:r>
            <a:r>
              <a:rPr lang="ja-JP" altLang="en-US" sz="1200" dirty="0">
                <a:solidFill>
                  <a:srgbClr val="676767"/>
                </a:solidFill>
                <a:latin typeface="ＭＳ Ｐゴシック" panose="020B0600070205080204" pitchFamily="50" charset="-128"/>
                <a:ea typeface="ＭＳ Ｐゴシック" panose="020B0600070205080204" pitchFamily="50" charset="-128"/>
              </a:rPr>
              <a:t>と、移動時間削減（△</a:t>
            </a:r>
            <a:r>
              <a:rPr lang="en-US" altLang="ja-JP" sz="1200" dirty="0">
                <a:solidFill>
                  <a:srgbClr val="676767"/>
                </a:solidFill>
                <a:latin typeface="ＭＳ Ｐゴシック" panose="020B0600070205080204" pitchFamily="50" charset="-128"/>
                <a:ea typeface="ＭＳ Ｐゴシック" panose="020B0600070205080204" pitchFamily="50" charset="-128"/>
              </a:rPr>
              <a:t>15%</a:t>
            </a:r>
            <a:r>
              <a:rPr lang="ja-JP" altLang="en-US" sz="1200" dirty="0">
                <a:solidFill>
                  <a:srgbClr val="676767"/>
                </a:solidFill>
                <a:latin typeface="ＭＳ Ｐゴシック" panose="020B0600070205080204" pitchFamily="50" charset="-128"/>
                <a:ea typeface="ＭＳ Ｐゴシック" panose="020B0600070205080204" pitchFamily="50" charset="-128"/>
              </a:rPr>
              <a:t>）</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作業の見える化による生産性向上と緊密なコミュニケーション</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技能の伝承</a:t>
            </a:r>
            <a:endParaRPr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339975" name="AutoShape 6" descr="http://www.agiba.com/images/insulla.jpg"/>
          <p:cNvSpPr>
            <a:spLocks noChangeAspect="1" noChangeArrowheads="1"/>
          </p:cNvSpPr>
          <p:nvPr/>
        </p:nvSpPr>
        <p:spPr bwMode="auto">
          <a:xfrm>
            <a:off x="-1620688" y="296138"/>
            <a:ext cx="3048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6" tIns="34294" rIns="68586" bIns="34294"/>
          <a:lstStyle/>
          <a:p>
            <a:endParaRPr lang="en-US">
              <a:solidFill>
                <a:srgbClr val="0096D6"/>
              </a:solidFill>
              <a:latin typeface="Arial"/>
              <a:cs typeface="+mn-cs"/>
            </a:endParaRPr>
          </a:p>
        </p:txBody>
      </p:sp>
      <p:sp>
        <p:nvSpPr>
          <p:cNvPr id="74" name="Text Placeholder 17"/>
          <p:cNvSpPr txBox="1">
            <a:spLocks/>
          </p:cNvSpPr>
          <p:nvPr/>
        </p:nvSpPr>
        <p:spPr bwMode="auto">
          <a:xfrm>
            <a:off x="391488" y="2139702"/>
            <a:ext cx="4612560" cy="129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6" tIns="34294" rIns="68586" bIns="34294">
            <a:spAutoFit/>
          </a:bodyPr>
          <a:lstStyle>
            <a:lvl1pPr marL="171450" indent="-171450"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lnSpc>
                <a:spcPct val="85000"/>
              </a:lnSpc>
              <a:spcBef>
                <a:spcPts val="225"/>
              </a:spcBef>
              <a:buClr>
                <a:srgbClr val="0096D6"/>
              </a:buClr>
              <a:buSzPct val="100000"/>
            </a:pPr>
            <a:r>
              <a:rPr lang="ja-JP" altLang="en-US" sz="1400" b="1" dirty="0">
                <a:solidFill>
                  <a:srgbClr val="676767"/>
                </a:solidFill>
                <a:latin typeface="ＭＳ Ｐゴシック" panose="020B0600070205080204" pitchFamily="50" charset="-128"/>
                <a:ea typeface="ＭＳ Ｐゴシック" panose="020B0600070205080204" pitchFamily="50" charset="-128"/>
              </a:rPr>
              <a:t>ソリューション</a:t>
            </a:r>
            <a:endParaRPr lang="en-US" sz="1400" b="1"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現場作業員支援の集中専門センターの開設</a:t>
            </a:r>
            <a:r>
              <a:rPr lang="en-US" altLang="ja-JP" sz="1200" dirty="0">
                <a:solidFill>
                  <a:srgbClr val="676767"/>
                </a:solidFill>
                <a:latin typeface="ＭＳ Ｐゴシック" panose="020B0600070205080204" pitchFamily="50" charset="-128"/>
                <a:ea typeface="ＭＳ Ｐゴシック" panose="020B0600070205080204" pitchFamily="50" charset="-128"/>
              </a:rPr>
              <a:t>(</a:t>
            </a:r>
            <a:r>
              <a:rPr lang="en-US" sz="1200" dirty="0">
                <a:solidFill>
                  <a:srgbClr val="676767"/>
                </a:solidFill>
                <a:latin typeface="ＭＳ Ｐゴシック" panose="020B0600070205080204" pitchFamily="50" charset="-128"/>
                <a:ea typeface="ＭＳ Ｐゴシック" panose="020B0600070205080204" pitchFamily="50" charset="-128"/>
              </a:rPr>
              <a:t>Central experts</a:t>
            </a:r>
            <a:r>
              <a:rPr lang="en-US" altLang="ja-JP" sz="1200" dirty="0">
                <a:solidFill>
                  <a:srgbClr val="676767"/>
                </a:solidFill>
                <a:latin typeface="ＭＳ Ｐゴシック" panose="020B0600070205080204" pitchFamily="50" charset="-128"/>
                <a:ea typeface="ＭＳ Ｐゴシック" panose="020B0600070205080204" pitchFamily="50" charset="-128"/>
              </a:rPr>
              <a:t>)</a:t>
            </a:r>
            <a:endParaRPr lang="en-US" sz="1200"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遠隔ビデオでのリアルタイムでのサポートと、その場での作業判断、内容記録（</a:t>
            </a:r>
            <a:r>
              <a:rPr lang="en-US" altLang="ja-JP" sz="1200" dirty="0">
                <a:solidFill>
                  <a:srgbClr val="676767"/>
                </a:solidFill>
                <a:latin typeface="ＭＳ Ｐゴシック" panose="020B0600070205080204" pitchFamily="50" charset="-128"/>
                <a:ea typeface="ＭＳ Ｐゴシック" panose="020B0600070205080204" pitchFamily="50" charset="-128"/>
              </a:rPr>
              <a:t>DCS</a:t>
            </a:r>
            <a:r>
              <a:rPr lang="ja-JP" altLang="en-US" sz="1200" dirty="0">
                <a:solidFill>
                  <a:srgbClr val="676767"/>
                </a:solidFill>
                <a:latin typeface="ＭＳ Ｐゴシック" panose="020B0600070205080204" pitchFamily="50" charset="-128"/>
                <a:ea typeface="ＭＳ Ｐゴシック" panose="020B0600070205080204" pitchFamily="50" charset="-128"/>
              </a:rPr>
              <a:t>データ、ビデオ録画）による知見の共有</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作業現場までシームレスにつながるネットワークインフラ</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lvl="1" indent="-83352" defTabSz="610846">
              <a:lnSpc>
                <a:spcPct val="85000"/>
              </a:lnSpc>
              <a:spcBef>
                <a:spcPts val="450"/>
              </a:spcBef>
              <a:buClr>
                <a:srgbClr val="FFFFFF"/>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監視カメラ（作業区域）、作業員位置情報、バイタル情報との連携</a:t>
            </a:r>
            <a:endParaRPr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48" name="Text Placeholder 17"/>
          <p:cNvSpPr txBox="1">
            <a:spLocks/>
          </p:cNvSpPr>
          <p:nvPr/>
        </p:nvSpPr>
        <p:spPr>
          <a:xfrm>
            <a:off x="391489" y="987574"/>
            <a:ext cx="4612559" cy="1072609"/>
          </a:xfrm>
          <a:prstGeom prst="rect">
            <a:avLst/>
          </a:prstGeom>
        </p:spPr>
        <p:txBody>
          <a:bodyPr wrap="square" lIns="68586" tIns="34294" rIns="68586" bIns="34294">
            <a:spAutoFit/>
          </a:bodyPr>
          <a:lstStyle>
            <a:lvl1pPr marL="57134" indent="0" algn="l" defTabSz="685691" rtl="0" eaLnBrk="1" latinLnBrk="0" hangingPunct="1">
              <a:lnSpc>
                <a:spcPct val="95000"/>
              </a:lnSpc>
              <a:spcBef>
                <a:spcPts val="1110"/>
              </a:spcBef>
              <a:buClr>
                <a:schemeClr val="tx2"/>
              </a:buClr>
              <a:buSzPct val="80000"/>
              <a:buFont typeface="Wingdings" panose="05000000000000000000" pitchFamily="2" charset="2"/>
              <a:buNone/>
              <a:tabLst/>
              <a:defRPr kumimoji="1" lang="en-US" sz="1500" b="0" i="0" kern="120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2028" indent="0" algn="l" defTabSz="685691" rtl="0" eaLnBrk="1" latinLnBrk="0" hangingPunct="1">
              <a:lnSpc>
                <a:spcPct val="95000"/>
              </a:lnSpc>
              <a:spcBef>
                <a:spcPts val="450"/>
              </a:spcBef>
              <a:buClr>
                <a:schemeClr val="tx2"/>
              </a:buClr>
              <a:buSzPct val="80000"/>
              <a:buFont typeface="Wingdings" panose="05000000000000000000" pitchFamily="2" charset="2"/>
              <a:buNone/>
              <a:defRPr kumimoji="1" lang="en-US" sz="1800" b="0" i="0" kern="120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119" indent="0" algn="l" defTabSz="685691" rtl="0" eaLnBrk="1" latinLnBrk="0" hangingPunct="1">
              <a:lnSpc>
                <a:spcPct val="95000"/>
              </a:lnSpc>
              <a:spcBef>
                <a:spcPts val="630"/>
              </a:spcBef>
              <a:buClr>
                <a:schemeClr val="tx2"/>
              </a:buClr>
              <a:buSzPct val="80000"/>
              <a:buFont typeface="Wingdings" panose="05000000000000000000" pitchFamily="2" charset="2"/>
              <a:buNone/>
              <a:defRPr kumimoji="1" lang="en-US" sz="1600" b="0" i="0" kern="120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89" indent="0" algn="l" defTabSz="685691" rtl="0" eaLnBrk="1" latinLnBrk="0" hangingPunct="1">
              <a:lnSpc>
                <a:spcPct val="95000"/>
              </a:lnSpc>
              <a:spcBef>
                <a:spcPts val="630"/>
              </a:spcBef>
              <a:buClr>
                <a:schemeClr val="tx2"/>
              </a:buClr>
              <a:buSzPct val="80000"/>
              <a:buFont typeface="Wingdings" panose="05000000000000000000" pitchFamily="2" charset="2"/>
              <a:buNone/>
              <a:defRPr kumimoji="1" lang="en-US" sz="1400" b="0" i="0" kern="120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72" indent="0" algn="l" defTabSz="685691" rtl="0" eaLnBrk="1" latinLnBrk="0" hangingPunct="1">
              <a:lnSpc>
                <a:spcPct val="95000"/>
              </a:lnSpc>
              <a:spcBef>
                <a:spcPts val="630"/>
              </a:spcBef>
              <a:buClr>
                <a:schemeClr val="tx2"/>
              </a:buClr>
              <a:buSzPct val="80000"/>
              <a:buFont typeface="Wingdings" panose="05000000000000000000" pitchFamily="2" charset="2"/>
              <a:buNone/>
              <a:defRPr kumimoji="1" lang="en-US" sz="1200" b="0" i="0" kern="120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vl6pPr marL="863748" indent="-171424" algn="l" defTabSz="685691"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727" indent="-171401" algn="l" defTabSz="685691"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399920" indent="0" algn="l" defTabSz="685691"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189" indent="-171424" algn="l" defTabSz="685691"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128599" indent="-128599">
              <a:lnSpc>
                <a:spcPct val="85000"/>
              </a:lnSpc>
              <a:spcBef>
                <a:spcPts val="225"/>
              </a:spcBef>
              <a:buClr>
                <a:schemeClr val="accent1"/>
              </a:buClr>
              <a:buSzPct val="100000"/>
            </a:pPr>
            <a:r>
              <a:rPr lang="ja-JP" altLang="en-US" sz="1400" b="1" dirty="0">
                <a:latin typeface="ＭＳ Ｐゴシック" panose="020B0600070205080204" pitchFamily="50" charset="-128"/>
              </a:rPr>
              <a:t>課題</a:t>
            </a:r>
            <a:endParaRPr lang="en-US" altLang="ja-JP" sz="1400" b="1" dirty="0">
              <a:latin typeface="ＭＳ Ｐゴシック" panose="020B0600070205080204" pitchFamily="50" charset="-128"/>
            </a:endParaRPr>
          </a:p>
          <a:p>
            <a:pPr marL="83352" lvl="1" indent="-83352" defTabSz="610846" eaLnBrk="0" hangingPunct="0">
              <a:lnSpc>
                <a:spcPct val="85000"/>
              </a:lnSpc>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cs typeface="Arial" charset="0"/>
              </a:rPr>
              <a:t>専門知識を持った熟練社員を、会社全体としてより有効に活用する必要があった。</a:t>
            </a:r>
          </a:p>
          <a:p>
            <a:pPr marL="83352" lvl="1" indent="-83352" defTabSz="610846" eaLnBrk="0" hangingPunct="0">
              <a:lnSpc>
                <a:spcPct val="85000"/>
              </a:lnSpc>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cs typeface="Arial" charset="0"/>
              </a:rPr>
              <a:t>専門性の細分化による専門家不足。各拠点への配置が困難</a:t>
            </a:r>
          </a:p>
          <a:p>
            <a:pPr marL="83352" lvl="1" indent="-83352" defTabSz="610846" eaLnBrk="0" hangingPunct="0">
              <a:lnSpc>
                <a:spcPct val="85000"/>
              </a:lnSpc>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cs typeface="Arial" charset="0"/>
              </a:rPr>
              <a:t>安全基準の徹底化、特に危険作業域での安全確保</a:t>
            </a:r>
          </a:p>
        </p:txBody>
      </p:sp>
      <p:pic>
        <p:nvPicPr>
          <p:cNvPr id="52" name="Picture 14" descr="DSC_04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831510">
            <a:off x="5476861" y="4276664"/>
            <a:ext cx="660400" cy="487331"/>
          </a:xfrm>
          <a:prstGeom prst="rect">
            <a:avLst/>
          </a:prstGeom>
          <a:noFill/>
          <a:ln w="9525">
            <a:noFill/>
            <a:miter lim="800000"/>
            <a:headEnd/>
            <a:tailEnd/>
          </a:ln>
          <a:effectLst/>
        </p:spPr>
      </p:pic>
      <p:pic>
        <p:nvPicPr>
          <p:cNvPr id="54" name="Picture 15" descr="T3-Face-Forward-(tran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0095" y="4201921"/>
            <a:ext cx="369888" cy="596320"/>
          </a:xfrm>
          <a:prstGeom prst="rect">
            <a:avLst/>
          </a:prstGeom>
          <a:noFill/>
          <a:ln w="9525">
            <a:noFill/>
            <a:miter lim="800000"/>
            <a:headEnd/>
            <a:tailEnd/>
          </a:ln>
          <a:effectLst/>
        </p:spPr>
      </p:pic>
      <p:pic>
        <p:nvPicPr>
          <p:cNvPr id="58"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81117" y="4058612"/>
            <a:ext cx="1152349" cy="753459"/>
          </a:xfrm>
          <a:prstGeom prst="rect">
            <a:avLst/>
          </a:prstGeom>
          <a:ln>
            <a:noFill/>
          </a:ln>
          <a:effectLst/>
        </p:spPr>
      </p:pic>
      <p:grpSp>
        <p:nvGrpSpPr>
          <p:cNvPr id="4" name="図形グループ 3"/>
          <p:cNvGrpSpPr/>
          <p:nvPr/>
        </p:nvGrpSpPr>
        <p:grpSpPr>
          <a:xfrm>
            <a:off x="5442714" y="939779"/>
            <a:ext cx="2638555" cy="3094671"/>
            <a:chOff x="5442707" y="1060726"/>
            <a:chExt cx="2517213" cy="2952353"/>
          </a:xfrm>
        </p:grpSpPr>
        <p:pic>
          <p:nvPicPr>
            <p:cNvPr id="57"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442707" y="2539203"/>
              <a:ext cx="2509124" cy="1473876"/>
            </a:xfrm>
            <a:prstGeom prst="rect">
              <a:avLst/>
            </a:prstGeom>
            <a:ln>
              <a:noFill/>
            </a:ln>
            <a:effectLst/>
          </p:spPr>
        </p:pic>
        <p:pic>
          <p:nvPicPr>
            <p:cNvPr id="61" name="Picture 3" descr="388471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447397" y="1060726"/>
              <a:ext cx="2512523" cy="1378853"/>
            </a:xfrm>
            <a:prstGeom prst="roundRect">
              <a:avLst>
                <a:gd name="adj" fmla="val 0"/>
              </a:avLst>
            </a:prstGeom>
            <a:solidFill>
              <a:srgbClr val="FFFFFF">
                <a:shade val="85000"/>
              </a:srgbClr>
            </a:solidFill>
            <a:ln>
              <a:noFill/>
            </a:ln>
            <a:effectLst/>
          </p:spPr>
        </p:pic>
      </p:grpSp>
      <p:pic>
        <p:nvPicPr>
          <p:cNvPr id="63" name="図 62" descr="スクリーンショット 2016-07-07 15.56.45.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843292" y="4209929"/>
            <a:ext cx="598681" cy="432048"/>
          </a:xfrm>
          <a:prstGeom prst="rect">
            <a:avLst/>
          </a:prstGeom>
        </p:spPr>
      </p:pic>
      <p:sp>
        <p:nvSpPr>
          <p:cNvPr id="7" name="テキスト プレースホルダー 6"/>
          <p:cNvSpPr>
            <a:spLocks noGrp="1"/>
          </p:cNvSpPr>
          <p:nvPr>
            <p:ph type="body" sz="quarter" idx="10"/>
          </p:nvPr>
        </p:nvSpPr>
        <p:spPr/>
        <p:txBody>
          <a:bodyPr/>
          <a:lstStyle/>
          <a:p>
            <a:r>
              <a:rPr lang="ja-JP" altLang="en-US" sz="1600" dirty="0" smtClean="0">
                <a:solidFill>
                  <a:schemeClr val="tx1"/>
                </a:solidFill>
                <a:latin typeface="ＭＳ Ｐゴシック" panose="020B0600070205080204" pitchFamily="50" charset="-128"/>
              </a:rPr>
              <a:t>エキスパート</a:t>
            </a:r>
            <a:r>
              <a:rPr lang="ja-JP" altLang="en-US" sz="1600" dirty="0">
                <a:solidFill>
                  <a:schemeClr val="tx1"/>
                </a:solidFill>
                <a:latin typeface="ＭＳ Ｐゴシック" panose="020B0600070205080204" pitchFamily="50" charset="-128"/>
              </a:rPr>
              <a:t>による作業の集中支援</a:t>
            </a:r>
            <a:endParaRPr lang="en-US" altLang="ja-JP" sz="1600" dirty="0">
              <a:latin typeface="ＭＳ Ｐゴシック" panose="020B0600070205080204" pitchFamily="50" charset="-128"/>
              <a:cs typeface="Arial" charset="0"/>
            </a:endParaRPr>
          </a:p>
        </p:txBody>
      </p:sp>
    </p:spTree>
    <p:extLst>
      <p:ext uri="{BB962C8B-B14F-4D97-AF65-F5344CB8AC3E}">
        <p14:creationId xmlns:p14="http://schemas.microsoft.com/office/powerpoint/2010/main" val="92633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ctrTitle"/>
          </p:nvPr>
        </p:nvSpPr>
        <p:spPr>
          <a:xfrm>
            <a:off x="235536" y="-35101"/>
            <a:ext cx="8661156" cy="678986"/>
          </a:xfrm>
        </p:spPr>
        <p:txBody>
          <a:bodyPr/>
          <a:lstStyle/>
          <a:p>
            <a:pPr marL="384608" indent="-384608"/>
            <a:r>
              <a:rPr lang="ja-JP" altLang="en-US" dirty="0" smtClean="0">
                <a:solidFill>
                  <a:schemeClr val="tx1"/>
                </a:solidFill>
                <a:latin typeface="ＭＳ Ｐゴシック" panose="020B0600070205080204" pitchFamily="50" charset="-128"/>
              </a:rPr>
              <a:t>導入</a:t>
            </a:r>
            <a:r>
              <a:rPr lang="ja-JP" altLang="en-US" dirty="0">
                <a:solidFill>
                  <a:schemeClr val="tx1"/>
                </a:solidFill>
                <a:latin typeface="ＭＳ Ｐゴシック" panose="020B0600070205080204" pitchFamily="50" charset="-128"/>
              </a:rPr>
              <a:t>事例</a:t>
            </a:r>
            <a:r>
              <a:rPr lang="ja-JP" altLang="en-US" dirty="0" smtClean="0">
                <a:solidFill>
                  <a:schemeClr val="tx1"/>
                </a:solidFill>
                <a:latin typeface="ＭＳ Ｐゴシック" panose="020B0600070205080204" pitchFamily="50" charset="-128"/>
              </a:rPr>
              <a:t>：</a:t>
            </a:r>
            <a:r>
              <a:rPr lang="en-GB" altLang="ja-JP" dirty="0">
                <a:latin typeface="ＭＳ Ｐゴシック" panose="020B0600070205080204" pitchFamily="50" charset="-128"/>
              </a:rPr>
              <a:t>Service Companies, </a:t>
            </a:r>
            <a:r>
              <a:rPr lang="en-GB" altLang="ja-JP" dirty="0" smtClean="0">
                <a:latin typeface="ＭＳ Ｐゴシック" panose="020B0600070205080204" pitchFamily="50" charset="-128"/>
              </a:rPr>
              <a:t>IOC’s</a:t>
            </a:r>
            <a:endParaRPr lang="en-GB" sz="1600" dirty="0">
              <a:latin typeface="ＭＳ Ｐゴシック" panose="020B0600070205080204" pitchFamily="50" charset="-128"/>
            </a:endParaRPr>
          </a:p>
        </p:txBody>
      </p:sp>
      <p:sp>
        <p:nvSpPr>
          <p:cNvPr id="2" name="テキスト プレースホルダー 1"/>
          <p:cNvSpPr>
            <a:spLocks noGrp="1"/>
          </p:cNvSpPr>
          <p:nvPr>
            <p:ph type="body" sz="quarter" idx="10"/>
          </p:nvPr>
        </p:nvSpPr>
        <p:spPr/>
        <p:txBody>
          <a:bodyPr/>
          <a:lstStyle/>
          <a:p>
            <a:r>
              <a:rPr lang="ja-JP" altLang="en-US" sz="1600" dirty="0">
                <a:latin typeface="ＭＳ Ｐゴシック" panose="020B0600070205080204" pitchFamily="50" charset="-128"/>
              </a:rPr>
              <a:t>設備保全・巡回点検の補助</a:t>
            </a:r>
          </a:p>
        </p:txBody>
      </p:sp>
      <p:sp>
        <p:nvSpPr>
          <p:cNvPr id="187396" name="AutoShape 4" descr="iceroad1a"/>
          <p:cNvSpPr>
            <a:spLocks noChangeAspect="1" noChangeArrowheads="1"/>
          </p:cNvSpPr>
          <p:nvPr/>
        </p:nvSpPr>
        <p:spPr bwMode="auto">
          <a:xfrm>
            <a:off x="166688" y="30956"/>
            <a:ext cx="304800" cy="228600"/>
          </a:xfrm>
          <a:prstGeom prst="rect">
            <a:avLst/>
          </a:prstGeom>
          <a:noFill/>
          <a:ln w="9525">
            <a:noFill/>
            <a:miter lim="800000"/>
            <a:headEnd/>
            <a:tailEnd/>
          </a:ln>
        </p:spPr>
        <p:txBody>
          <a:bodyPr lIns="68586" tIns="34294" rIns="68586" bIns="34294"/>
          <a:lstStyle/>
          <a:p>
            <a:pPr algn="ctr" eaLnBrk="0" hangingPunct="0">
              <a:lnSpc>
                <a:spcPct val="90000"/>
              </a:lnSpc>
              <a:spcBef>
                <a:spcPct val="50000"/>
              </a:spcBef>
              <a:buClr>
                <a:schemeClr val="tx1"/>
              </a:buClr>
              <a:buSzPct val="100000"/>
            </a:pPr>
            <a:endParaRPr lang="es-CL" dirty="0"/>
          </a:p>
        </p:txBody>
      </p:sp>
      <p:sp>
        <p:nvSpPr>
          <p:cNvPr id="9" name="Text Placeholder 17"/>
          <p:cNvSpPr txBox="1">
            <a:spLocks/>
          </p:cNvSpPr>
          <p:nvPr/>
        </p:nvSpPr>
        <p:spPr bwMode="auto">
          <a:xfrm>
            <a:off x="391490" y="1875714"/>
            <a:ext cx="4499107" cy="1597368"/>
          </a:xfrm>
          <a:prstGeom prst="rect">
            <a:avLst/>
          </a:prstGeom>
          <a:noFill/>
          <a:ln w="9525">
            <a:noFill/>
            <a:miter lim="800000"/>
            <a:headEnd/>
            <a:tailEnd/>
          </a:ln>
        </p:spPr>
        <p:txBody>
          <a:bodyPr lIns="68586" tIns="34294" rIns="68586" bIns="34294">
            <a:spAutoFit/>
          </a:bodyPr>
          <a:lstStyle/>
          <a:p>
            <a:pPr marL="128599" indent="-128599">
              <a:lnSpc>
                <a:spcPct val="85000"/>
              </a:lnSpc>
              <a:spcBef>
                <a:spcPts val="225"/>
              </a:spcBef>
              <a:buClr>
                <a:schemeClr val="accent1"/>
              </a:buClr>
              <a:buSzPct val="100000"/>
            </a:pPr>
            <a:r>
              <a:rPr lang="ja-JP" altLang="en-US" sz="1400" b="1" dirty="0">
                <a:solidFill>
                  <a:srgbClr val="676767"/>
                </a:solidFill>
                <a:latin typeface="ＭＳ Ｐゴシック" panose="020B0600070205080204" pitchFamily="50" charset="-128"/>
                <a:ea typeface="ＭＳ Ｐゴシック" panose="020B0600070205080204" pitchFamily="50" charset="-128"/>
              </a:rPr>
              <a:t>ソリューション</a:t>
            </a:r>
            <a:endParaRPr lang="en-US" sz="1400" b="1"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スマート点検指図書（</a:t>
            </a:r>
            <a:r>
              <a:rPr lang="en-US" altLang="ja-JP" sz="1200" dirty="0">
                <a:solidFill>
                  <a:srgbClr val="676767"/>
                </a:solidFill>
                <a:latin typeface="ＭＳ Ｐゴシック" panose="020B0600070205080204" pitchFamily="50" charset="-128"/>
                <a:ea typeface="ＭＳ Ｐゴシック" panose="020B0600070205080204" pitchFamily="50" charset="-128"/>
              </a:rPr>
              <a:t>MAP</a:t>
            </a:r>
            <a:r>
              <a:rPr lang="ja-JP" altLang="en-US" sz="1200" dirty="0">
                <a:solidFill>
                  <a:srgbClr val="676767"/>
                </a:solidFill>
                <a:latin typeface="ＭＳ Ｐゴシック" panose="020B0600070205080204" pitchFamily="50" charset="-128"/>
                <a:ea typeface="ＭＳ Ｐゴシック" panose="020B0600070205080204" pitchFamily="50" charset="-128"/>
              </a:rPr>
              <a:t>と位置情報による作業員補助）</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現場運転データのリアルタイム参照（</a:t>
            </a:r>
            <a:r>
              <a:rPr lang="en-US" altLang="ja-JP" sz="1200" dirty="0">
                <a:solidFill>
                  <a:srgbClr val="676767"/>
                </a:solidFill>
                <a:latin typeface="ＭＳ Ｐゴシック" panose="020B0600070205080204" pitchFamily="50" charset="-128"/>
                <a:ea typeface="ＭＳ Ｐゴシック" panose="020B0600070205080204" pitchFamily="50" charset="-128"/>
              </a:rPr>
              <a:t>DCS</a:t>
            </a:r>
            <a:r>
              <a:rPr lang="ja-JP" altLang="en-US" sz="1200" dirty="0">
                <a:solidFill>
                  <a:srgbClr val="676767"/>
                </a:solidFill>
                <a:latin typeface="ＭＳ Ｐゴシック" panose="020B0600070205080204" pitchFamily="50" charset="-128"/>
                <a:ea typeface="ＭＳ Ｐゴシック" panose="020B0600070205080204" pitchFamily="50" charset="-128"/>
              </a:rPr>
              <a:t>連携</a:t>
            </a:r>
            <a:r>
              <a:rPr lang="en-US" altLang="ja-JP" sz="1200" dirty="0">
                <a:solidFill>
                  <a:srgbClr val="676767"/>
                </a:solidFill>
                <a:latin typeface="ＭＳ Ｐゴシック" panose="020B0600070205080204" pitchFamily="50" charset="-128"/>
                <a:ea typeface="ＭＳ Ｐゴシック" panose="020B0600070205080204" pitchFamily="50" charset="-128"/>
              </a:rPr>
              <a:t>)</a:t>
            </a: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点検結果は耐久性タブレットからリアルタイム入力</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en-US" altLang="ja-JP" sz="1200" dirty="0">
                <a:solidFill>
                  <a:srgbClr val="676767"/>
                </a:solidFill>
                <a:latin typeface="ＭＳ Ｐゴシック" panose="020B0600070205080204" pitchFamily="50" charset="-128"/>
                <a:ea typeface="ＭＳ Ｐゴシック" panose="020B0600070205080204" pitchFamily="50" charset="-128"/>
              </a:rPr>
              <a:t>DB</a:t>
            </a:r>
            <a:r>
              <a:rPr lang="ja-JP" altLang="en-US" sz="1200" dirty="0" err="1">
                <a:solidFill>
                  <a:srgbClr val="676767"/>
                </a:solidFill>
                <a:latin typeface="ＭＳ Ｐゴシック" panose="020B0600070205080204" pitchFamily="50" charset="-128"/>
                <a:ea typeface="ＭＳ Ｐゴシック" panose="020B0600070205080204" pitchFamily="50" charset="-128"/>
              </a:rPr>
              <a:t>への</a:t>
            </a:r>
            <a:r>
              <a:rPr lang="ja-JP" altLang="en-US" sz="1200" dirty="0">
                <a:solidFill>
                  <a:srgbClr val="676767"/>
                </a:solidFill>
                <a:latin typeface="ＭＳ Ｐゴシック" panose="020B0600070205080204" pitchFamily="50" charset="-128"/>
                <a:ea typeface="ＭＳ Ｐゴシック" panose="020B0600070205080204" pitchFamily="50" charset="-128"/>
              </a:rPr>
              <a:t>アップロードと報告書の自動作成</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位置情報とバイタル情報による作業員の安全確保</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監視</a:t>
            </a:r>
            <a:r>
              <a:rPr lang="ja-JP" altLang="en-US" sz="1200" dirty="0" smtClean="0">
                <a:solidFill>
                  <a:srgbClr val="676767"/>
                </a:solidFill>
                <a:latin typeface="ＭＳ Ｐゴシック" panose="020B0600070205080204" pitchFamily="50" charset="-128"/>
                <a:ea typeface="ＭＳ Ｐゴシック" panose="020B0600070205080204" pitchFamily="50" charset="-128"/>
              </a:rPr>
              <a:t>カメラ データ</a:t>
            </a:r>
            <a:r>
              <a:rPr lang="ja-JP" altLang="en-US" sz="1200" dirty="0">
                <a:solidFill>
                  <a:srgbClr val="676767"/>
                </a:solidFill>
                <a:latin typeface="ＭＳ Ｐゴシック" panose="020B0600070205080204" pitchFamily="50" charset="-128"/>
                <a:ea typeface="ＭＳ Ｐゴシック" panose="020B0600070205080204" pitchFamily="50" charset="-128"/>
              </a:rPr>
              <a:t>との連動、作業記録</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10" name="Text Placeholder 17"/>
          <p:cNvSpPr txBox="1">
            <a:spLocks/>
          </p:cNvSpPr>
          <p:nvPr/>
        </p:nvSpPr>
        <p:spPr bwMode="auto">
          <a:xfrm>
            <a:off x="391482" y="3551131"/>
            <a:ext cx="4499108" cy="1136730"/>
          </a:xfrm>
          <a:prstGeom prst="rect">
            <a:avLst/>
          </a:prstGeom>
          <a:noFill/>
          <a:ln w="9525">
            <a:noFill/>
            <a:miter lim="800000"/>
            <a:headEnd/>
            <a:tailEnd/>
          </a:ln>
        </p:spPr>
        <p:txBody>
          <a:bodyPr lIns="68586" tIns="34294" rIns="68586" bIns="34294">
            <a:spAutoFit/>
          </a:bodyPr>
          <a:lstStyle/>
          <a:p>
            <a:pPr marL="128599" indent="-128599">
              <a:lnSpc>
                <a:spcPct val="85000"/>
              </a:lnSpc>
              <a:spcBef>
                <a:spcPts val="225"/>
              </a:spcBef>
              <a:buClr>
                <a:schemeClr val="accent1"/>
              </a:buClr>
              <a:buSzPct val="100000"/>
            </a:pPr>
            <a:r>
              <a:rPr lang="ja-JP" altLang="en-US" sz="1400" b="1" dirty="0">
                <a:solidFill>
                  <a:srgbClr val="676767"/>
                </a:solidFill>
                <a:latin typeface="ＭＳ Ｐゴシック" panose="020B0600070205080204" pitchFamily="50" charset="-128"/>
                <a:ea typeface="ＭＳ Ｐゴシック" panose="020B0600070205080204" pitchFamily="50" charset="-128"/>
              </a:rPr>
              <a:t>結果</a:t>
            </a:r>
            <a:endParaRPr lang="en-US" sz="1400" b="1" dirty="0" smtClean="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作業安全性の確保と巡回生産性の</a:t>
            </a:r>
            <a:r>
              <a:rPr lang="en-US" altLang="ja-JP" sz="1200" dirty="0">
                <a:solidFill>
                  <a:srgbClr val="676767"/>
                </a:solidFill>
                <a:latin typeface="ＭＳ Ｐゴシック" panose="020B0600070205080204" pitchFamily="50" charset="-128"/>
                <a:ea typeface="ＭＳ Ｐゴシック" panose="020B0600070205080204" pitchFamily="50" charset="-128"/>
              </a:rPr>
              <a:t>9%</a:t>
            </a:r>
            <a:r>
              <a:rPr lang="ja-JP" altLang="en-US" sz="1200" dirty="0">
                <a:solidFill>
                  <a:srgbClr val="676767"/>
                </a:solidFill>
                <a:latin typeface="ＭＳ Ｐゴシック" panose="020B0600070205080204" pitchFamily="50" charset="-128"/>
                <a:ea typeface="ＭＳ Ｐゴシック" panose="020B0600070205080204" pitchFamily="50" charset="-128"/>
              </a:rPr>
              <a:t>向上</a:t>
            </a:r>
            <a:endParaRPr lang="en-US"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リアルタイム報告の実施による問題点の早期把握</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一定条件に基づく自動警告とセンターへの通知</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危険発生時の緊急自動プロセスの発報、初動対応スピードの向上</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p:txBody>
      </p:sp>
      <p:grpSp>
        <p:nvGrpSpPr>
          <p:cNvPr id="5" name="図形グループ 4"/>
          <p:cNvGrpSpPr/>
          <p:nvPr/>
        </p:nvGrpSpPr>
        <p:grpSpPr>
          <a:xfrm>
            <a:off x="5447201" y="1059582"/>
            <a:ext cx="2601688" cy="3028608"/>
            <a:chOff x="5107463" y="1059582"/>
            <a:chExt cx="3462022" cy="3028608"/>
          </a:xfrm>
        </p:grpSpPr>
        <p:pic>
          <p:nvPicPr>
            <p:cNvPr id="2088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7939" y="3241524"/>
              <a:ext cx="3461546" cy="846666"/>
            </a:xfrm>
            <a:prstGeom prst="rect">
              <a:avLst/>
            </a:prstGeom>
            <a:ln>
              <a:noFill/>
            </a:ln>
            <a:effectLst/>
            <a:extLst/>
          </p:spPr>
        </p:pic>
        <p:pic>
          <p:nvPicPr>
            <p:cNvPr id="208901"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07463" y="2049537"/>
              <a:ext cx="3458301" cy="1097715"/>
            </a:xfrm>
            <a:prstGeom prst="rect">
              <a:avLst/>
            </a:prstGeom>
            <a:ln>
              <a:noFill/>
            </a:ln>
            <a:effectLst/>
            <a:extLst/>
          </p:spPr>
        </p:pic>
        <p:pic>
          <p:nvPicPr>
            <p:cNvPr id="23" name="Picture 12" descr="https://www.honeywellprocess.com/library/marketing/marketing-images/MarketingBillboard/operators-with-multiple-screens_Alt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804130" y="1059582"/>
              <a:ext cx="1765355" cy="918102"/>
            </a:xfrm>
            <a:prstGeom prst="rect">
              <a:avLst/>
            </a:prstGeom>
            <a:ln>
              <a:noFill/>
            </a:ln>
            <a:effectLst/>
            <a:extLst>
              <a:ext uri="{909E8E84-426E-40dd-AFC4-6F175D3DCCD1}">
                <a14:hiddenFill xmlns="" xmlns:a14="http://schemas.microsoft.com/office/drawing/2010/main">
                  <a:solidFill>
                    <a:srgbClr val="FFFFFF"/>
                  </a:solidFill>
                </a14:hiddenFill>
              </a:ext>
            </a:extLst>
          </p:spPr>
        </p:pic>
        <p:pic>
          <p:nvPicPr>
            <p:cNvPr id="24" name="Picture 6" descr="https://encrypted-tbn2.gstatic.com/images?q=tbn:ANd9GcT320WKwBj9xnMNufXwTztZUV1Jbx4EdSeHwzdK5iW04u94MNY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5112200" y="1059582"/>
              <a:ext cx="1588414" cy="918104"/>
            </a:xfrm>
            <a:prstGeom prst="rect">
              <a:avLst/>
            </a:prstGeom>
            <a:ln>
              <a:noFill/>
            </a:ln>
            <a:effectLst/>
            <a:extLst>
              <a:ext uri="{909E8E84-426E-40dd-AFC4-6F175D3DCCD1}">
                <a14:hiddenFill xmlns="" xmlns:a14="http://schemas.microsoft.com/office/drawing/2010/main">
                  <a:solidFill>
                    <a:srgbClr val="FFFFFF"/>
                  </a:solidFill>
                </a14:hiddenFill>
              </a:ext>
            </a:extLst>
          </p:spPr>
        </p:pic>
      </p:grpSp>
      <p:pic>
        <p:nvPicPr>
          <p:cNvPr id="102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03734" y="4183232"/>
            <a:ext cx="460822" cy="429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グループ化 2"/>
          <p:cNvGrpSpPr/>
          <p:nvPr/>
        </p:nvGrpSpPr>
        <p:grpSpPr>
          <a:xfrm>
            <a:off x="5951982" y="4180680"/>
            <a:ext cx="254333" cy="426947"/>
            <a:chOff x="4565650" y="862013"/>
            <a:chExt cx="3057525" cy="5133975"/>
          </a:xfrm>
          <a:effectLst/>
        </p:grpSpPr>
        <p:pic>
          <p:nvPicPr>
            <p:cNvPr id="1029"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65650" y="862013"/>
              <a:ext cx="3057525" cy="5133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58308" y="1638300"/>
              <a:ext cx="1875928" cy="33748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031" name="Picture 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31500" y="4129522"/>
            <a:ext cx="450722" cy="478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 name="Picture 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50425" y="4143552"/>
            <a:ext cx="928154" cy="464077"/>
          </a:xfrm>
          <a:prstGeom prst="rect">
            <a:avLst/>
          </a:prstGeom>
          <a:ln>
            <a:noFill/>
          </a:ln>
          <a:effectLst/>
        </p:spPr>
      </p:pic>
      <p:pic>
        <p:nvPicPr>
          <p:cNvPr id="1032"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86402" y="4137008"/>
            <a:ext cx="431109" cy="4757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Text Placeholder 17"/>
          <p:cNvSpPr txBox="1">
            <a:spLocks/>
          </p:cNvSpPr>
          <p:nvPr/>
        </p:nvSpPr>
        <p:spPr bwMode="auto">
          <a:xfrm>
            <a:off x="391482" y="1048315"/>
            <a:ext cx="4595812" cy="694557"/>
          </a:xfrm>
          <a:prstGeom prst="rect">
            <a:avLst/>
          </a:prstGeom>
          <a:noFill/>
          <a:ln w="9525">
            <a:noFill/>
            <a:miter lim="800000"/>
            <a:headEnd/>
            <a:tailEnd/>
          </a:ln>
        </p:spPr>
        <p:txBody>
          <a:bodyPr lIns="68586" tIns="34294" rIns="68586" bIns="34294">
            <a:spAutoFit/>
          </a:bodyPr>
          <a:lstStyle/>
          <a:p>
            <a:pPr marL="128599" indent="-128599">
              <a:lnSpc>
                <a:spcPct val="85000"/>
              </a:lnSpc>
              <a:spcBef>
                <a:spcPts val="225"/>
              </a:spcBef>
              <a:buClr>
                <a:schemeClr val="accent1"/>
              </a:buClr>
              <a:buSzPct val="100000"/>
            </a:pPr>
            <a:r>
              <a:rPr lang="ja-JP" altLang="en-US" sz="1400" b="1" dirty="0">
                <a:solidFill>
                  <a:srgbClr val="676767"/>
                </a:solidFill>
                <a:latin typeface="ＭＳ Ｐゴシック" panose="020B0600070205080204" pitchFamily="50" charset="-128"/>
                <a:ea typeface="ＭＳ Ｐゴシック" panose="020B0600070205080204" pitchFamily="50" charset="-128"/>
              </a:rPr>
              <a:t>課題</a:t>
            </a:r>
            <a:endParaRPr lang="en-US" sz="1400" b="1"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高圧テストなど、危険作業を伴う保全の必要性</a:t>
            </a:r>
            <a:endParaRPr lang="en-US" sz="1200" dirty="0">
              <a:solidFill>
                <a:srgbClr val="676767"/>
              </a:solidFill>
              <a:latin typeface="ＭＳ Ｐゴシック" panose="020B0600070205080204" pitchFamily="50" charset="-128"/>
              <a:ea typeface="ＭＳ Ｐゴシック" panose="020B0600070205080204" pitchFamily="50" charset="-128"/>
            </a:endParaRPr>
          </a:p>
          <a:p>
            <a:pPr marL="83352" indent="-83352" defTabSz="610846">
              <a:lnSpc>
                <a:spcPct val="85000"/>
              </a:lnSpc>
              <a:spcBef>
                <a:spcPts val="450"/>
              </a:spcBef>
              <a:buClr>
                <a:schemeClr val="bg1"/>
              </a:buClr>
              <a:buSzPct val="100000"/>
              <a:buFont typeface="Arial" pitchFamily="34" charset="0"/>
              <a:buChar char="•"/>
              <a:defRPr/>
            </a:pPr>
            <a:r>
              <a:rPr lang="ja-JP" altLang="en-US" sz="1200" dirty="0">
                <a:solidFill>
                  <a:srgbClr val="676767"/>
                </a:solidFill>
                <a:latin typeface="ＭＳ Ｐゴシック" panose="020B0600070205080204" pitchFamily="50" charset="-128"/>
                <a:ea typeface="ＭＳ Ｐゴシック" panose="020B0600070205080204" pitchFamily="50" charset="-128"/>
              </a:rPr>
              <a:t>装置により異なるさまざまな点検作業の管理</a:t>
            </a:r>
            <a:endParaRPr lang="en-US" altLang="ja-JP" sz="1200" dirty="0">
              <a:solidFill>
                <a:srgbClr val="676767"/>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8661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9551" y="915567"/>
            <a:ext cx="7720619" cy="2903822"/>
          </a:xfrm>
        </p:spPr>
        <p:txBody>
          <a:bodyPr/>
          <a:lstStyle/>
          <a:p>
            <a:r>
              <a:rPr lang="en-US" altLang="ja-JP" sz="4000" i="0" dirty="0" smtClean="0">
                <a:solidFill>
                  <a:schemeClr val="tx1"/>
                </a:solidFill>
                <a:latin typeface="Arial" panose="020B0604020202020204" pitchFamily="34" charset="0"/>
                <a:cs typeface="Arial" panose="020B0604020202020204" pitchFamily="34" charset="0"/>
              </a:rPr>
              <a:t>AP1552H-Q-K9</a:t>
            </a:r>
            <a:endParaRPr kumimoji="1" lang="ja-JP" altLang="en-US" sz="3600" i="0" dirty="0">
              <a:solidFill>
                <a:srgbClr val="2D8E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0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47651" y="3084670"/>
            <a:ext cx="1939741" cy="1972123"/>
          </a:xfrm>
          <a:prstGeom prst="roundRect">
            <a:avLst>
              <a:gd name="adj" fmla="val 6750"/>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l="29574" t="5267" r="1884" b="6695"/>
          <a:stretch/>
        </p:blipFill>
        <p:spPr>
          <a:xfrm>
            <a:off x="3769052" y="975032"/>
            <a:ext cx="3498645" cy="1409291"/>
          </a:xfrm>
          <a:prstGeom prst="rect">
            <a:avLst/>
          </a:prstGeom>
        </p:spPr>
      </p:pic>
      <p:sp>
        <p:nvSpPr>
          <p:cNvPr id="109" name="角丸四角形 108"/>
          <p:cNvSpPr/>
          <p:nvPr/>
        </p:nvSpPr>
        <p:spPr>
          <a:xfrm>
            <a:off x="2361035" y="3084511"/>
            <a:ext cx="1909926" cy="1972123"/>
          </a:xfrm>
          <a:prstGeom prst="roundRect">
            <a:avLst>
              <a:gd name="adj" fmla="val 6750"/>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10" name="角丸四角形 109"/>
          <p:cNvSpPr/>
          <p:nvPr/>
        </p:nvSpPr>
        <p:spPr>
          <a:xfrm>
            <a:off x="4376369" y="3084512"/>
            <a:ext cx="2167564" cy="1972123"/>
          </a:xfrm>
          <a:prstGeom prst="roundRect">
            <a:avLst>
              <a:gd name="adj" fmla="val 6750"/>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11" name="テキスト ボックス 110"/>
          <p:cNvSpPr txBox="1"/>
          <p:nvPr/>
        </p:nvSpPr>
        <p:spPr>
          <a:xfrm>
            <a:off x="4655592" y="2612313"/>
            <a:ext cx="1638489" cy="523220"/>
          </a:xfrm>
          <a:prstGeom prst="rect">
            <a:avLst/>
          </a:prstGeom>
          <a:noFill/>
        </p:spPr>
        <p:txBody>
          <a:bodyPr wrap="none" rtlCol="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無線計装と</a:t>
            </a:r>
            <a:r>
              <a:rPr kumimoji="1"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Wi-Fi</a:t>
            </a: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の</a:t>
            </a:r>
            <a:endParaRPr kumimoji="1"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共存検証</a:t>
            </a:r>
            <a:endParaRPr kumimoji="1" lang="ja-JP" altLang="en-US" sz="14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13" name="テキスト ボックス 112"/>
          <p:cNvSpPr txBox="1"/>
          <p:nvPr/>
        </p:nvSpPr>
        <p:spPr>
          <a:xfrm>
            <a:off x="2362459" y="2726613"/>
            <a:ext cx="1826141" cy="338554"/>
          </a:xfrm>
          <a:prstGeom prst="rect">
            <a:avLst/>
          </a:prstGeom>
          <a:noFill/>
        </p:spPr>
        <p:txBody>
          <a:bodyPr wrap="none" rtlCol="0">
            <a:spAutoFit/>
          </a:bodyPr>
          <a:lstStyle/>
          <a:p>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安定化技術の実装</a:t>
            </a:r>
            <a:endParaRPr kumimoji="1"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14" name="テキスト ボックス 113"/>
          <p:cNvSpPr txBox="1"/>
          <p:nvPr/>
        </p:nvSpPr>
        <p:spPr>
          <a:xfrm>
            <a:off x="466416" y="2603960"/>
            <a:ext cx="1586592" cy="523220"/>
          </a:xfrm>
          <a:prstGeom prst="rect">
            <a:avLst/>
          </a:prstGeom>
          <a:noFill/>
        </p:spPr>
        <p:txBody>
          <a:bodyPr wrap="none" rtlCol="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アクセスポイントの</a:t>
            </a:r>
            <a:endParaRPr kumimoji="1"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防爆対応</a:t>
            </a:r>
            <a:endParaRPr kumimoji="1" lang="ja-JP" altLang="en-US" sz="14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19" name="Picture 8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412" y="3204236"/>
            <a:ext cx="955138" cy="1416465"/>
          </a:xfrm>
          <a:prstGeom prst="rect">
            <a:avLst/>
          </a:prstGeom>
        </p:spPr>
      </p:pic>
      <p:sp>
        <p:nvSpPr>
          <p:cNvPr id="12" name="テキスト ボックス 11"/>
          <p:cNvSpPr txBox="1"/>
          <p:nvPr/>
        </p:nvSpPr>
        <p:spPr>
          <a:xfrm>
            <a:off x="574268" y="4613261"/>
            <a:ext cx="1370888" cy="415498"/>
          </a:xfrm>
          <a:prstGeom prst="rect">
            <a:avLst/>
          </a:prstGeom>
          <a:noFill/>
        </p:spPr>
        <p:txBody>
          <a:bodyPr wrap="none" rtlCol="0">
            <a:spAutoFit/>
          </a:bodyPr>
          <a:lstStyle/>
          <a:p>
            <a:pPr algn="ctr"/>
            <a:r>
              <a:rPr kumimoji="1"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TII</a:t>
            </a:r>
            <a:r>
              <a:rPr kumimoji="1" lang="en-US" altLang="ja-JP" sz="1050" dirty="0">
                <a:latin typeface="ＭＳ Ｐゴシック" panose="020B0600070205080204" pitchFamily="50" charset="-128"/>
                <a:ea typeface="ＭＳ Ｐゴシック" panose="020B0600070205080204" pitchFamily="50" charset="-128"/>
                <a:cs typeface="メイリオ" panose="020B0604030504040204" pitchFamily="50" charset="-128"/>
              </a:rPr>
              <a:t>S</a:t>
            </a:r>
            <a:r>
              <a:rPr kumimoji="1"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防爆認定</a:t>
            </a:r>
            <a:r>
              <a:rPr kumimoji="1"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1"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1"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無線アクセスポイント</a:t>
            </a:r>
            <a:endParaRPr kumimoji="1"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4" name="曲折矢印 23"/>
          <p:cNvSpPr/>
          <p:nvPr/>
        </p:nvSpPr>
        <p:spPr>
          <a:xfrm rot="5400000">
            <a:off x="7329268" y="1801170"/>
            <a:ext cx="614856" cy="545609"/>
          </a:xfrm>
          <a:prstGeom prst="ben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3" name="曲折矢印 132"/>
          <p:cNvSpPr/>
          <p:nvPr/>
        </p:nvSpPr>
        <p:spPr>
          <a:xfrm rot="5400000" flipV="1">
            <a:off x="1213881" y="1824124"/>
            <a:ext cx="614856" cy="499700"/>
          </a:xfrm>
          <a:prstGeom prst="ben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24" name="下矢印 223"/>
          <p:cNvSpPr/>
          <p:nvPr/>
        </p:nvSpPr>
        <p:spPr>
          <a:xfrm>
            <a:off x="3792235" y="2529763"/>
            <a:ext cx="1070569" cy="265002"/>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25" name="Group 2"/>
          <p:cNvGrpSpPr>
            <a:grpSpLocks/>
          </p:cNvGrpSpPr>
          <p:nvPr/>
        </p:nvGrpSpPr>
        <p:grpSpPr bwMode="auto">
          <a:xfrm>
            <a:off x="2405493" y="3300282"/>
            <a:ext cx="1740072" cy="1161314"/>
            <a:chOff x="3747318" y="2551860"/>
            <a:chExt cx="1995592" cy="1325804"/>
          </a:xfrm>
        </p:grpSpPr>
        <p:pic>
          <p:nvPicPr>
            <p:cNvPr id="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8732" y="2551860"/>
              <a:ext cx="1964178" cy="1325804"/>
            </a:xfrm>
            <a:prstGeom prst="rect">
              <a:avLst/>
            </a:prstGeom>
            <a:noFill/>
            <a:ln w="9525">
              <a:solidFill>
                <a:srgbClr val="0681B9"/>
              </a:solidFill>
              <a:miter lim="800000"/>
              <a:headEnd/>
              <a:tailEnd/>
            </a:ln>
            <a:extLst>
              <a:ext uri="{909E8E84-426E-40dd-AFC4-6F175D3DCCD1}">
                <a14:hiddenFill xmlns="" xmlns:a14="http://schemas.microsoft.com/office/drawing/2010/main">
                  <a:solidFill>
                    <a:srgbClr val="FFFFFF"/>
                  </a:solidFill>
                </a14:hiddenFill>
              </a:ext>
            </a:extLst>
          </p:spPr>
        </p:pic>
        <p:sp>
          <p:nvSpPr>
            <p:cNvPr id="27" name="円/楕円 16"/>
            <p:cNvSpPr>
              <a:spLocks noChangeArrowheads="1"/>
            </p:cNvSpPr>
            <p:nvPr/>
          </p:nvSpPr>
          <p:spPr bwMode="auto">
            <a:xfrm>
              <a:off x="4564078" y="3123596"/>
              <a:ext cx="717919" cy="625677"/>
            </a:xfrm>
            <a:prstGeom prst="ellipse">
              <a:avLst/>
            </a:prstGeom>
            <a:noFill/>
            <a:ln w="25400">
              <a:solidFill>
                <a:srgbClr val="0681B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lnSpc>
                  <a:spcPct val="100000"/>
                </a:lnSpc>
                <a:buClr>
                  <a:schemeClr val="tx1"/>
                </a:buClr>
              </a:pPr>
              <a:endParaRPr kumimoji="1" lang="ja-JP" altLang="en-US" sz="1600" b="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8" name="円/楕円 24"/>
            <p:cNvSpPr>
              <a:spLocks noChangeArrowheads="1"/>
            </p:cNvSpPr>
            <p:nvPr/>
          </p:nvSpPr>
          <p:spPr bwMode="auto">
            <a:xfrm>
              <a:off x="3747318" y="3093505"/>
              <a:ext cx="623678" cy="595586"/>
            </a:xfrm>
            <a:prstGeom prst="ellipse">
              <a:avLst/>
            </a:prstGeom>
            <a:noFill/>
            <a:ln w="25400">
              <a:solidFill>
                <a:srgbClr val="0681B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lnSpc>
                  <a:spcPct val="100000"/>
                </a:lnSpc>
                <a:buClr>
                  <a:schemeClr val="tx1"/>
                </a:buClr>
              </a:pPr>
              <a:endParaRPr kumimoji="1" lang="ja-JP" altLang="en-US" sz="1600" b="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29" name="角丸四角形 28"/>
          <p:cNvSpPr/>
          <p:nvPr/>
        </p:nvSpPr>
        <p:spPr>
          <a:xfrm>
            <a:off x="6669554" y="3049773"/>
            <a:ext cx="2279976" cy="1972123"/>
          </a:xfrm>
          <a:prstGeom prst="roundRect">
            <a:avLst>
              <a:gd name="adj" fmla="val 6750"/>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0" name="テキスト ボックス 29"/>
          <p:cNvSpPr txBox="1"/>
          <p:nvPr/>
        </p:nvSpPr>
        <p:spPr>
          <a:xfrm>
            <a:off x="6948264" y="2665244"/>
            <a:ext cx="2001209" cy="338554"/>
          </a:xfrm>
          <a:prstGeom prst="rect">
            <a:avLst/>
          </a:prstGeom>
          <a:noFill/>
        </p:spPr>
        <p:txBody>
          <a:bodyPr wrap="square" rtlCol="0">
            <a:spAutoFit/>
          </a:bodyPr>
          <a:lstStyle/>
          <a:p>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強固なセキュリティ</a:t>
            </a:r>
            <a:endParaRPr kumimoji="1" lang="ja-JP" altLang="en-US" sz="1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4540" y="3373901"/>
            <a:ext cx="2179637" cy="102561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2015" y="3385526"/>
            <a:ext cx="2118084" cy="1053883"/>
          </a:xfrm>
          <a:prstGeom prst="rect">
            <a:avLst/>
          </a:prstGeom>
        </p:spPr>
      </p:pic>
      <p:sp>
        <p:nvSpPr>
          <p:cNvPr id="34" name="テキスト ボックス 33"/>
          <p:cNvSpPr txBox="1"/>
          <p:nvPr/>
        </p:nvSpPr>
        <p:spPr>
          <a:xfrm>
            <a:off x="2779240" y="4613261"/>
            <a:ext cx="992579" cy="253916"/>
          </a:xfrm>
          <a:prstGeom prst="rect">
            <a:avLst/>
          </a:prstGeom>
          <a:noFill/>
        </p:spPr>
        <p:txBody>
          <a:bodyPr wrap="none" rtlCol="0">
            <a:spAutoFit/>
          </a:bodyPr>
          <a:lstStyle/>
          <a:p>
            <a:pPr algn="ctr"/>
            <a:r>
              <a:rPr kumimoji="1"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電波品質管理</a:t>
            </a:r>
            <a:endParaRPr kumimoji="1"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5" name="テキスト ボックス 34"/>
          <p:cNvSpPr txBox="1"/>
          <p:nvPr/>
        </p:nvSpPr>
        <p:spPr>
          <a:xfrm>
            <a:off x="4472000" y="4569410"/>
            <a:ext cx="1802096" cy="253916"/>
          </a:xfrm>
          <a:prstGeom prst="rect">
            <a:avLst/>
          </a:prstGeom>
          <a:noFill/>
        </p:spPr>
        <p:txBody>
          <a:bodyPr wrap="none" rtlCol="0">
            <a:spAutoFit/>
          </a:bodyPr>
          <a:lstStyle/>
          <a:p>
            <a:pPr algn="ctr"/>
            <a:r>
              <a:rPr kumimoji="1"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Wireless</a:t>
            </a:r>
            <a:r>
              <a:rPr kumimoji="1"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HART</a:t>
            </a:r>
            <a:r>
              <a:rPr kumimoji="1"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との共存検証</a:t>
            </a:r>
            <a:endParaRPr kumimoji="1"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6" name="テキスト ボックス 35"/>
          <p:cNvSpPr txBox="1"/>
          <p:nvPr/>
        </p:nvSpPr>
        <p:spPr>
          <a:xfrm>
            <a:off x="6833963" y="4461596"/>
            <a:ext cx="1965603" cy="415498"/>
          </a:xfrm>
          <a:prstGeom prst="rect">
            <a:avLst/>
          </a:prstGeom>
          <a:noFill/>
        </p:spPr>
        <p:txBody>
          <a:bodyPr wrap="none" rtlCol="0">
            <a:spAutoFit/>
          </a:bodyPr>
          <a:lstStyle/>
          <a:p>
            <a:pPr algn="ctr"/>
            <a:r>
              <a:rPr kumimoji="1"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総務省セキュリティ ガイドライン</a:t>
            </a:r>
            <a:endParaRPr kumimoji="1" lang="en-US" altLang="ja-JP"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kumimoji="1" lang="ja-JP" altLang="en-US" sz="105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完全</a:t>
            </a:r>
            <a:r>
              <a:rPr kumimoji="1" lang="ja-JP" altLang="en-US" sz="1050" dirty="0">
                <a:latin typeface="ＭＳ Ｐゴシック" panose="020B0600070205080204" pitchFamily="50" charset="-128"/>
                <a:ea typeface="ＭＳ Ｐゴシック" panose="020B0600070205080204" pitchFamily="50" charset="-128"/>
                <a:cs typeface="メイリオ" panose="020B0604030504040204" pitchFamily="50" charset="-128"/>
              </a:rPr>
              <a:t>準拠</a:t>
            </a:r>
          </a:p>
        </p:txBody>
      </p:sp>
      <p:sp>
        <p:nvSpPr>
          <p:cNvPr id="7" name="タイトル 6"/>
          <p:cNvSpPr>
            <a:spLocks noGrp="1"/>
          </p:cNvSpPr>
          <p:nvPr>
            <p:ph type="ctrTitle"/>
          </p:nvPr>
        </p:nvSpPr>
        <p:spPr/>
        <p:txBody>
          <a:bodyPr/>
          <a:lstStyle/>
          <a:p>
            <a:r>
              <a:rPr lang="ja-JP" altLang="en-US" dirty="0" smtClean="0">
                <a:latin typeface="ＭＳ Ｐゴシック" panose="020B0600070205080204" pitchFamily="50" charset="-128"/>
                <a:cs typeface="メイリオ" panose="020B0604030504040204" pitchFamily="50" charset="-128"/>
              </a:rPr>
              <a:t>プラントにおける</a:t>
            </a:r>
            <a:r>
              <a:rPr lang="en-US" altLang="ja-JP" dirty="0" smtClean="0">
                <a:latin typeface="ＭＳ Ｐゴシック" panose="020B0600070205080204" pitchFamily="50" charset="-128"/>
                <a:cs typeface="メイリオ" panose="020B0604030504040204" pitchFamily="50" charset="-128"/>
              </a:rPr>
              <a:t>Wi</a:t>
            </a:r>
            <a:r>
              <a:rPr lang="en-US" altLang="ja-JP" dirty="0">
                <a:latin typeface="ＭＳ Ｐゴシック" panose="020B0600070205080204" pitchFamily="50" charset="-128"/>
                <a:cs typeface="メイリオ" panose="020B0604030504040204" pitchFamily="50" charset="-128"/>
              </a:rPr>
              <a:t>-Fi</a:t>
            </a:r>
            <a:r>
              <a:rPr lang="ja-JP" altLang="en-US" dirty="0" smtClean="0">
                <a:latin typeface="ＭＳ Ｐゴシック" panose="020B0600070205080204" pitchFamily="50" charset="-128"/>
                <a:cs typeface="メイリオ" panose="020B0604030504040204" pitchFamily="50" charset="-128"/>
              </a:rPr>
              <a:t>の技術的課題への取り組み</a:t>
            </a:r>
            <a:endParaRPr kumimoji="1" lang="ja-JP" altLang="en-US" dirty="0">
              <a:latin typeface="ＭＳ Ｐゴシック" panose="020B0600070205080204" pitchFamily="50" charset="-128"/>
            </a:endParaRPr>
          </a:p>
        </p:txBody>
      </p:sp>
      <p:sp>
        <p:nvSpPr>
          <p:cNvPr id="10" name="テキスト プレースホルダー 9"/>
          <p:cNvSpPr>
            <a:spLocks noGrp="1"/>
          </p:cNvSpPr>
          <p:nvPr>
            <p:ph type="body" sz="quarter" idx="10"/>
          </p:nvPr>
        </p:nvSpPr>
        <p:spPr/>
        <p:txBody>
          <a:bodyPr/>
          <a:lstStyle/>
          <a:p>
            <a:r>
              <a:rPr lang="ja-JP" altLang="en-US" dirty="0" smtClean="0">
                <a:latin typeface="ＭＳ Ｐゴシック" panose="020B0600070205080204" pitchFamily="50" charset="-128"/>
                <a:cs typeface="メイリオ" panose="020B0604030504040204" pitchFamily="50" charset="-128"/>
              </a:rPr>
              <a:t>工場</a:t>
            </a:r>
            <a:r>
              <a:rPr lang="ja-JP" altLang="en-US" dirty="0">
                <a:latin typeface="ＭＳ Ｐゴシック" panose="020B0600070205080204" pitchFamily="50" charset="-128"/>
                <a:cs typeface="メイリオ" panose="020B0604030504040204" pitchFamily="50" charset="-128"/>
              </a:rPr>
              <a:t>・プラント</a:t>
            </a:r>
            <a:r>
              <a:rPr lang="en-US" altLang="ja-JP" dirty="0">
                <a:latin typeface="ＭＳ Ｐゴシック" panose="020B0600070205080204" pitchFamily="50" charset="-128"/>
                <a:cs typeface="メイリオ" panose="020B0604030504040204" pitchFamily="50" charset="-128"/>
              </a:rPr>
              <a:t>Wi-Fi</a:t>
            </a:r>
            <a:r>
              <a:rPr lang="ja-JP" altLang="en-US" dirty="0">
                <a:latin typeface="ＭＳ Ｐゴシック" panose="020B0600070205080204" pitchFamily="50" charset="-128"/>
                <a:cs typeface="メイリオ" panose="020B0604030504040204" pitchFamily="50" charset="-128"/>
              </a:rPr>
              <a:t>で困っている</a:t>
            </a:r>
            <a:r>
              <a:rPr lang="ja-JP" altLang="en-US" dirty="0" smtClean="0">
                <a:latin typeface="ＭＳ Ｐゴシック" panose="020B0600070205080204" pitchFamily="50" charset="-128"/>
                <a:cs typeface="メイリオ" panose="020B0604030504040204" pitchFamily="50" charset="-128"/>
              </a:rPr>
              <a:t>こと</a:t>
            </a:r>
            <a:endParaRPr lang="ja-JP" altLang="en-US" dirty="0">
              <a:latin typeface="ＭＳ Ｐゴシック" panose="020B0600070205080204" pitchFamily="50" charset="-128"/>
              <a:cs typeface="メイリオ" panose="020B0604030504040204" pitchFamily="50" charset="-128"/>
            </a:endParaRPr>
          </a:p>
        </p:txBody>
      </p:sp>
      <p:sp>
        <p:nvSpPr>
          <p:cNvPr id="4" name="テキスト ボックス 3"/>
          <p:cNvSpPr txBox="1"/>
          <p:nvPr/>
        </p:nvSpPr>
        <p:spPr>
          <a:xfrm>
            <a:off x="1843574" y="1244032"/>
            <a:ext cx="1982838" cy="1043363"/>
          </a:xfrm>
          <a:prstGeom prst="rect">
            <a:avLst/>
          </a:prstGeom>
          <a:solidFill>
            <a:schemeClr val="bg1"/>
          </a:solidFill>
        </p:spPr>
        <p:txBody>
          <a:bodyPr wrap="square" rtlCol="0" anchor="ctr" anchorCtr="0">
            <a:spAutoFit/>
          </a:bodyPr>
          <a:lstStyle/>
          <a:p>
            <a:pPr>
              <a:lnSpc>
                <a:spcPct val="130000"/>
              </a:lnSpc>
            </a:pPr>
            <a:r>
              <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1</a:t>
            </a: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．無線計装との干渉</a:t>
            </a:r>
            <a:endPar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30000"/>
              </a:lnSpc>
            </a:pPr>
            <a:r>
              <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2</a:t>
            </a: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．無線</a:t>
            </a:r>
            <a:r>
              <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LAN</a:t>
            </a: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通信の安定性</a:t>
            </a:r>
            <a:endPar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30000"/>
              </a:lnSpc>
            </a:pPr>
            <a:r>
              <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3</a:t>
            </a: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．セキュリティへの不安</a:t>
            </a:r>
            <a:endPar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30000"/>
              </a:lnSpc>
            </a:pPr>
            <a:r>
              <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4</a:t>
            </a: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．防爆対応</a:t>
            </a:r>
          </a:p>
        </p:txBody>
      </p:sp>
    </p:spTree>
    <p:extLst>
      <p:ext uri="{BB962C8B-B14F-4D97-AF65-F5344CB8AC3E}">
        <p14:creationId xmlns:p14="http://schemas.microsoft.com/office/powerpoint/2010/main" val="4730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7544" y="4587974"/>
            <a:ext cx="432048" cy="2880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8611" name="Rectangle 2"/>
          <p:cNvSpPr>
            <a:spLocks noGrp="1" noChangeArrowheads="1"/>
          </p:cNvSpPr>
          <p:nvPr>
            <p:ph type="ctrTitle"/>
          </p:nvPr>
        </p:nvSpPr>
        <p:spPr>
          <a:xfrm>
            <a:off x="251520" y="195486"/>
            <a:ext cx="8879903" cy="731837"/>
          </a:xfrm>
        </p:spPr>
        <p:txBody>
          <a:bodyPr/>
          <a:lstStyle/>
          <a:p>
            <a:pPr>
              <a:buClr>
                <a:srgbClr val="0183B7"/>
              </a:buClr>
            </a:pPr>
            <a:r>
              <a:rPr lang="en-US" altLang="ja-JP" dirty="0">
                <a:cs typeface="メイリオ" panose="020B0604030504040204" pitchFamily="50" charset="-128"/>
                <a:sym typeface="Arial" charset="0"/>
              </a:rPr>
              <a:t>Cisco </a:t>
            </a:r>
            <a:r>
              <a:rPr lang="en-US" altLang="ja-JP" dirty="0" smtClean="0">
                <a:cs typeface="メイリオ" panose="020B0604030504040204" pitchFamily="50" charset="-128"/>
                <a:sym typeface="Arial" charset="0"/>
              </a:rPr>
              <a:t>AP1552H-Q-K9</a:t>
            </a:r>
            <a:r>
              <a:rPr lang="ja-JP" altLang="en-US" dirty="0">
                <a:cs typeface="メイリオ" panose="020B0604030504040204" pitchFamily="50" charset="-128"/>
                <a:sym typeface="Arial" charset="0"/>
              </a:rPr>
              <a:t>　防爆</a:t>
            </a:r>
            <a:r>
              <a:rPr lang="en-US" altLang="ja-JP" dirty="0">
                <a:cs typeface="メイリオ" panose="020B0604030504040204" pitchFamily="50" charset="-128"/>
                <a:sym typeface="Arial" charset="0"/>
              </a:rPr>
              <a:t>Wi-Fi</a:t>
            </a:r>
            <a:r>
              <a:rPr lang="ja-JP" altLang="en-US" dirty="0">
                <a:cs typeface="メイリオ" panose="020B0604030504040204" pitchFamily="50" charset="-128"/>
                <a:sym typeface="Arial" charset="0"/>
              </a:rPr>
              <a:t>アクセスポイント</a:t>
            </a:r>
            <a:endParaRPr lang="en-US" altLang="ja-JP" dirty="0" smtClean="0">
              <a:latin typeface="+mn-lt"/>
              <a:ea typeface="+mj-ea"/>
              <a:cs typeface="メイリオ" panose="020B0604030504040204" pitchFamily="50" charset="-128"/>
              <a:sym typeface="Arial" charset="0"/>
            </a:endParaRPr>
          </a:p>
        </p:txBody>
      </p:sp>
      <p:graphicFrame>
        <p:nvGraphicFramePr>
          <p:cNvPr id="4" name="表 3"/>
          <p:cNvGraphicFramePr>
            <a:graphicFrameLocks noGrp="1"/>
          </p:cNvGraphicFramePr>
          <p:nvPr>
            <p:extLst>
              <p:ext uri="{D42A27DB-BD31-4B8C-83A1-F6EECF244321}">
                <p14:modId xmlns:p14="http://schemas.microsoft.com/office/powerpoint/2010/main" val="488586796"/>
              </p:ext>
            </p:extLst>
          </p:nvPr>
        </p:nvGraphicFramePr>
        <p:xfrm>
          <a:off x="395536" y="843555"/>
          <a:ext cx="8663878" cy="4248475"/>
        </p:xfrm>
        <a:graphic>
          <a:graphicData uri="http://schemas.openxmlformats.org/drawingml/2006/table">
            <a:tbl>
              <a:tblPr firstRow="1" bandRow="1">
                <a:tableStyleId>{8A107856-5554-42FB-B03E-39F5DBC370BA}</a:tableStyleId>
              </a:tblPr>
              <a:tblGrid>
                <a:gridCol w="1818245">
                  <a:extLst>
                    <a:ext uri="{9D8B030D-6E8A-4147-A177-3AD203B41FA5}">
                      <a16:colId xmlns:a16="http://schemas.microsoft.com/office/drawing/2014/main" val="20000"/>
                    </a:ext>
                  </a:extLst>
                </a:gridCol>
                <a:gridCol w="6845633">
                  <a:extLst>
                    <a:ext uri="{9D8B030D-6E8A-4147-A177-3AD203B41FA5}">
                      <a16:colId xmlns:a16="http://schemas.microsoft.com/office/drawing/2014/main" val="20001"/>
                    </a:ext>
                  </a:extLst>
                </a:gridCol>
              </a:tblGrid>
              <a:tr h="247222">
                <a:tc>
                  <a:txBody>
                    <a:bodyPr/>
                    <a:lstStyle/>
                    <a:p>
                      <a:pPr>
                        <a:lnSpc>
                          <a:spcPts val="8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防爆構造</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indent="0" defTabSz="685800">
                        <a:lnSpc>
                          <a:spcPts val="800"/>
                        </a:lnSpc>
                        <a:spcBef>
                          <a:spcPts val="0"/>
                        </a:spcBef>
                        <a:buClr>
                          <a:srgbClr val="0183B7"/>
                        </a:buClr>
                        <a:buFont typeface="Wingdings" pitchFamily="2" charset="2"/>
                        <a:buNone/>
                        <a:defRPr/>
                      </a:pPr>
                      <a:r>
                        <a:rPr lang="ja-JP" altLang="en-US" sz="1400" b="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非点火防爆構造（防爆記号・爆発等級：</a:t>
                      </a:r>
                      <a:r>
                        <a:rPr lang="en-US" altLang="ja-JP" sz="1400" b="0" kern="0" dirty="0" err="1"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nA</a:t>
                      </a:r>
                      <a:r>
                        <a:rPr lang="en-US" altLang="ja-JP" sz="1400" b="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 </a:t>
                      </a:r>
                      <a:r>
                        <a:rPr lang="en-US" altLang="ja-JP" sz="1400" b="0" kern="0" dirty="0" err="1"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ⅡC</a:t>
                      </a:r>
                      <a:r>
                        <a:rPr lang="en-US" altLang="ja-JP" sz="1400" b="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 T5 </a:t>
                      </a:r>
                      <a:r>
                        <a:rPr lang="en-US" altLang="ja-JP" sz="1400" b="0" kern="0" dirty="0" err="1"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Gc</a:t>
                      </a:r>
                      <a:r>
                        <a:rPr lang="ja-JP" altLang="en-US" sz="1400" b="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a:t>
                      </a:r>
                      <a:endParaRPr lang="en-US" altLang="ja-JP" sz="1400" b="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276439">
                <a:tc>
                  <a:txBody>
                    <a:bodyPr/>
                    <a:lstStyle/>
                    <a:p>
                      <a:pPr>
                        <a:lnSpc>
                          <a:spcPts val="800"/>
                        </a:lnSpc>
                        <a:spcBef>
                          <a:spcPts val="0"/>
                        </a:spcBef>
                      </a:pPr>
                      <a:r>
                        <a:rPr kumimoji="1" lang="zh-CN"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型式検定合格番号</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TIIS </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第</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TC22089</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号</a:t>
                      </a:r>
                      <a:endPar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r h="276439">
                <a:tc>
                  <a:txBody>
                    <a:bodyPr/>
                    <a:lstStyle/>
                    <a:p>
                      <a:pPr>
                        <a:lnSpc>
                          <a:spcPts val="8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保護等級</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IP67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2"/>
                  </a:ext>
                </a:extLst>
              </a:tr>
              <a:tr h="276439">
                <a:tc>
                  <a:txBody>
                    <a:bodyPr/>
                    <a:lstStyle/>
                    <a:p>
                      <a:pPr>
                        <a:lnSpc>
                          <a:spcPts val="8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無線規格</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IEEE802.11a/b/g/n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r h="276439">
                <a:tc>
                  <a:txBody>
                    <a:bodyPr/>
                    <a:lstStyle/>
                    <a:p>
                      <a:pPr>
                        <a:lnSpc>
                          <a:spcPts val="400"/>
                        </a:lnSpc>
                        <a:spcBef>
                          <a:spcPts val="0"/>
                        </a:spcBef>
                      </a:pP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MIMO</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デザイン</a:t>
                      </a:r>
                      <a:endPar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ts val="400"/>
                        </a:lnSpc>
                        <a:spcBef>
                          <a:spcPts val="0"/>
                        </a:spcBef>
                      </a:pP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2x3</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2</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空間ストリーム</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4"/>
                  </a:ext>
                </a:extLst>
              </a:tr>
              <a:tr h="469946">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スループット</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理論値</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ts val="400"/>
                        </a:lnSpc>
                        <a:spcBef>
                          <a:spcPts val="0"/>
                        </a:spcBef>
                      </a:pP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5GHz</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300Mbps</a:t>
                      </a:r>
                      <a:r>
                        <a:rPr kumimoji="1" lang="ja-JP" altLang="en-US" sz="1400" b="0" dirty="0" err="1"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2.4GHz</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130Mbps</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のデュアルバンド</a:t>
                      </a:r>
                      <a:endPar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r h="573410">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ビーム フォーミング</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ts val="400"/>
                        </a:lnSpc>
                        <a:spcBef>
                          <a:spcPts val="0"/>
                        </a:spcBef>
                      </a:pPr>
                      <a:r>
                        <a:rPr kumimoji="1" lang="en-US" altLang="ja-JP" sz="1400" b="0" dirty="0" err="1"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ClientLink</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6"/>
                  </a:ext>
                </a:extLst>
              </a:tr>
              <a:tr h="276439">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スペアナ機能</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400"/>
                        </a:lnSpc>
                        <a:spcBef>
                          <a:spcPts val="0"/>
                        </a:spcBef>
                        <a:spcAft>
                          <a:spcPts val="0"/>
                        </a:spcAft>
                        <a:buClrTx/>
                        <a:buSzTx/>
                        <a:buFontTx/>
                        <a:buNone/>
                        <a:tabLst/>
                        <a:defRPr/>
                      </a:pPr>
                      <a:r>
                        <a:rPr lang="en-US" altLang="ja-JP" sz="1400" kern="0" dirty="0" err="1"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CleanAir</a:t>
                      </a:r>
                      <a:endPar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7"/>
                  </a:ext>
                </a:extLst>
              </a:tr>
              <a:tr h="469946">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アンテナ</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400"/>
                        </a:lnSpc>
                        <a:spcBef>
                          <a:spcPts val="0"/>
                        </a:spcBef>
                        <a:spcAft>
                          <a:spcPts val="0"/>
                        </a:spcAft>
                        <a:buClrTx/>
                        <a:buSzTx/>
                        <a:buFontTx/>
                        <a:buNone/>
                        <a:tabLst/>
                        <a:defRPr/>
                      </a:pP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デュアルバンド全方向性アンテナ</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(AIR-ANT2547V-N</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 </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x</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 </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3</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本</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 </a:t>
                      </a:r>
                      <a:r>
                        <a:rPr lang="en-US" altLang="ja-JP" sz="1400" kern="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4dBi(2.4GHz</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 7dBi(5GHz)</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8"/>
                  </a:ext>
                </a:extLst>
              </a:tr>
              <a:tr h="276439">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給電方式</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400"/>
                        </a:lnSpc>
                        <a:spcBef>
                          <a:spcPts val="0"/>
                        </a:spcBef>
                        <a:spcAft>
                          <a:spcPts val="0"/>
                        </a:spcAft>
                        <a:buClrTx/>
                        <a:buSzTx/>
                        <a:buFontTx/>
                        <a:buNone/>
                        <a:tabLst/>
                        <a:defRPr/>
                      </a:pPr>
                      <a:r>
                        <a:rPr lang="en-US" altLang="ja-JP" sz="1400" kern="0" dirty="0" err="1"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PoE</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　および　</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AC</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電源</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9"/>
                  </a:ext>
                </a:extLst>
              </a:tr>
              <a:tr h="276439">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動作温度</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400"/>
                        </a:lnSpc>
                        <a:spcBef>
                          <a:spcPts val="0"/>
                        </a:spcBef>
                        <a:spcAft>
                          <a:spcPts val="0"/>
                        </a:spcAft>
                        <a:buClrTx/>
                        <a:buSzTx/>
                        <a:buFontTx/>
                        <a:buNone/>
                        <a:tabLst/>
                        <a:defRPr/>
                      </a:pP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-40</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a:t>
                      </a: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~55</a:t>
                      </a:r>
                      <a:r>
                        <a:rPr lang="ja-JP" altLang="en-US"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a:t>
                      </a:r>
                      <a:endPar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10"/>
                  </a:ext>
                </a:extLst>
              </a:tr>
              <a:tr h="276439">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サイズ</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914400" rtl="0" eaLnBrk="1" fontAlgn="auto" latinLnBrk="0" hangingPunct="1">
                        <a:lnSpc>
                          <a:spcPts val="400"/>
                        </a:lnSpc>
                        <a:spcBef>
                          <a:spcPts val="0"/>
                        </a:spcBef>
                        <a:spcAft>
                          <a:spcPts val="0"/>
                        </a:spcAft>
                        <a:buClrTx/>
                        <a:buSzTx/>
                        <a:buFontTx/>
                        <a:buNone/>
                        <a:tabLst/>
                        <a:defRPr/>
                      </a:pPr>
                      <a:r>
                        <a:rPr lang="en-US" altLang="ja-JP" sz="1400" kern="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sym typeface="Arial" charset="0"/>
                        </a:rPr>
                        <a:t>30.48 cm x 19.81 cm x 16.26 cm</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11"/>
                  </a:ext>
                </a:extLst>
              </a:tr>
              <a:tr h="276439">
                <a:tc>
                  <a:txBody>
                    <a:bodyPr/>
                    <a:lstStyle/>
                    <a:p>
                      <a:pPr>
                        <a:lnSpc>
                          <a:spcPts val="400"/>
                        </a:lnSpc>
                        <a:spcBef>
                          <a:spcPts val="0"/>
                        </a:spcBef>
                      </a:pP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重量</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ts val="400"/>
                        </a:lnSpc>
                        <a:spcBef>
                          <a:spcPts val="0"/>
                        </a:spcBef>
                      </a:pP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8</a:t>
                      </a:r>
                      <a:r>
                        <a:rPr kumimoji="1" lang="ja-JP" altLang="en-US"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400" b="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kg</a:t>
                      </a:r>
                      <a:endParaRPr kumimoji="1" lang="ja-JP" altLang="en-US" sz="1400" b="0" dirty="0">
                        <a:solidFill>
                          <a:schemeClr val="tx1">
                            <a:lumMod val="50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pic>
        <p:nvPicPr>
          <p:cNvPr id="5" name="図 4" descr="spex-air-cap1552e-a-k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4845" y="1073150"/>
            <a:ext cx="1807675" cy="1807675"/>
          </a:xfrm>
          <a:prstGeom prst="rect">
            <a:avLst/>
          </a:prstGeom>
        </p:spPr>
      </p:pic>
    </p:spTree>
    <p:extLst>
      <p:ext uri="{BB962C8B-B14F-4D97-AF65-F5344CB8AC3E}">
        <p14:creationId xmlns:p14="http://schemas.microsoft.com/office/powerpoint/2010/main" val="142137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spex-air-cap1552e-a-k9.jp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62" y="1547427"/>
            <a:ext cx="1968057" cy="1968057"/>
          </a:xfrm>
          <a:prstGeom prst="rect">
            <a:avLst/>
          </a:prstGeom>
        </p:spPr>
      </p:pic>
      <p:sp>
        <p:nvSpPr>
          <p:cNvPr id="3" name="タイトル 2"/>
          <p:cNvSpPr>
            <a:spLocks noGrp="1"/>
          </p:cNvSpPr>
          <p:nvPr>
            <p:ph type="ctrTitle"/>
          </p:nvPr>
        </p:nvSpPr>
        <p:spPr/>
        <p:txBody>
          <a:bodyPr/>
          <a:lstStyle/>
          <a:p>
            <a:pPr>
              <a:lnSpc>
                <a:spcPct val="100000"/>
              </a:lnSpc>
              <a:spcBef>
                <a:spcPts val="600"/>
              </a:spcBef>
            </a:pPr>
            <a:r>
              <a:rPr lang="ja-JP" altLang="en-US" sz="2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業界最高水準の電波</a:t>
            </a:r>
            <a:r>
              <a:rPr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干渉</a:t>
            </a:r>
            <a:r>
              <a:rPr lang="ja-JP" altLang="en-US" sz="2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管理</a:t>
            </a:r>
            <a:endParaRPr kumimoji="1"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7" name="Rounded Rectangle 87"/>
          <p:cNvSpPr>
            <a:spLocks noChangeArrowheads="1"/>
          </p:cNvSpPr>
          <p:nvPr/>
        </p:nvSpPr>
        <p:spPr bwMode="auto">
          <a:xfrm>
            <a:off x="1193595" y="2048419"/>
            <a:ext cx="357473" cy="246528"/>
          </a:xfrm>
          <a:prstGeom prst="roundRect">
            <a:avLst>
              <a:gd name="adj" fmla="val 16667"/>
            </a:avLst>
          </a:prstGeom>
          <a:blipFill dpi="0" rotWithShape="1">
            <a:blip r:embed="rId3" cstate="email">
              <a:alphaModFix amt="56000"/>
              <a:extLst>
                <a:ext uri="{28A0092B-C50C-407E-A947-70E740481C1C}">
                  <a14:useLocalDpi xmlns:a14="http://schemas.microsoft.com/office/drawing/2010/main"/>
                </a:ext>
              </a:extLst>
            </a:blip>
            <a:srcRect/>
            <a:stretch>
              <a:fillRect/>
            </a:stretch>
          </a:blipFill>
          <a:ln w="34925">
            <a:solidFill>
              <a:srgbClr val="00B0F0">
                <a:alpha val="59999"/>
              </a:srgbClr>
            </a:solidFill>
            <a:round/>
            <a:headEnd/>
            <a:tailEnd/>
          </a:ln>
        </p:spPr>
        <p:txBody>
          <a:bodyPr wrap="none" lIns="82118" tIns="41057" rIns="82118" bIns="41057" anchor="ctr"/>
          <a:lstStyle/>
          <a:p>
            <a:pPr algn="ctr" defTabSz="814320" eaLnBrk="0" hangingPunct="0">
              <a:lnSpc>
                <a:spcPct val="90000"/>
              </a:lnSpc>
              <a:buClr>
                <a:srgbClr val="000000"/>
              </a:buClr>
              <a:buSzPct val="100000"/>
            </a:pPr>
            <a:endParaRPr lang="en-US" altLang="ja-JP" sz="240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 name="Rounded Rectangular Callout 15"/>
          <p:cNvSpPr/>
          <p:nvPr/>
        </p:nvSpPr>
        <p:spPr>
          <a:xfrm>
            <a:off x="182391" y="2775212"/>
            <a:ext cx="2128760" cy="397131"/>
          </a:xfrm>
          <a:prstGeom prst="wedgeRoundRectCallout">
            <a:avLst>
              <a:gd name="adj1" fmla="val -1779"/>
              <a:gd name="adj2" fmla="val -172675"/>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専用チップ干渉を検出。</a:t>
            </a:r>
            <a:endParaRPr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9" name="Picture 7" descr="Untitled-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7354" y="1038120"/>
            <a:ext cx="519113" cy="52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descr="images"/>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639004" y="1669756"/>
            <a:ext cx="611187"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4" descr="images-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42612">
            <a:off x="2253458" y="2272531"/>
            <a:ext cx="431800"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テキスト ボックス 1"/>
          <p:cNvSpPr txBox="1"/>
          <p:nvPr/>
        </p:nvSpPr>
        <p:spPr>
          <a:xfrm>
            <a:off x="2529830" y="1371919"/>
            <a:ext cx="1263487" cy="276999"/>
          </a:xfrm>
          <a:prstGeom prst="rect">
            <a:avLst/>
          </a:prstGeom>
          <a:noFill/>
        </p:spPr>
        <p:txBody>
          <a:bodyPr wrap="non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コードレス フォン</a:t>
            </a:r>
            <a:endParaRPr kumimoji="1" lang="ja-JP" altLang="en-US" sz="12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 name="テキスト ボックス 11"/>
          <p:cNvSpPr txBox="1"/>
          <p:nvPr/>
        </p:nvSpPr>
        <p:spPr>
          <a:xfrm>
            <a:off x="2724534" y="2164214"/>
            <a:ext cx="894797" cy="276999"/>
          </a:xfrm>
          <a:prstGeom prst="rect">
            <a:avLst/>
          </a:prstGeom>
          <a:noFill/>
        </p:spPr>
        <p:txBody>
          <a:bodyPr wrap="non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電子レンジ</a:t>
            </a:r>
            <a:endParaRPr kumimoji="1" lang="ja-JP" altLang="en-US" sz="12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 name="テキスト ボックス 12"/>
          <p:cNvSpPr txBox="1"/>
          <p:nvPr/>
        </p:nvSpPr>
        <p:spPr>
          <a:xfrm>
            <a:off x="2668970" y="2547423"/>
            <a:ext cx="1165704" cy="276999"/>
          </a:xfrm>
          <a:prstGeom prst="rect">
            <a:avLst/>
          </a:prstGeom>
          <a:noFill/>
        </p:spPr>
        <p:txBody>
          <a:bodyPr wrap="none" rtlCol="0">
            <a:spAutoFit/>
          </a:bodyPr>
          <a:lstStyle/>
          <a:p>
            <a:r>
              <a:rPr kumimoji="1" lang="en-US" altLang="ja-JP"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Bluetooth</a:t>
            </a:r>
            <a:r>
              <a:rPr kumimoji="1" lang="ja-JP" altLang="en-US"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等々</a:t>
            </a:r>
            <a:endParaRPr kumimoji="1" lang="ja-JP" altLang="en-US" sz="12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 name="稲妻 13"/>
          <p:cNvSpPr/>
          <p:nvPr/>
        </p:nvSpPr>
        <p:spPr>
          <a:xfrm rot="16200000">
            <a:off x="1905749" y="1432979"/>
            <a:ext cx="304115" cy="401604"/>
          </a:xfrm>
          <a:prstGeom prst="lightningBol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5" name="稲妻 14"/>
          <p:cNvSpPr/>
          <p:nvPr/>
        </p:nvSpPr>
        <p:spPr>
          <a:xfrm rot="17775371">
            <a:off x="2306113" y="1837402"/>
            <a:ext cx="304115" cy="401604"/>
          </a:xfrm>
          <a:prstGeom prst="lightningBol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6" name="稲妻 15"/>
          <p:cNvSpPr/>
          <p:nvPr/>
        </p:nvSpPr>
        <p:spPr>
          <a:xfrm rot="20337817">
            <a:off x="1938605" y="2200138"/>
            <a:ext cx="304115" cy="401604"/>
          </a:xfrm>
          <a:prstGeom prst="lightningBol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7" name="テキスト ボックス 16"/>
          <p:cNvSpPr txBox="1"/>
          <p:nvPr/>
        </p:nvSpPr>
        <p:spPr>
          <a:xfrm>
            <a:off x="1682992" y="1922928"/>
            <a:ext cx="543739" cy="307777"/>
          </a:xfrm>
          <a:prstGeom prst="rect">
            <a:avLst/>
          </a:prstGeom>
          <a:noFill/>
        </p:spPr>
        <p:txBody>
          <a:bodyPr wrap="none" rtlCol="0">
            <a:spAutoFit/>
          </a:bodyPr>
          <a:lstStyle/>
          <a:p>
            <a:r>
              <a:rPr kumimoji="1" lang="ja-JP" altLang="en-US" sz="1400" b="1"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干渉</a:t>
            </a:r>
            <a:endParaRPr kumimoji="1" lang="en-US" altLang="ja-JP" sz="1400" b="1" dirty="0" smtClean="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8" name="Picture 14" descr="WLAN_Controll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74471" y="1659661"/>
            <a:ext cx="1237623" cy="453365"/>
          </a:xfrm>
          <a:prstGeom prst="rect">
            <a:avLst/>
          </a:prstGeom>
          <a:noFill/>
          <a:ln w="9525">
            <a:noFill/>
            <a:miter lim="800000"/>
            <a:headEnd/>
            <a:tailEnd/>
          </a:ln>
        </p:spPr>
      </p:pic>
      <p:sp>
        <p:nvSpPr>
          <p:cNvPr id="19" name="右矢印 18"/>
          <p:cNvSpPr/>
          <p:nvPr/>
        </p:nvSpPr>
        <p:spPr>
          <a:xfrm>
            <a:off x="4329823" y="1619862"/>
            <a:ext cx="564733" cy="712835"/>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5133912" y="1389190"/>
            <a:ext cx="1552028" cy="276999"/>
          </a:xfrm>
          <a:prstGeom prst="rect">
            <a:avLst/>
          </a:prstGeom>
          <a:noFill/>
        </p:spPr>
        <p:txBody>
          <a:bodyPr wrap="non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無線</a:t>
            </a:r>
            <a:r>
              <a:rPr kumimoji="1" lang="en-US" altLang="ja-JP"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LAN</a:t>
            </a:r>
            <a:r>
              <a:rPr kumimoji="1" lang="ja-JP" altLang="en-US"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コントローラ</a:t>
            </a:r>
            <a:endParaRPr kumimoji="1" lang="ja-JP" altLang="en-US" sz="12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1" name="テキスト ボックス 20"/>
          <p:cNvSpPr txBox="1"/>
          <p:nvPr/>
        </p:nvSpPr>
        <p:spPr>
          <a:xfrm>
            <a:off x="3748735" y="2277933"/>
            <a:ext cx="1723549" cy="276999"/>
          </a:xfrm>
          <a:prstGeom prst="rect">
            <a:avLst/>
          </a:prstGeom>
          <a:noFill/>
        </p:spPr>
        <p:txBody>
          <a:bodyPr wrap="non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正確な干渉情報を提供</a:t>
            </a:r>
            <a:endParaRPr kumimoji="1" lang="ja-JP" altLang="en-US" sz="12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2" name="右矢印 21"/>
          <p:cNvSpPr/>
          <p:nvPr/>
        </p:nvSpPr>
        <p:spPr>
          <a:xfrm rot="5400000">
            <a:off x="5765506" y="1907132"/>
            <a:ext cx="417363" cy="920975"/>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24" name="角丸四角形吹き出し 23"/>
          <p:cNvSpPr/>
          <p:nvPr/>
        </p:nvSpPr>
        <p:spPr>
          <a:xfrm>
            <a:off x="6910254" y="1302438"/>
            <a:ext cx="1987861" cy="824584"/>
          </a:xfrm>
          <a:prstGeom prst="wedgeRoundRectCallout">
            <a:avLst>
              <a:gd name="adj1" fmla="val -65807"/>
              <a:gd name="adj2" fmla="val 5434"/>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干渉源の識別</a:t>
            </a:r>
            <a:endParaRPr kumimoji="1"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285750" indent="-285750">
              <a:buFont typeface="Wingdings" panose="05000000000000000000" pitchFamily="2" charset="2"/>
              <a:buChar char="ü"/>
            </a:pP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電波品質の計算</a:t>
            </a:r>
            <a:r>
              <a:rPr kumimoji="1"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(Air</a:t>
            </a:r>
            <a:r>
              <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Quality)</a:t>
            </a:r>
            <a:endParaRPr kumimoji="1"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30" name="Picture 4"/>
          <p:cNvPicPr>
            <a:picLocks noChangeAspect="1"/>
          </p:cNvPicPr>
          <p:nvPr/>
        </p:nvPicPr>
        <p:blipFill>
          <a:blip r:embed="rId8"/>
          <a:stretch>
            <a:fillRect/>
          </a:stretch>
        </p:blipFill>
        <p:spPr>
          <a:xfrm>
            <a:off x="2770282" y="2866733"/>
            <a:ext cx="3023034" cy="1748714"/>
          </a:xfrm>
          <a:prstGeom prst="rect">
            <a:avLst/>
          </a:prstGeom>
        </p:spPr>
      </p:pic>
      <p:sp>
        <p:nvSpPr>
          <p:cNvPr id="29" name="角丸四角形吹き出し 28"/>
          <p:cNvSpPr/>
          <p:nvPr/>
        </p:nvSpPr>
        <p:spPr>
          <a:xfrm>
            <a:off x="142836" y="3577322"/>
            <a:ext cx="2572791" cy="914422"/>
          </a:xfrm>
          <a:prstGeom prst="wedgeRoundRectCallout">
            <a:avLst>
              <a:gd name="adj1" fmla="val 65344"/>
              <a:gd name="adj2" fmla="val -13148"/>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電波品質の可視化</a:t>
            </a:r>
            <a:endPar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285750" indent="-285750">
              <a:buFont typeface="Wingdings" panose="05000000000000000000" pitchFamily="2" charset="2"/>
              <a:buChar char="ü"/>
            </a:pP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干渉源の影響可視化</a:t>
            </a:r>
            <a:endPar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285750" indent="-285750">
              <a:buFont typeface="Wingdings" panose="05000000000000000000" pitchFamily="2" charset="2"/>
              <a:buChar char="ü"/>
            </a:pP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干渉源の位置特定</a:t>
            </a:r>
            <a:endPar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25" name="Group 2"/>
          <p:cNvGrpSpPr>
            <a:grpSpLocks/>
          </p:cNvGrpSpPr>
          <p:nvPr/>
        </p:nvGrpSpPr>
        <p:grpSpPr bwMode="auto">
          <a:xfrm>
            <a:off x="5012006" y="2687227"/>
            <a:ext cx="4037796" cy="1903823"/>
            <a:chOff x="3747318" y="2551860"/>
            <a:chExt cx="1995592" cy="1325804"/>
          </a:xfrm>
        </p:grpSpPr>
        <p:pic>
          <p:nvPicPr>
            <p:cNvPr id="26"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78732" y="2551860"/>
              <a:ext cx="1964178" cy="1325804"/>
            </a:xfrm>
            <a:prstGeom prst="rect">
              <a:avLst/>
            </a:prstGeom>
            <a:noFill/>
            <a:ln w="9525">
              <a:solidFill>
                <a:srgbClr val="0681B9"/>
              </a:solidFill>
              <a:miter lim="800000"/>
              <a:headEnd/>
              <a:tailEnd/>
            </a:ln>
            <a:extLst>
              <a:ext uri="{909E8E84-426E-40dd-AFC4-6F175D3DCCD1}">
                <a14:hiddenFill xmlns="" xmlns:a14="http://schemas.microsoft.com/office/drawing/2010/main">
                  <a:solidFill>
                    <a:srgbClr val="FFFFFF"/>
                  </a:solidFill>
                </a14:hiddenFill>
              </a:ext>
            </a:extLst>
          </p:spPr>
        </p:pic>
        <p:sp>
          <p:nvSpPr>
            <p:cNvPr id="27" name="円/楕円 16"/>
            <p:cNvSpPr>
              <a:spLocks noChangeArrowheads="1"/>
            </p:cNvSpPr>
            <p:nvPr/>
          </p:nvSpPr>
          <p:spPr bwMode="auto">
            <a:xfrm>
              <a:off x="4564078" y="3123596"/>
              <a:ext cx="717919" cy="625677"/>
            </a:xfrm>
            <a:prstGeom prst="ellipse">
              <a:avLst/>
            </a:prstGeom>
            <a:noFill/>
            <a:ln w="25400">
              <a:solidFill>
                <a:srgbClr val="0681B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lnSpc>
                  <a:spcPct val="100000"/>
                </a:lnSpc>
                <a:buClr>
                  <a:schemeClr val="tx1"/>
                </a:buClr>
              </a:pPr>
              <a:endParaRPr kumimoji="1" lang="ja-JP" altLang="en-US" sz="1600" b="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8" name="円/楕円 24"/>
            <p:cNvSpPr>
              <a:spLocks noChangeArrowheads="1"/>
            </p:cNvSpPr>
            <p:nvPr/>
          </p:nvSpPr>
          <p:spPr bwMode="auto">
            <a:xfrm>
              <a:off x="3747318" y="3093505"/>
              <a:ext cx="623678" cy="595586"/>
            </a:xfrm>
            <a:prstGeom prst="ellipse">
              <a:avLst/>
            </a:prstGeom>
            <a:noFill/>
            <a:ln w="25400">
              <a:solidFill>
                <a:srgbClr val="0681B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lnSpc>
                  <a:spcPct val="100000"/>
                </a:lnSpc>
                <a:buClr>
                  <a:schemeClr val="tx1"/>
                </a:buClr>
              </a:pPr>
              <a:endParaRPr kumimoji="1" lang="ja-JP" altLang="en-US" sz="1600" b="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31" name="テキスト ボックス 30"/>
          <p:cNvSpPr txBox="1"/>
          <p:nvPr/>
        </p:nvSpPr>
        <p:spPr>
          <a:xfrm>
            <a:off x="6999628" y="2445814"/>
            <a:ext cx="1911101" cy="276999"/>
          </a:xfrm>
          <a:prstGeom prst="rect">
            <a:avLst/>
          </a:prstGeom>
          <a:noFill/>
        </p:spPr>
        <p:txBody>
          <a:bodyPr wrap="none" rtlCol="0">
            <a:spAutoFit/>
          </a:bodyPr>
          <a:lstStyle/>
          <a:p>
            <a:r>
              <a:rPr kumimoji="1" lang="en-US" altLang="ja-JP"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Prime</a:t>
            </a:r>
            <a:r>
              <a:rPr kumimoji="1" lang="ja-JP" altLang="en-US"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Infrastructure/MSE</a:t>
            </a:r>
            <a:endParaRPr kumimoji="1" lang="ja-JP" altLang="en-US" sz="12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3" name="テキスト ボックス 32"/>
          <p:cNvSpPr txBox="1"/>
          <p:nvPr/>
        </p:nvSpPr>
        <p:spPr>
          <a:xfrm>
            <a:off x="5481005" y="4600142"/>
            <a:ext cx="1120820" cy="230832"/>
          </a:xfrm>
          <a:prstGeom prst="rect">
            <a:avLst/>
          </a:prstGeom>
          <a:noFill/>
        </p:spPr>
        <p:txBody>
          <a:bodyPr wrap="none" rtlCol="0">
            <a:spAutoFit/>
          </a:bodyPr>
          <a:lstStyle/>
          <a:p>
            <a:r>
              <a:rPr kumimoji="1" lang="en-US" altLang="ja-JP" sz="9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MSE8.X</a:t>
            </a:r>
            <a:r>
              <a:rPr kumimoji="1" lang="ja-JP" altLang="en-US" sz="900" dirty="0" err="1" smtClean="0">
                <a:latin typeface="ＭＳ Ｐゴシック" panose="020B0600070205080204" pitchFamily="50" charset="-128"/>
                <a:ea typeface="ＭＳ Ｐゴシック" panose="020B0600070205080204" pitchFamily="50" charset="-128"/>
                <a:cs typeface="メイリオ" panose="020B0604030504040204" pitchFamily="50" charset="-128"/>
              </a:rPr>
              <a:t>での</a:t>
            </a:r>
            <a:r>
              <a:rPr kumimoji="1" lang="ja-JP" altLang="en-US" sz="900" dirty="0">
                <a:latin typeface="ＭＳ Ｐゴシック" panose="020B0600070205080204" pitchFamily="50" charset="-128"/>
                <a:ea typeface="ＭＳ Ｐゴシック" panose="020B0600070205080204" pitchFamily="50" charset="-128"/>
                <a:cs typeface="メイリオ" panose="020B0604030504040204" pitchFamily="50" charset="-128"/>
              </a:rPr>
              <a:t>表示</a:t>
            </a:r>
            <a:r>
              <a:rPr kumimoji="1" lang="ja-JP" altLang="en-US" sz="9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例</a:t>
            </a:r>
            <a:endParaRPr kumimoji="1" lang="ja-JP" altLang="en-US" sz="9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244284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5462" y="1341120"/>
            <a:ext cx="3884023" cy="2246813"/>
            <a:chOff x="428878" y="1519426"/>
            <a:chExt cx="3188262" cy="2091498"/>
          </a:xfrm>
        </p:grpSpPr>
        <p:sp>
          <p:nvSpPr>
            <p:cNvPr id="5" name="Oval 4"/>
            <p:cNvSpPr/>
            <p:nvPr/>
          </p:nvSpPr>
          <p:spPr>
            <a:xfrm>
              <a:off x="1011504" y="1917812"/>
              <a:ext cx="2023009" cy="1327094"/>
            </a:xfrm>
            <a:prstGeom prst="ellipse">
              <a:avLst/>
            </a:prstGeom>
            <a:noFill/>
            <a:ln>
              <a:gradFill>
                <a:gsLst>
                  <a:gs pos="90400">
                    <a:schemeClr val="bg1">
                      <a:lumMod val="95000"/>
                    </a:schemeClr>
                  </a:gs>
                  <a:gs pos="16000">
                    <a:schemeClr val="bg1">
                      <a:lumMod val="95000"/>
                    </a:schemeClr>
                  </a:gs>
                  <a:gs pos="0">
                    <a:schemeClr val="bg1">
                      <a:lumMod val="85000"/>
                    </a:schemeClr>
                  </a:gs>
                  <a:gs pos="50000">
                    <a:schemeClr val="bg2"/>
                  </a:gs>
                  <a:gs pos="100000">
                    <a:schemeClr val="accent1">
                      <a:tint val="23500"/>
                      <a:satMod val="160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 name="Oval 5"/>
            <p:cNvSpPr/>
            <p:nvPr/>
          </p:nvSpPr>
          <p:spPr>
            <a:xfrm>
              <a:off x="825388" y="1795720"/>
              <a:ext cx="2395242" cy="1571278"/>
            </a:xfrm>
            <a:prstGeom prst="ellipse">
              <a:avLst/>
            </a:prstGeom>
            <a:noFill/>
            <a:ln>
              <a:gradFill>
                <a:gsLst>
                  <a:gs pos="90400">
                    <a:schemeClr val="tx2"/>
                  </a:gs>
                  <a:gs pos="16000">
                    <a:schemeClr val="tx2"/>
                  </a:gs>
                  <a:gs pos="0">
                    <a:schemeClr val="bg1">
                      <a:lumMod val="85000"/>
                    </a:schemeClr>
                  </a:gs>
                  <a:gs pos="50000">
                    <a:schemeClr val="accent6"/>
                  </a:gs>
                  <a:gs pos="100000">
                    <a:schemeClr val="accent1">
                      <a:tint val="23500"/>
                      <a:satMod val="160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7" name="Oval 6"/>
            <p:cNvSpPr/>
            <p:nvPr/>
          </p:nvSpPr>
          <p:spPr>
            <a:xfrm>
              <a:off x="606903" y="1644302"/>
              <a:ext cx="2832212" cy="1857930"/>
            </a:xfrm>
            <a:prstGeom prst="ellipse">
              <a:avLst/>
            </a:prstGeom>
            <a:noFill/>
            <a:ln>
              <a:gradFill>
                <a:gsLst>
                  <a:gs pos="90400">
                    <a:schemeClr val="tx2"/>
                  </a:gs>
                  <a:gs pos="16000">
                    <a:schemeClr val="tx2"/>
                  </a:gs>
                  <a:gs pos="0">
                    <a:schemeClr val="bg1">
                      <a:lumMod val="85000"/>
                    </a:schemeClr>
                  </a:gs>
                  <a:gs pos="50000">
                    <a:schemeClr val="accent6"/>
                  </a:gs>
                  <a:gs pos="100000">
                    <a:schemeClr val="accent1">
                      <a:tint val="23500"/>
                      <a:satMod val="160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 name="Oval 7"/>
            <p:cNvSpPr/>
            <p:nvPr/>
          </p:nvSpPr>
          <p:spPr>
            <a:xfrm>
              <a:off x="428878" y="1519426"/>
              <a:ext cx="3188262" cy="2091498"/>
            </a:xfrm>
            <a:prstGeom prst="ellipse">
              <a:avLst/>
            </a:prstGeom>
            <a:noFill/>
            <a:ln>
              <a:gradFill>
                <a:gsLst>
                  <a:gs pos="90400">
                    <a:schemeClr val="tx2"/>
                  </a:gs>
                  <a:gs pos="16000">
                    <a:schemeClr val="tx2"/>
                  </a:gs>
                  <a:gs pos="0">
                    <a:schemeClr val="bg1">
                      <a:lumMod val="85000"/>
                    </a:schemeClr>
                  </a:gs>
                  <a:gs pos="50000">
                    <a:schemeClr val="accent6"/>
                  </a:gs>
                  <a:gs pos="100000">
                    <a:schemeClr val="accent1">
                      <a:tint val="23500"/>
                      <a:satMod val="160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pic>
        <p:nvPicPr>
          <p:cNvPr id="47" name="Picture 6"/>
          <p:cNvPicPr>
            <a:picLocks noChangeAspect="1" noChangeArrowheads="1"/>
          </p:cNvPicPr>
          <p:nvPr/>
        </p:nvPicPr>
        <p:blipFill>
          <a:blip r:embed="rId2">
            <a:clrChange>
              <a:clrFrom>
                <a:srgbClr val="FFFFFF"/>
              </a:clrFrom>
              <a:clrTo>
                <a:srgbClr val="FFFFFF">
                  <a:alpha val="0"/>
                </a:srgbClr>
              </a:clrTo>
            </a:clrChange>
          </a:blip>
          <a:srcRect l="15520" r="11316"/>
          <a:stretch>
            <a:fillRect/>
          </a:stretch>
        </p:blipFill>
        <p:spPr bwMode="auto">
          <a:xfrm>
            <a:off x="1328276" y="1363453"/>
            <a:ext cx="1413763" cy="1931575"/>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2" name="Title 1"/>
          <p:cNvSpPr>
            <a:spLocks noGrp="1"/>
          </p:cNvSpPr>
          <p:nvPr>
            <p:ph type="ctrTitle"/>
          </p:nvPr>
        </p:nvSpPr>
        <p:spPr/>
        <p:txBody>
          <a:bodyPr/>
          <a:lstStyle/>
          <a:p>
            <a:pPr>
              <a:lnSpc>
                <a:spcPct val="100000"/>
              </a:lnSpc>
              <a:spcBef>
                <a:spcPts val="600"/>
              </a:spcBef>
              <a:spcAft>
                <a:spcPts val="600"/>
              </a:spcAft>
            </a:pPr>
            <a:r>
              <a:rPr lang="en-US" altLang="ja-JP" dirty="0" smtClean="0">
                <a:latin typeface="ＭＳ Ｐゴシック" panose="020B0600070205080204" pitchFamily="50" charset="-128"/>
                <a:cs typeface="メイリオ" panose="020B0604030504040204" pitchFamily="50" charset="-128"/>
              </a:rPr>
              <a:t>Cisco</a:t>
            </a:r>
            <a:r>
              <a:rPr lang="ja-JP" altLang="en-US" dirty="0" smtClean="0">
                <a:latin typeface="ＭＳ Ｐゴシック" panose="020B0600070205080204" pitchFamily="50" charset="-128"/>
                <a:cs typeface="メイリオ" panose="020B0604030504040204" pitchFamily="50" charset="-128"/>
              </a:rPr>
              <a:t> </a:t>
            </a:r>
            <a:r>
              <a:rPr lang="ja-JP" altLang="en-US" spc="-150" dirty="0">
                <a:latin typeface="ＭＳ Ｐゴシック" panose="020B0600070205080204" pitchFamily="50" charset="-128"/>
                <a:cs typeface="メイリオ" panose="020B0604030504040204" pitchFamily="50" charset="-128"/>
              </a:rPr>
              <a:t>拡張</a:t>
            </a:r>
            <a:r>
              <a:rPr lang="en-US" altLang="ja-JP" spc="-150" dirty="0">
                <a:latin typeface="ＭＳ Ｐゴシック" panose="020B0600070205080204" pitchFamily="50" charset="-128"/>
                <a:cs typeface="メイリオ" panose="020B0604030504040204" pitchFamily="50" charset="-128"/>
              </a:rPr>
              <a:t> </a:t>
            </a:r>
            <a:r>
              <a:rPr lang="en-US" altLang="ja-JP" dirty="0" smtClean="0">
                <a:latin typeface="ＭＳ Ｐゴシック" panose="020B0600070205080204" pitchFamily="50" charset="-128"/>
                <a:cs typeface="メイリオ" panose="020B0604030504040204" pitchFamily="50" charset="-128"/>
              </a:rPr>
              <a:t>Beam forming</a:t>
            </a:r>
            <a:r>
              <a:rPr lang="ja-JP" altLang="en-US" dirty="0" smtClean="0">
                <a:latin typeface="ＭＳ Ｐゴシック" panose="020B0600070205080204" pitchFamily="50" charset="-128"/>
                <a:cs typeface="メイリオ" panose="020B0604030504040204" pitchFamily="50" charset="-128"/>
              </a:rPr>
              <a:t> </a:t>
            </a:r>
            <a:r>
              <a:rPr lang="ja-JP" altLang="en-US" spc="-150" dirty="0" smtClean="0">
                <a:latin typeface="ＭＳ Ｐゴシック" panose="020B0600070205080204" pitchFamily="50" charset="-128"/>
                <a:cs typeface="メイリオ" panose="020B0604030504040204" pitchFamily="50" charset="-128"/>
              </a:rPr>
              <a:t>テクノロジー</a:t>
            </a:r>
            <a:r>
              <a:rPr lang="en-US" altLang="ja-JP" spc="-150" dirty="0" smtClean="0">
                <a:latin typeface="ＭＳ Ｐゴシック" panose="020B0600070205080204" pitchFamily="50" charset="-128"/>
                <a:cs typeface="メイリオ" panose="020B0604030504040204" pitchFamily="50" charset="-128"/>
              </a:rPr>
              <a:t> </a:t>
            </a:r>
            <a:r>
              <a:rPr lang="en-US" altLang="ja-JP" spc="-150" dirty="0" smtClean="0">
                <a:latin typeface="ＭＳ Ｐゴシック" panose="020B0600070205080204" pitchFamily="50" charset="-128"/>
                <a:cs typeface="メイリオ" panose="020B0604030504040204" pitchFamily="50" charset="-128"/>
              </a:rPr>
              <a:t>: Client Link</a:t>
            </a:r>
            <a:endParaRPr lang="en-US" spc="-150" dirty="0">
              <a:solidFill>
                <a:srgbClr val="000000"/>
              </a:solidFill>
              <a:latin typeface="ＭＳ Ｐゴシック" panose="020B0600070205080204" pitchFamily="50" charset="-128"/>
              <a:cs typeface="メイリオ" panose="020B0604030504040204" pitchFamily="50" charset="-128"/>
            </a:endParaRPr>
          </a:p>
        </p:txBody>
      </p:sp>
      <p:sp>
        <p:nvSpPr>
          <p:cNvPr id="9" name="テキスト プレースホルダー 8"/>
          <p:cNvSpPr>
            <a:spLocks noGrp="1"/>
          </p:cNvSpPr>
          <p:nvPr>
            <p:ph type="body" sz="quarter" idx="10"/>
          </p:nvPr>
        </p:nvSpPr>
        <p:spPr/>
        <p:txBody>
          <a:bodyPr/>
          <a:lstStyle/>
          <a:p>
            <a:r>
              <a:rPr lang="ja-JP" altLang="en-US" sz="1600" spc="-150" dirty="0" smtClean="0">
                <a:latin typeface="ＭＳ Ｐゴシック" panose="020B0600070205080204" pitchFamily="50" charset="-128"/>
                <a:cs typeface="メイリオ" panose="020B0604030504040204" pitchFamily="50" charset="-128"/>
              </a:rPr>
              <a:t>生産</a:t>
            </a:r>
            <a:r>
              <a:rPr lang="ja-JP" altLang="en-US" sz="1600" spc="-150" dirty="0">
                <a:latin typeface="ＭＳ Ｐゴシック" panose="020B0600070205080204" pitchFamily="50" charset="-128"/>
                <a:cs typeface="メイリオ" panose="020B0604030504040204" pitchFamily="50" charset="-128"/>
              </a:rPr>
              <a:t>設備が</a:t>
            </a:r>
            <a:r>
              <a:rPr lang="ja-JP" altLang="en-US" sz="1600" spc="-150" dirty="0" smtClean="0">
                <a:latin typeface="ＭＳ Ｐゴシック" panose="020B0600070205080204" pitchFamily="50" charset="-128"/>
                <a:cs typeface="メイリオ" panose="020B0604030504040204" pitchFamily="50" charset="-128"/>
              </a:rPr>
              <a:t>多く  電波</a:t>
            </a:r>
            <a:r>
              <a:rPr lang="ja-JP" altLang="en-US" sz="1600" spc="-150" dirty="0">
                <a:latin typeface="ＭＳ Ｐゴシック" panose="020B0600070205080204" pitchFamily="50" charset="-128"/>
                <a:cs typeface="メイリオ" panose="020B0604030504040204" pitchFamily="50" charset="-128"/>
              </a:rPr>
              <a:t>が反射しやすい工場環境</a:t>
            </a:r>
            <a:r>
              <a:rPr lang="ja-JP" altLang="en-US" sz="1600" spc="-150" dirty="0" smtClean="0">
                <a:latin typeface="ＭＳ Ｐゴシック" panose="020B0600070205080204" pitchFamily="50" charset="-128"/>
                <a:cs typeface="メイリオ" panose="020B0604030504040204" pitchFamily="50" charset="-128"/>
              </a:rPr>
              <a:t>で 安定</a:t>
            </a:r>
            <a:r>
              <a:rPr lang="ja-JP" altLang="en-US" sz="1600" spc="-150" dirty="0">
                <a:latin typeface="ＭＳ Ｐゴシック" panose="020B0600070205080204" pitchFamily="50" charset="-128"/>
                <a:cs typeface="メイリオ" panose="020B0604030504040204" pitchFamily="50" charset="-128"/>
              </a:rPr>
              <a:t>した通信を実現</a:t>
            </a:r>
            <a:endParaRPr kumimoji="1" lang="ja-JP" altLang="en-US" dirty="0">
              <a:latin typeface="ＭＳ Ｐゴシック" panose="020B0600070205080204" pitchFamily="50" charset="-128"/>
            </a:endParaRPr>
          </a:p>
        </p:txBody>
      </p:sp>
      <p:pic>
        <p:nvPicPr>
          <p:cNvPr id="3" name="Picture 2" descr="man-using-laptop-md.png"/>
          <p:cNvPicPr>
            <a:picLocks noChangeAspect="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b="10016"/>
          <a:stretch/>
        </p:blipFill>
        <p:spPr>
          <a:xfrm>
            <a:off x="6937911" y="3564207"/>
            <a:ext cx="904339" cy="1196706"/>
          </a:xfrm>
          <a:prstGeom prst="rect">
            <a:avLst/>
          </a:prstGeom>
          <a:noFill/>
          <a:ln>
            <a:noFill/>
          </a:ln>
        </p:spPr>
      </p:pic>
      <p:sp>
        <p:nvSpPr>
          <p:cNvPr id="24" name="Rounded Rectangle 23"/>
          <p:cNvSpPr/>
          <p:nvPr/>
        </p:nvSpPr>
        <p:spPr>
          <a:xfrm>
            <a:off x="338898" y="3487869"/>
            <a:ext cx="3459548" cy="954079"/>
          </a:xfrm>
          <a:prstGeom prst="roundRect">
            <a:avLst/>
          </a:prstGeom>
          <a:gradFill>
            <a:gsLst>
              <a:gs pos="0">
                <a:schemeClr val="accent5"/>
              </a:gs>
              <a:gs pos="100000">
                <a:schemeClr val="accent2"/>
              </a:gs>
            </a:gsLst>
            <a:lin ang="15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nchorCtr="0"/>
          <a:lstStyle/>
          <a:p>
            <a:pPr algn="ctr"/>
            <a:r>
              <a:rPr lang="ja-JP" altLang="en-US" sz="140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どこにいても、</a:t>
            </a:r>
            <a:r>
              <a:rPr lang="en-US" altLang="ja-JP" sz="1400" b="1"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lang="en-US" altLang="ja-JP" sz="140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lang="en-US" altLang="ja-JP" sz="1400" b="1"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802.11a/g/n </a:t>
            </a:r>
            <a:r>
              <a:rPr lang="ja-JP" altLang="en-US" sz="140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クライアントのどれでも</a:t>
            </a:r>
            <a:r>
              <a:rPr lang="en-US" altLang="ja-JP" sz="140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lang="en-US" altLang="ja-JP" sz="140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lang="ja-JP" altLang="en-US" sz="140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信号を高め、高データ レートを実現</a:t>
            </a:r>
            <a:endParaRPr lang="en-US" sz="140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1" name="Rectangle 90"/>
          <p:cNvSpPr/>
          <p:nvPr/>
        </p:nvSpPr>
        <p:spPr>
          <a:xfrm>
            <a:off x="505097" y="1100048"/>
            <a:ext cx="2664823" cy="276999"/>
          </a:xfrm>
          <a:prstGeom prst="rect">
            <a:avLst/>
          </a:prstGeom>
        </p:spPr>
        <p:txBody>
          <a:bodyPr wrap="square">
            <a:spAutoFit/>
          </a:bodyPr>
          <a:lstStyle/>
          <a:p>
            <a:pPr algn="ctr"/>
            <a:r>
              <a:rPr lang="en-US" sz="1200" b="1" dirty="0" err="1" smtClean="0">
                <a:solidFill>
                  <a:schemeClr val="accent6">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ClientLink</a:t>
            </a:r>
            <a:r>
              <a:rPr lang="en-US" sz="1200" b="1" dirty="0" smtClean="0">
                <a:solidFill>
                  <a:schemeClr val="accent6">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en-US" sz="1200" b="1" dirty="0">
                <a:solidFill>
                  <a:schemeClr val="accent6">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Beamforming</a:t>
            </a:r>
          </a:p>
        </p:txBody>
      </p:sp>
      <p:grpSp>
        <p:nvGrpSpPr>
          <p:cNvPr id="123" name="Group 35"/>
          <p:cNvGrpSpPr/>
          <p:nvPr/>
        </p:nvGrpSpPr>
        <p:grpSpPr>
          <a:xfrm>
            <a:off x="4685880" y="1282029"/>
            <a:ext cx="4142919" cy="1092492"/>
            <a:chOff x="4821024" y="308827"/>
            <a:chExt cx="4142919" cy="1092492"/>
          </a:xfrm>
        </p:grpSpPr>
        <p:pic>
          <p:nvPicPr>
            <p:cNvPr id="124" name="Picture 46"/>
            <p:cNvPicPr>
              <a:picLocks noChangeAspect="1"/>
            </p:cNvPicPr>
            <p:nvPr/>
          </p:nvPicPr>
          <p:blipFill>
            <a:blip r:embed="rId4"/>
            <a:stretch>
              <a:fillRect/>
            </a:stretch>
          </p:blipFill>
          <p:spPr>
            <a:xfrm>
              <a:off x="4976697" y="308827"/>
              <a:ext cx="2828956" cy="952500"/>
            </a:xfrm>
            <a:prstGeom prst="rect">
              <a:avLst/>
            </a:prstGeom>
          </p:spPr>
        </p:pic>
        <p:sp>
          <p:nvSpPr>
            <p:cNvPr id="125" name="Rounded Rectangular Callout 50"/>
            <p:cNvSpPr/>
            <p:nvPr/>
          </p:nvSpPr>
          <p:spPr>
            <a:xfrm>
              <a:off x="7805653" y="514350"/>
              <a:ext cx="1158290" cy="388387"/>
            </a:xfrm>
            <a:prstGeom prst="wedgeRoundRectCallout">
              <a:avLst>
                <a:gd name="adj1" fmla="val -146166"/>
                <a:gd name="adj2" fmla="val 28017"/>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赤色が高速通信できた範囲</a:t>
              </a:r>
              <a:endParaRPr 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6" name="TextBox 1"/>
            <p:cNvSpPr txBox="1"/>
            <p:nvPr/>
          </p:nvSpPr>
          <p:spPr>
            <a:xfrm rot="16200000">
              <a:off x="4680486" y="578245"/>
              <a:ext cx="527297" cy="246221"/>
            </a:xfrm>
            <a:prstGeom prst="rect">
              <a:avLst/>
            </a:prstGeom>
            <a:solidFill>
              <a:schemeClr val="bg1"/>
            </a:solidFill>
          </p:spPr>
          <p:txBody>
            <a:bodyPr wrap="square" rtlCol="0">
              <a:spAutoFit/>
            </a:bodyPr>
            <a:lstStyle/>
            <a:p>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5.2m</a:t>
              </a:r>
              <a:endParaRPr lang="en-US"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7" name="TextBox 40"/>
            <p:cNvSpPr txBox="1"/>
            <p:nvPr/>
          </p:nvSpPr>
          <p:spPr>
            <a:xfrm>
              <a:off x="6074914" y="1155098"/>
              <a:ext cx="604988" cy="246221"/>
            </a:xfrm>
            <a:prstGeom prst="rect">
              <a:avLst/>
            </a:prstGeom>
            <a:solidFill>
              <a:schemeClr val="bg1"/>
            </a:solidFill>
          </p:spPr>
          <p:txBody>
            <a:bodyPr wrap="square" rtlCol="0">
              <a:spAutoFit/>
            </a:bodyPr>
            <a:lstStyle/>
            <a:p>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17.7m</a:t>
              </a:r>
              <a:endParaRPr lang="en-US"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128" name="Group 34"/>
          <p:cNvGrpSpPr/>
          <p:nvPr/>
        </p:nvGrpSpPr>
        <p:grpSpPr>
          <a:xfrm>
            <a:off x="4673429" y="2557057"/>
            <a:ext cx="4155370" cy="1088310"/>
            <a:chOff x="4808573" y="1626092"/>
            <a:chExt cx="4155370" cy="1088310"/>
          </a:xfrm>
        </p:grpSpPr>
        <p:pic>
          <p:nvPicPr>
            <p:cNvPr id="129" name="Picture 47"/>
            <p:cNvPicPr>
              <a:picLocks noChangeAspect="1"/>
            </p:cNvPicPr>
            <p:nvPr/>
          </p:nvPicPr>
          <p:blipFill>
            <a:blip r:embed="rId5"/>
            <a:stretch>
              <a:fillRect/>
            </a:stretch>
          </p:blipFill>
          <p:spPr>
            <a:xfrm>
              <a:off x="4963997" y="1626092"/>
              <a:ext cx="2841656" cy="965200"/>
            </a:xfrm>
            <a:prstGeom prst="rect">
              <a:avLst/>
            </a:prstGeom>
          </p:spPr>
        </p:pic>
        <p:sp>
          <p:nvSpPr>
            <p:cNvPr id="130" name="Rounded Rectangular Callout 51"/>
            <p:cNvSpPr/>
            <p:nvPr/>
          </p:nvSpPr>
          <p:spPr>
            <a:xfrm>
              <a:off x="7805653" y="1809620"/>
              <a:ext cx="1158290" cy="380072"/>
            </a:xfrm>
            <a:prstGeom prst="wedgeRoundRectCallout">
              <a:avLst>
                <a:gd name="adj1" fmla="val -216999"/>
                <a:gd name="adj2" fmla="val -40949"/>
                <a:gd name="adj3" fmla="val 16667"/>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赤色が高速通信できた範囲</a:t>
              </a:r>
              <a:endParaRPr 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1" name="TextBox 39"/>
            <p:cNvSpPr txBox="1"/>
            <p:nvPr/>
          </p:nvSpPr>
          <p:spPr>
            <a:xfrm rot="16200000">
              <a:off x="4655767" y="1874833"/>
              <a:ext cx="551831" cy="246220"/>
            </a:xfrm>
            <a:prstGeom prst="rect">
              <a:avLst/>
            </a:prstGeom>
            <a:solidFill>
              <a:schemeClr val="bg1"/>
            </a:solidFill>
          </p:spPr>
          <p:txBody>
            <a:bodyPr wrap="square" rtlCol="0">
              <a:spAutoFit/>
            </a:bodyPr>
            <a:lstStyle/>
            <a:p>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5.2m</a:t>
              </a:r>
              <a:endParaRPr lang="en-US"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2" name="TextBox 41"/>
            <p:cNvSpPr txBox="1"/>
            <p:nvPr/>
          </p:nvSpPr>
          <p:spPr>
            <a:xfrm>
              <a:off x="6067144" y="2468181"/>
              <a:ext cx="604988" cy="246221"/>
            </a:xfrm>
            <a:prstGeom prst="rect">
              <a:avLst/>
            </a:prstGeom>
            <a:solidFill>
              <a:schemeClr val="bg1"/>
            </a:solidFill>
          </p:spPr>
          <p:txBody>
            <a:bodyPr wrap="square" rtlCol="0">
              <a:spAutoFit/>
            </a:bodyPr>
            <a:lstStyle/>
            <a:p>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17.7m</a:t>
              </a:r>
              <a:endParaRPr lang="en-US"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33" name="TextBox 48"/>
          <p:cNvSpPr txBox="1"/>
          <p:nvPr/>
        </p:nvSpPr>
        <p:spPr>
          <a:xfrm>
            <a:off x="4685880" y="1142324"/>
            <a:ext cx="3911779" cy="246221"/>
          </a:xfrm>
          <a:prstGeom prst="rect">
            <a:avLst/>
          </a:prstGeom>
          <a:noFill/>
        </p:spPr>
        <p:txBody>
          <a:bodyPr wrap="square" rtlCol="0">
            <a:spAutoFit/>
          </a:bodyPr>
          <a:lstStyle/>
          <a:p>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lang="ja-JP" alt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の</a:t>
            </a:r>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en-US" sz="1000" dirty="0" err="1" smtClean="0">
                <a:latin typeface="ＭＳ Ｐゴシック" panose="020B0600070205080204" pitchFamily="50" charset="-128"/>
                <a:ea typeface="ＭＳ Ｐゴシック" panose="020B0600070205080204" pitchFamily="50" charset="-128"/>
                <a:cs typeface="メイリオ" panose="020B0604030504040204" pitchFamily="50" charset="-128"/>
              </a:rPr>
              <a:t>ClientLink</a:t>
            </a:r>
            <a:r>
              <a:rPr 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ja-JP" alt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対応</a:t>
            </a:r>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AP </a:t>
            </a:r>
            <a:r>
              <a:rPr lang="ja-JP" alt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で高速な通信できた範囲</a:t>
            </a:r>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lang="en-US"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4" name="TextBox 49"/>
          <p:cNvSpPr txBox="1"/>
          <p:nvPr/>
        </p:nvSpPr>
        <p:spPr>
          <a:xfrm>
            <a:off x="4685880" y="2391127"/>
            <a:ext cx="4143954" cy="246221"/>
          </a:xfrm>
          <a:prstGeom prst="rect">
            <a:avLst/>
          </a:prstGeom>
          <a:noFill/>
        </p:spPr>
        <p:txBody>
          <a:bodyPr wrap="square" rtlCol="0">
            <a:spAutoFit/>
          </a:bodyPr>
          <a:lstStyle/>
          <a:p>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ja-JP" altLang="en-US"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ビームフォーミング機能のない他社製品で高速に通信できた範囲</a:t>
            </a:r>
            <a:r>
              <a:rPr lang="en-US" altLang="ja-JP" sz="1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lang="en-US"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140" name="直線コネクタ 139"/>
          <p:cNvCxnSpPr/>
          <p:nvPr/>
        </p:nvCxnSpPr>
        <p:spPr>
          <a:xfrm>
            <a:off x="3461350" y="3153184"/>
            <a:ext cx="3401640" cy="969392"/>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41" name="直線コネクタ 140"/>
          <p:cNvCxnSpPr>
            <a:stCxn id="8" idx="5"/>
          </p:cNvCxnSpPr>
          <p:nvPr/>
        </p:nvCxnSpPr>
        <p:spPr>
          <a:xfrm>
            <a:off x="3480683" y="3258895"/>
            <a:ext cx="3348528" cy="936570"/>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42" name="直線コネクタ 141"/>
          <p:cNvCxnSpPr/>
          <p:nvPr/>
        </p:nvCxnSpPr>
        <p:spPr>
          <a:xfrm>
            <a:off x="3308431" y="3317931"/>
            <a:ext cx="3477668" cy="945673"/>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46" name="直線コネクタ 145"/>
          <p:cNvCxnSpPr>
            <a:endCxn id="161" idx="6"/>
          </p:cNvCxnSpPr>
          <p:nvPr/>
        </p:nvCxnSpPr>
        <p:spPr>
          <a:xfrm flipH="1" flipV="1">
            <a:off x="2438423" y="2772837"/>
            <a:ext cx="1054210" cy="382665"/>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49" name="直線コネクタ 148"/>
          <p:cNvCxnSpPr>
            <a:stCxn id="8" idx="5"/>
            <a:endCxn id="163" idx="6"/>
          </p:cNvCxnSpPr>
          <p:nvPr/>
        </p:nvCxnSpPr>
        <p:spPr>
          <a:xfrm flipH="1" flipV="1">
            <a:off x="2202667" y="3011553"/>
            <a:ext cx="1278016" cy="247342"/>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52" name="直線コネクタ 151"/>
          <p:cNvCxnSpPr>
            <a:endCxn id="164" idx="2"/>
          </p:cNvCxnSpPr>
          <p:nvPr/>
        </p:nvCxnSpPr>
        <p:spPr>
          <a:xfrm flipH="1" flipV="1">
            <a:off x="1867660" y="3225232"/>
            <a:ext cx="1440772" cy="84294"/>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grpSp>
        <p:nvGrpSpPr>
          <p:cNvPr id="154" name="Group 16"/>
          <p:cNvGrpSpPr/>
          <p:nvPr/>
        </p:nvGrpSpPr>
        <p:grpSpPr>
          <a:xfrm>
            <a:off x="5140343" y="3592572"/>
            <a:ext cx="393027" cy="392925"/>
            <a:chOff x="8280400" y="3746500"/>
            <a:chExt cx="361950" cy="361950"/>
          </a:xfrm>
        </p:grpSpPr>
        <p:sp>
          <p:nvSpPr>
            <p:cNvPr id="155" name="Oval 17"/>
            <p:cNvSpPr/>
            <p:nvPr/>
          </p:nvSpPr>
          <p:spPr>
            <a:xfrm>
              <a:off x="8280400" y="3746500"/>
              <a:ext cx="361950" cy="361950"/>
            </a:xfrm>
            <a:prstGeom prst="ellipse">
              <a:avLst/>
            </a:prstGeom>
            <a:solidFill>
              <a:schemeClr val="accent5">
                <a:lumMod val="20000"/>
                <a:lumOff val="80000"/>
                <a:alpha val="80000"/>
              </a:schemeClr>
            </a:solidFill>
            <a:ln>
              <a:solidFill>
                <a:schemeClr val="accent5"/>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56" name="Oval 18"/>
            <p:cNvSpPr/>
            <p:nvPr/>
          </p:nvSpPr>
          <p:spPr>
            <a:xfrm>
              <a:off x="8375650" y="3841750"/>
              <a:ext cx="171450" cy="171450"/>
            </a:xfrm>
            <a:prstGeom prst="ellipse">
              <a:avLst/>
            </a:prstGeom>
            <a:solidFill>
              <a:schemeClr val="accent5">
                <a:lumMod val="20000"/>
                <a:lumOff val="80000"/>
                <a:alpha val="80000"/>
              </a:schemeClr>
            </a:solidFill>
            <a:ln>
              <a:solidFill>
                <a:schemeClr val="accent5"/>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58" name="円/楕円 157"/>
          <p:cNvSpPr/>
          <p:nvPr/>
        </p:nvSpPr>
        <p:spPr>
          <a:xfrm>
            <a:off x="6823146" y="4090364"/>
            <a:ext cx="95432" cy="10800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59" name="円/楕円 158"/>
          <p:cNvSpPr/>
          <p:nvPr/>
        </p:nvSpPr>
        <p:spPr>
          <a:xfrm>
            <a:off x="6790862" y="4162560"/>
            <a:ext cx="95432" cy="10800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60" name="円/楕円 159"/>
          <p:cNvSpPr/>
          <p:nvPr/>
        </p:nvSpPr>
        <p:spPr>
          <a:xfrm>
            <a:off x="6754434" y="4239998"/>
            <a:ext cx="95432" cy="10800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61" name="円/楕円 160"/>
          <p:cNvSpPr/>
          <p:nvPr/>
        </p:nvSpPr>
        <p:spPr>
          <a:xfrm>
            <a:off x="2342991" y="2718837"/>
            <a:ext cx="95432" cy="10800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63" name="円/楕円 162"/>
          <p:cNvSpPr/>
          <p:nvPr/>
        </p:nvSpPr>
        <p:spPr>
          <a:xfrm>
            <a:off x="2107235" y="2957553"/>
            <a:ext cx="95432" cy="10800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164" name="円/楕円 163"/>
          <p:cNvSpPr/>
          <p:nvPr/>
        </p:nvSpPr>
        <p:spPr>
          <a:xfrm>
            <a:off x="1867660" y="3171232"/>
            <a:ext cx="95432" cy="10800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09736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61228" y="626488"/>
            <a:ext cx="5172655" cy="3841745"/>
          </a:xfrm>
          <a:prstGeom prst="rect">
            <a:avLst/>
          </a:prstGeom>
        </p:spPr>
      </p:pic>
      <p:sp>
        <p:nvSpPr>
          <p:cNvPr id="10" name="フローチャート: 処理 9"/>
          <p:cNvSpPr/>
          <p:nvPr/>
        </p:nvSpPr>
        <p:spPr>
          <a:xfrm>
            <a:off x="1403884" y="2705220"/>
            <a:ext cx="3015716" cy="1031739"/>
          </a:xfrm>
          <a:prstGeom prst="flowChartProcess">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base">
              <a:lnSpc>
                <a:spcPct val="150000"/>
              </a:lnSpc>
              <a:spcBef>
                <a:spcPct val="0"/>
              </a:spcBef>
              <a:spcAft>
                <a:spcPct val="0"/>
              </a:spcAft>
              <a:buClr>
                <a:srgbClr val="239ACC"/>
              </a:buClr>
              <a:buFont typeface="Wingdings" panose="05000000000000000000" pitchFamily="2" charset="2"/>
              <a:buChar char="l"/>
            </a:pP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無線</a:t>
            </a:r>
            <a:r>
              <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LAN</a:t>
            </a: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なし</a:t>
            </a:r>
            <a:endPar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285750" indent="-285750" fontAlgn="base">
              <a:lnSpc>
                <a:spcPct val="150000"/>
              </a:lnSpc>
              <a:spcBef>
                <a:spcPct val="0"/>
              </a:spcBef>
              <a:spcAft>
                <a:spcPct val="0"/>
              </a:spcAft>
              <a:buClr>
                <a:srgbClr val="FF0000"/>
              </a:buClr>
              <a:buFont typeface="Wingdings" panose="05000000000000000000" pitchFamily="2" charset="2"/>
              <a:buChar char="l"/>
            </a:pP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無線</a:t>
            </a:r>
            <a:r>
              <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LAN</a:t>
            </a: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18dBm</a:t>
            </a: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（最大）</a:t>
            </a:r>
            <a:endPar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285750" indent="-285750" fontAlgn="base">
              <a:lnSpc>
                <a:spcPct val="150000"/>
              </a:lnSpc>
              <a:spcBef>
                <a:spcPct val="0"/>
              </a:spcBef>
              <a:spcAft>
                <a:spcPct val="0"/>
              </a:spcAft>
              <a:buClr>
                <a:srgbClr val="6CC04A"/>
              </a:buClr>
              <a:buFont typeface="Wingdings" panose="05000000000000000000" pitchFamily="2" charset="2"/>
              <a:buChar char="l"/>
            </a:pP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無線</a:t>
            </a:r>
            <a:r>
              <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LAN</a:t>
            </a: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2dBm</a:t>
            </a:r>
            <a:r>
              <a:rPr kumimoji="1" lang="ja-JP" altLang="en-US"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（通常</a:t>
            </a:r>
            <a:r>
              <a:rPr kumimoji="1" lang="ja-JP" altLang="en-US" sz="1400" dirty="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en-US" altLang="ja-JP" sz="1400" dirty="0" smtClean="0">
              <a:solidFill>
                <a:srgbClr val="4D4D4C"/>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13" name="直線コネクタ 12"/>
          <p:cNvCxnSpPr/>
          <p:nvPr/>
        </p:nvCxnSpPr>
        <p:spPr>
          <a:xfrm>
            <a:off x="1276614" y="1901982"/>
            <a:ext cx="4457269"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a:off x="845636" y="1280821"/>
            <a:ext cx="0" cy="2564953"/>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rot="16200000">
            <a:off x="-641069" y="2424251"/>
            <a:ext cx="2741207" cy="246221"/>
          </a:xfrm>
          <a:prstGeom prst="rect">
            <a:avLst/>
          </a:prstGeom>
          <a:noFill/>
        </p:spPr>
        <p:txBody>
          <a:bodyPr wrap="square" rtlCol="0">
            <a:spAutoFit/>
          </a:bodyPr>
          <a:lstStyle/>
          <a:p>
            <a:pPr algn="ctr" fontAlgn="base">
              <a:spcBef>
                <a:spcPct val="0"/>
              </a:spcBef>
              <a:spcAft>
                <a:spcPct val="0"/>
              </a:spcAft>
            </a:pPr>
            <a:r>
              <a:rPr kumimoji="1" lang="ja-JP" altLang="en-US"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（低）</a:t>
            </a:r>
            <a:r>
              <a:rPr kumimoji="1" lang="ja-JP" altLang="en-US" sz="10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通信品質　　　　　　　　　</a:t>
            </a:r>
            <a:r>
              <a:rPr kumimoji="1" lang="en-US" altLang="ja-JP"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高</a:t>
            </a:r>
            <a:r>
              <a:rPr kumimoji="1" lang="en-US" altLang="ja-JP"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kumimoji="1" lang="ja-JP" altLang="en-US" sz="10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5" name="テキスト ボックス 14"/>
          <p:cNvSpPr txBox="1"/>
          <p:nvPr/>
        </p:nvSpPr>
        <p:spPr>
          <a:xfrm rot="16200000">
            <a:off x="117513" y="2491448"/>
            <a:ext cx="1726532" cy="200055"/>
          </a:xfrm>
          <a:prstGeom prst="rect">
            <a:avLst/>
          </a:prstGeom>
          <a:noFill/>
        </p:spPr>
        <p:txBody>
          <a:bodyPr wrap="square" rtlCol="0">
            <a:spAutoFit/>
          </a:bodyPr>
          <a:lstStyle/>
          <a:p>
            <a:pPr algn="ctr" fontAlgn="base">
              <a:spcBef>
                <a:spcPct val="0"/>
              </a:spcBef>
              <a:spcAft>
                <a:spcPct val="0"/>
              </a:spcAft>
            </a:pPr>
            <a:r>
              <a:rPr kumimoji="1" lang="ja-JP" altLang="en-US" sz="7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パス安定性（</a:t>
            </a:r>
            <a:r>
              <a:rPr kumimoji="1" lang="en-US" altLang="ja-JP" sz="7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7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kumimoji="1"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16" name="直線矢印コネクタ 15"/>
          <p:cNvCxnSpPr/>
          <p:nvPr/>
        </p:nvCxnSpPr>
        <p:spPr>
          <a:xfrm flipH="1">
            <a:off x="1276614" y="4231362"/>
            <a:ext cx="4312057" cy="0"/>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050551" y="4222071"/>
            <a:ext cx="4616323" cy="246221"/>
          </a:xfrm>
          <a:prstGeom prst="rect">
            <a:avLst/>
          </a:prstGeom>
          <a:noFill/>
        </p:spPr>
        <p:txBody>
          <a:bodyPr wrap="square" rtlCol="0">
            <a:spAutoFit/>
          </a:bodyPr>
          <a:lstStyle/>
          <a:p>
            <a:pPr algn="ctr" fontAlgn="base">
              <a:spcBef>
                <a:spcPct val="0"/>
              </a:spcBef>
              <a:spcAft>
                <a:spcPct val="0"/>
              </a:spcAft>
            </a:pPr>
            <a:r>
              <a:rPr kumimoji="1" lang="ja-JP" altLang="en-US"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（近）　　　　　　　　　　　通信距離　　　　　　　　　　　　</a:t>
            </a:r>
            <a:r>
              <a:rPr kumimoji="1" lang="en-US" altLang="ja-JP"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遠</a:t>
            </a:r>
            <a:r>
              <a:rPr kumimoji="1" lang="en-US" altLang="ja-JP"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0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kumimoji="1" lang="ja-JP" altLang="en-US" sz="10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 name="テキスト ボックス 18"/>
          <p:cNvSpPr txBox="1"/>
          <p:nvPr/>
        </p:nvSpPr>
        <p:spPr>
          <a:xfrm>
            <a:off x="2575159" y="4007387"/>
            <a:ext cx="1726532" cy="200055"/>
          </a:xfrm>
          <a:prstGeom prst="rect">
            <a:avLst/>
          </a:prstGeom>
          <a:noFill/>
        </p:spPr>
        <p:txBody>
          <a:bodyPr wrap="square" rtlCol="0">
            <a:spAutoFit/>
          </a:bodyPr>
          <a:lstStyle/>
          <a:p>
            <a:pPr algn="ctr" fontAlgn="base">
              <a:spcBef>
                <a:spcPct val="0"/>
              </a:spcBef>
              <a:spcAft>
                <a:spcPct val="0"/>
              </a:spcAft>
            </a:pPr>
            <a:r>
              <a:rPr kumimoji="1" lang="ja-JP" altLang="en-US" sz="7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電波強度 </a:t>
            </a:r>
            <a:r>
              <a:rPr kumimoji="1" lang="en-US" altLang="ja-JP" sz="7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RSSI</a:t>
            </a:r>
            <a:r>
              <a:rPr kumimoji="1" lang="ja-JP" altLang="en-US" sz="7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700" dirty="0" err="1"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dBm</a:t>
            </a:r>
            <a:r>
              <a:rPr kumimoji="1" lang="ja-JP" altLang="en-US" sz="7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 name="正方形/長方形 2"/>
          <p:cNvSpPr/>
          <p:nvPr/>
        </p:nvSpPr>
        <p:spPr>
          <a:xfrm>
            <a:off x="476250" y="554856"/>
            <a:ext cx="5429250" cy="6219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2" name="円/楕円 1"/>
          <p:cNvSpPr/>
          <p:nvPr/>
        </p:nvSpPr>
        <p:spPr>
          <a:xfrm rot="410174">
            <a:off x="1816573" y="1176740"/>
            <a:ext cx="3799974" cy="785251"/>
          </a:xfrm>
          <a:prstGeom prst="ellipse">
            <a:avLst/>
          </a:prstGeom>
          <a:no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7" name="右矢印 6"/>
          <p:cNvSpPr/>
          <p:nvPr/>
        </p:nvSpPr>
        <p:spPr>
          <a:xfrm>
            <a:off x="5765632" y="1408956"/>
            <a:ext cx="287164" cy="638506"/>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6" name="タイトル 1"/>
          <p:cNvSpPr txBox="1">
            <a:spLocks/>
          </p:cNvSpPr>
          <p:nvPr/>
        </p:nvSpPr>
        <p:spPr bwMode="auto">
          <a:xfrm>
            <a:off x="409892" y="481807"/>
            <a:ext cx="8345488" cy="502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lgn="ctr" defTabSz="684213" rtl="0" eaLnBrk="1" fontAlgn="base" hangingPunct="1">
              <a:lnSpc>
                <a:spcPct val="80000"/>
              </a:lnSpc>
              <a:spcBef>
                <a:spcPct val="0"/>
              </a:spcBef>
              <a:spcAft>
                <a:spcPct val="0"/>
              </a:spcAft>
              <a:defRPr kumimoji="1" lang="en-US" sz="45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pPr algn="l"/>
            <a:endParaRPr lang="ja-JP" altLang="en-US" sz="1800" dirty="0">
              <a:solidFill>
                <a:srgbClr val="51515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 name="角丸四角形 11"/>
          <p:cNvSpPr/>
          <p:nvPr/>
        </p:nvSpPr>
        <p:spPr>
          <a:xfrm>
            <a:off x="6084545" y="1280821"/>
            <a:ext cx="2964204" cy="934872"/>
          </a:xfrm>
          <a:prstGeom prst="roundRect">
            <a:avLst>
              <a:gd name="adj" fmla="val 9589"/>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無線</a:t>
            </a:r>
            <a:r>
              <a:rPr kumimoji="1" lang="en-US" altLang="ja-JP" dirty="0" smtClean="0">
                <a:latin typeface="ＭＳ Ｐゴシック" panose="020B0600070205080204" pitchFamily="50" charset="-128"/>
                <a:ea typeface="ＭＳ Ｐゴシック" panose="020B0600070205080204" pitchFamily="50" charset="-128"/>
                <a:cs typeface="メイリオ" panose="020B0604030504040204" pitchFamily="50" charset="-128"/>
              </a:rPr>
              <a:t>LAN</a:t>
            </a:r>
            <a:r>
              <a:rPr kumimoji="1"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の出力を抑えることでガイドライン値をキープ</a:t>
            </a:r>
          </a:p>
        </p:txBody>
      </p:sp>
      <p:sp>
        <p:nvSpPr>
          <p:cNvPr id="14" name="正方形/長方形 13"/>
          <p:cNvSpPr/>
          <p:nvPr/>
        </p:nvSpPr>
        <p:spPr>
          <a:xfrm>
            <a:off x="1595527" y="1696619"/>
            <a:ext cx="1619354" cy="230832"/>
          </a:xfrm>
          <a:prstGeom prst="rect">
            <a:avLst/>
          </a:prstGeom>
        </p:spPr>
        <p:txBody>
          <a:bodyPr wrap="none">
            <a:spAutoFit/>
          </a:bodyPr>
          <a:lstStyle/>
          <a:p>
            <a:pPr fontAlgn="base">
              <a:spcBef>
                <a:spcPct val="0"/>
              </a:spcBef>
              <a:spcAft>
                <a:spcPct val="0"/>
              </a:spcAft>
            </a:pPr>
            <a:r>
              <a:rPr kumimoji="1" lang="en-US" altLang="ja-JP" sz="9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8</a:t>
            </a:r>
            <a:r>
              <a:rPr kumimoji="1" lang="ja-JP" altLang="en-US" sz="9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秒更新周期のガイドライン値</a:t>
            </a:r>
            <a:endParaRPr lang="ja-JP" altLang="en-US" sz="9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3" name="右矢印 22"/>
          <p:cNvSpPr/>
          <p:nvPr/>
        </p:nvSpPr>
        <p:spPr>
          <a:xfrm rot="1152809">
            <a:off x="5737022" y="2210985"/>
            <a:ext cx="315648" cy="641220"/>
          </a:xfrm>
          <a:prstGeom prst="rightArrow">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24" name="角丸四角形 23"/>
          <p:cNvSpPr/>
          <p:nvPr/>
        </p:nvSpPr>
        <p:spPr>
          <a:xfrm>
            <a:off x="6084545" y="2490615"/>
            <a:ext cx="2964204" cy="1168400"/>
          </a:xfrm>
          <a:prstGeom prst="roundRect">
            <a:avLst>
              <a:gd name="adj" fmla="val 9589"/>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無線</a:t>
            </a:r>
            <a:r>
              <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LAN</a:t>
            </a: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の出力が大きいと、</a:t>
            </a:r>
            <a:endPar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Wireless</a:t>
            </a: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HART</a:t>
            </a: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ゲートウェイから遠い</a:t>
            </a:r>
            <a:r>
              <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Wireless</a:t>
            </a: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HART</a:t>
            </a: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機器では</a:t>
            </a:r>
            <a:r>
              <a:rPr kumimoji="1" lang="en-US" altLang="ja-JP" sz="1600" smtClean="0">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1" lang="en-US" altLang="ja-JP" sz="1600" smtClean="0">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1" lang="ja-JP" altLang="en-US" sz="1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通信品質が悪くなる</a:t>
            </a:r>
          </a:p>
        </p:txBody>
      </p:sp>
      <p:sp>
        <p:nvSpPr>
          <p:cNvPr id="9" name="タイトル 8"/>
          <p:cNvSpPr>
            <a:spLocks noGrp="1"/>
          </p:cNvSpPr>
          <p:nvPr>
            <p:ph type="ctrTitle"/>
          </p:nvPr>
        </p:nvSpPr>
        <p:spPr/>
        <p:txBody>
          <a:bodyPr/>
          <a:lstStyle/>
          <a:p>
            <a:r>
              <a:rPr lang="ja-JP" altLang="en-US" dirty="0" smtClean="0">
                <a:solidFill>
                  <a:srgbClr val="515150"/>
                </a:solidFill>
                <a:latin typeface="ＭＳ Ｐゴシック" panose="020B0600070205080204" pitchFamily="50" charset="-128"/>
                <a:cs typeface="メイリオ" panose="020B0604030504040204" pitchFamily="50" charset="-128"/>
              </a:rPr>
              <a:t>無線計装と</a:t>
            </a:r>
            <a:r>
              <a:rPr lang="en-US" altLang="ja-JP" dirty="0" smtClean="0">
                <a:solidFill>
                  <a:srgbClr val="515150"/>
                </a:solidFill>
                <a:latin typeface="ＭＳ Ｐゴシック" panose="020B0600070205080204" pitchFamily="50" charset="-128"/>
                <a:cs typeface="メイリオ" panose="020B0604030504040204" pitchFamily="50" charset="-128"/>
              </a:rPr>
              <a:t>Wi-Fi</a:t>
            </a:r>
            <a:r>
              <a:rPr lang="ja-JP" altLang="en-US" dirty="0" smtClean="0">
                <a:solidFill>
                  <a:srgbClr val="515150"/>
                </a:solidFill>
                <a:latin typeface="ＭＳ Ｐゴシック" panose="020B0600070205080204" pitchFamily="50" charset="-128"/>
                <a:cs typeface="メイリオ" panose="020B0604030504040204" pitchFamily="50" charset="-128"/>
              </a:rPr>
              <a:t>の混在環境例</a:t>
            </a:r>
            <a:endParaRPr kumimoji="1" lang="ja-JP" altLang="en-US" sz="1600" dirty="0">
              <a:latin typeface="ＭＳ Ｐゴシック" panose="020B0600070205080204" pitchFamily="50" charset="-128"/>
            </a:endParaRPr>
          </a:p>
        </p:txBody>
      </p:sp>
      <p:sp>
        <p:nvSpPr>
          <p:cNvPr id="11" name="テキスト プレースホルダー 10"/>
          <p:cNvSpPr>
            <a:spLocks noGrp="1"/>
          </p:cNvSpPr>
          <p:nvPr>
            <p:ph type="body" sz="quarter" idx="10"/>
          </p:nvPr>
        </p:nvSpPr>
        <p:spPr/>
        <p:txBody>
          <a:bodyPr/>
          <a:lstStyle/>
          <a:p>
            <a:r>
              <a:rPr lang="ja-JP" altLang="en-US" dirty="0" smtClean="0">
                <a:solidFill>
                  <a:srgbClr val="515150"/>
                </a:solidFill>
                <a:latin typeface="ＭＳ Ｐゴシック" panose="020B0600070205080204" pitchFamily="50" charset="-128"/>
                <a:cs typeface="メイリオ" panose="020B0604030504040204" pitchFamily="50" charset="-128"/>
              </a:rPr>
              <a:t>無線</a:t>
            </a:r>
            <a:r>
              <a:rPr lang="en-US" altLang="ja-JP" dirty="0">
                <a:solidFill>
                  <a:srgbClr val="515150"/>
                </a:solidFill>
                <a:latin typeface="ＭＳ Ｐゴシック" panose="020B0600070205080204" pitchFamily="50" charset="-128"/>
                <a:cs typeface="メイリオ" panose="020B0604030504040204" pitchFamily="50" charset="-128"/>
              </a:rPr>
              <a:t>LAN</a:t>
            </a:r>
            <a:r>
              <a:rPr lang="ja-JP" altLang="en-US" dirty="0">
                <a:solidFill>
                  <a:srgbClr val="515150"/>
                </a:solidFill>
                <a:latin typeface="ＭＳ Ｐゴシック" panose="020B0600070205080204" pitchFamily="50" charset="-128"/>
                <a:cs typeface="メイリオ" panose="020B0604030504040204" pitchFamily="50" charset="-128"/>
              </a:rPr>
              <a:t>の送信出力差による</a:t>
            </a:r>
            <a:r>
              <a:rPr lang="en-US" altLang="ja-JP" dirty="0" smtClean="0">
                <a:solidFill>
                  <a:srgbClr val="515150"/>
                </a:solidFill>
                <a:latin typeface="ＭＳ Ｐゴシック" panose="020B0600070205080204" pitchFamily="50" charset="-128"/>
                <a:cs typeface="メイリオ" panose="020B0604030504040204" pitchFamily="50" charset="-128"/>
              </a:rPr>
              <a:t>Wireless HART</a:t>
            </a:r>
            <a:r>
              <a:rPr lang="ja-JP" altLang="en-US" dirty="0">
                <a:solidFill>
                  <a:srgbClr val="515150"/>
                </a:solidFill>
                <a:latin typeface="ＭＳ Ｐゴシック" panose="020B0600070205080204" pitchFamily="50" charset="-128"/>
                <a:cs typeface="メイリオ" panose="020B0604030504040204" pitchFamily="50" charset="-128"/>
              </a:rPr>
              <a:t>への影響</a:t>
            </a:r>
            <a:r>
              <a:rPr lang="ja-JP" altLang="en-US" dirty="0" smtClean="0">
                <a:solidFill>
                  <a:srgbClr val="515150"/>
                </a:solidFill>
                <a:latin typeface="ＭＳ Ｐゴシック" panose="020B0600070205080204" pitchFamily="50" charset="-128"/>
                <a:cs typeface="メイリオ" panose="020B0604030504040204" pitchFamily="50" charset="-128"/>
              </a:rPr>
              <a:t>検証</a:t>
            </a:r>
            <a:endParaRPr kumimoji="1" lang="ja-JP" altLang="en-US" dirty="0">
              <a:latin typeface="ＭＳ Ｐゴシック" panose="020B0600070205080204" pitchFamily="50" charset="-128"/>
            </a:endParaRPr>
          </a:p>
        </p:txBody>
      </p:sp>
    </p:spTree>
    <p:extLst>
      <p:ext uri="{BB962C8B-B14F-4D97-AF65-F5344CB8AC3E}">
        <p14:creationId xmlns:p14="http://schemas.microsoft.com/office/powerpoint/2010/main" val="32194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図形グループ 18"/>
          <p:cNvGrpSpPr/>
          <p:nvPr/>
        </p:nvGrpSpPr>
        <p:grpSpPr>
          <a:xfrm>
            <a:off x="425406" y="1938528"/>
            <a:ext cx="8356551" cy="2980944"/>
            <a:chOff x="368660" y="5405707"/>
            <a:chExt cx="6065626" cy="2175585"/>
          </a:xfrm>
        </p:grpSpPr>
        <p:grpSp>
          <p:nvGrpSpPr>
            <p:cNvPr id="20" name="グループ化 5"/>
            <p:cNvGrpSpPr/>
            <p:nvPr/>
          </p:nvGrpSpPr>
          <p:grpSpPr>
            <a:xfrm>
              <a:off x="2767356" y="5405754"/>
              <a:ext cx="1637955" cy="2175538"/>
              <a:chOff x="2399727" y="5477762"/>
              <a:chExt cx="2001381" cy="2175538"/>
            </a:xfrm>
          </p:grpSpPr>
          <p:sp>
            <p:nvSpPr>
              <p:cNvPr id="98" name="角丸四角形 97"/>
              <p:cNvSpPr/>
              <p:nvPr/>
            </p:nvSpPr>
            <p:spPr>
              <a:xfrm>
                <a:off x="2399730" y="5477762"/>
                <a:ext cx="2001378" cy="289487"/>
              </a:xfrm>
              <a:prstGeom prst="roundRect">
                <a:avLst>
                  <a:gd name="adj" fmla="val 10485"/>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WPA / WPA2 (CCMP) </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の採用</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と</a:t>
                </a:r>
                <a: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適切</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な</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設定</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9" name="角丸四角形 98"/>
              <p:cNvSpPr/>
              <p:nvPr/>
            </p:nvSpPr>
            <p:spPr>
              <a:xfrm>
                <a:off x="2399727" y="5792104"/>
                <a:ext cx="2001380"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パスワードや電子証明書を利用した</a:t>
                </a:r>
                <a: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アクセス制御・認証</a:t>
                </a:r>
                <a:endParaRPr kumimoji="1" lang="en-US" altLang="ja-JP"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l"/>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管理者用パスワードの設定</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0" name="角丸四角形 99"/>
              <p:cNvSpPr/>
              <p:nvPr/>
            </p:nvSpPr>
            <p:spPr>
              <a:xfrm>
                <a:off x="2399730" y="6106446"/>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電波の伝搬範囲の適切な</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設定</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1" name="角丸四角形 100"/>
              <p:cNvSpPr/>
              <p:nvPr/>
            </p:nvSpPr>
            <p:spPr>
              <a:xfrm>
                <a:off x="2399730" y="6420788"/>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ログの収集・保存・</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分析</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2" name="角丸四角形 101"/>
              <p:cNvSpPr/>
              <p:nvPr/>
            </p:nvSpPr>
            <p:spPr>
              <a:xfrm>
                <a:off x="2399730" y="6735130"/>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無線 </a:t>
                </a:r>
                <a:r>
                  <a:rPr kumimoji="1" lang="en-US" altLang="ja-JP"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IDS / IPS </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の</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導入</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3" name="角丸四角形 102"/>
              <p:cNvSpPr/>
              <p:nvPr/>
            </p:nvSpPr>
            <p:spPr>
              <a:xfrm>
                <a:off x="2399730" y="7049472"/>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電波状況の</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監視</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4" name="角丸四角形 103"/>
              <p:cNvSpPr/>
              <p:nvPr/>
            </p:nvSpPr>
            <p:spPr>
              <a:xfrm>
                <a:off x="2399730" y="7363813"/>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管理フレームの暗号化・改ざん検知（</a:t>
                </a:r>
                <a:r>
                  <a:rPr kumimoji="1" lang="en-US" altLang="ja-JP"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IEEE 802.11 w</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21" name="グループ化 4"/>
            <p:cNvGrpSpPr/>
            <p:nvPr/>
          </p:nvGrpSpPr>
          <p:grpSpPr>
            <a:xfrm>
              <a:off x="4796333" y="5405754"/>
              <a:ext cx="1637953" cy="2175538"/>
              <a:chOff x="4426295" y="5477762"/>
              <a:chExt cx="2001378" cy="2175538"/>
            </a:xfrm>
          </p:grpSpPr>
          <p:sp>
            <p:nvSpPr>
              <p:cNvPr id="91" name="角丸四角形 90"/>
              <p:cNvSpPr/>
              <p:nvPr/>
            </p:nvSpPr>
            <p:spPr>
              <a:xfrm>
                <a:off x="4426295" y="5477762"/>
                <a:ext cx="2001378"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WPA / WPA2 </a:t>
                </a:r>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機能を</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実装済み</a:t>
                </a:r>
                <a:endPar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2" name="角丸四角形 91"/>
              <p:cNvSpPr/>
              <p:nvPr/>
            </p:nvSpPr>
            <p:spPr>
              <a:xfrm>
                <a:off x="4426295" y="5792104"/>
                <a:ext cx="2001376" cy="314342"/>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IEEE 802.1x </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認証に対応</a:t>
                </a:r>
                <a:endParaRPr kumimoji="1" lang="en-US" altLang="ja-JP"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l"/>
                <a:r>
                  <a:rPr kumimoji="1" lang="ja-JP" altLang="en-US" sz="9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各機器に管理者用パスパード設定可能</a:t>
                </a:r>
                <a:endParaRPr kumimoji="1" lang="ja-JP" altLang="en-US" sz="9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3" name="角丸四角形 92"/>
              <p:cNvSpPr/>
              <p:nvPr/>
            </p:nvSpPr>
            <p:spPr>
              <a:xfrm>
                <a:off x="4426295" y="6106446"/>
                <a:ext cx="2001378"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自動調整機能やマニュアルでの設定</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機能あり</a:t>
                </a:r>
                <a:endPar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4" name="角丸四角形 93"/>
              <p:cNvSpPr/>
              <p:nvPr/>
            </p:nvSpPr>
            <p:spPr>
              <a:xfrm>
                <a:off x="4426295" y="6420788"/>
                <a:ext cx="2001378"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運用管理ツールで</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提供</a:t>
                </a:r>
                <a:endPar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5" name="角丸四角形 94"/>
              <p:cNvSpPr/>
              <p:nvPr/>
            </p:nvSpPr>
            <p:spPr>
              <a:xfrm>
                <a:off x="4426295" y="6735130"/>
                <a:ext cx="2001378"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189">
                  <a:lnSpc>
                    <a:spcPct val="80000"/>
                  </a:lnSpc>
                  <a:defRPr/>
                </a:pPr>
                <a:r>
                  <a:rPr kumimoji="1" lang="en-US" altLang="ja-JP"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IDS </a:t>
                </a:r>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機能はコントローラで提供</a:t>
                </a:r>
                <a:endParaRPr kumimoji="1" lang="en-US" altLang="ja-JP"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l" defTabSz="914189">
                  <a:lnSpc>
                    <a:spcPct val="80000"/>
                  </a:lnSpc>
                  <a:defRPr/>
                </a:pPr>
                <a:r>
                  <a:rPr kumimoji="1" lang="en-US" altLang="ja-JP"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IPS </a:t>
                </a:r>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については無線</a:t>
                </a:r>
                <a:r>
                  <a:rPr kumimoji="1" lang="en-US" altLang="ja-JP"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LAN</a:t>
                </a:r>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専用</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の</a:t>
                </a:r>
                <a:r>
                  <a:rPr kumimoji="1" lang="en-US" altLang="ja-JP"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IPS</a:t>
                </a:r>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製品を提供</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可能</a:t>
                </a:r>
                <a:endPar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6" name="角丸四角形 95"/>
              <p:cNvSpPr/>
              <p:nvPr/>
            </p:nvSpPr>
            <p:spPr>
              <a:xfrm>
                <a:off x="4426295" y="7049472"/>
                <a:ext cx="2001378"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運用管理ツールでの電波</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の</a:t>
                </a:r>
                <a:r>
                  <a:rPr kumimoji="1" lang="en-US" altLang="ja-JP"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1" lang="en-US" altLang="ja-JP"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可視化</a:t>
                </a:r>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を</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実現</a:t>
                </a:r>
                <a:endPar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7" name="角丸四角形 96"/>
              <p:cNvSpPr/>
              <p:nvPr/>
            </p:nvSpPr>
            <p:spPr>
              <a:xfrm>
                <a:off x="4426295" y="7363813"/>
                <a:ext cx="2001378"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IEEE 802.11 w </a:t>
                </a:r>
                <a:r>
                  <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機能を</a:t>
                </a:r>
                <a:r>
                  <a:rPr kumimoji="1" lang="ja-JP" altLang="en-US" sz="1000" b="1" dirty="0" smtClean="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実装済み</a:t>
                </a:r>
                <a:endParaRPr kumimoji="1" lang="ja-JP" altLang="en-US" sz="1000" b="1"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22" name="グループ化 7"/>
            <p:cNvGrpSpPr/>
            <p:nvPr/>
          </p:nvGrpSpPr>
          <p:grpSpPr>
            <a:xfrm>
              <a:off x="419100" y="5405707"/>
              <a:ext cx="1425724" cy="2161357"/>
              <a:chOff x="393826" y="5477715"/>
              <a:chExt cx="1476000" cy="2161357"/>
            </a:xfrm>
          </p:grpSpPr>
          <p:sp>
            <p:nvSpPr>
              <p:cNvPr id="86" name="角丸四角形 85"/>
              <p:cNvSpPr/>
              <p:nvPr/>
            </p:nvSpPr>
            <p:spPr>
              <a:xfrm>
                <a:off x="393826" y="5477715"/>
                <a:ext cx="1476000" cy="413535"/>
              </a:xfrm>
              <a:prstGeom prst="roundRect">
                <a:avLst>
                  <a:gd name="adj" fmla="val 4254"/>
                </a:avLst>
              </a:prstGeom>
              <a:gradFill flip="none" rotWithShape="1">
                <a:gsLst>
                  <a:gs pos="0">
                    <a:srgbClr val="C00000">
                      <a:tint val="66000"/>
                      <a:satMod val="160000"/>
                      <a:alpha val="53000"/>
                    </a:srgbClr>
                  </a:gs>
                  <a:gs pos="50000">
                    <a:srgbClr val="C00000">
                      <a:tint val="44500"/>
                      <a:satMod val="160000"/>
                      <a:alpha val="51000"/>
                    </a:srgbClr>
                  </a:gs>
                  <a:gs pos="100000">
                    <a:srgbClr val="C0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7" name="角丸四角形 86"/>
              <p:cNvSpPr/>
              <p:nvPr/>
            </p:nvSpPr>
            <p:spPr>
              <a:xfrm>
                <a:off x="393826" y="6351626"/>
                <a:ext cx="1476000" cy="413535"/>
              </a:xfrm>
              <a:prstGeom prst="roundRect">
                <a:avLst>
                  <a:gd name="adj" fmla="val 4254"/>
                </a:avLst>
              </a:prstGeom>
              <a:gradFill flip="none" rotWithShape="1">
                <a:gsLst>
                  <a:gs pos="0">
                    <a:srgbClr val="C00000">
                      <a:tint val="66000"/>
                      <a:satMod val="160000"/>
                      <a:alpha val="53000"/>
                    </a:srgbClr>
                  </a:gs>
                  <a:gs pos="50000">
                    <a:srgbClr val="C00000">
                      <a:tint val="44500"/>
                      <a:satMod val="160000"/>
                      <a:alpha val="51000"/>
                    </a:srgbClr>
                  </a:gs>
                  <a:gs pos="100000">
                    <a:srgbClr val="C0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8" name="角丸四角形 87"/>
              <p:cNvSpPr/>
              <p:nvPr/>
            </p:nvSpPr>
            <p:spPr>
              <a:xfrm>
                <a:off x="393826" y="6788581"/>
                <a:ext cx="1476000" cy="413535"/>
              </a:xfrm>
              <a:prstGeom prst="roundRect">
                <a:avLst>
                  <a:gd name="adj" fmla="val 4254"/>
                </a:avLst>
              </a:prstGeom>
              <a:gradFill flip="none" rotWithShape="1">
                <a:gsLst>
                  <a:gs pos="0">
                    <a:srgbClr val="C00000">
                      <a:tint val="66000"/>
                      <a:satMod val="160000"/>
                      <a:alpha val="53000"/>
                    </a:srgbClr>
                  </a:gs>
                  <a:gs pos="50000">
                    <a:srgbClr val="C00000">
                      <a:tint val="44500"/>
                      <a:satMod val="160000"/>
                      <a:alpha val="51000"/>
                    </a:srgbClr>
                  </a:gs>
                  <a:gs pos="100000">
                    <a:srgbClr val="C0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9" name="角丸四角形 88"/>
              <p:cNvSpPr/>
              <p:nvPr/>
            </p:nvSpPr>
            <p:spPr>
              <a:xfrm>
                <a:off x="393826" y="7225537"/>
                <a:ext cx="1476000" cy="413535"/>
              </a:xfrm>
              <a:prstGeom prst="roundRect">
                <a:avLst>
                  <a:gd name="adj" fmla="val 4254"/>
                </a:avLst>
              </a:prstGeom>
              <a:gradFill flip="none" rotWithShape="1">
                <a:gsLst>
                  <a:gs pos="0">
                    <a:srgbClr val="C00000">
                      <a:tint val="66000"/>
                      <a:satMod val="160000"/>
                      <a:alpha val="53000"/>
                    </a:srgbClr>
                  </a:gs>
                  <a:gs pos="50000">
                    <a:srgbClr val="C00000">
                      <a:tint val="44500"/>
                      <a:satMod val="160000"/>
                      <a:alpha val="51000"/>
                    </a:srgbClr>
                  </a:gs>
                  <a:gs pos="100000">
                    <a:srgbClr val="C0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0" name="角丸四角形 89"/>
              <p:cNvSpPr/>
              <p:nvPr/>
            </p:nvSpPr>
            <p:spPr>
              <a:xfrm>
                <a:off x="393826" y="5914671"/>
                <a:ext cx="1476000" cy="413535"/>
              </a:xfrm>
              <a:prstGeom prst="roundRect">
                <a:avLst>
                  <a:gd name="adj" fmla="val 4254"/>
                </a:avLst>
              </a:prstGeom>
              <a:gradFill flip="none" rotWithShape="1">
                <a:gsLst>
                  <a:gs pos="0">
                    <a:srgbClr val="C00000">
                      <a:tint val="66000"/>
                      <a:satMod val="160000"/>
                      <a:alpha val="53000"/>
                    </a:srgbClr>
                  </a:gs>
                  <a:gs pos="50000">
                    <a:srgbClr val="C00000">
                      <a:tint val="44500"/>
                      <a:satMod val="160000"/>
                      <a:alpha val="51000"/>
                    </a:srgbClr>
                  </a:gs>
                  <a:gs pos="100000">
                    <a:srgbClr val="C0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23" name="グループ化 123"/>
            <p:cNvGrpSpPr/>
            <p:nvPr/>
          </p:nvGrpSpPr>
          <p:grpSpPr>
            <a:xfrm>
              <a:off x="2420533" y="5405754"/>
              <a:ext cx="324392" cy="2175538"/>
              <a:chOff x="2362350" y="5477762"/>
              <a:chExt cx="2038758" cy="2175538"/>
            </a:xfrm>
          </p:grpSpPr>
          <p:sp>
            <p:nvSpPr>
              <p:cNvPr id="79" name="角丸四角形 78"/>
              <p:cNvSpPr/>
              <p:nvPr/>
            </p:nvSpPr>
            <p:spPr>
              <a:xfrm>
                <a:off x="2362350" y="5477762"/>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必須</a:t>
                </a:r>
                <a:endParaRPr kumimoji="1" lang="ja-JP" altLang="en-US" sz="105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0" name="角丸四角形 79"/>
              <p:cNvSpPr/>
              <p:nvPr/>
            </p:nvSpPr>
            <p:spPr>
              <a:xfrm>
                <a:off x="2362350" y="5792104"/>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必須</a:t>
                </a:r>
                <a:endParaRPr kumimoji="1" lang="ja-JP" altLang="en-US" sz="105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1" name="角丸四角形 80"/>
              <p:cNvSpPr/>
              <p:nvPr/>
            </p:nvSpPr>
            <p:spPr>
              <a:xfrm>
                <a:off x="2399730" y="6106446"/>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高</a:t>
                </a:r>
                <a:endParaRPr kumimoji="1" lang="ja-JP" altLang="en-US" sz="12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2" name="角丸四角形 81"/>
              <p:cNvSpPr/>
              <p:nvPr/>
            </p:nvSpPr>
            <p:spPr>
              <a:xfrm>
                <a:off x="2399730" y="6420788"/>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高</a:t>
                </a:r>
                <a:endParaRPr kumimoji="1" lang="ja-JP" altLang="en-US" sz="12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3" name="角丸四角形 82"/>
              <p:cNvSpPr/>
              <p:nvPr/>
            </p:nvSpPr>
            <p:spPr>
              <a:xfrm>
                <a:off x="2399730" y="6735130"/>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高</a:t>
                </a:r>
                <a:endParaRPr kumimoji="1" lang="ja-JP" altLang="en-US" sz="12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4" name="角丸四角形 83"/>
              <p:cNvSpPr/>
              <p:nvPr/>
            </p:nvSpPr>
            <p:spPr>
              <a:xfrm>
                <a:off x="2399730" y="7049472"/>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中</a:t>
                </a:r>
                <a:endParaRPr kumimoji="1" lang="ja-JP" altLang="en-US" sz="12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5" name="角丸四角形 84"/>
              <p:cNvSpPr/>
              <p:nvPr/>
            </p:nvSpPr>
            <p:spPr>
              <a:xfrm>
                <a:off x="2399730" y="7363813"/>
                <a:ext cx="2001378" cy="289487"/>
              </a:xfrm>
              <a:prstGeom prst="roundRect">
                <a:avLst>
                  <a:gd name="adj" fmla="val 4254"/>
                </a:avLst>
              </a:prstGeom>
              <a:gradFill flip="none" rotWithShape="1">
                <a:gsLst>
                  <a:gs pos="0">
                    <a:schemeClr val="tx2">
                      <a:tint val="66000"/>
                      <a:satMod val="160000"/>
                      <a:alpha val="54000"/>
                    </a:schemeClr>
                  </a:gs>
                  <a:gs pos="50000">
                    <a:schemeClr val="tx2">
                      <a:tint val="44500"/>
                      <a:satMod val="160000"/>
                      <a:alpha val="54000"/>
                    </a:schemeClr>
                  </a:gs>
                  <a:gs pos="100000">
                    <a:schemeClr val="tx2">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低</a:t>
                </a:r>
                <a:endParaRPr kumimoji="1" lang="ja-JP" altLang="en-US" sz="12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24" name="グループ化 131"/>
            <p:cNvGrpSpPr/>
            <p:nvPr/>
          </p:nvGrpSpPr>
          <p:grpSpPr>
            <a:xfrm>
              <a:off x="4455455" y="5405754"/>
              <a:ext cx="318447" cy="2175538"/>
              <a:chOff x="4426315" y="5477762"/>
              <a:chExt cx="2001398" cy="2175538"/>
            </a:xfrm>
          </p:grpSpPr>
          <p:sp>
            <p:nvSpPr>
              <p:cNvPr id="72" name="角丸四角形 71"/>
              <p:cNvSpPr/>
              <p:nvPr/>
            </p:nvSpPr>
            <p:spPr>
              <a:xfrm>
                <a:off x="4426320" y="5477762"/>
                <a:ext cx="2001383"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73" name="角丸四角形 72"/>
              <p:cNvSpPr/>
              <p:nvPr/>
            </p:nvSpPr>
            <p:spPr>
              <a:xfrm>
                <a:off x="4426325" y="5792104"/>
                <a:ext cx="2001388"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74" name="角丸四角形 73"/>
              <p:cNvSpPr/>
              <p:nvPr/>
            </p:nvSpPr>
            <p:spPr>
              <a:xfrm>
                <a:off x="4426320" y="6106446"/>
                <a:ext cx="2001383"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75" name="角丸四角形 74"/>
              <p:cNvSpPr/>
              <p:nvPr/>
            </p:nvSpPr>
            <p:spPr>
              <a:xfrm>
                <a:off x="4426320" y="6420788"/>
                <a:ext cx="2001383"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76" name="角丸四角形 75"/>
              <p:cNvSpPr/>
              <p:nvPr/>
            </p:nvSpPr>
            <p:spPr>
              <a:xfrm>
                <a:off x="4426320" y="6735130"/>
                <a:ext cx="2001383"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77" name="角丸四角形 76"/>
              <p:cNvSpPr/>
              <p:nvPr/>
            </p:nvSpPr>
            <p:spPr>
              <a:xfrm>
                <a:off x="4426315" y="7049472"/>
                <a:ext cx="2001379"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78" name="角丸四角形 77"/>
              <p:cNvSpPr/>
              <p:nvPr/>
            </p:nvSpPr>
            <p:spPr>
              <a:xfrm>
                <a:off x="4426320" y="7363813"/>
                <a:ext cx="2001383" cy="289487"/>
              </a:xfrm>
              <a:prstGeom prst="roundRect">
                <a:avLst>
                  <a:gd name="adj" fmla="val 4254"/>
                </a:avLst>
              </a:prstGeom>
              <a:gradFill flip="none" rotWithShape="1">
                <a:gsLst>
                  <a:gs pos="0">
                    <a:schemeClr val="accent1">
                      <a:tint val="66000"/>
                      <a:satMod val="160000"/>
                      <a:alpha val="49000"/>
                    </a:schemeClr>
                  </a:gs>
                  <a:gs pos="50000">
                    <a:schemeClr val="accent1">
                      <a:tint val="44500"/>
                      <a:satMod val="160000"/>
                      <a:alpha val="52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dirty="0">
                    <a:solidFill>
                      <a:srgbClr val="0070C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grpSp>
        <p:cxnSp>
          <p:nvCxnSpPr>
            <p:cNvPr id="25" name="Straight Arrow Connector 16"/>
            <p:cNvCxnSpPr>
              <a:stCxn id="86" idx="3"/>
              <a:endCxn id="79" idx="1"/>
            </p:cNvCxnSpPr>
            <p:nvPr/>
          </p:nvCxnSpPr>
          <p:spPr>
            <a:xfrm flipV="1">
              <a:off x="1844824" y="5550497"/>
              <a:ext cx="575709" cy="61977"/>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16"/>
            <p:cNvCxnSpPr>
              <a:stCxn id="86" idx="3"/>
              <a:endCxn id="80" idx="1"/>
            </p:cNvCxnSpPr>
            <p:nvPr/>
          </p:nvCxnSpPr>
          <p:spPr>
            <a:xfrm>
              <a:off x="1844824" y="5612475"/>
              <a:ext cx="575709" cy="252365"/>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16"/>
            <p:cNvCxnSpPr>
              <a:stCxn id="90" idx="3"/>
              <a:endCxn id="79" idx="1"/>
            </p:cNvCxnSpPr>
            <p:nvPr/>
          </p:nvCxnSpPr>
          <p:spPr>
            <a:xfrm flipV="1">
              <a:off x="1844824" y="5550497"/>
              <a:ext cx="575709" cy="498934"/>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16"/>
            <p:cNvCxnSpPr>
              <a:stCxn id="90" idx="3"/>
              <a:endCxn id="80" idx="1"/>
            </p:cNvCxnSpPr>
            <p:nvPr/>
          </p:nvCxnSpPr>
          <p:spPr>
            <a:xfrm flipV="1">
              <a:off x="1844824" y="5864839"/>
              <a:ext cx="575709" cy="184592"/>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16"/>
            <p:cNvCxnSpPr>
              <a:stCxn id="90" idx="3"/>
              <a:endCxn id="81" idx="1"/>
            </p:cNvCxnSpPr>
            <p:nvPr/>
          </p:nvCxnSpPr>
          <p:spPr>
            <a:xfrm>
              <a:off x="1844824" y="6049431"/>
              <a:ext cx="581656" cy="129751"/>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16"/>
            <p:cNvCxnSpPr>
              <a:stCxn id="90" idx="3"/>
              <a:endCxn id="82" idx="1"/>
            </p:cNvCxnSpPr>
            <p:nvPr/>
          </p:nvCxnSpPr>
          <p:spPr>
            <a:xfrm>
              <a:off x="1844824" y="6049431"/>
              <a:ext cx="581656" cy="444093"/>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16"/>
            <p:cNvCxnSpPr>
              <a:stCxn id="90" idx="3"/>
              <a:endCxn id="83" idx="1"/>
            </p:cNvCxnSpPr>
            <p:nvPr/>
          </p:nvCxnSpPr>
          <p:spPr>
            <a:xfrm>
              <a:off x="1844824" y="6049431"/>
              <a:ext cx="581656" cy="758435"/>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16"/>
            <p:cNvCxnSpPr>
              <a:stCxn id="87" idx="3"/>
              <a:endCxn id="79" idx="1"/>
            </p:cNvCxnSpPr>
            <p:nvPr/>
          </p:nvCxnSpPr>
          <p:spPr>
            <a:xfrm flipV="1">
              <a:off x="1844824" y="5550497"/>
              <a:ext cx="575709" cy="935888"/>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16"/>
            <p:cNvCxnSpPr>
              <a:stCxn id="87" idx="3"/>
              <a:endCxn id="80" idx="1"/>
            </p:cNvCxnSpPr>
            <p:nvPr/>
          </p:nvCxnSpPr>
          <p:spPr>
            <a:xfrm flipV="1">
              <a:off x="1844824" y="5864839"/>
              <a:ext cx="575709" cy="621547"/>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16"/>
            <p:cNvCxnSpPr>
              <a:stCxn id="87" idx="3"/>
              <a:endCxn id="81" idx="1"/>
            </p:cNvCxnSpPr>
            <p:nvPr/>
          </p:nvCxnSpPr>
          <p:spPr>
            <a:xfrm flipV="1">
              <a:off x="1844824" y="6179182"/>
              <a:ext cx="581656" cy="307204"/>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16"/>
            <p:cNvCxnSpPr>
              <a:stCxn id="87" idx="3"/>
              <a:endCxn id="82" idx="1"/>
            </p:cNvCxnSpPr>
            <p:nvPr/>
          </p:nvCxnSpPr>
          <p:spPr>
            <a:xfrm>
              <a:off x="1844824" y="6486386"/>
              <a:ext cx="581656" cy="7138"/>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16"/>
            <p:cNvCxnSpPr>
              <a:stCxn id="87" idx="3"/>
              <a:endCxn id="83" idx="1"/>
            </p:cNvCxnSpPr>
            <p:nvPr/>
          </p:nvCxnSpPr>
          <p:spPr>
            <a:xfrm>
              <a:off x="1844824" y="6486386"/>
              <a:ext cx="581656" cy="321480"/>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16"/>
            <p:cNvCxnSpPr>
              <a:stCxn id="88" idx="3"/>
              <a:endCxn id="79" idx="1"/>
            </p:cNvCxnSpPr>
            <p:nvPr/>
          </p:nvCxnSpPr>
          <p:spPr>
            <a:xfrm flipV="1">
              <a:off x="1844824" y="5550497"/>
              <a:ext cx="575709" cy="1372843"/>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16"/>
            <p:cNvCxnSpPr>
              <a:stCxn id="88" idx="3"/>
              <a:endCxn id="83" idx="1"/>
            </p:cNvCxnSpPr>
            <p:nvPr/>
          </p:nvCxnSpPr>
          <p:spPr>
            <a:xfrm flipV="1">
              <a:off x="1844824" y="6807866"/>
              <a:ext cx="581656" cy="115475"/>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16"/>
            <p:cNvCxnSpPr>
              <a:stCxn id="88" idx="3"/>
              <a:endCxn id="84" idx="1"/>
            </p:cNvCxnSpPr>
            <p:nvPr/>
          </p:nvCxnSpPr>
          <p:spPr>
            <a:xfrm>
              <a:off x="1844824" y="6923341"/>
              <a:ext cx="581656" cy="198867"/>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16"/>
            <p:cNvCxnSpPr>
              <a:stCxn id="89" idx="3"/>
              <a:endCxn id="82" idx="1"/>
            </p:cNvCxnSpPr>
            <p:nvPr/>
          </p:nvCxnSpPr>
          <p:spPr>
            <a:xfrm flipV="1">
              <a:off x="1844824" y="6493524"/>
              <a:ext cx="581656" cy="866773"/>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Arrow Connector 16"/>
            <p:cNvCxnSpPr>
              <a:stCxn id="89" idx="3"/>
              <a:endCxn id="84" idx="1"/>
            </p:cNvCxnSpPr>
            <p:nvPr/>
          </p:nvCxnSpPr>
          <p:spPr>
            <a:xfrm flipV="1">
              <a:off x="1844824" y="7122208"/>
              <a:ext cx="581656" cy="238089"/>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16"/>
            <p:cNvCxnSpPr>
              <a:stCxn id="89" idx="3"/>
              <a:endCxn id="85" idx="1"/>
            </p:cNvCxnSpPr>
            <p:nvPr/>
          </p:nvCxnSpPr>
          <p:spPr>
            <a:xfrm>
              <a:off x="1844824" y="7360297"/>
              <a:ext cx="581656" cy="76252"/>
            </a:xfrm>
            <a:prstGeom prst="straightConnector1">
              <a:avLst/>
            </a:prstGeom>
            <a:ln w="12700">
              <a:solidFill>
                <a:srgbClr val="474747"/>
              </a:solidFill>
              <a:tailEnd type="none"/>
            </a:ln>
          </p:spPr>
          <p:style>
            <a:lnRef idx="1">
              <a:schemeClr val="accent1"/>
            </a:lnRef>
            <a:fillRef idx="0">
              <a:schemeClr val="accent1"/>
            </a:fillRef>
            <a:effectRef idx="0">
              <a:schemeClr val="accent1"/>
            </a:effectRef>
            <a:fontRef idx="minor">
              <a:schemeClr val="tx1"/>
            </a:fontRef>
          </p:style>
        </p:cxnSp>
        <p:grpSp>
          <p:nvGrpSpPr>
            <p:cNvPr id="60" name="グループ化 100"/>
            <p:cNvGrpSpPr/>
            <p:nvPr/>
          </p:nvGrpSpPr>
          <p:grpSpPr>
            <a:xfrm>
              <a:off x="368660" y="5419935"/>
              <a:ext cx="288032" cy="2161357"/>
              <a:chOff x="393826" y="5477715"/>
              <a:chExt cx="1476000" cy="2161357"/>
            </a:xfrm>
            <a:noFill/>
          </p:grpSpPr>
          <p:sp>
            <p:nvSpPr>
              <p:cNvPr id="67" name="角丸四角形 66"/>
              <p:cNvSpPr/>
              <p:nvPr/>
            </p:nvSpPr>
            <p:spPr>
              <a:xfrm>
                <a:off x="393826" y="5477715"/>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1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①</a:t>
                </a:r>
                <a:endParaRPr kumimoji="1" lang="ja-JP" altLang="en-US" sz="11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8" name="角丸四角形 67"/>
              <p:cNvSpPr/>
              <p:nvPr/>
            </p:nvSpPr>
            <p:spPr>
              <a:xfrm>
                <a:off x="393826" y="6351626"/>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1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③</a:t>
                </a:r>
                <a:endParaRPr kumimoji="1" lang="ja-JP" altLang="en-US" sz="11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9" name="角丸四角形 68"/>
              <p:cNvSpPr/>
              <p:nvPr/>
            </p:nvSpPr>
            <p:spPr>
              <a:xfrm>
                <a:off x="393826" y="6788581"/>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1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④</a:t>
                </a:r>
                <a:endParaRPr kumimoji="1" lang="ja-JP" altLang="en-US" sz="11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70" name="角丸四角形 69"/>
              <p:cNvSpPr/>
              <p:nvPr/>
            </p:nvSpPr>
            <p:spPr>
              <a:xfrm>
                <a:off x="393826" y="7225537"/>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1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⑤</a:t>
                </a:r>
                <a:endParaRPr kumimoji="1" lang="ja-JP" altLang="en-US" sz="11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71" name="角丸四角形 70"/>
              <p:cNvSpPr/>
              <p:nvPr/>
            </p:nvSpPr>
            <p:spPr>
              <a:xfrm>
                <a:off x="393826" y="5914671"/>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1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②</a:t>
                </a:r>
                <a:endParaRPr kumimoji="1" lang="ja-JP" altLang="en-US" sz="11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61" name="グループ化 149"/>
            <p:cNvGrpSpPr/>
            <p:nvPr/>
          </p:nvGrpSpPr>
          <p:grpSpPr>
            <a:xfrm>
              <a:off x="548680" y="5419935"/>
              <a:ext cx="1402701" cy="2161357"/>
              <a:chOff x="393826" y="5477715"/>
              <a:chExt cx="1476000" cy="2161357"/>
            </a:xfrm>
            <a:noFill/>
          </p:grpSpPr>
          <p:sp>
            <p:nvSpPr>
              <p:cNvPr id="62" name="角丸四角形 61"/>
              <p:cNvSpPr/>
              <p:nvPr/>
            </p:nvSpPr>
            <p:spPr>
              <a:xfrm>
                <a:off x="393826" y="5477715"/>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無線 </a:t>
                </a:r>
                <a:r>
                  <a:rPr kumimoji="1" lang="en-US" altLang="ja-JP"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区間に</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おける</a:t>
                </a:r>
                <a: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通信</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内容の</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窃取及び改ざん</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3" name="角丸四角形 62"/>
              <p:cNvSpPr/>
              <p:nvPr/>
            </p:nvSpPr>
            <p:spPr>
              <a:xfrm>
                <a:off x="393826" y="6351626"/>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利用者</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への</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なりすまし</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4" name="角丸四角形 63"/>
              <p:cNvSpPr/>
              <p:nvPr/>
            </p:nvSpPr>
            <p:spPr>
              <a:xfrm>
                <a:off x="393826" y="6788581"/>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不正</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な</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a:t>
                </a:r>
                <a: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1" lang="en-US" altLang="ja-JP"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による</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通信内容の</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窃取</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5" name="角丸四角形 64"/>
              <p:cNvSpPr/>
              <p:nvPr/>
            </p:nvSpPr>
            <p:spPr>
              <a:xfrm>
                <a:off x="393826" y="7225537"/>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通信</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の</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妨害</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6" name="角丸四角形 65"/>
              <p:cNvSpPr/>
              <p:nvPr/>
            </p:nvSpPr>
            <p:spPr>
              <a:xfrm>
                <a:off x="393826" y="5914671"/>
                <a:ext cx="1476000" cy="413535"/>
              </a:xfrm>
              <a:prstGeom prst="roundRect">
                <a:avLst>
                  <a:gd name="adj" fmla="val 4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内部</a:t>
                </a:r>
                <a:r>
                  <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ネットワークへの</a:t>
                </a:r>
                <a:r>
                  <a:rPr kumimoji="1" lang="ja-JP" altLang="en-US" sz="1000" dirty="0" smtClean="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rPr>
                  <a:t>侵入</a:t>
                </a:r>
                <a:endParaRPr kumimoji="1" lang="ja-JP" altLang="en-US" sz="1000" dirty="0">
                  <a:solidFill>
                    <a:srgbClr val="47474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graphicFrame>
        <p:nvGraphicFramePr>
          <p:cNvPr id="105" name="表 104"/>
          <p:cNvGraphicFramePr>
            <a:graphicFrameLocks noGrp="1"/>
          </p:cNvGraphicFramePr>
          <p:nvPr>
            <p:extLst>
              <p:ext uri="{D42A27DB-BD31-4B8C-83A1-F6EECF244321}">
                <p14:modId xmlns:p14="http://schemas.microsoft.com/office/powerpoint/2010/main" val="926815788"/>
              </p:ext>
            </p:extLst>
          </p:nvPr>
        </p:nvGraphicFramePr>
        <p:xfrm>
          <a:off x="493092" y="1422167"/>
          <a:ext cx="8288863" cy="481380"/>
        </p:xfrm>
        <a:graphic>
          <a:graphicData uri="http://schemas.openxmlformats.org/drawingml/2006/table">
            <a:tbl>
              <a:tblPr firstRow="1" bandRow="1">
                <a:tableStyleId>{5C22544A-7EE6-4342-B048-85BDC9FD1C3A}</a:tableStyleId>
              </a:tblPr>
              <a:tblGrid>
                <a:gridCol w="1975331">
                  <a:extLst>
                    <a:ext uri="{9D8B030D-6E8A-4147-A177-3AD203B41FA5}">
                      <a16:colId xmlns:a16="http://schemas.microsoft.com/office/drawing/2014/main" val="20000"/>
                    </a:ext>
                  </a:extLst>
                </a:gridCol>
                <a:gridCol w="779124">
                  <a:extLst>
                    <a:ext uri="{9D8B030D-6E8A-4147-A177-3AD203B41FA5}">
                      <a16:colId xmlns:a16="http://schemas.microsoft.com/office/drawing/2014/main" val="20001"/>
                    </a:ext>
                  </a:extLst>
                </a:gridCol>
                <a:gridCol w="497625">
                  <a:extLst>
                    <a:ext uri="{9D8B030D-6E8A-4147-A177-3AD203B41FA5}">
                      <a16:colId xmlns:a16="http://schemas.microsoft.com/office/drawing/2014/main" val="20002"/>
                    </a:ext>
                  </a:extLst>
                </a:gridCol>
                <a:gridCol w="2269580">
                  <a:extLst>
                    <a:ext uri="{9D8B030D-6E8A-4147-A177-3AD203B41FA5}">
                      <a16:colId xmlns:a16="http://schemas.microsoft.com/office/drawing/2014/main" val="20003"/>
                    </a:ext>
                  </a:extLst>
                </a:gridCol>
                <a:gridCol w="506626">
                  <a:extLst>
                    <a:ext uri="{9D8B030D-6E8A-4147-A177-3AD203B41FA5}">
                      <a16:colId xmlns:a16="http://schemas.microsoft.com/office/drawing/2014/main" val="20004"/>
                    </a:ext>
                  </a:extLst>
                </a:gridCol>
                <a:gridCol w="2260577">
                  <a:extLst>
                    <a:ext uri="{9D8B030D-6E8A-4147-A177-3AD203B41FA5}">
                      <a16:colId xmlns:a16="http://schemas.microsoft.com/office/drawing/2014/main" val="20005"/>
                    </a:ext>
                  </a:extLst>
                </a:gridCol>
              </a:tblGrid>
              <a:tr h="253575">
                <a:tc rowSpan="2">
                  <a:txBody>
                    <a:bodyPr/>
                    <a:lstStyle/>
                    <a:p>
                      <a:pPr algn="ctr"/>
                      <a:r>
                        <a:rPr kumimoji="1" lang="ja-JP" altLang="en-US" sz="1400" b="1" dirty="0" smtClean="0">
                          <a:latin typeface="Arial" pitchFamily="34" charset="0"/>
                          <a:ea typeface="ＭＳ Ｐゴシック" pitchFamily="50" charset="-128"/>
                          <a:cs typeface="Arial" pitchFamily="34" charset="0"/>
                        </a:rPr>
                        <a:t>手引書に記載されている</a:t>
                      </a:r>
                      <a:endParaRPr kumimoji="1" lang="en-US" altLang="ja-JP" sz="1400" b="1" dirty="0" smtClean="0">
                        <a:latin typeface="Arial" pitchFamily="34" charset="0"/>
                        <a:ea typeface="ＭＳ Ｐゴシック" pitchFamily="50" charset="-128"/>
                        <a:cs typeface="Arial" pitchFamily="34" charset="0"/>
                      </a:endParaRPr>
                    </a:p>
                    <a:p>
                      <a:pPr algn="ctr"/>
                      <a:r>
                        <a:rPr kumimoji="1" lang="ja-JP" altLang="en-US" sz="1400" b="1" dirty="0" smtClean="0">
                          <a:latin typeface="Arial" pitchFamily="34" charset="0"/>
                          <a:ea typeface="ＭＳ Ｐゴシック" pitchFamily="50" charset="-128"/>
                          <a:cs typeface="Arial" pitchFamily="34" charset="0"/>
                        </a:rPr>
                        <a:t>「想定される脅威」</a:t>
                      </a:r>
                    </a:p>
                  </a:txBody>
                  <a:tcPr marL="0" marR="0" marT="27000" marB="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rowSpan="2">
                  <a:txBody>
                    <a:bodyPr/>
                    <a:lstStyle/>
                    <a:p>
                      <a:pPr algn="ctr"/>
                      <a:endParaRPr kumimoji="1" lang="ja-JP" altLang="en-US" sz="900" dirty="0"/>
                    </a:p>
                  </a:txBody>
                  <a:tcPr marL="0" marR="0" marT="27000" marB="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kumimoji="1" lang="ja-JP" altLang="en-US" sz="1400" b="1" dirty="0" smtClean="0">
                          <a:latin typeface="Arial" pitchFamily="34" charset="0"/>
                          <a:ea typeface="ＭＳ Ｐゴシック" pitchFamily="50" charset="-128"/>
                          <a:cs typeface="Arial" pitchFamily="34" charset="0"/>
                        </a:rPr>
                        <a:t>手引書の記載内容</a:t>
                      </a:r>
                      <a:endParaRPr kumimoji="1" lang="ja-JP" altLang="en-US" sz="1400" b="1" dirty="0">
                        <a:latin typeface="Arial" pitchFamily="34" charset="0"/>
                        <a:ea typeface="ＭＳ Ｐゴシック" pitchFamily="50" charset="-128"/>
                        <a:cs typeface="Arial" pitchFamily="34" charset="0"/>
                      </a:endParaRPr>
                    </a:p>
                  </a:txBody>
                  <a:tcPr marL="0" marR="0" marT="27000" marB="270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algn="ctr"/>
                      <a:endParaRPr kumimoji="1" lang="ja-JP" altLang="en-US" sz="1100" dirty="0"/>
                    </a:p>
                  </a:txBody>
                  <a:tcPr anchor="ctr">
                    <a:lnB w="12700" cap="flat" cmpd="sng" algn="ctr">
                      <a:solidFill>
                        <a:schemeClr val="tx1"/>
                      </a:solidFill>
                      <a:prstDash val="solid"/>
                      <a:round/>
                      <a:headEnd type="none" w="med" len="med"/>
                      <a:tailEnd type="none" w="med" len="med"/>
                    </a:lnB>
                    <a:solidFill>
                      <a:schemeClr val="tx1"/>
                    </a:solidFill>
                  </a:tcPr>
                </a:tc>
                <a:tc gridSpan="2">
                  <a:txBody>
                    <a:bodyPr/>
                    <a:lstStyle/>
                    <a:p>
                      <a:pPr algn="ctr"/>
                      <a:r>
                        <a:rPr kumimoji="1" lang="ja-JP" altLang="en-US" sz="1400" b="1" dirty="0" smtClean="0">
                          <a:latin typeface="Arial" pitchFamily="34" charset="0"/>
                          <a:ea typeface="ＭＳ Ｐゴシック" pitchFamily="50" charset="-128"/>
                          <a:cs typeface="Arial" pitchFamily="34" charset="0"/>
                        </a:rPr>
                        <a:t>シスコでの対応</a:t>
                      </a:r>
                      <a:endParaRPr kumimoji="1" lang="ja-JP" altLang="en-US" sz="1400" b="1" dirty="0">
                        <a:latin typeface="Arial" pitchFamily="34" charset="0"/>
                        <a:ea typeface="ＭＳ Ｐゴシック" pitchFamily="50" charset="-128"/>
                        <a:cs typeface="Arial" pitchFamily="34" charset="0"/>
                      </a:endParaRPr>
                    </a:p>
                  </a:txBody>
                  <a:tcPr marL="0" marR="0" marT="27000" marB="270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tx1"/>
                        </a:gs>
                        <a:gs pos="100000">
                          <a:srgbClr val="2F2E7E"/>
                        </a:gs>
                      </a:gsLst>
                      <a:lin ang="2700000" scaled="1"/>
                      <a:tileRect/>
                    </a:gradFill>
                  </a:tcPr>
                </a:tc>
                <a:tc hMerge="1">
                  <a:txBody>
                    <a:bodyPr/>
                    <a:lstStyle/>
                    <a:p>
                      <a:pPr algn="ctr"/>
                      <a:endParaRPr kumimoji="1" lang="ja-JP" altLang="en-US" sz="1100" dirty="0"/>
                    </a:p>
                  </a:txBody>
                  <a:tcPr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02986">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800" b="1" dirty="0" smtClean="0">
                          <a:solidFill>
                            <a:schemeClr val="bg1"/>
                          </a:solidFill>
                          <a:latin typeface="Arial" pitchFamily="34" charset="0"/>
                          <a:ea typeface="ＭＳ Ｐゴシック" pitchFamily="50" charset="-128"/>
                          <a:cs typeface="Arial" pitchFamily="34" charset="0"/>
                        </a:rPr>
                        <a:t>優先度</a:t>
                      </a:r>
                      <a:endParaRPr kumimoji="1" lang="ja-JP" altLang="en-US" sz="800" b="1" dirty="0">
                        <a:solidFill>
                          <a:schemeClr val="bg1"/>
                        </a:solidFill>
                        <a:latin typeface="Arial" pitchFamily="34" charset="0"/>
                        <a:ea typeface="ＭＳ Ｐゴシック" pitchFamily="50" charset="-128"/>
                        <a:cs typeface="Arial" pitchFamily="34" charset="0"/>
                      </a:endParaRPr>
                    </a:p>
                  </a:txBody>
                  <a:tcPr marL="0" marR="0" marT="27000" marB="27000"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kumimoji="1" lang="ja-JP" altLang="en-US" sz="1000" b="1" dirty="0" smtClean="0">
                          <a:solidFill>
                            <a:schemeClr val="bg1"/>
                          </a:solidFill>
                          <a:latin typeface="Arial" pitchFamily="34" charset="0"/>
                          <a:ea typeface="ＭＳ Ｐゴシック" pitchFamily="50" charset="-128"/>
                          <a:cs typeface="Arial" pitchFamily="34" charset="0"/>
                        </a:rPr>
                        <a:t>脅威への情報セキュリティ対策</a:t>
                      </a:r>
                      <a:endParaRPr kumimoji="1" lang="ja-JP" altLang="en-US" sz="1000" b="1" dirty="0">
                        <a:solidFill>
                          <a:schemeClr val="bg1"/>
                        </a:solidFill>
                        <a:latin typeface="Arial" pitchFamily="34" charset="0"/>
                        <a:ea typeface="ＭＳ Ｐゴシック" pitchFamily="50" charset="-128"/>
                        <a:cs typeface="Arial" pitchFamily="34" charset="0"/>
                      </a:endParaRPr>
                    </a:p>
                  </a:txBody>
                  <a:tcPr marL="0" marR="0" marT="27000" marB="27000" anchor="ctr">
                    <a:lnL w="12700" cap="flat" cmpd="sng" algn="ctr">
                      <a:solidFill>
                        <a:schemeClr val="tx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kumimoji="1" lang="ja-JP" altLang="en-US" sz="1000" b="1" dirty="0" smtClean="0">
                          <a:solidFill>
                            <a:schemeClr val="bg1"/>
                          </a:solidFill>
                          <a:latin typeface="Arial" pitchFamily="34" charset="0"/>
                          <a:ea typeface="ＭＳ Ｐゴシック" pitchFamily="50" charset="-128"/>
                          <a:cs typeface="Arial" pitchFamily="34" charset="0"/>
                        </a:rPr>
                        <a:t>適応</a:t>
                      </a:r>
                      <a:endParaRPr kumimoji="1" lang="ja-JP" altLang="en-US" sz="1000" b="1" dirty="0">
                        <a:solidFill>
                          <a:schemeClr val="bg1"/>
                        </a:solidFill>
                        <a:latin typeface="Arial" pitchFamily="34" charset="0"/>
                        <a:ea typeface="ＭＳ Ｐゴシック" pitchFamily="50" charset="-128"/>
                        <a:cs typeface="Arial" pitchFamily="34" charset="0"/>
                      </a:endParaRPr>
                    </a:p>
                  </a:txBody>
                  <a:tcPr marL="0" marR="0" marT="27000" marB="2700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tx1"/>
                        </a:gs>
                        <a:gs pos="100000">
                          <a:srgbClr val="2F2E7E"/>
                        </a:gs>
                      </a:gsLst>
                      <a:lin ang="2700000" scaled="1"/>
                      <a:tileRect/>
                    </a:gradFill>
                  </a:tcPr>
                </a:tc>
                <a:tc>
                  <a:txBody>
                    <a:bodyPr/>
                    <a:lstStyle/>
                    <a:p>
                      <a:pPr algn="ctr"/>
                      <a:r>
                        <a:rPr kumimoji="1" lang="ja-JP" altLang="en-US" sz="1050" b="1" dirty="0" smtClean="0">
                          <a:solidFill>
                            <a:schemeClr val="bg1"/>
                          </a:solidFill>
                          <a:latin typeface="Arial" pitchFamily="34" charset="0"/>
                          <a:ea typeface="ＭＳ Ｐゴシック" pitchFamily="50" charset="-128"/>
                          <a:cs typeface="Arial" pitchFamily="34" charset="0"/>
                        </a:rPr>
                        <a:t>実現方法や対応技術</a:t>
                      </a:r>
                      <a:endParaRPr kumimoji="1" lang="ja-JP" altLang="en-US" sz="1050" b="1" dirty="0">
                        <a:solidFill>
                          <a:schemeClr val="bg1"/>
                        </a:solidFill>
                        <a:latin typeface="Arial" pitchFamily="34" charset="0"/>
                        <a:ea typeface="ＭＳ Ｐゴシック" pitchFamily="50" charset="-128"/>
                        <a:cs typeface="Arial" pitchFamily="34" charset="0"/>
                      </a:endParaRPr>
                    </a:p>
                  </a:txBody>
                  <a:tcPr marL="0" marR="0" marT="27000" marB="270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tx1"/>
                        </a:gs>
                        <a:gs pos="100000">
                          <a:srgbClr val="2F2E7E"/>
                        </a:gs>
                      </a:gsLst>
                      <a:lin ang="2700000" scaled="1"/>
                      <a:tileRect/>
                    </a:gradFill>
                  </a:tcPr>
                </a:tc>
                <a:extLst>
                  <a:ext uri="{0D108BD9-81ED-4DB2-BD59-A6C34878D82A}">
                    <a16:rowId xmlns:a16="http://schemas.microsoft.com/office/drawing/2014/main" val="10001"/>
                  </a:ext>
                </a:extLst>
              </a:tr>
            </a:tbl>
          </a:graphicData>
        </a:graphic>
      </p:graphicFrame>
      <p:sp>
        <p:nvSpPr>
          <p:cNvPr id="106" name="Text Box 62"/>
          <p:cNvSpPr txBox="1">
            <a:spLocks noChangeArrowheads="1"/>
          </p:cNvSpPr>
          <p:nvPr/>
        </p:nvSpPr>
        <p:spPr bwMode="auto">
          <a:xfrm>
            <a:off x="1369576" y="424973"/>
            <a:ext cx="6003883" cy="161583"/>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0" tIns="0" rIns="0" bIns="0" anchor="ctr">
            <a:spAutoFit/>
          </a:bodyPr>
          <a:lstStyle/>
          <a:p>
            <a:pPr defTabSz="957160">
              <a:defRPr/>
            </a:pPr>
            <a:r>
              <a:rPr lang="ja-JP" altLang="en-US" sz="1050" b="1"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情報セキュリティ対策に関する手引</a:t>
            </a: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書「</a:t>
            </a:r>
            <a:r>
              <a:rPr lang="ja-JP" altLang="en-US" sz="1050" b="1"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企業等が安心して無線</a:t>
            </a:r>
            <a:r>
              <a:rPr lang="en-US" altLang="ja-JP" sz="1050" b="1"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LAN</a:t>
            </a:r>
            <a:r>
              <a:rPr lang="ja-JP" altLang="en-US" sz="1050" b="1"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を導入・運用するために」</a:t>
            </a:r>
          </a:p>
        </p:txBody>
      </p:sp>
      <p:sp>
        <p:nvSpPr>
          <p:cNvPr id="107" name="Rectangle 112"/>
          <p:cNvSpPr>
            <a:spLocks noChangeArrowheads="1"/>
          </p:cNvSpPr>
          <p:nvPr/>
        </p:nvSpPr>
        <p:spPr bwMode="auto">
          <a:xfrm>
            <a:off x="3917074" y="583626"/>
            <a:ext cx="2705354" cy="176972"/>
          </a:xfrm>
          <a:prstGeom prst="rect">
            <a:avLst/>
          </a:prstGeom>
          <a:noFill/>
          <a:ln w="9525">
            <a:noFill/>
            <a:miter lim="800000"/>
            <a:headEnd/>
            <a:tailEnd/>
          </a:ln>
        </p:spPr>
        <p:txBody>
          <a:bodyPr wrap="square">
            <a:spAutoFit/>
          </a:bodyPr>
          <a:lstStyle/>
          <a:p>
            <a:pPr algn="r">
              <a:lnSpc>
                <a:spcPct val="90000"/>
              </a:lnSpc>
              <a:spcBef>
                <a:spcPts val="800"/>
              </a:spcBef>
            </a:pPr>
            <a:r>
              <a:rPr lang="en-US" altLang="ja-JP" sz="600"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 http</a:t>
            </a:r>
            <a:r>
              <a:rPr lang="en-US" altLang="ja-JP" sz="600"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://www.soumu.go.jp/main_content/000199320.pdf</a:t>
            </a:r>
            <a:endParaRPr lang="en-US" altLang="ja-JP" sz="600" dirty="0" smtClean="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タイトル 3"/>
          <p:cNvSpPr>
            <a:spLocks noGrp="1"/>
          </p:cNvSpPr>
          <p:nvPr>
            <p:ph type="ctrTitle"/>
          </p:nvPr>
        </p:nvSpPr>
        <p:spPr/>
        <p:txBody>
          <a:bodyPr/>
          <a:lstStyle/>
          <a:p>
            <a:r>
              <a:rPr lang="ja-JP" altLang="en-US" spc="-100" dirty="0" smtClean="0">
                <a:solidFill>
                  <a:schemeClr val="tx1"/>
                </a:solidFill>
                <a:latin typeface="ＭＳ Ｐゴシック" panose="020B0600070205080204" pitchFamily="50" charset="-128"/>
                <a:cs typeface="メイリオ" panose="020B0604030504040204" pitchFamily="50" charset="-128"/>
              </a:rPr>
              <a:t>総務省ガイドラインへの完全準拠</a:t>
            </a:r>
            <a:endParaRPr kumimoji="1" lang="ja-JP" altLang="en-US" dirty="0">
              <a:solidFill>
                <a:schemeClr val="tx1"/>
              </a:solidFill>
              <a:latin typeface="ＭＳ Ｐゴシック" panose="020B0600070205080204" pitchFamily="50" charset="-128"/>
            </a:endParaRPr>
          </a:p>
        </p:txBody>
      </p:sp>
      <p:sp>
        <p:nvSpPr>
          <p:cNvPr id="5" name="テキスト プレースホルダー 4"/>
          <p:cNvSpPr>
            <a:spLocks noGrp="1"/>
          </p:cNvSpPr>
          <p:nvPr>
            <p:ph type="body" sz="quarter" idx="10"/>
          </p:nvPr>
        </p:nvSpPr>
        <p:spPr/>
        <p:txBody>
          <a:bodyPr/>
          <a:lstStyle/>
          <a:p>
            <a:r>
              <a:rPr lang="ja-JP" altLang="en-US" sz="1400" dirty="0">
                <a:solidFill>
                  <a:schemeClr val="tx1"/>
                </a:solidFill>
                <a:latin typeface="ＭＳ Ｐゴシック" panose="020B0600070205080204" pitchFamily="50" charset="-128"/>
                <a:cs typeface="メイリオ" panose="020B0604030504040204" pitchFamily="50" charset="-128"/>
              </a:rPr>
              <a:t>平成</a:t>
            </a:r>
            <a:r>
              <a:rPr lang="en-US" altLang="ja-JP" sz="1400" dirty="0">
                <a:solidFill>
                  <a:schemeClr val="tx1"/>
                </a:solidFill>
                <a:latin typeface="ＭＳ Ｐゴシック" panose="020B0600070205080204" pitchFamily="50" charset="-128"/>
                <a:cs typeface="メイリオ" panose="020B0604030504040204" pitchFamily="50" charset="-128"/>
              </a:rPr>
              <a:t>25</a:t>
            </a:r>
            <a:r>
              <a:rPr lang="ja-JP" altLang="en-US" sz="1400" dirty="0">
                <a:solidFill>
                  <a:schemeClr val="tx1"/>
                </a:solidFill>
                <a:latin typeface="ＭＳ Ｐゴシック" panose="020B0600070205080204" pitchFamily="50" charset="-128"/>
                <a:cs typeface="メイリオ" panose="020B0604030504040204" pitchFamily="50" charset="-128"/>
              </a:rPr>
              <a:t>年</a:t>
            </a:r>
            <a:r>
              <a:rPr lang="en-US" altLang="ja-JP" sz="1400" dirty="0">
                <a:solidFill>
                  <a:schemeClr val="tx1"/>
                </a:solidFill>
                <a:latin typeface="ＭＳ Ｐゴシック" panose="020B0600070205080204" pitchFamily="50" charset="-128"/>
                <a:cs typeface="メイリオ" panose="020B0604030504040204" pitchFamily="50" charset="-128"/>
              </a:rPr>
              <a:t>1</a:t>
            </a:r>
            <a:r>
              <a:rPr lang="ja-JP" altLang="en-US" sz="1400" dirty="0">
                <a:solidFill>
                  <a:schemeClr val="tx1"/>
                </a:solidFill>
                <a:latin typeface="ＭＳ Ｐゴシック" panose="020B0600070205080204" pitchFamily="50" charset="-128"/>
                <a:cs typeface="メイリオ" panose="020B0604030504040204" pitchFamily="50" charset="-128"/>
              </a:rPr>
              <a:t>月に、総務省より無線 </a:t>
            </a:r>
            <a:r>
              <a:rPr lang="en-US" altLang="ja-JP" sz="1400" dirty="0">
                <a:solidFill>
                  <a:schemeClr val="tx1"/>
                </a:solidFill>
                <a:latin typeface="ＭＳ Ｐゴシック" panose="020B0600070205080204" pitchFamily="50" charset="-128"/>
                <a:cs typeface="メイリオ" panose="020B0604030504040204" pitchFamily="50" charset="-128"/>
              </a:rPr>
              <a:t>LAN </a:t>
            </a:r>
            <a:r>
              <a:rPr lang="ja-JP" altLang="en-US" sz="1400" dirty="0">
                <a:solidFill>
                  <a:schemeClr val="tx1"/>
                </a:solidFill>
                <a:latin typeface="ＭＳ Ｐゴシック" panose="020B0600070205080204" pitchFamily="50" charset="-128"/>
                <a:cs typeface="メイリオ" panose="020B0604030504040204" pitchFamily="50" charset="-128"/>
              </a:rPr>
              <a:t>利用時におけるセキュリティ対策の手引書に完全</a:t>
            </a:r>
            <a:r>
              <a:rPr lang="ja-JP" altLang="en-US" sz="1400" dirty="0" smtClean="0">
                <a:solidFill>
                  <a:schemeClr val="tx1"/>
                </a:solidFill>
                <a:latin typeface="ＭＳ Ｐゴシック" panose="020B0600070205080204" pitchFamily="50" charset="-128"/>
                <a:cs typeface="メイリオ" panose="020B0604030504040204" pitchFamily="50" charset="-128"/>
              </a:rPr>
              <a:t>準拠</a:t>
            </a:r>
            <a:endParaRPr lang="en-US" altLang="ja-JP" sz="1400" dirty="0">
              <a:solidFill>
                <a:schemeClr val="tx1"/>
              </a:solidFill>
              <a:latin typeface="ＭＳ Ｐゴシック" panose="020B0600070205080204" pitchFamily="50" charset="-128"/>
              <a:cs typeface="メイリオ" panose="020B0604030504040204" pitchFamily="50" charset="-128"/>
            </a:endParaRPr>
          </a:p>
        </p:txBody>
      </p:sp>
      <p:sp>
        <p:nvSpPr>
          <p:cNvPr id="110" name="タイトル 1"/>
          <p:cNvSpPr txBox="1">
            <a:spLocks/>
          </p:cNvSpPr>
          <p:nvPr/>
        </p:nvSpPr>
        <p:spPr>
          <a:xfrm>
            <a:off x="260620" y="341158"/>
            <a:ext cx="8659368" cy="731520"/>
          </a:xfrm>
          <a:prstGeom prst="rect">
            <a:avLst/>
          </a:prstGeom>
        </p:spPr>
        <p:txBody>
          <a:bodyPr vert="horz" lIns="91408" tIns="45704" rIns="91408" bIns="45704" rtlCol="0" anchor="b" anchorCtr="0">
            <a:noAutofit/>
          </a:bodyPr>
          <a:lstStyle>
            <a:lvl1pPr algn="l" defTabSz="685663" rtl="0" eaLnBrk="1" latinLnBrk="0" hangingPunct="1">
              <a:lnSpc>
                <a:spcPct val="90000"/>
              </a:lnSpc>
              <a:spcBef>
                <a:spcPct val="0"/>
              </a:spcBef>
              <a:buNone/>
              <a:defRPr kumimoji="1" lang="en-US" sz="2400" b="0" i="0" kern="120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endParaRPr lang="ja-JP" altLang="en-US" sz="2800" dirty="0">
              <a:latin typeface="ＭＳ Ｐゴシック" panose="020B0600070205080204" pitchFamily="50" charset="-128"/>
            </a:endParaRPr>
          </a:p>
        </p:txBody>
      </p:sp>
    </p:spTree>
    <p:extLst>
      <p:ext uri="{BB962C8B-B14F-4D97-AF65-F5344CB8AC3E}">
        <p14:creationId xmlns:p14="http://schemas.microsoft.com/office/powerpoint/2010/main" val="78888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kumimoji="1" lang="en-US" altLang="ja-JP" dirty="0" smtClean="0">
                <a:solidFill>
                  <a:schemeClr val="tx1"/>
                </a:solidFill>
              </a:rPr>
              <a:t>Wi-Fi</a:t>
            </a:r>
            <a:r>
              <a:rPr kumimoji="1" lang="ja-JP" altLang="en-US" dirty="0" smtClean="0">
                <a:solidFill>
                  <a:schemeClr val="tx1"/>
                </a:solidFill>
              </a:rPr>
              <a:t>位置情報サービスを活用した現場作業状況の可視化</a:t>
            </a:r>
            <a:endParaRPr kumimoji="1" lang="ja-JP" altLang="en-US" dirty="0">
              <a:solidFill>
                <a:schemeClr val="tx1"/>
              </a:solidFill>
            </a:endParaRPr>
          </a:p>
        </p:txBody>
      </p:sp>
      <p:sp>
        <p:nvSpPr>
          <p:cNvPr id="7" name="テキスト プレースホルダー 6"/>
          <p:cNvSpPr>
            <a:spLocks noGrp="1"/>
          </p:cNvSpPr>
          <p:nvPr>
            <p:ph type="body" sz="quarter" idx="10"/>
          </p:nvPr>
        </p:nvSpPr>
        <p:spPr/>
        <p:txBody>
          <a:bodyPr/>
          <a:lstStyle/>
          <a:p>
            <a:r>
              <a:rPr lang="ja-JP" altLang="en-US" sz="1600" dirty="0">
                <a:solidFill>
                  <a:schemeClr val="tx1"/>
                </a:solidFill>
                <a:latin typeface="ＭＳ Ｐゴシック" panose="020B0600070205080204" pitchFamily="50" charset="-128"/>
                <a:cs typeface="メイリオ"/>
              </a:rPr>
              <a:t>デバイス位置を動線データ化として記録して、作業の安全性と効率性向上に役立てます</a:t>
            </a:r>
            <a:endParaRPr lang="en-US" altLang="ja-JP" sz="1600" dirty="0">
              <a:solidFill>
                <a:schemeClr val="tx1"/>
              </a:solidFill>
              <a:latin typeface="ＭＳ Ｐゴシック" panose="020B0600070205080204" pitchFamily="50" charset="-128"/>
              <a:cs typeface="メイリオ"/>
            </a:endParaRPr>
          </a:p>
        </p:txBody>
      </p:sp>
      <p:grpSp>
        <p:nvGrpSpPr>
          <p:cNvPr id="3" name="図形グループ 2"/>
          <p:cNvGrpSpPr/>
          <p:nvPr/>
        </p:nvGrpSpPr>
        <p:grpSpPr>
          <a:xfrm>
            <a:off x="7403177" y="1013655"/>
            <a:ext cx="405773" cy="774904"/>
            <a:chOff x="7436319" y="1281199"/>
            <a:chExt cx="710506" cy="1356853"/>
          </a:xfrm>
        </p:grpSpPr>
        <p:grpSp>
          <p:nvGrpSpPr>
            <p:cNvPr id="16" name="図形グループ 15"/>
            <p:cNvGrpSpPr/>
            <p:nvPr/>
          </p:nvGrpSpPr>
          <p:grpSpPr>
            <a:xfrm>
              <a:off x="7436319" y="1281199"/>
              <a:ext cx="704589" cy="1127585"/>
              <a:chOff x="6546346" y="460229"/>
              <a:chExt cx="1906564" cy="3051158"/>
            </a:xfrm>
          </p:grpSpPr>
          <p:pic>
            <p:nvPicPr>
              <p:cNvPr id="17" name="図 16" descr="スクリーンショット 2016-07-13 13.25.5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346" y="460229"/>
                <a:ext cx="1906564" cy="1380692"/>
              </a:xfrm>
              <a:prstGeom prst="rect">
                <a:avLst/>
              </a:prstGeom>
            </p:spPr>
          </p:pic>
          <p:grpSp>
            <p:nvGrpSpPr>
              <p:cNvPr id="18" name="図形グループ 17"/>
              <p:cNvGrpSpPr/>
              <p:nvPr/>
            </p:nvGrpSpPr>
            <p:grpSpPr>
              <a:xfrm>
                <a:off x="6785074" y="1781585"/>
                <a:ext cx="1453836" cy="1729802"/>
                <a:chOff x="6785074" y="1781585"/>
                <a:chExt cx="1453836" cy="1257654"/>
              </a:xfrm>
            </p:grpSpPr>
            <p:pic>
              <p:nvPicPr>
                <p:cNvPr id="19" name="図 18"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6785074" y="1782595"/>
                  <a:ext cx="142187" cy="1256644"/>
                </a:xfrm>
                <a:prstGeom prst="rect">
                  <a:avLst/>
                </a:prstGeom>
              </p:spPr>
            </p:pic>
            <p:pic>
              <p:nvPicPr>
                <p:cNvPr id="20" name="図 19"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7448907" y="1781585"/>
                  <a:ext cx="142187" cy="1256644"/>
                </a:xfrm>
                <a:prstGeom prst="rect">
                  <a:avLst/>
                </a:prstGeom>
              </p:spPr>
            </p:pic>
            <p:pic>
              <p:nvPicPr>
                <p:cNvPr id="21" name="図 20"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8096723" y="1781585"/>
                  <a:ext cx="142187" cy="1256644"/>
                </a:xfrm>
                <a:prstGeom prst="rect">
                  <a:avLst/>
                </a:prstGeom>
              </p:spPr>
            </p:pic>
          </p:grpSp>
        </p:grpSp>
        <p:grpSp>
          <p:nvGrpSpPr>
            <p:cNvPr id="22" name="図形グループ 21"/>
            <p:cNvGrpSpPr/>
            <p:nvPr/>
          </p:nvGrpSpPr>
          <p:grpSpPr>
            <a:xfrm rot="13500638" flipH="1">
              <a:off x="7442523" y="1933751"/>
              <a:ext cx="704645" cy="703958"/>
              <a:chOff x="7596336" y="1203598"/>
              <a:chExt cx="648072" cy="648072"/>
            </a:xfrm>
            <a:effectLst/>
          </p:grpSpPr>
          <p:sp>
            <p:nvSpPr>
              <p:cNvPr id="23" name="円弧 22"/>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24" name="円弧 23"/>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25" name="円弧 24"/>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26" name="円弧 25"/>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27" name="円弧 26"/>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28" name="円弧 27"/>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29" name="円弧 28"/>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grpSp>
      </p:grpSp>
      <p:grpSp>
        <p:nvGrpSpPr>
          <p:cNvPr id="31" name="図形グループ 30"/>
          <p:cNvGrpSpPr/>
          <p:nvPr/>
        </p:nvGrpSpPr>
        <p:grpSpPr>
          <a:xfrm>
            <a:off x="6418968" y="1597797"/>
            <a:ext cx="405773" cy="774904"/>
            <a:chOff x="7436319" y="1281199"/>
            <a:chExt cx="710506" cy="1356853"/>
          </a:xfrm>
        </p:grpSpPr>
        <p:grpSp>
          <p:nvGrpSpPr>
            <p:cNvPr id="32" name="図形グループ 31"/>
            <p:cNvGrpSpPr/>
            <p:nvPr/>
          </p:nvGrpSpPr>
          <p:grpSpPr>
            <a:xfrm>
              <a:off x="7436319" y="1281199"/>
              <a:ext cx="704589" cy="1127585"/>
              <a:chOff x="6546346" y="460229"/>
              <a:chExt cx="1906564" cy="3051158"/>
            </a:xfrm>
          </p:grpSpPr>
          <p:pic>
            <p:nvPicPr>
              <p:cNvPr id="41" name="図 40" descr="スクリーンショット 2016-07-13 13.25.5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346" y="460229"/>
                <a:ext cx="1906564" cy="1380692"/>
              </a:xfrm>
              <a:prstGeom prst="rect">
                <a:avLst/>
              </a:prstGeom>
            </p:spPr>
          </p:pic>
          <p:grpSp>
            <p:nvGrpSpPr>
              <p:cNvPr id="42" name="図形グループ 41"/>
              <p:cNvGrpSpPr/>
              <p:nvPr/>
            </p:nvGrpSpPr>
            <p:grpSpPr>
              <a:xfrm>
                <a:off x="6785074" y="1781585"/>
                <a:ext cx="1453836" cy="1729802"/>
                <a:chOff x="6785074" y="1781585"/>
                <a:chExt cx="1453836" cy="1257654"/>
              </a:xfrm>
            </p:grpSpPr>
            <p:pic>
              <p:nvPicPr>
                <p:cNvPr id="43" name="図 42"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6785074" y="1782595"/>
                  <a:ext cx="142187" cy="1256644"/>
                </a:xfrm>
                <a:prstGeom prst="rect">
                  <a:avLst/>
                </a:prstGeom>
              </p:spPr>
            </p:pic>
            <p:pic>
              <p:nvPicPr>
                <p:cNvPr id="44" name="図 43"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7448907" y="1781585"/>
                  <a:ext cx="142187" cy="1256644"/>
                </a:xfrm>
                <a:prstGeom prst="rect">
                  <a:avLst/>
                </a:prstGeom>
              </p:spPr>
            </p:pic>
            <p:pic>
              <p:nvPicPr>
                <p:cNvPr id="45" name="図 44"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8096723" y="1781585"/>
                  <a:ext cx="142187" cy="1256644"/>
                </a:xfrm>
                <a:prstGeom prst="rect">
                  <a:avLst/>
                </a:prstGeom>
              </p:spPr>
            </p:pic>
          </p:grpSp>
        </p:grpSp>
        <p:grpSp>
          <p:nvGrpSpPr>
            <p:cNvPr id="33" name="図形グループ 32"/>
            <p:cNvGrpSpPr/>
            <p:nvPr/>
          </p:nvGrpSpPr>
          <p:grpSpPr>
            <a:xfrm rot="13500638" flipH="1">
              <a:off x="7442523" y="1933751"/>
              <a:ext cx="704645" cy="703958"/>
              <a:chOff x="7596336" y="1203598"/>
              <a:chExt cx="648072" cy="648072"/>
            </a:xfrm>
            <a:effectLst/>
          </p:grpSpPr>
          <p:sp>
            <p:nvSpPr>
              <p:cNvPr id="34" name="円弧 33"/>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35" name="円弧 34"/>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36" name="円弧 35"/>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37" name="円弧 36"/>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38" name="円弧 37"/>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39" name="円弧 38"/>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40" name="円弧 39"/>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grpSp>
      </p:grpSp>
      <p:grpSp>
        <p:nvGrpSpPr>
          <p:cNvPr id="46" name="図形グループ 45"/>
          <p:cNvGrpSpPr/>
          <p:nvPr/>
        </p:nvGrpSpPr>
        <p:grpSpPr>
          <a:xfrm>
            <a:off x="8409569" y="1599809"/>
            <a:ext cx="405773" cy="774904"/>
            <a:chOff x="7436319" y="1281199"/>
            <a:chExt cx="710506" cy="1356853"/>
          </a:xfrm>
        </p:grpSpPr>
        <p:grpSp>
          <p:nvGrpSpPr>
            <p:cNvPr id="47" name="図形グループ 46"/>
            <p:cNvGrpSpPr/>
            <p:nvPr/>
          </p:nvGrpSpPr>
          <p:grpSpPr>
            <a:xfrm>
              <a:off x="7436319" y="1281199"/>
              <a:ext cx="704589" cy="1127585"/>
              <a:chOff x="6546346" y="460229"/>
              <a:chExt cx="1906564" cy="3051158"/>
            </a:xfrm>
          </p:grpSpPr>
          <p:pic>
            <p:nvPicPr>
              <p:cNvPr id="56" name="図 55" descr="スクリーンショット 2016-07-13 13.25.5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346" y="460229"/>
                <a:ext cx="1906564" cy="1380692"/>
              </a:xfrm>
              <a:prstGeom prst="rect">
                <a:avLst/>
              </a:prstGeom>
            </p:spPr>
          </p:pic>
          <p:grpSp>
            <p:nvGrpSpPr>
              <p:cNvPr id="57" name="図形グループ 56"/>
              <p:cNvGrpSpPr/>
              <p:nvPr/>
            </p:nvGrpSpPr>
            <p:grpSpPr>
              <a:xfrm>
                <a:off x="6785074" y="1781585"/>
                <a:ext cx="1453836" cy="1729802"/>
                <a:chOff x="6785074" y="1781585"/>
                <a:chExt cx="1453836" cy="1257654"/>
              </a:xfrm>
            </p:grpSpPr>
            <p:pic>
              <p:nvPicPr>
                <p:cNvPr id="58" name="図 57"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6785074" y="1782595"/>
                  <a:ext cx="142187" cy="1256644"/>
                </a:xfrm>
                <a:prstGeom prst="rect">
                  <a:avLst/>
                </a:prstGeom>
              </p:spPr>
            </p:pic>
            <p:pic>
              <p:nvPicPr>
                <p:cNvPr id="59" name="図 58"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7448907" y="1781585"/>
                  <a:ext cx="142187" cy="1256644"/>
                </a:xfrm>
                <a:prstGeom prst="rect">
                  <a:avLst/>
                </a:prstGeom>
              </p:spPr>
            </p:pic>
            <p:pic>
              <p:nvPicPr>
                <p:cNvPr id="60" name="図 59"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8096723" y="1781585"/>
                  <a:ext cx="142187" cy="1256644"/>
                </a:xfrm>
                <a:prstGeom prst="rect">
                  <a:avLst/>
                </a:prstGeom>
              </p:spPr>
            </p:pic>
          </p:grpSp>
        </p:grpSp>
        <p:grpSp>
          <p:nvGrpSpPr>
            <p:cNvPr id="48" name="図形グループ 47"/>
            <p:cNvGrpSpPr/>
            <p:nvPr/>
          </p:nvGrpSpPr>
          <p:grpSpPr>
            <a:xfrm rot="13500638" flipH="1">
              <a:off x="7442523" y="1933751"/>
              <a:ext cx="704645" cy="703958"/>
              <a:chOff x="7596336" y="1203598"/>
              <a:chExt cx="648072" cy="648072"/>
            </a:xfrm>
            <a:effectLst/>
          </p:grpSpPr>
          <p:sp>
            <p:nvSpPr>
              <p:cNvPr id="49" name="円弧 48"/>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50" name="円弧 49"/>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51" name="円弧 50"/>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52" name="円弧 51"/>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53" name="円弧 52"/>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54" name="円弧 53"/>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sp>
            <p:nvSpPr>
              <p:cNvPr id="55" name="円弧 54"/>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latin typeface="ＭＳ Ｐゴシック" panose="020B0600070205080204" pitchFamily="50" charset="-128"/>
                  <a:ea typeface="ＭＳ Ｐゴシック" panose="020B0600070205080204" pitchFamily="50" charset="-128"/>
                </a:endParaRPr>
              </a:p>
            </p:txBody>
          </p:sp>
        </p:grpSp>
      </p:grpSp>
      <p:grpSp>
        <p:nvGrpSpPr>
          <p:cNvPr id="61" name="図形グループ 60"/>
          <p:cNvGrpSpPr/>
          <p:nvPr/>
        </p:nvGrpSpPr>
        <p:grpSpPr>
          <a:xfrm>
            <a:off x="7183350" y="2491368"/>
            <a:ext cx="537101" cy="1176444"/>
            <a:chOff x="1625600" y="0"/>
            <a:chExt cx="2493639" cy="5143500"/>
          </a:xfrm>
        </p:grpSpPr>
        <p:pic>
          <p:nvPicPr>
            <p:cNvPr id="62" name="図 6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25600" y="0"/>
              <a:ext cx="2493639" cy="5143500"/>
            </a:xfrm>
            <a:prstGeom prst="rect">
              <a:avLst/>
            </a:prstGeom>
          </p:spPr>
        </p:pic>
        <p:grpSp>
          <p:nvGrpSpPr>
            <p:cNvPr id="63" name="図形グループ 62"/>
            <p:cNvGrpSpPr/>
            <p:nvPr/>
          </p:nvGrpSpPr>
          <p:grpSpPr>
            <a:xfrm>
              <a:off x="1788067" y="646703"/>
              <a:ext cx="2180774" cy="3873311"/>
              <a:chOff x="3417381" y="529736"/>
              <a:chExt cx="1853119" cy="3288464"/>
            </a:xfrm>
          </p:grpSpPr>
          <p:pic>
            <p:nvPicPr>
              <p:cNvPr id="65" name="図 6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17381" y="529736"/>
                <a:ext cx="1852655" cy="3288464"/>
              </a:xfrm>
              <a:prstGeom prst="rect">
                <a:avLst/>
              </a:prstGeom>
            </p:spPr>
          </p:pic>
          <p:grpSp>
            <p:nvGrpSpPr>
              <p:cNvPr id="66" name="図形グループ 65"/>
              <p:cNvGrpSpPr/>
              <p:nvPr/>
            </p:nvGrpSpPr>
            <p:grpSpPr>
              <a:xfrm>
                <a:off x="3419384" y="1111205"/>
                <a:ext cx="1851116" cy="2706995"/>
                <a:chOff x="5257584" y="1111204"/>
                <a:chExt cx="1851116" cy="2706995"/>
              </a:xfrm>
            </p:grpSpPr>
            <p:pic>
              <p:nvPicPr>
                <p:cNvPr id="67" name="図 6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57584" y="1111204"/>
                  <a:ext cx="1851116" cy="2706995"/>
                </a:xfrm>
                <a:prstGeom prst="rect">
                  <a:avLst/>
                </a:prstGeom>
              </p:spPr>
            </p:pic>
            <p:pic>
              <p:nvPicPr>
                <p:cNvPr id="68" name="図 6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05099" y="3460750"/>
                  <a:ext cx="1729293" cy="279572"/>
                </a:xfrm>
                <a:prstGeom prst="roundRect">
                  <a:avLst>
                    <a:gd name="adj" fmla="val 10832"/>
                  </a:avLst>
                </a:prstGeom>
              </p:spPr>
            </p:pic>
          </p:grpSp>
        </p:grpSp>
        <p:pic>
          <p:nvPicPr>
            <p:cNvPr id="64" name="図 63"/>
            <p:cNvPicPr>
              <a:picLocks noChangeAspect="1"/>
            </p:cNvPicPr>
            <p:nvPr/>
          </p:nvPicPr>
          <p:blipFill rotWithShape="1">
            <a:blip r:embed="rId9" cstate="email">
              <a:extLst>
                <a:ext uri="{28A0092B-C50C-407E-A947-70E740481C1C}">
                  <a14:useLocalDpi xmlns:a14="http://schemas.microsoft.com/office/drawing/2010/main"/>
                </a:ext>
              </a:extLst>
            </a:blip>
            <a:srcRect t="-1"/>
            <a:stretch/>
          </p:blipFill>
          <p:spPr>
            <a:xfrm>
              <a:off x="2353782" y="3074270"/>
              <a:ext cx="1541633" cy="863258"/>
            </a:xfrm>
            <a:prstGeom prst="roundRect">
              <a:avLst>
                <a:gd name="adj" fmla="val 12717"/>
              </a:avLst>
            </a:prstGeom>
            <a:ln w="19050" cmpd="sng">
              <a:solidFill>
                <a:schemeClr val="bg1">
                  <a:lumMod val="50000"/>
                </a:schemeClr>
              </a:solidFill>
            </a:ln>
          </p:spPr>
        </p:pic>
      </p:grpSp>
      <p:cxnSp>
        <p:nvCxnSpPr>
          <p:cNvPr id="8" name="直線コネクタ 7"/>
          <p:cNvCxnSpPr>
            <a:stCxn id="20" idx="2"/>
            <a:endCxn id="62" idx="0"/>
          </p:cNvCxnSpPr>
          <p:nvPr/>
        </p:nvCxnSpPr>
        <p:spPr>
          <a:xfrm flipH="1">
            <a:off x="7451901" y="1292539"/>
            <a:ext cx="156773" cy="119883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a:stCxn id="44" idx="2"/>
            <a:endCxn id="62" idx="0"/>
          </p:cNvCxnSpPr>
          <p:nvPr/>
        </p:nvCxnSpPr>
        <p:spPr>
          <a:xfrm>
            <a:off x="6624460" y="1876678"/>
            <a:ext cx="827436" cy="61469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59" idx="2"/>
            <a:endCxn id="62" idx="0"/>
          </p:cNvCxnSpPr>
          <p:nvPr/>
        </p:nvCxnSpPr>
        <p:spPr>
          <a:xfrm flipH="1">
            <a:off x="7451896" y="1878691"/>
            <a:ext cx="1163164" cy="61267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6" name="左矢印 75"/>
          <p:cNvSpPr/>
          <p:nvPr/>
        </p:nvSpPr>
        <p:spPr>
          <a:xfrm>
            <a:off x="6185344" y="2622262"/>
            <a:ext cx="798268" cy="878455"/>
          </a:xfrm>
          <a:prstGeom prst="leftArrow">
            <a:avLst>
              <a:gd name="adj1" fmla="val 50000"/>
              <a:gd name="adj2" fmla="val 37969"/>
            </a:avLst>
          </a:prstGeom>
          <a:solidFill>
            <a:schemeClr val="tx2"/>
          </a:solidFill>
          <a:ln w="19050">
            <a:no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9" name="テキスト ボックス 108"/>
          <p:cNvSpPr txBox="1"/>
          <p:nvPr/>
        </p:nvSpPr>
        <p:spPr>
          <a:xfrm>
            <a:off x="6164724" y="3677739"/>
            <a:ext cx="2565124" cy="523216"/>
          </a:xfrm>
          <a:prstGeom prst="rect">
            <a:avLst/>
          </a:prstGeom>
          <a:noFill/>
        </p:spPr>
        <p:txBody>
          <a:bodyPr wrap="square" lIns="91436" tIns="45718" rIns="91436" bIns="45718" rtlCol="0" anchor="ctr" anchorCtr="0">
            <a:spAutoFit/>
          </a:bodyPr>
          <a:lstStyle/>
          <a:p>
            <a:pPr algn="ctr"/>
            <a:r>
              <a:rPr kumimoji="1"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電波受信強度などで</a:t>
            </a:r>
            <a:r>
              <a:rPr kumimoji="1"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br>
            <a:r>
              <a:rPr kumimoji="1"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Wi-Fi</a:t>
            </a:r>
            <a:r>
              <a:rPr kumimoji="1"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デバイスの位置を測位</a:t>
            </a:r>
            <a:endParaRPr kumimoji="1"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0" name="テキスト ボックス 109"/>
          <p:cNvSpPr txBox="1"/>
          <p:nvPr/>
        </p:nvSpPr>
        <p:spPr>
          <a:xfrm>
            <a:off x="288649" y="1307156"/>
            <a:ext cx="5847212" cy="307773"/>
          </a:xfrm>
          <a:prstGeom prst="rect">
            <a:avLst/>
          </a:prstGeom>
          <a:noFill/>
        </p:spPr>
        <p:txBody>
          <a:bodyPr wrap="square" lIns="91436" tIns="45718" rIns="91436" bIns="45718" rtlCol="0" anchor="ctr" anchorCtr="0">
            <a:spAutoFit/>
          </a:bodyPr>
          <a:lstStyle/>
          <a:p>
            <a:pPr algn="ctr"/>
            <a:r>
              <a:rPr kumimoji="1"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作業者の</a:t>
            </a:r>
            <a:r>
              <a:rPr kumimoji="1"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モバイル デバイス</a:t>
            </a:r>
            <a:r>
              <a:rPr kumimoji="1"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の位置を</a:t>
            </a:r>
            <a:r>
              <a:rPr kumimoji="1"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Map</a:t>
            </a:r>
            <a:r>
              <a:rPr kumimoji="1"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で見える化</a:t>
            </a:r>
          </a:p>
        </p:txBody>
      </p:sp>
      <p:pic>
        <p:nvPicPr>
          <p:cNvPr id="4" name="Picture 3" descr="スクリーンショット 2014-06-10 18.45.54.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88565" y="1632730"/>
            <a:ext cx="5849331" cy="2844902"/>
          </a:xfrm>
          <a:prstGeom prst="rect">
            <a:avLst/>
          </a:prstGeom>
          <a:ln>
            <a:solidFill>
              <a:schemeClr val="tx1"/>
            </a:solidFill>
          </a:ln>
        </p:spPr>
      </p:pic>
      <p:grpSp>
        <p:nvGrpSpPr>
          <p:cNvPr id="111" name="図形グループ 110"/>
          <p:cNvGrpSpPr/>
          <p:nvPr/>
        </p:nvGrpSpPr>
        <p:grpSpPr>
          <a:xfrm>
            <a:off x="4192976" y="2709088"/>
            <a:ext cx="312919" cy="416253"/>
            <a:chOff x="6698409" y="2753215"/>
            <a:chExt cx="294933" cy="392326"/>
          </a:xfrm>
        </p:grpSpPr>
        <p:sp>
          <p:nvSpPr>
            <p:cNvPr id="112" name="角丸四角形 111"/>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13" name="図形グループ 112"/>
            <p:cNvGrpSpPr/>
            <p:nvPr/>
          </p:nvGrpSpPr>
          <p:grpSpPr>
            <a:xfrm>
              <a:off x="6759105" y="2753215"/>
              <a:ext cx="173541" cy="106034"/>
              <a:chOff x="7956376" y="2859782"/>
              <a:chExt cx="333751" cy="288032"/>
            </a:xfrm>
            <a:solidFill>
              <a:schemeClr val="accent1"/>
            </a:solidFill>
          </p:grpSpPr>
          <p:sp>
            <p:nvSpPr>
              <p:cNvPr id="117" name="角丸四角形 11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8" name="角丸四角形 11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14" name="図形グループ 113"/>
            <p:cNvGrpSpPr/>
            <p:nvPr/>
          </p:nvGrpSpPr>
          <p:grpSpPr>
            <a:xfrm>
              <a:off x="6759105" y="3039507"/>
              <a:ext cx="173541" cy="106034"/>
              <a:chOff x="7956376" y="2859782"/>
              <a:chExt cx="333751" cy="288032"/>
            </a:xfrm>
            <a:solidFill>
              <a:schemeClr val="accent1"/>
            </a:solidFill>
          </p:grpSpPr>
          <p:sp>
            <p:nvSpPr>
              <p:cNvPr id="115" name="角丸四角形 11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6" name="角丸四角形 11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19" name="図形グループ 118"/>
          <p:cNvGrpSpPr/>
          <p:nvPr/>
        </p:nvGrpSpPr>
        <p:grpSpPr>
          <a:xfrm>
            <a:off x="4878175" y="2894763"/>
            <a:ext cx="312919" cy="416253"/>
            <a:chOff x="6698409" y="2753215"/>
            <a:chExt cx="294933" cy="392326"/>
          </a:xfrm>
        </p:grpSpPr>
        <p:sp>
          <p:nvSpPr>
            <p:cNvPr id="120" name="角丸四角形 119"/>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21" name="図形グループ 120"/>
            <p:cNvGrpSpPr/>
            <p:nvPr/>
          </p:nvGrpSpPr>
          <p:grpSpPr>
            <a:xfrm>
              <a:off x="6759105" y="2753215"/>
              <a:ext cx="173541" cy="106034"/>
              <a:chOff x="7956376" y="2859782"/>
              <a:chExt cx="333751" cy="288032"/>
            </a:xfrm>
            <a:solidFill>
              <a:schemeClr val="accent1"/>
            </a:solidFill>
          </p:grpSpPr>
          <p:sp>
            <p:nvSpPr>
              <p:cNvPr id="125" name="角丸四角形 12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6" name="角丸四角形 12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22" name="図形グループ 121"/>
            <p:cNvGrpSpPr/>
            <p:nvPr/>
          </p:nvGrpSpPr>
          <p:grpSpPr>
            <a:xfrm>
              <a:off x="6759105" y="3039507"/>
              <a:ext cx="173541" cy="106034"/>
              <a:chOff x="7956376" y="2859782"/>
              <a:chExt cx="333751" cy="288032"/>
            </a:xfrm>
            <a:solidFill>
              <a:schemeClr val="accent1"/>
            </a:solidFill>
          </p:grpSpPr>
          <p:sp>
            <p:nvSpPr>
              <p:cNvPr id="123" name="角丸四角形 12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4" name="角丸四角形 12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27" name="図形グループ 126"/>
          <p:cNvGrpSpPr/>
          <p:nvPr/>
        </p:nvGrpSpPr>
        <p:grpSpPr>
          <a:xfrm>
            <a:off x="4795812" y="3640849"/>
            <a:ext cx="312919" cy="416253"/>
            <a:chOff x="6698409" y="2753215"/>
            <a:chExt cx="294933" cy="392326"/>
          </a:xfrm>
        </p:grpSpPr>
        <p:sp>
          <p:nvSpPr>
            <p:cNvPr id="128" name="角丸四角形 127"/>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29" name="図形グループ 128"/>
            <p:cNvGrpSpPr/>
            <p:nvPr/>
          </p:nvGrpSpPr>
          <p:grpSpPr>
            <a:xfrm>
              <a:off x="6759105" y="2753215"/>
              <a:ext cx="173541" cy="106034"/>
              <a:chOff x="7956376" y="2859782"/>
              <a:chExt cx="333751" cy="288032"/>
            </a:xfrm>
            <a:solidFill>
              <a:schemeClr val="accent1"/>
            </a:solidFill>
          </p:grpSpPr>
          <p:sp>
            <p:nvSpPr>
              <p:cNvPr id="133" name="角丸四角形 13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4" name="角丸四角形 13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30" name="図形グループ 129"/>
            <p:cNvGrpSpPr/>
            <p:nvPr/>
          </p:nvGrpSpPr>
          <p:grpSpPr>
            <a:xfrm>
              <a:off x="6759105" y="3039507"/>
              <a:ext cx="173541" cy="106034"/>
              <a:chOff x="7956376" y="2859782"/>
              <a:chExt cx="333751" cy="288032"/>
            </a:xfrm>
            <a:solidFill>
              <a:schemeClr val="accent1"/>
            </a:solidFill>
          </p:grpSpPr>
          <p:sp>
            <p:nvSpPr>
              <p:cNvPr id="131" name="角丸四角形 13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2" name="角丸四角形 13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35" name="図形グループ 134"/>
          <p:cNvGrpSpPr/>
          <p:nvPr/>
        </p:nvGrpSpPr>
        <p:grpSpPr>
          <a:xfrm>
            <a:off x="3333778" y="3847957"/>
            <a:ext cx="312919" cy="416253"/>
            <a:chOff x="6698409" y="2753215"/>
            <a:chExt cx="294933" cy="392326"/>
          </a:xfrm>
        </p:grpSpPr>
        <p:sp>
          <p:nvSpPr>
            <p:cNvPr id="136" name="角丸四角形 135"/>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37" name="図形グループ 136"/>
            <p:cNvGrpSpPr/>
            <p:nvPr/>
          </p:nvGrpSpPr>
          <p:grpSpPr>
            <a:xfrm>
              <a:off x="6759105" y="2753215"/>
              <a:ext cx="173541" cy="106034"/>
              <a:chOff x="7956376" y="2859782"/>
              <a:chExt cx="333751" cy="288032"/>
            </a:xfrm>
            <a:solidFill>
              <a:schemeClr val="accent1"/>
            </a:solidFill>
          </p:grpSpPr>
          <p:sp>
            <p:nvSpPr>
              <p:cNvPr id="141" name="角丸四角形 14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2" name="角丸四角形 14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38" name="図形グループ 137"/>
            <p:cNvGrpSpPr/>
            <p:nvPr/>
          </p:nvGrpSpPr>
          <p:grpSpPr>
            <a:xfrm>
              <a:off x="6759105" y="3039507"/>
              <a:ext cx="173541" cy="106034"/>
              <a:chOff x="7956376" y="2859782"/>
              <a:chExt cx="333751" cy="288032"/>
            </a:xfrm>
            <a:solidFill>
              <a:schemeClr val="accent1"/>
            </a:solidFill>
          </p:grpSpPr>
          <p:sp>
            <p:nvSpPr>
              <p:cNvPr id="139" name="角丸四角形 13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0" name="角丸四角形 13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43" name="図形グループ 142"/>
          <p:cNvGrpSpPr/>
          <p:nvPr/>
        </p:nvGrpSpPr>
        <p:grpSpPr>
          <a:xfrm>
            <a:off x="3163201" y="3068256"/>
            <a:ext cx="312919" cy="416253"/>
            <a:chOff x="6698409" y="2753215"/>
            <a:chExt cx="294933" cy="392326"/>
          </a:xfrm>
        </p:grpSpPr>
        <p:sp>
          <p:nvSpPr>
            <p:cNvPr id="144" name="角丸四角形 143"/>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45" name="図形グループ 144"/>
            <p:cNvGrpSpPr/>
            <p:nvPr/>
          </p:nvGrpSpPr>
          <p:grpSpPr>
            <a:xfrm>
              <a:off x="6759105" y="2753215"/>
              <a:ext cx="173541" cy="106034"/>
              <a:chOff x="7956376" y="2859782"/>
              <a:chExt cx="333751" cy="288032"/>
            </a:xfrm>
            <a:solidFill>
              <a:schemeClr val="accent1"/>
            </a:solidFill>
          </p:grpSpPr>
          <p:sp>
            <p:nvSpPr>
              <p:cNvPr id="149" name="角丸四角形 14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0" name="角丸四角形 14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46" name="図形グループ 145"/>
            <p:cNvGrpSpPr/>
            <p:nvPr/>
          </p:nvGrpSpPr>
          <p:grpSpPr>
            <a:xfrm>
              <a:off x="6759105" y="3039507"/>
              <a:ext cx="173541" cy="106034"/>
              <a:chOff x="7956376" y="2859782"/>
              <a:chExt cx="333751" cy="288032"/>
            </a:xfrm>
            <a:solidFill>
              <a:schemeClr val="accent1"/>
            </a:solidFill>
          </p:grpSpPr>
          <p:sp>
            <p:nvSpPr>
              <p:cNvPr id="147" name="角丸四角形 14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8" name="角丸四角形 14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51" name="図形グループ 150"/>
          <p:cNvGrpSpPr/>
          <p:nvPr/>
        </p:nvGrpSpPr>
        <p:grpSpPr>
          <a:xfrm>
            <a:off x="1969210" y="1679410"/>
            <a:ext cx="312919" cy="416253"/>
            <a:chOff x="6698409" y="2753215"/>
            <a:chExt cx="294933" cy="392326"/>
          </a:xfrm>
        </p:grpSpPr>
        <p:sp>
          <p:nvSpPr>
            <p:cNvPr id="152" name="角丸四角形 151"/>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53" name="図形グループ 152"/>
            <p:cNvGrpSpPr/>
            <p:nvPr/>
          </p:nvGrpSpPr>
          <p:grpSpPr>
            <a:xfrm>
              <a:off x="6759105" y="2753215"/>
              <a:ext cx="173541" cy="106034"/>
              <a:chOff x="7956376" y="2859782"/>
              <a:chExt cx="333751" cy="288032"/>
            </a:xfrm>
            <a:solidFill>
              <a:schemeClr val="accent1"/>
            </a:solidFill>
          </p:grpSpPr>
          <p:sp>
            <p:nvSpPr>
              <p:cNvPr id="157" name="角丸四角形 15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8" name="角丸四角形 15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54" name="図形グループ 153"/>
            <p:cNvGrpSpPr/>
            <p:nvPr/>
          </p:nvGrpSpPr>
          <p:grpSpPr>
            <a:xfrm>
              <a:off x="6759105" y="3039507"/>
              <a:ext cx="173541" cy="106034"/>
              <a:chOff x="7956376" y="2859782"/>
              <a:chExt cx="333751" cy="288032"/>
            </a:xfrm>
            <a:solidFill>
              <a:schemeClr val="accent1"/>
            </a:solidFill>
          </p:grpSpPr>
          <p:sp>
            <p:nvSpPr>
              <p:cNvPr id="155" name="角丸四角形 15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6" name="角丸四角形 15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59" name="図形グループ 158"/>
          <p:cNvGrpSpPr/>
          <p:nvPr/>
        </p:nvGrpSpPr>
        <p:grpSpPr>
          <a:xfrm>
            <a:off x="1871742" y="2995159"/>
            <a:ext cx="312919" cy="416253"/>
            <a:chOff x="6698409" y="2753215"/>
            <a:chExt cx="294933" cy="392326"/>
          </a:xfrm>
        </p:grpSpPr>
        <p:sp>
          <p:nvSpPr>
            <p:cNvPr id="160" name="角丸四角形 159"/>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61" name="図形グループ 160"/>
            <p:cNvGrpSpPr/>
            <p:nvPr/>
          </p:nvGrpSpPr>
          <p:grpSpPr>
            <a:xfrm>
              <a:off x="6759105" y="2753215"/>
              <a:ext cx="173541" cy="106034"/>
              <a:chOff x="7956376" y="2859782"/>
              <a:chExt cx="333751" cy="288032"/>
            </a:xfrm>
            <a:solidFill>
              <a:schemeClr val="accent1"/>
            </a:solidFill>
          </p:grpSpPr>
          <p:sp>
            <p:nvSpPr>
              <p:cNvPr id="165" name="角丸四角形 16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6" name="角丸四角形 16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62" name="図形グループ 161"/>
            <p:cNvGrpSpPr/>
            <p:nvPr/>
          </p:nvGrpSpPr>
          <p:grpSpPr>
            <a:xfrm>
              <a:off x="6759105" y="3039507"/>
              <a:ext cx="173541" cy="106034"/>
              <a:chOff x="7956376" y="2859782"/>
              <a:chExt cx="333751" cy="288032"/>
            </a:xfrm>
            <a:solidFill>
              <a:schemeClr val="accent1"/>
            </a:solidFill>
          </p:grpSpPr>
          <p:sp>
            <p:nvSpPr>
              <p:cNvPr id="163" name="角丸四角形 16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4" name="角丸四角形 16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67" name="図形グループ 166"/>
          <p:cNvGrpSpPr/>
          <p:nvPr/>
        </p:nvGrpSpPr>
        <p:grpSpPr>
          <a:xfrm>
            <a:off x="2322532" y="3921055"/>
            <a:ext cx="312919" cy="416253"/>
            <a:chOff x="6698409" y="2753215"/>
            <a:chExt cx="294933" cy="392326"/>
          </a:xfrm>
        </p:grpSpPr>
        <p:sp>
          <p:nvSpPr>
            <p:cNvPr id="168" name="角丸四角形 167"/>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69" name="図形グループ 168"/>
            <p:cNvGrpSpPr/>
            <p:nvPr/>
          </p:nvGrpSpPr>
          <p:grpSpPr>
            <a:xfrm>
              <a:off x="6759105" y="2753215"/>
              <a:ext cx="173541" cy="106034"/>
              <a:chOff x="7956376" y="2859782"/>
              <a:chExt cx="333751" cy="288032"/>
            </a:xfrm>
            <a:solidFill>
              <a:schemeClr val="accent1"/>
            </a:solidFill>
          </p:grpSpPr>
          <p:sp>
            <p:nvSpPr>
              <p:cNvPr id="173" name="角丸四角形 17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4" name="角丸四角形 17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70" name="図形グループ 169"/>
            <p:cNvGrpSpPr/>
            <p:nvPr/>
          </p:nvGrpSpPr>
          <p:grpSpPr>
            <a:xfrm>
              <a:off x="6759105" y="3039507"/>
              <a:ext cx="173541" cy="106034"/>
              <a:chOff x="7956376" y="2859782"/>
              <a:chExt cx="333751" cy="288032"/>
            </a:xfrm>
            <a:solidFill>
              <a:schemeClr val="accent1"/>
            </a:solidFill>
          </p:grpSpPr>
          <p:sp>
            <p:nvSpPr>
              <p:cNvPr id="171" name="角丸四角形 17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2" name="角丸四角形 17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75" name="図形グループ 174"/>
          <p:cNvGrpSpPr/>
          <p:nvPr/>
        </p:nvGrpSpPr>
        <p:grpSpPr>
          <a:xfrm>
            <a:off x="3857671" y="2142358"/>
            <a:ext cx="312919" cy="416253"/>
            <a:chOff x="6698409" y="2753215"/>
            <a:chExt cx="294933" cy="392326"/>
          </a:xfrm>
        </p:grpSpPr>
        <p:sp>
          <p:nvSpPr>
            <p:cNvPr id="176" name="角丸四角形 175"/>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77" name="図形グループ 176"/>
            <p:cNvGrpSpPr/>
            <p:nvPr/>
          </p:nvGrpSpPr>
          <p:grpSpPr>
            <a:xfrm>
              <a:off x="6759105" y="2753215"/>
              <a:ext cx="173541" cy="106034"/>
              <a:chOff x="7956376" y="2859782"/>
              <a:chExt cx="333751" cy="288032"/>
            </a:xfrm>
            <a:solidFill>
              <a:schemeClr val="accent1"/>
            </a:solidFill>
          </p:grpSpPr>
          <p:sp>
            <p:nvSpPr>
              <p:cNvPr id="181" name="角丸四角形 18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2" name="角丸四角形 18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78" name="図形グループ 177"/>
            <p:cNvGrpSpPr/>
            <p:nvPr/>
          </p:nvGrpSpPr>
          <p:grpSpPr>
            <a:xfrm>
              <a:off x="6759105" y="3039507"/>
              <a:ext cx="173541" cy="106034"/>
              <a:chOff x="7956376" y="2859782"/>
              <a:chExt cx="333751" cy="288032"/>
            </a:xfrm>
            <a:solidFill>
              <a:schemeClr val="accent1"/>
            </a:solidFill>
          </p:grpSpPr>
          <p:sp>
            <p:nvSpPr>
              <p:cNvPr id="179" name="角丸四角形 17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0" name="角丸四角形 17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83" name="図形グループ 182"/>
          <p:cNvGrpSpPr/>
          <p:nvPr/>
        </p:nvGrpSpPr>
        <p:grpSpPr>
          <a:xfrm>
            <a:off x="2858616" y="2495662"/>
            <a:ext cx="312919" cy="416253"/>
            <a:chOff x="6698409" y="2753215"/>
            <a:chExt cx="294933" cy="392326"/>
          </a:xfrm>
        </p:grpSpPr>
        <p:sp>
          <p:nvSpPr>
            <p:cNvPr id="184" name="角丸四角形 183"/>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85" name="図形グループ 184"/>
            <p:cNvGrpSpPr/>
            <p:nvPr/>
          </p:nvGrpSpPr>
          <p:grpSpPr>
            <a:xfrm>
              <a:off x="6759105" y="2753215"/>
              <a:ext cx="173541" cy="106034"/>
              <a:chOff x="7956376" y="2859782"/>
              <a:chExt cx="333751" cy="288032"/>
            </a:xfrm>
            <a:solidFill>
              <a:schemeClr val="accent1"/>
            </a:solidFill>
          </p:grpSpPr>
          <p:sp>
            <p:nvSpPr>
              <p:cNvPr id="189" name="角丸四角形 18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0" name="角丸四角形 18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86" name="図形グループ 185"/>
            <p:cNvGrpSpPr/>
            <p:nvPr/>
          </p:nvGrpSpPr>
          <p:grpSpPr>
            <a:xfrm>
              <a:off x="6759105" y="3039507"/>
              <a:ext cx="173541" cy="106034"/>
              <a:chOff x="7956376" y="2859782"/>
              <a:chExt cx="333751" cy="288032"/>
            </a:xfrm>
            <a:solidFill>
              <a:schemeClr val="accent1"/>
            </a:solidFill>
          </p:grpSpPr>
          <p:sp>
            <p:nvSpPr>
              <p:cNvPr id="187" name="角丸四角形 18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8" name="角丸四角形 18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91" name="図形グループ 190"/>
          <p:cNvGrpSpPr/>
          <p:nvPr/>
        </p:nvGrpSpPr>
        <p:grpSpPr>
          <a:xfrm>
            <a:off x="3285042" y="2410381"/>
            <a:ext cx="312919" cy="416253"/>
            <a:chOff x="6698409" y="2753215"/>
            <a:chExt cx="294933" cy="392326"/>
          </a:xfrm>
        </p:grpSpPr>
        <p:sp>
          <p:nvSpPr>
            <p:cNvPr id="192" name="角丸四角形 191"/>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93" name="図形グループ 192"/>
            <p:cNvGrpSpPr/>
            <p:nvPr/>
          </p:nvGrpSpPr>
          <p:grpSpPr>
            <a:xfrm>
              <a:off x="6759105" y="2753215"/>
              <a:ext cx="173541" cy="106034"/>
              <a:chOff x="7956376" y="2859782"/>
              <a:chExt cx="333751" cy="288032"/>
            </a:xfrm>
            <a:solidFill>
              <a:schemeClr val="accent1"/>
            </a:solidFill>
          </p:grpSpPr>
          <p:sp>
            <p:nvSpPr>
              <p:cNvPr id="197" name="角丸四角形 19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8" name="角丸四角形 19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94" name="図形グループ 193"/>
            <p:cNvGrpSpPr/>
            <p:nvPr/>
          </p:nvGrpSpPr>
          <p:grpSpPr>
            <a:xfrm>
              <a:off x="6759105" y="3039507"/>
              <a:ext cx="173541" cy="106034"/>
              <a:chOff x="7956376" y="2859782"/>
              <a:chExt cx="333751" cy="288032"/>
            </a:xfrm>
            <a:solidFill>
              <a:schemeClr val="accent1"/>
            </a:solidFill>
          </p:grpSpPr>
          <p:sp>
            <p:nvSpPr>
              <p:cNvPr id="195" name="角丸四角形 19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6" name="角丸四角形 19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pic>
        <p:nvPicPr>
          <p:cNvPr id="199" name="図 198" descr="Location.png"/>
          <p:cNvPicPr>
            <a:picLocks noChangeAspect="1"/>
          </p:cNvPicPr>
          <p:nvPr/>
        </p:nvPicPr>
        <p:blipFill>
          <a:blip r:embed="rId11" cstate="email">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tretch>
            <a:fillRect/>
          </a:stretch>
        </p:blipFill>
        <p:spPr>
          <a:xfrm>
            <a:off x="4939228" y="2151653"/>
            <a:ext cx="356413" cy="524137"/>
          </a:xfrm>
          <a:prstGeom prst="rect">
            <a:avLst/>
          </a:prstGeom>
        </p:spPr>
      </p:pic>
      <p:pic>
        <p:nvPicPr>
          <p:cNvPr id="200" name="図 199" descr="Location.png"/>
          <p:cNvPicPr>
            <a:picLocks noChangeAspect="1"/>
          </p:cNvPicPr>
          <p:nvPr/>
        </p:nvPicPr>
        <p:blipFill>
          <a:blip r:embed="rId13"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98285" y="1902461"/>
            <a:ext cx="356413" cy="524137"/>
          </a:xfrm>
          <a:prstGeom prst="rect">
            <a:avLst/>
          </a:prstGeom>
        </p:spPr>
      </p:pic>
      <p:pic>
        <p:nvPicPr>
          <p:cNvPr id="201" name="図 200" descr="Location.png"/>
          <p:cNvPicPr>
            <a:picLocks noChangeAspect="1"/>
          </p:cNvPicPr>
          <p:nvPr/>
        </p:nvPicPr>
        <p:blipFill>
          <a:blip r:embed="rId1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239143" y="3489195"/>
            <a:ext cx="356413" cy="524137"/>
          </a:xfrm>
          <a:prstGeom prst="rect">
            <a:avLst/>
          </a:prstGeom>
        </p:spPr>
      </p:pic>
    </p:spTree>
    <p:extLst>
      <p:ext uri="{BB962C8B-B14F-4D97-AF65-F5344CB8AC3E}">
        <p14:creationId xmlns:p14="http://schemas.microsoft.com/office/powerpoint/2010/main" val="2403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1131589"/>
            <a:ext cx="7648610" cy="2687799"/>
          </a:xfrm>
        </p:spPr>
        <p:txBody>
          <a:bodyPr/>
          <a:lstStyle/>
          <a:p>
            <a:r>
              <a:rPr lang="ja-JP" altLang="en-US" sz="4000" i="0" dirty="0" smtClean="0">
                <a:solidFill>
                  <a:schemeClr val="tx1"/>
                </a:solidFill>
              </a:rPr>
              <a:t>プラント現場における業務課題</a:t>
            </a:r>
            <a:endParaRPr kumimoji="1" lang="ja-JP" altLang="en-US" sz="3600" i="0" dirty="0">
              <a:solidFill>
                <a:srgbClr val="2D8EE3"/>
              </a:solidFill>
            </a:endParaRPr>
          </a:p>
        </p:txBody>
      </p:sp>
    </p:spTree>
    <p:extLst>
      <p:ext uri="{BB962C8B-B14F-4D97-AF65-F5344CB8AC3E}">
        <p14:creationId xmlns:p14="http://schemas.microsoft.com/office/powerpoint/2010/main" val="197143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図 96" descr="AIR-CAP1552H-A-K9_Por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3909" y="3679927"/>
            <a:ext cx="631236" cy="935164"/>
          </a:xfrm>
          <a:prstGeom prst="rect">
            <a:avLst/>
          </a:prstGeom>
        </p:spPr>
      </p:pic>
      <p:sp>
        <p:nvSpPr>
          <p:cNvPr id="4" name="Title 3"/>
          <p:cNvSpPr>
            <a:spLocks noGrp="1"/>
          </p:cNvSpPr>
          <p:nvPr>
            <p:ph type="ctrTitle"/>
          </p:nvPr>
        </p:nvSpPr>
        <p:spPr/>
        <p:txBody>
          <a:bodyPr/>
          <a:lstStyle/>
          <a:p>
            <a:r>
              <a:rPr lang="en-US" altLang="ja-JP" dirty="0" smtClean="0"/>
              <a:t>Cisco</a:t>
            </a:r>
            <a:r>
              <a:rPr lang="ja-JP" altLang="en-US" dirty="0" smtClean="0"/>
              <a:t>の</a:t>
            </a:r>
            <a:r>
              <a:rPr lang="en-US" altLang="ja-JP" dirty="0" smtClean="0"/>
              <a:t>Wi-Fi</a:t>
            </a:r>
            <a:r>
              <a:rPr lang="ja-JP" altLang="en-US" dirty="0" smtClean="0"/>
              <a:t>による位置情報サービスの提供</a:t>
            </a:r>
            <a:endParaRPr lang="en-US" dirty="0"/>
          </a:p>
        </p:txBody>
      </p:sp>
      <p:cxnSp>
        <p:nvCxnSpPr>
          <p:cNvPr id="94" name="Straight Arrow Connector 93"/>
          <p:cNvCxnSpPr/>
          <p:nvPr/>
        </p:nvCxnSpPr>
        <p:spPr>
          <a:xfrm flipV="1">
            <a:off x="4486458" y="1675700"/>
            <a:ext cx="0" cy="150852"/>
          </a:xfrm>
          <a:prstGeom prst="straightConnector1">
            <a:avLst/>
          </a:prstGeom>
          <a:ln>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cxnSp>
      <p:grpSp>
        <p:nvGrpSpPr>
          <p:cNvPr id="242" name="Group 241"/>
          <p:cNvGrpSpPr/>
          <p:nvPr/>
        </p:nvGrpSpPr>
        <p:grpSpPr>
          <a:xfrm>
            <a:off x="1858109" y="1192986"/>
            <a:ext cx="775554" cy="694592"/>
            <a:chOff x="1858109" y="1235319"/>
            <a:chExt cx="775554" cy="694592"/>
          </a:xfrm>
        </p:grpSpPr>
        <p:pic>
          <p:nvPicPr>
            <p:cNvPr id="2052" name="Picture 4" descr="C:\Share\Rajesh\backup(15112012)\CiscoStock\Icons\end_host_1177_256.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8109" y="1235319"/>
              <a:ext cx="775554" cy="694592"/>
            </a:xfrm>
            <a:prstGeom prst="rect">
              <a:avLst/>
            </a:prstGeom>
            <a:noFill/>
            <a:extLst>
              <a:ext uri="{909E8E84-426E-40dd-AFC4-6F175D3DCCD1}">
                <a14:hiddenFill xmlns="" xmlns:a14="http://schemas.microsoft.com/office/drawing/2010/main">
                  <a:solidFill>
                    <a:srgbClr val="FFFFFF"/>
                  </a:solidFill>
                </a14:hiddenFill>
              </a:ext>
            </a:extLst>
          </p:spPr>
        </p:pic>
        <p:pic>
          <p:nvPicPr>
            <p:cNvPr id="114" name="Picture 113" descr="2013-02-01_19-27-49.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6273" y="1352549"/>
              <a:ext cx="677145" cy="352425"/>
            </a:xfrm>
            <a:prstGeom prst="rect">
              <a:avLst/>
            </a:prstGeom>
            <a:noFill/>
            <a:ln>
              <a:noFill/>
            </a:ln>
          </p:spPr>
        </p:pic>
      </p:grpSp>
      <p:sp>
        <p:nvSpPr>
          <p:cNvPr id="128" name="AutoShape 59"/>
          <p:cNvSpPr>
            <a:spLocks noChangeAspect="1" noChangeArrowheads="1" noTextEdit="1"/>
          </p:cNvSpPr>
          <p:nvPr/>
        </p:nvSpPr>
        <p:spPr bwMode="auto">
          <a:xfrm rot="3538080">
            <a:off x="1611981" y="4251960"/>
            <a:ext cx="1100654" cy="139539"/>
          </a:xfrm>
          <a:prstGeom prst="rect">
            <a:avLst/>
          </a:prstGeom>
          <a:noFill/>
          <a:ln w="9525">
            <a:noFill/>
            <a:miter lim="800000"/>
            <a:headEnd/>
            <a:tailEnd/>
          </a:ln>
        </p:spPr>
        <p:txBody>
          <a:bodyPr/>
          <a:lstStyle/>
          <a:p>
            <a:endParaRPr lang="en-US" dirty="0"/>
          </a:p>
        </p:txBody>
      </p:sp>
      <p:pic>
        <p:nvPicPr>
          <p:cNvPr id="166" name="Picture 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2336036" y="4439497"/>
            <a:ext cx="220053" cy="412800"/>
          </a:xfrm>
          <a:prstGeom prst="rect">
            <a:avLst/>
          </a:prstGeom>
          <a:noFill/>
          <a:ln>
            <a:noFill/>
          </a:ln>
        </p:spPr>
      </p:pic>
      <p:pic>
        <p:nvPicPr>
          <p:cNvPr id="167" name="Picture 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047435" y="4469774"/>
            <a:ext cx="194450" cy="382525"/>
          </a:xfrm>
          <a:prstGeom prst="rect">
            <a:avLst/>
          </a:prstGeom>
          <a:noFill/>
          <a:ln>
            <a:noFill/>
          </a:ln>
        </p:spPr>
      </p:pic>
      <p:grpSp>
        <p:nvGrpSpPr>
          <p:cNvPr id="172" name="Group 171"/>
          <p:cNvGrpSpPr/>
          <p:nvPr/>
        </p:nvGrpSpPr>
        <p:grpSpPr>
          <a:xfrm rot="19160743">
            <a:off x="1778094" y="3300009"/>
            <a:ext cx="727639" cy="241859"/>
            <a:chOff x="1278957" y="3113815"/>
            <a:chExt cx="727639" cy="324321"/>
          </a:xfrm>
        </p:grpSpPr>
        <p:cxnSp>
          <p:nvCxnSpPr>
            <p:cNvPr id="173" name="Straight Arrow Connector 172"/>
            <p:cNvCxnSpPr/>
            <p:nvPr/>
          </p:nvCxnSpPr>
          <p:spPr>
            <a:xfrm>
              <a:off x="1440109" y="3438136"/>
              <a:ext cx="566487" cy="0"/>
            </a:xfrm>
            <a:prstGeom prst="straightConnector1">
              <a:avLst/>
            </a:prstGeom>
            <a:ln>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4" name="TextBox 173"/>
            <p:cNvSpPr txBox="1"/>
            <p:nvPr/>
          </p:nvSpPr>
          <p:spPr>
            <a:xfrm>
              <a:off x="1278957" y="3113815"/>
              <a:ext cx="671125" cy="288899"/>
            </a:xfrm>
            <a:prstGeom prst="rect">
              <a:avLst/>
            </a:prstGeom>
            <a:noFill/>
          </p:spPr>
          <p:txBody>
            <a:bodyPr wrap="square" rtlCol="0">
              <a:spAutoFit/>
            </a:bodyPr>
            <a:lstStyle/>
            <a:p>
              <a:pPr algn="ctr"/>
              <a:r>
                <a:rPr lang="en-US" sz="800" b="1" dirty="0">
                  <a:solidFill>
                    <a:srgbClr val="000000"/>
                  </a:solidFill>
                </a:rPr>
                <a:t>CAPWAP</a:t>
              </a:r>
            </a:p>
          </p:txBody>
        </p:sp>
      </p:grpSp>
      <p:grpSp>
        <p:nvGrpSpPr>
          <p:cNvPr id="175" name="Group 174"/>
          <p:cNvGrpSpPr/>
          <p:nvPr/>
        </p:nvGrpSpPr>
        <p:grpSpPr>
          <a:xfrm rot="19160743">
            <a:off x="5272639" y="3338099"/>
            <a:ext cx="744956" cy="222197"/>
            <a:chOff x="1188121" y="3140189"/>
            <a:chExt cx="869598" cy="297947"/>
          </a:xfrm>
        </p:grpSpPr>
        <p:cxnSp>
          <p:nvCxnSpPr>
            <p:cNvPr id="176" name="Straight Arrow Connector 175"/>
            <p:cNvCxnSpPr/>
            <p:nvPr/>
          </p:nvCxnSpPr>
          <p:spPr>
            <a:xfrm>
              <a:off x="1440109" y="3438136"/>
              <a:ext cx="566487" cy="0"/>
            </a:xfrm>
            <a:prstGeom prst="straightConnector1">
              <a:avLst/>
            </a:prstGeom>
            <a:ln>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7" name="TextBox 176"/>
            <p:cNvSpPr txBox="1"/>
            <p:nvPr/>
          </p:nvSpPr>
          <p:spPr>
            <a:xfrm>
              <a:off x="1188121" y="3140189"/>
              <a:ext cx="869598" cy="288892"/>
            </a:xfrm>
            <a:prstGeom prst="rect">
              <a:avLst/>
            </a:prstGeom>
            <a:noFill/>
          </p:spPr>
          <p:txBody>
            <a:bodyPr wrap="square" rtlCol="0">
              <a:spAutoFit/>
            </a:bodyPr>
            <a:lstStyle/>
            <a:p>
              <a:pPr algn="ctr"/>
              <a:r>
                <a:rPr lang="en-US" sz="800" b="1" dirty="0">
                  <a:solidFill>
                    <a:srgbClr val="000000"/>
                  </a:solidFill>
                </a:rPr>
                <a:t>CAPWAP</a:t>
              </a:r>
            </a:p>
          </p:txBody>
        </p:sp>
      </p:grpSp>
      <p:grpSp>
        <p:nvGrpSpPr>
          <p:cNvPr id="178" name="Group 177"/>
          <p:cNvGrpSpPr/>
          <p:nvPr/>
        </p:nvGrpSpPr>
        <p:grpSpPr>
          <a:xfrm rot="2960743">
            <a:off x="2979079" y="3320804"/>
            <a:ext cx="645292" cy="235144"/>
            <a:chOff x="1366595" y="3202992"/>
            <a:chExt cx="865289" cy="235144"/>
          </a:xfrm>
        </p:grpSpPr>
        <p:cxnSp>
          <p:nvCxnSpPr>
            <p:cNvPr id="179" name="Straight Arrow Connector 178"/>
            <p:cNvCxnSpPr/>
            <p:nvPr/>
          </p:nvCxnSpPr>
          <p:spPr>
            <a:xfrm>
              <a:off x="1440109" y="3438136"/>
              <a:ext cx="566487" cy="0"/>
            </a:xfrm>
            <a:prstGeom prst="straightConnector1">
              <a:avLst/>
            </a:prstGeom>
            <a:ln>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0" name="TextBox 179"/>
            <p:cNvSpPr txBox="1"/>
            <p:nvPr/>
          </p:nvSpPr>
          <p:spPr>
            <a:xfrm>
              <a:off x="1366595" y="3202992"/>
              <a:ext cx="865289" cy="215444"/>
            </a:xfrm>
            <a:prstGeom prst="rect">
              <a:avLst/>
            </a:prstGeom>
            <a:noFill/>
          </p:spPr>
          <p:txBody>
            <a:bodyPr wrap="square" rtlCol="0">
              <a:spAutoFit/>
            </a:bodyPr>
            <a:lstStyle/>
            <a:p>
              <a:pPr algn="ctr"/>
              <a:r>
                <a:rPr lang="en-US" sz="800" b="1" dirty="0">
                  <a:solidFill>
                    <a:srgbClr val="000000"/>
                  </a:solidFill>
                </a:rPr>
                <a:t>CAPWAP</a:t>
              </a:r>
            </a:p>
          </p:txBody>
        </p:sp>
      </p:grpSp>
      <p:grpSp>
        <p:nvGrpSpPr>
          <p:cNvPr id="181" name="Group 180"/>
          <p:cNvGrpSpPr/>
          <p:nvPr/>
        </p:nvGrpSpPr>
        <p:grpSpPr>
          <a:xfrm rot="2960743">
            <a:off x="6350002" y="3305551"/>
            <a:ext cx="670038" cy="396726"/>
            <a:chOff x="1291759" y="3186970"/>
            <a:chExt cx="898473" cy="396726"/>
          </a:xfrm>
        </p:grpSpPr>
        <p:cxnSp>
          <p:nvCxnSpPr>
            <p:cNvPr id="182" name="Straight Arrow Connector 181"/>
            <p:cNvCxnSpPr/>
            <p:nvPr/>
          </p:nvCxnSpPr>
          <p:spPr>
            <a:xfrm rot="18639257">
              <a:off x="1539300" y="3188706"/>
              <a:ext cx="300704" cy="489275"/>
            </a:xfrm>
            <a:prstGeom prst="straightConnector1">
              <a:avLst/>
            </a:prstGeom>
            <a:ln>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3" name="TextBox 182"/>
            <p:cNvSpPr txBox="1"/>
            <p:nvPr/>
          </p:nvSpPr>
          <p:spPr>
            <a:xfrm>
              <a:off x="1291759" y="3186970"/>
              <a:ext cx="898473" cy="215444"/>
            </a:xfrm>
            <a:prstGeom prst="rect">
              <a:avLst/>
            </a:prstGeom>
            <a:noFill/>
          </p:spPr>
          <p:txBody>
            <a:bodyPr wrap="square" rtlCol="0">
              <a:spAutoFit/>
            </a:bodyPr>
            <a:lstStyle/>
            <a:p>
              <a:pPr algn="ctr"/>
              <a:r>
                <a:rPr lang="en-US" sz="800" b="1" dirty="0">
                  <a:solidFill>
                    <a:srgbClr val="000000"/>
                  </a:solidFill>
                </a:rPr>
                <a:t>CAPWAP</a:t>
              </a:r>
            </a:p>
          </p:txBody>
        </p:sp>
      </p:grpSp>
      <p:cxnSp>
        <p:nvCxnSpPr>
          <p:cNvPr id="184" name="Straight Arrow Connector 183"/>
          <p:cNvCxnSpPr/>
          <p:nvPr/>
        </p:nvCxnSpPr>
        <p:spPr>
          <a:xfrm flipV="1">
            <a:off x="3055711" y="2599269"/>
            <a:ext cx="1008293" cy="387269"/>
          </a:xfrm>
          <a:prstGeom prst="straightConnector1">
            <a:avLst/>
          </a:prstGeom>
          <a:ln>
            <a:solidFill>
              <a:schemeClr val="accent5"/>
            </a:solidFill>
            <a:prstDash val="lgDashDot"/>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rot="20291653">
            <a:off x="3197010" y="2814441"/>
            <a:ext cx="946942" cy="377036"/>
          </a:xfrm>
          <a:prstGeom prst="rect">
            <a:avLst/>
          </a:prstGeom>
          <a:noFill/>
          <a:ln>
            <a:noFill/>
            <a:prstDash val="lgDashDot"/>
          </a:ln>
        </p:spPr>
        <p:txBody>
          <a:bodyPr wrap="square" lIns="68589" tIns="34295" rIns="68589" bIns="34295" rtlCol="0">
            <a:spAutoFit/>
          </a:bodyPr>
          <a:lstStyle/>
          <a:p>
            <a:pPr algn="ctr"/>
            <a:r>
              <a:rPr lang="en-US" sz="1000" b="1" dirty="0">
                <a:solidFill>
                  <a:srgbClr val="000000"/>
                </a:solidFill>
              </a:rPr>
              <a:t>NMSP over SSL</a:t>
            </a:r>
          </a:p>
        </p:txBody>
      </p:sp>
      <p:cxnSp>
        <p:nvCxnSpPr>
          <p:cNvPr id="186" name="Straight Arrow Connector 185"/>
          <p:cNvCxnSpPr/>
          <p:nvPr/>
        </p:nvCxnSpPr>
        <p:spPr>
          <a:xfrm>
            <a:off x="4897455" y="2572363"/>
            <a:ext cx="969948" cy="407913"/>
          </a:xfrm>
          <a:prstGeom prst="straightConnector1">
            <a:avLst/>
          </a:prstGeom>
          <a:ln>
            <a:solidFill>
              <a:schemeClr val="accent5"/>
            </a:solidFill>
            <a:prstDash val="lgDashDot"/>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rot="1364536">
            <a:off x="4804245" y="2766340"/>
            <a:ext cx="973946" cy="377036"/>
          </a:xfrm>
          <a:prstGeom prst="rect">
            <a:avLst/>
          </a:prstGeom>
          <a:noFill/>
        </p:spPr>
        <p:txBody>
          <a:bodyPr wrap="square" lIns="68589" tIns="34295" rIns="68589" bIns="34295" rtlCol="0">
            <a:spAutoFit/>
          </a:bodyPr>
          <a:lstStyle/>
          <a:p>
            <a:pPr algn="ctr"/>
            <a:r>
              <a:rPr lang="en-US" sz="1000" b="1" dirty="0">
                <a:solidFill>
                  <a:srgbClr val="000000"/>
                </a:solidFill>
              </a:rPr>
              <a:t>NMSP over SSL</a:t>
            </a:r>
          </a:p>
        </p:txBody>
      </p:sp>
      <p:cxnSp>
        <p:nvCxnSpPr>
          <p:cNvPr id="188" name="Straight Arrow Connector 187"/>
          <p:cNvCxnSpPr>
            <a:stCxn id="100" idx="0"/>
          </p:cNvCxnSpPr>
          <p:nvPr/>
        </p:nvCxnSpPr>
        <p:spPr>
          <a:xfrm flipV="1">
            <a:off x="2770950" y="1634068"/>
            <a:ext cx="878187" cy="1377512"/>
          </a:xfrm>
          <a:prstGeom prst="straightConnector1">
            <a:avLst/>
          </a:prstGeom>
          <a:ln>
            <a:solidFill>
              <a:schemeClr val="accent6">
                <a:lumMod val="75000"/>
              </a:schemeClr>
            </a:solidFill>
            <a:prstDash val="lg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9" name="TextBox 188"/>
          <p:cNvSpPr txBox="1"/>
          <p:nvPr/>
        </p:nvSpPr>
        <p:spPr>
          <a:xfrm rot="18167452">
            <a:off x="2657691" y="2134059"/>
            <a:ext cx="918783" cy="223148"/>
          </a:xfrm>
          <a:prstGeom prst="rect">
            <a:avLst/>
          </a:prstGeom>
          <a:noFill/>
        </p:spPr>
        <p:txBody>
          <a:bodyPr wrap="square" lIns="68589" tIns="34295" rIns="68589" bIns="34295" rtlCol="0">
            <a:spAutoFit/>
          </a:bodyPr>
          <a:lstStyle/>
          <a:p>
            <a:pPr algn="ctr"/>
            <a:r>
              <a:rPr lang="en-US" sz="1000" b="1" dirty="0">
                <a:solidFill>
                  <a:srgbClr val="000000"/>
                </a:solidFill>
              </a:rPr>
              <a:t>SNMP</a:t>
            </a:r>
          </a:p>
        </p:txBody>
      </p:sp>
      <p:cxnSp>
        <p:nvCxnSpPr>
          <p:cNvPr id="190" name="Straight Arrow Connector 189"/>
          <p:cNvCxnSpPr>
            <a:endCxn id="101" idx="0"/>
          </p:cNvCxnSpPr>
          <p:nvPr/>
        </p:nvCxnSpPr>
        <p:spPr>
          <a:xfrm>
            <a:off x="5215467" y="1651000"/>
            <a:ext cx="976004" cy="1360579"/>
          </a:xfrm>
          <a:prstGeom prst="straightConnector1">
            <a:avLst/>
          </a:prstGeom>
          <a:ln>
            <a:solidFill>
              <a:schemeClr val="accent6">
                <a:lumMod val="75000"/>
              </a:schemeClr>
            </a:solidFill>
            <a:prstDash val="lg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rot="3228748">
            <a:off x="5437769" y="2135900"/>
            <a:ext cx="685184" cy="223148"/>
          </a:xfrm>
          <a:prstGeom prst="rect">
            <a:avLst/>
          </a:prstGeom>
          <a:noFill/>
        </p:spPr>
        <p:txBody>
          <a:bodyPr wrap="square" lIns="68589" tIns="34295" rIns="68589" bIns="34295" rtlCol="0">
            <a:spAutoFit/>
          </a:bodyPr>
          <a:lstStyle/>
          <a:p>
            <a:pPr algn="ctr"/>
            <a:r>
              <a:rPr lang="en-US" sz="1000" b="1" dirty="0">
                <a:solidFill>
                  <a:srgbClr val="000000"/>
                </a:solidFill>
              </a:rPr>
              <a:t>SNMP</a:t>
            </a:r>
          </a:p>
        </p:txBody>
      </p:sp>
      <p:sp>
        <p:nvSpPr>
          <p:cNvPr id="192" name="TextBox 191"/>
          <p:cNvSpPr txBox="1"/>
          <p:nvPr/>
        </p:nvSpPr>
        <p:spPr>
          <a:xfrm>
            <a:off x="3530600" y="1826670"/>
            <a:ext cx="1913466" cy="346259"/>
          </a:xfrm>
          <a:prstGeom prst="rect">
            <a:avLst/>
          </a:prstGeom>
          <a:noFill/>
        </p:spPr>
        <p:txBody>
          <a:bodyPr wrap="square" lIns="68589" tIns="34295" rIns="68589" bIns="34295" rtlCol="0">
            <a:spAutoFit/>
          </a:bodyPr>
          <a:lstStyle/>
          <a:p>
            <a:pPr algn="ctr"/>
            <a:r>
              <a:rPr lang="ja-JP" altLang="en-US" sz="900" dirty="0" smtClean="0">
                <a:solidFill>
                  <a:schemeClr val="accent4">
                    <a:lumMod val="75000"/>
                  </a:schemeClr>
                </a:solidFill>
              </a:rPr>
              <a:t>位置情報を</a:t>
            </a:r>
            <a:r>
              <a:rPr lang="en-US" sz="900" dirty="0" smtClean="0">
                <a:solidFill>
                  <a:schemeClr val="accent4">
                    <a:lumMod val="75000"/>
                  </a:schemeClr>
                </a:solidFill>
              </a:rPr>
              <a:t>SOAP</a:t>
            </a:r>
            <a:r>
              <a:rPr lang="en-US" sz="900" dirty="0">
                <a:solidFill>
                  <a:schemeClr val="accent4">
                    <a:lumMod val="75000"/>
                  </a:schemeClr>
                </a:solidFill>
              </a:rPr>
              <a:t>/XML</a:t>
            </a:r>
            <a:r>
              <a:rPr lang="en-US" sz="900" dirty="0" smtClean="0">
                <a:solidFill>
                  <a:schemeClr val="accent4">
                    <a:lumMod val="75000"/>
                  </a:schemeClr>
                </a:solidFill>
              </a:rPr>
              <a:t>/</a:t>
            </a:r>
            <a:br>
              <a:rPr lang="en-US" sz="900" dirty="0" smtClean="0">
                <a:solidFill>
                  <a:schemeClr val="accent4">
                    <a:lumMod val="75000"/>
                  </a:schemeClr>
                </a:solidFill>
              </a:rPr>
            </a:br>
            <a:r>
              <a:rPr lang="en-US" sz="900" dirty="0" smtClean="0">
                <a:solidFill>
                  <a:schemeClr val="accent4">
                    <a:lumMod val="75000"/>
                  </a:schemeClr>
                </a:solidFill>
              </a:rPr>
              <a:t>REST over HTTP</a:t>
            </a:r>
            <a:r>
              <a:rPr lang="en-US" sz="900" dirty="0">
                <a:solidFill>
                  <a:schemeClr val="accent4">
                    <a:lumMod val="75000"/>
                  </a:schemeClr>
                </a:solidFill>
              </a:rPr>
              <a:t>/</a:t>
            </a:r>
            <a:r>
              <a:rPr lang="en-US" sz="900" dirty="0" smtClean="0">
                <a:solidFill>
                  <a:schemeClr val="accent4">
                    <a:lumMod val="75000"/>
                  </a:schemeClr>
                </a:solidFill>
              </a:rPr>
              <a:t>HTTPS</a:t>
            </a:r>
            <a:r>
              <a:rPr lang="ja-JP" altLang="en-US" sz="900" dirty="0" smtClean="0">
                <a:solidFill>
                  <a:schemeClr val="accent4">
                    <a:lumMod val="75000"/>
                  </a:schemeClr>
                </a:solidFill>
              </a:rPr>
              <a:t>で送信</a:t>
            </a:r>
            <a:endParaRPr lang="en-US" sz="900" dirty="0">
              <a:solidFill>
                <a:schemeClr val="accent4">
                  <a:lumMod val="75000"/>
                </a:schemeClr>
              </a:solidFill>
            </a:endParaRPr>
          </a:p>
        </p:txBody>
      </p:sp>
      <p:cxnSp>
        <p:nvCxnSpPr>
          <p:cNvPr id="193" name="Straight Arrow Connector 192"/>
          <p:cNvCxnSpPr/>
          <p:nvPr/>
        </p:nvCxnSpPr>
        <p:spPr>
          <a:xfrm flipV="1">
            <a:off x="4494925" y="2140658"/>
            <a:ext cx="0" cy="197709"/>
          </a:xfrm>
          <a:prstGeom prst="straightConnector1">
            <a:avLst/>
          </a:prstGeom>
          <a:ln>
            <a:solidFill>
              <a:schemeClr val="accent2"/>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94" name="Freeform 193"/>
          <p:cNvSpPr/>
          <p:nvPr/>
        </p:nvSpPr>
        <p:spPr>
          <a:xfrm rot="21264066">
            <a:off x="5558064" y="1928065"/>
            <a:ext cx="1387178" cy="544007"/>
          </a:xfrm>
          <a:custGeom>
            <a:avLst/>
            <a:gdLst>
              <a:gd name="connsiteX0" fmla="*/ 0 w 2082394"/>
              <a:gd name="connsiteY0" fmla="*/ 638963 h 725533"/>
              <a:gd name="connsiteX1" fmla="*/ 1569684 w 2082394"/>
              <a:gd name="connsiteY1" fmla="*/ 670517 h 725533"/>
              <a:gd name="connsiteX2" fmla="*/ 2082394 w 2082394"/>
              <a:gd name="connsiteY2" fmla="*/ 0 h 725533"/>
            </a:gdLst>
            <a:ahLst/>
            <a:cxnLst>
              <a:cxn ang="0">
                <a:pos x="connsiteX0" y="connsiteY0"/>
              </a:cxn>
              <a:cxn ang="0">
                <a:pos x="connsiteX1" y="connsiteY1"/>
              </a:cxn>
              <a:cxn ang="0">
                <a:pos x="connsiteX2" y="connsiteY2"/>
              </a:cxn>
            </a:cxnLst>
            <a:rect l="l" t="t" r="r" b="b"/>
            <a:pathLst>
              <a:path w="2082394" h="725533">
                <a:moveTo>
                  <a:pt x="0" y="638963"/>
                </a:moveTo>
                <a:cubicBezTo>
                  <a:pt x="611309" y="707987"/>
                  <a:pt x="1222618" y="777011"/>
                  <a:pt x="1569684" y="670517"/>
                </a:cubicBezTo>
                <a:cubicBezTo>
                  <a:pt x="1916750" y="564023"/>
                  <a:pt x="2082394" y="0"/>
                  <a:pt x="2082394" y="0"/>
                </a:cubicBezTo>
              </a:path>
            </a:pathLst>
          </a:custGeom>
          <a:ln>
            <a:solidFill>
              <a:schemeClr val="accent2"/>
            </a:solidFill>
            <a:prstDash val="lgDashDotDot"/>
            <a:headEnd type="arrow"/>
            <a:tailEnd type="arrow"/>
          </a:ln>
          <a:effectLst/>
        </p:spPr>
        <p:style>
          <a:lnRef idx="2">
            <a:schemeClr val="accent1"/>
          </a:lnRef>
          <a:fillRef idx="0">
            <a:schemeClr val="accent1"/>
          </a:fillRef>
          <a:effectRef idx="1">
            <a:schemeClr val="accent1"/>
          </a:effectRef>
          <a:fontRef idx="minor">
            <a:schemeClr val="tx1"/>
          </a:fontRef>
        </p:style>
        <p:txBody>
          <a:bodyPr lIns="68589" tIns="34295" rIns="68589" bIns="34295" rtlCol="0" anchor="ctr"/>
          <a:lstStyle/>
          <a:p>
            <a:pPr algn="ctr"/>
            <a:endParaRPr lang="en-US" dirty="0"/>
          </a:p>
        </p:txBody>
      </p:sp>
      <p:sp>
        <p:nvSpPr>
          <p:cNvPr id="195" name="TextBox 194"/>
          <p:cNvSpPr txBox="1"/>
          <p:nvPr/>
        </p:nvSpPr>
        <p:spPr>
          <a:xfrm>
            <a:off x="5488034" y="1380067"/>
            <a:ext cx="1238205" cy="377036"/>
          </a:xfrm>
          <a:prstGeom prst="rect">
            <a:avLst/>
          </a:prstGeom>
          <a:noFill/>
        </p:spPr>
        <p:txBody>
          <a:bodyPr wrap="square" lIns="68589" tIns="34295" rIns="68589" bIns="34295" rtlCol="0">
            <a:spAutoFit/>
          </a:bodyPr>
          <a:lstStyle/>
          <a:p>
            <a:pPr algn="r"/>
            <a:r>
              <a:rPr lang="en-US" sz="1000" dirty="0" err="1" smtClean="0">
                <a:solidFill>
                  <a:srgbClr val="000000"/>
                </a:solidFill>
                <a:latin typeface="ＭＳ Ｐゴシック" panose="020B0600070205080204" pitchFamily="50" charset="-128"/>
                <a:ea typeface="ＭＳ Ｐゴシック" panose="020B0600070205080204" pitchFamily="50" charset="-128"/>
              </a:rPr>
              <a:t>サード</a:t>
            </a:r>
            <a:r>
              <a:rPr lang="en-US" sz="1000" dirty="0" smtClean="0">
                <a:solidFill>
                  <a:srgbClr val="000000"/>
                </a:solidFill>
                <a:latin typeface="ＭＳ Ｐゴシック" panose="020B0600070205080204" pitchFamily="50" charset="-128"/>
                <a:ea typeface="ＭＳ Ｐゴシック" panose="020B0600070205080204" pitchFamily="50" charset="-128"/>
              </a:rPr>
              <a:t> </a:t>
            </a:r>
            <a:r>
              <a:rPr lang="en-US" sz="1000" dirty="0" err="1" smtClean="0">
                <a:solidFill>
                  <a:srgbClr val="000000"/>
                </a:solidFill>
                <a:latin typeface="ＭＳ Ｐゴシック" panose="020B0600070205080204" pitchFamily="50" charset="-128"/>
                <a:ea typeface="ＭＳ Ｐゴシック" panose="020B0600070205080204" pitchFamily="50" charset="-128"/>
              </a:rPr>
              <a:t>パーティ</a:t>
            </a:r>
            <a:r>
              <a:rPr lang="en-US" sz="1000" dirty="0" smtClean="0">
                <a:solidFill>
                  <a:srgbClr val="000000"/>
                </a:solidFill>
                <a:latin typeface="ＭＳ Ｐゴシック" panose="020B0600070205080204" pitchFamily="50" charset="-128"/>
                <a:ea typeface="ＭＳ Ｐゴシック" panose="020B0600070205080204" pitchFamily="50" charset="-128"/>
              </a:rPr>
              <a:t/>
            </a:r>
            <a:br>
              <a:rPr lang="en-US" sz="1000" dirty="0" smtClean="0">
                <a:solidFill>
                  <a:srgbClr val="000000"/>
                </a:solidFill>
                <a:latin typeface="ＭＳ Ｐゴシック" panose="020B0600070205080204" pitchFamily="50" charset="-128"/>
                <a:ea typeface="ＭＳ Ｐゴシック" panose="020B0600070205080204" pitchFamily="50" charset="-128"/>
              </a:rPr>
            </a:br>
            <a:r>
              <a:rPr lang="ja-JP" altLang="en-US" sz="1000" dirty="0" smtClean="0">
                <a:solidFill>
                  <a:srgbClr val="000000"/>
                </a:solidFill>
                <a:latin typeface="ＭＳ Ｐゴシック" panose="020B0600070205080204" pitchFamily="50" charset="-128"/>
                <a:ea typeface="ＭＳ Ｐゴシック" panose="020B0600070205080204" pitchFamily="50" charset="-128"/>
              </a:rPr>
              <a:t>アプリケーション</a:t>
            </a:r>
            <a:endParaRPr lang="en-US" sz="1000" dirty="0">
              <a:solidFill>
                <a:srgbClr val="000000"/>
              </a:solidFill>
              <a:latin typeface="ＭＳ Ｐゴシック" panose="020B0600070205080204" pitchFamily="50" charset="-128"/>
              <a:ea typeface="ＭＳ Ｐゴシック" panose="020B0600070205080204" pitchFamily="50" charset="-128"/>
            </a:endParaRPr>
          </a:p>
        </p:txBody>
      </p:sp>
      <p:sp>
        <p:nvSpPr>
          <p:cNvPr id="197" name="TextBox 196"/>
          <p:cNvSpPr txBox="1"/>
          <p:nvPr/>
        </p:nvSpPr>
        <p:spPr>
          <a:xfrm>
            <a:off x="3365490" y="1208957"/>
            <a:ext cx="2137844" cy="238537"/>
          </a:xfrm>
          <a:prstGeom prst="rect">
            <a:avLst/>
          </a:prstGeom>
          <a:noFill/>
        </p:spPr>
        <p:txBody>
          <a:bodyPr wrap="square" lIns="68589" tIns="34295" rIns="68589" bIns="34295" rtlCol="0">
            <a:spAutoFit/>
          </a:bodyPr>
          <a:lstStyle/>
          <a:p>
            <a:pPr algn="ctr"/>
            <a:r>
              <a:rPr lang="en-US" sz="1100" b="1" dirty="0">
                <a:solidFill>
                  <a:schemeClr val="accent5">
                    <a:lumMod val="75000"/>
                  </a:schemeClr>
                </a:solidFill>
              </a:rPr>
              <a:t>Cisco Prime</a:t>
            </a:r>
            <a:r>
              <a:rPr lang="en-US" sz="1100" b="1" baseline="30000" dirty="0" smtClean="0">
                <a:solidFill>
                  <a:schemeClr val="accent5">
                    <a:lumMod val="75000"/>
                  </a:schemeClr>
                </a:solidFill>
              </a:rPr>
              <a:t>™</a:t>
            </a:r>
            <a:endParaRPr lang="en-US" sz="1100" b="1" dirty="0">
              <a:solidFill>
                <a:schemeClr val="accent5">
                  <a:lumMod val="75000"/>
                </a:schemeClr>
              </a:solidFill>
            </a:endParaRPr>
          </a:p>
        </p:txBody>
      </p:sp>
      <p:pic>
        <p:nvPicPr>
          <p:cNvPr id="202" name="Picture 35" descr="iphone copy"/>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4116303" y="4444776"/>
            <a:ext cx="222865" cy="407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 name="TextBox 202"/>
          <p:cNvSpPr txBox="1"/>
          <p:nvPr/>
        </p:nvSpPr>
        <p:spPr>
          <a:xfrm>
            <a:off x="4236321" y="4368221"/>
            <a:ext cx="877569" cy="577091"/>
          </a:xfrm>
          <a:prstGeom prst="rect">
            <a:avLst/>
          </a:prstGeom>
          <a:noFill/>
        </p:spPr>
        <p:txBody>
          <a:bodyPr wrap="square" lIns="68589" tIns="34295" rIns="68589" bIns="34295" rtlCol="0">
            <a:spAutoFit/>
          </a:bodyPr>
          <a:lstStyle/>
          <a:p>
            <a:pPr algn="ctr"/>
            <a:r>
              <a:rPr lang="en-US" sz="1100" dirty="0" smtClean="0">
                <a:solidFill>
                  <a:srgbClr val="000000"/>
                </a:solidFill>
              </a:rPr>
              <a:t>Wi-Fi </a:t>
            </a:r>
            <a:br>
              <a:rPr lang="en-US" sz="1100" dirty="0" smtClean="0">
                <a:solidFill>
                  <a:srgbClr val="000000"/>
                </a:solidFill>
              </a:rPr>
            </a:br>
            <a:r>
              <a:rPr lang="en-US" sz="1100" dirty="0" smtClean="0">
                <a:solidFill>
                  <a:srgbClr val="000000"/>
                </a:solidFill>
              </a:rPr>
              <a:t>Mobile</a:t>
            </a:r>
            <a:br>
              <a:rPr lang="en-US" sz="1100" dirty="0" smtClean="0">
                <a:solidFill>
                  <a:srgbClr val="000000"/>
                </a:solidFill>
              </a:rPr>
            </a:br>
            <a:r>
              <a:rPr lang="ja-JP" altLang="en-US" sz="1100" dirty="0" smtClean="0">
                <a:solidFill>
                  <a:srgbClr val="000000"/>
                </a:solidFill>
              </a:rPr>
              <a:t>デバイス</a:t>
            </a:r>
            <a:endParaRPr lang="en-US" sz="1100" dirty="0">
              <a:solidFill>
                <a:srgbClr val="000000"/>
              </a:solidFill>
            </a:endParaRPr>
          </a:p>
        </p:txBody>
      </p:sp>
      <p:sp>
        <p:nvSpPr>
          <p:cNvPr id="204" name="TextBox 203"/>
          <p:cNvSpPr txBox="1"/>
          <p:nvPr/>
        </p:nvSpPr>
        <p:spPr>
          <a:xfrm>
            <a:off x="2563218" y="1312742"/>
            <a:ext cx="812760" cy="223148"/>
          </a:xfrm>
          <a:prstGeom prst="rect">
            <a:avLst/>
          </a:prstGeom>
          <a:noFill/>
        </p:spPr>
        <p:txBody>
          <a:bodyPr wrap="square" lIns="68589" tIns="34295" rIns="68589" bIns="34295" rtlCol="0">
            <a:spAutoFit/>
          </a:bodyPr>
          <a:lstStyle/>
          <a:p>
            <a:pPr algn="ctr"/>
            <a:r>
              <a:rPr lang="en-US" sz="1000" b="1" dirty="0" smtClean="0">
                <a:solidFill>
                  <a:srgbClr val="000000"/>
                </a:solidFill>
              </a:rPr>
              <a:t>HTTPS</a:t>
            </a:r>
            <a:endParaRPr lang="en-US" sz="1000" b="1" dirty="0">
              <a:solidFill>
                <a:srgbClr val="000000"/>
              </a:solidFill>
            </a:endParaRPr>
          </a:p>
        </p:txBody>
      </p:sp>
      <p:cxnSp>
        <p:nvCxnSpPr>
          <p:cNvPr id="16" name="Straight Connector 15"/>
          <p:cNvCxnSpPr>
            <a:stCxn id="2052" idx="3"/>
            <a:endCxn id="111" idx="1"/>
          </p:cNvCxnSpPr>
          <p:nvPr/>
        </p:nvCxnSpPr>
        <p:spPr>
          <a:xfrm flipV="1">
            <a:off x="2633663" y="1538361"/>
            <a:ext cx="728512" cy="1921"/>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238" name="Picture 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1183466" y="4469774"/>
            <a:ext cx="194450" cy="382525"/>
          </a:xfrm>
          <a:prstGeom prst="rect">
            <a:avLst/>
          </a:prstGeom>
          <a:noFill/>
          <a:ln>
            <a:noFill/>
          </a:ln>
        </p:spPr>
      </p:pic>
      <p:pic>
        <p:nvPicPr>
          <p:cNvPr id="239" name="Picture 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7615207" y="4469774"/>
            <a:ext cx="194450" cy="382525"/>
          </a:xfrm>
          <a:prstGeom prst="rect">
            <a:avLst/>
          </a:prstGeom>
          <a:noFill/>
          <a:ln>
            <a:noFill/>
          </a:ln>
        </p:spPr>
      </p:pic>
      <p:pic>
        <p:nvPicPr>
          <p:cNvPr id="240" name="Picture 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420228" y="4439497"/>
            <a:ext cx="220053" cy="412800"/>
          </a:xfrm>
          <a:prstGeom prst="rect">
            <a:avLst/>
          </a:prstGeom>
          <a:noFill/>
          <a:ln>
            <a:noFill/>
          </a:ln>
        </p:spPr>
      </p:pic>
      <p:pic>
        <p:nvPicPr>
          <p:cNvPr id="241" name="Picture 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4982393" y="4469774"/>
            <a:ext cx="194450" cy="382525"/>
          </a:xfrm>
          <a:prstGeom prst="rect">
            <a:avLst/>
          </a:prstGeom>
          <a:noFill/>
          <a:ln>
            <a:noFill/>
          </a:ln>
        </p:spPr>
      </p:pic>
      <p:pic>
        <p:nvPicPr>
          <p:cNvPr id="243" name="Picture 1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85052" y="1196550"/>
            <a:ext cx="670877" cy="67087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5" name="TextBox 194"/>
          <p:cNvSpPr txBox="1"/>
          <p:nvPr/>
        </p:nvSpPr>
        <p:spPr>
          <a:xfrm>
            <a:off x="956736" y="1318508"/>
            <a:ext cx="918877" cy="377036"/>
          </a:xfrm>
          <a:prstGeom prst="rect">
            <a:avLst/>
          </a:prstGeom>
          <a:noFill/>
        </p:spPr>
        <p:txBody>
          <a:bodyPr wrap="square" lIns="68589" tIns="34295" rIns="68589" bIns="34295" rtlCol="0">
            <a:spAutoFit/>
          </a:bodyPr>
          <a:lstStyle/>
          <a:p>
            <a:pPr algn="r"/>
            <a:r>
              <a:rPr lang="en-US" altLang="ja-JP" sz="1000" dirty="0" smtClean="0">
                <a:solidFill>
                  <a:srgbClr val="000000"/>
                </a:solidFill>
              </a:rPr>
              <a:t>Cisco Prime</a:t>
            </a:r>
            <a:r>
              <a:rPr lang="en-US" altLang="ja-JP" sz="1000" dirty="0">
                <a:solidFill>
                  <a:srgbClr val="000000"/>
                </a:solidFill>
              </a:rPr>
              <a:t/>
            </a:r>
            <a:br>
              <a:rPr lang="en-US" altLang="ja-JP" sz="1000" dirty="0">
                <a:solidFill>
                  <a:srgbClr val="000000"/>
                </a:solidFill>
              </a:rPr>
            </a:br>
            <a:r>
              <a:rPr lang="ja-JP" altLang="en-US" sz="1000" dirty="0" smtClean="0">
                <a:solidFill>
                  <a:srgbClr val="000000"/>
                </a:solidFill>
              </a:rPr>
              <a:t>画面</a:t>
            </a:r>
            <a:endParaRPr lang="en-US" sz="1000" dirty="0">
              <a:solidFill>
                <a:srgbClr val="000000"/>
              </a:solidFill>
            </a:endParaRPr>
          </a:p>
        </p:txBody>
      </p:sp>
      <p:pic>
        <p:nvPicPr>
          <p:cNvPr id="93" name="図 92" descr="AIR-CAP1552H-A-K9_Por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61" y="3679927"/>
            <a:ext cx="631236" cy="935164"/>
          </a:xfrm>
          <a:prstGeom prst="rect">
            <a:avLst/>
          </a:prstGeom>
        </p:spPr>
      </p:pic>
      <p:pic>
        <p:nvPicPr>
          <p:cNvPr id="96" name="図 95" descr="AIR-CAP1552H-A-K9_Por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5028" y="3679927"/>
            <a:ext cx="631236" cy="935164"/>
          </a:xfrm>
          <a:prstGeom prst="rect">
            <a:avLst/>
          </a:prstGeom>
        </p:spPr>
      </p:pic>
      <p:pic>
        <p:nvPicPr>
          <p:cNvPr id="98" name="図 97" descr="AIR-CAP1552H-A-K9_Por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9432" y="3679927"/>
            <a:ext cx="631236" cy="935164"/>
          </a:xfrm>
          <a:prstGeom prst="rect">
            <a:avLst/>
          </a:prstGeom>
        </p:spPr>
      </p:pic>
      <p:pic>
        <p:nvPicPr>
          <p:cNvPr id="100" name="図 99" descr="2500_large.jp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249641" y="3011579"/>
            <a:ext cx="1042610" cy="223670"/>
          </a:xfrm>
          <a:prstGeom prst="rect">
            <a:avLst/>
          </a:prstGeom>
        </p:spPr>
      </p:pic>
      <p:pic>
        <p:nvPicPr>
          <p:cNvPr id="101" name="図 100" descr="2500_large.jp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70166" y="3011579"/>
            <a:ext cx="1042610" cy="223670"/>
          </a:xfrm>
          <a:prstGeom prst="rect">
            <a:avLst/>
          </a:prstGeom>
        </p:spPr>
      </p:pic>
      <p:pic>
        <p:nvPicPr>
          <p:cNvPr id="103" name="図 102" descr="AIR-MSE-3365.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04305" y="2333915"/>
            <a:ext cx="2164106" cy="238894"/>
          </a:xfrm>
          <a:prstGeom prst="rect">
            <a:avLst/>
          </a:prstGeom>
        </p:spPr>
      </p:pic>
      <p:pic>
        <p:nvPicPr>
          <p:cNvPr id="111" name="図 110"/>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362179" y="1444886"/>
            <a:ext cx="2153801" cy="186946"/>
          </a:xfrm>
          <a:prstGeom prst="rect">
            <a:avLst/>
          </a:prstGeom>
        </p:spPr>
      </p:pic>
      <p:sp>
        <p:nvSpPr>
          <p:cNvPr id="120" name="TextBox 196"/>
          <p:cNvSpPr txBox="1"/>
          <p:nvPr/>
        </p:nvSpPr>
        <p:spPr>
          <a:xfrm>
            <a:off x="2252133" y="2775290"/>
            <a:ext cx="499534" cy="238537"/>
          </a:xfrm>
          <a:prstGeom prst="rect">
            <a:avLst/>
          </a:prstGeom>
          <a:noFill/>
        </p:spPr>
        <p:txBody>
          <a:bodyPr wrap="square" lIns="68589" tIns="34295" rIns="68589" bIns="34295" rtlCol="0">
            <a:spAutoFit/>
          </a:bodyPr>
          <a:lstStyle/>
          <a:p>
            <a:pPr algn="ctr"/>
            <a:r>
              <a:rPr lang="en-US" altLang="ja-JP" sz="1100" b="1" dirty="0" smtClean="0">
                <a:solidFill>
                  <a:schemeClr val="accent5">
                    <a:lumMod val="75000"/>
                  </a:schemeClr>
                </a:solidFill>
              </a:rPr>
              <a:t>WLS</a:t>
            </a:r>
            <a:endParaRPr lang="en-US" sz="1100" b="1" dirty="0">
              <a:solidFill>
                <a:schemeClr val="accent5">
                  <a:lumMod val="75000"/>
                </a:schemeClr>
              </a:solidFill>
            </a:endParaRPr>
          </a:p>
        </p:txBody>
      </p:sp>
      <p:sp>
        <p:nvSpPr>
          <p:cNvPr id="121" name="TextBox 196"/>
          <p:cNvSpPr txBox="1"/>
          <p:nvPr/>
        </p:nvSpPr>
        <p:spPr>
          <a:xfrm>
            <a:off x="6223000" y="2775290"/>
            <a:ext cx="499534" cy="238537"/>
          </a:xfrm>
          <a:prstGeom prst="rect">
            <a:avLst/>
          </a:prstGeom>
          <a:noFill/>
        </p:spPr>
        <p:txBody>
          <a:bodyPr wrap="square" lIns="68589" tIns="34295" rIns="68589" bIns="34295" rtlCol="0">
            <a:spAutoFit/>
          </a:bodyPr>
          <a:lstStyle/>
          <a:p>
            <a:pPr algn="ctr"/>
            <a:r>
              <a:rPr lang="en-US" altLang="ja-JP" sz="1100" b="1" dirty="0" smtClean="0">
                <a:solidFill>
                  <a:schemeClr val="accent5">
                    <a:lumMod val="75000"/>
                  </a:schemeClr>
                </a:solidFill>
              </a:rPr>
              <a:t>WLS</a:t>
            </a:r>
            <a:endParaRPr lang="en-US" sz="1100" b="1" dirty="0">
              <a:solidFill>
                <a:schemeClr val="accent5">
                  <a:lumMod val="75000"/>
                </a:schemeClr>
              </a:solidFill>
            </a:endParaRPr>
          </a:p>
        </p:txBody>
      </p:sp>
      <p:sp>
        <p:nvSpPr>
          <p:cNvPr id="122" name="TextBox 196"/>
          <p:cNvSpPr txBox="1"/>
          <p:nvPr/>
        </p:nvSpPr>
        <p:spPr>
          <a:xfrm>
            <a:off x="3403600" y="2106424"/>
            <a:ext cx="499534" cy="238537"/>
          </a:xfrm>
          <a:prstGeom prst="rect">
            <a:avLst/>
          </a:prstGeom>
          <a:noFill/>
        </p:spPr>
        <p:txBody>
          <a:bodyPr wrap="square" lIns="68589" tIns="34295" rIns="68589" bIns="34295" rtlCol="0">
            <a:spAutoFit/>
          </a:bodyPr>
          <a:lstStyle/>
          <a:p>
            <a:pPr algn="ctr"/>
            <a:r>
              <a:rPr lang="en-US" altLang="ja-JP" sz="1100" b="1" dirty="0" smtClean="0">
                <a:solidFill>
                  <a:schemeClr val="accent5">
                    <a:lumMod val="75000"/>
                  </a:schemeClr>
                </a:solidFill>
              </a:rPr>
              <a:t>MSE</a:t>
            </a:r>
            <a:endParaRPr lang="en-US" sz="1100" b="1" dirty="0">
              <a:solidFill>
                <a:schemeClr val="accent5">
                  <a:lumMod val="75000"/>
                </a:schemeClr>
              </a:solidFill>
            </a:endParaRPr>
          </a:p>
        </p:txBody>
      </p:sp>
      <p:sp>
        <p:nvSpPr>
          <p:cNvPr id="123" name="TextBox 196"/>
          <p:cNvSpPr txBox="1"/>
          <p:nvPr/>
        </p:nvSpPr>
        <p:spPr>
          <a:xfrm>
            <a:off x="1413937" y="3469557"/>
            <a:ext cx="499534" cy="238537"/>
          </a:xfrm>
          <a:prstGeom prst="rect">
            <a:avLst/>
          </a:prstGeom>
          <a:noFill/>
        </p:spPr>
        <p:txBody>
          <a:bodyPr wrap="square" lIns="68589" tIns="34295" rIns="68589" bIns="34295" rtlCol="0">
            <a:spAutoFit/>
          </a:bodyPr>
          <a:lstStyle/>
          <a:p>
            <a:pPr algn="ctr"/>
            <a:r>
              <a:rPr lang="en-US" altLang="ja-JP" sz="1100" b="1" dirty="0" smtClean="0">
                <a:solidFill>
                  <a:schemeClr val="accent5">
                    <a:lumMod val="75000"/>
                  </a:schemeClr>
                </a:solidFill>
              </a:rPr>
              <a:t>AP</a:t>
            </a:r>
            <a:endParaRPr lang="en-US" sz="1100" b="1" dirty="0">
              <a:solidFill>
                <a:schemeClr val="accent5">
                  <a:lumMod val="75000"/>
                </a:schemeClr>
              </a:solidFill>
            </a:endParaRPr>
          </a:p>
        </p:txBody>
      </p:sp>
      <p:sp>
        <p:nvSpPr>
          <p:cNvPr id="124" name="TextBox 196"/>
          <p:cNvSpPr txBox="1"/>
          <p:nvPr/>
        </p:nvSpPr>
        <p:spPr>
          <a:xfrm>
            <a:off x="3632207" y="3469557"/>
            <a:ext cx="499534" cy="238537"/>
          </a:xfrm>
          <a:prstGeom prst="rect">
            <a:avLst/>
          </a:prstGeom>
          <a:noFill/>
        </p:spPr>
        <p:txBody>
          <a:bodyPr wrap="square" lIns="68589" tIns="34295" rIns="68589" bIns="34295" rtlCol="0">
            <a:spAutoFit/>
          </a:bodyPr>
          <a:lstStyle/>
          <a:p>
            <a:pPr algn="ctr"/>
            <a:r>
              <a:rPr lang="en-US" altLang="ja-JP" sz="1100" b="1" dirty="0" smtClean="0">
                <a:solidFill>
                  <a:schemeClr val="accent5">
                    <a:lumMod val="75000"/>
                  </a:schemeClr>
                </a:solidFill>
              </a:rPr>
              <a:t>AP</a:t>
            </a:r>
            <a:endParaRPr lang="en-US" sz="1100" b="1" dirty="0">
              <a:solidFill>
                <a:schemeClr val="accent5">
                  <a:lumMod val="75000"/>
                </a:schemeClr>
              </a:solidFill>
            </a:endParaRPr>
          </a:p>
        </p:txBody>
      </p:sp>
      <p:sp>
        <p:nvSpPr>
          <p:cNvPr id="125" name="TextBox 196"/>
          <p:cNvSpPr txBox="1"/>
          <p:nvPr/>
        </p:nvSpPr>
        <p:spPr>
          <a:xfrm>
            <a:off x="5080009" y="3461090"/>
            <a:ext cx="499534" cy="238537"/>
          </a:xfrm>
          <a:prstGeom prst="rect">
            <a:avLst/>
          </a:prstGeom>
          <a:noFill/>
        </p:spPr>
        <p:txBody>
          <a:bodyPr wrap="square" lIns="68589" tIns="34295" rIns="68589" bIns="34295" rtlCol="0">
            <a:spAutoFit/>
          </a:bodyPr>
          <a:lstStyle/>
          <a:p>
            <a:pPr algn="ctr"/>
            <a:r>
              <a:rPr lang="en-US" altLang="ja-JP" sz="1100" b="1" dirty="0" smtClean="0">
                <a:solidFill>
                  <a:schemeClr val="accent5">
                    <a:lumMod val="75000"/>
                  </a:schemeClr>
                </a:solidFill>
              </a:rPr>
              <a:t>AP</a:t>
            </a:r>
            <a:endParaRPr lang="en-US" sz="1100" b="1" dirty="0">
              <a:solidFill>
                <a:schemeClr val="accent5">
                  <a:lumMod val="75000"/>
                </a:schemeClr>
              </a:solidFill>
            </a:endParaRPr>
          </a:p>
        </p:txBody>
      </p:sp>
      <p:sp>
        <p:nvSpPr>
          <p:cNvPr id="126" name="TextBox 196"/>
          <p:cNvSpPr txBox="1"/>
          <p:nvPr/>
        </p:nvSpPr>
        <p:spPr>
          <a:xfrm>
            <a:off x="7086604" y="3461090"/>
            <a:ext cx="499534" cy="238537"/>
          </a:xfrm>
          <a:prstGeom prst="rect">
            <a:avLst/>
          </a:prstGeom>
          <a:noFill/>
        </p:spPr>
        <p:txBody>
          <a:bodyPr wrap="square" lIns="68589" tIns="34295" rIns="68589" bIns="34295" rtlCol="0">
            <a:spAutoFit/>
          </a:bodyPr>
          <a:lstStyle/>
          <a:p>
            <a:pPr algn="ctr"/>
            <a:r>
              <a:rPr lang="en-US" altLang="ja-JP" sz="1100" b="1" dirty="0" smtClean="0">
                <a:solidFill>
                  <a:schemeClr val="accent5">
                    <a:lumMod val="75000"/>
                  </a:schemeClr>
                </a:solidFill>
              </a:rPr>
              <a:t>AP</a:t>
            </a:r>
            <a:endParaRPr lang="en-US" sz="1100" b="1" dirty="0">
              <a:solidFill>
                <a:schemeClr val="accent5">
                  <a:lumMod val="75000"/>
                </a:schemeClr>
              </a:solidFill>
            </a:endParaRPr>
          </a:p>
        </p:txBody>
      </p:sp>
      <p:sp>
        <p:nvSpPr>
          <p:cNvPr id="127" name="TextBox 191"/>
          <p:cNvSpPr txBox="1"/>
          <p:nvPr/>
        </p:nvSpPr>
        <p:spPr>
          <a:xfrm>
            <a:off x="6005571" y="2487752"/>
            <a:ext cx="1913466" cy="346259"/>
          </a:xfrm>
          <a:prstGeom prst="rect">
            <a:avLst/>
          </a:prstGeom>
          <a:noFill/>
        </p:spPr>
        <p:txBody>
          <a:bodyPr wrap="square" lIns="68589" tIns="34295" rIns="68589" bIns="34295" rtlCol="0">
            <a:spAutoFit/>
          </a:bodyPr>
          <a:lstStyle/>
          <a:p>
            <a:pPr algn="ctr"/>
            <a:r>
              <a:rPr lang="ja-JP" altLang="en-US" sz="900" dirty="0" smtClean="0">
                <a:solidFill>
                  <a:schemeClr val="accent4">
                    <a:lumMod val="75000"/>
                  </a:schemeClr>
                </a:solidFill>
              </a:rPr>
              <a:t>位置情報を</a:t>
            </a:r>
            <a:r>
              <a:rPr lang="en-US" sz="900" dirty="0" smtClean="0">
                <a:solidFill>
                  <a:schemeClr val="accent4">
                    <a:lumMod val="75000"/>
                  </a:schemeClr>
                </a:solidFill>
              </a:rPr>
              <a:t>SOAP</a:t>
            </a:r>
            <a:r>
              <a:rPr lang="en-US" sz="900" dirty="0">
                <a:solidFill>
                  <a:schemeClr val="accent4">
                    <a:lumMod val="75000"/>
                  </a:schemeClr>
                </a:solidFill>
              </a:rPr>
              <a:t>/XML</a:t>
            </a:r>
            <a:r>
              <a:rPr lang="en-US" sz="900" dirty="0" smtClean="0">
                <a:solidFill>
                  <a:schemeClr val="accent4">
                    <a:lumMod val="75000"/>
                  </a:schemeClr>
                </a:solidFill>
              </a:rPr>
              <a:t>/</a:t>
            </a:r>
            <a:br>
              <a:rPr lang="en-US" sz="900" dirty="0" smtClean="0">
                <a:solidFill>
                  <a:schemeClr val="accent4">
                    <a:lumMod val="75000"/>
                  </a:schemeClr>
                </a:solidFill>
              </a:rPr>
            </a:br>
            <a:r>
              <a:rPr lang="en-US" sz="900" dirty="0" smtClean="0">
                <a:solidFill>
                  <a:schemeClr val="accent4">
                    <a:lumMod val="75000"/>
                  </a:schemeClr>
                </a:solidFill>
              </a:rPr>
              <a:t>REST over HTTP</a:t>
            </a:r>
            <a:r>
              <a:rPr lang="en-US" sz="900" dirty="0">
                <a:solidFill>
                  <a:schemeClr val="accent4">
                    <a:lumMod val="75000"/>
                  </a:schemeClr>
                </a:solidFill>
              </a:rPr>
              <a:t>/</a:t>
            </a:r>
            <a:r>
              <a:rPr lang="en-US" sz="900" dirty="0" smtClean="0">
                <a:solidFill>
                  <a:schemeClr val="accent4">
                    <a:lumMod val="75000"/>
                  </a:schemeClr>
                </a:solidFill>
              </a:rPr>
              <a:t>HTTPS</a:t>
            </a:r>
            <a:r>
              <a:rPr lang="ja-JP" altLang="en-US" sz="900" dirty="0" smtClean="0">
                <a:solidFill>
                  <a:schemeClr val="accent4">
                    <a:lumMod val="75000"/>
                  </a:schemeClr>
                </a:solidFill>
              </a:rPr>
              <a:t>で送信</a:t>
            </a:r>
            <a:endParaRPr lang="en-US" sz="900" dirty="0">
              <a:solidFill>
                <a:schemeClr val="accent4">
                  <a:lumMod val="75000"/>
                </a:schemeClr>
              </a:solidFill>
            </a:endParaRPr>
          </a:p>
        </p:txBody>
      </p:sp>
      <p:grpSp>
        <p:nvGrpSpPr>
          <p:cNvPr id="18" name="図形グループ 17"/>
          <p:cNvGrpSpPr/>
          <p:nvPr/>
        </p:nvGrpSpPr>
        <p:grpSpPr>
          <a:xfrm>
            <a:off x="1336283" y="4090820"/>
            <a:ext cx="1117568" cy="686125"/>
            <a:chOff x="1336283" y="4090818"/>
            <a:chExt cx="1117568" cy="686125"/>
          </a:xfrm>
        </p:grpSpPr>
        <p:grpSp>
          <p:nvGrpSpPr>
            <p:cNvPr id="129" name="図形グループ 128"/>
            <p:cNvGrpSpPr/>
            <p:nvPr/>
          </p:nvGrpSpPr>
          <p:grpSpPr>
            <a:xfrm rot="2709736" flipV="1">
              <a:off x="1340338" y="4086763"/>
              <a:ext cx="686125" cy="694235"/>
              <a:chOff x="7596336" y="1203598"/>
              <a:chExt cx="648072" cy="648072"/>
            </a:xfrm>
          </p:grpSpPr>
          <p:sp>
            <p:nvSpPr>
              <p:cNvPr id="130" name="円弧 129"/>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31" name="円弧 130"/>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32" name="円弧 131"/>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33" name="円弧 132"/>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34" name="円弧 133"/>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35" name="円弧 134"/>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36" name="円弧 135"/>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145" name="図形グループ 144"/>
            <p:cNvGrpSpPr/>
            <p:nvPr/>
          </p:nvGrpSpPr>
          <p:grpSpPr>
            <a:xfrm rot="2709736" flipV="1">
              <a:off x="1763671" y="4086763"/>
              <a:ext cx="686125" cy="694235"/>
              <a:chOff x="7596336" y="1203598"/>
              <a:chExt cx="648072" cy="648072"/>
            </a:xfrm>
          </p:grpSpPr>
          <p:sp>
            <p:nvSpPr>
              <p:cNvPr id="146" name="円弧 145"/>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47" name="円弧 146"/>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48" name="円弧 147"/>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49" name="円弧 148"/>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0" name="円弧 149"/>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1" name="円弧 150"/>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2" name="円弧 151"/>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153" name="図形グループ 152"/>
            <p:cNvGrpSpPr/>
            <p:nvPr/>
          </p:nvGrpSpPr>
          <p:grpSpPr>
            <a:xfrm rot="2709736" flipV="1">
              <a:off x="1552005" y="4086763"/>
              <a:ext cx="686125" cy="694235"/>
              <a:chOff x="7596336" y="1203598"/>
              <a:chExt cx="648072" cy="648072"/>
            </a:xfrm>
          </p:grpSpPr>
          <p:sp>
            <p:nvSpPr>
              <p:cNvPr id="154" name="円弧 153"/>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5" name="円弧 154"/>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6" name="円弧 155"/>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7" name="円弧 156"/>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8" name="円弧 157"/>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59" name="円弧 158"/>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60" name="円弧 159"/>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grpSp>
        <p:nvGrpSpPr>
          <p:cNvPr id="161" name="図形グループ 160"/>
          <p:cNvGrpSpPr/>
          <p:nvPr/>
        </p:nvGrpSpPr>
        <p:grpSpPr>
          <a:xfrm>
            <a:off x="3122750" y="4090820"/>
            <a:ext cx="1117568" cy="686125"/>
            <a:chOff x="1336283" y="4090818"/>
            <a:chExt cx="1117568" cy="686125"/>
          </a:xfrm>
        </p:grpSpPr>
        <p:grpSp>
          <p:nvGrpSpPr>
            <p:cNvPr id="162" name="図形グループ 161"/>
            <p:cNvGrpSpPr/>
            <p:nvPr/>
          </p:nvGrpSpPr>
          <p:grpSpPr>
            <a:xfrm rot="2709736" flipV="1">
              <a:off x="1340338" y="4086763"/>
              <a:ext cx="686125" cy="694235"/>
              <a:chOff x="7596336" y="1203598"/>
              <a:chExt cx="648072" cy="648072"/>
            </a:xfrm>
          </p:grpSpPr>
          <p:sp>
            <p:nvSpPr>
              <p:cNvPr id="252" name="円弧 251"/>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3" name="円弧 252"/>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4" name="円弧 253"/>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5" name="円弧 254"/>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6" name="円弧 255"/>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7" name="円弧 256"/>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8" name="円弧 257"/>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163" name="図形グループ 162"/>
            <p:cNvGrpSpPr/>
            <p:nvPr/>
          </p:nvGrpSpPr>
          <p:grpSpPr>
            <a:xfrm rot="2709736" flipV="1">
              <a:off x="1763671" y="4086763"/>
              <a:ext cx="686125" cy="694235"/>
              <a:chOff x="7596336" y="1203598"/>
              <a:chExt cx="648072" cy="648072"/>
            </a:xfrm>
          </p:grpSpPr>
          <p:sp>
            <p:nvSpPr>
              <p:cNvPr id="201" name="円弧 200"/>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45" name="円弧 244"/>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46" name="円弧 245"/>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48" name="円弧 247"/>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49" name="円弧 248"/>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0" name="円弧 249"/>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51" name="円弧 250"/>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164" name="図形グループ 163"/>
            <p:cNvGrpSpPr/>
            <p:nvPr/>
          </p:nvGrpSpPr>
          <p:grpSpPr>
            <a:xfrm rot="2709736" flipV="1">
              <a:off x="1552005" y="4086763"/>
              <a:ext cx="686125" cy="694235"/>
              <a:chOff x="7596336" y="1203598"/>
              <a:chExt cx="648072" cy="648072"/>
            </a:xfrm>
          </p:grpSpPr>
          <p:sp>
            <p:nvSpPr>
              <p:cNvPr id="165" name="円弧 164"/>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68" name="円弧 167"/>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69" name="円弧 168"/>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70" name="円弧 169"/>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71" name="円弧 170"/>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199" name="円弧 198"/>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00" name="円弧 199"/>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grpSp>
        <p:nvGrpSpPr>
          <p:cNvPr id="259" name="図形グループ 258"/>
          <p:cNvGrpSpPr/>
          <p:nvPr/>
        </p:nvGrpSpPr>
        <p:grpSpPr>
          <a:xfrm>
            <a:off x="5061617" y="4090820"/>
            <a:ext cx="1117568" cy="686125"/>
            <a:chOff x="1336283" y="4090818"/>
            <a:chExt cx="1117568" cy="686125"/>
          </a:xfrm>
        </p:grpSpPr>
        <p:grpSp>
          <p:nvGrpSpPr>
            <p:cNvPr id="260" name="図形グループ 259"/>
            <p:cNvGrpSpPr/>
            <p:nvPr/>
          </p:nvGrpSpPr>
          <p:grpSpPr>
            <a:xfrm rot="2709736" flipV="1">
              <a:off x="1340338" y="4086763"/>
              <a:ext cx="686125" cy="694235"/>
              <a:chOff x="7596336" y="1203598"/>
              <a:chExt cx="648072" cy="648072"/>
            </a:xfrm>
          </p:grpSpPr>
          <p:sp>
            <p:nvSpPr>
              <p:cNvPr id="277" name="円弧 276"/>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8" name="円弧 277"/>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9" name="円弧 278"/>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80" name="円弧 279"/>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81" name="円弧 280"/>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82" name="円弧 281"/>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83" name="円弧 282"/>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261" name="図形グループ 260"/>
            <p:cNvGrpSpPr/>
            <p:nvPr/>
          </p:nvGrpSpPr>
          <p:grpSpPr>
            <a:xfrm rot="2709736" flipV="1">
              <a:off x="1763671" y="4086763"/>
              <a:ext cx="686125" cy="694235"/>
              <a:chOff x="7596336" y="1203598"/>
              <a:chExt cx="648072" cy="648072"/>
            </a:xfrm>
          </p:grpSpPr>
          <p:sp>
            <p:nvSpPr>
              <p:cNvPr id="270" name="円弧 269"/>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1" name="円弧 270"/>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2" name="円弧 271"/>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3" name="円弧 272"/>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4" name="円弧 273"/>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5" name="円弧 274"/>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76" name="円弧 275"/>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262" name="図形グループ 261"/>
            <p:cNvGrpSpPr/>
            <p:nvPr/>
          </p:nvGrpSpPr>
          <p:grpSpPr>
            <a:xfrm rot="2709736" flipV="1">
              <a:off x="1552005" y="4086763"/>
              <a:ext cx="686125" cy="694235"/>
              <a:chOff x="7596336" y="1203598"/>
              <a:chExt cx="648072" cy="648072"/>
            </a:xfrm>
          </p:grpSpPr>
          <p:sp>
            <p:nvSpPr>
              <p:cNvPr id="263" name="円弧 262"/>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64" name="円弧 263"/>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65" name="円弧 264"/>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66" name="円弧 265"/>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67" name="円弧 266"/>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68" name="円弧 267"/>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69" name="円弧 268"/>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grpSp>
        <p:nvGrpSpPr>
          <p:cNvPr id="284" name="図形グループ 283"/>
          <p:cNvGrpSpPr/>
          <p:nvPr/>
        </p:nvGrpSpPr>
        <p:grpSpPr>
          <a:xfrm>
            <a:off x="6577151" y="4090820"/>
            <a:ext cx="1117568" cy="686125"/>
            <a:chOff x="1336283" y="4090818"/>
            <a:chExt cx="1117568" cy="686125"/>
          </a:xfrm>
        </p:grpSpPr>
        <p:grpSp>
          <p:nvGrpSpPr>
            <p:cNvPr id="285" name="図形グループ 284"/>
            <p:cNvGrpSpPr/>
            <p:nvPr/>
          </p:nvGrpSpPr>
          <p:grpSpPr>
            <a:xfrm rot="2709736" flipV="1">
              <a:off x="1340338" y="4086763"/>
              <a:ext cx="686125" cy="694235"/>
              <a:chOff x="7596336" y="1203598"/>
              <a:chExt cx="648072" cy="648072"/>
            </a:xfrm>
          </p:grpSpPr>
          <p:sp>
            <p:nvSpPr>
              <p:cNvPr id="302" name="円弧 301"/>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3" name="円弧 302"/>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4" name="円弧 303"/>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5" name="円弧 304"/>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6" name="円弧 305"/>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7" name="円弧 306"/>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8" name="円弧 307"/>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286" name="図形グループ 285"/>
            <p:cNvGrpSpPr/>
            <p:nvPr/>
          </p:nvGrpSpPr>
          <p:grpSpPr>
            <a:xfrm rot="2709736" flipV="1">
              <a:off x="1763671" y="4086763"/>
              <a:ext cx="686125" cy="694235"/>
              <a:chOff x="7596336" y="1203598"/>
              <a:chExt cx="648072" cy="648072"/>
            </a:xfrm>
          </p:grpSpPr>
          <p:sp>
            <p:nvSpPr>
              <p:cNvPr id="295" name="円弧 294"/>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6" name="円弧 295"/>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7" name="円弧 296"/>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8" name="円弧 297"/>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9" name="円弧 298"/>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0" name="円弧 299"/>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301" name="円弧 300"/>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nvGrpSpPr>
            <p:cNvPr id="287" name="図形グループ 286"/>
            <p:cNvGrpSpPr/>
            <p:nvPr/>
          </p:nvGrpSpPr>
          <p:grpSpPr>
            <a:xfrm rot="2709736" flipV="1">
              <a:off x="1552005" y="4086763"/>
              <a:ext cx="686125" cy="694235"/>
              <a:chOff x="7596336" y="1203598"/>
              <a:chExt cx="648072" cy="648072"/>
            </a:xfrm>
          </p:grpSpPr>
          <p:sp>
            <p:nvSpPr>
              <p:cNvPr id="288" name="円弧 287"/>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89" name="円弧 288"/>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0" name="円弧 289"/>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1" name="円弧 290"/>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2" name="円弧 291"/>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3" name="円弧 292"/>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sp>
            <p:nvSpPr>
              <p:cNvPr id="294" name="円弧 293"/>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j-lt"/>
                </a:endParaRPr>
              </a:p>
            </p:txBody>
          </p:sp>
        </p:grpSp>
      </p:grpSp>
    </p:spTree>
    <p:extLst>
      <p:ext uri="{BB962C8B-B14F-4D97-AF65-F5344CB8AC3E}">
        <p14:creationId xmlns:p14="http://schemas.microsoft.com/office/powerpoint/2010/main" val="367023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4000" i="0" dirty="0">
                <a:solidFill>
                  <a:schemeClr val="tx1"/>
                </a:solidFill>
                <a:latin typeface="Arial" panose="020B0604020202020204" pitchFamily="34" charset="0"/>
                <a:cs typeface="Arial" panose="020B0604020202020204" pitchFamily="34" charset="0"/>
              </a:rPr>
              <a:t>Intelligent</a:t>
            </a:r>
            <a:br>
              <a:rPr lang="en-US" altLang="ja-JP" sz="4000" i="0" dirty="0">
                <a:solidFill>
                  <a:schemeClr val="tx1"/>
                </a:solidFill>
                <a:latin typeface="Arial" panose="020B0604020202020204" pitchFamily="34" charset="0"/>
                <a:cs typeface="Arial" panose="020B0604020202020204" pitchFamily="34" charset="0"/>
              </a:rPr>
            </a:br>
            <a:r>
              <a:rPr lang="en-US" altLang="ja-JP" sz="4000" i="0" dirty="0">
                <a:solidFill>
                  <a:schemeClr val="tx1"/>
                </a:solidFill>
                <a:latin typeface="Arial" panose="020B0604020202020204" pitchFamily="34" charset="0"/>
                <a:cs typeface="Arial" panose="020B0604020202020204" pitchFamily="34" charset="0"/>
              </a:rPr>
              <a:t>Field </a:t>
            </a:r>
            <a:r>
              <a:rPr lang="en-US" altLang="ja-JP" sz="4000" i="0" dirty="0" smtClean="0">
                <a:solidFill>
                  <a:schemeClr val="tx1"/>
                </a:solidFill>
                <a:latin typeface="Arial" panose="020B0604020202020204" pitchFamily="34" charset="0"/>
                <a:cs typeface="Arial" panose="020B0604020202020204" pitchFamily="34" charset="0"/>
              </a:rPr>
              <a:t>Work</a:t>
            </a:r>
            <a:endParaRPr kumimoji="1" lang="ja-JP" altLang="en-US" sz="3600" i="0" dirty="0">
              <a:solidFill>
                <a:srgbClr val="2D8E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1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807598"/>
            <a:ext cx="9177105" cy="4343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95536" y="195487"/>
            <a:ext cx="8387718" cy="877664"/>
          </a:xfrm>
        </p:spPr>
        <p:txBody>
          <a:bodyPr/>
          <a:lstStyle/>
          <a:p>
            <a:r>
              <a:rPr lang="en-US" altLang="ja-JP" dirty="0" smtClean="0"/>
              <a:t>Wi-Fi</a:t>
            </a:r>
            <a:r>
              <a:rPr lang="ja-JP" altLang="en-US" dirty="0" smtClean="0"/>
              <a:t>による</a:t>
            </a:r>
            <a:r>
              <a:rPr lang="en-US" altLang="ja-JP" dirty="0" smtClean="0"/>
              <a:t>Intelligent Field Work</a:t>
            </a:r>
            <a:r>
              <a:rPr lang="ja-JP" altLang="en-US" dirty="0" smtClean="0"/>
              <a:t>の実現</a:t>
            </a:r>
            <a:endParaRPr lang="en-US" dirty="0"/>
          </a:p>
        </p:txBody>
      </p:sp>
      <p:sp>
        <p:nvSpPr>
          <p:cNvPr id="3" name="Content Placeholder 2"/>
          <p:cNvSpPr>
            <a:spLocks noGrp="1"/>
          </p:cNvSpPr>
          <p:nvPr>
            <p:ph idx="4294967295"/>
          </p:nvPr>
        </p:nvSpPr>
        <p:spPr>
          <a:xfrm>
            <a:off x="0" y="1141381"/>
            <a:ext cx="4264025" cy="3588273"/>
          </a:xfrm>
          <a:prstGeom prst="rect">
            <a:avLst/>
          </a:prstGeom>
          <a:solidFill>
            <a:schemeClr val="bg2">
              <a:lumMod val="95000"/>
              <a:alpha val="73000"/>
            </a:schemeClr>
          </a:solidFill>
        </p:spPr>
        <p:txBody>
          <a:bodyPr lIns="68589" tIns="34295" rIns="68589" bIns="34295" anchor="ctr"/>
          <a:lstStyle/>
          <a:p>
            <a:r>
              <a:rPr lang="ja-JP" altLang="en-US" sz="1200" dirty="0" smtClean="0">
                <a:solidFill>
                  <a:srgbClr val="012A3B"/>
                </a:solidFill>
              </a:rPr>
              <a:t>現場スタッフ向け安全、作業効率化モバイル ツール</a:t>
            </a:r>
            <a:endParaRPr lang="en-US" sz="1200" dirty="0">
              <a:solidFill>
                <a:srgbClr val="012A3B"/>
              </a:solidFill>
            </a:endParaRPr>
          </a:p>
          <a:p>
            <a:r>
              <a:rPr lang="ja-JP" altLang="en-US" sz="1200" dirty="0">
                <a:solidFill>
                  <a:srgbClr val="012A3B"/>
                </a:solidFill>
              </a:rPr>
              <a:t>エキスパートによるリモートからの支援</a:t>
            </a:r>
            <a:endParaRPr lang="en-US" altLang="ja-JP" sz="1200" dirty="0">
              <a:solidFill>
                <a:srgbClr val="012A3B"/>
              </a:solidFill>
            </a:endParaRPr>
          </a:p>
          <a:p>
            <a:r>
              <a:rPr lang="ja-JP" altLang="en-US" sz="1200" dirty="0">
                <a:solidFill>
                  <a:srgbClr val="012A3B"/>
                </a:solidFill>
              </a:rPr>
              <a:t>プラント責任者のためのプラント全体の可視化</a:t>
            </a:r>
          </a:p>
          <a:p>
            <a:r>
              <a:rPr lang="ja-JP" altLang="en-US" sz="1200" dirty="0">
                <a:solidFill>
                  <a:srgbClr val="012A3B"/>
                </a:solidFill>
              </a:rPr>
              <a:t>プラントのセキュリティの向上</a:t>
            </a:r>
            <a:endParaRPr lang="en-US" altLang="ja-JP" sz="1200" dirty="0">
              <a:solidFill>
                <a:srgbClr val="012A3B"/>
              </a:solidFill>
            </a:endParaRPr>
          </a:p>
          <a:p>
            <a:pPr lvl="0"/>
            <a:r>
              <a:rPr lang="ja-JP" altLang="en-US" sz="1200" dirty="0" smtClean="0">
                <a:solidFill>
                  <a:srgbClr val="012A3B"/>
                </a:solidFill>
              </a:rPr>
              <a:t>アセット管理、作業状況管理</a:t>
            </a:r>
            <a:endParaRPr lang="en-US" altLang="ja-JP" sz="1200" dirty="0">
              <a:solidFill>
                <a:srgbClr val="012A3B"/>
              </a:solidFill>
            </a:endParaRPr>
          </a:p>
          <a:p>
            <a:r>
              <a:rPr lang="en-US" altLang="ja-JP" sz="1200" dirty="0" smtClean="0">
                <a:solidFill>
                  <a:srgbClr val="012A3B"/>
                </a:solidFill>
              </a:rPr>
              <a:t>PLC</a:t>
            </a:r>
            <a:r>
              <a:rPr lang="ja-JP" altLang="en-US" sz="1200" dirty="0">
                <a:solidFill>
                  <a:srgbClr val="012A3B"/>
                </a:solidFill>
              </a:rPr>
              <a:t>や試験装置、分析計などのデバイスとのコネクティビティ</a:t>
            </a:r>
            <a:r>
              <a:rPr lang="en-US" altLang="ja-JP" sz="1200" dirty="0">
                <a:solidFill>
                  <a:srgbClr val="012A3B"/>
                </a:solidFill>
              </a:rPr>
              <a:t> </a:t>
            </a:r>
          </a:p>
          <a:p>
            <a:r>
              <a:rPr lang="ja-JP" altLang="en-US" sz="1200" dirty="0">
                <a:solidFill>
                  <a:srgbClr val="012A3B"/>
                </a:solidFill>
              </a:rPr>
              <a:t>無線</a:t>
            </a:r>
            <a:r>
              <a:rPr lang="ja-JP" altLang="en-US" sz="1200" dirty="0" smtClean="0">
                <a:solidFill>
                  <a:srgbClr val="012A3B"/>
                </a:solidFill>
              </a:rPr>
              <a:t>センサー ゲートウエイ</a:t>
            </a:r>
            <a:r>
              <a:rPr lang="ja-JP" altLang="en-US" sz="1200" dirty="0">
                <a:solidFill>
                  <a:srgbClr val="012A3B"/>
                </a:solidFill>
              </a:rPr>
              <a:t>とのコネクティビティ</a:t>
            </a:r>
            <a:endParaRPr lang="en-US" altLang="ja-JP" sz="1200" dirty="0">
              <a:solidFill>
                <a:srgbClr val="012A3B"/>
              </a:solidFill>
            </a:endParaRPr>
          </a:p>
          <a:p>
            <a:r>
              <a:rPr lang="ja-JP" altLang="en-US" sz="1200" dirty="0" smtClean="0">
                <a:solidFill>
                  <a:srgbClr val="012A3B"/>
                </a:solidFill>
              </a:rPr>
              <a:t>運搬車や作業車とのコネクティビティ</a:t>
            </a:r>
            <a:endParaRPr lang="en-US" sz="1200" dirty="0">
              <a:solidFill>
                <a:srgbClr val="012A3B"/>
              </a:solidFill>
            </a:endParaRPr>
          </a:p>
          <a:p>
            <a:r>
              <a:rPr lang="ja-JP" altLang="en-US" sz="1200" dirty="0" smtClean="0">
                <a:solidFill>
                  <a:srgbClr val="012A3B"/>
                </a:solidFill>
              </a:rPr>
              <a:t>外部請負業者向けゲスト ネットワーク</a:t>
            </a:r>
            <a:endParaRPr lang="en-US" sz="1200" dirty="0">
              <a:solidFill>
                <a:srgbClr val="012A3B"/>
              </a:solidFill>
            </a:endParaRPr>
          </a:p>
          <a:p>
            <a:r>
              <a:rPr lang="ja-JP" altLang="en-US" sz="1200" dirty="0" smtClean="0">
                <a:solidFill>
                  <a:srgbClr val="012A3B"/>
                </a:solidFill>
              </a:rPr>
              <a:t>プラントの生産性の向上</a:t>
            </a:r>
            <a:endParaRPr lang="en-US" sz="1200" dirty="0">
              <a:solidFill>
                <a:srgbClr val="012A3B"/>
              </a:solidFill>
            </a:endParaRPr>
          </a:p>
        </p:txBody>
      </p:sp>
    </p:spTree>
    <p:extLst>
      <p:ext uri="{BB962C8B-B14F-4D97-AF65-F5344CB8AC3E}">
        <p14:creationId xmlns:p14="http://schemas.microsoft.com/office/powerpoint/2010/main" val="422881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1"/>
          </p:nvPr>
        </p:nvSpPr>
        <p:spPr>
          <a:xfrm>
            <a:off x="304802" y="950908"/>
            <a:ext cx="4069080" cy="1497884"/>
          </a:xfrm>
        </p:spPr>
        <p:txBody>
          <a:bodyPr/>
          <a:lstStyle/>
          <a:p>
            <a:r>
              <a:rPr lang="ja-JP" altLang="en-US" dirty="0" smtClean="0">
                <a:latin typeface="ＭＳ Ｐゴシック" panose="020B0600070205080204" pitchFamily="50" charset="-128"/>
                <a:ea typeface="ＭＳ Ｐゴシック" panose="020B0600070205080204" pitchFamily="50" charset="-128"/>
              </a:rPr>
              <a:t>あらゆるデバイスで</a:t>
            </a:r>
            <a:r>
              <a:rPr lang="en-US" altLang="ja-JP" dirty="0" smtClean="0">
                <a:latin typeface="ＭＳ Ｐゴシック" panose="020B0600070205080204" pitchFamily="50" charset="-128"/>
                <a:ea typeface="ＭＳ Ｐゴシック" panose="020B0600070205080204" pitchFamily="50" charset="-128"/>
              </a:rPr>
              <a:t>Full HD</a:t>
            </a:r>
            <a:r>
              <a:rPr lang="ja-JP" altLang="en-US" dirty="0" smtClean="0">
                <a:latin typeface="ＭＳ Ｐゴシック" panose="020B0600070205080204" pitchFamily="50" charset="-128"/>
                <a:ea typeface="ＭＳ Ｐゴシック" panose="020B0600070205080204" pitchFamily="50" charset="-128"/>
              </a:rPr>
              <a:t>映像通信を実現</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7" name="コンテンツ プレースホルダー 6"/>
          <p:cNvSpPr>
            <a:spLocks noGrp="1"/>
          </p:cNvSpPr>
          <p:nvPr>
            <p:ph sz="quarter" idx="13"/>
          </p:nvPr>
        </p:nvSpPr>
        <p:spPr>
          <a:xfrm>
            <a:off x="4748784" y="950894"/>
            <a:ext cx="4071688" cy="1588598"/>
          </a:xfrm>
        </p:spPr>
        <p:txBody>
          <a:bodyPr/>
          <a:lstStyle/>
          <a:p>
            <a:r>
              <a:rPr kumimoji="1" lang="ja-JP" altLang="en-US" dirty="0" smtClean="0">
                <a:latin typeface="ＭＳ Ｐゴシック" panose="020B0600070205080204" pitchFamily="50" charset="-128"/>
                <a:ea typeface="ＭＳ Ｐゴシック" panose="020B0600070205080204" pitchFamily="50" charset="-128"/>
              </a:rPr>
              <a:t>マルチデバイス対応と他社システムとの接続</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8" name="コンテンツ プレースホルダー 4"/>
          <p:cNvSpPr txBox="1">
            <a:spLocks/>
          </p:cNvSpPr>
          <p:nvPr/>
        </p:nvSpPr>
        <p:spPr>
          <a:xfrm>
            <a:off x="307793" y="2888021"/>
            <a:ext cx="4069080" cy="1497884"/>
          </a:xfrm>
          <a:prstGeom prst="rect">
            <a:avLst/>
          </a:prstGeom>
        </p:spPr>
        <p:txBody>
          <a:bodyPr lIns="91432" tIns="45716" rIns="91432" bIns="45716"/>
          <a:lstStyle>
            <a:lvl1pPr marL="171417" indent="-171417" algn="l" defTabSz="685663" rtl="0" eaLnBrk="1" latinLnBrk="0" hangingPunct="1">
              <a:lnSpc>
                <a:spcPct val="95000"/>
              </a:lnSpc>
              <a:spcBef>
                <a:spcPts val="1080"/>
              </a:spcBef>
              <a:buClr>
                <a:schemeClr val="tx2"/>
              </a:buClr>
              <a:buSzPct val="90000"/>
              <a:buFont typeface="Arial" pitchFamily="34" charset="0"/>
              <a:buChar char="•"/>
              <a:tabLst/>
              <a:defRPr kumimoji="1" lang="en-US" sz="1500" kern="1200" dirty="0" smtClean="0">
                <a:solidFill>
                  <a:schemeClr val="tx1"/>
                </a:solidFill>
                <a:latin typeface="+mn-lt"/>
                <a:ea typeface="+mn-ea"/>
                <a:cs typeface="CiscoSans"/>
              </a:defRPr>
            </a:lvl1pPr>
            <a:lvl2pPr marL="359880" indent="-215928" algn="l" defTabSz="685663" rtl="0" eaLnBrk="1" latinLnBrk="0" hangingPunct="1">
              <a:lnSpc>
                <a:spcPct val="95000"/>
              </a:lnSpc>
              <a:spcBef>
                <a:spcPts val="600"/>
              </a:spcBef>
              <a:buClr>
                <a:schemeClr val="tx2"/>
              </a:buClr>
              <a:buFont typeface="Arial"/>
              <a:buChar char="•"/>
              <a:defRPr kumimoji="1" lang="en-US" sz="1400" kern="1200" dirty="0" smtClean="0">
                <a:solidFill>
                  <a:schemeClr val="tx1"/>
                </a:solidFill>
                <a:latin typeface="+mn-lt"/>
                <a:ea typeface="+mn-ea"/>
                <a:cs typeface="CiscoSans"/>
              </a:defRPr>
            </a:lvl2pPr>
            <a:lvl3pPr marL="431856" indent="-171394" algn="l" defTabSz="685663" rtl="0" eaLnBrk="1" latinLnBrk="0" hangingPunct="1">
              <a:lnSpc>
                <a:spcPct val="95000"/>
              </a:lnSpc>
              <a:spcBef>
                <a:spcPts val="630"/>
              </a:spcBef>
              <a:buFont typeface="Arial"/>
              <a:buChar char="•"/>
              <a:defRPr kumimoji="1" lang="en-US" sz="1200" kern="1200" dirty="0" smtClean="0">
                <a:solidFill>
                  <a:schemeClr val="tx1"/>
                </a:solidFill>
                <a:latin typeface="+mn-lt"/>
                <a:ea typeface="+mn-ea"/>
                <a:cs typeface="CiscoSans"/>
              </a:defRPr>
            </a:lvl3pPr>
            <a:lvl4pPr marL="503832" indent="-171394" algn="l" defTabSz="685663" rtl="0" eaLnBrk="1" latinLnBrk="0" hangingPunct="1">
              <a:lnSpc>
                <a:spcPct val="95000"/>
              </a:lnSpc>
              <a:spcBef>
                <a:spcPts val="630"/>
              </a:spcBef>
              <a:buFont typeface="Arial"/>
              <a:buChar char="•"/>
              <a:defRPr kumimoji="1" lang="en-US" sz="1100" kern="1200" dirty="0" smtClean="0">
                <a:solidFill>
                  <a:schemeClr val="tx1"/>
                </a:solidFill>
                <a:latin typeface="+mn-lt"/>
                <a:ea typeface="+mn-ea"/>
                <a:cs typeface="CiscoSans"/>
              </a:defRPr>
            </a:lvl4pPr>
            <a:lvl5pPr marL="575808" indent="-171394" algn="l" defTabSz="685663" rtl="0" eaLnBrk="1" latinLnBrk="0" hangingPunct="1">
              <a:lnSpc>
                <a:spcPct val="95000"/>
              </a:lnSpc>
              <a:spcBef>
                <a:spcPts val="630"/>
              </a:spcBef>
              <a:buFont typeface="Arial"/>
              <a:buChar char="•"/>
              <a:defRPr kumimoji="1" lang="en-US" sz="1100" kern="1200" dirty="0">
                <a:solidFill>
                  <a:schemeClr val="tx1"/>
                </a:solidFill>
                <a:latin typeface="+mn-lt"/>
                <a:ea typeface="+mn-ea"/>
                <a:cs typeface="CiscoSans"/>
              </a:defRPr>
            </a:lvl5pPr>
            <a:lvl6pPr marL="863712" indent="-171417" algn="l" defTabSz="685663"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688" indent="-171394" algn="l" defTabSz="685663"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399820" indent="0" algn="l" defTabSz="685663"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067" indent="-171417" algn="l" defTabSz="685663"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ja-JP" altLang="en-US" dirty="0" smtClean="0">
                <a:latin typeface="ＭＳ Ｐゴシック" panose="020B0600070205080204" pitchFamily="50" charset="-128"/>
                <a:ea typeface="ＭＳ Ｐゴシック" panose="020B0600070205080204" pitchFamily="50" charset="-128"/>
              </a:rPr>
              <a:t>防爆</a:t>
            </a:r>
            <a:r>
              <a:rPr lang="en-US" altLang="ja-JP" dirty="0" smtClean="0">
                <a:latin typeface="ＭＳ Ｐゴシック" panose="020B0600070205080204" pitchFamily="50" charset="-128"/>
                <a:ea typeface="ＭＳ Ｐゴシック" panose="020B0600070205080204" pitchFamily="50" charset="-128"/>
              </a:rPr>
              <a:t>Wi-Fi AP</a:t>
            </a:r>
            <a:r>
              <a:rPr lang="ja-JP" altLang="en-US" dirty="0" smtClean="0">
                <a:latin typeface="ＭＳ Ｐゴシック" panose="020B0600070205080204" pitchFamily="50" charset="-128"/>
                <a:ea typeface="ＭＳ Ｐゴシック" panose="020B0600070205080204" pitchFamily="50" charset="-128"/>
              </a:rPr>
              <a:t>によるプラント活用</a:t>
            </a:r>
            <a:endParaRPr lang="ja-JP" altLang="en-US" dirty="0">
              <a:latin typeface="ＭＳ Ｐゴシック" panose="020B0600070205080204" pitchFamily="50" charset="-128"/>
              <a:ea typeface="ＭＳ Ｐゴシック" panose="020B0600070205080204" pitchFamily="50" charset="-128"/>
            </a:endParaRPr>
          </a:p>
        </p:txBody>
      </p:sp>
      <p:sp>
        <p:nvSpPr>
          <p:cNvPr id="9" name="コンテンツ プレースホルダー 6"/>
          <p:cNvSpPr txBox="1">
            <a:spLocks/>
          </p:cNvSpPr>
          <p:nvPr/>
        </p:nvSpPr>
        <p:spPr>
          <a:xfrm>
            <a:off x="4751774" y="2888007"/>
            <a:ext cx="4284721" cy="1503596"/>
          </a:xfrm>
          <a:prstGeom prst="rect">
            <a:avLst/>
          </a:prstGeom>
        </p:spPr>
        <p:txBody>
          <a:bodyPr lIns="91432" tIns="45716" rIns="91432" bIns="45716"/>
          <a:lstStyle>
            <a:lvl1pPr marL="171417" indent="-171417" algn="l" defTabSz="685663" rtl="0" eaLnBrk="1" latinLnBrk="0" hangingPunct="1">
              <a:lnSpc>
                <a:spcPct val="95000"/>
              </a:lnSpc>
              <a:spcBef>
                <a:spcPts val="1080"/>
              </a:spcBef>
              <a:buClr>
                <a:schemeClr val="tx2"/>
              </a:buClr>
              <a:buSzPct val="90000"/>
              <a:buFont typeface="Arial" pitchFamily="34" charset="0"/>
              <a:buChar char="•"/>
              <a:tabLst/>
              <a:defRPr kumimoji="1" lang="en-US" sz="1500" kern="1200" dirty="0" smtClean="0">
                <a:solidFill>
                  <a:schemeClr val="tx1"/>
                </a:solidFill>
                <a:latin typeface="+mn-lt"/>
                <a:ea typeface="+mn-ea"/>
                <a:cs typeface="CiscoSans"/>
              </a:defRPr>
            </a:lvl1pPr>
            <a:lvl2pPr marL="359880" indent="-215928" algn="l" defTabSz="685663" rtl="0" eaLnBrk="1" latinLnBrk="0" hangingPunct="1">
              <a:lnSpc>
                <a:spcPct val="95000"/>
              </a:lnSpc>
              <a:spcBef>
                <a:spcPts val="600"/>
              </a:spcBef>
              <a:buClr>
                <a:schemeClr val="tx2"/>
              </a:buClr>
              <a:buFont typeface="Arial"/>
              <a:buChar char="•"/>
              <a:defRPr kumimoji="1" lang="en-US" sz="1400" kern="1200" dirty="0" smtClean="0">
                <a:solidFill>
                  <a:schemeClr val="tx1"/>
                </a:solidFill>
                <a:latin typeface="+mn-lt"/>
                <a:ea typeface="+mn-ea"/>
                <a:cs typeface="CiscoSans"/>
              </a:defRPr>
            </a:lvl2pPr>
            <a:lvl3pPr marL="431856" indent="-171394" algn="l" defTabSz="685663" rtl="0" eaLnBrk="1" latinLnBrk="0" hangingPunct="1">
              <a:lnSpc>
                <a:spcPct val="95000"/>
              </a:lnSpc>
              <a:spcBef>
                <a:spcPts val="630"/>
              </a:spcBef>
              <a:buFont typeface="Arial"/>
              <a:buChar char="•"/>
              <a:defRPr kumimoji="1" lang="en-US" sz="1200" kern="1200" dirty="0" smtClean="0">
                <a:solidFill>
                  <a:schemeClr val="tx1"/>
                </a:solidFill>
                <a:latin typeface="+mn-lt"/>
                <a:ea typeface="+mn-ea"/>
                <a:cs typeface="CiscoSans"/>
              </a:defRPr>
            </a:lvl3pPr>
            <a:lvl4pPr marL="503832" indent="-171394" algn="l" defTabSz="685663" rtl="0" eaLnBrk="1" latinLnBrk="0" hangingPunct="1">
              <a:lnSpc>
                <a:spcPct val="95000"/>
              </a:lnSpc>
              <a:spcBef>
                <a:spcPts val="630"/>
              </a:spcBef>
              <a:buFont typeface="Arial"/>
              <a:buChar char="•"/>
              <a:defRPr kumimoji="1" lang="en-US" sz="1100" kern="1200" dirty="0" smtClean="0">
                <a:solidFill>
                  <a:schemeClr val="tx1"/>
                </a:solidFill>
                <a:latin typeface="+mn-lt"/>
                <a:ea typeface="+mn-ea"/>
                <a:cs typeface="CiscoSans"/>
              </a:defRPr>
            </a:lvl4pPr>
            <a:lvl5pPr marL="575808" indent="-171394" algn="l" defTabSz="685663" rtl="0" eaLnBrk="1" latinLnBrk="0" hangingPunct="1">
              <a:lnSpc>
                <a:spcPct val="95000"/>
              </a:lnSpc>
              <a:spcBef>
                <a:spcPts val="630"/>
              </a:spcBef>
              <a:buFont typeface="Arial"/>
              <a:buChar char="•"/>
              <a:defRPr kumimoji="1" lang="en-US" sz="1100" kern="1200" dirty="0">
                <a:solidFill>
                  <a:schemeClr val="tx1"/>
                </a:solidFill>
                <a:latin typeface="+mn-lt"/>
                <a:ea typeface="+mn-ea"/>
                <a:cs typeface="CiscoSans"/>
              </a:defRPr>
            </a:lvl5pPr>
            <a:lvl6pPr marL="863712" indent="-171417" algn="l" defTabSz="685663"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688" indent="-171394" algn="l" defTabSz="685663"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399820" indent="0" algn="l" defTabSz="685663"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067" indent="-171417" algn="l" defTabSz="685663"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ja-JP" altLang="en-US" dirty="0">
                <a:latin typeface="ＭＳ Ｐゴシック" panose="020B0600070205080204" pitchFamily="50" charset="-128"/>
                <a:ea typeface="ＭＳ Ｐゴシック" panose="020B0600070205080204" pitchFamily="50" charset="-128"/>
              </a:rPr>
              <a:t>位置</a:t>
            </a:r>
            <a:r>
              <a:rPr lang="ja-JP" altLang="en-US" dirty="0" smtClean="0">
                <a:latin typeface="ＭＳ Ｐゴシック" panose="020B0600070205080204" pitchFamily="50" charset="-128"/>
                <a:ea typeface="ＭＳ Ｐゴシック" panose="020B0600070205080204" pitchFamily="50" charset="-128"/>
              </a:rPr>
              <a:t>情報捕捉機能によるヒトやデバイス位置の</a:t>
            </a:r>
            <a:r>
              <a:rPr lang="en-US" altLang="ja-JP" dirty="0" smtClean="0">
                <a:latin typeface="ＭＳ Ｐゴシック" panose="020B0600070205080204" pitchFamily="50" charset="-128"/>
                <a:ea typeface="ＭＳ Ｐゴシック" panose="020B0600070205080204" pitchFamily="50" charset="-128"/>
              </a:rPr>
              <a:t>GUI</a:t>
            </a:r>
            <a:r>
              <a:rPr lang="ja-JP" altLang="en-US" dirty="0" smtClean="0">
                <a:latin typeface="ＭＳ Ｐゴシック" panose="020B0600070205080204" pitchFamily="50" charset="-128"/>
                <a:ea typeface="ＭＳ Ｐゴシック" panose="020B0600070205080204" pitchFamily="50" charset="-128"/>
              </a:rPr>
              <a:t>による見える化</a:t>
            </a:r>
            <a:endParaRPr lang="ja-JP" altLang="en-US" dirty="0">
              <a:latin typeface="ＭＳ Ｐゴシック" panose="020B0600070205080204" pitchFamily="50" charset="-128"/>
              <a:ea typeface="ＭＳ Ｐゴシック" panose="020B0600070205080204" pitchFamily="50" charset="-128"/>
            </a:endParaRPr>
          </a:p>
        </p:txBody>
      </p:sp>
      <p:pic>
        <p:nvPicPr>
          <p:cNvPr id="10" name="図 9" descr="スクリーンショット 2016-11-29 0.26.37.png">
            <a:hlinkClick r:id="rId2" action="ppaction://hlinkfile"/>
          </p:cNvPr>
          <p:cNvPicPr>
            <a:picLocks noChangeAspect="1"/>
          </p:cNvPicPr>
          <p:nvPr/>
        </p:nvPicPr>
        <p:blipFill rotWithShape="1">
          <a:blip r:embed="rId3" cstate="email">
            <a:extLst>
              <a:ext uri="{28A0092B-C50C-407E-A947-70E740481C1C}">
                <a14:useLocalDpi xmlns:a14="http://schemas.microsoft.com/office/drawing/2010/main"/>
              </a:ext>
            </a:extLst>
          </a:blip>
          <a:srcRect t="25742" b="15812"/>
          <a:stretch/>
        </p:blipFill>
        <p:spPr>
          <a:xfrm>
            <a:off x="5013505" y="3403406"/>
            <a:ext cx="3610678" cy="1187042"/>
          </a:xfrm>
          <a:prstGeom prst="rect">
            <a:avLst/>
          </a:prstGeom>
        </p:spPr>
      </p:pic>
      <p:grpSp>
        <p:nvGrpSpPr>
          <p:cNvPr id="11" name="図形グループ 10"/>
          <p:cNvGrpSpPr/>
          <p:nvPr/>
        </p:nvGrpSpPr>
        <p:grpSpPr>
          <a:xfrm>
            <a:off x="4742796" y="1744734"/>
            <a:ext cx="913225" cy="952816"/>
            <a:chOff x="7332058" y="2355726"/>
            <a:chExt cx="967744" cy="986052"/>
          </a:xfrm>
        </p:grpSpPr>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2058" y="2355726"/>
              <a:ext cx="967744" cy="986052"/>
            </a:xfrm>
            <a:prstGeom prst="rect">
              <a:avLst/>
            </a:prstGeom>
          </p:spPr>
        </p:pic>
        <p:pic>
          <p:nvPicPr>
            <p:cNvPr id="13" name="図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39537" y="2463800"/>
              <a:ext cx="741040" cy="412750"/>
            </a:xfrm>
            <a:prstGeom prst="rect">
              <a:avLst/>
            </a:prstGeom>
            <a:ln w="38100" cmpd="sng">
              <a:noFill/>
            </a:ln>
          </p:spPr>
        </p:pic>
      </p:grpSp>
      <p:grpSp>
        <p:nvGrpSpPr>
          <p:cNvPr id="14" name="図形グループ 13"/>
          <p:cNvGrpSpPr/>
          <p:nvPr/>
        </p:nvGrpSpPr>
        <p:grpSpPr>
          <a:xfrm>
            <a:off x="4947394" y="1333160"/>
            <a:ext cx="655420" cy="411574"/>
            <a:chOff x="4081604" y="2373757"/>
            <a:chExt cx="999357" cy="684022"/>
          </a:xfrm>
        </p:grpSpPr>
        <p:pic>
          <p:nvPicPr>
            <p:cNvPr id="15" name="図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81604" y="2373757"/>
              <a:ext cx="999357" cy="684022"/>
            </a:xfrm>
            <a:prstGeom prst="rect">
              <a:avLst/>
            </a:prstGeom>
          </p:spPr>
        </p:pic>
        <p:pic>
          <p:nvPicPr>
            <p:cNvPr id="16" name="図 1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08785" y="2425700"/>
              <a:ext cx="741040" cy="381000"/>
            </a:xfrm>
            <a:prstGeom prst="rect">
              <a:avLst/>
            </a:prstGeom>
            <a:ln w="38100" cmpd="sng">
              <a:noFill/>
            </a:ln>
          </p:spPr>
        </p:pic>
      </p:grpSp>
      <p:grpSp>
        <p:nvGrpSpPr>
          <p:cNvPr id="17" name="Group 175"/>
          <p:cNvGrpSpPr/>
          <p:nvPr/>
        </p:nvGrpSpPr>
        <p:grpSpPr>
          <a:xfrm>
            <a:off x="6225583" y="2075717"/>
            <a:ext cx="685850" cy="523875"/>
            <a:chOff x="7696200" y="3124200"/>
            <a:chExt cx="3529728" cy="2696825"/>
          </a:xfrm>
        </p:grpSpPr>
        <p:pic>
          <p:nvPicPr>
            <p:cNvPr id="18" name="Picture 1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96200" y="3124200"/>
              <a:ext cx="3529728" cy="2696825"/>
            </a:xfrm>
            <a:prstGeom prst="rect">
              <a:avLst/>
            </a:prstGeom>
            <a:effectLst/>
          </p:spPr>
        </p:pic>
        <p:pic>
          <p:nvPicPr>
            <p:cNvPr id="19" name="Picture 3" descr="C:\Users\brmiao\AppData\Local\Microsoft\Windows\Temporary Internet Files\Content.Outlook\OEGT8RLK\iPad_2048x153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30299" y="3436230"/>
              <a:ext cx="2862888" cy="2091421"/>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0" name="図 19" descr="スクリーンショット 2016-07-07 15.56.45.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19798" y="2045501"/>
            <a:ext cx="598681" cy="432048"/>
          </a:xfrm>
          <a:prstGeom prst="rect">
            <a:avLst/>
          </a:prstGeom>
        </p:spPr>
      </p:pic>
      <p:pic>
        <p:nvPicPr>
          <p:cNvPr id="21" name="図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74639" y="1339823"/>
            <a:ext cx="598306" cy="505921"/>
          </a:xfrm>
          <a:prstGeom prst="rect">
            <a:avLst/>
          </a:prstGeom>
        </p:spPr>
      </p:pic>
      <p:grpSp>
        <p:nvGrpSpPr>
          <p:cNvPr id="22" name="図形グループ 21"/>
          <p:cNvGrpSpPr/>
          <p:nvPr/>
        </p:nvGrpSpPr>
        <p:grpSpPr>
          <a:xfrm>
            <a:off x="5751457" y="2000342"/>
            <a:ext cx="342570" cy="721601"/>
            <a:chOff x="2187303" y="2669862"/>
            <a:chExt cx="853145" cy="1759738"/>
          </a:xfrm>
        </p:grpSpPr>
        <p:pic>
          <p:nvPicPr>
            <p:cNvPr id="23" name="図 22"/>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187303" y="2669862"/>
              <a:ext cx="853145" cy="1759738"/>
            </a:xfrm>
            <a:prstGeom prst="rect">
              <a:avLst/>
            </a:prstGeom>
          </p:spPr>
        </p:pic>
        <p:pic>
          <p:nvPicPr>
            <p:cNvPr id="24" name="図 2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42888" y="2891118"/>
              <a:ext cx="745918" cy="1325170"/>
            </a:xfrm>
            <a:prstGeom prst="rect">
              <a:avLst/>
            </a:prstGeom>
          </p:spPr>
        </p:pic>
        <p:pic>
          <p:nvPicPr>
            <p:cNvPr id="25" name="図 2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243694" y="3125436"/>
              <a:ext cx="745299" cy="1090852"/>
            </a:xfrm>
            <a:prstGeom prst="rect">
              <a:avLst/>
            </a:prstGeom>
          </p:spPr>
        </p:pic>
        <p:pic>
          <p:nvPicPr>
            <p:cNvPr id="26" name="図 25"/>
            <p:cNvPicPr>
              <a:picLocks noChangeAspect="1"/>
            </p:cNvPicPr>
            <p:nvPr/>
          </p:nvPicPr>
          <p:blipFill rotWithShape="1">
            <a:blip r:embed="rId15" cstate="email">
              <a:extLst>
                <a:ext uri="{28A0092B-C50C-407E-A947-70E740481C1C}">
                  <a14:useLocalDpi xmlns:a14="http://schemas.microsoft.com/office/drawing/2010/main"/>
                </a:ext>
              </a:extLst>
            </a:blip>
            <a:srcRect t="-1"/>
            <a:stretch/>
          </p:blipFill>
          <p:spPr>
            <a:xfrm>
              <a:off x="2436435" y="3721657"/>
              <a:ext cx="527437" cy="295345"/>
            </a:xfrm>
            <a:prstGeom prst="roundRect">
              <a:avLst>
                <a:gd name="adj" fmla="val 12717"/>
              </a:avLst>
            </a:prstGeom>
            <a:ln w="19050" cmpd="sng">
              <a:solidFill>
                <a:schemeClr val="bg1">
                  <a:lumMod val="50000"/>
                </a:schemeClr>
              </a:solidFill>
            </a:ln>
          </p:spPr>
        </p:pic>
      </p:grpSp>
      <p:pic>
        <p:nvPicPr>
          <p:cNvPr id="27" name="図 26" descr="スクリーンショット 2016-07-14 12.28.27.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04096" y="1277390"/>
            <a:ext cx="295421" cy="641666"/>
          </a:xfrm>
          <a:prstGeom prst="rect">
            <a:avLst/>
          </a:prstGeom>
        </p:spPr>
      </p:pic>
      <p:pic>
        <p:nvPicPr>
          <p:cNvPr id="29" name="図 28"/>
          <p:cNvPicPr>
            <a:picLocks noChangeAspect="1"/>
          </p:cNvPicPr>
          <p:nvPr/>
        </p:nvPicPr>
        <p:blipFill>
          <a:blip r:embed="rId17"/>
          <a:stretch>
            <a:fillRect/>
          </a:stretch>
        </p:blipFill>
        <p:spPr>
          <a:xfrm>
            <a:off x="7212135" y="1360736"/>
            <a:ext cx="806114" cy="620088"/>
          </a:xfrm>
          <a:prstGeom prst="rect">
            <a:avLst/>
          </a:prstGeom>
        </p:spPr>
      </p:pic>
      <p:pic>
        <p:nvPicPr>
          <p:cNvPr id="32" name="図 31" descr="icloud.png"/>
          <p:cNvPicPr>
            <a:picLocks noChangeAspect="1"/>
          </p:cNvPicPr>
          <p:nvPr/>
        </p:nvPicPr>
        <p:blipFill rotWithShape="1">
          <a:blip r:embed="rId18" cstate="email">
            <a:extLst>
              <a:ext uri="{28A0092B-C50C-407E-A947-70E740481C1C}">
                <a14:useLocalDpi xmlns:a14="http://schemas.microsoft.com/office/drawing/2010/main"/>
              </a:ext>
            </a:extLst>
          </a:blip>
          <a:srcRect t="15284" b="15824"/>
          <a:stretch/>
        </p:blipFill>
        <p:spPr>
          <a:xfrm>
            <a:off x="7726834" y="1845745"/>
            <a:ext cx="1324789" cy="788728"/>
          </a:xfrm>
          <a:prstGeom prst="rect">
            <a:avLst/>
          </a:prstGeom>
          <a:ln>
            <a:noFill/>
          </a:ln>
        </p:spPr>
      </p:pic>
      <p:pic>
        <p:nvPicPr>
          <p:cNvPr id="33" name="図 32" descr="AIR-CAP1552H-A-K9_Ports.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30763" y="3372791"/>
            <a:ext cx="631236" cy="935164"/>
          </a:xfrm>
          <a:prstGeom prst="rect">
            <a:avLst/>
          </a:prstGeom>
        </p:spPr>
      </p:pic>
      <p:pic>
        <p:nvPicPr>
          <p:cNvPr id="34" name="図 33" descr="AIR-CAP1552H-A-K9_Ports.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833030" y="3372791"/>
            <a:ext cx="631236" cy="935164"/>
          </a:xfrm>
          <a:prstGeom prst="rect">
            <a:avLst/>
          </a:prstGeom>
        </p:spPr>
      </p:pic>
      <p:grpSp>
        <p:nvGrpSpPr>
          <p:cNvPr id="35" name="図形グループ 34"/>
          <p:cNvGrpSpPr/>
          <p:nvPr/>
        </p:nvGrpSpPr>
        <p:grpSpPr>
          <a:xfrm>
            <a:off x="588485" y="3783684"/>
            <a:ext cx="1117568" cy="686125"/>
            <a:chOff x="1336283" y="4090818"/>
            <a:chExt cx="1117568" cy="686125"/>
          </a:xfrm>
        </p:grpSpPr>
        <p:grpSp>
          <p:nvGrpSpPr>
            <p:cNvPr id="36" name="図形グループ 35"/>
            <p:cNvGrpSpPr/>
            <p:nvPr/>
          </p:nvGrpSpPr>
          <p:grpSpPr>
            <a:xfrm rot="2709736" flipV="1">
              <a:off x="1340338" y="4086763"/>
              <a:ext cx="686125" cy="694235"/>
              <a:chOff x="7596336" y="1203598"/>
              <a:chExt cx="648072" cy="648072"/>
            </a:xfrm>
          </p:grpSpPr>
          <p:sp>
            <p:nvSpPr>
              <p:cNvPr id="53" name="円弧 52"/>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4" name="円弧 53"/>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5" name="円弧 54"/>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6" name="円弧 55"/>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7" name="円弧 56"/>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8" name="円弧 57"/>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9" name="円弧 58"/>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nvGrpSpPr>
            <p:cNvPr id="37" name="図形グループ 36"/>
            <p:cNvGrpSpPr/>
            <p:nvPr/>
          </p:nvGrpSpPr>
          <p:grpSpPr>
            <a:xfrm rot="2709736" flipV="1">
              <a:off x="1763671" y="4086763"/>
              <a:ext cx="686125" cy="694235"/>
              <a:chOff x="7596336" y="1203598"/>
              <a:chExt cx="648072" cy="648072"/>
            </a:xfrm>
          </p:grpSpPr>
          <p:sp>
            <p:nvSpPr>
              <p:cNvPr id="46" name="円弧 45"/>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7" name="円弧 46"/>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8" name="円弧 47"/>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9" name="円弧 48"/>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0" name="円弧 49"/>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1" name="円弧 50"/>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2" name="円弧 51"/>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nvGrpSpPr>
            <p:cNvPr id="38" name="図形グループ 37"/>
            <p:cNvGrpSpPr/>
            <p:nvPr/>
          </p:nvGrpSpPr>
          <p:grpSpPr>
            <a:xfrm rot="2709736" flipV="1">
              <a:off x="1552005" y="4086763"/>
              <a:ext cx="686125" cy="694235"/>
              <a:chOff x="7596336" y="1203598"/>
              <a:chExt cx="648072" cy="648072"/>
            </a:xfrm>
          </p:grpSpPr>
          <p:sp>
            <p:nvSpPr>
              <p:cNvPr id="39" name="円弧 38"/>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0" name="円弧 39"/>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1" name="円弧 40"/>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2" name="円弧 41"/>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3" name="円弧 42"/>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4" name="円弧 43"/>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5" name="円弧 44"/>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grpSp>
        <p:nvGrpSpPr>
          <p:cNvPr id="60" name="図形グループ 59"/>
          <p:cNvGrpSpPr/>
          <p:nvPr/>
        </p:nvGrpSpPr>
        <p:grpSpPr>
          <a:xfrm>
            <a:off x="2590752" y="3783684"/>
            <a:ext cx="1117568" cy="686125"/>
            <a:chOff x="1336283" y="4090818"/>
            <a:chExt cx="1117568" cy="686125"/>
          </a:xfrm>
        </p:grpSpPr>
        <p:grpSp>
          <p:nvGrpSpPr>
            <p:cNvPr id="61" name="図形グループ 60"/>
            <p:cNvGrpSpPr/>
            <p:nvPr/>
          </p:nvGrpSpPr>
          <p:grpSpPr>
            <a:xfrm rot="2709736" flipV="1">
              <a:off x="1340338" y="4086763"/>
              <a:ext cx="686125" cy="694235"/>
              <a:chOff x="7596336" y="1203598"/>
              <a:chExt cx="648072" cy="648072"/>
            </a:xfrm>
          </p:grpSpPr>
          <p:sp>
            <p:nvSpPr>
              <p:cNvPr id="78" name="円弧 77"/>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9" name="円弧 78"/>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80" name="円弧 79"/>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81" name="円弧 80"/>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82" name="円弧 81"/>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83" name="円弧 82"/>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84" name="円弧 83"/>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nvGrpSpPr>
            <p:cNvPr id="62" name="図形グループ 61"/>
            <p:cNvGrpSpPr/>
            <p:nvPr/>
          </p:nvGrpSpPr>
          <p:grpSpPr>
            <a:xfrm rot="2709736" flipV="1">
              <a:off x="1763671" y="4086763"/>
              <a:ext cx="686125" cy="694235"/>
              <a:chOff x="7596336" y="1203598"/>
              <a:chExt cx="648072" cy="648072"/>
            </a:xfrm>
          </p:grpSpPr>
          <p:sp>
            <p:nvSpPr>
              <p:cNvPr id="71" name="円弧 70"/>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2" name="円弧 71"/>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3" name="円弧 72"/>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4" name="円弧 73"/>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5" name="円弧 74"/>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6" name="円弧 75"/>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7" name="円弧 76"/>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nvGrpSpPr>
            <p:cNvPr id="63" name="図形グループ 62"/>
            <p:cNvGrpSpPr/>
            <p:nvPr/>
          </p:nvGrpSpPr>
          <p:grpSpPr>
            <a:xfrm rot="2709736" flipV="1">
              <a:off x="1552005" y="4086763"/>
              <a:ext cx="686125" cy="694235"/>
              <a:chOff x="7596336" y="1203598"/>
              <a:chExt cx="648072" cy="648072"/>
            </a:xfrm>
          </p:grpSpPr>
          <p:sp>
            <p:nvSpPr>
              <p:cNvPr id="64" name="円弧 63"/>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5" name="円弧 64"/>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6" name="円弧 65"/>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7" name="円弧 66"/>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8" name="円弧 67"/>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9" name="円弧 68"/>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0" name="円弧 69"/>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sp>
        <p:nvSpPr>
          <p:cNvPr id="85" name="object 6"/>
          <p:cNvSpPr/>
          <p:nvPr/>
        </p:nvSpPr>
        <p:spPr>
          <a:xfrm>
            <a:off x="1826653" y="3386802"/>
            <a:ext cx="551045" cy="139272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pic>
        <p:nvPicPr>
          <p:cNvPr id="86" name="図 85"/>
          <p:cNvPicPr>
            <a:picLocks noChangeAspect="1"/>
          </p:cNvPicPr>
          <p:nvPr/>
        </p:nvPicPr>
        <p:blipFill rotWithShape="1">
          <a:blip r:embed="rId21"/>
          <a:srcRect t="11398" b="12185"/>
          <a:stretch/>
        </p:blipFill>
        <p:spPr>
          <a:xfrm>
            <a:off x="828403" y="1361362"/>
            <a:ext cx="2558186" cy="1303255"/>
          </a:xfrm>
          <a:prstGeom prst="rect">
            <a:avLst/>
          </a:prstGeom>
        </p:spPr>
      </p:pic>
      <p:sp>
        <p:nvSpPr>
          <p:cNvPr id="89" name="タイトル 3"/>
          <p:cNvSpPr txBox="1">
            <a:spLocks/>
          </p:cNvSpPr>
          <p:nvPr/>
        </p:nvSpPr>
        <p:spPr>
          <a:xfrm>
            <a:off x="238400" y="209855"/>
            <a:ext cx="4135482" cy="525227"/>
          </a:xfrm>
          <a:prstGeom prst="rect">
            <a:avLst/>
          </a:prstGeom>
        </p:spPr>
        <p:txBody>
          <a:bodyPr vert="horz" lIns="91408" tIns="45704" rIns="91408" bIns="45704" rtlCol="0" anchor="b" anchorCtr="0">
            <a:noAutofit/>
          </a:bodyPr>
          <a:lstStyle>
            <a:lvl1pPr algn="l" defTabSz="685663" rtl="0" eaLnBrk="1" latinLnBrk="0" hangingPunct="1">
              <a:lnSpc>
                <a:spcPct val="90000"/>
              </a:lnSpc>
              <a:spcBef>
                <a:spcPct val="0"/>
              </a:spcBef>
              <a:buNone/>
              <a:defRPr kumimoji="1" lang="en-US" sz="2400" b="0" i="0" kern="120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altLang="ja-JP" smtClean="0">
                <a:latin typeface="ＭＳ Ｐゴシック" panose="020B0600070205080204" pitchFamily="50" charset="-128"/>
              </a:rPr>
              <a:t>Intelligent Field Work </a:t>
            </a:r>
            <a:r>
              <a:rPr lang="ja-JP" altLang="en-US" smtClean="0">
                <a:latin typeface="ＭＳ Ｐゴシック" panose="020B0600070205080204" pitchFamily="50" charset="-128"/>
              </a:rPr>
              <a:t>の特徴</a:t>
            </a:r>
            <a:endParaRPr lang="en-US" altLang="ja-JP" dirty="0">
              <a:latin typeface="ＭＳ Ｐゴシック" panose="020B0600070205080204" pitchFamily="50" charset="-128"/>
            </a:endParaRPr>
          </a:p>
        </p:txBody>
      </p:sp>
      <p:sp>
        <p:nvSpPr>
          <p:cNvPr id="2" name="テキスト ボックス 1"/>
          <p:cNvSpPr txBox="1"/>
          <p:nvPr/>
        </p:nvSpPr>
        <p:spPr>
          <a:xfrm>
            <a:off x="8018250" y="1491630"/>
            <a:ext cx="1019750" cy="369332"/>
          </a:xfrm>
          <a:prstGeom prst="rect">
            <a:avLst/>
          </a:prstGeom>
          <a:noFill/>
        </p:spPr>
        <p:txBody>
          <a:bodyPr wrap="square" rtlCol="0">
            <a:spAutoFit/>
          </a:bodyPr>
          <a:lstStyle/>
          <a:p>
            <a:r>
              <a:rPr kumimoji="1" lang="en-US" altLang="ja-JP" b="1" dirty="0" smtClean="0">
                <a:latin typeface="Arial" panose="020B0604020202020204" pitchFamily="34" charset="0"/>
                <a:cs typeface="Arial" panose="020B0604020202020204" pitchFamily="34" charset="0"/>
              </a:rPr>
              <a:t>Skype</a:t>
            </a:r>
            <a:endParaRPr kumimoji="1" lang="ja-JP" altLang="en-US" b="1" dirty="0">
              <a:latin typeface="Arial" panose="020B0604020202020204" pitchFamily="34" charset="0"/>
              <a:cs typeface="Arial" panose="020B0604020202020204" pitchFamily="34" charset="0"/>
            </a:endParaRPr>
          </a:p>
        </p:txBody>
      </p:sp>
      <p:sp>
        <p:nvSpPr>
          <p:cNvPr id="3" name="テキスト ボックス 2"/>
          <p:cNvSpPr txBox="1"/>
          <p:nvPr/>
        </p:nvSpPr>
        <p:spPr>
          <a:xfrm>
            <a:off x="7956376" y="1997427"/>
            <a:ext cx="995652" cy="646331"/>
          </a:xfrm>
          <a:prstGeom prst="rect">
            <a:avLst/>
          </a:prstGeom>
          <a:noFill/>
        </p:spPr>
        <p:txBody>
          <a:bodyPr wrap="square" rtlCol="0">
            <a:spAutoFit/>
          </a:bodyPr>
          <a:lstStyle/>
          <a:p>
            <a:r>
              <a:rPr kumimoji="1" lang="en-US" altLang="ja-JP" b="1" dirty="0" smtClean="0">
                <a:latin typeface="Arial" panose="020B0604020202020204" pitchFamily="34" charset="0"/>
                <a:cs typeface="Arial" panose="020B0604020202020204" pitchFamily="34" charset="0"/>
              </a:rPr>
              <a:t>Cisco </a:t>
            </a:r>
            <a:br>
              <a:rPr kumimoji="1" lang="en-US" altLang="ja-JP" b="1" dirty="0" smtClean="0">
                <a:latin typeface="Arial" panose="020B0604020202020204" pitchFamily="34" charset="0"/>
                <a:cs typeface="Arial" panose="020B0604020202020204" pitchFamily="34" charset="0"/>
              </a:rPr>
            </a:br>
            <a:r>
              <a:rPr kumimoji="1" lang="en-US" altLang="ja-JP" b="1" dirty="0" smtClean="0">
                <a:latin typeface="Arial" panose="020B0604020202020204" pitchFamily="34" charset="0"/>
                <a:cs typeface="Arial" panose="020B0604020202020204" pitchFamily="34" charset="0"/>
              </a:rPr>
              <a:t>WebEx</a:t>
            </a:r>
            <a:endParaRPr kumimoji="1" lang="ja-JP"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15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形グループ 11"/>
          <p:cNvGrpSpPr/>
          <p:nvPr/>
        </p:nvGrpSpPr>
        <p:grpSpPr>
          <a:xfrm>
            <a:off x="5635842" y="2413507"/>
            <a:ext cx="1152128" cy="1202076"/>
            <a:chOff x="7332058" y="2355726"/>
            <a:chExt cx="967744" cy="986052"/>
          </a:xfrm>
        </p:grpSpPr>
        <p:pic>
          <p:nvPicPr>
            <p:cNvPr id="10" name="図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2058" y="2355726"/>
              <a:ext cx="967744" cy="986052"/>
            </a:xfrm>
            <a:prstGeom prst="rect">
              <a:avLst/>
            </a:prstGeom>
          </p:spPr>
        </p:pic>
        <p:pic>
          <p:nvPicPr>
            <p:cNvPr id="104" name="図 10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39537" y="2463800"/>
              <a:ext cx="741040" cy="412750"/>
            </a:xfrm>
            <a:prstGeom prst="rect">
              <a:avLst/>
            </a:prstGeom>
            <a:ln w="38100" cmpd="sng">
              <a:noFill/>
            </a:ln>
          </p:spPr>
        </p:pic>
      </p:grpSp>
      <p:pic>
        <p:nvPicPr>
          <p:cNvPr id="94" name="図 9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04248" y="950972"/>
            <a:ext cx="2016224" cy="1224137"/>
          </a:xfrm>
          <a:prstGeom prst="rect">
            <a:avLst/>
          </a:prstGeom>
          <a:ln w="38100" cmpd="sng">
            <a:noFill/>
          </a:ln>
        </p:spPr>
      </p:pic>
      <p:pic>
        <p:nvPicPr>
          <p:cNvPr id="101" name="図 10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78548" y="950967"/>
            <a:ext cx="2016224" cy="1224136"/>
          </a:xfrm>
          <a:prstGeom prst="rect">
            <a:avLst/>
          </a:prstGeom>
          <a:ln w="38100" cmpd="sng">
            <a:noFill/>
          </a:ln>
        </p:spPr>
      </p:pic>
      <p:sp>
        <p:nvSpPr>
          <p:cNvPr id="2" name="Title 1"/>
          <p:cNvSpPr>
            <a:spLocks noGrp="1"/>
          </p:cNvSpPr>
          <p:nvPr>
            <p:ph type="ctrTitle"/>
          </p:nvPr>
        </p:nvSpPr>
        <p:spPr/>
        <p:txBody>
          <a:bodyPr/>
          <a:lstStyle/>
          <a:p>
            <a:r>
              <a:rPr lang="en-US" altLang="ja-JP" dirty="0" smtClean="0">
                <a:latin typeface="ＭＳ Ｐゴシック" panose="020B0600070205080204" pitchFamily="50" charset="-128"/>
              </a:rPr>
              <a:t>Intelligent</a:t>
            </a:r>
            <a:r>
              <a:rPr lang="en-US" altLang="ja-JP" dirty="0">
                <a:latin typeface="ＭＳ Ｐゴシック" panose="020B0600070205080204" pitchFamily="50" charset="-128"/>
              </a:rPr>
              <a:t> </a:t>
            </a:r>
            <a:r>
              <a:rPr lang="en-US" altLang="ja-JP" dirty="0" smtClean="0">
                <a:latin typeface="ＭＳ Ｐゴシック" panose="020B0600070205080204" pitchFamily="50" charset="-128"/>
              </a:rPr>
              <a:t>Field Work </a:t>
            </a:r>
            <a:endParaRPr lang="en-US" dirty="0">
              <a:latin typeface="ＭＳ Ｐゴシック" panose="020B0600070205080204" pitchFamily="50" charset="-128"/>
            </a:endParaRPr>
          </a:p>
        </p:txBody>
      </p:sp>
      <p:sp>
        <p:nvSpPr>
          <p:cNvPr id="5" name="テキスト プレースホルダー 4"/>
          <p:cNvSpPr>
            <a:spLocks noGrp="1"/>
          </p:cNvSpPr>
          <p:nvPr>
            <p:ph type="body" sz="quarter" idx="10"/>
          </p:nvPr>
        </p:nvSpPr>
        <p:spPr/>
        <p:txBody>
          <a:bodyPr/>
          <a:lstStyle/>
          <a:p>
            <a:r>
              <a:rPr lang="ja-JP" altLang="en-US" sz="1600" dirty="0">
                <a:latin typeface="ＭＳ Ｐゴシック" panose="020B0600070205080204" pitchFamily="50" charset="-128"/>
              </a:rPr>
              <a:t>プラントや</a:t>
            </a:r>
            <a:r>
              <a:rPr lang="ja-JP" altLang="en-US" sz="1600" dirty="0" smtClean="0">
                <a:latin typeface="ＭＳ Ｐゴシック" panose="020B0600070205080204" pitchFamily="50" charset="-128"/>
              </a:rPr>
              <a:t>工場の</a:t>
            </a:r>
            <a:r>
              <a:rPr lang="ja-JP" altLang="en-US" sz="1600" dirty="0">
                <a:latin typeface="ＭＳ Ｐゴシック" panose="020B0600070205080204" pitchFamily="50" charset="-128"/>
              </a:rPr>
              <a:t>あらゆる通信手段を</a:t>
            </a:r>
            <a:r>
              <a:rPr lang="ja-JP" altLang="en-US" sz="1600" dirty="0" smtClean="0">
                <a:latin typeface="ＭＳ Ｐゴシック" panose="020B0600070205080204" pitchFamily="50" charset="-128"/>
              </a:rPr>
              <a:t>統合</a:t>
            </a:r>
            <a:r>
              <a:rPr lang="ja-JP" altLang="en-US" sz="1600" dirty="0">
                <a:latin typeface="ＭＳ Ｐゴシック" panose="020B0600070205080204" pitchFamily="50" charset="-128"/>
              </a:rPr>
              <a:t>、</a:t>
            </a:r>
            <a:r>
              <a:rPr lang="ja-JP" altLang="en-US" sz="1600" dirty="0" smtClean="0">
                <a:latin typeface="ＭＳ Ｐゴシック" panose="020B0600070205080204" pitchFamily="50" charset="-128"/>
              </a:rPr>
              <a:t>シームレス化することで業務への活用を最大化</a:t>
            </a:r>
            <a:endParaRPr lang="ja-JP" altLang="en-US" sz="1600" dirty="0">
              <a:latin typeface="ＭＳ Ｐゴシック" panose="020B0600070205080204" pitchFamily="50" charset="-128"/>
            </a:endParaRPr>
          </a:p>
        </p:txBody>
      </p:sp>
      <p:sp>
        <p:nvSpPr>
          <p:cNvPr id="14" name="TextBox 13"/>
          <p:cNvSpPr txBox="1">
            <a:spLocks/>
          </p:cNvSpPr>
          <p:nvPr/>
        </p:nvSpPr>
        <p:spPr>
          <a:xfrm>
            <a:off x="2483797" y="950976"/>
            <a:ext cx="2029761" cy="276991"/>
          </a:xfrm>
          <a:prstGeom prst="rect">
            <a:avLst/>
          </a:prstGeom>
          <a:solidFill>
            <a:schemeClr val="bg1"/>
          </a:solidFill>
          <a:ln w="38100" cmpd="sng">
            <a:solidFill>
              <a:schemeClr val="bg1"/>
            </a:solidFill>
          </a:ln>
        </p:spPr>
        <p:txBody>
          <a:bodyPr wrap="square" lIns="91432" tIns="45716" rIns="91432" bIns="45716" rtlCol="0">
            <a:spAutoFit/>
          </a:bodyPr>
          <a:lstStyle/>
          <a:p>
            <a:pPr algn="ctr"/>
            <a:r>
              <a:rPr lang="ja-JP" altLang="en-US" sz="1200" b="1" dirty="0">
                <a:solidFill>
                  <a:srgbClr val="676767"/>
                </a:solidFill>
                <a:latin typeface="ＭＳ Ｐゴシック" panose="020B0600070205080204" pitchFamily="50" charset="-128"/>
                <a:ea typeface="ＭＳ Ｐゴシック" panose="020B0600070205080204" pitchFamily="50" charset="-128"/>
              </a:rPr>
              <a:t>中央監視制御室</a:t>
            </a:r>
            <a:endParaRPr lang="en-US" sz="1200" b="1" dirty="0">
              <a:solidFill>
                <a:srgbClr val="676767"/>
              </a:solidFill>
              <a:latin typeface="ＭＳ Ｐゴシック" panose="020B0600070205080204" pitchFamily="50" charset="-128"/>
              <a:ea typeface="ＭＳ Ｐゴシック" panose="020B0600070205080204" pitchFamily="50" charset="-128"/>
            </a:endParaRPr>
          </a:p>
        </p:txBody>
      </p:sp>
      <p:sp>
        <p:nvSpPr>
          <p:cNvPr id="34" name="TextBox 40"/>
          <p:cNvSpPr txBox="1">
            <a:spLocks/>
          </p:cNvSpPr>
          <p:nvPr/>
        </p:nvSpPr>
        <p:spPr>
          <a:xfrm>
            <a:off x="2514994" y="2203541"/>
            <a:ext cx="651724" cy="261602"/>
          </a:xfrm>
          <a:prstGeom prst="rect">
            <a:avLst/>
          </a:prstGeom>
          <a:noFill/>
        </p:spPr>
        <p:txBody>
          <a:bodyPr wrap="square" lIns="91432" tIns="45716" rIns="91432" bIns="45716" rtlCol="0">
            <a:spAutoFit/>
          </a:bodyPr>
          <a:lstStyle/>
          <a:p>
            <a:pPr algn="ctr"/>
            <a:r>
              <a:rPr lang="en-US" altLang="ja-JP" sz="1100" b="1" dirty="0">
                <a:solidFill>
                  <a:srgbClr val="676767"/>
                </a:solidFill>
                <a:latin typeface="ＭＳ Ｐゴシック" panose="020B0600070205080204" pitchFamily="50" charset="-128"/>
                <a:ea typeface="ＭＳ Ｐゴシック" panose="020B0600070205080204" pitchFamily="50" charset="-128"/>
              </a:rPr>
              <a:t>PC</a:t>
            </a:r>
            <a:endParaRPr lang="en-US" sz="1100" b="1" dirty="0">
              <a:solidFill>
                <a:srgbClr val="676767"/>
              </a:solidFill>
              <a:latin typeface="ＭＳ Ｐゴシック" panose="020B0600070205080204" pitchFamily="50" charset="-128"/>
              <a:ea typeface="ＭＳ Ｐゴシック" panose="020B0600070205080204" pitchFamily="50" charset="-128"/>
            </a:endParaRPr>
          </a:p>
        </p:txBody>
      </p:sp>
      <p:cxnSp>
        <p:nvCxnSpPr>
          <p:cNvPr id="43" name="直線コネクタ 42"/>
          <p:cNvCxnSpPr/>
          <p:nvPr/>
        </p:nvCxnSpPr>
        <p:spPr>
          <a:xfrm flipH="1" flipV="1">
            <a:off x="1235660" y="3716841"/>
            <a:ext cx="6000324" cy="7037"/>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56" name="Picture 6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94264" y="4167145"/>
            <a:ext cx="411525" cy="424160"/>
          </a:xfrm>
          <a:prstGeom prst="rect">
            <a:avLst/>
          </a:prstGeom>
        </p:spPr>
      </p:pic>
      <p:pic>
        <p:nvPicPr>
          <p:cNvPr id="59" name="Picture 7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56468" y="4167145"/>
            <a:ext cx="428767" cy="441545"/>
          </a:xfrm>
          <a:prstGeom prst="rect">
            <a:avLst/>
          </a:prstGeom>
        </p:spPr>
      </p:pic>
      <p:pic>
        <p:nvPicPr>
          <p:cNvPr id="63" name="Picture 8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58507" y="4167147"/>
            <a:ext cx="419977" cy="432493"/>
          </a:xfrm>
          <a:prstGeom prst="rect">
            <a:avLst/>
          </a:prstGeom>
        </p:spPr>
      </p:pic>
      <p:grpSp>
        <p:nvGrpSpPr>
          <p:cNvPr id="64" name="Group 123"/>
          <p:cNvGrpSpPr/>
          <p:nvPr/>
        </p:nvGrpSpPr>
        <p:grpSpPr>
          <a:xfrm>
            <a:off x="5426899" y="4239151"/>
            <a:ext cx="530223" cy="312840"/>
            <a:chOff x="7048265" y="5839617"/>
            <a:chExt cx="1115324" cy="788138"/>
          </a:xfrm>
          <a:solidFill>
            <a:schemeClr val="tx2"/>
          </a:solidFill>
        </p:grpSpPr>
        <p:sp>
          <p:nvSpPr>
            <p:cNvPr id="66" name="Freeform 7"/>
            <p:cNvSpPr>
              <a:spLocks/>
            </p:cNvSpPr>
            <p:nvPr/>
          </p:nvSpPr>
          <p:spPr bwMode="auto">
            <a:xfrm>
              <a:off x="7048265" y="5924087"/>
              <a:ext cx="1115324" cy="703668"/>
            </a:xfrm>
            <a:custGeom>
              <a:avLst/>
              <a:gdLst>
                <a:gd name="T0" fmla="*/ 308 w 520"/>
                <a:gd name="T1" fmla="*/ 173 h 282"/>
                <a:gd name="T2" fmla="*/ 263 w 520"/>
                <a:gd name="T3" fmla="*/ 192 h 282"/>
                <a:gd name="T4" fmla="*/ 220 w 520"/>
                <a:gd name="T5" fmla="*/ 174 h 282"/>
                <a:gd name="T6" fmla="*/ 3 w 520"/>
                <a:gd name="T7" fmla="*/ 0 h 282"/>
                <a:gd name="T8" fmla="*/ 0 w 520"/>
                <a:gd name="T9" fmla="*/ 14 h 282"/>
                <a:gd name="T10" fmla="*/ 0 w 520"/>
                <a:gd name="T11" fmla="*/ 245 h 282"/>
                <a:gd name="T12" fmla="*/ 7 w 520"/>
                <a:gd name="T13" fmla="*/ 267 h 282"/>
                <a:gd name="T14" fmla="*/ 130 w 520"/>
                <a:gd name="T15" fmla="*/ 149 h 282"/>
                <a:gd name="T16" fmla="*/ 141 w 520"/>
                <a:gd name="T17" fmla="*/ 150 h 282"/>
                <a:gd name="T18" fmla="*/ 141 w 520"/>
                <a:gd name="T19" fmla="*/ 160 h 282"/>
                <a:gd name="T20" fmla="*/ 19 w 520"/>
                <a:gd name="T21" fmla="*/ 277 h 282"/>
                <a:gd name="T22" fmla="*/ 38 w 520"/>
                <a:gd name="T23" fmla="*/ 282 h 282"/>
                <a:gd name="T24" fmla="*/ 482 w 520"/>
                <a:gd name="T25" fmla="*/ 282 h 282"/>
                <a:gd name="T26" fmla="*/ 501 w 520"/>
                <a:gd name="T27" fmla="*/ 277 h 282"/>
                <a:gd name="T28" fmla="*/ 379 w 520"/>
                <a:gd name="T29" fmla="*/ 160 h 282"/>
                <a:gd name="T30" fmla="*/ 379 w 520"/>
                <a:gd name="T31" fmla="*/ 150 h 282"/>
                <a:gd name="T32" fmla="*/ 389 w 520"/>
                <a:gd name="T33" fmla="*/ 149 h 282"/>
                <a:gd name="T34" fmla="*/ 513 w 520"/>
                <a:gd name="T35" fmla="*/ 267 h 282"/>
                <a:gd name="T36" fmla="*/ 520 w 520"/>
                <a:gd name="T37" fmla="*/ 245 h 282"/>
                <a:gd name="T38" fmla="*/ 520 w 520"/>
                <a:gd name="T39" fmla="*/ 14 h 282"/>
                <a:gd name="T40" fmla="*/ 518 w 520"/>
                <a:gd name="T41" fmla="*/ 3 h 282"/>
                <a:gd name="T42" fmla="*/ 308 w 520"/>
                <a:gd name="T43" fmla="*/ 17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0" h="282">
                  <a:moveTo>
                    <a:pt x="308" y="173"/>
                  </a:moveTo>
                  <a:cubicBezTo>
                    <a:pt x="296" y="185"/>
                    <a:pt x="280" y="192"/>
                    <a:pt x="263" y="192"/>
                  </a:cubicBezTo>
                  <a:cubicBezTo>
                    <a:pt x="246" y="192"/>
                    <a:pt x="231" y="186"/>
                    <a:pt x="220" y="174"/>
                  </a:cubicBezTo>
                  <a:cubicBezTo>
                    <a:pt x="3" y="0"/>
                    <a:pt x="3" y="0"/>
                    <a:pt x="3" y="0"/>
                  </a:cubicBezTo>
                  <a:cubicBezTo>
                    <a:pt x="1" y="4"/>
                    <a:pt x="0" y="9"/>
                    <a:pt x="0" y="14"/>
                  </a:cubicBezTo>
                  <a:cubicBezTo>
                    <a:pt x="0" y="245"/>
                    <a:pt x="0" y="245"/>
                    <a:pt x="0" y="245"/>
                  </a:cubicBezTo>
                  <a:cubicBezTo>
                    <a:pt x="0" y="253"/>
                    <a:pt x="3" y="261"/>
                    <a:pt x="7" y="267"/>
                  </a:cubicBezTo>
                  <a:cubicBezTo>
                    <a:pt x="130" y="149"/>
                    <a:pt x="130" y="149"/>
                    <a:pt x="130" y="149"/>
                  </a:cubicBezTo>
                  <a:cubicBezTo>
                    <a:pt x="133" y="147"/>
                    <a:pt x="138" y="147"/>
                    <a:pt x="141" y="150"/>
                  </a:cubicBezTo>
                  <a:cubicBezTo>
                    <a:pt x="144" y="153"/>
                    <a:pt x="144" y="157"/>
                    <a:pt x="141" y="160"/>
                  </a:cubicBezTo>
                  <a:cubicBezTo>
                    <a:pt x="19" y="277"/>
                    <a:pt x="19" y="277"/>
                    <a:pt x="19" y="277"/>
                  </a:cubicBezTo>
                  <a:cubicBezTo>
                    <a:pt x="24" y="280"/>
                    <a:pt x="31" y="282"/>
                    <a:pt x="38" y="282"/>
                  </a:cubicBezTo>
                  <a:cubicBezTo>
                    <a:pt x="482" y="282"/>
                    <a:pt x="482" y="282"/>
                    <a:pt x="482" y="282"/>
                  </a:cubicBezTo>
                  <a:cubicBezTo>
                    <a:pt x="489" y="282"/>
                    <a:pt x="496" y="280"/>
                    <a:pt x="501" y="277"/>
                  </a:cubicBezTo>
                  <a:cubicBezTo>
                    <a:pt x="379" y="160"/>
                    <a:pt x="379" y="160"/>
                    <a:pt x="379" y="160"/>
                  </a:cubicBezTo>
                  <a:cubicBezTo>
                    <a:pt x="376" y="157"/>
                    <a:pt x="376" y="153"/>
                    <a:pt x="379" y="150"/>
                  </a:cubicBezTo>
                  <a:cubicBezTo>
                    <a:pt x="382" y="147"/>
                    <a:pt x="386" y="147"/>
                    <a:pt x="389" y="149"/>
                  </a:cubicBezTo>
                  <a:cubicBezTo>
                    <a:pt x="513" y="267"/>
                    <a:pt x="513" y="267"/>
                    <a:pt x="513" y="267"/>
                  </a:cubicBezTo>
                  <a:cubicBezTo>
                    <a:pt x="517" y="261"/>
                    <a:pt x="520" y="253"/>
                    <a:pt x="520" y="245"/>
                  </a:cubicBezTo>
                  <a:cubicBezTo>
                    <a:pt x="520" y="14"/>
                    <a:pt x="520" y="14"/>
                    <a:pt x="520" y="14"/>
                  </a:cubicBezTo>
                  <a:cubicBezTo>
                    <a:pt x="520" y="10"/>
                    <a:pt x="519" y="7"/>
                    <a:pt x="518" y="3"/>
                  </a:cubicBezTo>
                  <a:lnTo>
                    <a:pt x="308" y="1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70C0"/>
                </a:solidFill>
                <a:latin typeface="ＭＳ Ｐゴシック" panose="020B0600070205080204" pitchFamily="50" charset="-128"/>
                <a:ea typeface="ＭＳ Ｐゴシック" panose="020B0600070205080204" pitchFamily="50" charset="-128"/>
              </a:endParaRPr>
            </a:p>
          </p:txBody>
        </p:sp>
        <p:sp>
          <p:nvSpPr>
            <p:cNvPr id="67" name="Freeform 8"/>
            <p:cNvSpPr>
              <a:spLocks noChangeAspect="1"/>
            </p:cNvSpPr>
            <p:nvPr/>
          </p:nvSpPr>
          <p:spPr bwMode="auto">
            <a:xfrm>
              <a:off x="7095892" y="5839617"/>
              <a:ext cx="1044653" cy="479564"/>
            </a:xfrm>
            <a:custGeom>
              <a:avLst/>
              <a:gdLst>
                <a:gd name="T0" fmla="*/ 245 w 487"/>
                <a:gd name="T1" fmla="*/ 192 h 192"/>
                <a:gd name="T2" fmla="*/ 274 w 487"/>
                <a:gd name="T3" fmla="*/ 180 h 192"/>
                <a:gd name="T4" fmla="*/ 275 w 487"/>
                <a:gd name="T5" fmla="*/ 179 h 192"/>
                <a:gd name="T6" fmla="*/ 487 w 487"/>
                <a:gd name="T7" fmla="*/ 8 h 192"/>
                <a:gd name="T8" fmla="*/ 464 w 487"/>
                <a:gd name="T9" fmla="*/ 0 h 192"/>
                <a:gd name="T10" fmla="*/ 20 w 487"/>
                <a:gd name="T11" fmla="*/ 0 h 192"/>
                <a:gd name="T12" fmla="*/ 0 w 487"/>
                <a:gd name="T13" fmla="*/ 6 h 192"/>
                <a:gd name="T14" fmla="*/ 217 w 487"/>
                <a:gd name="T15" fmla="*/ 181 h 192"/>
                <a:gd name="T16" fmla="*/ 245 w 487"/>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192">
                  <a:moveTo>
                    <a:pt x="245" y="192"/>
                  </a:moveTo>
                  <a:cubicBezTo>
                    <a:pt x="256" y="192"/>
                    <a:pt x="266" y="188"/>
                    <a:pt x="274" y="180"/>
                  </a:cubicBezTo>
                  <a:cubicBezTo>
                    <a:pt x="275" y="179"/>
                    <a:pt x="275" y="179"/>
                    <a:pt x="275" y="179"/>
                  </a:cubicBezTo>
                  <a:cubicBezTo>
                    <a:pt x="487" y="8"/>
                    <a:pt x="487" y="8"/>
                    <a:pt x="487" y="8"/>
                  </a:cubicBezTo>
                  <a:cubicBezTo>
                    <a:pt x="481" y="3"/>
                    <a:pt x="473" y="0"/>
                    <a:pt x="464" y="0"/>
                  </a:cubicBezTo>
                  <a:cubicBezTo>
                    <a:pt x="20" y="0"/>
                    <a:pt x="20" y="0"/>
                    <a:pt x="20" y="0"/>
                  </a:cubicBezTo>
                  <a:cubicBezTo>
                    <a:pt x="12" y="0"/>
                    <a:pt x="5" y="2"/>
                    <a:pt x="0" y="6"/>
                  </a:cubicBezTo>
                  <a:cubicBezTo>
                    <a:pt x="217" y="181"/>
                    <a:pt x="217" y="181"/>
                    <a:pt x="217" y="181"/>
                  </a:cubicBezTo>
                  <a:cubicBezTo>
                    <a:pt x="224" y="188"/>
                    <a:pt x="234" y="192"/>
                    <a:pt x="245" y="19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70C0"/>
                </a:solidFill>
                <a:latin typeface="ＭＳ Ｐゴシック" panose="020B0600070205080204" pitchFamily="50" charset="-128"/>
                <a:ea typeface="ＭＳ Ｐゴシック" panose="020B0600070205080204" pitchFamily="50" charset="-128"/>
              </a:endParaRPr>
            </a:p>
          </p:txBody>
        </p:sp>
      </p:grpSp>
      <p:grpSp>
        <p:nvGrpSpPr>
          <p:cNvPr id="69" name="Group 128"/>
          <p:cNvGrpSpPr/>
          <p:nvPr/>
        </p:nvGrpSpPr>
        <p:grpSpPr>
          <a:xfrm>
            <a:off x="6029982" y="4239151"/>
            <a:ext cx="519816" cy="386258"/>
            <a:chOff x="2742790" y="3459788"/>
            <a:chExt cx="1111250" cy="988961"/>
          </a:xfrm>
          <a:solidFill>
            <a:schemeClr val="bg1"/>
          </a:solidFill>
        </p:grpSpPr>
        <p:sp>
          <p:nvSpPr>
            <p:cNvPr id="71" name="Freeform 5"/>
            <p:cNvSpPr>
              <a:spLocks/>
            </p:cNvSpPr>
            <p:nvPr/>
          </p:nvSpPr>
          <p:spPr bwMode="auto">
            <a:xfrm>
              <a:off x="3235141" y="3758941"/>
              <a:ext cx="618899" cy="689808"/>
            </a:xfrm>
            <a:custGeom>
              <a:avLst/>
              <a:gdLst>
                <a:gd name="T0" fmla="*/ 284 w 284"/>
                <a:gd name="T1" fmla="*/ 120 h 314"/>
                <a:gd name="T2" fmla="*/ 156 w 284"/>
                <a:gd name="T3" fmla="*/ 0 h 314"/>
                <a:gd name="T4" fmla="*/ 157 w 284"/>
                <a:gd name="T5" fmla="*/ 12 h 314"/>
                <a:gd name="T6" fmla="*/ 0 w 284"/>
                <a:gd name="T7" fmla="*/ 178 h 314"/>
                <a:gd name="T8" fmla="*/ 124 w 284"/>
                <a:gd name="T9" fmla="*/ 241 h 314"/>
                <a:gd name="T10" fmla="*/ 238 w 284"/>
                <a:gd name="T11" fmla="*/ 306 h 314"/>
                <a:gd name="T12" fmla="*/ 199 w 284"/>
                <a:gd name="T13" fmla="*/ 229 h 314"/>
                <a:gd name="T14" fmla="*/ 284 w 284"/>
                <a:gd name="T15" fmla="*/ 120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314">
                  <a:moveTo>
                    <a:pt x="284" y="120"/>
                  </a:moveTo>
                  <a:cubicBezTo>
                    <a:pt x="284" y="59"/>
                    <a:pt x="229" y="9"/>
                    <a:pt x="156" y="0"/>
                  </a:cubicBezTo>
                  <a:cubicBezTo>
                    <a:pt x="157" y="4"/>
                    <a:pt x="157" y="8"/>
                    <a:pt x="157" y="12"/>
                  </a:cubicBezTo>
                  <a:cubicBezTo>
                    <a:pt x="157" y="92"/>
                    <a:pt x="90" y="159"/>
                    <a:pt x="0" y="178"/>
                  </a:cubicBezTo>
                  <a:cubicBezTo>
                    <a:pt x="24" y="214"/>
                    <a:pt x="70" y="239"/>
                    <a:pt x="124" y="241"/>
                  </a:cubicBezTo>
                  <a:cubicBezTo>
                    <a:pt x="132" y="269"/>
                    <a:pt x="218" y="314"/>
                    <a:pt x="238" y="306"/>
                  </a:cubicBezTo>
                  <a:cubicBezTo>
                    <a:pt x="230" y="297"/>
                    <a:pt x="203" y="258"/>
                    <a:pt x="199" y="229"/>
                  </a:cubicBezTo>
                  <a:cubicBezTo>
                    <a:pt x="249" y="209"/>
                    <a:pt x="284" y="168"/>
                    <a:pt x="284" y="120"/>
                  </a:cubicBezTo>
                  <a:close/>
                </a:path>
              </a:pathLst>
            </a:custGeom>
            <a:solidFill>
              <a:srgbClr val="2968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70C0"/>
                </a:solidFill>
                <a:latin typeface="ＭＳ Ｐゴシック" panose="020B0600070205080204" pitchFamily="50" charset="-128"/>
                <a:ea typeface="ＭＳ Ｐゴシック" panose="020B0600070205080204" pitchFamily="50" charset="-128"/>
              </a:endParaRPr>
            </a:p>
          </p:txBody>
        </p:sp>
        <p:sp>
          <p:nvSpPr>
            <p:cNvPr id="72" name="Freeform 6"/>
            <p:cNvSpPr>
              <a:spLocks/>
            </p:cNvSpPr>
            <p:nvPr/>
          </p:nvSpPr>
          <p:spPr bwMode="auto">
            <a:xfrm>
              <a:off x="2742790" y="3459788"/>
              <a:ext cx="801864" cy="844611"/>
            </a:xfrm>
            <a:custGeom>
              <a:avLst/>
              <a:gdLst>
                <a:gd name="T0" fmla="*/ 368 w 368"/>
                <a:gd name="T1" fmla="*/ 148 h 384"/>
                <a:gd name="T2" fmla="*/ 184 w 368"/>
                <a:gd name="T3" fmla="*/ 0 h 384"/>
                <a:gd name="T4" fmla="*/ 0 w 368"/>
                <a:gd name="T5" fmla="*/ 148 h 384"/>
                <a:gd name="T6" fmla="*/ 103 w 368"/>
                <a:gd name="T7" fmla="*/ 280 h 384"/>
                <a:gd name="T8" fmla="*/ 56 w 368"/>
                <a:gd name="T9" fmla="*/ 374 h 384"/>
                <a:gd name="T10" fmla="*/ 195 w 368"/>
                <a:gd name="T11" fmla="*/ 295 h 384"/>
                <a:gd name="T12" fmla="*/ 368 w 368"/>
                <a:gd name="T13" fmla="*/ 148 h 384"/>
              </a:gdLst>
              <a:ahLst/>
              <a:cxnLst>
                <a:cxn ang="0">
                  <a:pos x="T0" y="T1"/>
                </a:cxn>
                <a:cxn ang="0">
                  <a:pos x="T2" y="T3"/>
                </a:cxn>
                <a:cxn ang="0">
                  <a:pos x="T4" y="T5"/>
                </a:cxn>
                <a:cxn ang="0">
                  <a:pos x="T6" y="T7"/>
                </a:cxn>
                <a:cxn ang="0">
                  <a:pos x="T8" y="T9"/>
                </a:cxn>
                <a:cxn ang="0">
                  <a:pos x="T10" y="T11"/>
                </a:cxn>
                <a:cxn ang="0">
                  <a:pos x="T12" y="T13"/>
                </a:cxn>
              </a:cxnLst>
              <a:rect l="0" t="0" r="r" b="b"/>
              <a:pathLst>
                <a:path w="368" h="384">
                  <a:moveTo>
                    <a:pt x="368" y="148"/>
                  </a:moveTo>
                  <a:cubicBezTo>
                    <a:pt x="368" y="66"/>
                    <a:pt x="286" y="0"/>
                    <a:pt x="184" y="0"/>
                  </a:cubicBezTo>
                  <a:cubicBezTo>
                    <a:pt x="82" y="0"/>
                    <a:pt x="0" y="66"/>
                    <a:pt x="0" y="148"/>
                  </a:cubicBezTo>
                  <a:cubicBezTo>
                    <a:pt x="0" y="206"/>
                    <a:pt x="42" y="256"/>
                    <a:pt x="103" y="280"/>
                  </a:cubicBezTo>
                  <a:cubicBezTo>
                    <a:pt x="98" y="315"/>
                    <a:pt x="66" y="363"/>
                    <a:pt x="56" y="374"/>
                  </a:cubicBezTo>
                  <a:cubicBezTo>
                    <a:pt x="81" y="384"/>
                    <a:pt x="185" y="328"/>
                    <a:pt x="195" y="295"/>
                  </a:cubicBezTo>
                  <a:cubicBezTo>
                    <a:pt x="292" y="291"/>
                    <a:pt x="368" y="226"/>
                    <a:pt x="368" y="148"/>
                  </a:cubicBezTo>
                  <a:close/>
                </a:path>
              </a:pathLst>
            </a:custGeom>
            <a:solidFill>
              <a:srgbClr val="2968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70C0"/>
                </a:solidFill>
                <a:latin typeface="ＭＳ Ｐゴシック" panose="020B0600070205080204" pitchFamily="50" charset="-128"/>
                <a:ea typeface="ＭＳ Ｐゴシック" panose="020B0600070205080204" pitchFamily="50" charset="-128"/>
              </a:endParaRPr>
            </a:p>
          </p:txBody>
        </p:sp>
      </p:grpSp>
      <p:sp>
        <p:nvSpPr>
          <p:cNvPr id="74" name="Freeform 12"/>
          <p:cNvSpPr>
            <a:spLocks noEditPoints="1"/>
          </p:cNvSpPr>
          <p:nvPr/>
        </p:nvSpPr>
        <p:spPr bwMode="auto">
          <a:xfrm>
            <a:off x="3097552" y="4239157"/>
            <a:ext cx="333724" cy="345883"/>
          </a:xfrm>
          <a:custGeom>
            <a:avLst/>
            <a:gdLst>
              <a:gd name="T0" fmla="*/ 195 w 207"/>
              <a:gd name="T1" fmla="*/ 0 h 257"/>
              <a:gd name="T2" fmla="*/ 12 w 207"/>
              <a:gd name="T3" fmla="*/ 0 h 257"/>
              <a:gd name="T4" fmla="*/ 0 w 207"/>
              <a:gd name="T5" fmla="*/ 12 h 257"/>
              <a:gd name="T6" fmla="*/ 0 w 207"/>
              <a:gd name="T7" fmla="*/ 245 h 257"/>
              <a:gd name="T8" fmla="*/ 12 w 207"/>
              <a:gd name="T9" fmla="*/ 257 h 257"/>
              <a:gd name="T10" fmla="*/ 195 w 207"/>
              <a:gd name="T11" fmla="*/ 257 h 257"/>
              <a:gd name="T12" fmla="*/ 207 w 207"/>
              <a:gd name="T13" fmla="*/ 245 h 257"/>
              <a:gd name="T14" fmla="*/ 207 w 207"/>
              <a:gd name="T15" fmla="*/ 12 h 257"/>
              <a:gd name="T16" fmla="*/ 195 w 207"/>
              <a:gd name="T17" fmla="*/ 0 h 257"/>
              <a:gd name="T18" fmla="*/ 145 w 207"/>
              <a:gd name="T19" fmla="*/ 57 h 257"/>
              <a:gd name="T20" fmla="*/ 170 w 207"/>
              <a:gd name="T21" fmla="*/ 57 h 257"/>
              <a:gd name="T22" fmla="*/ 170 w 207"/>
              <a:gd name="T23" fmla="*/ 132 h 257"/>
              <a:gd name="T24" fmla="*/ 145 w 207"/>
              <a:gd name="T25" fmla="*/ 132 h 257"/>
              <a:gd name="T26" fmla="*/ 145 w 207"/>
              <a:gd name="T27" fmla="*/ 57 h 257"/>
              <a:gd name="T28" fmla="*/ 110 w 207"/>
              <a:gd name="T29" fmla="*/ 79 h 257"/>
              <a:gd name="T30" fmla="*/ 135 w 207"/>
              <a:gd name="T31" fmla="*/ 79 h 257"/>
              <a:gd name="T32" fmla="*/ 135 w 207"/>
              <a:gd name="T33" fmla="*/ 132 h 257"/>
              <a:gd name="T34" fmla="*/ 110 w 207"/>
              <a:gd name="T35" fmla="*/ 132 h 257"/>
              <a:gd name="T36" fmla="*/ 110 w 207"/>
              <a:gd name="T37" fmla="*/ 79 h 257"/>
              <a:gd name="T38" fmla="*/ 75 w 207"/>
              <a:gd name="T39" fmla="*/ 57 h 257"/>
              <a:gd name="T40" fmla="*/ 99 w 207"/>
              <a:gd name="T41" fmla="*/ 57 h 257"/>
              <a:gd name="T42" fmla="*/ 99 w 207"/>
              <a:gd name="T43" fmla="*/ 132 h 257"/>
              <a:gd name="T44" fmla="*/ 75 w 207"/>
              <a:gd name="T45" fmla="*/ 132 h 257"/>
              <a:gd name="T46" fmla="*/ 75 w 207"/>
              <a:gd name="T47" fmla="*/ 57 h 257"/>
              <a:gd name="T48" fmla="*/ 38 w 207"/>
              <a:gd name="T49" fmla="*/ 41 h 257"/>
              <a:gd name="T50" fmla="*/ 63 w 207"/>
              <a:gd name="T51" fmla="*/ 41 h 257"/>
              <a:gd name="T52" fmla="*/ 63 w 207"/>
              <a:gd name="T53" fmla="*/ 132 h 257"/>
              <a:gd name="T54" fmla="*/ 38 w 207"/>
              <a:gd name="T55" fmla="*/ 132 h 257"/>
              <a:gd name="T56" fmla="*/ 38 w 207"/>
              <a:gd name="T57" fmla="*/ 41 h 257"/>
              <a:gd name="T58" fmla="*/ 178 w 207"/>
              <a:gd name="T59" fmla="*/ 217 h 257"/>
              <a:gd name="T60" fmla="*/ 30 w 207"/>
              <a:gd name="T61" fmla="*/ 217 h 257"/>
              <a:gd name="T62" fmla="*/ 30 w 207"/>
              <a:gd name="T63" fmla="*/ 158 h 257"/>
              <a:gd name="T64" fmla="*/ 178 w 207"/>
              <a:gd name="T65" fmla="*/ 158 h 257"/>
              <a:gd name="T66" fmla="*/ 178 w 207"/>
              <a:gd name="T67" fmla="*/ 21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 h="257">
                <a:moveTo>
                  <a:pt x="195" y="0"/>
                </a:moveTo>
                <a:cubicBezTo>
                  <a:pt x="12" y="0"/>
                  <a:pt x="12" y="0"/>
                  <a:pt x="12" y="0"/>
                </a:cubicBezTo>
                <a:cubicBezTo>
                  <a:pt x="5" y="0"/>
                  <a:pt x="0" y="5"/>
                  <a:pt x="0" y="12"/>
                </a:cubicBezTo>
                <a:cubicBezTo>
                  <a:pt x="0" y="245"/>
                  <a:pt x="0" y="245"/>
                  <a:pt x="0" y="245"/>
                </a:cubicBezTo>
                <a:cubicBezTo>
                  <a:pt x="0" y="251"/>
                  <a:pt x="5" y="257"/>
                  <a:pt x="12" y="257"/>
                </a:cubicBezTo>
                <a:cubicBezTo>
                  <a:pt x="195" y="257"/>
                  <a:pt x="195" y="257"/>
                  <a:pt x="195" y="257"/>
                </a:cubicBezTo>
                <a:cubicBezTo>
                  <a:pt x="202" y="257"/>
                  <a:pt x="207" y="251"/>
                  <a:pt x="207" y="245"/>
                </a:cubicBezTo>
                <a:cubicBezTo>
                  <a:pt x="207" y="12"/>
                  <a:pt x="207" y="12"/>
                  <a:pt x="207" y="12"/>
                </a:cubicBezTo>
                <a:cubicBezTo>
                  <a:pt x="207" y="5"/>
                  <a:pt x="202" y="0"/>
                  <a:pt x="195" y="0"/>
                </a:cubicBezTo>
                <a:close/>
                <a:moveTo>
                  <a:pt x="145" y="57"/>
                </a:moveTo>
                <a:cubicBezTo>
                  <a:pt x="170" y="57"/>
                  <a:pt x="170" y="57"/>
                  <a:pt x="170" y="57"/>
                </a:cubicBezTo>
                <a:cubicBezTo>
                  <a:pt x="170" y="132"/>
                  <a:pt x="170" y="132"/>
                  <a:pt x="170" y="132"/>
                </a:cubicBezTo>
                <a:cubicBezTo>
                  <a:pt x="145" y="132"/>
                  <a:pt x="145" y="132"/>
                  <a:pt x="145" y="132"/>
                </a:cubicBezTo>
                <a:lnTo>
                  <a:pt x="145" y="57"/>
                </a:lnTo>
                <a:close/>
                <a:moveTo>
                  <a:pt x="110" y="79"/>
                </a:moveTo>
                <a:cubicBezTo>
                  <a:pt x="135" y="79"/>
                  <a:pt x="135" y="79"/>
                  <a:pt x="135" y="79"/>
                </a:cubicBezTo>
                <a:cubicBezTo>
                  <a:pt x="135" y="132"/>
                  <a:pt x="135" y="132"/>
                  <a:pt x="135" y="132"/>
                </a:cubicBezTo>
                <a:cubicBezTo>
                  <a:pt x="110" y="132"/>
                  <a:pt x="110" y="132"/>
                  <a:pt x="110" y="132"/>
                </a:cubicBezTo>
                <a:lnTo>
                  <a:pt x="110" y="79"/>
                </a:lnTo>
                <a:close/>
                <a:moveTo>
                  <a:pt x="75" y="57"/>
                </a:moveTo>
                <a:cubicBezTo>
                  <a:pt x="99" y="57"/>
                  <a:pt x="99" y="57"/>
                  <a:pt x="99" y="57"/>
                </a:cubicBezTo>
                <a:cubicBezTo>
                  <a:pt x="99" y="132"/>
                  <a:pt x="99" y="132"/>
                  <a:pt x="99" y="132"/>
                </a:cubicBezTo>
                <a:cubicBezTo>
                  <a:pt x="75" y="132"/>
                  <a:pt x="75" y="132"/>
                  <a:pt x="75" y="132"/>
                </a:cubicBezTo>
                <a:lnTo>
                  <a:pt x="75" y="57"/>
                </a:lnTo>
                <a:close/>
                <a:moveTo>
                  <a:pt x="38" y="41"/>
                </a:moveTo>
                <a:cubicBezTo>
                  <a:pt x="63" y="41"/>
                  <a:pt x="63" y="41"/>
                  <a:pt x="63" y="41"/>
                </a:cubicBezTo>
                <a:cubicBezTo>
                  <a:pt x="63" y="132"/>
                  <a:pt x="63" y="132"/>
                  <a:pt x="63" y="132"/>
                </a:cubicBezTo>
                <a:cubicBezTo>
                  <a:pt x="38" y="132"/>
                  <a:pt x="38" y="132"/>
                  <a:pt x="38" y="132"/>
                </a:cubicBezTo>
                <a:lnTo>
                  <a:pt x="38" y="41"/>
                </a:lnTo>
                <a:close/>
                <a:moveTo>
                  <a:pt x="178" y="217"/>
                </a:moveTo>
                <a:cubicBezTo>
                  <a:pt x="30" y="217"/>
                  <a:pt x="30" y="217"/>
                  <a:pt x="30" y="217"/>
                </a:cubicBezTo>
                <a:cubicBezTo>
                  <a:pt x="30" y="158"/>
                  <a:pt x="30" y="158"/>
                  <a:pt x="30" y="158"/>
                </a:cubicBezTo>
                <a:cubicBezTo>
                  <a:pt x="178" y="158"/>
                  <a:pt x="178" y="158"/>
                  <a:pt x="178" y="158"/>
                </a:cubicBezTo>
                <a:lnTo>
                  <a:pt x="178" y="217"/>
                </a:lnTo>
                <a:close/>
              </a:path>
            </a:pathLst>
          </a:custGeom>
          <a:solidFill>
            <a:srgbClr val="2968AF"/>
          </a:solidFill>
          <a:ln>
            <a:noFill/>
          </a:ln>
          <a:extLst/>
        </p:spPr>
        <p:txBody>
          <a:bodyPr vert="horz" wrap="square" lIns="91432" tIns="45716" rIns="91432" bIns="45716" numCol="1" anchor="t" anchorCtr="0" compatLnSpc="1">
            <a:prstTxWarp prst="textNoShape">
              <a:avLst/>
            </a:prstTxWarp>
          </a:bodyPr>
          <a:lstStyle/>
          <a:p>
            <a:pPr defTabSz="913336"/>
            <a:endParaRPr lang="en-US" dirty="0">
              <a:latin typeface="ＭＳ Ｐゴシック" panose="020B0600070205080204" pitchFamily="50" charset="-128"/>
              <a:ea typeface="ＭＳ Ｐゴシック" panose="020B0600070205080204" pitchFamily="50" charset="-128"/>
            </a:endParaRPr>
          </a:p>
        </p:txBody>
      </p:sp>
      <p:pic>
        <p:nvPicPr>
          <p:cNvPr id="77" name="Picture 4" descr="https://encrypted-tbn0.gstatic.com/images?q=tbn:ANd9GcRfpud8dK6ERtPQ4EjZPBmneEl8g0xU81aVfPNOMQx6O3xrNr5i"/>
          <p:cNvPicPr>
            <a:picLocks noChangeAspect="1" noChangeArrowheads="1"/>
          </p:cNvPicPr>
          <p:nvPr/>
        </p:nvPicPr>
        <p:blipFill>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36703" y="4095139"/>
            <a:ext cx="587803" cy="598711"/>
          </a:xfrm>
          <a:prstGeom prst="rect">
            <a:avLst/>
          </a:prstGeom>
          <a:solidFill>
            <a:schemeClr val="bg1"/>
          </a:solidFill>
          <a:extLst/>
        </p:spPr>
      </p:pic>
      <p:pic>
        <p:nvPicPr>
          <p:cNvPr id="81" name="Picture 5"/>
          <p:cNvPicPr>
            <a:picLocks noChangeAspect="1" noChangeArrowheads="1"/>
          </p:cNvPicPr>
          <p:nvPr/>
        </p:nvPicPr>
        <p:blipFill>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5073327">
            <a:off x="2002866" y="4296064"/>
            <a:ext cx="369704" cy="255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図 17" descr="images.png"/>
          <p:cNvPicPr>
            <a:picLocks noChangeAspect="1"/>
          </p:cNvPicPr>
          <p:nvPr/>
        </p:nvPicPr>
        <p:blipFill>
          <a:blip r:embed="rId1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92739" y="4054834"/>
            <a:ext cx="648072" cy="699542"/>
          </a:xfrm>
          <a:prstGeom prst="rect">
            <a:avLst/>
          </a:prstGeom>
        </p:spPr>
      </p:pic>
      <p:sp>
        <p:nvSpPr>
          <p:cNvPr id="33" name="左中かっこ 32"/>
          <p:cNvSpPr/>
          <p:nvPr/>
        </p:nvSpPr>
        <p:spPr>
          <a:xfrm rot="5400000">
            <a:off x="4328546" y="1461550"/>
            <a:ext cx="384669" cy="5248371"/>
          </a:xfrm>
          <a:prstGeom prst="leftBrace">
            <a:avLst>
              <a:gd name="adj1" fmla="val 8333"/>
              <a:gd name="adj2" fmla="val 49917"/>
            </a:avLst>
          </a:prstGeom>
          <a:ln w="19050" cmpd="sng">
            <a:prstDash val="sysDash"/>
          </a:ln>
          <a:effectLst/>
        </p:spPr>
        <p:style>
          <a:lnRef idx="2">
            <a:schemeClr val="accent1"/>
          </a:lnRef>
          <a:fillRef idx="0">
            <a:schemeClr val="accent1"/>
          </a:fillRef>
          <a:effectRef idx="1">
            <a:schemeClr val="accent1"/>
          </a:effectRef>
          <a:fontRef idx="minor">
            <a:schemeClr val="tx1"/>
          </a:fontRef>
        </p:style>
        <p:txBody>
          <a:bodyPr lIns="91432" tIns="45716" rIns="91432" bIns="45716"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nvGrpSpPr>
          <p:cNvPr id="20" name="Group 175"/>
          <p:cNvGrpSpPr/>
          <p:nvPr/>
        </p:nvGrpSpPr>
        <p:grpSpPr>
          <a:xfrm>
            <a:off x="881016" y="2512558"/>
            <a:ext cx="685850" cy="523875"/>
            <a:chOff x="7696200" y="3124200"/>
            <a:chExt cx="3529728" cy="2696825"/>
          </a:xfrm>
        </p:grpSpPr>
        <p:pic>
          <p:nvPicPr>
            <p:cNvPr id="21" name="Picture 1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96200" y="3124200"/>
              <a:ext cx="3529728" cy="2696825"/>
            </a:xfrm>
            <a:prstGeom prst="rect">
              <a:avLst/>
            </a:prstGeom>
            <a:effectLst/>
          </p:spPr>
        </p:pic>
        <p:pic>
          <p:nvPicPr>
            <p:cNvPr id="23" name="Picture 3" descr="C:\Users\brmiao\AppData\Local\Microsoft\Windows\Temporary Internet Files\Content.Outlook\OEGT8RLK\iPad_2048x1536.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030299" y="3436230"/>
              <a:ext cx="2862888" cy="209142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3" name="図形グループ 12"/>
          <p:cNvGrpSpPr/>
          <p:nvPr/>
        </p:nvGrpSpPr>
        <p:grpSpPr>
          <a:xfrm>
            <a:off x="2415752" y="2511901"/>
            <a:ext cx="842880" cy="529290"/>
            <a:chOff x="4081604" y="2373757"/>
            <a:chExt cx="999357" cy="684022"/>
          </a:xfrm>
        </p:grpSpPr>
        <p:pic>
          <p:nvPicPr>
            <p:cNvPr id="6" name="図 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081604" y="2373757"/>
              <a:ext cx="999357" cy="684022"/>
            </a:xfrm>
            <a:prstGeom prst="rect">
              <a:avLst/>
            </a:prstGeom>
          </p:spPr>
        </p:pic>
        <p:pic>
          <p:nvPicPr>
            <p:cNvPr id="103" name="図 102"/>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208785" y="2425700"/>
              <a:ext cx="741040" cy="381000"/>
            </a:xfrm>
            <a:prstGeom prst="rect">
              <a:avLst/>
            </a:prstGeom>
            <a:ln w="38100" cmpd="sng">
              <a:noFill/>
            </a:ln>
          </p:spPr>
        </p:pic>
      </p:grpSp>
      <p:pic>
        <p:nvPicPr>
          <p:cNvPr id="102" name="図 101"/>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644008" y="950967"/>
            <a:ext cx="2016224" cy="1224136"/>
          </a:xfrm>
          <a:prstGeom prst="rect">
            <a:avLst/>
          </a:prstGeom>
          <a:ln w="38100" cmpd="sng">
            <a:noFill/>
          </a:ln>
        </p:spPr>
      </p:pic>
      <p:sp>
        <p:nvSpPr>
          <p:cNvPr id="15" name="TextBox 14"/>
          <p:cNvSpPr txBox="1">
            <a:spLocks/>
          </p:cNvSpPr>
          <p:nvPr/>
        </p:nvSpPr>
        <p:spPr>
          <a:xfrm>
            <a:off x="4644008" y="950976"/>
            <a:ext cx="2016224" cy="276991"/>
          </a:xfrm>
          <a:prstGeom prst="rect">
            <a:avLst/>
          </a:prstGeom>
          <a:solidFill>
            <a:schemeClr val="bg1"/>
          </a:solidFill>
          <a:ln w="38100" cmpd="sng">
            <a:solidFill>
              <a:schemeClr val="bg1"/>
            </a:solidFill>
          </a:ln>
        </p:spPr>
        <p:txBody>
          <a:bodyPr wrap="square" lIns="91432" tIns="45716" rIns="91432" bIns="45716" rtlCol="0">
            <a:spAutoFit/>
          </a:bodyPr>
          <a:lstStyle/>
          <a:p>
            <a:pPr algn="ctr"/>
            <a:r>
              <a:rPr lang="ja-JP" altLang="en-US" sz="1200" b="1" dirty="0">
                <a:solidFill>
                  <a:srgbClr val="676767"/>
                </a:solidFill>
                <a:latin typeface="ＭＳ Ｐゴシック" panose="020B0600070205080204" pitchFamily="50" charset="-128"/>
                <a:ea typeface="ＭＳ Ｐゴシック" panose="020B0600070205080204" pitchFamily="50" charset="-128"/>
              </a:rPr>
              <a:t>会議室</a:t>
            </a:r>
            <a:endParaRPr lang="en-US" sz="1200" b="1" dirty="0">
              <a:solidFill>
                <a:srgbClr val="676767"/>
              </a:solidFill>
              <a:latin typeface="ＭＳ Ｐゴシック" panose="020B0600070205080204" pitchFamily="50" charset="-128"/>
              <a:ea typeface="ＭＳ Ｐゴシック" panose="020B0600070205080204" pitchFamily="50" charset="-128"/>
            </a:endParaRPr>
          </a:p>
        </p:txBody>
      </p:sp>
      <p:sp>
        <p:nvSpPr>
          <p:cNvPr id="35" name="TextBox 40"/>
          <p:cNvSpPr txBox="1">
            <a:spLocks/>
          </p:cNvSpPr>
          <p:nvPr/>
        </p:nvSpPr>
        <p:spPr>
          <a:xfrm>
            <a:off x="5740203" y="2249710"/>
            <a:ext cx="894033" cy="169277"/>
          </a:xfrm>
          <a:prstGeom prst="rect">
            <a:avLst/>
          </a:prstGeom>
          <a:noFill/>
        </p:spPr>
        <p:txBody>
          <a:bodyPr wrap="square" lIns="0" tIns="0" rIns="0" bIns="0" rtlCol="0">
            <a:spAutoFit/>
          </a:bodyPr>
          <a:lstStyle/>
          <a:p>
            <a:pPr algn="ctr"/>
            <a:r>
              <a:rPr lang="ja-JP" altLang="en-US" sz="1100" b="1" dirty="0">
                <a:solidFill>
                  <a:srgbClr val="676767"/>
                </a:solidFill>
                <a:latin typeface="ＭＳ Ｐゴシック" panose="020B0600070205080204" pitchFamily="50" charset="-128"/>
                <a:ea typeface="ＭＳ Ｐゴシック" panose="020B0600070205080204" pitchFamily="50" charset="-128"/>
              </a:rPr>
              <a:t>ビデオ端末</a:t>
            </a:r>
            <a:endParaRPr lang="en-US" sz="1100" b="1" dirty="0">
              <a:solidFill>
                <a:srgbClr val="676767"/>
              </a:solidFill>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2359749" y="4041858"/>
            <a:ext cx="184650" cy="338546"/>
          </a:xfrm>
          <a:prstGeom prst="rect">
            <a:avLst/>
          </a:prstGeom>
          <a:noFill/>
        </p:spPr>
        <p:txBody>
          <a:bodyPr wrap="none" lIns="91432" tIns="45716" rIns="91432" bIns="45716" rtlCol="0" anchor="ctr" anchorCtr="0">
            <a:spAutoFit/>
          </a:bodyPr>
          <a:lstStyle/>
          <a:p>
            <a:pPr algn="ctr"/>
            <a:endParaRPr kumimoji="1"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3" name="TextBox 14"/>
          <p:cNvSpPr txBox="1">
            <a:spLocks/>
          </p:cNvSpPr>
          <p:nvPr/>
        </p:nvSpPr>
        <p:spPr>
          <a:xfrm>
            <a:off x="6804248" y="950976"/>
            <a:ext cx="2016224" cy="276991"/>
          </a:xfrm>
          <a:prstGeom prst="rect">
            <a:avLst/>
          </a:prstGeom>
          <a:solidFill>
            <a:schemeClr val="bg1"/>
          </a:solidFill>
          <a:ln w="38100" cmpd="sng">
            <a:solidFill>
              <a:schemeClr val="bg1"/>
            </a:solidFill>
          </a:ln>
        </p:spPr>
        <p:txBody>
          <a:bodyPr wrap="square" lIns="91432" tIns="45716" rIns="91432" bIns="45716" rtlCol="0">
            <a:spAutoFit/>
          </a:bodyPr>
          <a:lstStyle/>
          <a:p>
            <a:pPr algn="ctr"/>
            <a:r>
              <a:rPr lang="ja-JP" altLang="en-US" sz="1200" b="1" dirty="0">
                <a:solidFill>
                  <a:srgbClr val="676767"/>
                </a:solidFill>
                <a:latin typeface="ＭＳ Ｐゴシック" panose="020B0600070205080204" pitchFamily="50" charset="-128"/>
                <a:ea typeface="ＭＳ Ｐゴシック" panose="020B0600070205080204" pitchFamily="50" charset="-128"/>
              </a:rPr>
              <a:t>屋外</a:t>
            </a:r>
            <a:r>
              <a:rPr lang="en-US" altLang="ja-JP" sz="1200" b="1" dirty="0">
                <a:solidFill>
                  <a:srgbClr val="676767"/>
                </a:solidFill>
                <a:latin typeface="ＭＳ Ｐゴシック" panose="020B0600070205080204" pitchFamily="50" charset="-128"/>
                <a:ea typeface="ＭＳ Ｐゴシック" panose="020B0600070205080204" pitchFamily="50" charset="-128"/>
              </a:rPr>
              <a:t> / </a:t>
            </a:r>
            <a:r>
              <a:rPr lang="ja-JP" altLang="en-US" sz="1200" b="1" dirty="0">
                <a:solidFill>
                  <a:srgbClr val="676767"/>
                </a:solidFill>
                <a:latin typeface="ＭＳ Ｐゴシック" panose="020B0600070205080204" pitchFamily="50" charset="-128"/>
                <a:ea typeface="ＭＳ Ｐゴシック" panose="020B0600070205080204" pitchFamily="50" charset="-128"/>
              </a:rPr>
              <a:t>事業所外</a:t>
            </a:r>
            <a:endParaRPr lang="en-US" sz="12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164" name="図 163"/>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664036" y="3544127"/>
            <a:ext cx="1664692" cy="314716"/>
          </a:xfrm>
          <a:prstGeom prst="rect">
            <a:avLst/>
          </a:prstGeom>
        </p:spPr>
      </p:pic>
      <p:pic>
        <p:nvPicPr>
          <p:cNvPr id="7" name="図 6"/>
          <p:cNvPicPr>
            <a:picLocks noChangeAspect="1"/>
          </p:cNvPicPr>
          <p:nvPr/>
        </p:nvPicPr>
        <p:blipFill rotWithShape="1">
          <a:blip r:embed="rId19" cstate="email">
            <a:extLst>
              <a:ext uri="{28A0092B-C50C-407E-A947-70E740481C1C}">
                <a14:useLocalDpi xmlns:a14="http://schemas.microsoft.com/office/drawing/2010/main"/>
              </a:ext>
            </a:extLst>
          </a:blip>
          <a:srcRect t="-11675"/>
          <a:stretch/>
        </p:blipFill>
        <p:spPr>
          <a:xfrm>
            <a:off x="323528" y="956556"/>
            <a:ext cx="2016224" cy="1212645"/>
          </a:xfrm>
          <a:prstGeom prst="rect">
            <a:avLst/>
          </a:prstGeom>
        </p:spPr>
      </p:pic>
      <p:sp>
        <p:nvSpPr>
          <p:cNvPr id="41" name="TextBox 40"/>
          <p:cNvSpPr txBox="1">
            <a:spLocks/>
          </p:cNvSpPr>
          <p:nvPr/>
        </p:nvSpPr>
        <p:spPr>
          <a:xfrm>
            <a:off x="303784" y="951183"/>
            <a:ext cx="2030761" cy="276991"/>
          </a:xfrm>
          <a:prstGeom prst="rect">
            <a:avLst/>
          </a:prstGeom>
          <a:solidFill>
            <a:schemeClr val="bg1"/>
          </a:solidFill>
          <a:ln w="38100" cmpd="sng">
            <a:solidFill>
              <a:schemeClr val="bg1"/>
            </a:solidFill>
          </a:ln>
        </p:spPr>
        <p:txBody>
          <a:bodyPr wrap="square" lIns="91432" tIns="45716" rIns="91432" bIns="45716" rtlCol="0">
            <a:spAutoFit/>
          </a:bodyPr>
          <a:lstStyle/>
          <a:p>
            <a:pPr algn="ctr"/>
            <a:r>
              <a:rPr lang="ja-JP" altLang="en-US" sz="1200" b="1" dirty="0">
                <a:solidFill>
                  <a:srgbClr val="676767"/>
                </a:solidFill>
                <a:latin typeface="ＭＳ Ｐゴシック" panose="020B0600070205080204" pitchFamily="50" charset="-128"/>
                <a:ea typeface="ＭＳ Ｐゴシック" panose="020B0600070205080204" pitchFamily="50" charset="-128"/>
              </a:rPr>
              <a:t>プラント構内</a:t>
            </a:r>
            <a:endParaRPr lang="en-US" altLang="ja-JP" sz="1200" b="1" dirty="0">
              <a:solidFill>
                <a:srgbClr val="676767"/>
              </a:solidFill>
              <a:latin typeface="ＭＳ Ｐゴシック" panose="020B0600070205080204" pitchFamily="50" charset="-128"/>
              <a:ea typeface="ＭＳ Ｐゴシック" panose="020B0600070205080204" pitchFamily="50" charset="-128"/>
            </a:endParaRPr>
          </a:p>
        </p:txBody>
      </p:sp>
      <p:sp>
        <p:nvSpPr>
          <p:cNvPr id="32" name="TextBox 40"/>
          <p:cNvSpPr txBox="1">
            <a:spLocks/>
          </p:cNvSpPr>
          <p:nvPr/>
        </p:nvSpPr>
        <p:spPr>
          <a:xfrm>
            <a:off x="309443" y="2203541"/>
            <a:ext cx="2016224" cy="261602"/>
          </a:xfrm>
          <a:prstGeom prst="rect">
            <a:avLst/>
          </a:prstGeom>
          <a:noFill/>
        </p:spPr>
        <p:txBody>
          <a:bodyPr wrap="square" lIns="91432" tIns="45716" rIns="91432" bIns="45716" rtlCol="0">
            <a:spAutoFit/>
          </a:bodyPr>
          <a:lstStyle/>
          <a:p>
            <a:pPr algn="ctr"/>
            <a:r>
              <a:rPr lang="ja-JP" altLang="en-US" sz="1100" b="1" dirty="0">
                <a:solidFill>
                  <a:srgbClr val="676767"/>
                </a:solidFill>
                <a:latin typeface="ＭＳ Ｐゴシック" panose="020B0600070205080204" pitchFamily="50" charset="-128"/>
                <a:ea typeface="ＭＳ Ｐゴシック" panose="020B0600070205080204" pitchFamily="50" charset="-128"/>
              </a:rPr>
              <a:t>防爆モバイル端末</a:t>
            </a:r>
            <a:endParaRPr lang="en-US" sz="1100" b="1" dirty="0">
              <a:solidFill>
                <a:srgbClr val="676767"/>
              </a:solidFill>
              <a:latin typeface="ＭＳ Ｐゴシック" panose="020B0600070205080204" pitchFamily="50" charset="-128"/>
              <a:ea typeface="ＭＳ Ｐゴシック" panose="020B0600070205080204" pitchFamily="50" charset="-128"/>
            </a:endParaRPr>
          </a:p>
        </p:txBody>
      </p:sp>
      <p:sp>
        <p:nvSpPr>
          <p:cNvPr id="40" name="角丸四角形 39"/>
          <p:cNvSpPr/>
          <p:nvPr/>
        </p:nvSpPr>
        <p:spPr>
          <a:xfrm>
            <a:off x="389806" y="1887075"/>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音声</a:t>
            </a:r>
          </a:p>
        </p:txBody>
      </p:sp>
      <p:sp>
        <p:nvSpPr>
          <p:cNvPr id="45" name="角丸四角形 44"/>
          <p:cNvSpPr/>
          <p:nvPr/>
        </p:nvSpPr>
        <p:spPr>
          <a:xfrm>
            <a:off x="1037878" y="1887075"/>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ビデオ</a:t>
            </a:r>
          </a:p>
        </p:txBody>
      </p:sp>
      <p:sp>
        <p:nvSpPr>
          <p:cNvPr id="46" name="角丸四角形 45"/>
          <p:cNvSpPr/>
          <p:nvPr/>
        </p:nvSpPr>
        <p:spPr>
          <a:xfrm>
            <a:off x="1685950" y="1887075"/>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画面共有</a:t>
            </a:r>
          </a:p>
        </p:txBody>
      </p:sp>
      <p:pic>
        <p:nvPicPr>
          <p:cNvPr id="8" name="図 7" descr="スクリーンショット 2016-07-07 15.56.45.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633755" y="2535146"/>
            <a:ext cx="598681" cy="432048"/>
          </a:xfrm>
          <a:prstGeom prst="rect">
            <a:avLst/>
          </a:prstGeom>
        </p:spPr>
      </p:pic>
      <p:grpSp>
        <p:nvGrpSpPr>
          <p:cNvPr id="128" name="Group 175"/>
          <p:cNvGrpSpPr/>
          <p:nvPr/>
        </p:nvGrpSpPr>
        <p:grpSpPr>
          <a:xfrm>
            <a:off x="7375822" y="2512558"/>
            <a:ext cx="685850" cy="523875"/>
            <a:chOff x="7696200" y="3124200"/>
            <a:chExt cx="3529728" cy="2696825"/>
          </a:xfrm>
        </p:grpSpPr>
        <p:pic>
          <p:nvPicPr>
            <p:cNvPr id="129" name="Picture 1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96200" y="3124200"/>
              <a:ext cx="3529728" cy="2696825"/>
            </a:xfrm>
            <a:prstGeom prst="rect">
              <a:avLst/>
            </a:prstGeom>
            <a:effectLst/>
          </p:spPr>
        </p:pic>
        <p:pic>
          <p:nvPicPr>
            <p:cNvPr id="130" name="Picture 3" descr="C:\Users\brmiao\AppData\Local\Microsoft\Windows\Temporary Internet Files\Content.Outlook\OEGT8RLK\iPad_2048x1536.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030299" y="3436230"/>
              <a:ext cx="2862888" cy="209142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31" name="TextBox 40"/>
          <p:cNvSpPr txBox="1">
            <a:spLocks/>
          </p:cNvSpPr>
          <p:nvPr/>
        </p:nvSpPr>
        <p:spPr>
          <a:xfrm>
            <a:off x="6804248" y="2203541"/>
            <a:ext cx="2016224" cy="261602"/>
          </a:xfrm>
          <a:prstGeom prst="rect">
            <a:avLst/>
          </a:prstGeom>
          <a:noFill/>
        </p:spPr>
        <p:txBody>
          <a:bodyPr wrap="square" lIns="91432" tIns="45716" rIns="91432" bIns="45716" rtlCol="0">
            <a:spAutoFit/>
          </a:bodyPr>
          <a:lstStyle/>
          <a:p>
            <a:pPr algn="ctr"/>
            <a:r>
              <a:rPr lang="ja-JP" altLang="en-US" sz="1100" b="1" dirty="0">
                <a:solidFill>
                  <a:srgbClr val="676767"/>
                </a:solidFill>
                <a:latin typeface="ＭＳ Ｐゴシック" panose="020B0600070205080204" pitchFamily="50" charset="-128"/>
                <a:ea typeface="ＭＳ Ｐゴシック" panose="020B0600070205080204" pitchFamily="50" charset="-128"/>
              </a:rPr>
              <a:t>モバイル端末</a:t>
            </a:r>
            <a:endParaRPr lang="en-US" sz="11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132" name="図 131" descr="スクリーンショット 2016-07-07 15.56.45.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8128570" y="2535146"/>
            <a:ext cx="598681" cy="432048"/>
          </a:xfrm>
          <a:prstGeom prst="rect">
            <a:avLst/>
          </a:prstGeom>
        </p:spPr>
      </p:pic>
      <p:sp>
        <p:nvSpPr>
          <p:cNvPr id="96" name="TextBox 71"/>
          <p:cNvSpPr txBox="1"/>
          <p:nvPr/>
        </p:nvSpPr>
        <p:spPr>
          <a:xfrm>
            <a:off x="4054154" y="4590580"/>
            <a:ext cx="891709" cy="3693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スケジュール</a:t>
            </a:r>
            <a:r>
              <a:rPr lang="en-US" altLang="ja-JP" sz="900" dirty="0">
                <a:solidFill>
                  <a:srgbClr val="016BA1"/>
                </a:solidFill>
                <a:latin typeface="ＭＳ Ｐゴシック" panose="020B0600070205080204" pitchFamily="50" charset="-128"/>
                <a:ea typeface="ＭＳ Ｐゴシック" panose="020B0600070205080204" pitchFamily="50" charset="-128"/>
              </a:rPr>
              <a:t/>
            </a:r>
            <a:br>
              <a:rPr lang="en-US" altLang="ja-JP" sz="900" dirty="0">
                <a:solidFill>
                  <a:srgbClr val="016BA1"/>
                </a:solidFill>
                <a:latin typeface="ＭＳ Ｐゴシック" panose="020B0600070205080204" pitchFamily="50" charset="-128"/>
                <a:ea typeface="ＭＳ Ｐゴシック" panose="020B0600070205080204" pitchFamily="50" charset="-128"/>
              </a:rPr>
            </a:br>
            <a:r>
              <a:rPr lang="ja-JP" altLang="en-US" sz="900" dirty="0">
                <a:solidFill>
                  <a:srgbClr val="016BA1"/>
                </a:solidFill>
                <a:latin typeface="ＭＳ Ｐゴシック" panose="020B0600070205080204" pitchFamily="50" charset="-128"/>
                <a:ea typeface="ＭＳ Ｐゴシック" panose="020B0600070205080204" pitchFamily="50" charset="-128"/>
              </a:rPr>
              <a:t>管理</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98" name="TextBox 78"/>
          <p:cNvSpPr txBox="1"/>
          <p:nvPr/>
        </p:nvSpPr>
        <p:spPr>
          <a:xfrm>
            <a:off x="4624997" y="4599270"/>
            <a:ext cx="891709" cy="2308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録音録画</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99" name="TextBox 63"/>
          <p:cNvSpPr txBox="1"/>
          <p:nvPr/>
        </p:nvSpPr>
        <p:spPr>
          <a:xfrm>
            <a:off x="3550086" y="4595846"/>
            <a:ext cx="636804" cy="3693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多地点</a:t>
            </a:r>
            <a:r>
              <a:rPr lang="en-US" altLang="ja-JP" sz="900" dirty="0">
                <a:solidFill>
                  <a:srgbClr val="016BA1"/>
                </a:solidFill>
                <a:latin typeface="ＭＳ Ｐゴシック" panose="020B0600070205080204" pitchFamily="50" charset="-128"/>
                <a:ea typeface="ＭＳ Ｐゴシック" panose="020B0600070205080204" pitchFamily="50" charset="-128"/>
              </a:rPr>
              <a:t/>
            </a:r>
            <a:br>
              <a:rPr lang="en-US" altLang="ja-JP" sz="900" dirty="0">
                <a:solidFill>
                  <a:srgbClr val="016BA1"/>
                </a:solidFill>
                <a:latin typeface="ＭＳ Ｐゴシック" panose="020B0600070205080204" pitchFamily="50" charset="-128"/>
                <a:ea typeface="ＭＳ Ｐゴシック" panose="020B0600070205080204" pitchFamily="50" charset="-128"/>
              </a:rPr>
            </a:br>
            <a:r>
              <a:rPr lang="ja-JP" altLang="en-US" sz="900" dirty="0">
                <a:solidFill>
                  <a:srgbClr val="016BA1"/>
                </a:solidFill>
                <a:latin typeface="ＭＳ Ｐゴシック" panose="020B0600070205080204" pitchFamily="50" charset="-128"/>
                <a:ea typeface="ＭＳ Ｐゴシック" panose="020B0600070205080204" pitchFamily="50" charset="-128"/>
              </a:rPr>
              <a:t>接続</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106" name="TextBox 124"/>
          <p:cNvSpPr txBox="1"/>
          <p:nvPr/>
        </p:nvSpPr>
        <p:spPr>
          <a:xfrm>
            <a:off x="5201050" y="4579162"/>
            <a:ext cx="969604" cy="2308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留守電</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107" name="TextBox 129"/>
          <p:cNvSpPr txBox="1"/>
          <p:nvPr/>
        </p:nvSpPr>
        <p:spPr>
          <a:xfrm>
            <a:off x="5777115" y="4593970"/>
            <a:ext cx="1025552" cy="2308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チャット</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108" name="TextBox 137"/>
          <p:cNvSpPr txBox="1"/>
          <p:nvPr/>
        </p:nvSpPr>
        <p:spPr>
          <a:xfrm>
            <a:off x="2752779" y="4593970"/>
            <a:ext cx="1023270" cy="2308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資料共有</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109" name="TextBox 157"/>
          <p:cNvSpPr txBox="1"/>
          <p:nvPr/>
        </p:nvSpPr>
        <p:spPr>
          <a:xfrm>
            <a:off x="6425186" y="4593970"/>
            <a:ext cx="810798" cy="2308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ページャ</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110" name="TextBox 121"/>
          <p:cNvSpPr txBox="1"/>
          <p:nvPr/>
        </p:nvSpPr>
        <p:spPr>
          <a:xfrm>
            <a:off x="1818433" y="4579162"/>
            <a:ext cx="646323" cy="230828"/>
          </a:xfrm>
          <a:prstGeom prst="rect">
            <a:avLst/>
          </a:prstGeom>
          <a:noFill/>
        </p:spPr>
        <p:txBody>
          <a:bodyPr wrap="non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音声通信</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sp>
        <p:nvSpPr>
          <p:cNvPr id="118" name="TextBox 78"/>
          <p:cNvSpPr txBox="1"/>
          <p:nvPr/>
        </p:nvSpPr>
        <p:spPr>
          <a:xfrm>
            <a:off x="2392739" y="4579162"/>
            <a:ext cx="648072" cy="230828"/>
          </a:xfrm>
          <a:prstGeom prst="rect">
            <a:avLst/>
          </a:prstGeom>
          <a:noFill/>
        </p:spPr>
        <p:txBody>
          <a:bodyPr wrap="square" lIns="91436" tIns="45718" rIns="91436" bIns="45718" rtlCol="0">
            <a:spAutoFit/>
          </a:bodyPr>
          <a:lstStyle/>
          <a:p>
            <a:pPr algn="ctr"/>
            <a:r>
              <a:rPr lang="ja-JP" altLang="en-US" sz="900" dirty="0">
                <a:solidFill>
                  <a:srgbClr val="016BA1"/>
                </a:solidFill>
                <a:latin typeface="ＭＳ Ｐゴシック" panose="020B0600070205080204" pitchFamily="50" charset="-128"/>
                <a:ea typeface="ＭＳ Ｐゴシック" panose="020B0600070205080204" pitchFamily="50" charset="-128"/>
              </a:rPr>
              <a:t>映像通信</a:t>
            </a:r>
            <a:endParaRPr lang="en-US" sz="900" dirty="0">
              <a:solidFill>
                <a:srgbClr val="016BA1"/>
              </a:solidFill>
              <a:latin typeface="ＭＳ Ｐゴシック" panose="020B0600070205080204" pitchFamily="50" charset="-128"/>
              <a:ea typeface="ＭＳ Ｐゴシック" panose="020B0600070205080204" pitchFamily="50" charset="-128"/>
            </a:endParaRPr>
          </a:p>
        </p:txBody>
      </p:sp>
      <p:grpSp>
        <p:nvGrpSpPr>
          <p:cNvPr id="119" name="図形グループ 118"/>
          <p:cNvGrpSpPr/>
          <p:nvPr/>
        </p:nvGrpSpPr>
        <p:grpSpPr>
          <a:xfrm rot="10800000">
            <a:off x="1111286" y="3189835"/>
            <a:ext cx="409417" cy="655208"/>
            <a:chOff x="6546346" y="460229"/>
            <a:chExt cx="1906564" cy="3051158"/>
          </a:xfrm>
        </p:grpSpPr>
        <p:pic>
          <p:nvPicPr>
            <p:cNvPr id="120" name="図 119" descr="スクリーンショット 2016-07-13 13.25.58.png"/>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546346" y="460229"/>
              <a:ext cx="1906564" cy="1380692"/>
            </a:xfrm>
            <a:prstGeom prst="rect">
              <a:avLst/>
            </a:prstGeom>
          </p:spPr>
        </p:pic>
        <p:grpSp>
          <p:nvGrpSpPr>
            <p:cNvPr id="124" name="図形グループ 123"/>
            <p:cNvGrpSpPr/>
            <p:nvPr/>
          </p:nvGrpSpPr>
          <p:grpSpPr>
            <a:xfrm>
              <a:off x="6785074" y="1781585"/>
              <a:ext cx="1453836" cy="1729802"/>
              <a:chOff x="6785074" y="1781585"/>
              <a:chExt cx="1453836" cy="1257654"/>
            </a:xfrm>
          </p:grpSpPr>
          <p:pic>
            <p:nvPicPr>
              <p:cNvPr id="125" name="図 124" descr="スクリーンショット 2016-07-13 13.25.45.png"/>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flipV="1">
                <a:off x="6785074" y="1782595"/>
                <a:ext cx="142187" cy="1256644"/>
              </a:xfrm>
              <a:prstGeom prst="rect">
                <a:avLst/>
              </a:prstGeom>
            </p:spPr>
          </p:pic>
          <p:pic>
            <p:nvPicPr>
              <p:cNvPr id="126" name="図 125" descr="スクリーンショット 2016-07-13 13.25.45.png"/>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flipV="1">
                <a:off x="7448907" y="1781585"/>
                <a:ext cx="142187" cy="1256644"/>
              </a:xfrm>
              <a:prstGeom prst="rect">
                <a:avLst/>
              </a:prstGeom>
            </p:spPr>
          </p:pic>
          <p:pic>
            <p:nvPicPr>
              <p:cNvPr id="133" name="図 132" descr="スクリーンショット 2016-07-13 13.25.45.png"/>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flipV="1">
                <a:off x="8096723" y="1781585"/>
                <a:ext cx="142187" cy="1256644"/>
              </a:xfrm>
              <a:prstGeom prst="rect">
                <a:avLst/>
              </a:prstGeom>
            </p:spPr>
          </p:pic>
        </p:grpSp>
      </p:grpSp>
      <p:grpSp>
        <p:nvGrpSpPr>
          <p:cNvPr id="86" name="図形グループ 85"/>
          <p:cNvGrpSpPr/>
          <p:nvPr/>
        </p:nvGrpSpPr>
        <p:grpSpPr>
          <a:xfrm rot="18890264">
            <a:off x="1123262" y="3109295"/>
            <a:ext cx="379018" cy="383498"/>
            <a:chOff x="7596336" y="1203598"/>
            <a:chExt cx="648072" cy="648072"/>
          </a:xfrm>
        </p:grpSpPr>
        <p:sp>
          <p:nvSpPr>
            <p:cNvPr id="87" name="円弧 86"/>
            <p:cNvSpPr/>
            <p:nvPr/>
          </p:nvSpPr>
          <p:spPr>
            <a:xfrm>
              <a:off x="7596336" y="1203598"/>
              <a:ext cx="648072" cy="64807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88" name="円弧 87"/>
            <p:cNvSpPr/>
            <p:nvPr/>
          </p:nvSpPr>
          <p:spPr>
            <a:xfrm>
              <a:off x="7596336" y="1275606"/>
              <a:ext cx="576064" cy="57606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89" name="円弧 88"/>
            <p:cNvSpPr/>
            <p:nvPr/>
          </p:nvSpPr>
          <p:spPr>
            <a:xfrm>
              <a:off x="7596336" y="1347614"/>
              <a:ext cx="504056" cy="504056"/>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90" name="円弧 89"/>
            <p:cNvSpPr/>
            <p:nvPr/>
          </p:nvSpPr>
          <p:spPr>
            <a:xfrm>
              <a:off x="7596336" y="1419622"/>
              <a:ext cx="432048" cy="432048"/>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91" name="円弧 90"/>
            <p:cNvSpPr/>
            <p:nvPr/>
          </p:nvSpPr>
          <p:spPr>
            <a:xfrm>
              <a:off x="7596336" y="1491630"/>
              <a:ext cx="360040" cy="360040"/>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92" name="円弧 91"/>
            <p:cNvSpPr/>
            <p:nvPr/>
          </p:nvSpPr>
          <p:spPr>
            <a:xfrm>
              <a:off x="7596336" y="1563638"/>
              <a:ext cx="288032" cy="288032"/>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93" name="円弧 92"/>
            <p:cNvSpPr/>
            <p:nvPr/>
          </p:nvSpPr>
          <p:spPr>
            <a:xfrm>
              <a:off x="7596336" y="1635646"/>
              <a:ext cx="216024" cy="216024"/>
            </a:xfrm>
            <a:prstGeom prst="arc">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sp>
        <p:nvSpPr>
          <p:cNvPr id="134" name="テキスト ボックス 133"/>
          <p:cNvSpPr txBox="1"/>
          <p:nvPr/>
        </p:nvSpPr>
        <p:spPr>
          <a:xfrm>
            <a:off x="663484" y="3850961"/>
            <a:ext cx="1278614" cy="430883"/>
          </a:xfrm>
          <a:prstGeom prst="rect">
            <a:avLst/>
          </a:prstGeom>
          <a:noFill/>
        </p:spPr>
        <p:txBody>
          <a:bodyPr wrap="square" lIns="91436" tIns="45718" rIns="91436" bIns="45718" rtlCol="0" anchor="ctr" anchorCtr="0">
            <a:spAutoFit/>
          </a:bodyPr>
          <a:lstStyle/>
          <a:p>
            <a:pPr algn="ctr"/>
            <a:r>
              <a:rPr kumimoji="1" lang="en-US" altLang="ja-JP" sz="11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Wi-Fi</a:t>
            </a:r>
            <a:br>
              <a:rPr kumimoji="1" lang="en-US" altLang="ja-JP" sz="11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1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アクセスポイント</a:t>
            </a:r>
          </a:p>
        </p:txBody>
      </p:sp>
      <p:sp>
        <p:nvSpPr>
          <p:cNvPr id="136" name="角丸四角形 135"/>
          <p:cNvSpPr/>
          <p:nvPr/>
        </p:nvSpPr>
        <p:spPr>
          <a:xfrm>
            <a:off x="2547515" y="1889085"/>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音声</a:t>
            </a:r>
          </a:p>
        </p:txBody>
      </p:sp>
      <p:sp>
        <p:nvSpPr>
          <p:cNvPr id="137" name="角丸四角形 136"/>
          <p:cNvSpPr/>
          <p:nvPr/>
        </p:nvSpPr>
        <p:spPr>
          <a:xfrm>
            <a:off x="3195587" y="1889085"/>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ビデオ</a:t>
            </a:r>
          </a:p>
        </p:txBody>
      </p:sp>
      <p:sp>
        <p:nvSpPr>
          <p:cNvPr id="138" name="角丸四角形 137"/>
          <p:cNvSpPr/>
          <p:nvPr/>
        </p:nvSpPr>
        <p:spPr>
          <a:xfrm>
            <a:off x="3843659" y="1889085"/>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画面共有</a:t>
            </a:r>
          </a:p>
        </p:txBody>
      </p:sp>
      <p:sp>
        <p:nvSpPr>
          <p:cNvPr id="139" name="角丸四角形 138"/>
          <p:cNvSpPr/>
          <p:nvPr/>
        </p:nvSpPr>
        <p:spPr>
          <a:xfrm>
            <a:off x="4713579" y="1891098"/>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音声</a:t>
            </a:r>
          </a:p>
        </p:txBody>
      </p:sp>
      <p:sp>
        <p:nvSpPr>
          <p:cNvPr id="140" name="角丸四角形 139"/>
          <p:cNvSpPr/>
          <p:nvPr/>
        </p:nvSpPr>
        <p:spPr>
          <a:xfrm>
            <a:off x="5361651" y="1891098"/>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ビデオ</a:t>
            </a:r>
          </a:p>
        </p:txBody>
      </p:sp>
      <p:sp>
        <p:nvSpPr>
          <p:cNvPr id="141" name="角丸四角形 140"/>
          <p:cNvSpPr/>
          <p:nvPr/>
        </p:nvSpPr>
        <p:spPr>
          <a:xfrm>
            <a:off x="6009723" y="1891098"/>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画面共有</a:t>
            </a:r>
          </a:p>
        </p:txBody>
      </p:sp>
      <p:sp>
        <p:nvSpPr>
          <p:cNvPr id="143" name="角丸四角形 142"/>
          <p:cNvSpPr/>
          <p:nvPr/>
        </p:nvSpPr>
        <p:spPr>
          <a:xfrm>
            <a:off x="6879644" y="1884753"/>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音声</a:t>
            </a:r>
          </a:p>
        </p:txBody>
      </p:sp>
      <p:sp>
        <p:nvSpPr>
          <p:cNvPr id="144" name="角丸四角形 143"/>
          <p:cNvSpPr/>
          <p:nvPr/>
        </p:nvSpPr>
        <p:spPr>
          <a:xfrm>
            <a:off x="7527716" y="1884753"/>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ビデオ</a:t>
            </a:r>
          </a:p>
        </p:txBody>
      </p:sp>
      <p:sp>
        <p:nvSpPr>
          <p:cNvPr id="145" name="角丸四角形 144"/>
          <p:cNvSpPr/>
          <p:nvPr/>
        </p:nvSpPr>
        <p:spPr>
          <a:xfrm>
            <a:off x="8175788" y="1884753"/>
            <a:ext cx="576064" cy="241300"/>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0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画面共有</a:t>
            </a:r>
          </a:p>
        </p:txBody>
      </p:sp>
      <p:sp>
        <p:nvSpPr>
          <p:cNvPr id="146" name="テキスト ボックス 145"/>
          <p:cNvSpPr txBox="1"/>
          <p:nvPr/>
        </p:nvSpPr>
        <p:spPr>
          <a:xfrm>
            <a:off x="7273918" y="3939902"/>
            <a:ext cx="1796125" cy="270104"/>
          </a:xfrm>
          <a:prstGeom prst="rect">
            <a:avLst/>
          </a:prstGeom>
          <a:noFill/>
        </p:spPr>
        <p:txBody>
          <a:bodyPr wrap="square" lIns="91436" tIns="45718" rIns="91436" bIns="45718" rtlCol="0" anchor="ctr" anchorCtr="0">
            <a:spAutoFit/>
          </a:bodyPr>
          <a:lstStyle/>
          <a:p>
            <a:pPr algn="ctr"/>
            <a:r>
              <a:rPr kumimoji="1" lang="ja-JP" altLang="en-US" sz="11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クラウド型会議システム</a:t>
            </a:r>
          </a:p>
        </p:txBody>
      </p:sp>
      <p:pic>
        <p:nvPicPr>
          <p:cNvPr id="16" name="図 1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231147" y="2518564"/>
            <a:ext cx="598306" cy="505921"/>
          </a:xfrm>
          <a:prstGeom prst="rect">
            <a:avLst/>
          </a:prstGeom>
        </p:spPr>
      </p:pic>
      <p:sp>
        <p:nvSpPr>
          <p:cNvPr id="147" name="TextBox 40"/>
          <p:cNvSpPr txBox="1">
            <a:spLocks/>
          </p:cNvSpPr>
          <p:nvPr/>
        </p:nvSpPr>
        <p:spPr>
          <a:xfrm>
            <a:off x="4181476" y="2203541"/>
            <a:ext cx="647700" cy="261602"/>
          </a:xfrm>
          <a:prstGeom prst="rect">
            <a:avLst/>
          </a:prstGeom>
          <a:noFill/>
        </p:spPr>
        <p:txBody>
          <a:bodyPr wrap="square" lIns="91432" tIns="45716" rIns="91432" bIns="45716" rtlCol="0">
            <a:spAutoFit/>
          </a:bodyPr>
          <a:lstStyle/>
          <a:p>
            <a:pPr algn="ctr"/>
            <a:r>
              <a:rPr lang="ja-JP" altLang="en-US" sz="1100" b="1" dirty="0">
                <a:solidFill>
                  <a:srgbClr val="676767"/>
                </a:solidFill>
                <a:latin typeface="ＭＳ Ｐゴシック" panose="020B0600070205080204" pitchFamily="50" charset="-128"/>
                <a:ea typeface="ＭＳ Ｐゴシック" panose="020B0600070205080204" pitchFamily="50" charset="-128"/>
              </a:rPr>
              <a:t>電話機</a:t>
            </a:r>
            <a:endParaRPr lang="en-US" sz="11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17" name="図 16"/>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308760" y="2489767"/>
            <a:ext cx="751992" cy="539415"/>
          </a:xfrm>
          <a:prstGeom prst="rect">
            <a:avLst/>
          </a:prstGeom>
        </p:spPr>
      </p:pic>
      <p:sp>
        <p:nvSpPr>
          <p:cNvPr id="148" name="TextBox 40"/>
          <p:cNvSpPr txBox="1">
            <a:spLocks/>
          </p:cNvSpPr>
          <p:nvPr/>
        </p:nvSpPr>
        <p:spPr>
          <a:xfrm>
            <a:off x="3402683" y="2203541"/>
            <a:ext cx="693503" cy="261602"/>
          </a:xfrm>
          <a:prstGeom prst="rect">
            <a:avLst/>
          </a:prstGeom>
          <a:noFill/>
        </p:spPr>
        <p:txBody>
          <a:bodyPr wrap="square" lIns="91432" tIns="45716" rIns="91432" bIns="45716" rtlCol="0">
            <a:spAutoFit/>
          </a:bodyPr>
          <a:lstStyle/>
          <a:p>
            <a:pPr algn="ctr"/>
            <a:r>
              <a:rPr lang="en-US" altLang="ja-JP" sz="1100" b="1" dirty="0">
                <a:solidFill>
                  <a:srgbClr val="676767"/>
                </a:solidFill>
                <a:latin typeface="ＭＳ Ｐゴシック" panose="020B0600070205080204" pitchFamily="50" charset="-128"/>
                <a:ea typeface="ＭＳ Ｐゴシック" panose="020B0600070205080204" pitchFamily="50" charset="-128"/>
              </a:rPr>
              <a:t>IP</a:t>
            </a:r>
            <a:r>
              <a:rPr lang="ja-JP" altLang="en-US" sz="1100" b="1" dirty="0">
                <a:solidFill>
                  <a:srgbClr val="676767"/>
                </a:solidFill>
                <a:latin typeface="ＭＳ Ｐゴシック" panose="020B0600070205080204" pitchFamily="50" charset="-128"/>
                <a:ea typeface="ＭＳ Ｐゴシック" panose="020B0600070205080204" pitchFamily="50" charset="-128"/>
              </a:rPr>
              <a:t>電話</a:t>
            </a:r>
            <a:endParaRPr lang="en-US" sz="1100" b="1" dirty="0">
              <a:solidFill>
                <a:srgbClr val="676767"/>
              </a:solidFill>
              <a:latin typeface="ＭＳ Ｐゴシック" panose="020B0600070205080204" pitchFamily="50" charset="-128"/>
              <a:ea typeface="ＭＳ Ｐゴシック" panose="020B0600070205080204" pitchFamily="50" charset="-128"/>
            </a:endParaRPr>
          </a:p>
        </p:txBody>
      </p:sp>
      <p:grpSp>
        <p:nvGrpSpPr>
          <p:cNvPr id="27" name="図形グループ 26"/>
          <p:cNvGrpSpPr/>
          <p:nvPr/>
        </p:nvGrpSpPr>
        <p:grpSpPr>
          <a:xfrm>
            <a:off x="484618" y="2511126"/>
            <a:ext cx="342570" cy="721601"/>
            <a:chOff x="2187303" y="2669862"/>
            <a:chExt cx="853145" cy="1759738"/>
          </a:xfrm>
        </p:grpSpPr>
        <p:pic>
          <p:nvPicPr>
            <p:cNvPr id="149" name="図 148"/>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2187303" y="2669862"/>
              <a:ext cx="853145" cy="1759738"/>
            </a:xfrm>
            <a:prstGeom prst="rect">
              <a:avLst/>
            </a:prstGeom>
          </p:spPr>
        </p:pic>
        <p:pic>
          <p:nvPicPr>
            <p:cNvPr id="150" name="図 149"/>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242888" y="2891118"/>
              <a:ext cx="745918" cy="1325170"/>
            </a:xfrm>
            <a:prstGeom prst="rect">
              <a:avLst/>
            </a:prstGeom>
          </p:spPr>
        </p:pic>
        <p:pic>
          <p:nvPicPr>
            <p:cNvPr id="151" name="図 150"/>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2243694" y="3125436"/>
              <a:ext cx="745299" cy="1090852"/>
            </a:xfrm>
            <a:prstGeom prst="rect">
              <a:avLst/>
            </a:prstGeom>
          </p:spPr>
        </p:pic>
        <p:pic>
          <p:nvPicPr>
            <p:cNvPr id="152" name="図 151"/>
            <p:cNvPicPr>
              <a:picLocks noChangeAspect="1"/>
            </p:cNvPicPr>
            <p:nvPr/>
          </p:nvPicPr>
          <p:blipFill rotWithShape="1">
            <a:blip r:embed="rId28" cstate="email">
              <a:extLst>
                <a:ext uri="{28A0092B-C50C-407E-A947-70E740481C1C}">
                  <a14:useLocalDpi xmlns:a14="http://schemas.microsoft.com/office/drawing/2010/main"/>
                </a:ext>
              </a:extLst>
            </a:blip>
            <a:srcRect t="-1"/>
            <a:stretch/>
          </p:blipFill>
          <p:spPr>
            <a:xfrm>
              <a:off x="2436435" y="3721657"/>
              <a:ext cx="527437" cy="295345"/>
            </a:xfrm>
            <a:prstGeom prst="roundRect">
              <a:avLst>
                <a:gd name="adj" fmla="val 12717"/>
              </a:avLst>
            </a:prstGeom>
            <a:ln w="19050" cmpd="sng">
              <a:solidFill>
                <a:schemeClr val="bg1">
                  <a:lumMod val="50000"/>
                </a:schemeClr>
              </a:solidFill>
            </a:ln>
          </p:spPr>
        </p:pic>
      </p:grpSp>
      <p:grpSp>
        <p:nvGrpSpPr>
          <p:cNvPr id="153" name="図形グループ 152"/>
          <p:cNvGrpSpPr/>
          <p:nvPr/>
        </p:nvGrpSpPr>
        <p:grpSpPr>
          <a:xfrm>
            <a:off x="6962096" y="2513138"/>
            <a:ext cx="342570" cy="721601"/>
            <a:chOff x="2187303" y="2669862"/>
            <a:chExt cx="853145" cy="1759738"/>
          </a:xfrm>
        </p:grpSpPr>
        <p:pic>
          <p:nvPicPr>
            <p:cNvPr id="154" name="図 153"/>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2187303" y="2669862"/>
              <a:ext cx="853145" cy="1759738"/>
            </a:xfrm>
            <a:prstGeom prst="rect">
              <a:avLst/>
            </a:prstGeom>
          </p:spPr>
        </p:pic>
        <p:pic>
          <p:nvPicPr>
            <p:cNvPr id="155" name="図 154"/>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242888" y="2891118"/>
              <a:ext cx="745918" cy="1325170"/>
            </a:xfrm>
            <a:prstGeom prst="rect">
              <a:avLst/>
            </a:prstGeom>
          </p:spPr>
        </p:pic>
        <p:pic>
          <p:nvPicPr>
            <p:cNvPr id="156" name="図 155"/>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2243694" y="3125436"/>
              <a:ext cx="745299" cy="1090852"/>
            </a:xfrm>
            <a:prstGeom prst="rect">
              <a:avLst/>
            </a:prstGeom>
          </p:spPr>
        </p:pic>
        <p:pic>
          <p:nvPicPr>
            <p:cNvPr id="157" name="図 156"/>
            <p:cNvPicPr>
              <a:picLocks noChangeAspect="1"/>
            </p:cNvPicPr>
            <p:nvPr/>
          </p:nvPicPr>
          <p:blipFill rotWithShape="1">
            <a:blip r:embed="rId28" cstate="email">
              <a:extLst>
                <a:ext uri="{28A0092B-C50C-407E-A947-70E740481C1C}">
                  <a14:useLocalDpi xmlns:a14="http://schemas.microsoft.com/office/drawing/2010/main"/>
                </a:ext>
              </a:extLst>
            </a:blip>
            <a:srcRect t="-1"/>
            <a:stretch/>
          </p:blipFill>
          <p:spPr>
            <a:xfrm>
              <a:off x="2436435" y="3721657"/>
              <a:ext cx="527437" cy="295345"/>
            </a:xfrm>
            <a:prstGeom prst="roundRect">
              <a:avLst>
                <a:gd name="adj" fmla="val 12717"/>
              </a:avLst>
            </a:prstGeom>
            <a:ln w="19050" cmpd="sng">
              <a:solidFill>
                <a:schemeClr val="bg1">
                  <a:lumMod val="50000"/>
                </a:schemeClr>
              </a:solidFill>
            </a:ln>
          </p:spPr>
        </p:pic>
      </p:grpSp>
      <p:pic>
        <p:nvPicPr>
          <p:cNvPr id="28" name="図 27" descr="スクリーンショット 2016-07-14 12.28.27.png"/>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085503" y="2422927"/>
            <a:ext cx="295421" cy="641666"/>
          </a:xfrm>
          <a:prstGeom prst="rect">
            <a:avLst/>
          </a:prstGeom>
        </p:spPr>
      </p:pic>
      <p:sp>
        <p:nvSpPr>
          <p:cNvPr id="158" name="TextBox 40"/>
          <p:cNvSpPr txBox="1">
            <a:spLocks/>
          </p:cNvSpPr>
          <p:nvPr/>
        </p:nvSpPr>
        <p:spPr>
          <a:xfrm>
            <a:off x="4870452" y="2261251"/>
            <a:ext cx="734550" cy="169277"/>
          </a:xfrm>
          <a:prstGeom prst="rect">
            <a:avLst/>
          </a:prstGeom>
          <a:noFill/>
        </p:spPr>
        <p:txBody>
          <a:bodyPr wrap="square" lIns="0" tIns="0" rIns="0" bIns="0" rtlCol="0">
            <a:spAutoFit/>
          </a:bodyPr>
          <a:lstStyle/>
          <a:p>
            <a:pPr algn="ctr"/>
            <a:r>
              <a:rPr lang="ja-JP" altLang="en-US" sz="1100" b="1" dirty="0">
                <a:solidFill>
                  <a:srgbClr val="676767"/>
                </a:solidFill>
                <a:latin typeface="ＭＳ Ｐゴシック" panose="020B0600070205080204" pitchFamily="50" charset="-128"/>
                <a:ea typeface="ＭＳ Ｐゴシック" panose="020B0600070205080204" pitchFamily="50" charset="-128"/>
              </a:rPr>
              <a:t>トランシーバ</a:t>
            </a:r>
            <a:endParaRPr lang="en-US" sz="1100" b="1" dirty="0">
              <a:solidFill>
                <a:srgbClr val="676767"/>
              </a:solidFill>
              <a:latin typeface="ＭＳ Ｐゴシック" panose="020B0600070205080204" pitchFamily="50" charset="-128"/>
              <a:ea typeface="ＭＳ Ｐゴシック" panose="020B0600070205080204" pitchFamily="50" charset="-128"/>
            </a:endParaRPr>
          </a:p>
        </p:txBody>
      </p:sp>
      <p:sp>
        <p:nvSpPr>
          <p:cNvPr id="30" name="フリーフォーム 29"/>
          <p:cNvSpPr/>
          <p:nvPr/>
        </p:nvSpPr>
        <p:spPr>
          <a:xfrm>
            <a:off x="2824143" y="2974356"/>
            <a:ext cx="1019366" cy="587332"/>
          </a:xfrm>
          <a:custGeom>
            <a:avLst/>
            <a:gdLst>
              <a:gd name="connsiteX0" fmla="*/ 0 w 1019366"/>
              <a:gd name="connsiteY0" fmla="*/ 0 h 593199"/>
              <a:gd name="connsiteX1" fmla="*/ 0 w 1019366"/>
              <a:gd name="connsiteY1" fmla="*/ 459521 h 593199"/>
              <a:gd name="connsiteX2" fmla="*/ 1019366 w 1019366"/>
              <a:gd name="connsiteY2" fmla="*/ 459521 h 593199"/>
              <a:gd name="connsiteX3" fmla="*/ 1019366 w 1019366"/>
              <a:gd name="connsiteY3" fmla="*/ 593199 h 593199"/>
            </a:gdLst>
            <a:ahLst/>
            <a:cxnLst>
              <a:cxn ang="0">
                <a:pos x="connsiteX0" y="connsiteY0"/>
              </a:cxn>
              <a:cxn ang="0">
                <a:pos x="connsiteX1" y="connsiteY1"/>
              </a:cxn>
              <a:cxn ang="0">
                <a:pos x="connsiteX2" y="connsiteY2"/>
              </a:cxn>
              <a:cxn ang="0">
                <a:pos x="connsiteX3" y="connsiteY3"/>
              </a:cxn>
            </a:cxnLst>
            <a:rect l="l" t="t" r="r" b="b"/>
            <a:pathLst>
              <a:path w="1019366" h="593199">
                <a:moveTo>
                  <a:pt x="0" y="0"/>
                </a:moveTo>
                <a:lnTo>
                  <a:pt x="0" y="459521"/>
                </a:lnTo>
                <a:lnTo>
                  <a:pt x="1019366" y="459521"/>
                </a:lnTo>
                <a:lnTo>
                  <a:pt x="1019366" y="593199"/>
                </a:lnTo>
              </a:path>
            </a:pathLst>
          </a:custGeom>
          <a:effectLst/>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161" name="フリーフォーム 160"/>
          <p:cNvSpPr/>
          <p:nvPr/>
        </p:nvSpPr>
        <p:spPr>
          <a:xfrm>
            <a:off x="3711836" y="2984718"/>
            <a:ext cx="332217" cy="573792"/>
          </a:xfrm>
          <a:custGeom>
            <a:avLst/>
            <a:gdLst>
              <a:gd name="connsiteX0" fmla="*/ 0 w 1019366"/>
              <a:gd name="connsiteY0" fmla="*/ 0 h 593199"/>
              <a:gd name="connsiteX1" fmla="*/ 0 w 1019366"/>
              <a:gd name="connsiteY1" fmla="*/ 459521 h 593199"/>
              <a:gd name="connsiteX2" fmla="*/ 1019366 w 1019366"/>
              <a:gd name="connsiteY2" fmla="*/ 459521 h 593199"/>
              <a:gd name="connsiteX3" fmla="*/ 1019366 w 1019366"/>
              <a:gd name="connsiteY3" fmla="*/ 593199 h 593199"/>
              <a:gd name="connsiteX0" fmla="*/ 0 w 1019366"/>
              <a:gd name="connsiteY0" fmla="*/ 0 h 878926"/>
              <a:gd name="connsiteX1" fmla="*/ 0 w 1019366"/>
              <a:gd name="connsiteY1" fmla="*/ 459521 h 878926"/>
              <a:gd name="connsiteX2" fmla="*/ 1019366 w 1019366"/>
              <a:gd name="connsiteY2" fmla="*/ 459521 h 878926"/>
              <a:gd name="connsiteX3" fmla="*/ 1019366 w 1019366"/>
              <a:gd name="connsiteY3" fmla="*/ 878926 h 878926"/>
            </a:gdLst>
            <a:ahLst/>
            <a:cxnLst>
              <a:cxn ang="0">
                <a:pos x="connsiteX0" y="connsiteY0"/>
              </a:cxn>
              <a:cxn ang="0">
                <a:pos x="connsiteX1" y="connsiteY1"/>
              </a:cxn>
              <a:cxn ang="0">
                <a:pos x="connsiteX2" y="connsiteY2"/>
              </a:cxn>
              <a:cxn ang="0">
                <a:pos x="connsiteX3" y="connsiteY3"/>
              </a:cxn>
            </a:cxnLst>
            <a:rect l="l" t="t" r="r" b="b"/>
            <a:pathLst>
              <a:path w="1019366" h="878926">
                <a:moveTo>
                  <a:pt x="0" y="0"/>
                </a:moveTo>
                <a:lnTo>
                  <a:pt x="0" y="459521"/>
                </a:lnTo>
                <a:lnTo>
                  <a:pt x="1019366" y="459521"/>
                </a:lnTo>
                <a:lnTo>
                  <a:pt x="1019366" y="878926"/>
                </a:lnTo>
              </a:path>
            </a:pathLst>
          </a:custGeom>
          <a:effectLst/>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162" name="フリーフォーム 161"/>
          <p:cNvSpPr/>
          <p:nvPr/>
        </p:nvSpPr>
        <p:spPr>
          <a:xfrm flipH="1">
            <a:off x="4899285" y="3038693"/>
            <a:ext cx="332217" cy="516642"/>
          </a:xfrm>
          <a:custGeom>
            <a:avLst/>
            <a:gdLst>
              <a:gd name="connsiteX0" fmla="*/ 0 w 1019366"/>
              <a:gd name="connsiteY0" fmla="*/ 0 h 593199"/>
              <a:gd name="connsiteX1" fmla="*/ 0 w 1019366"/>
              <a:gd name="connsiteY1" fmla="*/ 459521 h 593199"/>
              <a:gd name="connsiteX2" fmla="*/ 1019366 w 1019366"/>
              <a:gd name="connsiteY2" fmla="*/ 459521 h 593199"/>
              <a:gd name="connsiteX3" fmla="*/ 1019366 w 1019366"/>
              <a:gd name="connsiteY3" fmla="*/ 593199 h 593199"/>
              <a:gd name="connsiteX0" fmla="*/ 0 w 1019366"/>
              <a:gd name="connsiteY0" fmla="*/ 0 h 878926"/>
              <a:gd name="connsiteX1" fmla="*/ 0 w 1019366"/>
              <a:gd name="connsiteY1" fmla="*/ 459521 h 878926"/>
              <a:gd name="connsiteX2" fmla="*/ 1019366 w 1019366"/>
              <a:gd name="connsiteY2" fmla="*/ 459521 h 878926"/>
              <a:gd name="connsiteX3" fmla="*/ 1019366 w 1019366"/>
              <a:gd name="connsiteY3" fmla="*/ 878926 h 878926"/>
              <a:gd name="connsiteX0" fmla="*/ 0 w 1019366"/>
              <a:gd name="connsiteY0" fmla="*/ 0 h 604171"/>
              <a:gd name="connsiteX1" fmla="*/ 0 w 1019366"/>
              <a:gd name="connsiteY1" fmla="*/ 459521 h 604171"/>
              <a:gd name="connsiteX2" fmla="*/ 1019366 w 1019366"/>
              <a:gd name="connsiteY2" fmla="*/ 459521 h 604171"/>
              <a:gd name="connsiteX3" fmla="*/ 1019366 w 1019366"/>
              <a:gd name="connsiteY3" fmla="*/ 604171 h 604171"/>
            </a:gdLst>
            <a:ahLst/>
            <a:cxnLst>
              <a:cxn ang="0">
                <a:pos x="connsiteX0" y="connsiteY0"/>
              </a:cxn>
              <a:cxn ang="0">
                <a:pos x="connsiteX1" y="connsiteY1"/>
              </a:cxn>
              <a:cxn ang="0">
                <a:pos x="connsiteX2" y="connsiteY2"/>
              </a:cxn>
              <a:cxn ang="0">
                <a:pos x="connsiteX3" y="connsiteY3"/>
              </a:cxn>
            </a:cxnLst>
            <a:rect l="l" t="t" r="r" b="b"/>
            <a:pathLst>
              <a:path w="1019366" h="604171">
                <a:moveTo>
                  <a:pt x="0" y="0"/>
                </a:moveTo>
                <a:lnTo>
                  <a:pt x="0" y="459521"/>
                </a:lnTo>
                <a:lnTo>
                  <a:pt x="1019366" y="459521"/>
                </a:lnTo>
                <a:lnTo>
                  <a:pt x="1019366" y="604171"/>
                </a:lnTo>
              </a:path>
            </a:pathLst>
          </a:custGeom>
          <a:effectLst/>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9" name="正方形/長方形 28"/>
          <p:cNvSpPr/>
          <p:nvPr/>
        </p:nvSpPr>
        <p:spPr>
          <a:xfrm>
            <a:off x="4921363" y="3108036"/>
            <a:ext cx="635014" cy="242293"/>
          </a:xfrm>
          <a:prstGeom prst="rect">
            <a:avLst/>
          </a:prstGeom>
          <a:solidFill>
            <a:schemeClr val="tx2"/>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en-US" altLang="ja-JP"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SIP GW</a:t>
            </a:r>
            <a:endPar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7" name="直線コネクタ 36"/>
          <p:cNvCxnSpPr/>
          <p:nvPr/>
        </p:nvCxnSpPr>
        <p:spPr>
          <a:xfrm>
            <a:off x="4521200" y="3002892"/>
            <a:ext cx="0" cy="55562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0" name="正方形/長方形 159"/>
          <p:cNvSpPr/>
          <p:nvPr/>
        </p:nvSpPr>
        <p:spPr>
          <a:xfrm>
            <a:off x="4188085" y="3110044"/>
            <a:ext cx="635014" cy="242293"/>
          </a:xfrm>
          <a:prstGeom prst="rect">
            <a:avLst/>
          </a:prstGeom>
          <a:solidFill>
            <a:schemeClr val="tx2"/>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en-US" altLang="ja-JP"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SIP GW</a:t>
            </a:r>
            <a:endPar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5" name="TextBox 40"/>
          <p:cNvSpPr txBox="1">
            <a:spLocks/>
          </p:cNvSpPr>
          <p:nvPr/>
        </p:nvSpPr>
        <p:spPr>
          <a:xfrm>
            <a:off x="4572000" y="3914641"/>
            <a:ext cx="2742088" cy="169277"/>
          </a:xfrm>
          <a:prstGeom prst="rect">
            <a:avLst/>
          </a:prstGeom>
          <a:noFill/>
        </p:spPr>
        <p:txBody>
          <a:bodyPr wrap="square" lIns="0" tIns="0" rIns="0" bIns="0" rtlCol="0">
            <a:spAutoFit/>
          </a:bodyPr>
          <a:lstStyle/>
          <a:p>
            <a:pPr algn="ctr"/>
            <a:r>
              <a:rPr lang="en-US" altLang="ja-JP" sz="1100" b="1" dirty="0">
                <a:latin typeface="ＭＳ Ｐゴシック" panose="020B0600070205080204" pitchFamily="50" charset="-128"/>
                <a:ea typeface="ＭＳ Ｐゴシック" panose="020B0600070205080204" pitchFamily="50" charset="-128"/>
              </a:rPr>
              <a:t>CUCM : </a:t>
            </a:r>
            <a:r>
              <a:rPr lang="ja-JP" altLang="en-US" sz="1100" b="1" dirty="0">
                <a:latin typeface="ＭＳ Ｐゴシック" panose="020B0600070205080204" pitchFamily="50" charset="-128"/>
                <a:ea typeface="ＭＳ Ｐゴシック" panose="020B0600070205080204" pitchFamily="50" charset="-128"/>
              </a:rPr>
              <a:t>統合コミュニケーションマネージャ</a:t>
            </a:r>
            <a:endParaRPr lang="en-US" sz="1100" b="1" dirty="0">
              <a:latin typeface="ＭＳ Ｐゴシック" panose="020B0600070205080204" pitchFamily="50" charset="-128"/>
              <a:ea typeface="ＭＳ Ｐゴシック" panose="020B0600070205080204" pitchFamily="50" charset="-128"/>
            </a:endParaRPr>
          </a:p>
        </p:txBody>
      </p:sp>
      <p:sp>
        <p:nvSpPr>
          <p:cNvPr id="111" name="フリーフォーム 110"/>
          <p:cNvSpPr/>
          <p:nvPr/>
        </p:nvSpPr>
        <p:spPr>
          <a:xfrm flipH="1">
            <a:off x="5051682" y="3145257"/>
            <a:ext cx="844167" cy="443608"/>
          </a:xfrm>
          <a:custGeom>
            <a:avLst/>
            <a:gdLst>
              <a:gd name="connsiteX0" fmla="*/ 0 w 1019366"/>
              <a:gd name="connsiteY0" fmla="*/ 0 h 593199"/>
              <a:gd name="connsiteX1" fmla="*/ 0 w 1019366"/>
              <a:gd name="connsiteY1" fmla="*/ 459521 h 593199"/>
              <a:gd name="connsiteX2" fmla="*/ 1019366 w 1019366"/>
              <a:gd name="connsiteY2" fmla="*/ 459521 h 593199"/>
              <a:gd name="connsiteX3" fmla="*/ 1019366 w 1019366"/>
              <a:gd name="connsiteY3" fmla="*/ 593199 h 593199"/>
              <a:gd name="connsiteX0" fmla="*/ 0 w 1019366"/>
              <a:gd name="connsiteY0" fmla="*/ 0 h 878926"/>
              <a:gd name="connsiteX1" fmla="*/ 0 w 1019366"/>
              <a:gd name="connsiteY1" fmla="*/ 459521 h 878926"/>
              <a:gd name="connsiteX2" fmla="*/ 1019366 w 1019366"/>
              <a:gd name="connsiteY2" fmla="*/ 459521 h 878926"/>
              <a:gd name="connsiteX3" fmla="*/ 1019366 w 1019366"/>
              <a:gd name="connsiteY3" fmla="*/ 878926 h 878926"/>
              <a:gd name="connsiteX0" fmla="*/ 0 w 1019366"/>
              <a:gd name="connsiteY0" fmla="*/ 0 h 604171"/>
              <a:gd name="connsiteX1" fmla="*/ 0 w 1019366"/>
              <a:gd name="connsiteY1" fmla="*/ 459521 h 604171"/>
              <a:gd name="connsiteX2" fmla="*/ 1019366 w 1019366"/>
              <a:gd name="connsiteY2" fmla="*/ 459521 h 604171"/>
              <a:gd name="connsiteX3" fmla="*/ 1019366 w 1019366"/>
              <a:gd name="connsiteY3" fmla="*/ 604171 h 604171"/>
            </a:gdLst>
            <a:ahLst/>
            <a:cxnLst>
              <a:cxn ang="0">
                <a:pos x="connsiteX0" y="connsiteY0"/>
              </a:cxn>
              <a:cxn ang="0">
                <a:pos x="connsiteX1" y="connsiteY1"/>
              </a:cxn>
              <a:cxn ang="0">
                <a:pos x="connsiteX2" y="connsiteY2"/>
              </a:cxn>
              <a:cxn ang="0">
                <a:pos x="connsiteX3" y="connsiteY3"/>
              </a:cxn>
            </a:cxnLst>
            <a:rect l="l" t="t" r="r" b="b"/>
            <a:pathLst>
              <a:path w="1019366" h="604171">
                <a:moveTo>
                  <a:pt x="0" y="0"/>
                </a:moveTo>
                <a:lnTo>
                  <a:pt x="0" y="459521"/>
                </a:lnTo>
                <a:lnTo>
                  <a:pt x="1019366" y="459521"/>
                </a:lnTo>
                <a:lnTo>
                  <a:pt x="1019366" y="604171"/>
                </a:lnTo>
              </a:path>
            </a:pathLst>
          </a:custGeom>
          <a:effectLst/>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pic>
        <p:nvPicPr>
          <p:cNvPr id="115" name="図 114"/>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217927" y="2777965"/>
            <a:ext cx="1822958" cy="1494715"/>
          </a:xfrm>
          <a:prstGeom prst="rect">
            <a:avLst/>
          </a:prstGeom>
        </p:spPr>
      </p:pic>
      <p:sp>
        <p:nvSpPr>
          <p:cNvPr id="4" name="テキスト ボックス 3"/>
          <p:cNvSpPr txBox="1"/>
          <p:nvPr/>
        </p:nvSpPr>
        <p:spPr>
          <a:xfrm>
            <a:off x="7538812" y="3340653"/>
            <a:ext cx="1531232" cy="584775"/>
          </a:xfrm>
          <a:prstGeom prst="rect">
            <a:avLst/>
          </a:prstGeom>
          <a:noFill/>
        </p:spPr>
        <p:txBody>
          <a:bodyPr wrap="square" rtlCol="0">
            <a:spAutoFit/>
          </a:bodyPr>
          <a:lstStyle/>
          <a:p>
            <a:r>
              <a:rPr kumimoji="1" lang="en-US" altLang="ja-JP" sz="1600" dirty="0" smtClean="0">
                <a:latin typeface="Arial" panose="020B0604020202020204" pitchFamily="34" charset="0"/>
                <a:cs typeface="Arial" panose="020B0604020202020204" pitchFamily="34" charset="0"/>
              </a:rPr>
              <a:t>Cisco</a:t>
            </a:r>
            <a:r>
              <a:rPr kumimoji="1" lang="ja-JP" altLang="en-US" sz="1600" dirty="0" smtClean="0">
                <a:latin typeface="Arial" panose="020B0604020202020204" pitchFamily="34" charset="0"/>
                <a:cs typeface="Arial" panose="020B0604020202020204" pitchFamily="34" charset="0"/>
              </a:rPr>
              <a:t> </a:t>
            </a:r>
            <a:r>
              <a:rPr kumimoji="1" lang="en-US" altLang="ja-JP" sz="1600" dirty="0" smtClean="0">
                <a:latin typeface="Arial" panose="020B0604020202020204" pitchFamily="34" charset="0"/>
                <a:cs typeface="Arial" panose="020B0604020202020204" pitchFamily="34" charset="0"/>
              </a:rPr>
              <a:t>Spark</a:t>
            </a:r>
          </a:p>
          <a:p>
            <a:r>
              <a:rPr lang="en-US" altLang="ja-JP" sz="1600" dirty="0" smtClean="0">
                <a:latin typeface="Arial" panose="020B0604020202020204" pitchFamily="34" charset="0"/>
                <a:cs typeface="Arial" panose="020B0604020202020204" pitchFamily="34" charset="0"/>
              </a:rPr>
              <a:t>Cisco</a:t>
            </a:r>
            <a:r>
              <a:rPr lang="ja-JP" altLang="en-US" sz="1600" dirty="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WebE</a:t>
            </a:r>
            <a:r>
              <a:rPr lang="en-US" altLang="ja-JP" sz="1600" dirty="0">
                <a:latin typeface="Arial" panose="020B0604020202020204" pitchFamily="34" charset="0"/>
                <a:cs typeface="Arial" panose="020B0604020202020204" pitchFamily="34" charset="0"/>
              </a:rPr>
              <a:t>x</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83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5536" y="-35101"/>
            <a:ext cx="8661156" cy="806651"/>
          </a:xfrm>
        </p:spPr>
        <p:txBody>
          <a:bodyPr/>
          <a:lstStyle/>
          <a:p>
            <a:r>
              <a:rPr kumimoji="1" lang="en-US" altLang="ja-JP" dirty="0" smtClean="0"/>
              <a:t>Cisco Jabber</a:t>
            </a:r>
            <a:r>
              <a:rPr kumimoji="1" lang="ja-JP" altLang="en-US" dirty="0" smtClean="0"/>
              <a:t>アプリ</a:t>
            </a:r>
            <a:endParaRPr kumimoji="1" lang="ja-JP" altLang="en-US" dirty="0"/>
          </a:p>
        </p:txBody>
      </p:sp>
      <p:sp>
        <p:nvSpPr>
          <p:cNvPr id="3" name="テキスト プレースホルダー 2"/>
          <p:cNvSpPr>
            <a:spLocks noGrp="1"/>
          </p:cNvSpPr>
          <p:nvPr>
            <p:ph type="body" sz="quarter" idx="10"/>
          </p:nvPr>
        </p:nvSpPr>
        <p:spPr>
          <a:xfrm>
            <a:off x="235536" y="771550"/>
            <a:ext cx="8800960" cy="648071"/>
          </a:xfrm>
        </p:spPr>
        <p:txBody>
          <a:bodyPr/>
          <a:lstStyle/>
          <a:p>
            <a:r>
              <a:rPr kumimoji="1" lang="en-US" altLang="ja-JP" sz="1600" dirty="0" smtClean="0"/>
              <a:t>iPhone/ iPad/ Android/ Windows/ MAC</a:t>
            </a:r>
            <a:r>
              <a:rPr kumimoji="1" lang="ja-JP" altLang="en-US" sz="1600" dirty="0" smtClean="0"/>
              <a:t>から内線</a:t>
            </a:r>
            <a:r>
              <a:rPr lang="ja-JP" altLang="en-US" sz="1600" dirty="0" smtClean="0"/>
              <a:t>電話</a:t>
            </a:r>
            <a:r>
              <a:rPr lang="en-US" altLang="ja-JP" sz="1600" dirty="0" smtClean="0"/>
              <a:t>/</a:t>
            </a:r>
            <a:r>
              <a:rPr lang="ja-JP" altLang="en-US" sz="1600" dirty="0"/>
              <a:t> </a:t>
            </a:r>
            <a:r>
              <a:rPr lang="ja-JP" altLang="en-US" sz="1600" dirty="0" smtClean="0"/>
              <a:t>ビデオ</a:t>
            </a:r>
            <a:r>
              <a:rPr lang="ja-JP" altLang="en-US" sz="1600" dirty="0"/>
              <a:t>電話</a:t>
            </a:r>
            <a:r>
              <a:rPr lang="en-US" altLang="ja-JP" sz="1600" dirty="0" smtClean="0"/>
              <a:t>/</a:t>
            </a:r>
            <a:r>
              <a:rPr lang="ja-JP" altLang="en-US" sz="1600" dirty="0"/>
              <a:t> </a:t>
            </a:r>
            <a:r>
              <a:rPr lang="ja-JP" altLang="en-US" sz="1600" dirty="0" smtClean="0"/>
              <a:t>ビデオ会議</a:t>
            </a:r>
            <a:r>
              <a:rPr lang="en-US" altLang="ja-JP" sz="1600" dirty="0" smtClean="0"/>
              <a:t>/</a:t>
            </a:r>
            <a:r>
              <a:rPr lang="ja-JP" altLang="en-US" sz="1600" dirty="0"/>
              <a:t> </a:t>
            </a:r>
            <a:r>
              <a:rPr lang="ja-JP" altLang="en-US" sz="1600" dirty="0" smtClean="0"/>
              <a:t>留守電</a:t>
            </a:r>
            <a:r>
              <a:rPr lang="en-US" altLang="ja-JP" sz="1600" dirty="0" smtClean="0"/>
              <a:t>/</a:t>
            </a:r>
            <a:r>
              <a:rPr lang="ja-JP" altLang="en-US" sz="1600" dirty="0"/>
              <a:t> </a:t>
            </a:r>
            <a:r>
              <a:rPr lang="ja-JP" altLang="en-US" sz="1600" dirty="0" smtClean="0"/>
              <a:t>チャットにアクセス</a:t>
            </a:r>
            <a:endParaRPr kumimoji="1" lang="ja-JP" altLang="en-US" sz="1600" dirty="0"/>
          </a:p>
        </p:txBody>
      </p:sp>
      <p:pic>
        <p:nvPicPr>
          <p:cNvPr id="4" name="図 3" descr="スクリーンショット 2016-09-08 17.49.3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483" y="1249669"/>
            <a:ext cx="8673114" cy="3681119"/>
          </a:xfrm>
          <a:prstGeom prst="rect">
            <a:avLst/>
          </a:prstGeom>
        </p:spPr>
      </p:pic>
    </p:spTree>
    <p:extLst>
      <p:ext uri="{BB962C8B-B14F-4D97-AF65-F5344CB8AC3E}">
        <p14:creationId xmlns:p14="http://schemas.microsoft.com/office/powerpoint/2010/main" val="304797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67556" y="4941391"/>
            <a:ext cx="633889" cy="92333"/>
          </a:xfrm>
          <a:prstGeom prst="rect">
            <a:avLst/>
          </a:prstGeom>
        </p:spPr>
        <p:txBody>
          <a:bodyPr vert="horz" wrap="square" lIns="0" tIns="0" rIns="0" bIns="0" rtlCol="0">
            <a:spAutoFit/>
          </a:bodyPr>
          <a:lstStyle/>
          <a:p>
            <a:pPr marL="9525" defTabSz="879116"/>
            <a:r>
              <a:rPr sz="600" spc="-4" dirty="0">
                <a:solidFill>
                  <a:srgbClr val="C0C0C0"/>
                </a:solidFill>
                <a:latin typeface="ＭＳ Ｐゴシック" panose="020B0600070205080204" pitchFamily="50" charset="-128"/>
                <a:ea typeface="ＭＳ Ｐゴシック" panose="020B0600070205080204" pitchFamily="50" charset="-128"/>
                <a:cs typeface="Arial"/>
              </a:rPr>
              <a:t>C</a:t>
            </a:r>
            <a:r>
              <a:rPr sz="600" dirty="0">
                <a:solidFill>
                  <a:srgbClr val="C0C0C0"/>
                </a:solidFill>
                <a:latin typeface="ＭＳ Ｐゴシック" panose="020B0600070205080204" pitchFamily="50" charset="-128"/>
                <a:ea typeface="ＭＳ Ｐゴシック" panose="020B0600070205080204" pitchFamily="50" charset="-128"/>
                <a:cs typeface="Arial"/>
              </a:rPr>
              <a:t>i</a:t>
            </a:r>
            <a:r>
              <a:rPr sz="600" spc="4" dirty="0">
                <a:solidFill>
                  <a:srgbClr val="C0C0C0"/>
                </a:solidFill>
                <a:latin typeface="ＭＳ Ｐゴシック" panose="020B0600070205080204" pitchFamily="50" charset="-128"/>
                <a:ea typeface="ＭＳ Ｐゴシック" panose="020B0600070205080204" pitchFamily="50" charset="-128"/>
                <a:cs typeface="Arial"/>
              </a:rPr>
              <a:t>s</a:t>
            </a:r>
            <a:r>
              <a:rPr sz="600" dirty="0">
                <a:solidFill>
                  <a:srgbClr val="C0C0C0"/>
                </a:solidFill>
                <a:latin typeface="ＭＳ Ｐゴシック" panose="020B0600070205080204" pitchFamily="50" charset="-128"/>
                <a:ea typeface="ＭＳ Ｐゴシック" panose="020B0600070205080204" pitchFamily="50" charset="-128"/>
                <a:cs typeface="Arial"/>
              </a:rPr>
              <a:t>co</a:t>
            </a:r>
            <a:r>
              <a:rPr sz="600" spc="-20" dirty="0">
                <a:solidFill>
                  <a:srgbClr val="C0C0C0"/>
                </a:solidFill>
                <a:latin typeface="ＭＳ Ｐゴシック" panose="020B0600070205080204" pitchFamily="50" charset="-128"/>
                <a:ea typeface="ＭＳ Ｐゴシック" panose="020B0600070205080204" pitchFamily="50" charset="-128"/>
                <a:cs typeface="Arial"/>
              </a:rPr>
              <a:t> </a:t>
            </a:r>
            <a:r>
              <a:rPr sz="600" spc="-4" dirty="0">
                <a:solidFill>
                  <a:srgbClr val="C0C0C0"/>
                </a:solidFill>
                <a:latin typeface="ＭＳ Ｐゴシック" panose="020B0600070205080204" pitchFamily="50" charset="-128"/>
                <a:ea typeface="ＭＳ Ｐゴシック" panose="020B0600070205080204" pitchFamily="50" charset="-128"/>
                <a:cs typeface="Arial"/>
              </a:rPr>
              <a:t>Con</a:t>
            </a:r>
            <a:r>
              <a:rPr sz="600" dirty="0">
                <a:solidFill>
                  <a:srgbClr val="C0C0C0"/>
                </a:solidFill>
                <a:latin typeface="ＭＳ Ｐゴシック" panose="020B0600070205080204" pitchFamily="50" charset="-128"/>
                <a:ea typeface="ＭＳ Ｐゴシック" panose="020B0600070205080204" pitchFamily="50" charset="-128"/>
                <a:cs typeface="Arial"/>
              </a:rPr>
              <a:t>fid</a:t>
            </a:r>
            <a:r>
              <a:rPr sz="600" spc="-4" dirty="0">
                <a:solidFill>
                  <a:srgbClr val="C0C0C0"/>
                </a:solidFill>
                <a:latin typeface="ＭＳ Ｐゴシック" panose="020B0600070205080204" pitchFamily="50" charset="-128"/>
                <a:ea typeface="ＭＳ Ｐゴシック" panose="020B0600070205080204" pitchFamily="50" charset="-128"/>
                <a:cs typeface="Arial"/>
              </a:rPr>
              <a:t>en</a:t>
            </a:r>
            <a:r>
              <a:rPr sz="600" dirty="0">
                <a:solidFill>
                  <a:srgbClr val="C0C0C0"/>
                </a:solidFill>
                <a:latin typeface="ＭＳ Ｐゴシック" panose="020B0600070205080204" pitchFamily="50" charset="-128"/>
                <a:ea typeface="ＭＳ Ｐゴシック" panose="020B0600070205080204" pitchFamily="50" charset="-128"/>
                <a:cs typeface="Arial"/>
              </a:rPr>
              <a:t>tial</a:t>
            </a:r>
            <a:endParaRPr sz="600">
              <a:solidFill>
                <a:srgbClr val="0096D6"/>
              </a:solidFill>
              <a:latin typeface="ＭＳ Ｐゴシック" panose="020B0600070205080204" pitchFamily="50" charset="-128"/>
              <a:ea typeface="ＭＳ Ｐゴシック" panose="020B0600070205080204" pitchFamily="50" charset="-128"/>
              <a:cs typeface="Arial"/>
            </a:endParaRPr>
          </a:p>
        </p:txBody>
      </p:sp>
      <p:sp>
        <p:nvSpPr>
          <p:cNvPr id="3" name="object 3"/>
          <p:cNvSpPr txBox="1"/>
          <p:nvPr/>
        </p:nvSpPr>
        <p:spPr>
          <a:xfrm>
            <a:off x="8745666" y="4938191"/>
            <a:ext cx="61913" cy="92333"/>
          </a:xfrm>
          <a:prstGeom prst="rect">
            <a:avLst/>
          </a:prstGeom>
        </p:spPr>
        <p:txBody>
          <a:bodyPr vert="horz" wrap="square" lIns="0" tIns="0" rIns="0" bIns="0" rtlCol="0">
            <a:spAutoFit/>
          </a:bodyPr>
          <a:lstStyle/>
          <a:p>
            <a:pPr marL="9525" defTabSz="879116"/>
            <a:r>
              <a:rPr sz="600" dirty="0">
                <a:solidFill>
                  <a:srgbClr val="C0C0C0"/>
                </a:solidFill>
                <a:latin typeface="ＭＳ Ｐゴシック" panose="020B0600070205080204" pitchFamily="50" charset="-128"/>
                <a:ea typeface="ＭＳ Ｐゴシック" panose="020B0600070205080204" pitchFamily="50" charset="-128"/>
                <a:cs typeface="Arial"/>
              </a:rPr>
              <a:t>1</a:t>
            </a:r>
            <a:endParaRPr sz="600">
              <a:solidFill>
                <a:srgbClr val="0096D6"/>
              </a:solidFill>
              <a:latin typeface="ＭＳ Ｐゴシック" panose="020B0600070205080204" pitchFamily="50" charset="-128"/>
              <a:ea typeface="ＭＳ Ｐゴシック" panose="020B0600070205080204" pitchFamily="50" charset="-128"/>
              <a:cs typeface="Arial"/>
            </a:endParaRPr>
          </a:p>
        </p:txBody>
      </p:sp>
      <p:sp>
        <p:nvSpPr>
          <p:cNvPr id="5" name="object 5"/>
          <p:cNvSpPr/>
          <p:nvPr/>
        </p:nvSpPr>
        <p:spPr>
          <a:xfrm>
            <a:off x="2" y="951024"/>
            <a:ext cx="9141619" cy="3911918"/>
          </a:xfrm>
          <a:custGeom>
            <a:avLst/>
            <a:gdLst/>
            <a:ahLst/>
            <a:cxnLst/>
            <a:rect l="l" t="t" r="r" b="b"/>
            <a:pathLst>
              <a:path w="12188825" h="5215890">
                <a:moveTo>
                  <a:pt x="0" y="5215890"/>
                </a:moveTo>
                <a:lnTo>
                  <a:pt x="12188825" y="5215890"/>
                </a:lnTo>
                <a:lnTo>
                  <a:pt x="12188825" y="0"/>
                </a:lnTo>
                <a:lnTo>
                  <a:pt x="0" y="0"/>
                </a:lnTo>
                <a:lnTo>
                  <a:pt x="0" y="5215890"/>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6" name="object 6">
            <a:hlinkClick r:id="rId3"/>
          </p:cNvPr>
          <p:cNvSpPr/>
          <p:nvPr/>
        </p:nvSpPr>
        <p:spPr>
          <a:xfrm>
            <a:off x="3934969" y="1064706"/>
            <a:ext cx="1476375" cy="373141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10" name="object 10"/>
          <p:cNvSpPr/>
          <p:nvPr/>
        </p:nvSpPr>
        <p:spPr>
          <a:xfrm>
            <a:off x="5785390" y="4072518"/>
            <a:ext cx="1149191" cy="674846"/>
          </a:xfrm>
          <a:custGeom>
            <a:avLst/>
            <a:gdLst/>
            <a:ahLst/>
            <a:cxnLst/>
            <a:rect l="l" t="t" r="r" b="b"/>
            <a:pathLst>
              <a:path w="1532254" h="899795">
                <a:moveTo>
                  <a:pt x="0" y="899528"/>
                </a:moveTo>
                <a:lnTo>
                  <a:pt x="1531874" y="899528"/>
                </a:lnTo>
                <a:lnTo>
                  <a:pt x="1531874" y="0"/>
                </a:lnTo>
                <a:lnTo>
                  <a:pt x="0" y="0"/>
                </a:lnTo>
                <a:lnTo>
                  <a:pt x="0" y="899528"/>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11" name="object 11"/>
          <p:cNvSpPr/>
          <p:nvPr/>
        </p:nvSpPr>
        <p:spPr>
          <a:xfrm>
            <a:off x="5820823" y="3370906"/>
            <a:ext cx="130016" cy="796290"/>
          </a:xfrm>
          <a:custGeom>
            <a:avLst/>
            <a:gdLst/>
            <a:ahLst/>
            <a:cxnLst/>
            <a:rect l="l" t="t" r="r" b="b"/>
            <a:pathLst>
              <a:path w="173354" h="1061720">
                <a:moveTo>
                  <a:pt x="0" y="1061580"/>
                </a:moveTo>
                <a:lnTo>
                  <a:pt x="173100" y="1061580"/>
                </a:lnTo>
                <a:lnTo>
                  <a:pt x="173100" y="0"/>
                </a:lnTo>
                <a:lnTo>
                  <a:pt x="0" y="0"/>
                </a:lnTo>
                <a:lnTo>
                  <a:pt x="0" y="1061580"/>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12" name="object 12"/>
          <p:cNvSpPr/>
          <p:nvPr/>
        </p:nvSpPr>
        <p:spPr>
          <a:xfrm>
            <a:off x="7448836" y="3366184"/>
            <a:ext cx="1180148" cy="300514"/>
          </a:xfrm>
          <a:custGeom>
            <a:avLst/>
            <a:gdLst/>
            <a:ahLst/>
            <a:cxnLst/>
            <a:rect l="l" t="t" r="r" b="b"/>
            <a:pathLst>
              <a:path w="1573529" h="400685">
                <a:moveTo>
                  <a:pt x="0" y="400113"/>
                </a:moveTo>
                <a:lnTo>
                  <a:pt x="1573276" y="400113"/>
                </a:lnTo>
                <a:lnTo>
                  <a:pt x="1573276" y="0"/>
                </a:lnTo>
                <a:lnTo>
                  <a:pt x="0" y="0"/>
                </a:lnTo>
                <a:lnTo>
                  <a:pt x="0" y="400113"/>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15" name="object 15"/>
          <p:cNvSpPr/>
          <p:nvPr/>
        </p:nvSpPr>
        <p:spPr>
          <a:xfrm>
            <a:off x="756904" y="1634797"/>
            <a:ext cx="676751" cy="136684"/>
          </a:xfrm>
          <a:custGeom>
            <a:avLst/>
            <a:gdLst/>
            <a:ahLst/>
            <a:cxnLst/>
            <a:rect l="l" t="t" r="r" b="b"/>
            <a:pathLst>
              <a:path w="902335" h="182244">
                <a:moveTo>
                  <a:pt x="0" y="182219"/>
                </a:moveTo>
                <a:lnTo>
                  <a:pt x="901776" y="182219"/>
                </a:lnTo>
                <a:lnTo>
                  <a:pt x="901776" y="0"/>
                </a:lnTo>
                <a:lnTo>
                  <a:pt x="0" y="0"/>
                </a:lnTo>
                <a:lnTo>
                  <a:pt x="0" y="182219"/>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16" name="object 16"/>
          <p:cNvSpPr/>
          <p:nvPr/>
        </p:nvSpPr>
        <p:spPr>
          <a:xfrm>
            <a:off x="756904" y="1634797"/>
            <a:ext cx="676751" cy="136684"/>
          </a:xfrm>
          <a:custGeom>
            <a:avLst/>
            <a:gdLst/>
            <a:ahLst/>
            <a:cxnLst/>
            <a:rect l="l" t="t" r="r" b="b"/>
            <a:pathLst>
              <a:path w="902335" h="182244">
                <a:moveTo>
                  <a:pt x="0" y="182219"/>
                </a:moveTo>
                <a:lnTo>
                  <a:pt x="901776" y="182219"/>
                </a:lnTo>
                <a:lnTo>
                  <a:pt x="901776" y="0"/>
                </a:lnTo>
                <a:lnTo>
                  <a:pt x="0" y="0"/>
                </a:lnTo>
                <a:lnTo>
                  <a:pt x="0" y="182219"/>
                </a:lnTo>
                <a:close/>
              </a:path>
            </a:pathLst>
          </a:custGeom>
          <a:ln w="25400">
            <a:solidFill>
              <a:srgbClr val="FFFFFF"/>
            </a:solidFill>
          </a:ln>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17" name="object 17"/>
          <p:cNvSpPr/>
          <p:nvPr/>
        </p:nvSpPr>
        <p:spPr>
          <a:xfrm>
            <a:off x="516159" y="1472755"/>
            <a:ext cx="940118" cy="112872"/>
          </a:xfrm>
          <a:custGeom>
            <a:avLst/>
            <a:gdLst/>
            <a:ahLst/>
            <a:cxnLst/>
            <a:rect l="l" t="t" r="r" b="b"/>
            <a:pathLst>
              <a:path w="1253489" h="150494">
                <a:moveTo>
                  <a:pt x="0" y="0"/>
                </a:moveTo>
                <a:lnTo>
                  <a:pt x="47459" y="150367"/>
                </a:lnTo>
                <a:lnTo>
                  <a:pt x="1252982" y="150367"/>
                </a:lnTo>
                <a:lnTo>
                  <a:pt x="1252982" y="8381"/>
                </a:lnTo>
                <a:lnTo>
                  <a:pt x="0" y="0"/>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18" name="object 18"/>
          <p:cNvSpPr/>
          <p:nvPr/>
        </p:nvSpPr>
        <p:spPr>
          <a:xfrm>
            <a:off x="516159" y="1472755"/>
            <a:ext cx="940118" cy="112872"/>
          </a:xfrm>
          <a:custGeom>
            <a:avLst/>
            <a:gdLst/>
            <a:ahLst/>
            <a:cxnLst/>
            <a:rect l="l" t="t" r="r" b="b"/>
            <a:pathLst>
              <a:path w="1253489" h="150494">
                <a:moveTo>
                  <a:pt x="0" y="0"/>
                </a:moveTo>
                <a:lnTo>
                  <a:pt x="47459" y="150367"/>
                </a:lnTo>
                <a:lnTo>
                  <a:pt x="1252982" y="150367"/>
                </a:lnTo>
                <a:lnTo>
                  <a:pt x="1252982" y="8381"/>
                </a:lnTo>
                <a:lnTo>
                  <a:pt x="0" y="0"/>
                </a:lnTo>
                <a:close/>
              </a:path>
            </a:pathLst>
          </a:custGeom>
          <a:ln w="25400">
            <a:solidFill>
              <a:srgbClr val="FFFFFF"/>
            </a:solidFill>
          </a:ln>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20" name="object 20"/>
          <p:cNvSpPr/>
          <p:nvPr/>
        </p:nvSpPr>
        <p:spPr>
          <a:xfrm>
            <a:off x="434275" y="3164749"/>
            <a:ext cx="1788795" cy="1333500"/>
          </a:xfrm>
          <a:custGeom>
            <a:avLst/>
            <a:gdLst/>
            <a:ahLst/>
            <a:cxnLst/>
            <a:rect l="l" t="t" r="r" b="b"/>
            <a:pathLst>
              <a:path w="2385060" h="1778000">
                <a:moveTo>
                  <a:pt x="0" y="1777873"/>
                </a:moveTo>
                <a:lnTo>
                  <a:pt x="2384679" y="1777873"/>
                </a:lnTo>
                <a:lnTo>
                  <a:pt x="2384679" y="0"/>
                </a:lnTo>
                <a:lnTo>
                  <a:pt x="0" y="0"/>
                </a:lnTo>
                <a:lnTo>
                  <a:pt x="0" y="1777873"/>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23" name="object 23"/>
          <p:cNvSpPr/>
          <p:nvPr/>
        </p:nvSpPr>
        <p:spPr>
          <a:xfrm>
            <a:off x="2081784" y="2842509"/>
            <a:ext cx="1509236" cy="181121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24" name="object 24"/>
          <p:cNvSpPr/>
          <p:nvPr/>
        </p:nvSpPr>
        <p:spPr>
          <a:xfrm>
            <a:off x="2154554" y="2977518"/>
            <a:ext cx="1403604" cy="1604771"/>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25" name="object 25"/>
          <p:cNvSpPr/>
          <p:nvPr/>
        </p:nvSpPr>
        <p:spPr>
          <a:xfrm>
            <a:off x="2222757" y="3007788"/>
            <a:ext cx="1267301" cy="1468754"/>
          </a:xfrm>
          <a:custGeom>
            <a:avLst/>
            <a:gdLst/>
            <a:ahLst/>
            <a:cxnLst/>
            <a:rect l="l" t="t" r="r" b="b"/>
            <a:pathLst>
              <a:path w="1689735" h="1958339">
                <a:moveTo>
                  <a:pt x="0" y="1958085"/>
                </a:moveTo>
                <a:lnTo>
                  <a:pt x="1689735" y="1958085"/>
                </a:lnTo>
                <a:lnTo>
                  <a:pt x="1689735" y="0"/>
                </a:lnTo>
                <a:lnTo>
                  <a:pt x="0" y="0"/>
                </a:lnTo>
                <a:lnTo>
                  <a:pt x="0" y="1958085"/>
                </a:lnTo>
                <a:close/>
              </a:path>
            </a:pathLst>
          </a:custGeom>
          <a:ln w="25400">
            <a:solidFill>
              <a:srgbClr val="214794"/>
            </a:solidFill>
          </a:ln>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28" name="object 28"/>
          <p:cNvSpPr/>
          <p:nvPr/>
        </p:nvSpPr>
        <p:spPr>
          <a:xfrm>
            <a:off x="5883023" y="2935224"/>
            <a:ext cx="1402461" cy="1603629"/>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29" name="object 29"/>
          <p:cNvSpPr/>
          <p:nvPr/>
        </p:nvSpPr>
        <p:spPr>
          <a:xfrm>
            <a:off x="5950650" y="2964886"/>
            <a:ext cx="1267301" cy="1468754"/>
          </a:xfrm>
          <a:custGeom>
            <a:avLst/>
            <a:gdLst/>
            <a:ahLst/>
            <a:cxnLst/>
            <a:rect l="l" t="t" r="r" b="b"/>
            <a:pathLst>
              <a:path w="1689734" h="1958339">
                <a:moveTo>
                  <a:pt x="0" y="1958086"/>
                </a:moveTo>
                <a:lnTo>
                  <a:pt x="1689734" y="1958086"/>
                </a:lnTo>
                <a:lnTo>
                  <a:pt x="1689734" y="0"/>
                </a:lnTo>
                <a:lnTo>
                  <a:pt x="0" y="0"/>
                </a:lnTo>
                <a:lnTo>
                  <a:pt x="0" y="1958086"/>
                </a:lnTo>
                <a:close/>
              </a:path>
            </a:pathLst>
          </a:custGeom>
          <a:solidFill>
            <a:srgbClr val="FFFFFF"/>
          </a:solidFill>
          <a:ln>
            <a:solidFill>
              <a:srgbClr val="214794"/>
            </a:solidFill>
          </a:ln>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30" name="object 30"/>
          <p:cNvSpPr/>
          <p:nvPr/>
        </p:nvSpPr>
        <p:spPr>
          <a:xfrm>
            <a:off x="5950650" y="2964886"/>
            <a:ext cx="1267301" cy="1468754"/>
          </a:xfrm>
          <a:custGeom>
            <a:avLst/>
            <a:gdLst/>
            <a:ahLst/>
            <a:cxnLst/>
            <a:rect l="l" t="t" r="r" b="b"/>
            <a:pathLst>
              <a:path w="1689734" h="1958339">
                <a:moveTo>
                  <a:pt x="0" y="1958086"/>
                </a:moveTo>
                <a:lnTo>
                  <a:pt x="1689734" y="1958086"/>
                </a:lnTo>
                <a:lnTo>
                  <a:pt x="1689734" y="0"/>
                </a:lnTo>
                <a:lnTo>
                  <a:pt x="0" y="0"/>
                </a:lnTo>
                <a:lnTo>
                  <a:pt x="0" y="1958086"/>
                </a:lnTo>
                <a:close/>
              </a:path>
            </a:pathLst>
          </a:custGeom>
          <a:ln w="25400">
            <a:solidFill>
              <a:srgbClr val="214794"/>
            </a:solidFill>
          </a:ln>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33" name="object 33"/>
          <p:cNvSpPr/>
          <p:nvPr/>
        </p:nvSpPr>
        <p:spPr>
          <a:xfrm>
            <a:off x="2143126" y="1205867"/>
            <a:ext cx="1426464" cy="1591055"/>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34" name="object 34"/>
          <p:cNvSpPr/>
          <p:nvPr/>
        </p:nvSpPr>
        <p:spPr>
          <a:xfrm>
            <a:off x="2222757" y="1247584"/>
            <a:ext cx="1267301" cy="1431989"/>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35" name="object 35"/>
          <p:cNvSpPr/>
          <p:nvPr/>
        </p:nvSpPr>
        <p:spPr>
          <a:xfrm>
            <a:off x="2212088" y="1236917"/>
            <a:ext cx="1288733" cy="1453515"/>
          </a:xfrm>
          <a:custGeom>
            <a:avLst/>
            <a:gdLst/>
            <a:ahLst/>
            <a:cxnLst/>
            <a:rect l="l" t="t" r="r" b="b"/>
            <a:pathLst>
              <a:path w="1718310" h="1938020">
                <a:moveTo>
                  <a:pt x="0" y="1937892"/>
                </a:moveTo>
                <a:lnTo>
                  <a:pt x="1718310" y="1937892"/>
                </a:lnTo>
                <a:lnTo>
                  <a:pt x="1718310" y="0"/>
                </a:lnTo>
                <a:lnTo>
                  <a:pt x="0" y="0"/>
                </a:lnTo>
                <a:lnTo>
                  <a:pt x="0" y="1937892"/>
                </a:lnTo>
                <a:close/>
              </a:path>
            </a:pathLst>
          </a:custGeom>
          <a:ln w="28574">
            <a:solidFill>
              <a:srgbClr val="214794"/>
            </a:solidFill>
          </a:ln>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36" name="object 36"/>
          <p:cNvSpPr/>
          <p:nvPr/>
        </p:nvSpPr>
        <p:spPr>
          <a:xfrm>
            <a:off x="5760684" y="1181862"/>
            <a:ext cx="1403604" cy="1603629"/>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37" name="object 37"/>
          <p:cNvSpPr/>
          <p:nvPr/>
        </p:nvSpPr>
        <p:spPr>
          <a:xfrm>
            <a:off x="5824979" y="1211011"/>
            <a:ext cx="1267301" cy="1468754"/>
          </a:xfrm>
          <a:custGeom>
            <a:avLst/>
            <a:gdLst/>
            <a:ahLst/>
            <a:cxnLst/>
            <a:rect l="l" t="t" r="r" b="b"/>
            <a:pathLst>
              <a:path w="1689734" h="1958339">
                <a:moveTo>
                  <a:pt x="0" y="1958086"/>
                </a:moveTo>
                <a:lnTo>
                  <a:pt x="1689734" y="1958086"/>
                </a:lnTo>
                <a:lnTo>
                  <a:pt x="1689734" y="0"/>
                </a:lnTo>
                <a:lnTo>
                  <a:pt x="0" y="0"/>
                </a:lnTo>
                <a:lnTo>
                  <a:pt x="0" y="1958086"/>
                </a:lnTo>
                <a:close/>
              </a:path>
            </a:pathLst>
          </a:custGeom>
          <a:ln w="25400">
            <a:solidFill>
              <a:srgbClr val="214794"/>
            </a:solidFill>
          </a:ln>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38" name="object 38"/>
          <p:cNvSpPr/>
          <p:nvPr/>
        </p:nvSpPr>
        <p:spPr>
          <a:xfrm>
            <a:off x="5796136" y="1247681"/>
            <a:ext cx="1300352" cy="1310736"/>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41" name="object 41"/>
          <p:cNvSpPr/>
          <p:nvPr/>
        </p:nvSpPr>
        <p:spPr>
          <a:xfrm>
            <a:off x="7448836" y="1903047"/>
            <a:ext cx="1241108" cy="300514"/>
          </a:xfrm>
          <a:custGeom>
            <a:avLst/>
            <a:gdLst/>
            <a:ahLst/>
            <a:cxnLst/>
            <a:rect l="l" t="t" r="r" b="b"/>
            <a:pathLst>
              <a:path w="1654809" h="400685">
                <a:moveTo>
                  <a:pt x="0" y="400113"/>
                </a:moveTo>
                <a:lnTo>
                  <a:pt x="1654682" y="400113"/>
                </a:lnTo>
                <a:lnTo>
                  <a:pt x="1654682" y="0"/>
                </a:lnTo>
                <a:lnTo>
                  <a:pt x="0" y="0"/>
                </a:lnTo>
                <a:lnTo>
                  <a:pt x="0" y="400113"/>
                </a:lnTo>
                <a:close/>
              </a:path>
            </a:pathLst>
          </a:custGeom>
          <a:solidFill>
            <a:srgbClr val="FFFFFF"/>
          </a:solid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45" name="object 45"/>
          <p:cNvSpPr/>
          <p:nvPr/>
        </p:nvSpPr>
        <p:spPr>
          <a:xfrm>
            <a:off x="2598135" y="3734953"/>
            <a:ext cx="530104" cy="432140"/>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46" name="object 46"/>
          <p:cNvSpPr/>
          <p:nvPr/>
        </p:nvSpPr>
        <p:spPr>
          <a:xfrm>
            <a:off x="2841212" y="3354562"/>
            <a:ext cx="270272" cy="325040"/>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a:solidFill>
                <a:srgbClr val="0096D6"/>
              </a:solidFill>
              <a:latin typeface="ＭＳ Ｐゴシック" panose="020B0600070205080204" pitchFamily="50" charset="-128"/>
              <a:ea typeface="ＭＳ Ｐゴシック" panose="020B0600070205080204" pitchFamily="50" charset="-128"/>
            </a:endParaRPr>
          </a:p>
        </p:txBody>
      </p:sp>
      <p:sp>
        <p:nvSpPr>
          <p:cNvPr id="47" name="タイトル 46"/>
          <p:cNvSpPr>
            <a:spLocks noGrp="1"/>
          </p:cNvSpPr>
          <p:nvPr>
            <p:ph type="ctrTitle"/>
          </p:nvPr>
        </p:nvSpPr>
        <p:spPr>
          <a:xfrm>
            <a:off x="434275" y="150331"/>
            <a:ext cx="8348979" cy="922819"/>
          </a:xfrm>
        </p:spPr>
        <p:txBody>
          <a:bodyPr/>
          <a:lstStyle/>
          <a:p>
            <a:r>
              <a:rPr lang="en-US" altLang="ja-JP" dirty="0" smtClean="0">
                <a:latin typeface="ＭＳ Ｐゴシック" panose="020B0600070205080204" pitchFamily="50" charset="-128"/>
                <a:ea typeface="ＭＳ Ｐゴシック" panose="020B0600070205080204" pitchFamily="50" charset="-128"/>
              </a:rPr>
              <a:t>Plant IoT</a:t>
            </a:r>
            <a:r>
              <a:rPr lang="ja-JP" altLang="en-US" dirty="0" smtClean="0">
                <a:latin typeface="ＭＳ Ｐゴシック" panose="020B0600070205080204" pitchFamily="50" charset="-128"/>
                <a:ea typeface="ＭＳ Ｐゴシック" panose="020B0600070205080204" pitchFamily="50" charset="-128"/>
              </a:rPr>
              <a:t>の装備デバイス</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8" name="テキスト ボックス 47"/>
          <p:cNvSpPr txBox="1"/>
          <p:nvPr/>
        </p:nvSpPr>
        <p:spPr>
          <a:xfrm>
            <a:off x="7055783" y="1806625"/>
            <a:ext cx="2700794" cy="430887"/>
          </a:xfrm>
          <a:prstGeom prst="rect">
            <a:avLst/>
          </a:prstGeom>
          <a:noFill/>
        </p:spPr>
        <p:txBody>
          <a:bodyPr wrap="square"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ヘッド マウント カメラ</a:t>
            </a:r>
            <a:endPar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ノイズ キャンセリング</a:t>
            </a:r>
            <a:r>
              <a:rPr lang="en-US" altLang="ja-JP" sz="1100" b="1" dirty="0">
                <a:latin typeface="ＭＳ Ｐゴシック" panose="020B0600070205080204" pitchFamily="50" charset="-128"/>
                <a:ea typeface="ＭＳ Ｐゴシック" panose="020B0600070205080204" pitchFamily="50" charset="-128"/>
                <a:cs typeface="Arial" panose="020B0604020202020204" pitchFamily="34" charset="0"/>
              </a:rPr>
              <a:t> </a:t>
            </a:r>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ヘッドフォン</a:t>
            </a:r>
          </a:p>
        </p:txBody>
      </p:sp>
      <p:sp>
        <p:nvSpPr>
          <p:cNvPr id="49" name="テキスト ボックス 48"/>
          <p:cNvSpPr txBox="1"/>
          <p:nvPr/>
        </p:nvSpPr>
        <p:spPr>
          <a:xfrm>
            <a:off x="7091715" y="3507369"/>
            <a:ext cx="1368718" cy="261610"/>
          </a:xfrm>
          <a:prstGeom prst="rect">
            <a:avLst/>
          </a:prstGeom>
          <a:noFill/>
        </p:spPr>
        <p:txBody>
          <a:bodyPr wrap="square" rtlCol="0" anchor="ctr" anchorCtr="0">
            <a:spAutoFit/>
          </a:bodyPr>
          <a:lstStyle/>
          <a:p>
            <a:pPr algn="ctr"/>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ガス センサー</a:t>
            </a:r>
            <a:endPar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0" name="テキスト ボックス 49"/>
          <p:cNvSpPr txBox="1"/>
          <p:nvPr/>
        </p:nvSpPr>
        <p:spPr>
          <a:xfrm>
            <a:off x="774936" y="1736779"/>
            <a:ext cx="1419379" cy="430887"/>
          </a:xfrm>
          <a:prstGeom prst="rect">
            <a:avLst/>
          </a:prstGeom>
          <a:noFill/>
        </p:spPr>
        <p:txBody>
          <a:bodyPr wrap="square" rtlCol="0" anchor="ctr" anchorCtr="0">
            <a:spAutoFit/>
          </a:bodyPr>
          <a:lstStyle/>
          <a:p>
            <a:pPr algn="ctr"/>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ハンズフリー</a:t>
            </a:r>
            <a:r>
              <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rPr>
            </a:br>
            <a:r>
              <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Dock</a:t>
            </a:r>
            <a:endPar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1" name="テキスト ボックス 50"/>
          <p:cNvSpPr txBox="1"/>
          <p:nvPr/>
        </p:nvSpPr>
        <p:spPr>
          <a:xfrm>
            <a:off x="694922" y="3116670"/>
            <a:ext cx="1504701" cy="1246495"/>
          </a:xfrm>
          <a:prstGeom prst="rect">
            <a:avLst/>
          </a:prstGeom>
          <a:noFill/>
        </p:spPr>
        <p:txBody>
          <a:bodyPr wrap="square" rtlCol="0" anchor="ctr" anchorCtr="0">
            <a:spAutoFit/>
          </a:bodyPr>
          <a:lstStyle/>
          <a:p>
            <a:pPr marL="9524" algn="ctr" defTabSz="879116">
              <a:tabLst>
                <a:tab pos="133332" algn="l"/>
              </a:tabLst>
            </a:pPr>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現場用</a:t>
            </a:r>
            <a:r>
              <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モバイル デバイス</a:t>
            </a:r>
            <a:endPar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marL="132857" indent="-123333" defTabSz="879116">
              <a:buFont typeface="Arial"/>
              <a:buChar char="•"/>
              <a:tabLst>
                <a:tab pos="133332" algn="l"/>
              </a:tabLst>
            </a:pPr>
            <a:endParaRPr lang="en-US" altLang="ja-JP" sz="800" spc="-8" dirty="0" smtClean="0">
              <a:latin typeface="ＭＳ Ｐゴシック" panose="020B0600070205080204" pitchFamily="50" charset="-128"/>
              <a:ea typeface="ＭＳ Ｐゴシック" panose="020B0600070205080204" pitchFamily="50" charset="-128"/>
              <a:cs typeface="Arial"/>
            </a:endParaRPr>
          </a:p>
          <a:p>
            <a:pPr marL="132857" indent="-123333" defTabSz="879116">
              <a:buFont typeface="Arial"/>
              <a:buChar char="•"/>
              <a:tabLst>
                <a:tab pos="133332" algn="l"/>
              </a:tabLst>
            </a:pPr>
            <a:r>
              <a:rPr lang="en-US" altLang="ja-JP" sz="900" spc="-8" dirty="0" smtClean="0">
                <a:latin typeface="ＭＳ Ｐゴシック" panose="020B0600070205080204" pitchFamily="50" charset="-128"/>
                <a:ea typeface="ＭＳ Ｐゴシック" panose="020B0600070205080204" pitchFamily="50" charset="-128"/>
                <a:cs typeface="Arial"/>
              </a:rPr>
              <a:t>C1</a:t>
            </a:r>
            <a:r>
              <a:rPr lang="en-US" altLang="ja-JP" sz="900" spc="-8" dirty="0">
                <a:latin typeface="ＭＳ Ｐゴシック" panose="020B0600070205080204" pitchFamily="50" charset="-128"/>
                <a:ea typeface="ＭＳ Ｐゴシック" panose="020B0600070205080204" pitchFamily="50" charset="-128"/>
                <a:cs typeface="Arial"/>
              </a:rPr>
              <a:t>/D1</a:t>
            </a:r>
            <a:r>
              <a:rPr lang="en-US" altLang="ja-JP" sz="900" spc="-4" dirty="0">
                <a:latin typeface="ＭＳ Ｐゴシック" panose="020B0600070205080204" pitchFamily="50" charset="-128"/>
                <a:ea typeface="ＭＳ Ｐゴシック" panose="020B0600070205080204" pitchFamily="50" charset="-128"/>
                <a:cs typeface="Arial"/>
              </a:rPr>
              <a:t> / </a:t>
            </a:r>
            <a:r>
              <a:rPr lang="en-US" altLang="ja-JP" sz="900" spc="-16" dirty="0">
                <a:latin typeface="ＭＳ Ｐゴシック" panose="020B0600070205080204" pitchFamily="50" charset="-128"/>
                <a:ea typeface="ＭＳ Ｐゴシック" panose="020B0600070205080204" pitchFamily="50" charset="-128"/>
                <a:cs typeface="Arial"/>
              </a:rPr>
              <a:t>A</a:t>
            </a:r>
            <a:r>
              <a:rPr lang="en-US" altLang="ja-JP" sz="900" dirty="0">
                <a:latin typeface="ＭＳ Ｐゴシック" panose="020B0600070205080204" pitchFamily="50" charset="-128"/>
                <a:ea typeface="ＭＳ Ｐゴシック" panose="020B0600070205080204" pitchFamily="50" charset="-128"/>
                <a:cs typeface="Arial"/>
              </a:rPr>
              <a:t>T</a:t>
            </a:r>
            <a:r>
              <a:rPr lang="en-US" altLang="ja-JP" sz="900" spc="-11" dirty="0">
                <a:latin typeface="ＭＳ Ｐゴシック" panose="020B0600070205080204" pitchFamily="50" charset="-128"/>
                <a:ea typeface="ＭＳ Ｐゴシック" panose="020B0600070205080204" pitchFamily="50" charset="-128"/>
                <a:cs typeface="Arial"/>
              </a:rPr>
              <a:t>E</a:t>
            </a:r>
            <a:r>
              <a:rPr lang="en-US" altLang="ja-JP" sz="900" spc="-8" dirty="0">
                <a:latin typeface="ＭＳ Ｐゴシック" panose="020B0600070205080204" pitchFamily="50" charset="-128"/>
                <a:ea typeface="ＭＳ Ｐゴシック" panose="020B0600070205080204" pitchFamily="50" charset="-128"/>
                <a:cs typeface="Arial"/>
              </a:rPr>
              <a:t>X </a:t>
            </a:r>
            <a:r>
              <a:rPr lang="en-US" altLang="ja-JP" sz="900" spc="-4" dirty="0">
                <a:latin typeface="ＭＳ Ｐゴシック" panose="020B0600070205080204" pitchFamily="50" charset="-128"/>
                <a:ea typeface="ＭＳ Ｐゴシック" panose="020B0600070205080204" pitchFamily="50" charset="-128"/>
                <a:cs typeface="Arial"/>
              </a:rPr>
              <a:t>/ I</a:t>
            </a:r>
            <a:r>
              <a:rPr lang="en-US" altLang="ja-JP" sz="900" spc="-16" dirty="0">
                <a:latin typeface="ＭＳ Ｐゴシック" panose="020B0600070205080204" pitchFamily="50" charset="-128"/>
                <a:ea typeface="ＭＳ Ｐゴシック" panose="020B0600070205080204" pitchFamily="50" charset="-128"/>
                <a:cs typeface="Arial"/>
              </a:rPr>
              <a:t>E</a:t>
            </a:r>
            <a:r>
              <a:rPr lang="en-US" altLang="ja-JP" sz="900" spc="-8" dirty="0">
                <a:latin typeface="ＭＳ Ｐゴシック" panose="020B0600070205080204" pitchFamily="50" charset="-128"/>
                <a:ea typeface="ＭＳ Ｐゴシック" panose="020B0600070205080204" pitchFamily="50" charset="-128"/>
                <a:cs typeface="Arial"/>
              </a:rPr>
              <a:t>C</a:t>
            </a:r>
            <a:r>
              <a:rPr lang="en-US" altLang="ja-JP" sz="900" spc="-11" dirty="0">
                <a:latin typeface="ＭＳ Ｐゴシック" panose="020B0600070205080204" pitchFamily="50" charset="-128"/>
                <a:ea typeface="ＭＳ Ｐゴシック" panose="020B0600070205080204" pitchFamily="50" charset="-128"/>
                <a:cs typeface="Arial"/>
              </a:rPr>
              <a:t>E</a:t>
            </a:r>
            <a:r>
              <a:rPr lang="en-US" altLang="ja-JP" sz="900" spc="-8" dirty="0">
                <a:latin typeface="ＭＳ Ｐゴシック" panose="020B0600070205080204" pitchFamily="50" charset="-128"/>
                <a:ea typeface="ＭＳ Ｐゴシック" panose="020B0600070205080204" pitchFamily="50" charset="-128"/>
                <a:cs typeface="Arial"/>
              </a:rPr>
              <a:t>X</a:t>
            </a:r>
            <a:endParaRPr lang="en-US" altLang="ja-JP" sz="900" dirty="0">
              <a:latin typeface="ＭＳ Ｐゴシック" panose="020B0600070205080204" pitchFamily="50" charset="-128"/>
              <a:ea typeface="ＭＳ Ｐゴシック" panose="020B0600070205080204" pitchFamily="50" charset="-128"/>
              <a:cs typeface="Arial"/>
            </a:endParaRPr>
          </a:p>
          <a:p>
            <a:pPr marL="132857" indent="-123333" defTabSz="879116">
              <a:buFont typeface="Arial"/>
              <a:buChar char="•"/>
              <a:tabLst>
                <a:tab pos="133332" algn="l"/>
              </a:tabLst>
            </a:pPr>
            <a:r>
              <a:rPr lang="en-US" altLang="ja-JP" sz="900" spc="-8" dirty="0">
                <a:latin typeface="ＭＳ Ｐゴシック" panose="020B0600070205080204" pitchFamily="50" charset="-128"/>
                <a:ea typeface="ＭＳ Ｐゴシック" panose="020B0600070205080204" pitchFamily="50" charset="-128"/>
                <a:cs typeface="Arial"/>
              </a:rPr>
              <a:t>Ci</a:t>
            </a:r>
            <a:r>
              <a:rPr lang="en-US" altLang="ja-JP" sz="900" dirty="0">
                <a:latin typeface="ＭＳ Ｐゴシック" panose="020B0600070205080204" pitchFamily="50" charset="-128"/>
                <a:ea typeface="ＭＳ Ｐゴシック" panose="020B0600070205080204" pitchFamily="50" charset="-128"/>
                <a:cs typeface="Arial"/>
              </a:rPr>
              <a:t>sc</a:t>
            </a:r>
            <a:r>
              <a:rPr lang="en-US" altLang="ja-JP" sz="900" spc="-8" dirty="0">
                <a:latin typeface="ＭＳ Ｐゴシック" panose="020B0600070205080204" pitchFamily="50" charset="-128"/>
                <a:ea typeface="ＭＳ Ｐゴシック" panose="020B0600070205080204" pitchFamily="50" charset="-128"/>
                <a:cs typeface="Arial"/>
              </a:rPr>
              <a:t>o</a:t>
            </a:r>
            <a:r>
              <a:rPr lang="en-US" altLang="ja-JP" sz="900" spc="-4" dirty="0">
                <a:latin typeface="ＭＳ Ｐゴシック" panose="020B0600070205080204" pitchFamily="50" charset="-128"/>
                <a:ea typeface="ＭＳ Ｐゴシック" panose="020B0600070205080204" pitchFamily="50" charset="-128"/>
                <a:cs typeface="Arial"/>
              </a:rPr>
              <a:t> </a:t>
            </a:r>
            <a:r>
              <a:rPr lang="en-US" altLang="ja-JP" sz="900" spc="-8" dirty="0">
                <a:latin typeface="ＭＳ Ｐゴシック" panose="020B0600070205080204" pitchFamily="50" charset="-128"/>
                <a:ea typeface="ＭＳ Ｐゴシック" panose="020B0600070205080204" pitchFamily="50" charset="-128"/>
                <a:cs typeface="Arial"/>
              </a:rPr>
              <a:t>I</a:t>
            </a:r>
            <a:r>
              <a:rPr lang="en-US" altLang="ja-JP" sz="900" spc="-11" dirty="0">
                <a:latin typeface="ＭＳ Ｐゴシック" panose="020B0600070205080204" pitchFamily="50" charset="-128"/>
                <a:ea typeface="ＭＳ Ｐゴシック" panose="020B0600070205080204" pitchFamily="50" charset="-128"/>
                <a:cs typeface="Arial"/>
              </a:rPr>
              <a:t>P</a:t>
            </a:r>
            <a:r>
              <a:rPr lang="en-US" altLang="ja-JP" sz="900" spc="-4" dirty="0">
                <a:latin typeface="ＭＳ Ｐゴシック" panose="020B0600070205080204" pitchFamily="50" charset="-128"/>
                <a:ea typeface="ＭＳ Ｐゴシック" panose="020B0600070205080204" pitchFamily="50" charset="-128"/>
                <a:cs typeface="Arial"/>
              </a:rPr>
              <a:t>IC</a:t>
            </a:r>
            <a:r>
              <a:rPr lang="en-US" altLang="ja-JP" sz="900" spc="-11" dirty="0">
                <a:latin typeface="ＭＳ Ｐゴシック" panose="020B0600070205080204" pitchFamily="50" charset="-128"/>
                <a:ea typeface="ＭＳ Ｐゴシック" panose="020B0600070205080204" pitchFamily="50" charset="-128"/>
                <a:cs typeface="Arial"/>
              </a:rPr>
              <a:t>S</a:t>
            </a:r>
            <a:r>
              <a:rPr lang="en-US" altLang="ja-JP" sz="900" spc="-4" dirty="0">
                <a:latin typeface="ＭＳ Ｐゴシック" panose="020B0600070205080204" pitchFamily="50" charset="-128"/>
                <a:ea typeface="ＭＳ Ｐゴシック" panose="020B0600070205080204" pitchFamily="50" charset="-128"/>
                <a:cs typeface="Arial"/>
              </a:rPr>
              <a:t>:</a:t>
            </a:r>
            <a:r>
              <a:rPr lang="en-US" altLang="ja-JP" sz="900" spc="4" dirty="0">
                <a:latin typeface="ＭＳ Ｐゴシック" panose="020B0600070205080204" pitchFamily="50" charset="-128"/>
                <a:ea typeface="ＭＳ Ｐゴシック" panose="020B0600070205080204" pitchFamily="50" charset="-128"/>
                <a:cs typeface="Arial"/>
              </a:rPr>
              <a:t> </a:t>
            </a:r>
            <a:r>
              <a:rPr lang="en-US" altLang="ja-JP" sz="900" spc="-11" dirty="0">
                <a:latin typeface="ＭＳ Ｐゴシック" panose="020B0600070205080204" pitchFamily="50" charset="-128"/>
                <a:ea typeface="ＭＳ Ｐゴシック" panose="020B0600070205080204" pitchFamily="50" charset="-128"/>
                <a:cs typeface="Arial"/>
              </a:rPr>
              <a:t>P</a:t>
            </a:r>
            <a:r>
              <a:rPr lang="en-US" altLang="ja-JP" sz="900" spc="-8" dirty="0">
                <a:latin typeface="ＭＳ Ｐゴシック" panose="020B0600070205080204" pitchFamily="50" charset="-128"/>
                <a:ea typeface="ＭＳ Ｐゴシック" panose="020B0600070205080204" pitchFamily="50" charset="-128"/>
                <a:cs typeface="Arial"/>
              </a:rPr>
              <a:t>2T</a:t>
            </a:r>
            <a:endParaRPr lang="en-US" altLang="ja-JP" sz="900" dirty="0">
              <a:latin typeface="ＭＳ Ｐゴシック" panose="020B0600070205080204" pitchFamily="50" charset="-128"/>
              <a:ea typeface="ＭＳ Ｐゴシック" panose="020B0600070205080204" pitchFamily="50" charset="-128"/>
              <a:cs typeface="Arial"/>
            </a:endParaRPr>
          </a:p>
          <a:p>
            <a:pPr marL="132857" indent="-123333" defTabSz="879116">
              <a:buFont typeface="Arial"/>
              <a:buChar char="•"/>
              <a:tabLst>
                <a:tab pos="133332" algn="l"/>
              </a:tabLst>
            </a:pPr>
            <a:r>
              <a:rPr lang="en-US" altLang="ja-JP" sz="900" spc="-8" dirty="0">
                <a:latin typeface="ＭＳ Ｐゴシック" panose="020B0600070205080204" pitchFamily="50" charset="-128"/>
                <a:ea typeface="ＭＳ Ｐゴシック" panose="020B0600070205080204" pitchFamily="50" charset="-128"/>
                <a:cs typeface="Arial"/>
              </a:rPr>
              <a:t>3G</a:t>
            </a:r>
            <a:r>
              <a:rPr lang="en-US" altLang="ja-JP" sz="900" spc="-11" dirty="0">
                <a:latin typeface="ＭＳ Ｐゴシック" panose="020B0600070205080204" pitchFamily="50" charset="-128"/>
                <a:ea typeface="ＭＳ Ｐゴシック" panose="020B0600070205080204" pitchFamily="50" charset="-128"/>
                <a:cs typeface="Arial"/>
              </a:rPr>
              <a:t> </a:t>
            </a:r>
            <a:r>
              <a:rPr lang="en-US" altLang="ja-JP" sz="900" spc="-4" dirty="0">
                <a:latin typeface="ＭＳ Ｐゴシック" panose="020B0600070205080204" pitchFamily="50" charset="-128"/>
                <a:ea typeface="ＭＳ Ｐゴシック" panose="020B0600070205080204" pitchFamily="50" charset="-128"/>
                <a:cs typeface="Arial"/>
              </a:rPr>
              <a:t>/ </a:t>
            </a:r>
            <a:r>
              <a:rPr lang="en-US" altLang="ja-JP" sz="900" spc="-11" dirty="0">
                <a:latin typeface="ＭＳ Ｐゴシック" panose="020B0600070205080204" pitchFamily="50" charset="-128"/>
                <a:ea typeface="ＭＳ Ｐゴシック" panose="020B0600070205080204" pitchFamily="50" charset="-128"/>
                <a:cs typeface="Arial"/>
              </a:rPr>
              <a:t>4</a:t>
            </a:r>
            <a:r>
              <a:rPr lang="en-US" altLang="ja-JP" sz="900" spc="-8" dirty="0">
                <a:latin typeface="ＭＳ Ｐゴシック" panose="020B0600070205080204" pitchFamily="50" charset="-128"/>
                <a:ea typeface="ＭＳ Ｐゴシック" panose="020B0600070205080204" pitchFamily="50" charset="-128"/>
                <a:cs typeface="Arial"/>
              </a:rPr>
              <a:t>G </a:t>
            </a:r>
            <a:r>
              <a:rPr lang="en-US" altLang="ja-JP" sz="900" spc="-4" dirty="0">
                <a:latin typeface="ＭＳ Ｐゴシック" panose="020B0600070205080204" pitchFamily="50" charset="-128"/>
                <a:ea typeface="ＭＳ Ｐゴシック" panose="020B0600070205080204" pitchFamily="50" charset="-128"/>
                <a:cs typeface="Arial"/>
              </a:rPr>
              <a:t>/ </a:t>
            </a:r>
            <a:r>
              <a:rPr lang="en-US" altLang="ja-JP" sz="900" spc="-11" dirty="0">
                <a:latin typeface="ＭＳ Ｐゴシック" panose="020B0600070205080204" pitchFamily="50" charset="-128"/>
                <a:ea typeface="ＭＳ Ｐゴシック" panose="020B0600070205080204" pitchFamily="50" charset="-128"/>
                <a:cs typeface="Arial"/>
              </a:rPr>
              <a:t>L</a:t>
            </a:r>
            <a:r>
              <a:rPr lang="en-US" altLang="ja-JP" sz="900" dirty="0">
                <a:latin typeface="ＭＳ Ｐゴシック" panose="020B0600070205080204" pitchFamily="50" charset="-128"/>
                <a:ea typeface="ＭＳ Ｐゴシック" panose="020B0600070205080204" pitchFamily="50" charset="-128"/>
                <a:cs typeface="Arial"/>
              </a:rPr>
              <a:t>T</a:t>
            </a:r>
            <a:r>
              <a:rPr lang="en-US" altLang="ja-JP" sz="900" spc="-8" dirty="0">
                <a:latin typeface="ＭＳ Ｐゴシック" panose="020B0600070205080204" pitchFamily="50" charset="-128"/>
                <a:ea typeface="ＭＳ Ｐゴシック" panose="020B0600070205080204" pitchFamily="50" charset="-128"/>
                <a:cs typeface="Arial"/>
              </a:rPr>
              <a:t>E</a:t>
            </a:r>
            <a:r>
              <a:rPr lang="en-US" altLang="ja-JP" sz="900" spc="-16" dirty="0">
                <a:latin typeface="ＭＳ Ｐゴシック" panose="020B0600070205080204" pitchFamily="50" charset="-128"/>
                <a:ea typeface="ＭＳ Ｐゴシック" panose="020B0600070205080204" pitchFamily="50" charset="-128"/>
                <a:cs typeface="Arial"/>
              </a:rPr>
              <a:t> </a:t>
            </a:r>
            <a:r>
              <a:rPr lang="en-US" altLang="ja-JP" sz="900" spc="-4" dirty="0">
                <a:latin typeface="ＭＳ Ｐゴシック" panose="020B0600070205080204" pitchFamily="50" charset="-128"/>
                <a:ea typeface="ＭＳ Ｐゴシック" panose="020B0600070205080204" pitchFamily="50" charset="-128"/>
                <a:cs typeface="Arial"/>
              </a:rPr>
              <a:t>/ </a:t>
            </a:r>
            <a:r>
              <a:rPr lang="en-US" altLang="ja-JP" sz="900" spc="20" dirty="0" err="1">
                <a:latin typeface="ＭＳ Ｐゴシック" panose="020B0600070205080204" pitchFamily="50" charset="-128"/>
                <a:ea typeface="ＭＳ Ｐゴシック" panose="020B0600070205080204" pitchFamily="50" charset="-128"/>
                <a:cs typeface="Arial"/>
              </a:rPr>
              <a:t>W</a:t>
            </a:r>
            <a:r>
              <a:rPr lang="en-US" altLang="ja-JP" sz="900" spc="-8" dirty="0" err="1">
                <a:latin typeface="ＭＳ Ｐゴシック" panose="020B0600070205080204" pitchFamily="50" charset="-128"/>
                <a:ea typeface="ＭＳ Ｐゴシック" panose="020B0600070205080204" pitchFamily="50" charset="-128"/>
                <a:cs typeface="Arial"/>
              </a:rPr>
              <a:t>i</a:t>
            </a:r>
            <a:r>
              <a:rPr lang="en-US" altLang="ja-JP" sz="900" spc="-4" dirty="0" err="1">
                <a:latin typeface="ＭＳ Ｐゴシック" panose="020B0600070205080204" pitchFamily="50" charset="-128"/>
                <a:ea typeface="ＭＳ Ｐゴシック" panose="020B0600070205080204" pitchFamily="50" charset="-128"/>
                <a:cs typeface="Arial"/>
              </a:rPr>
              <a:t>Fi</a:t>
            </a:r>
            <a:endParaRPr lang="en-US" altLang="ja-JP" sz="900" dirty="0">
              <a:latin typeface="ＭＳ Ｐゴシック" panose="020B0600070205080204" pitchFamily="50" charset="-128"/>
              <a:ea typeface="ＭＳ Ｐゴシック" panose="020B0600070205080204" pitchFamily="50" charset="-128"/>
              <a:cs typeface="Arial"/>
            </a:endParaRPr>
          </a:p>
          <a:p>
            <a:pPr marL="132857" indent="-123333" defTabSz="879116">
              <a:buFont typeface="Arial"/>
              <a:buChar char="•"/>
              <a:tabLst>
                <a:tab pos="133332" algn="l"/>
              </a:tabLst>
            </a:pPr>
            <a:r>
              <a:rPr lang="en-US" altLang="ja-JP" sz="900" spc="-11" dirty="0">
                <a:latin typeface="ＭＳ Ｐゴシック" panose="020B0600070205080204" pitchFamily="50" charset="-128"/>
                <a:ea typeface="ＭＳ Ｐゴシック" panose="020B0600070205080204" pitchFamily="50" charset="-128"/>
                <a:cs typeface="Arial"/>
              </a:rPr>
              <a:t>B</a:t>
            </a:r>
            <a:r>
              <a:rPr lang="en-US" altLang="ja-JP" sz="900" spc="-8" dirty="0">
                <a:latin typeface="ＭＳ Ｐゴシック" panose="020B0600070205080204" pitchFamily="50" charset="-128"/>
                <a:ea typeface="ＭＳ Ｐゴシック" panose="020B0600070205080204" pitchFamily="50" charset="-128"/>
                <a:cs typeface="Arial"/>
              </a:rPr>
              <a:t>lu</a:t>
            </a:r>
            <a:r>
              <a:rPr lang="en-US" altLang="ja-JP" sz="900" spc="-11" dirty="0">
                <a:latin typeface="ＭＳ Ｐゴシック" panose="020B0600070205080204" pitchFamily="50" charset="-128"/>
                <a:ea typeface="ＭＳ Ｐゴシック" panose="020B0600070205080204" pitchFamily="50" charset="-128"/>
                <a:cs typeface="Arial"/>
              </a:rPr>
              <a:t>e</a:t>
            </a:r>
            <a:r>
              <a:rPr lang="en-US" altLang="ja-JP" sz="900" spc="-4" dirty="0">
                <a:latin typeface="ＭＳ Ｐゴシック" panose="020B0600070205080204" pitchFamily="50" charset="-128"/>
                <a:ea typeface="ＭＳ Ｐゴシック" panose="020B0600070205080204" pitchFamily="50" charset="-128"/>
                <a:cs typeface="Arial"/>
              </a:rPr>
              <a:t>to</a:t>
            </a:r>
            <a:r>
              <a:rPr lang="en-US" altLang="ja-JP" sz="900" spc="-11" dirty="0">
                <a:latin typeface="ＭＳ Ｐゴシック" panose="020B0600070205080204" pitchFamily="50" charset="-128"/>
                <a:ea typeface="ＭＳ Ｐゴシック" panose="020B0600070205080204" pitchFamily="50" charset="-128"/>
                <a:cs typeface="Arial"/>
              </a:rPr>
              <a:t>o</a:t>
            </a:r>
            <a:r>
              <a:rPr lang="en-US" altLang="ja-JP" sz="900" spc="-4" dirty="0">
                <a:latin typeface="ＭＳ Ｐゴシック" panose="020B0600070205080204" pitchFamily="50" charset="-128"/>
                <a:ea typeface="ＭＳ Ｐゴシック" panose="020B0600070205080204" pitchFamily="50" charset="-128"/>
                <a:cs typeface="Arial"/>
              </a:rPr>
              <a:t>th</a:t>
            </a:r>
            <a:endParaRPr lang="en-US" altLang="ja-JP" sz="900" dirty="0">
              <a:latin typeface="ＭＳ Ｐゴシック" panose="020B0600070205080204" pitchFamily="50" charset="-128"/>
              <a:ea typeface="ＭＳ Ｐゴシック" panose="020B0600070205080204" pitchFamily="50" charset="-128"/>
              <a:cs typeface="Arial"/>
            </a:endParaRPr>
          </a:p>
          <a:p>
            <a:pPr marL="132857" indent="-123333" defTabSz="879116">
              <a:buFont typeface="Arial"/>
              <a:buChar char="•"/>
              <a:tabLst>
                <a:tab pos="133332" algn="l"/>
              </a:tabLst>
            </a:pPr>
            <a:r>
              <a:rPr lang="en-US" altLang="ja-JP" sz="900" dirty="0" smtClean="0">
                <a:latin typeface="ＭＳ Ｐゴシック" panose="020B0600070205080204" pitchFamily="50" charset="-128"/>
                <a:ea typeface="ＭＳ Ｐゴシック" panose="020B0600070205080204" pitchFamily="50" charset="-128"/>
                <a:cs typeface="Arial"/>
              </a:rPr>
              <a:t>T</a:t>
            </a:r>
            <a:r>
              <a:rPr lang="en-US" altLang="ja-JP" sz="900" spc="-4" dirty="0" smtClean="0">
                <a:latin typeface="ＭＳ Ｐゴシック" panose="020B0600070205080204" pitchFamily="50" charset="-128"/>
                <a:ea typeface="ＭＳ Ｐゴシック" panose="020B0600070205080204" pitchFamily="50" charset="-128"/>
                <a:cs typeface="Arial"/>
              </a:rPr>
              <a:t>r</a:t>
            </a:r>
            <a:r>
              <a:rPr lang="en-US" altLang="ja-JP" sz="900" spc="-11" dirty="0" smtClean="0">
                <a:latin typeface="ＭＳ Ｐゴシック" panose="020B0600070205080204" pitchFamily="50" charset="-128"/>
                <a:ea typeface="ＭＳ Ｐゴシック" panose="020B0600070205080204" pitchFamily="50" charset="-128"/>
                <a:cs typeface="Arial"/>
              </a:rPr>
              <a:t>a</a:t>
            </a:r>
            <a:r>
              <a:rPr lang="en-US" altLang="ja-JP" sz="900" spc="-4" dirty="0" smtClean="0">
                <a:latin typeface="ＭＳ Ｐゴシック" panose="020B0600070205080204" pitchFamily="50" charset="-128"/>
                <a:ea typeface="ＭＳ Ｐゴシック" panose="020B0600070205080204" pitchFamily="50" charset="-128"/>
                <a:cs typeface="Arial"/>
              </a:rPr>
              <a:t>c</a:t>
            </a:r>
            <a:r>
              <a:rPr lang="en-US" altLang="ja-JP" sz="900" spc="4" dirty="0" smtClean="0">
                <a:latin typeface="ＭＳ Ｐゴシック" panose="020B0600070205080204" pitchFamily="50" charset="-128"/>
                <a:ea typeface="ＭＳ Ｐゴシック" panose="020B0600070205080204" pitchFamily="50" charset="-128"/>
                <a:cs typeface="Arial"/>
              </a:rPr>
              <a:t>k</a:t>
            </a:r>
            <a:r>
              <a:rPr lang="en-US" altLang="ja-JP" sz="900" spc="-11" dirty="0" smtClean="0">
                <a:latin typeface="ＭＳ Ｐゴシック" panose="020B0600070205080204" pitchFamily="50" charset="-128"/>
                <a:ea typeface="ＭＳ Ｐゴシック" panose="020B0600070205080204" pitchFamily="50" charset="-128"/>
                <a:cs typeface="Arial"/>
              </a:rPr>
              <a:t>in</a:t>
            </a:r>
            <a:r>
              <a:rPr lang="en-US" altLang="ja-JP" sz="900" spc="-8" dirty="0" smtClean="0">
                <a:latin typeface="ＭＳ Ｐゴシック" panose="020B0600070205080204" pitchFamily="50" charset="-128"/>
                <a:ea typeface="ＭＳ Ｐゴシック" panose="020B0600070205080204" pitchFamily="50" charset="-128"/>
                <a:cs typeface="Arial"/>
              </a:rPr>
              <a:t>g</a:t>
            </a:r>
            <a:endParaRPr kumimoji="1" lang="en-US" altLang="ja-JP" sz="11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53" name="直線コネクタ 52"/>
          <p:cNvCxnSpPr/>
          <p:nvPr/>
        </p:nvCxnSpPr>
        <p:spPr>
          <a:xfrm>
            <a:off x="3502796" y="2042044"/>
            <a:ext cx="1012657" cy="83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V="1">
            <a:off x="3486195" y="2042044"/>
            <a:ext cx="1020958" cy="1693401"/>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4855772" y="1427770"/>
            <a:ext cx="965051" cy="343711"/>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4897274" y="2656316"/>
            <a:ext cx="1045859" cy="1012721"/>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68" name="図 67" descr="スクリーンショット 2016-07-12 17.36.03.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217484" y="3045209"/>
            <a:ext cx="744183" cy="1328898"/>
          </a:xfrm>
          <a:prstGeom prst="rect">
            <a:avLst/>
          </a:prstGeom>
        </p:spPr>
      </p:pic>
      <p:sp>
        <p:nvSpPr>
          <p:cNvPr id="4" name="正方形/長方形 3"/>
          <p:cNvSpPr/>
          <p:nvPr/>
        </p:nvSpPr>
        <p:spPr>
          <a:xfrm>
            <a:off x="5234594" y="627534"/>
            <a:ext cx="3225838" cy="369332"/>
          </a:xfrm>
          <a:prstGeom prst="rect">
            <a:avLst/>
          </a:prstGeom>
        </p:spPr>
        <p:txBody>
          <a:bodyPr wrap="none">
            <a:spAutoFit/>
          </a:bodyPr>
          <a:lstStyle/>
          <a:p>
            <a:pPr defTabSz="879116"/>
            <a:r>
              <a:rPr lang="en-US" altLang="ja-JP" dirty="0">
                <a:solidFill>
                  <a:srgbClr val="0096D6"/>
                </a:solidFill>
                <a:latin typeface="ＭＳ Ｐゴシック" panose="020B0600070205080204" pitchFamily="50" charset="-128"/>
                <a:ea typeface="ＭＳ Ｐゴシック" panose="020B0600070205080204" pitchFamily="50" charset="-128"/>
              </a:rPr>
              <a:t>https://</a:t>
            </a:r>
            <a:r>
              <a:rPr lang="en-US" altLang="ja-JP" dirty="0" err="1">
                <a:solidFill>
                  <a:srgbClr val="0096D6"/>
                </a:solidFill>
                <a:latin typeface="ＭＳ Ｐゴシック" panose="020B0600070205080204" pitchFamily="50" charset="-128"/>
                <a:ea typeface="ＭＳ Ｐゴシック" panose="020B0600070205080204" pitchFamily="50" charset="-128"/>
              </a:rPr>
              <a:t>youtu.be</a:t>
            </a:r>
            <a:r>
              <a:rPr lang="en-US" altLang="ja-JP" dirty="0">
                <a:solidFill>
                  <a:srgbClr val="0096D6"/>
                </a:solidFill>
                <a:latin typeface="ＭＳ Ｐゴシック" panose="020B0600070205080204" pitchFamily="50" charset="-128"/>
                <a:ea typeface="ＭＳ Ｐゴシック" panose="020B0600070205080204" pitchFamily="50" charset="-128"/>
              </a:rPr>
              <a:t>/p01P5tHwnr4</a:t>
            </a:r>
          </a:p>
        </p:txBody>
      </p:sp>
    </p:spTree>
    <p:extLst>
      <p:ext uri="{BB962C8B-B14F-4D97-AF65-F5344CB8AC3E}">
        <p14:creationId xmlns:p14="http://schemas.microsoft.com/office/powerpoint/2010/main" val="32273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図形グループ 125"/>
          <p:cNvGrpSpPr/>
          <p:nvPr/>
        </p:nvGrpSpPr>
        <p:grpSpPr>
          <a:xfrm>
            <a:off x="2142682" y="1283123"/>
            <a:ext cx="670978" cy="1073796"/>
            <a:chOff x="6546346" y="460229"/>
            <a:chExt cx="1906564" cy="3051158"/>
          </a:xfrm>
        </p:grpSpPr>
        <p:pic>
          <p:nvPicPr>
            <p:cNvPr id="127" name="図 126" descr="スクリーンショット 2016-07-13 13.25.5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346" y="460229"/>
              <a:ext cx="1906564" cy="1380692"/>
            </a:xfrm>
            <a:prstGeom prst="rect">
              <a:avLst/>
            </a:prstGeom>
          </p:spPr>
        </p:pic>
        <p:grpSp>
          <p:nvGrpSpPr>
            <p:cNvPr id="128" name="図形グループ 127"/>
            <p:cNvGrpSpPr/>
            <p:nvPr/>
          </p:nvGrpSpPr>
          <p:grpSpPr>
            <a:xfrm>
              <a:off x="6785074" y="1781585"/>
              <a:ext cx="1453836" cy="1729802"/>
              <a:chOff x="6785074" y="1781585"/>
              <a:chExt cx="1453836" cy="1257654"/>
            </a:xfrm>
          </p:grpSpPr>
          <p:pic>
            <p:nvPicPr>
              <p:cNvPr id="129" name="図 128"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6785074" y="1782595"/>
                <a:ext cx="142187" cy="1256644"/>
              </a:xfrm>
              <a:prstGeom prst="rect">
                <a:avLst/>
              </a:prstGeom>
            </p:spPr>
          </p:pic>
          <p:pic>
            <p:nvPicPr>
              <p:cNvPr id="130" name="図 129"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7448907" y="1781585"/>
                <a:ext cx="142187" cy="1256644"/>
              </a:xfrm>
              <a:prstGeom prst="rect">
                <a:avLst/>
              </a:prstGeom>
            </p:spPr>
          </p:pic>
          <p:pic>
            <p:nvPicPr>
              <p:cNvPr id="131" name="図 130" descr="スクリーンショット 2016-07-13 13.25.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V="1">
                <a:off x="8096723" y="1781585"/>
                <a:ext cx="142187" cy="1256644"/>
              </a:xfrm>
              <a:prstGeom prst="rect">
                <a:avLst/>
              </a:prstGeom>
            </p:spPr>
          </p:pic>
        </p:grpSp>
      </p:grpSp>
      <p:sp>
        <p:nvSpPr>
          <p:cNvPr id="50" name="タイトル 49"/>
          <p:cNvSpPr>
            <a:spLocks noGrp="1"/>
          </p:cNvSpPr>
          <p:nvPr>
            <p:ph type="ctrTitle"/>
          </p:nvPr>
        </p:nvSpPr>
        <p:spPr/>
        <p:txBody>
          <a:bodyPr/>
          <a:lstStyle/>
          <a:p>
            <a:r>
              <a:rPr kumimoji="1" lang="en-US" altLang="ja-JP" dirty="0" smtClean="0"/>
              <a:t>Cisco Jabber</a:t>
            </a:r>
            <a:r>
              <a:rPr kumimoji="1" lang="ja-JP" altLang="en-US" dirty="0" smtClean="0"/>
              <a:t>アプリによる映像通信を使った現場作業支援</a:t>
            </a:r>
            <a:endParaRPr kumimoji="1" lang="ja-JP" altLang="en-US" dirty="0"/>
          </a:p>
        </p:txBody>
      </p:sp>
      <p:sp>
        <p:nvSpPr>
          <p:cNvPr id="6" name="テキスト プレースホルダー 5"/>
          <p:cNvSpPr>
            <a:spLocks noGrp="1"/>
          </p:cNvSpPr>
          <p:nvPr>
            <p:ph type="body" sz="quarter" idx="10"/>
          </p:nvPr>
        </p:nvSpPr>
        <p:spPr/>
        <p:txBody>
          <a:bodyPr/>
          <a:lstStyle/>
          <a:p>
            <a:r>
              <a:rPr kumimoji="1" lang="ja-JP" altLang="en-US" dirty="0" smtClean="0"/>
              <a:t>映像、音声、</a:t>
            </a:r>
            <a:r>
              <a:rPr kumimoji="1" lang="ja-JP" altLang="en-US" dirty="0" smtClean="0"/>
              <a:t>センサーデータ</a:t>
            </a:r>
            <a:r>
              <a:rPr kumimoji="1" lang="ja-JP" altLang="en-US" dirty="0" smtClean="0"/>
              <a:t>を共有</a:t>
            </a:r>
            <a:r>
              <a:rPr lang="ja-JP" altLang="en-US" dirty="0" smtClean="0"/>
              <a:t>することで、管理者とメンバが</a:t>
            </a:r>
            <a:r>
              <a:rPr kumimoji="1" lang="ja-JP" altLang="en-US" dirty="0" smtClean="0"/>
              <a:t>作業を協調</a:t>
            </a:r>
            <a:r>
              <a:rPr lang="ja-JP" altLang="en-US" dirty="0" smtClean="0"/>
              <a:t>して実施</a:t>
            </a:r>
            <a:endParaRPr kumimoji="1" lang="ja-JP" altLang="en-US" dirty="0"/>
          </a:p>
        </p:txBody>
      </p:sp>
      <p:grpSp>
        <p:nvGrpSpPr>
          <p:cNvPr id="7" name="図形グループ 6"/>
          <p:cNvGrpSpPr/>
          <p:nvPr/>
        </p:nvGrpSpPr>
        <p:grpSpPr>
          <a:xfrm>
            <a:off x="268441" y="1017886"/>
            <a:ext cx="8574838" cy="3451638"/>
            <a:chOff x="268441" y="1017886"/>
            <a:chExt cx="8268243" cy="3328224"/>
          </a:xfrm>
        </p:grpSpPr>
        <p:sp>
          <p:nvSpPr>
            <p:cNvPr id="65" name="フリーフォーム 64"/>
            <p:cNvSpPr/>
            <p:nvPr/>
          </p:nvSpPr>
          <p:spPr>
            <a:xfrm>
              <a:off x="2713961" y="1478399"/>
              <a:ext cx="3023330" cy="1076973"/>
            </a:xfrm>
            <a:custGeom>
              <a:avLst/>
              <a:gdLst>
                <a:gd name="connsiteX0" fmla="*/ 0 w 3669863"/>
                <a:gd name="connsiteY0" fmla="*/ 0 h 1751724"/>
                <a:gd name="connsiteX1" fmla="*/ 2434897 w 3669863"/>
                <a:gd name="connsiteY1" fmla="*/ 0 h 1751724"/>
                <a:gd name="connsiteX2" fmla="*/ 2434897 w 3669863"/>
                <a:gd name="connsiteY2" fmla="*/ 1751724 h 1751724"/>
                <a:gd name="connsiteX3" fmla="*/ 3669863 w 3669863"/>
                <a:gd name="connsiteY3" fmla="*/ 1742966 h 1751724"/>
                <a:gd name="connsiteX4" fmla="*/ 3669863 w 3669863"/>
                <a:gd name="connsiteY4" fmla="*/ 1129862 h 1751724"/>
                <a:gd name="connsiteX0" fmla="*/ 0 w 4377346"/>
                <a:gd name="connsiteY0" fmla="*/ 0 h 1751724"/>
                <a:gd name="connsiteX1" fmla="*/ 3142380 w 4377346"/>
                <a:gd name="connsiteY1" fmla="*/ 0 h 1751724"/>
                <a:gd name="connsiteX2" fmla="*/ 3142380 w 4377346"/>
                <a:gd name="connsiteY2" fmla="*/ 1751724 h 1751724"/>
                <a:gd name="connsiteX3" fmla="*/ 4377346 w 4377346"/>
                <a:gd name="connsiteY3" fmla="*/ 1742966 h 1751724"/>
                <a:gd name="connsiteX4" fmla="*/ 4377346 w 4377346"/>
                <a:gd name="connsiteY4" fmla="*/ 1129862 h 1751724"/>
                <a:gd name="connsiteX0" fmla="*/ 0 w 4377346"/>
                <a:gd name="connsiteY0" fmla="*/ 0 h 1751724"/>
                <a:gd name="connsiteX1" fmla="*/ 3142380 w 4377346"/>
                <a:gd name="connsiteY1" fmla="*/ 0 h 1751724"/>
                <a:gd name="connsiteX2" fmla="*/ 3142380 w 4377346"/>
                <a:gd name="connsiteY2" fmla="*/ 1751724 h 1751724"/>
                <a:gd name="connsiteX3" fmla="*/ 4377346 w 4377346"/>
                <a:gd name="connsiteY3" fmla="*/ 1742966 h 1751724"/>
                <a:gd name="connsiteX4" fmla="*/ 4368076 w 4377346"/>
                <a:gd name="connsiteY4" fmla="*/ 1358963 h 1751724"/>
                <a:gd name="connsiteX0" fmla="*/ 0 w 5647375"/>
                <a:gd name="connsiteY0" fmla="*/ 0 h 1751724"/>
                <a:gd name="connsiteX1" fmla="*/ 4412409 w 5647375"/>
                <a:gd name="connsiteY1" fmla="*/ 0 h 1751724"/>
                <a:gd name="connsiteX2" fmla="*/ 4412409 w 5647375"/>
                <a:gd name="connsiteY2" fmla="*/ 1751724 h 1751724"/>
                <a:gd name="connsiteX3" fmla="*/ 5647375 w 5647375"/>
                <a:gd name="connsiteY3" fmla="*/ 1742966 h 1751724"/>
                <a:gd name="connsiteX4" fmla="*/ 5638105 w 5647375"/>
                <a:gd name="connsiteY4" fmla="*/ 1358963 h 1751724"/>
                <a:gd name="connsiteX0" fmla="*/ 0 w 4372523"/>
                <a:gd name="connsiteY0" fmla="*/ 5940 h 1751724"/>
                <a:gd name="connsiteX1" fmla="*/ 3137557 w 4372523"/>
                <a:gd name="connsiteY1" fmla="*/ 0 h 1751724"/>
                <a:gd name="connsiteX2" fmla="*/ 3137557 w 4372523"/>
                <a:gd name="connsiteY2" fmla="*/ 1751724 h 1751724"/>
                <a:gd name="connsiteX3" fmla="*/ 4372523 w 4372523"/>
                <a:gd name="connsiteY3" fmla="*/ 1742966 h 1751724"/>
                <a:gd name="connsiteX4" fmla="*/ 4363253 w 4372523"/>
                <a:gd name="connsiteY4" fmla="*/ 1358963 h 1751724"/>
                <a:gd name="connsiteX0" fmla="*/ 0 w 4372523"/>
                <a:gd name="connsiteY0" fmla="*/ 5940 h 1742966"/>
                <a:gd name="connsiteX1" fmla="*/ 3137557 w 4372523"/>
                <a:gd name="connsiteY1" fmla="*/ 0 h 1742966"/>
                <a:gd name="connsiteX2" fmla="*/ 3137558 w 4372523"/>
                <a:gd name="connsiteY2" fmla="*/ 890413 h 1742966"/>
                <a:gd name="connsiteX3" fmla="*/ 4372523 w 4372523"/>
                <a:gd name="connsiteY3" fmla="*/ 1742966 h 1742966"/>
                <a:gd name="connsiteX4" fmla="*/ 4363253 w 4372523"/>
                <a:gd name="connsiteY4" fmla="*/ 1358963 h 1742966"/>
                <a:gd name="connsiteX0" fmla="*/ 0 w 4363253"/>
                <a:gd name="connsiteY0" fmla="*/ 5940 h 1358963"/>
                <a:gd name="connsiteX1" fmla="*/ 3137557 w 4363253"/>
                <a:gd name="connsiteY1" fmla="*/ 0 h 1358963"/>
                <a:gd name="connsiteX2" fmla="*/ 3137558 w 4363253"/>
                <a:gd name="connsiteY2" fmla="*/ 890413 h 1358963"/>
                <a:gd name="connsiteX3" fmla="*/ 3547618 w 4363253"/>
                <a:gd name="connsiteY3" fmla="*/ 887595 h 1358963"/>
                <a:gd name="connsiteX4" fmla="*/ 4363253 w 4363253"/>
                <a:gd name="connsiteY4" fmla="*/ 1358963 h 1358963"/>
                <a:gd name="connsiteX0" fmla="*/ 0 w 3566471"/>
                <a:gd name="connsiteY0" fmla="*/ 5940 h 890413"/>
                <a:gd name="connsiteX1" fmla="*/ 3137557 w 3566471"/>
                <a:gd name="connsiteY1" fmla="*/ 0 h 890413"/>
                <a:gd name="connsiteX2" fmla="*/ 3137558 w 3566471"/>
                <a:gd name="connsiteY2" fmla="*/ 890413 h 890413"/>
                <a:gd name="connsiteX3" fmla="*/ 3547618 w 3566471"/>
                <a:gd name="connsiteY3" fmla="*/ 887595 h 890413"/>
                <a:gd name="connsiteX4" fmla="*/ 3566471 w 3566471"/>
                <a:gd name="connsiteY4" fmla="*/ 883757 h 890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471" h="890413">
                  <a:moveTo>
                    <a:pt x="0" y="5940"/>
                  </a:moveTo>
                  <a:lnTo>
                    <a:pt x="3137557" y="0"/>
                  </a:lnTo>
                  <a:cubicBezTo>
                    <a:pt x="3137557" y="296804"/>
                    <a:pt x="3137558" y="593609"/>
                    <a:pt x="3137558" y="890413"/>
                  </a:cubicBezTo>
                  <a:lnTo>
                    <a:pt x="3547618" y="887595"/>
                  </a:lnTo>
                  <a:lnTo>
                    <a:pt x="3566471" y="883757"/>
                  </a:lnTo>
                </a:path>
              </a:pathLst>
            </a:custGeom>
            <a:effectLst/>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kumimoji="1" lang="ja-JP" altLang="en-US" sz="1400">
                <a:ea typeface="+mj-ea"/>
              </a:endParaRPr>
            </a:p>
          </p:txBody>
        </p:sp>
        <p:sp>
          <p:nvSpPr>
            <p:cNvPr id="66" name="テキスト ボックス 65"/>
            <p:cNvSpPr txBox="1"/>
            <p:nvPr/>
          </p:nvSpPr>
          <p:spPr>
            <a:xfrm>
              <a:off x="472483" y="3678386"/>
              <a:ext cx="1262519" cy="267091"/>
            </a:xfrm>
            <a:prstGeom prst="rect">
              <a:avLst/>
            </a:prstGeom>
            <a:noFill/>
          </p:spPr>
          <p:txBody>
            <a:bodyPr wrap="square" lIns="91436" tIns="45718" rIns="91436" bIns="45718" rtlCol="0" anchor="ctr" anchorCtr="0">
              <a:spAutoFit/>
            </a:bodyPr>
            <a:lstStyle/>
            <a:p>
              <a:pPr algn="ct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ヘッドセット</a:t>
              </a:r>
              <a:endParaRPr kumimoji="1"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7" name="テキスト ボックス 66"/>
            <p:cNvSpPr txBox="1"/>
            <p:nvPr/>
          </p:nvSpPr>
          <p:spPr>
            <a:xfrm>
              <a:off x="2952099" y="3794142"/>
              <a:ext cx="1357842" cy="267091"/>
            </a:xfrm>
            <a:prstGeom prst="rect">
              <a:avLst/>
            </a:prstGeom>
            <a:noFill/>
          </p:spPr>
          <p:txBody>
            <a:bodyPr wrap="square" lIns="91436" tIns="45718" rIns="91436" bIns="45718" rtlCol="0" anchor="ctr" anchorCtr="0">
              <a:spAutoFit/>
            </a:bodyPr>
            <a:lstStyle/>
            <a:p>
              <a:pPr algn="ctr"/>
              <a:r>
                <a:rPr kumimoji="1"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ガス検知</a:t>
              </a: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センサー</a:t>
              </a:r>
              <a:endParaRPr kumimoji="1"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テキスト ボックス 67"/>
            <p:cNvSpPr txBox="1"/>
            <p:nvPr/>
          </p:nvSpPr>
          <p:spPr>
            <a:xfrm>
              <a:off x="2051600" y="4033925"/>
              <a:ext cx="1491496" cy="267091"/>
            </a:xfrm>
            <a:prstGeom prst="rect">
              <a:avLst/>
            </a:prstGeom>
            <a:noFill/>
          </p:spPr>
          <p:txBody>
            <a:bodyPr wrap="square" lIns="91436" tIns="45718" rIns="91436" bIns="45718" rtlCol="0" anchor="ctr" anchorCtr="0">
              <a:spAutoFit/>
            </a:bodyPr>
            <a:lstStyle/>
            <a:p>
              <a:pPr algn="ctr"/>
              <a:r>
                <a:rPr kumimoji="1"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防爆モバイル端末</a:t>
              </a:r>
            </a:p>
          </p:txBody>
        </p:sp>
        <p:grpSp>
          <p:nvGrpSpPr>
            <p:cNvPr id="69" name="図形グループ 68"/>
            <p:cNvGrpSpPr/>
            <p:nvPr/>
          </p:nvGrpSpPr>
          <p:grpSpPr>
            <a:xfrm rot="13500638" flipH="1">
              <a:off x="2094346" y="1772180"/>
              <a:ext cx="605945" cy="669491"/>
              <a:chOff x="7596336" y="1203598"/>
              <a:chExt cx="648072" cy="648072"/>
            </a:xfrm>
            <a:effectLst/>
          </p:grpSpPr>
          <p:sp>
            <p:nvSpPr>
              <p:cNvPr id="71" name="円弧 70"/>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72" name="円弧 71"/>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73" name="円弧 72"/>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76" name="円弧 75"/>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77" name="円弧 76"/>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78" name="円弧 77"/>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70" name="円弧 69"/>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grpSp>
        <p:pic>
          <p:nvPicPr>
            <p:cNvPr id="79" name="図 7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35540" y="1858357"/>
              <a:ext cx="1835609" cy="2094606"/>
            </a:xfrm>
            <a:prstGeom prst="rect">
              <a:avLst/>
            </a:prstGeom>
          </p:spPr>
        </p:pic>
        <p:pic>
          <p:nvPicPr>
            <p:cNvPr id="80" name="図 79"/>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5785679" y="2086613"/>
              <a:ext cx="1728691" cy="875269"/>
            </a:xfrm>
            <a:prstGeom prst="rect">
              <a:avLst/>
            </a:prstGeom>
            <a:ln w="12700" cmpd="sng">
              <a:solidFill>
                <a:srgbClr val="676767"/>
              </a:solidFill>
            </a:ln>
          </p:spPr>
        </p:pic>
        <p:pic>
          <p:nvPicPr>
            <p:cNvPr id="81" name="図 8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85679" y="2484890"/>
              <a:ext cx="777837" cy="476993"/>
            </a:xfrm>
            <a:prstGeom prst="rect">
              <a:avLst/>
            </a:prstGeom>
          </p:spPr>
        </p:pic>
        <p:pic>
          <p:nvPicPr>
            <p:cNvPr id="82" name="図 81" descr="スクリーンショット 2016-07-12 17.36.03.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793197" y="2786494"/>
              <a:ext cx="293277" cy="175151"/>
            </a:xfrm>
            <a:prstGeom prst="rect">
              <a:avLst/>
            </a:prstGeom>
            <a:ln>
              <a:solidFill>
                <a:srgbClr val="7F7F7F"/>
              </a:solidFill>
            </a:ln>
          </p:spPr>
        </p:pic>
        <p:pic>
          <p:nvPicPr>
            <p:cNvPr id="83" name="図 8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67778" y="1357367"/>
              <a:ext cx="1171677" cy="200290"/>
            </a:xfrm>
            <a:prstGeom prst="rect">
              <a:avLst/>
            </a:prstGeom>
          </p:spPr>
        </p:pic>
        <p:pic>
          <p:nvPicPr>
            <p:cNvPr id="84" name="図 83" descr="スクリーンショット 2016-07-12 17.36.03.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38429" y="2660228"/>
              <a:ext cx="707747" cy="1142759"/>
            </a:xfrm>
            <a:prstGeom prst="rect">
              <a:avLst/>
            </a:prstGeom>
          </p:spPr>
        </p:pic>
        <p:pic>
          <p:nvPicPr>
            <p:cNvPr id="85" name="図 8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144587" y="3087101"/>
              <a:ext cx="227366" cy="262657"/>
            </a:xfrm>
            <a:prstGeom prst="rect">
              <a:avLst/>
            </a:prstGeom>
          </p:spPr>
        </p:pic>
        <p:grpSp>
          <p:nvGrpSpPr>
            <p:cNvPr id="86" name="図形グループ 85"/>
            <p:cNvGrpSpPr/>
            <p:nvPr/>
          </p:nvGrpSpPr>
          <p:grpSpPr>
            <a:xfrm>
              <a:off x="1546654" y="3172046"/>
              <a:ext cx="672224" cy="1114939"/>
              <a:chOff x="3065664" y="2727763"/>
              <a:chExt cx="1033261" cy="1895317"/>
            </a:xfrm>
          </p:grpSpPr>
          <p:sp>
            <p:nvSpPr>
              <p:cNvPr id="87" name="フリーフォーム 86"/>
              <p:cNvSpPr/>
              <p:nvPr/>
            </p:nvSpPr>
            <p:spPr>
              <a:xfrm>
                <a:off x="3065664" y="2727763"/>
                <a:ext cx="993604" cy="1895317"/>
              </a:xfrm>
              <a:custGeom>
                <a:avLst/>
                <a:gdLst>
                  <a:gd name="connsiteX0" fmla="*/ 0 w 971831"/>
                  <a:gd name="connsiteY0" fmla="*/ 0 h 1884059"/>
                  <a:gd name="connsiteX1" fmla="*/ 315383 w 971831"/>
                  <a:gd name="connsiteY1" fmla="*/ 460231 h 1884059"/>
                  <a:gd name="connsiteX2" fmla="*/ 366527 w 971831"/>
                  <a:gd name="connsiteY2" fmla="*/ 1482965 h 1884059"/>
                  <a:gd name="connsiteX3" fmla="*/ 877960 w 971831"/>
                  <a:gd name="connsiteY3" fmla="*/ 1883535 h 1884059"/>
                  <a:gd name="connsiteX4" fmla="*/ 971723 w 971831"/>
                  <a:gd name="connsiteY4" fmla="*/ 1414782 h 1884059"/>
                  <a:gd name="connsiteX0" fmla="*/ 0 w 971831"/>
                  <a:gd name="connsiteY0" fmla="*/ 0 h 1884047"/>
                  <a:gd name="connsiteX1" fmla="*/ 232833 w 971831"/>
                  <a:gd name="connsiteY1" fmla="*/ 485631 h 1884047"/>
                  <a:gd name="connsiteX2" fmla="*/ 366527 w 971831"/>
                  <a:gd name="connsiteY2" fmla="*/ 1482965 h 1884047"/>
                  <a:gd name="connsiteX3" fmla="*/ 877960 w 971831"/>
                  <a:gd name="connsiteY3" fmla="*/ 1883535 h 1884047"/>
                  <a:gd name="connsiteX4" fmla="*/ 971723 w 971831"/>
                  <a:gd name="connsiteY4" fmla="*/ 1414782 h 1884047"/>
                  <a:gd name="connsiteX0" fmla="*/ 0 w 971831"/>
                  <a:gd name="connsiteY0" fmla="*/ 0 h 1884029"/>
                  <a:gd name="connsiteX1" fmla="*/ 255058 w 971831"/>
                  <a:gd name="connsiteY1" fmla="*/ 526906 h 1884029"/>
                  <a:gd name="connsiteX2" fmla="*/ 366527 w 971831"/>
                  <a:gd name="connsiteY2" fmla="*/ 1482965 h 1884029"/>
                  <a:gd name="connsiteX3" fmla="*/ 877960 w 971831"/>
                  <a:gd name="connsiteY3" fmla="*/ 1883535 h 1884029"/>
                  <a:gd name="connsiteX4" fmla="*/ 971723 w 971831"/>
                  <a:gd name="connsiteY4" fmla="*/ 1414782 h 1884029"/>
                  <a:gd name="connsiteX0" fmla="*/ 0 w 983139"/>
                  <a:gd name="connsiteY0" fmla="*/ 0 h 1891830"/>
                  <a:gd name="connsiteX1" fmla="*/ 255058 w 983139"/>
                  <a:gd name="connsiteY1" fmla="*/ 526906 h 1891830"/>
                  <a:gd name="connsiteX2" fmla="*/ 366527 w 983139"/>
                  <a:gd name="connsiteY2" fmla="*/ 1482965 h 1891830"/>
                  <a:gd name="connsiteX3" fmla="*/ 877960 w 983139"/>
                  <a:gd name="connsiteY3" fmla="*/ 1883535 h 1891830"/>
                  <a:gd name="connsiteX4" fmla="*/ 971723 w 983139"/>
                  <a:gd name="connsiteY4" fmla="*/ 1414782 h 1891830"/>
                  <a:gd name="connsiteX0" fmla="*/ 0 w 987598"/>
                  <a:gd name="connsiteY0" fmla="*/ 0 h 1884029"/>
                  <a:gd name="connsiteX1" fmla="*/ 255058 w 987598"/>
                  <a:gd name="connsiteY1" fmla="*/ 526906 h 1884029"/>
                  <a:gd name="connsiteX2" fmla="*/ 366527 w 987598"/>
                  <a:gd name="connsiteY2" fmla="*/ 1482965 h 1884029"/>
                  <a:gd name="connsiteX3" fmla="*/ 877960 w 987598"/>
                  <a:gd name="connsiteY3" fmla="*/ 1883535 h 1884029"/>
                  <a:gd name="connsiteX4" fmla="*/ 987598 w 987598"/>
                  <a:gd name="connsiteY4" fmla="*/ 1414782 h 1884029"/>
                  <a:gd name="connsiteX0" fmla="*/ 0 w 993604"/>
                  <a:gd name="connsiteY0" fmla="*/ 0 h 1895317"/>
                  <a:gd name="connsiteX1" fmla="*/ 255058 w 993604"/>
                  <a:gd name="connsiteY1" fmla="*/ 526906 h 1895317"/>
                  <a:gd name="connsiteX2" fmla="*/ 366527 w 993604"/>
                  <a:gd name="connsiteY2" fmla="*/ 1482965 h 1895317"/>
                  <a:gd name="connsiteX3" fmla="*/ 877960 w 993604"/>
                  <a:gd name="connsiteY3" fmla="*/ 1883535 h 1895317"/>
                  <a:gd name="connsiteX4" fmla="*/ 987598 w 993604"/>
                  <a:gd name="connsiteY4" fmla="*/ 1414782 h 189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604" h="1895317">
                    <a:moveTo>
                      <a:pt x="0" y="0"/>
                    </a:moveTo>
                    <a:cubicBezTo>
                      <a:pt x="127147" y="106535"/>
                      <a:pt x="193970" y="279745"/>
                      <a:pt x="255058" y="526906"/>
                    </a:cubicBezTo>
                    <a:cubicBezTo>
                      <a:pt x="316146" y="774067"/>
                      <a:pt x="262710" y="1256860"/>
                      <a:pt x="366527" y="1482965"/>
                    </a:cubicBezTo>
                    <a:cubicBezTo>
                      <a:pt x="470344" y="1709070"/>
                      <a:pt x="723648" y="1952049"/>
                      <a:pt x="877960" y="1883535"/>
                    </a:cubicBezTo>
                    <a:cubicBezTo>
                      <a:pt x="1032272" y="1815021"/>
                      <a:pt x="987598" y="1414782"/>
                      <a:pt x="987598" y="1414782"/>
                    </a:cubicBezTo>
                  </a:path>
                </a:pathLst>
              </a:custGeom>
              <a:ln>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400">
                  <a:ea typeface="+mj-ea"/>
                </a:endParaRPr>
              </a:p>
            </p:txBody>
          </p:sp>
          <p:sp>
            <p:nvSpPr>
              <p:cNvPr id="88" name="正方形/長方形 87"/>
              <p:cNvSpPr/>
              <p:nvPr/>
            </p:nvSpPr>
            <p:spPr>
              <a:xfrm>
                <a:off x="4022725" y="4143375"/>
                <a:ext cx="76200" cy="247650"/>
              </a:xfrm>
              <a:prstGeom prst="rect">
                <a:avLst/>
              </a:prstGeom>
              <a:solidFill>
                <a:schemeClr val="tx1">
                  <a:lumMod val="50000"/>
                </a:schemeClr>
              </a:solidFill>
              <a:ln w="19050">
                <a:no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200" b="1" dirty="0">
                  <a:solidFill>
                    <a:srgbClr val="676767"/>
                  </a:solidFill>
                  <a:ea typeface="+mj-ea"/>
                  <a:cs typeface="Arial" panose="020B0604020202020204" pitchFamily="34" charset="0"/>
                </a:endParaRPr>
              </a:p>
            </p:txBody>
          </p:sp>
        </p:grpSp>
        <p:grpSp>
          <p:nvGrpSpPr>
            <p:cNvPr id="89" name="図形グループ 88"/>
            <p:cNvGrpSpPr/>
            <p:nvPr/>
          </p:nvGrpSpPr>
          <p:grpSpPr>
            <a:xfrm>
              <a:off x="2055964" y="2509100"/>
              <a:ext cx="699218" cy="1513251"/>
              <a:chOff x="1625600" y="0"/>
              <a:chExt cx="2493639" cy="5143500"/>
            </a:xfrm>
          </p:grpSpPr>
          <p:pic>
            <p:nvPicPr>
              <p:cNvPr id="90" name="図 89"/>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625600" y="0"/>
                <a:ext cx="2493639" cy="5143500"/>
              </a:xfrm>
              <a:prstGeom prst="rect">
                <a:avLst/>
              </a:prstGeom>
            </p:spPr>
          </p:pic>
          <p:grpSp>
            <p:nvGrpSpPr>
              <p:cNvPr id="91" name="図形グループ 90"/>
              <p:cNvGrpSpPr/>
              <p:nvPr/>
            </p:nvGrpSpPr>
            <p:grpSpPr>
              <a:xfrm>
                <a:off x="1788067" y="646703"/>
                <a:ext cx="2180774" cy="3873311"/>
                <a:chOff x="3417381" y="529736"/>
                <a:chExt cx="1853119" cy="3288464"/>
              </a:xfrm>
            </p:grpSpPr>
            <p:pic>
              <p:nvPicPr>
                <p:cNvPr id="93" name="図 9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417381" y="529736"/>
                  <a:ext cx="1852655" cy="3288464"/>
                </a:xfrm>
                <a:prstGeom prst="rect">
                  <a:avLst/>
                </a:prstGeom>
              </p:spPr>
            </p:pic>
            <p:grpSp>
              <p:nvGrpSpPr>
                <p:cNvPr id="94" name="図形グループ 93"/>
                <p:cNvGrpSpPr/>
                <p:nvPr/>
              </p:nvGrpSpPr>
              <p:grpSpPr>
                <a:xfrm>
                  <a:off x="3419384" y="1111205"/>
                  <a:ext cx="1851116" cy="2706995"/>
                  <a:chOff x="5257584" y="1111204"/>
                  <a:chExt cx="1851116" cy="2706995"/>
                </a:xfrm>
              </p:grpSpPr>
              <p:pic>
                <p:nvPicPr>
                  <p:cNvPr id="95" name="図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257584" y="1111204"/>
                    <a:ext cx="1851116" cy="2706995"/>
                  </a:xfrm>
                  <a:prstGeom prst="rect">
                    <a:avLst/>
                  </a:prstGeom>
                </p:spPr>
              </p:pic>
              <p:pic>
                <p:nvPicPr>
                  <p:cNvPr id="96" name="図 95"/>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305099" y="3460750"/>
                    <a:ext cx="1729293" cy="279572"/>
                  </a:xfrm>
                  <a:prstGeom prst="roundRect">
                    <a:avLst>
                      <a:gd name="adj" fmla="val 10832"/>
                    </a:avLst>
                  </a:prstGeom>
                </p:spPr>
              </p:pic>
            </p:grpSp>
          </p:grpSp>
          <p:pic>
            <p:nvPicPr>
              <p:cNvPr id="92" name="図 91"/>
              <p:cNvPicPr>
                <a:picLocks noChangeAspect="1"/>
              </p:cNvPicPr>
              <p:nvPr/>
            </p:nvPicPr>
            <p:blipFill rotWithShape="1">
              <a:blip r:embed="rId16" cstate="email">
                <a:extLst>
                  <a:ext uri="{28A0092B-C50C-407E-A947-70E740481C1C}">
                    <a14:useLocalDpi xmlns:a14="http://schemas.microsoft.com/office/drawing/2010/main"/>
                  </a:ext>
                </a:extLst>
              </a:blip>
              <a:srcRect t="-1"/>
              <a:stretch/>
            </p:blipFill>
            <p:spPr>
              <a:xfrm>
                <a:off x="2353782" y="3074270"/>
                <a:ext cx="1541633" cy="863258"/>
              </a:xfrm>
              <a:prstGeom prst="roundRect">
                <a:avLst>
                  <a:gd name="adj" fmla="val 12717"/>
                </a:avLst>
              </a:prstGeom>
              <a:ln w="19050" cmpd="sng">
                <a:solidFill>
                  <a:schemeClr val="bg1">
                    <a:lumMod val="50000"/>
                  </a:schemeClr>
                </a:solidFill>
              </a:ln>
            </p:spPr>
          </p:pic>
        </p:grpSp>
        <p:grpSp>
          <p:nvGrpSpPr>
            <p:cNvPr id="97" name="図形グループ 96"/>
            <p:cNvGrpSpPr/>
            <p:nvPr/>
          </p:nvGrpSpPr>
          <p:grpSpPr>
            <a:xfrm rot="13433763">
              <a:off x="2843642" y="3068917"/>
              <a:ext cx="332669" cy="305766"/>
              <a:chOff x="7596336" y="1203598"/>
              <a:chExt cx="648072" cy="648072"/>
            </a:xfrm>
            <a:effectLst/>
          </p:grpSpPr>
          <p:sp>
            <p:nvSpPr>
              <p:cNvPr id="98" name="円弧 97"/>
              <p:cNvSpPr/>
              <p:nvPr/>
            </p:nvSpPr>
            <p:spPr>
              <a:xfrm>
                <a:off x="7596336" y="1203598"/>
                <a:ext cx="648072" cy="648072"/>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99" name="円弧 98"/>
              <p:cNvSpPr/>
              <p:nvPr/>
            </p:nvSpPr>
            <p:spPr>
              <a:xfrm>
                <a:off x="7596336" y="1275606"/>
                <a:ext cx="576064" cy="576064"/>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100" name="円弧 99"/>
              <p:cNvSpPr/>
              <p:nvPr/>
            </p:nvSpPr>
            <p:spPr>
              <a:xfrm>
                <a:off x="7596336" y="1347614"/>
                <a:ext cx="504056" cy="504056"/>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101" name="円弧 100"/>
              <p:cNvSpPr/>
              <p:nvPr/>
            </p:nvSpPr>
            <p:spPr>
              <a:xfrm>
                <a:off x="7596336" y="1419622"/>
                <a:ext cx="432048" cy="432048"/>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102" name="円弧 101"/>
              <p:cNvSpPr/>
              <p:nvPr/>
            </p:nvSpPr>
            <p:spPr>
              <a:xfrm>
                <a:off x="7596336" y="1491630"/>
                <a:ext cx="360040" cy="360040"/>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103" name="円弧 102"/>
              <p:cNvSpPr/>
              <p:nvPr/>
            </p:nvSpPr>
            <p:spPr>
              <a:xfrm>
                <a:off x="7596336" y="1563638"/>
                <a:ext cx="288032" cy="288032"/>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sp>
            <p:nvSpPr>
              <p:cNvPr id="104" name="円弧 103"/>
              <p:cNvSpPr/>
              <p:nvPr/>
            </p:nvSpPr>
            <p:spPr>
              <a:xfrm>
                <a:off x="7596336" y="1635646"/>
                <a:ext cx="216024" cy="216024"/>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200">
                  <a:ea typeface="+mj-ea"/>
                </a:endParaRPr>
              </a:p>
            </p:txBody>
          </p:sp>
        </p:grpSp>
        <p:sp>
          <p:nvSpPr>
            <p:cNvPr id="105" name="テキスト ボックス 104"/>
            <p:cNvSpPr txBox="1"/>
            <p:nvPr/>
          </p:nvSpPr>
          <p:spPr>
            <a:xfrm>
              <a:off x="4670716" y="1119695"/>
              <a:ext cx="2103691" cy="267091"/>
            </a:xfrm>
            <a:prstGeom prst="rect">
              <a:avLst/>
            </a:prstGeom>
            <a:noFill/>
          </p:spPr>
          <p:txBody>
            <a:bodyPr wrap="square" lIns="91436" tIns="45718" rIns="91436" bIns="45718" rtlCol="0" anchor="ctr" anchorCtr="0">
              <a:spAutoFit/>
            </a:bodyPr>
            <a:lstStyle/>
            <a:p>
              <a:pPr algn="ctr"/>
              <a:r>
                <a:rPr lang="ja-JP" altLang="en-US" sz="1200" b="1" dirty="0">
                  <a:ea typeface="+mj-ea"/>
                </a:rPr>
                <a:t>統合</a:t>
              </a:r>
              <a:r>
                <a:rPr lang="ja-JP" altLang="en-US" sz="1200" b="1" dirty="0" smtClean="0">
                  <a:latin typeface="ＭＳ Ｐゴシック" panose="020B0600070205080204" pitchFamily="50" charset="-128"/>
                  <a:ea typeface="ＭＳ Ｐゴシック" panose="020B0600070205080204" pitchFamily="50" charset="-128"/>
                </a:rPr>
                <a:t>コミュニケーション サーバ</a:t>
              </a:r>
              <a:endParaRPr lang="en-US" altLang="ja-JP" sz="1200" b="1" dirty="0">
                <a:latin typeface="ＭＳ Ｐゴシック" panose="020B0600070205080204" pitchFamily="50" charset="-128"/>
                <a:ea typeface="ＭＳ Ｐゴシック" panose="020B0600070205080204" pitchFamily="50" charset="-128"/>
              </a:endParaRPr>
            </a:p>
          </p:txBody>
        </p:sp>
        <p:sp>
          <p:nvSpPr>
            <p:cNvPr id="106" name="テキスト ボックス 105"/>
            <p:cNvSpPr txBox="1"/>
            <p:nvPr/>
          </p:nvSpPr>
          <p:spPr>
            <a:xfrm>
              <a:off x="5865741" y="1537999"/>
              <a:ext cx="1521407" cy="445154"/>
            </a:xfrm>
            <a:prstGeom prst="rect">
              <a:avLst/>
            </a:prstGeom>
            <a:noFill/>
          </p:spPr>
          <p:txBody>
            <a:bodyPr wrap="square" lIns="91436" tIns="45718" rIns="91436" bIns="45718" rtlCol="0" anchor="ctr" anchorCtr="0">
              <a:spAutoFit/>
            </a:bodyPr>
            <a:lstStyle/>
            <a:p>
              <a:pPr algn="ctr"/>
              <a:r>
                <a:rPr kumimoji="1"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ビデオ</a:t>
              </a:r>
              <a:r>
                <a:rPr kumimoji="1"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端末もしくは</a:t>
              </a:r>
              <a:r>
                <a:rPr kumimoji="1"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PC</a:t>
              </a:r>
              <a:endParaRPr kumimoji="1"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7" name="テキスト ボックス 106"/>
            <p:cNvSpPr txBox="1"/>
            <p:nvPr/>
          </p:nvSpPr>
          <p:spPr>
            <a:xfrm>
              <a:off x="977692" y="1430933"/>
              <a:ext cx="1224243" cy="445154"/>
            </a:xfrm>
            <a:prstGeom prst="rect">
              <a:avLst/>
            </a:prstGeom>
            <a:noFill/>
          </p:spPr>
          <p:txBody>
            <a:bodyPr wrap="square" lIns="91436" tIns="45718" rIns="91436" bIns="45718" rtlCol="0" anchor="ctr" anchorCtr="0">
              <a:spAutoFit/>
            </a:bodyPr>
            <a:lstStyle/>
            <a:p>
              <a:pPr algn="ctr"/>
              <a:r>
                <a:rPr kumimoji="1" lang="ja-JP" altLang="en-US" sz="1200" b="1" dirty="0" smtClean="0">
                  <a:ea typeface="+mj-ea"/>
                  <a:cs typeface="Arial" panose="020B0604020202020204" pitchFamily="34" charset="0"/>
                </a:rPr>
                <a:t>防爆</a:t>
              </a:r>
              <a:r>
                <a:rPr kumimoji="1" lang="en-US" altLang="ja-JP" sz="1200" b="1" dirty="0" smtClean="0">
                  <a:ea typeface="+mj-ea"/>
                  <a:cs typeface="Arial" panose="020B0604020202020204" pitchFamily="34" charset="0"/>
                </a:rPr>
                <a:t>Wi</a:t>
              </a:r>
              <a:r>
                <a:rPr kumimoji="1" lang="en-US" altLang="ja-JP" sz="1200" b="1" dirty="0">
                  <a:ea typeface="+mj-ea"/>
                  <a:cs typeface="Arial" panose="020B0604020202020204" pitchFamily="34" charset="0"/>
                </a:rPr>
                <a:t>-Fi</a:t>
              </a:r>
              <a:br>
                <a:rPr kumimoji="1" lang="en-US" altLang="ja-JP" sz="1200" b="1" dirty="0">
                  <a:ea typeface="+mj-ea"/>
                  <a:cs typeface="Arial" panose="020B0604020202020204" pitchFamily="34" charset="0"/>
                </a:rPr>
              </a:br>
              <a:r>
                <a:rPr kumimoji="1"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アクセスポイント</a:t>
              </a:r>
            </a:p>
          </p:txBody>
        </p:sp>
        <p:sp>
          <p:nvSpPr>
            <p:cNvPr id="108" name="角丸四角形吹き出し 107"/>
            <p:cNvSpPr/>
            <p:nvPr/>
          </p:nvSpPr>
          <p:spPr>
            <a:xfrm>
              <a:off x="5012429" y="3187975"/>
              <a:ext cx="1444002" cy="803523"/>
            </a:xfrm>
            <a:prstGeom prst="wedgeRoundRectCallout">
              <a:avLst>
                <a:gd name="adj1" fmla="val 33489"/>
                <a:gd name="adj2" fmla="val -109758"/>
                <a:gd name="adj3" fmla="val 16667"/>
              </a:avLst>
            </a:prstGeom>
            <a:solidFill>
              <a:schemeClr val="tx2"/>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ガス検知</a:t>
              </a:r>
              <a:r>
                <a:rPr kumimoji="1"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センサーの</a:t>
              </a:r>
              <a:r>
                <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数値とグラフを</a:t>
              </a:r>
              <a:r>
                <a:rPr kumimoji="1"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表示</a:t>
              </a:r>
              <a:endPar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kumimoji="1"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作業位置を可視化</a:t>
              </a:r>
              <a:endParaRPr kumimoji="1"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9" name="角丸四角形吹き出し 108"/>
            <p:cNvSpPr/>
            <p:nvPr/>
          </p:nvSpPr>
          <p:spPr>
            <a:xfrm>
              <a:off x="6774408" y="3172046"/>
              <a:ext cx="1618261" cy="812145"/>
            </a:xfrm>
            <a:prstGeom prst="wedgeRoundRectCallout">
              <a:avLst>
                <a:gd name="adj1" fmla="val -31996"/>
                <a:gd name="adj2" fmla="val -107826"/>
                <a:gd name="adj3" fmla="val 16667"/>
              </a:avLst>
            </a:prstGeom>
            <a:solidFill>
              <a:srgbClr val="2968AF"/>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200" b="1" dirty="0" smtClean="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管理、監督者</a:t>
              </a:r>
              <a:r>
                <a:rPr kumimoji="1" lang="ja-JP" altLang="en-US"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は</a:t>
              </a:r>
              <a:endParaRPr kumimoji="1" lang="en-US" altLang="ja-JP"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kumimoji="1" lang="ja-JP" altLang="en-US"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映像で装備や手順と</a:t>
              </a:r>
              <a:r>
                <a:rPr kumimoji="1" lang="en-US" altLang="ja-JP"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200" b="1" dirty="0" smtClean="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センサーの</a:t>
              </a:r>
              <a:r>
                <a:rPr kumimoji="1" lang="ja-JP" altLang="en-US"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グラフを</a:t>
              </a:r>
              <a:r>
                <a:rPr kumimoji="1" lang="en-US" altLang="ja-JP"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200"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確認しながら作業を指示</a:t>
              </a:r>
            </a:p>
          </p:txBody>
        </p:sp>
        <p:pic>
          <p:nvPicPr>
            <p:cNvPr id="110" name="Picture 7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342557" y="1267662"/>
              <a:ext cx="407774" cy="379698"/>
            </a:xfrm>
            <a:prstGeom prst="rect">
              <a:avLst/>
            </a:prstGeom>
          </p:spPr>
        </p:pic>
        <p:sp>
          <p:nvSpPr>
            <p:cNvPr id="111" name="TextBox 78"/>
            <p:cNvSpPr txBox="1"/>
            <p:nvPr/>
          </p:nvSpPr>
          <p:spPr>
            <a:xfrm>
              <a:off x="7736069" y="1350518"/>
              <a:ext cx="800615" cy="267091"/>
            </a:xfrm>
            <a:prstGeom prst="rect">
              <a:avLst/>
            </a:prstGeom>
            <a:noFill/>
          </p:spPr>
          <p:txBody>
            <a:bodyPr wrap="square" lIns="91436" tIns="45718" rIns="91436" bIns="45718" rtlCol="0">
              <a:spAutoFit/>
            </a:bodyPr>
            <a:lstStyle/>
            <a:p>
              <a:pPr algn="ctr"/>
              <a:r>
                <a:rPr lang="ja-JP" altLang="en-US" sz="1200" dirty="0">
                  <a:ea typeface="+mj-ea"/>
                </a:rPr>
                <a:t>録音録画</a:t>
              </a:r>
              <a:endParaRPr lang="en-US" sz="1200" dirty="0">
                <a:ea typeface="+mj-ea"/>
              </a:endParaRPr>
            </a:p>
          </p:txBody>
        </p:sp>
        <p:cxnSp>
          <p:nvCxnSpPr>
            <p:cNvPr id="112" name="直線コネクタ 111"/>
            <p:cNvCxnSpPr>
              <a:endCxn id="106" idx="3"/>
            </p:cNvCxnSpPr>
            <p:nvPr/>
          </p:nvCxnSpPr>
          <p:spPr>
            <a:xfrm>
              <a:off x="7342565" y="1457518"/>
              <a:ext cx="44583" cy="30305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 name="角丸四角形 112"/>
            <p:cNvSpPr/>
            <p:nvPr/>
          </p:nvSpPr>
          <p:spPr>
            <a:xfrm>
              <a:off x="284342" y="1039441"/>
              <a:ext cx="3925492" cy="3290569"/>
            </a:xfrm>
            <a:prstGeom prst="roundRect">
              <a:avLst>
                <a:gd name="adj" fmla="val 6344"/>
              </a:avLst>
            </a:prstGeom>
            <a:noFill/>
            <a:ln w="38100" cmpd="sng">
              <a:solidFill>
                <a:schemeClr val="tx1">
                  <a:lumMod val="50000"/>
                </a:schemeClr>
              </a:solidFill>
              <a:prstDash val="sysDash"/>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endParaRPr kumimoji="1" lang="ja-JP" altLang="en-US" b="1" dirty="0">
                <a:solidFill>
                  <a:srgbClr val="676767"/>
                </a:solidFill>
                <a:ea typeface="+mj-ea"/>
                <a:cs typeface="Arial" panose="020B0604020202020204" pitchFamily="34" charset="0"/>
              </a:endParaRPr>
            </a:p>
          </p:txBody>
        </p:sp>
        <p:sp>
          <p:nvSpPr>
            <p:cNvPr id="114" name="角丸四角形 113"/>
            <p:cNvSpPr/>
            <p:nvPr/>
          </p:nvSpPr>
          <p:spPr>
            <a:xfrm>
              <a:off x="4670726" y="1041171"/>
              <a:ext cx="3846036" cy="3290569"/>
            </a:xfrm>
            <a:prstGeom prst="roundRect">
              <a:avLst>
                <a:gd name="adj" fmla="val 6344"/>
              </a:avLst>
            </a:prstGeom>
            <a:noFill/>
            <a:ln w="38100" cmpd="sng">
              <a:solidFill>
                <a:schemeClr val="tx2"/>
              </a:solidFill>
              <a:prstDash val="sysDash"/>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endParaRPr kumimoji="1" lang="ja-JP" altLang="en-US" b="1" dirty="0">
                <a:solidFill>
                  <a:srgbClr val="676767"/>
                </a:solidFill>
                <a:ea typeface="+mj-ea"/>
                <a:cs typeface="Arial" panose="020B0604020202020204" pitchFamily="34" charset="0"/>
              </a:endParaRPr>
            </a:p>
          </p:txBody>
        </p:sp>
        <p:sp>
          <p:nvSpPr>
            <p:cNvPr id="115" name="正方形/長方形 114"/>
            <p:cNvSpPr/>
            <p:nvPr/>
          </p:nvSpPr>
          <p:spPr>
            <a:xfrm>
              <a:off x="268441" y="1017886"/>
              <a:ext cx="1160167" cy="258648"/>
            </a:xfrm>
            <a:prstGeom prst="rect">
              <a:avLst/>
            </a:prstGeom>
            <a:solidFill>
              <a:srgbClr val="343434"/>
            </a:solidFill>
            <a:ln w="19050">
              <a:no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r>
                <a:rPr kumimoji="1" lang="ja-JP" altLang="en-US" b="1" dirty="0">
                  <a:solidFill>
                    <a:schemeClr val="bg1"/>
                  </a:solidFill>
                  <a:ea typeface="+mj-ea"/>
                  <a:cs typeface="Arial" panose="020B0604020202020204" pitchFamily="34" charset="0"/>
                </a:rPr>
                <a:t>作業現場</a:t>
              </a:r>
            </a:p>
          </p:txBody>
        </p:sp>
        <p:sp>
          <p:nvSpPr>
            <p:cNvPr id="116" name="正方形/長方形 115"/>
            <p:cNvSpPr/>
            <p:nvPr/>
          </p:nvSpPr>
          <p:spPr>
            <a:xfrm>
              <a:off x="7245663" y="4087462"/>
              <a:ext cx="1288892" cy="258648"/>
            </a:xfrm>
            <a:prstGeom prst="rect">
              <a:avLst/>
            </a:prstGeom>
            <a:solidFill>
              <a:schemeClr val="tx2"/>
            </a:solidFill>
            <a:ln w="19050">
              <a:no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r>
                <a:rPr kumimoji="1" lang="ja-JP" altLang="en-US"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制御監視室</a:t>
              </a:r>
            </a:p>
          </p:txBody>
        </p:sp>
        <p:sp>
          <p:nvSpPr>
            <p:cNvPr id="125" name="object 38"/>
            <p:cNvSpPr/>
            <p:nvPr/>
          </p:nvSpPr>
          <p:spPr>
            <a:xfrm>
              <a:off x="514297" y="2502004"/>
              <a:ext cx="1236685" cy="1127141"/>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pPr defTabSz="879116"/>
              <a:endParaRPr sz="2000">
                <a:solidFill>
                  <a:srgbClr val="0096D6"/>
                </a:solidFill>
                <a:ea typeface="+mj-ea"/>
              </a:endParaRPr>
            </a:p>
          </p:txBody>
        </p:sp>
      </p:grpSp>
    </p:spTree>
    <p:extLst>
      <p:ext uri="{BB962C8B-B14F-4D97-AF65-F5344CB8AC3E}">
        <p14:creationId xmlns:p14="http://schemas.microsoft.com/office/powerpoint/2010/main" val="193583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3" descr="スクリーンショット 2014-06-10 18.45.54.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194437" y="1111204"/>
            <a:ext cx="4470168" cy="3400454"/>
          </a:xfrm>
          <a:prstGeom prst="rect">
            <a:avLst/>
          </a:prstGeom>
          <a:ln>
            <a:solidFill>
              <a:schemeClr val="tx1"/>
            </a:solidFill>
          </a:ln>
        </p:spPr>
      </p:pic>
      <p:sp>
        <p:nvSpPr>
          <p:cNvPr id="2" name="タイトル 1"/>
          <p:cNvSpPr>
            <a:spLocks noGrp="1"/>
          </p:cNvSpPr>
          <p:nvPr>
            <p:ph type="ctrTitle"/>
          </p:nvPr>
        </p:nvSpPr>
        <p:spPr/>
        <p:txBody>
          <a:bodyPr/>
          <a:lstStyle/>
          <a:p>
            <a:r>
              <a:rPr lang="ja-JP" altLang="en-US" dirty="0">
                <a:latin typeface="ＭＳ Ｐゴシック" panose="020B0600070205080204" pitchFamily="50" charset="-128"/>
              </a:rPr>
              <a:t>立入禁止箇所への進入を検知</a:t>
            </a:r>
            <a:r>
              <a:rPr lang="ja-JP" altLang="en-US" dirty="0" smtClean="0">
                <a:latin typeface="ＭＳ Ｐゴシック" panose="020B0600070205080204" pitchFamily="50" charset="-128"/>
              </a:rPr>
              <a:t>してアラート</a:t>
            </a:r>
            <a:endParaRPr lang="ja-JP" altLang="en-US" dirty="0">
              <a:latin typeface="ＭＳ Ｐゴシック" panose="020B0600070205080204" pitchFamily="50" charset="-128"/>
            </a:endParaRPr>
          </a:p>
        </p:txBody>
      </p:sp>
      <p:sp>
        <p:nvSpPr>
          <p:cNvPr id="3" name="テキスト プレースホルダー 2"/>
          <p:cNvSpPr>
            <a:spLocks noGrp="1"/>
          </p:cNvSpPr>
          <p:nvPr>
            <p:ph type="body" sz="quarter" idx="10"/>
          </p:nvPr>
        </p:nvSpPr>
        <p:spPr/>
        <p:txBody>
          <a:bodyPr/>
          <a:lstStyle/>
          <a:p>
            <a:r>
              <a:rPr lang="ja-JP" altLang="en-US" sz="1600" dirty="0">
                <a:solidFill>
                  <a:schemeClr val="tx1"/>
                </a:solidFill>
                <a:latin typeface="ＭＳ Ｐゴシック" panose="020B0600070205080204" pitchFamily="50" charset="-128"/>
              </a:rPr>
              <a:t>位置検知システムとコミュニケーションを連携させ、危険エリアへの立入りを</a:t>
            </a:r>
            <a:r>
              <a:rPr lang="ja-JP" altLang="en-US" sz="1600" dirty="0" smtClean="0">
                <a:solidFill>
                  <a:schemeClr val="tx1"/>
                </a:solidFill>
                <a:latin typeface="ＭＳ Ｐゴシック" panose="020B0600070205080204" pitchFamily="50" charset="-128"/>
              </a:rPr>
              <a:t>警告</a:t>
            </a:r>
            <a:endParaRPr lang="en-US" altLang="ja-JP" sz="1600" dirty="0">
              <a:solidFill>
                <a:schemeClr val="tx1"/>
              </a:solidFill>
              <a:latin typeface="ＭＳ Ｐゴシック" panose="020B0600070205080204" pitchFamily="50" charset="-128"/>
              <a:cs typeface="メイリオ"/>
            </a:endParaRPr>
          </a:p>
        </p:txBody>
      </p:sp>
      <p:grpSp>
        <p:nvGrpSpPr>
          <p:cNvPr id="101" name="図形グループ 100"/>
          <p:cNvGrpSpPr/>
          <p:nvPr/>
        </p:nvGrpSpPr>
        <p:grpSpPr>
          <a:xfrm>
            <a:off x="565826" y="1149274"/>
            <a:ext cx="945586" cy="1950411"/>
            <a:chOff x="1625600" y="0"/>
            <a:chExt cx="2493639" cy="5143500"/>
          </a:xfrm>
        </p:grpSpPr>
        <p:pic>
          <p:nvPicPr>
            <p:cNvPr id="102" name="図 10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5600" y="0"/>
              <a:ext cx="2493639" cy="5143500"/>
            </a:xfrm>
            <a:prstGeom prst="rect">
              <a:avLst/>
            </a:prstGeom>
          </p:spPr>
        </p:pic>
        <p:grpSp>
          <p:nvGrpSpPr>
            <p:cNvPr id="103" name="図形グループ 102"/>
            <p:cNvGrpSpPr/>
            <p:nvPr/>
          </p:nvGrpSpPr>
          <p:grpSpPr>
            <a:xfrm>
              <a:off x="1788067" y="646703"/>
              <a:ext cx="2180774" cy="3873311"/>
              <a:chOff x="3417381" y="529736"/>
              <a:chExt cx="1853119" cy="3288464"/>
            </a:xfrm>
          </p:grpSpPr>
          <p:pic>
            <p:nvPicPr>
              <p:cNvPr id="105" name="図 10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7381" y="529736"/>
                <a:ext cx="1852655" cy="3288464"/>
              </a:xfrm>
              <a:prstGeom prst="rect">
                <a:avLst/>
              </a:prstGeom>
            </p:spPr>
          </p:pic>
          <p:grpSp>
            <p:nvGrpSpPr>
              <p:cNvPr id="106" name="図形グループ 105"/>
              <p:cNvGrpSpPr/>
              <p:nvPr/>
            </p:nvGrpSpPr>
            <p:grpSpPr>
              <a:xfrm>
                <a:off x="3419384" y="1111205"/>
                <a:ext cx="1851116" cy="2706995"/>
                <a:chOff x="5257584" y="1111204"/>
                <a:chExt cx="1851116" cy="2706995"/>
              </a:xfrm>
            </p:grpSpPr>
            <p:pic>
              <p:nvPicPr>
                <p:cNvPr id="107" name="図 10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57584" y="1111204"/>
                  <a:ext cx="1851116" cy="2706995"/>
                </a:xfrm>
                <a:prstGeom prst="rect">
                  <a:avLst/>
                </a:prstGeom>
              </p:spPr>
            </p:pic>
            <p:pic>
              <p:nvPicPr>
                <p:cNvPr id="108" name="図 10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05099" y="3460750"/>
                  <a:ext cx="1729293" cy="279572"/>
                </a:xfrm>
                <a:prstGeom prst="roundRect">
                  <a:avLst>
                    <a:gd name="adj" fmla="val 10832"/>
                  </a:avLst>
                </a:prstGeom>
              </p:spPr>
            </p:pic>
          </p:grpSp>
        </p:grpSp>
        <p:pic>
          <p:nvPicPr>
            <p:cNvPr id="104" name="図 103"/>
            <p:cNvPicPr>
              <a:picLocks noChangeAspect="1"/>
            </p:cNvPicPr>
            <p:nvPr/>
          </p:nvPicPr>
          <p:blipFill rotWithShape="1">
            <a:blip r:embed="rId8" cstate="email">
              <a:extLst>
                <a:ext uri="{28A0092B-C50C-407E-A947-70E740481C1C}">
                  <a14:useLocalDpi xmlns:a14="http://schemas.microsoft.com/office/drawing/2010/main"/>
                </a:ext>
              </a:extLst>
            </a:blip>
            <a:srcRect t="-1"/>
            <a:stretch/>
          </p:blipFill>
          <p:spPr>
            <a:xfrm>
              <a:off x="2353782" y="3074270"/>
              <a:ext cx="1541633" cy="863258"/>
            </a:xfrm>
            <a:prstGeom prst="roundRect">
              <a:avLst>
                <a:gd name="adj" fmla="val 12717"/>
              </a:avLst>
            </a:prstGeom>
            <a:ln w="19050" cmpd="sng">
              <a:solidFill>
                <a:schemeClr val="bg1">
                  <a:lumMod val="50000"/>
                </a:schemeClr>
              </a:solidFill>
            </a:ln>
          </p:spPr>
        </p:pic>
      </p:grpSp>
      <p:cxnSp>
        <p:nvCxnSpPr>
          <p:cNvPr id="109" name="直線矢印コネクタ 108"/>
          <p:cNvCxnSpPr/>
          <p:nvPr/>
        </p:nvCxnSpPr>
        <p:spPr>
          <a:xfrm flipH="1">
            <a:off x="3592848" y="4302787"/>
            <a:ext cx="2297740" cy="0"/>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10" name="図 109" descr="2500_large.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77453" y="4018718"/>
            <a:ext cx="1597179" cy="342552"/>
          </a:xfrm>
          <a:prstGeom prst="rect">
            <a:avLst/>
          </a:prstGeom>
        </p:spPr>
      </p:pic>
      <p:pic>
        <p:nvPicPr>
          <p:cNvPr id="111" name="図 1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61641" y="2849030"/>
            <a:ext cx="1629163" cy="307999"/>
          </a:xfrm>
          <a:prstGeom prst="rect">
            <a:avLst/>
          </a:prstGeom>
        </p:spPr>
      </p:pic>
      <p:pic>
        <p:nvPicPr>
          <p:cNvPr id="112" name="図 111" descr="MSE3365.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63533" y="3522355"/>
            <a:ext cx="1612602" cy="165125"/>
          </a:xfrm>
          <a:prstGeom prst="rect">
            <a:avLst/>
          </a:prstGeom>
        </p:spPr>
      </p:pic>
      <p:cxnSp>
        <p:nvCxnSpPr>
          <p:cNvPr id="113" name="直線矢印コネクタ 112"/>
          <p:cNvCxnSpPr/>
          <p:nvPr/>
        </p:nvCxnSpPr>
        <p:spPr>
          <a:xfrm flipV="1">
            <a:off x="2767658" y="3661444"/>
            <a:ext cx="0" cy="357281"/>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p:nvPr/>
        </p:nvCxnSpPr>
        <p:spPr>
          <a:xfrm flipV="1">
            <a:off x="2769660" y="3153801"/>
            <a:ext cx="0" cy="357281"/>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1" name="テキスト ボックス 120"/>
          <p:cNvSpPr txBox="1"/>
          <p:nvPr/>
        </p:nvSpPr>
        <p:spPr>
          <a:xfrm>
            <a:off x="1219895" y="4361467"/>
            <a:ext cx="2381307" cy="261606"/>
          </a:xfrm>
          <a:prstGeom prst="rect">
            <a:avLst/>
          </a:prstGeom>
          <a:noFill/>
        </p:spPr>
        <p:txBody>
          <a:bodyPr wrap="square" lIns="91436" tIns="45718" rIns="91436" bIns="45718" rtlCol="0" anchor="ctr" anchorCtr="0">
            <a:spAutoFit/>
          </a:bodyPr>
          <a:lstStyle/>
          <a:p>
            <a:pPr algn="r"/>
            <a:r>
              <a:rPr kumimoji="1" lang="en-US" altLang="ja-JP" sz="1100" b="1" dirty="0">
                <a:latin typeface="ＭＳ Ｐゴシック" panose="020B0600070205080204" pitchFamily="50" charset="-128"/>
                <a:ea typeface="ＭＳ Ｐゴシック" panose="020B0600070205080204" pitchFamily="50" charset="-128"/>
                <a:cs typeface="Arial" panose="020B0604020202020204" pitchFamily="34" charset="0"/>
              </a:rPr>
              <a:t>Wi-Fi</a:t>
            </a:r>
            <a:r>
              <a:rPr kumimoji="1"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コントローラが電波強度を測定</a:t>
            </a:r>
          </a:p>
        </p:txBody>
      </p:sp>
      <p:sp>
        <p:nvSpPr>
          <p:cNvPr id="122" name="テキスト ボックス 121"/>
          <p:cNvSpPr txBox="1"/>
          <p:nvPr/>
        </p:nvSpPr>
        <p:spPr>
          <a:xfrm>
            <a:off x="822474" y="3700000"/>
            <a:ext cx="1936838" cy="261606"/>
          </a:xfrm>
          <a:prstGeom prst="rect">
            <a:avLst/>
          </a:prstGeom>
          <a:noFill/>
        </p:spPr>
        <p:txBody>
          <a:bodyPr wrap="square" lIns="91436" tIns="45718" rIns="91436" bIns="45718" rtlCol="0" anchor="ctr" anchorCtr="0">
            <a:spAutoFit/>
          </a:bodyPr>
          <a:lstStyle/>
          <a:p>
            <a:pPr algn="r"/>
            <a:r>
              <a:rPr kumimoji="1"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モビリティ サービス エンジン</a:t>
            </a:r>
            <a:endParaRPr kumimoji="1"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4" name="テキスト ボックス 123"/>
          <p:cNvSpPr txBox="1"/>
          <p:nvPr/>
        </p:nvSpPr>
        <p:spPr>
          <a:xfrm>
            <a:off x="672340" y="3150662"/>
            <a:ext cx="2101679" cy="261606"/>
          </a:xfrm>
          <a:prstGeom prst="rect">
            <a:avLst/>
          </a:prstGeom>
          <a:noFill/>
        </p:spPr>
        <p:txBody>
          <a:bodyPr wrap="square" lIns="91436" tIns="45718" rIns="91436" bIns="45718" rtlCol="0" anchor="ctr" anchorCtr="0">
            <a:spAutoFit/>
          </a:bodyPr>
          <a:lstStyle/>
          <a:p>
            <a:pPr algn="r"/>
            <a:r>
              <a:rPr lang="ja-JP" altLang="en-US" sz="1100" b="1" dirty="0">
                <a:latin typeface="ＭＳ Ｐゴシック" panose="020B0600070205080204" pitchFamily="50" charset="-128"/>
                <a:ea typeface="ＭＳ Ｐゴシック" panose="020B0600070205080204" pitchFamily="50" charset="-128"/>
              </a:rPr>
              <a:t>統合</a:t>
            </a:r>
            <a:r>
              <a:rPr lang="ja-JP" altLang="en-US" sz="1100" b="1" dirty="0" smtClean="0">
                <a:latin typeface="ＭＳ Ｐゴシック" panose="020B0600070205080204" pitchFamily="50" charset="-128"/>
                <a:ea typeface="ＭＳ Ｐゴシック" panose="020B0600070205080204" pitchFamily="50" charset="-128"/>
              </a:rPr>
              <a:t>コミュニケーション サーバ</a:t>
            </a:r>
            <a:endParaRPr lang="en-US" altLang="ja-JP" sz="1100" b="1" dirty="0">
              <a:latin typeface="ＭＳ Ｐゴシック" panose="020B0600070205080204" pitchFamily="50" charset="-128"/>
              <a:ea typeface="ＭＳ Ｐゴシック" panose="020B0600070205080204" pitchFamily="50" charset="-128"/>
            </a:endParaRPr>
          </a:p>
        </p:txBody>
      </p:sp>
      <p:sp>
        <p:nvSpPr>
          <p:cNvPr id="125" name="角丸四角形 124"/>
          <p:cNvSpPr/>
          <p:nvPr/>
        </p:nvSpPr>
        <p:spPr>
          <a:xfrm>
            <a:off x="672144" y="1871512"/>
            <a:ext cx="748278" cy="518005"/>
          </a:xfrm>
          <a:prstGeom prst="roundRect">
            <a:avLst/>
          </a:prstGeom>
          <a:solidFill>
            <a:srgbClr val="FFFFFF"/>
          </a:solidFill>
          <a:ln w="19050">
            <a:no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r>
              <a:rPr kumimoji="1" lang="en-US" altLang="ja-JP"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t>
            </a:r>
            <a:r>
              <a:rPr kumimoji="1" lang="ja-JP" altLang="en-US"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警告</a:t>
            </a:r>
            <a:r>
              <a:rPr kumimoji="1" lang="en-US" altLang="ja-JP"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t>
            </a:r>
            <a:br>
              <a:rPr kumimoji="1" lang="en-US" altLang="ja-JP"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危険エリア</a:t>
            </a:r>
            <a:r>
              <a:rPr kumimoji="1" lang="en-US" altLang="ja-JP"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立入検知</a:t>
            </a:r>
          </a:p>
        </p:txBody>
      </p:sp>
      <p:cxnSp>
        <p:nvCxnSpPr>
          <p:cNvPr id="127" name="カギ線コネクタ 126"/>
          <p:cNvCxnSpPr>
            <a:stCxn id="111" idx="0"/>
            <a:endCxn id="102" idx="3"/>
          </p:cNvCxnSpPr>
          <p:nvPr/>
        </p:nvCxnSpPr>
        <p:spPr>
          <a:xfrm rot="16200000" flipV="1">
            <a:off x="1781535" y="1854356"/>
            <a:ext cx="724556" cy="1264801"/>
          </a:xfrm>
          <a:prstGeom prst="bentConnector2">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9" name="テキスト ボックス 128"/>
          <p:cNvSpPr txBox="1"/>
          <p:nvPr/>
        </p:nvSpPr>
        <p:spPr>
          <a:xfrm>
            <a:off x="2767674" y="3152672"/>
            <a:ext cx="1116947" cy="261606"/>
          </a:xfrm>
          <a:prstGeom prst="rect">
            <a:avLst/>
          </a:prstGeom>
          <a:noFill/>
        </p:spPr>
        <p:txBody>
          <a:bodyPr wrap="square" lIns="91436" tIns="45718" rIns="91436" bIns="45718" rtlCol="0" anchor="ctr" anchorCtr="0">
            <a:spAutoFit/>
          </a:bodyPr>
          <a:lstStyle/>
          <a:p>
            <a:r>
              <a:rPr lang="ja-JP" altLang="en-US" sz="1100" b="1" dirty="0">
                <a:latin typeface="ＭＳ Ｐゴシック" panose="020B0600070205080204" pitchFamily="50" charset="-128"/>
                <a:ea typeface="ＭＳ Ｐゴシック" panose="020B0600070205080204" pitchFamily="50" charset="-128"/>
              </a:rPr>
              <a:t>が同報通信</a:t>
            </a:r>
            <a:endParaRPr lang="en-US" altLang="ja-JP" sz="1100" b="1" dirty="0">
              <a:latin typeface="ＭＳ Ｐゴシック" panose="020B0600070205080204" pitchFamily="50" charset="-128"/>
              <a:ea typeface="ＭＳ Ｐゴシック" panose="020B0600070205080204" pitchFamily="50" charset="-128"/>
            </a:endParaRPr>
          </a:p>
        </p:txBody>
      </p:sp>
      <p:sp>
        <p:nvSpPr>
          <p:cNvPr id="130" name="テキスト ボックス 129"/>
          <p:cNvSpPr txBox="1"/>
          <p:nvPr/>
        </p:nvSpPr>
        <p:spPr>
          <a:xfrm>
            <a:off x="2752967" y="3681044"/>
            <a:ext cx="1090151" cy="261606"/>
          </a:xfrm>
          <a:prstGeom prst="rect">
            <a:avLst/>
          </a:prstGeom>
          <a:noFill/>
        </p:spPr>
        <p:txBody>
          <a:bodyPr wrap="square" lIns="91436" tIns="45718" rIns="91436" bIns="45718" rtlCol="0" anchor="ctr" anchorCtr="0">
            <a:spAutoFit/>
          </a:bodyPr>
          <a:lstStyle/>
          <a:p>
            <a:r>
              <a:rPr lang="ja-JP" altLang="en-US" sz="1100" b="1" dirty="0">
                <a:latin typeface="ＭＳ Ｐゴシック" panose="020B0600070205080204" pitchFamily="50" charset="-128"/>
                <a:ea typeface="ＭＳ Ｐゴシック" panose="020B0600070205080204" pitchFamily="50" charset="-128"/>
              </a:rPr>
              <a:t>が位置検知</a:t>
            </a:r>
            <a:endParaRPr lang="en-US" altLang="ja-JP" sz="1100" b="1" dirty="0">
              <a:latin typeface="ＭＳ Ｐゴシック" panose="020B0600070205080204" pitchFamily="50" charset="-128"/>
              <a:ea typeface="ＭＳ Ｐゴシック" panose="020B0600070205080204" pitchFamily="50" charset="-128"/>
            </a:endParaRPr>
          </a:p>
        </p:txBody>
      </p:sp>
      <p:pic>
        <p:nvPicPr>
          <p:cNvPr id="117" name="図 116" descr="Location.png"/>
          <p:cNvPicPr>
            <a:picLocks noChangeAspect="1"/>
          </p:cNvPicPr>
          <p:nvPr/>
        </p:nvPicPr>
        <p:blipFill>
          <a:blip r:embed="rId12"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7782959" y="2691500"/>
            <a:ext cx="321641" cy="473002"/>
          </a:xfrm>
          <a:prstGeom prst="rect">
            <a:avLst/>
          </a:prstGeom>
        </p:spPr>
      </p:pic>
      <p:pic>
        <p:nvPicPr>
          <p:cNvPr id="119" name="図 118" descr="Location.png"/>
          <p:cNvPicPr>
            <a:picLocks noChangeAspect="1"/>
          </p:cNvPicPr>
          <p:nvPr/>
        </p:nvPicPr>
        <p:blipFill>
          <a:blip r:embed="rId1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551016" y="3386972"/>
            <a:ext cx="321641" cy="473002"/>
          </a:xfrm>
          <a:prstGeom prst="rect">
            <a:avLst/>
          </a:prstGeom>
        </p:spPr>
      </p:pic>
      <p:grpSp>
        <p:nvGrpSpPr>
          <p:cNvPr id="120" name="図形グループ 119"/>
          <p:cNvGrpSpPr/>
          <p:nvPr/>
        </p:nvGrpSpPr>
        <p:grpSpPr>
          <a:xfrm>
            <a:off x="5361541" y="2945376"/>
            <a:ext cx="294933" cy="392326"/>
            <a:chOff x="6698409" y="2753215"/>
            <a:chExt cx="294933" cy="392326"/>
          </a:xfrm>
        </p:grpSpPr>
        <p:sp>
          <p:nvSpPr>
            <p:cNvPr id="123" name="角丸四角形 122"/>
            <p:cNvSpPr/>
            <p:nvPr/>
          </p:nvSpPr>
          <p:spPr>
            <a:xfrm>
              <a:off x="6698409" y="281683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26" name="図形グループ 125"/>
            <p:cNvGrpSpPr/>
            <p:nvPr/>
          </p:nvGrpSpPr>
          <p:grpSpPr>
            <a:xfrm>
              <a:off x="6759105" y="2753215"/>
              <a:ext cx="173541" cy="106034"/>
              <a:chOff x="7956376" y="2859782"/>
              <a:chExt cx="333751" cy="288032"/>
            </a:xfrm>
            <a:solidFill>
              <a:schemeClr val="accent1"/>
            </a:solidFill>
          </p:grpSpPr>
          <p:sp>
            <p:nvSpPr>
              <p:cNvPr id="133" name="角丸四角形 13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4" name="角丸四角形 13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28" name="図形グループ 127"/>
            <p:cNvGrpSpPr/>
            <p:nvPr/>
          </p:nvGrpSpPr>
          <p:grpSpPr>
            <a:xfrm>
              <a:off x="6759105" y="3039507"/>
              <a:ext cx="173541" cy="106034"/>
              <a:chOff x="7956376" y="2859782"/>
              <a:chExt cx="333751" cy="288032"/>
            </a:xfrm>
            <a:solidFill>
              <a:schemeClr val="accent1"/>
            </a:solidFill>
          </p:grpSpPr>
          <p:sp>
            <p:nvSpPr>
              <p:cNvPr id="131" name="角丸四角形 13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2" name="角丸四角形 13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35" name="図形グループ 134"/>
          <p:cNvGrpSpPr/>
          <p:nvPr/>
        </p:nvGrpSpPr>
        <p:grpSpPr>
          <a:xfrm>
            <a:off x="7945387" y="1886313"/>
            <a:ext cx="294933" cy="392326"/>
            <a:chOff x="7627867" y="2955745"/>
            <a:chExt cx="294933" cy="392326"/>
          </a:xfrm>
        </p:grpSpPr>
        <p:sp>
          <p:nvSpPr>
            <p:cNvPr id="136" name="角丸四角形 135"/>
            <p:cNvSpPr/>
            <p:nvPr/>
          </p:nvSpPr>
          <p:spPr>
            <a:xfrm>
              <a:off x="7627867" y="301936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37" name="図形グループ 136"/>
            <p:cNvGrpSpPr/>
            <p:nvPr/>
          </p:nvGrpSpPr>
          <p:grpSpPr>
            <a:xfrm>
              <a:off x="7688563" y="2955745"/>
              <a:ext cx="173541" cy="106034"/>
              <a:chOff x="7956376" y="2859782"/>
              <a:chExt cx="333751" cy="288032"/>
            </a:xfrm>
            <a:solidFill>
              <a:schemeClr val="accent1"/>
            </a:solidFill>
          </p:grpSpPr>
          <p:sp>
            <p:nvSpPr>
              <p:cNvPr id="141" name="角丸四角形 14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2" name="角丸四角形 14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38" name="図形グループ 137"/>
            <p:cNvGrpSpPr/>
            <p:nvPr/>
          </p:nvGrpSpPr>
          <p:grpSpPr>
            <a:xfrm>
              <a:off x="7688563" y="3242037"/>
              <a:ext cx="173541" cy="106034"/>
              <a:chOff x="7956376" y="2859782"/>
              <a:chExt cx="333751" cy="288032"/>
            </a:xfrm>
            <a:solidFill>
              <a:schemeClr val="accent1"/>
            </a:solidFill>
          </p:grpSpPr>
          <p:sp>
            <p:nvSpPr>
              <p:cNvPr id="139" name="角丸四角形 13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0" name="角丸四角形 13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51" name="図形グループ 150"/>
          <p:cNvGrpSpPr/>
          <p:nvPr/>
        </p:nvGrpSpPr>
        <p:grpSpPr>
          <a:xfrm>
            <a:off x="7289308" y="4054262"/>
            <a:ext cx="294933" cy="392326"/>
            <a:chOff x="7523249" y="3987423"/>
            <a:chExt cx="294933" cy="392326"/>
          </a:xfrm>
        </p:grpSpPr>
        <p:sp>
          <p:nvSpPr>
            <p:cNvPr id="152" name="角丸四角形 151"/>
            <p:cNvSpPr/>
            <p:nvPr/>
          </p:nvSpPr>
          <p:spPr>
            <a:xfrm>
              <a:off x="7523249" y="4051042"/>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53" name="図形グループ 152"/>
            <p:cNvGrpSpPr/>
            <p:nvPr/>
          </p:nvGrpSpPr>
          <p:grpSpPr>
            <a:xfrm>
              <a:off x="7583945" y="3987423"/>
              <a:ext cx="173541" cy="106034"/>
              <a:chOff x="7956376" y="2859782"/>
              <a:chExt cx="333751" cy="288032"/>
            </a:xfrm>
            <a:solidFill>
              <a:schemeClr val="accent1"/>
            </a:solidFill>
          </p:grpSpPr>
          <p:sp>
            <p:nvSpPr>
              <p:cNvPr id="157" name="角丸四角形 15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8" name="角丸四角形 15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54" name="図形グループ 153"/>
            <p:cNvGrpSpPr/>
            <p:nvPr/>
          </p:nvGrpSpPr>
          <p:grpSpPr>
            <a:xfrm>
              <a:off x="7583945" y="4273715"/>
              <a:ext cx="173541" cy="106034"/>
              <a:chOff x="7956376" y="2859782"/>
              <a:chExt cx="333751" cy="288032"/>
            </a:xfrm>
            <a:solidFill>
              <a:schemeClr val="accent1"/>
            </a:solidFill>
          </p:grpSpPr>
          <p:sp>
            <p:nvSpPr>
              <p:cNvPr id="155" name="角丸四角形 15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6" name="角丸四角形 15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59" name="図形グループ 158"/>
          <p:cNvGrpSpPr/>
          <p:nvPr/>
        </p:nvGrpSpPr>
        <p:grpSpPr>
          <a:xfrm>
            <a:off x="5509598" y="1263716"/>
            <a:ext cx="294933" cy="392326"/>
            <a:chOff x="6318063" y="2022004"/>
            <a:chExt cx="294933" cy="392326"/>
          </a:xfrm>
        </p:grpSpPr>
        <p:sp>
          <p:nvSpPr>
            <p:cNvPr id="160" name="角丸四角形 159"/>
            <p:cNvSpPr/>
            <p:nvPr/>
          </p:nvSpPr>
          <p:spPr>
            <a:xfrm>
              <a:off x="6318063" y="2085623"/>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61" name="図形グループ 160"/>
            <p:cNvGrpSpPr/>
            <p:nvPr/>
          </p:nvGrpSpPr>
          <p:grpSpPr>
            <a:xfrm>
              <a:off x="6378759" y="2022004"/>
              <a:ext cx="173541" cy="106034"/>
              <a:chOff x="7956376" y="2859782"/>
              <a:chExt cx="333751" cy="288032"/>
            </a:xfrm>
            <a:solidFill>
              <a:schemeClr val="accent1"/>
            </a:solidFill>
          </p:grpSpPr>
          <p:sp>
            <p:nvSpPr>
              <p:cNvPr id="165" name="角丸四角形 16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6" name="角丸四角形 16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62" name="図形グループ 161"/>
            <p:cNvGrpSpPr/>
            <p:nvPr/>
          </p:nvGrpSpPr>
          <p:grpSpPr>
            <a:xfrm>
              <a:off x="6378759" y="2308296"/>
              <a:ext cx="173541" cy="106034"/>
              <a:chOff x="7956376" y="2859782"/>
              <a:chExt cx="333751" cy="288032"/>
            </a:xfrm>
            <a:solidFill>
              <a:schemeClr val="accent1"/>
            </a:solidFill>
          </p:grpSpPr>
          <p:sp>
            <p:nvSpPr>
              <p:cNvPr id="163" name="角丸四角形 16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4" name="角丸四角形 16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67" name="図形グループ 166"/>
          <p:cNvGrpSpPr/>
          <p:nvPr/>
        </p:nvGrpSpPr>
        <p:grpSpPr>
          <a:xfrm>
            <a:off x="7207745" y="2201480"/>
            <a:ext cx="294933" cy="392326"/>
            <a:chOff x="6318063" y="2022004"/>
            <a:chExt cx="294933" cy="392326"/>
          </a:xfrm>
        </p:grpSpPr>
        <p:sp>
          <p:nvSpPr>
            <p:cNvPr id="168" name="角丸四角形 167"/>
            <p:cNvSpPr/>
            <p:nvPr/>
          </p:nvSpPr>
          <p:spPr>
            <a:xfrm>
              <a:off x="6318063" y="2085623"/>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69" name="図形グループ 168"/>
            <p:cNvGrpSpPr/>
            <p:nvPr/>
          </p:nvGrpSpPr>
          <p:grpSpPr>
            <a:xfrm>
              <a:off x="6378759" y="2022004"/>
              <a:ext cx="173541" cy="106034"/>
              <a:chOff x="7956376" y="2859782"/>
              <a:chExt cx="333751" cy="288032"/>
            </a:xfrm>
            <a:solidFill>
              <a:schemeClr val="accent1"/>
            </a:solidFill>
          </p:grpSpPr>
          <p:sp>
            <p:nvSpPr>
              <p:cNvPr id="173" name="角丸四角形 17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4" name="角丸四角形 17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70" name="図形グループ 169"/>
            <p:cNvGrpSpPr/>
            <p:nvPr/>
          </p:nvGrpSpPr>
          <p:grpSpPr>
            <a:xfrm>
              <a:off x="6378759" y="2308296"/>
              <a:ext cx="173541" cy="106034"/>
              <a:chOff x="7956376" y="2859782"/>
              <a:chExt cx="333751" cy="288032"/>
            </a:xfrm>
            <a:solidFill>
              <a:schemeClr val="accent1"/>
            </a:solidFill>
          </p:grpSpPr>
          <p:sp>
            <p:nvSpPr>
              <p:cNvPr id="171" name="角丸四角形 17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2" name="角丸四角形 17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75" name="図形グループ 174"/>
          <p:cNvGrpSpPr/>
          <p:nvPr/>
        </p:nvGrpSpPr>
        <p:grpSpPr>
          <a:xfrm>
            <a:off x="8315029" y="2598492"/>
            <a:ext cx="294933" cy="392326"/>
            <a:chOff x="7627867" y="2955745"/>
            <a:chExt cx="294933" cy="392326"/>
          </a:xfrm>
        </p:grpSpPr>
        <p:sp>
          <p:nvSpPr>
            <p:cNvPr id="176" name="角丸四角形 175"/>
            <p:cNvSpPr/>
            <p:nvPr/>
          </p:nvSpPr>
          <p:spPr>
            <a:xfrm>
              <a:off x="7627867" y="301936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77" name="図形グループ 176"/>
            <p:cNvGrpSpPr/>
            <p:nvPr/>
          </p:nvGrpSpPr>
          <p:grpSpPr>
            <a:xfrm>
              <a:off x="7688563" y="2955745"/>
              <a:ext cx="173541" cy="106034"/>
              <a:chOff x="7956376" y="2859782"/>
              <a:chExt cx="333751" cy="288032"/>
            </a:xfrm>
            <a:solidFill>
              <a:schemeClr val="accent1"/>
            </a:solidFill>
          </p:grpSpPr>
          <p:sp>
            <p:nvSpPr>
              <p:cNvPr id="181" name="角丸四角形 180"/>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2" name="角丸四角形 181"/>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78" name="図形グループ 177"/>
            <p:cNvGrpSpPr/>
            <p:nvPr/>
          </p:nvGrpSpPr>
          <p:grpSpPr>
            <a:xfrm>
              <a:off x="7688563" y="3242037"/>
              <a:ext cx="173541" cy="106034"/>
              <a:chOff x="7956376" y="2859782"/>
              <a:chExt cx="333751" cy="288032"/>
            </a:xfrm>
            <a:solidFill>
              <a:schemeClr val="accent1"/>
            </a:solidFill>
          </p:grpSpPr>
          <p:sp>
            <p:nvSpPr>
              <p:cNvPr id="179" name="角丸四角形 17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0" name="角丸四角形 17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83" name="図形グループ 182"/>
          <p:cNvGrpSpPr/>
          <p:nvPr/>
        </p:nvGrpSpPr>
        <p:grpSpPr>
          <a:xfrm>
            <a:off x="7080423" y="3051669"/>
            <a:ext cx="294933" cy="392326"/>
            <a:chOff x="7627867" y="2955745"/>
            <a:chExt cx="294933" cy="392326"/>
          </a:xfrm>
        </p:grpSpPr>
        <p:sp>
          <p:nvSpPr>
            <p:cNvPr id="184" name="角丸四角形 183"/>
            <p:cNvSpPr/>
            <p:nvPr/>
          </p:nvSpPr>
          <p:spPr>
            <a:xfrm>
              <a:off x="7627867" y="3019364"/>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85" name="図形グループ 184"/>
            <p:cNvGrpSpPr/>
            <p:nvPr/>
          </p:nvGrpSpPr>
          <p:grpSpPr>
            <a:xfrm>
              <a:off x="7688563" y="2955745"/>
              <a:ext cx="173541" cy="106034"/>
              <a:chOff x="7956376" y="2859782"/>
              <a:chExt cx="333751" cy="288032"/>
            </a:xfrm>
            <a:solidFill>
              <a:schemeClr val="accent1"/>
            </a:solidFill>
          </p:grpSpPr>
          <p:sp>
            <p:nvSpPr>
              <p:cNvPr id="189" name="角丸四角形 18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0" name="角丸四角形 18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86" name="図形グループ 185"/>
            <p:cNvGrpSpPr/>
            <p:nvPr/>
          </p:nvGrpSpPr>
          <p:grpSpPr>
            <a:xfrm>
              <a:off x="7688563" y="3242037"/>
              <a:ext cx="173541" cy="106034"/>
              <a:chOff x="7956376" y="2859782"/>
              <a:chExt cx="333751" cy="288032"/>
            </a:xfrm>
            <a:solidFill>
              <a:schemeClr val="accent1"/>
            </a:solidFill>
          </p:grpSpPr>
          <p:sp>
            <p:nvSpPr>
              <p:cNvPr id="187" name="角丸四角形 18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8" name="角丸四角形 18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91" name="図形グループ 190"/>
          <p:cNvGrpSpPr/>
          <p:nvPr/>
        </p:nvGrpSpPr>
        <p:grpSpPr>
          <a:xfrm>
            <a:off x="5971146" y="4114758"/>
            <a:ext cx="294933" cy="392326"/>
            <a:chOff x="7523249" y="3987423"/>
            <a:chExt cx="294933" cy="392326"/>
          </a:xfrm>
        </p:grpSpPr>
        <p:sp>
          <p:nvSpPr>
            <p:cNvPr id="192" name="角丸四角形 191"/>
            <p:cNvSpPr/>
            <p:nvPr/>
          </p:nvSpPr>
          <p:spPr>
            <a:xfrm>
              <a:off x="7523249" y="4051042"/>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93" name="図形グループ 192"/>
            <p:cNvGrpSpPr/>
            <p:nvPr/>
          </p:nvGrpSpPr>
          <p:grpSpPr>
            <a:xfrm>
              <a:off x="7583945" y="3987423"/>
              <a:ext cx="173541" cy="106034"/>
              <a:chOff x="7956376" y="2859782"/>
              <a:chExt cx="333751" cy="288032"/>
            </a:xfrm>
            <a:solidFill>
              <a:schemeClr val="accent1"/>
            </a:solidFill>
          </p:grpSpPr>
          <p:sp>
            <p:nvSpPr>
              <p:cNvPr id="197" name="角丸四角形 19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8" name="角丸四角形 19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94" name="図形グループ 193"/>
            <p:cNvGrpSpPr/>
            <p:nvPr/>
          </p:nvGrpSpPr>
          <p:grpSpPr>
            <a:xfrm>
              <a:off x="7583945" y="4273715"/>
              <a:ext cx="173541" cy="106034"/>
              <a:chOff x="7956376" y="2859782"/>
              <a:chExt cx="333751" cy="288032"/>
            </a:xfrm>
            <a:solidFill>
              <a:schemeClr val="accent1"/>
            </a:solidFill>
          </p:grpSpPr>
          <p:sp>
            <p:nvSpPr>
              <p:cNvPr id="195" name="角丸四角形 19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6" name="角丸四角形 19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sp>
        <p:nvSpPr>
          <p:cNvPr id="6" name="角丸四角形 5"/>
          <p:cNvSpPr/>
          <p:nvPr/>
        </p:nvSpPr>
        <p:spPr>
          <a:xfrm>
            <a:off x="4637288" y="2564960"/>
            <a:ext cx="2281039" cy="1921632"/>
          </a:xfrm>
          <a:prstGeom prst="roundRect">
            <a:avLst>
              <a:gd name="adj" fmla="val 9275"/>
            </a:avLst>
          </a:prstGeom>
          <a:noFill/>
          <a:ln w="38100" cmpd="sng">
            <a:solidFill>
              <a:srgbClr val="FF0000"/>
            </a:solidFill>
            <a:prstDash val="sysDash"/>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18" name="直線矢印コネクタ 117"/>
          <p:cNvCxnSpPr/>
          <p:nvPr/>
        </p:nvCxnSpPr>
        <p:spPr>
          <a:xfrm flipH="1">
            <a:off x="3592849" y="3283487"/>
            <a:ext cx="1729568" cy="852204"/>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43" name="図形グループ 142"/>
          <p:cNvGrpSpPr/>
          <p:nvPr/>
        </p:nvGrpSpPr>
        <p:grpSpPr>
          <a:xfrm>
            <a:off x="6643938" y="2314425"/>
            <a:ext cx="294933" cy="392326"/>
            <a:chOff x="6318063" y="2022004"/>
            <a:chExt cx="294933" cy="392326"/>
          </a:xfrm>
        </p:grpSpPr>
        <p:sp>
          <p:nvSpPr>
            <p:cNvPr id="144" name="角丸四角形 143"/>
            <p:cNvSpPr/>
            <p:nvPr/>
          </p:nvSpPr>
          <p:spPr>
            <a:xfrm>
              <a:off x="6318063" y="2085623"/>
              <a:ext cx="294933" cy="286292"/>
            </a:xfrm>
            <a:prstGeom prst="roundRect">
              <a:avLst>
                <a:gd name="adj" fmla="val 13360"/>
              </a:avLst>
            </a:prstGeom>
            <a:solidFill>
              <a:schemeClr val="accent1"/>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45" name="図形グループ 144"/>
            <p:cNvGrpSpPr/>
            <p:nvPr/>
          </p:nvGrpSpPr>
          <p:grpSpPr>
            <a:xfrm>
              <a:off x="6378759" y="2022004"/>
              <a:ext cx="173541" cy="106034"/>
              <a:chOff x="7956376" y="2859782"/>
              <a:chExt cx="333751" cy="288032"/>
            </a:xfrm>
            <a:solidFill>
              <a:schemeClr val="accent1"/>
            </a:solidFill>
          </p:grpSpPr>
          <p:sp>
            <p:nvSpPr>
              <p:cNvPr id="149" name="角丸四角形 148"/>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0" name="角丸四角形 149"/>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46" name="図形グループ 145"/>
            <p:cNvGrpSpPr/>
            <p:nvPr/>
          </p:nvGrpSpPr>
          <p:grpSpPr>
            <a:xfrm>
              <a:off x="6378759" y="2308296"/>
              <a:ext cx="173541" cy="106034"/>
              <a:chOff x="7956376" y="2859782"/>
              <a:chExt cx="333751" cy="288032"/>
            </a:xfrm>
            <a:solidFill>
              <a:schemeClr val="accent1"/>
            </a:solidFill>
          </p:grpSpPr>
          <p:sp>
            <p:nvSpPr>
              <p:cNvPr id="147" name="角丸四角形 146"/>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8" name="角丸四角形 147"/>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kumimoji="1" lang="ja-JP" altLang="en-US" sz="14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pic>
        <p:nvPicPr>
          <p:cNvPr id="10" name="図 9" descr="Location2.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045163" y="3456281"/>
            <a:ext cx="487680" cy="707136"/>
          </a:xfrm>
          <a:prstGeom prst="rect">
            <a:avLst/>
          </a:prstGeom>
        </p:spPr>
      </p:pic>
      <p:sp>
        <p:nvSpPr>
          <p:cNvPr id="199" name="角丸四角形吹き出し 198"/>
          <p:cNvSpPr/>
          <p:nvPr/>
        </p:nvSpPr>
        <p:spPr>
          <a:xfrm>
            <a:off x="3701478" y="1645920"/>
            <a:ext cx="1551777" cy="918070"/>
          </a:xfrm>
          <a:prstGeom prst="wedgeRoundRectCallout">
            <a:avLst>
              <a:gd name="adj1" fmla="val 32939"/>
              <a:gd name="adj2" fmla="val 125402"/>
              <a:gd name="adj3" fmla="val 16667"/>
            </a:avLst>
          </a:prstGeom>
          <a:solidFill>
            <a:srgbClr val="FF0000"/>
          </a:solidFill>
          <a:ln w="1905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作業スタッフが</a:t>
            </a:r>
            <a:endPar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立入禁止エリアに</a:t>
            </a:r>
            <a:r>
              <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進入した可能性が</a:t>
            </a:r>
            <a:r>
              <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あることを検知</a:t>
            </a:r>
          </a:p>
        </p:txBody>
      </p:sp>
    </p:spTree>
    <p:extLst>
      <p:ext uri="{BB962C8B-B14F-4D97-AF65-F5344CB8AC3E}">
        <p14:creationId xmlns:p14="http://schemas.microsoft.com/office/powerpoint/2010/main" val="72701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センサーからの情報を作業</a:t>
            </a:r>
            <a:r>
              <a:rPr lang="ja-JP" altLang="en-US" dirty="0"/>
              <a:t>スタッフに同報</a:t>
            </a:r>
          </a:p>
        </p:txBody>
      </p:sp>
      <p:sp>
        <p:nvSpPr>
          <p:cNvPr id="3" name="テキスト プレースホルダー 2"/>
          <p:cNvSpPr>
            <a:spLocks noGrp="1"/>
          </p:cNvSpPr>
          <p:nvPr>
            <p:ph type="body" sz="quarter" idx="10"/>
          </p:nvPr>
        </p:nvSpPr>
        <p:spPr/>
        <p:txBody>
          <a:bodyPr/>
          <a:lstStyle/>
          <a:p>
            <a:r>
              <a:rPr lang="ja-JP" altLang="en-US" sz="1600" dirty="0">
                <a:solidFill>
                  <a:schemeClr val="tx1"/>
                </a:solidFill>
              </a:rPr>
              <a:t>ガス検知</a:t>
            </a:r>
            <a:r>
              <a:rPr lang="ja-JP" altLang="en-US" sz="1600" dirty="0" smtClean="0">
                <a:solidFill>
                  <a:schemeClr val="tx1"/>
                </a:solidFill>
              </a:rPr>
              <a:t>センサーと</a:t>
            </a:r>
            <a:r>
              <a:rPr lang="ja-JP" altLang="en-US" sz="1600" dirty="0">
                <a:solidFill>
                  <a:schemeClr val="tx1"/>
                </a:solidFill>
              </a:rPr>
              <a:t>コミュニケーションを連携させ、ガス検知エリア周辺の作業スタッフに</a:t>
            </a:r>
            <a:r>
              <a:rPr lang="ja-JP" altLang="en-US" sz="1600" dirty="0" smtClean="0">
                <a:solidFill>
                  <a:schemeClr val="tx1"/>
                </a:solidFill>
              </a:rPr>
              <a:t>同報</a:t>
            </a:r>
            <a:endParaRPr lang="en-US" altLang="ja-JP" sz="1600" dirty="0">
              <a:solidFill>
                <a:schemeClr val="tx1"/>
              </a:solidFill>
              <a:cs typeface="メイリオ"/>
            </a:endParaRPr>
          </a:p>
        </p:txBody>
      </p:sp>
      <p:grpSp>
        <p:nvGrpSpPr>
          <p:cNvPr id="101" name="図形グループ 100"/>
          <p:cNvGrpSpPr/>
          <p:nvPr/>
        </p:nvGrpSpPr>
        <p:grpSpPr>
          <a:xfrm>
            <a:off x="565826" y="1149274"/>
            <a:ext cx="945586" cy="1950411"/>
            <a:chOff x="1625600" y="0"/>
            <a:chExt cx="2493639" cy="5143500"/>
          </a:xfrm>
        </p:grpSpPr>
        <p:pic>
          <p:nvPicPr>
            <p:cNvPr id="102" name="図 10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5600" y="0"/>
              <a:ext cx="2493639" cy="5143500"/>
            </a:xfrm>
            <a:prstGeom prst="rect">
              <a:avLst/>
            </a:prstGeom>
          </p:spPr>
        </p:pic>
        <p:grpSp>
          <p:nvGrpSpPr>
            <p:cNvPr id="103" name="図形グループ 102"/>
            <p:cNvGrpSpPr/>
            <p:nvPr/>
          </p:nvGrpSpPr>
          <p:grpSpPr>
            <a:xfrm>
              <a:off x="1788067" y="646703"/>
              <a:ext cx="2180774" cy="3873311"/>
              <a:chOff x="3417381" y="529736"/>
              <a:chExt cx="1853119" cy="3288464"/>
            </a:xfrm>
          </p:grpSpPr>
          <p:pic>
            <p:nvPicPr>
              <p:cNvPr id="105" name="図 10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7381" y="529736"/>
                <a:ext cx="1852655" cy="3288464"/>
              </a:xfrm>
              <a:prstGeom prst="rect">
                <a:avLst/>
              </a:prstGeom>
            </p:spPr>
          </p:pic>
          <p:grpSp>
            <p:nvGrpSpPr>
              <p:cNvPr id="106" name="図形グループ 105"/>
              <p:cNvGrpSpPr/>
              <p:nvPr/>
            </p:nvGrpSpPr>
            <p:grpSpPr>
              <a:xfrm>
                <a:off x="3419384" y="1111205"/>
                <a:ext cx="1851116" cy="2706995"/>
                <a:chOff x="5257584" y="1111204"/>
                <a:chExt cx="1851116" cy="2706995"/>
              </a:xfrm>
            </p:grpSpPr>
            <p:pic>
              <p:nvPicPr>
                <p:cNvPr id="107" name="図 10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57584" y="1111204"/>
                  <a:ext cx="1851116" cy="2706995"/>
                </a:xfrm>
                <a:prstGeom prst="rect">
                  <a:avLst/>
                </a:prstGeom>
              </p:spPr>
            </p:pic>
            <p:pic>
              <p:nvPicPr>
                <p:cNvPr id="108" name="図 10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05099" y="3460750"/>
                  <a:ext cx="1729293" cy="279572"/>
                </a:xfrm>
                <a:prstGeom prst="roundRect">
                  <a:avLst>
                    <a:gd name="adj" fmla="val 10832"/>
                  </a:avLst>
                </a:prstGeom>
              </p:spPr>
            </p:pic>
          </p:grpSp>
        </p:grpSp>
        <p:pic>
          <p:nvPicPr>
            <p:cNvPr id="104" name="図 103"/>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2353782" y="3074270"/>
              <a:ext cx="1541633" cy="863258"/>
            </a:xfrm>
            <a:prstGeom prst="roundRect">
              <a:avLst>
                <a:gd name="adj" fmla="val 12717"/>
              </a:avLst>
            </a:prstGeom>
            <a:ln w="19050" cmpd="sng">
              <a:solidFill>
                <a:schemeClr val="bg1">
                  <a:lumMod val="50000"/>
                </a:schemeClr>
              </a:solidFill>
            </a:ln>
          </p:spPr>
        </p:pic>
      </p:grpSp>
      <p:pic>
        <p:nvPicPr>
          <p:cNvPr id="111" name="図 1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61641" y="2849030"/>
            <a:ext cx="1629163" cy="307999"/>
          </a:xfrm>
          <a:prstGeom prst="rect">
            <a:avLst/>
          </a:prstGeom>
        </p:spPr>
      </p:pic>
      <p:cxnSp>
        <p:nvCxnSpPr>
          <p:cNvPr id="116" name="直線矢印コネクタ 115"/>
          <p:cNvCxnSpPr>
            <a:stCxn id="131" idx="1"/>
            <a:endCxn id="111" idx="3"/>
          </p:cNvCxnSpPr>
          <p:nvPr/>
        </p:nvCxnSpPr>
        <p:spPr>
          <a:xfrm flipH="1">
            <a:off x="3590794" y="3000049"/>
            <a:ext cx="495008" cy="2981"/>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636799" y="3147814"/>
            <a:ext cx="2215121" cy="261606"/>
          </a:xfrm>
          <a:prstGeom prst="rect">
            <a:avLst/>
          </a:prstGeom>
          <a:noFill/>
        </p:spPr>
        <p:txBody>
          <a:bodyPr wrap="square" lIns="91436" tIns="45718" rIns="91436" bIns="45718" rtlCol="0" anchor="ctr" anchorCtr="0">
            <a:spAutoFit/>
          </a:bodyPr>
          <a:lstStyle/>
          <a:p>
            <a:pPr algn="ctr"/>
            <a:r>
              <a:rPr lang="ja-JP" altLang="en-US" sz="1100" b="1" dirty="0">
                <a:latin typeface="ＭＳ Ｐゴシック" panose="020B0600070205080204" pitchFamily="50" charset="-128"/>
                <a:ea typeface="ＭＳ Ｐゴシック" panose="020B0600070205080204" pitchFamily="50" charset="-128"/>
              </a:rPr>
              <a:t>統合</a:t>
            </a:r>
            <a:r>
              <a:rPr lang="ja-JP" altLang="en-US" sz="1100" b="1" dirty="0" smtClean="0">
                <a:latin typeface="ＭＳ Ｐゴシック" panose="020B0600070205080204" pitchFamily="50" charset="-128"/>
                <a:ea typeface="ＭＳ Ｐゴシック" panose="020B0600070205080204" pitchFamily="50" charset="-128"/>
              </a:rPr>
              <a:t>コミュニケーション サーバ</a:t>
            </a:r>
            <a:endParaRPr lang="en-US" altLang="ja-JP" sz="1100" b="1" dirty="0">
              <a:latin typeface="ＭＳ Ｐゴシック" panose="020B0600070205080204" pitchFamily="50" charset="-128"/>
              <a:ea typeface="ＭＳ Ｐゴシック" panose="020B0600070205080204" pitchFamily="50" charset="-128"/>
            </a:endParaRPr>
          </a:p>
        </p:txBody>
      </p:sp>
      <p:sp>
        <p:nvSpPr>
          <p:cNvPr id="125" name="角丸四角形 124"/>
          <p:cNvSpPr/>
          <p:nvPr/>
        </p:nvSpPr>
        <p:spPr>
          <a:xfrm>
            <a:off x="672144" y="1871512"/>
            <a:ext cx="748278" cy="518005"/>
          </a:xfrm>
          <a:prstGeom prst="roundRect">
            <a:avLst/>
          </a:prstGeom>
          <a:solidFill>
            <a:srgbClr val="FFFFFF"/>
          </a:solidFill>
          <a:ln w="19050">
            <a:no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r>
              <a:rPr kumimoji="1" lang="en-US" altLang="ja-JP"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緊急</a:t>
            </a:r>
            <a:r>
              <a:rPr kumimoji="1" lang="en-US" altLang="ja-JP"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周辺にて</a:t>
            </a:r>
            <a:r>
              <a:rPr kumimoji="1" lang="en-US" altLang="ja-JP"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
            </a:r>
            <a:br>
              <a:rPr kumimoji="1" lang="en-US" altLang="ja-JP"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9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ガス検知</a:t>
            </a:r>
          </a:p>
        </p:txBody>
      </p:sp>
      <p:cxnSp>
        <p:nvCxnSpPr>
          <p:cNvPr id="127" name="カギ線コネクタ 126"/>
          <p:cNvCxnSpPr>
            <a:stCxn id="111" idx="0"/>
            <a:endCxn id="102" idx="3"/>
          </p:cNvCxnSpPr>
          <p:nvPr/>
        </p:nvCxnSpPr>
        <p:spPr>
          <a:xfrm rot="16200000" flipV="1">
            <a:off x="1781535" y="1854356"/>
            <a:ext cx="724556" cy="1264801"/>
          </a:xfrm>
          <a:prstGeom prst="bentConnector2">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31" name="図 130" descr="ucs_c220_m3_rack_server.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85802" y="2909890"/>
            <a:ext cx="1595892" cy="180327"/>
          </a:xfrm>
          <a:prstGeom prst="rect">
            <a:avLst/>
          </a:prstGeom>
        </p:spPr>
      </p:pic>
      <p:sp>
        <p:nvSpPr>
          <p:cNvPr id="159" name="テキスト ボックス 158"/>
          <p:cNvSpPr txBox="1"/>
          <p:nvPr/>
        </p:nvSpPr>
        <p:spPr>
          <a:xfrm>
            <a:off x="7369235" y="4110818"/>
            <a:ext cx="1249501" cy="261606"/>
          </a:xfrm>
          <a:prstGeom prst="rect">
            <a:avLst/>
          </a:prstGeom>
          <a:noFill/>
        </p:spPr>
        <p:txBody>
          <a:bodyPr wrap="square" lIns="91436" tIns="45718" rIns="91436" bIns="45718" rtlCol="0" anchor="ctr" anchorCtr="0">
            <a:spAutoFit/>
          </a:bodyPr>
          <a:lstStyle/>
          <a:p>
            <a:pPr algn="ct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ガス検知</a:t>
            </a:r>
            <a:r>
              <a:rPr kumimoji="1" lang="ja-JP" altLang="en-US" sz="1100" b="1" dirty="0" smtClean="0">
                <a:latin typeface="Arial" panose="020B0604020202020204" pitchFamily="34" charset="0"/>
                <a:ea typeface="ＭＳ Ｐゴシック" panose="020B0600070205080204" pitchFamily="50" charset="-128"/>
                <a:cs typeface="Arial" panose="020B0604020202020204" pitchFamily="34" charset="0"/>
              </a:rPr>
              <a:t>センサー</a:t>
            </a:r>
            <a:endPar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60" name="テキスト ボックス 159"/>
          <p:cNvSpPr txBox="1"/>
          <p:nvPr/>
        </p:nvSpPr>
        <p:spPr>
          <a:xfrm>
            <a:off x="5765235" y="4401527"/>
            <a:ext cx="1453848" cy="261606"/>
          </a:xfrm>
          <a:prstGeom prst="rect">
            <a:avLst/>
          </a:prstGeom>
          <a:noFill/>
        </p:spPr>
        <p:txBody>
          <a:bodyPr wrap="square" lIns="91436" tIns="45718" rIns="91436" bIns="45718" rtlCol="0" anchor="ctr" anchorCtr="0">
            <a:spAutoFit/>
          </a:bodyPr>
          <a:lstStyle/>
          <a:p>
            <a:pPr algn="ct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防爆モバイル端末</a:t>
            </a:r>
          </a:p>
        </p:txBody>
      </p:sp>
      <p:grpSp>
        <p:nvGrpSpPr>
          <p:cNvPr id="161" name="図形グループ 160"/>
          <p:cNvGrpSpPr/>
          <p:nvPr/>
        </p:nvGrpSpPr>
        <p:grpSpPr>
          <a:xfrm>
            <a:off x="6132851" y="1139170"/>
            <a:ext cx="704589" cy="1127585"/>
            <a:chOff x="6546346" y="460229"/>
            <a:chExt cx="1906564" cy="3051158"/>
          </a:xfrm>
        </p:grpSpPr>
        <p:pic>
          <p:nvPicPr>
            <p:cNvPr id="162" name="図 161" descr="スクリーンショット 2016-07-13 13.25.58.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46346" y="460229"/>
              <a:ext cx="1906564" cy="1380692"/>
            </a:xfrm>
            <a:prstGeom prst="rect">
              <a:avLst/>
            </a:prstGeom>
          </p:spPr>
        </p:pic>
        <p:grpSp>
          <p:nvGrpSpPr>
            <p:cNvPr id="163" name="図形グループ 162"/>
            <p:cNvGrpSpPr/>
            <p:nvPr/>
          </p:nvGrpSpPr>
          <p:grpSpPr>
            <a:xfrm>
              <a:off x="6785074" y="1781585"/>
              <a:ext cx="1453836" cy="1729802"/>
              <a:chOff x="6785074" y="1781585"/>
              <a:chExt cx="1453836" cy="1257654"/>
            </a:xfrm>
          </p:grpSpPr>
          <p:pic>
            <p:nvPicPr>
              <p:cNvPr id="164" name="図 163" descr="スクリーンショット 2016-07-13 13.25.45.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V="1">
                <a:off x="6785074" y="1782595"/>
                <a:ext cx="142187" cy="1256644"/>
              </a:xfrm>
              <a:prstGeom prst="rect">
                <a:avLst/>
              </a:prstGeom>
            </p:spPr>
          </p:pic>
          <p:pic>
            <p:nvPicPr>
              <p:cNvPr id="165" name="図 164" descr="スクリーンショット 2016-07-13 13.25.45.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V="1">
                <a:off x="7448907" y="1781585"/>
                <a:ext cx="142187" cy="1256644"/>
              </a:xfrm>
              <a:prstGeom prst="rect">
                <a:avLst/>
              </a:prstGeom>
            </p:spPr>
          </p:pic>
          <p:pic>
            <p:nvPicPr>
              <p:cNvPr id="166" name="図 165" descr="スクリーンショット 2016-07-13 13.25.45.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V="1">
                <a:off x="8096723" y="1781585"/>
                <a:ext cx="142187" cy="1256644"/>
              </a:xfrm>
              <a:prstGeom prst="rect">
                <a:avLst/>
              </a:prstGeom>
            </p:spPr>
          </p:pic>
        </p:grpSp>
      </p:grpSp>
      <p:grpSp>
        <p:nvGrpSpPr>
          <p:cNvPr id="167" name="図形グループ 166"/>
          <p:cNvGrpSpPr/>
          <p:nvPr/>
        </p:nvGrpSpPr>
        <p:grpSpPr>
          <a:xfrm rot="8099362" flipH="1" flipV="1">
            <a:off x="6139053" y="1925397"/>
            <a:ext cx="704645" cy="703958"/>
            <a:chOff x="7596336" y="1203598"/>
            <a:chExt cx="648072" cy="648072"/>
          </a:xfrm>
          <a:effectLst/>
        </p:grpSpPr>
        <p:sp>
          <p:nvSpPr>
            <p:cNvPr id="168" name="円弧 167"/>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69" name="円弧 168"/>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70" name="円弧 169"/>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71" name="円弧 170"/>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72" name="円弧 171"/>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73" name="円弧 172"/>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74" name="円弧 173"/>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grpSp>
      <p:pic>
        <p:nvPicPr>
          <p:cNvPr id="175" name="図 174" descr="スクリーンショット 2016-07-12 17.36.03.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48037" y="2787128"/>
            <a:ext cx="744183" cy="1328898"/>
          </a:xfrm>
          <a:prstGeom prst="rect">
            <a:avLst/>
          </a:prstGeom>
        </p:spPr>
      </p:pic>
      <p:pic>
        <p:nvPicPr>
          <p:cNvPr id="176" name="図 175"/>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369033" y="3283527"/>
            <a:ext cx="239071" cy="305440"/>
          </a:xfrm>
          <a:prstGeom prst="rect">
            <a:avLst/>
          </a:prstGeom>
        </p:spPr>
      </p:pic>
      <p:grpSp>
        <p:nvGrpSpPr>
          <p:cNvPr id="177" name="図形グループ 176"/>
          <p:cNvGrpSpPr/>
          <p:nvPr/>
        </p:nvGrpSpPr>
        <p:grpSpPr>
          <a:xfrm>
            <a:off x="6072571" y="2611380"/>
            <a:ext cx="853145" cy="1759738"/>
            <a:chOff x="1625600" y="0"/>
            <a:chExt cx="2493639" cy="5143500"/>
          </a:xfrm>
        </p:grpSpPr>
        <p:pic>
          <p:nvPicPr>
            <p:cNvPr id="178" name="図 177"/>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625600" y="0"/>
              <a:ext cx="2493639" cy="5143500"/>
            </a:xfrm>
            <a:prstGeom prst="rect">
              <a:avLst/>
            </a:prstGeom>
          </p:spPr>
        </p:pic>
        <p:grpSp>
          <p:nvGrpSpPr>
            <p:cNvPr id="179" name="図形グループ 178"/>
            <p:cNvGrpSpPr/>
            <p:nvPr/>
          </p:nvGrpSpPr>
          <p:grpSpPr>
            <a:xfrm>
              <a:off x="1788067" y="646703"/>
              <a:ext cx="2180774" cy="3873311"/>
              <a:chOff x="3417381" y="529736"/>
              <a:chExt cx="1853119" cy="3288464"/>
            </a:xfrm>
          </p:grpSpPr>
          <p:pic>
            <p:nvPicPr>
              <p:cNvPr id="181" name="図 18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417381" y="529736"/>
                <a:ext cx="1852655" cy="3288464"/>
              </a:xfrm>
              <a:prstGeom prst="rect">
                <a:avLst/>
              </a:prstGeom>
            </p:spPr>
          </p:pic>
          <p:grpSp>
            <p:nvGrpSpPr>
              <p:cNvPr id="182" name="図形グループ 181"/>
              <p:cNvGrpSpPr/>
              <p:nvPr/>
            </p:nvGrpSpPr>
            <p:grpSpPr>
              <a:xfrm>
                <a:off x="3419384" y="1111205"/>
                <a:ext cx="1851116" cy="2706995"/>
                <a:chOff x="5257584" y="1111204"/>
                <a:chExt cx="1851116" cy="2706995"/>
              </a:xfrm>
            </p:grpSpPr>
            <p:pic>
              <p:nvPicPr>
                <p:cNvPr id="183" name="図 182"/>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257584" y="1111204"/>
                  <a:ext cx="1851116" cy="2706995"/>
                </a:xfrm>
                <a:prstGeom prst="rect">
                  <a:avLst/>
                </a:prstGeom>
              </p:spPr>
            </p:pic>
            <p:pic>
              <p:nvPicPr>
                <p:cNvPr id="184" name="図 183"/>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305099" y="3460750"/>
                  <a:ext cx="1729293" cy="279572"/>
                </a:xfrm>
                <a:prstGeom prst="roundRect">
                  <a:avLst>
                    <a:gd name="adj" fmla="val 10832"/>
                  </a:avLst>
                </a:prstGeom>
              </p:spPr>
            </p:pic>
          </p:grpSp>
        </p:grpSp>
        <p:pic>
          <p:nvPicPr>
            <p:cNvPr id="180" name="図 179"/>
            <p:cNvPicPr>
              <a:picLocks noChangeAspect="1"/>
            </p:cNvPicPr>
            <p:nvPr/>
          </p:nvPicPr>
          <p:blipFill rotWithShape="1">
            <a:blip r:embed="rId17" cstate="email">
              <a:extLst>
                <a:ext uri="{28A0092B-C50C-407E-A947-70E740481C1C}">
                  <a14:useLocalDpi xmlns:a14="http://schemas.microsoft.com/office/drawing/2010/main"/>
                </a:ext>
              </a:extLst>
            </a:blip>
            <a:srcRect t="-1"/>
            <a:stretch/>
          </p:blipFill>
          <p:spPr>
            <a:xfrm>
              <a:off x="2353782" y="3074270"/>
              <a:ext cx="1541633" cy="863258"/>
            </a:xfrm>
            <a:prstGeom prst="roundRect">
              <a:avLst>
                <a:gd name="adj" fmla="val 12717"/>
              </a:avLst>
            </a:prstGeom>
            <a:ln w="19050" cmpd="sng">
              <a:solidFill>
                <a:schemeClr val="bg1">
                  <a:lumMod val="50000"/>
                </a:schemeClr>
              </a:solidFill>
            </a:ln>
          </p:spPr>
        </p:pic>
      </p:grpSp>
      <p:grpSp>
        <p:nvGrpSpPr>
          <p:cNvPr id="185" name="図形グループ 184"/>
          <p:cNvGrpSpPr/>
          <p:nvPr/>
        </p:nvGrpSpPr>
        <p:grpSpPr>
          <a:xfrm rot="13433763">
            <a:off x="7052582" y="3262382"/>
            <a:ext cx="349796" cy="355571"/>
            <a:chOff x="7596336" y="1203598"/>
            <a:chExt cx="648072" cy="648072"/>
          </a:xfrm>
          <a:effectLst/>
        </p:grpSpPr>
        <p:sp>
          <p:nvSpPr>
            <p:cNvPr id="186" name="円弧 185"/>
            <p:cNvSpPr/>
            <p:nvPr/>
          </p:nvSpPr>
          <p:spPr>
            <a:xfrm>
              <a:off x="7596336" y="1203598"/>
              <a:ext cx="648072" cy="648072"/>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87" name="円弧 186"/>
            <p:cNvSpPr/>
            <p:nvPr/>
          </p:nvSpPr>
          <p:spPr>
            <a:xfrm>
              <a:off x="7596336" y="1275606"/>
              <a:ext cx="576064" cy="576064"/>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88" name="円弧 187"/>
            <p:cNvSpPr/>
            <p:nvPr/>
          </p:nvSpPr>
          <p:spPr>
            <a:xfrm>
              <a:off x="7596336" y="1347614"/>
              <a:ext cx="504056" cy="504056"/>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89" name="円弧 188"/>
            <p:cNvSpPr/>
            <p:nvPr/>
          </p:nvSpPr>
          <p:spPr>
            <a:xfrm>
              <a:off x="7596336" y="1419622"/>
              <a:ext cx="432048" cy="432048"/>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90" name="円弧 189"/>
            <p:cNvSpPr/>
            <p:nvPr/>
          </p:nvSpPr>
          <p:spPr>
            <a:xfrm>
              <a:off x="7596336" y="1491630"/>
              <a:ext cx="360040" cy="360040"/>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91" name="円弧 190"/>
            <p:cNvSpPr/>
            <p:nvPr/>
          </p:nvSpPr>
          <p:spPr>
            <a:xfrm>
              <a:off x="7596336" y="1563638"/>
              <a:ext cx="288032" cy="288032"/>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sp>
          <p:nvSpPr>
            <p:cNvPr id="192" name="円弧 191"/>
            <p:cNvSpPr/>
            <p:nvPr/>
          </p:nvSpPr>
          <p:spPr>
            <a:xfrm>
              <a:off x="7596336" y="1635646"/>
              <a:ext cx="216024" cy="216024"/>
            </a:xfrm>
            <a:prstGeom prst="arc">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100"/>
            </a:p>
          </p:txBody>
        </p:sp>
      </p:grpSp>
      <p:cxnSp>
        <p:nvCxnSpPr>
          <p:cNvPr id="202" name="カギ線コネクタ 201"/>
          <p:cNvCxnSpPr>
            <a:stCxn id="162" idx="1"/>
            <a:endCxn id="131" idx="0"/>
          </p:cNvCxnSpPr>
          <p:nvPr/>
        </p:nvCxnSpPr>
        <p:spPr>
          <a:xfrm rot="10800000" flipV="1">
            <a:off x="4883748" y="1394293"/>
            <a:ext cx="1249090" cy="1515595"/>
          </a:xfrm>
          <a:prstGeom prst="bentConnector2">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13" name="図形グループ 212"/>
          <p:cNvGrpSpPr/>
          <p:nvPr/>
        </p:nvGrpSpPr>
        <p:grpSpPr>
          <a:xfrm>
            <a:off x="4102534" y="3497788"/>
            <a:ext cx="1579185" cy="1130847"/>
            <a:chOff x="3759954" y="3372457"/>
            <a:chExt cx="2030380" cy="1481754"/>
          </a:xfrm>
        </p:grpSpPr>
        <p:grpSp>
          <p:nvGrpSpPr>
            <p:cNvPr id="210" name="図形グループ 209"/>
            <p:cNvGrpSpPr/>
            <p:nvPr/>
          </p:nvGrpSpPr>
          <p:grpSpPr>
            <a:xfrm>
              <a:off x="3759954" y="3372457"/>
              <a:ext cx="2030380" cy="1481754"/>
              <a:chOff x="4081604" y="2373757"/>
              <a:chExt cx="999357" cy="684022"/>
            </a:xfrm>
          </p:grpSpPr>
          <p:pic>
            <p:nvPicPr>
              <p:cNvPr id="211" name="図 21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081604" y="2373757"/>
                <a:ext cx="999357" cy="684022"/>
              </a:xfrm>
              <a:prstGeom prst="rect">
                <a:avLst/>
              </a:prstGeom>
            </p:spPr>
          </p:pic>
          <p:pic>
            <p:nvPicPr>
              <p:cNvPr id="212" name="図 211"/>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4208785" y="2425700"/>
                <a:ext cx="741040" cy="381000"/>
              </a:xfrm>
              <a:prstGeom prst="rect">
                <a:avLst/>
              </a:prstGeom>
              <a:ln w="38100" cmpd="sng">
                <a:noFill/>
              </a:ln>
            </p:spPr>
          </p:pic>
        </p:grpSp>
        <p:grpSp>
          <p:nvGrpSpPr>
            <p:cNvPr id="209" name="図形グループ 208"/>
            <p:cNvGrpSpPr/>
            <p:nvPr/>
          </p:nvGrpSpPr>
          <p:grpSpPr>
            <a:xfrm>
              <a:off x="4021565" y="3468742"/>
              <a:ext cx="1509746" cy="842399"/>
              <a:chOff x="3453400" y="3669365"/>
              <a:chExt cx="817882" cy="554688"/>
            </a:xfrm>
          </p:grpSpPr>
          <p:pic>
            <p:nvPicPr>
              <p:cNvPr id="207" name="図 20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453400" y="3669365"/>
                <a:ext cx="817882" cy="554688"/>
              </a:xfrm>
              <a:prstGeom prst="rect">
                <a:avLst/>
              </a:prstGeom>
            </p:spPr>
          </p:pic>
          <p:pic>
            <p:nvPicPr>
              <p:cNvPr id="208" name="図 207" descr="スクリーンショット 2016-07-12 17.36.03.png"/>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461305" y="4020095"/>
                <a:ext cx="308376" cy="203681"/>
              </a:xfrm>
              <a:prstGeom prst="rect">
                <a:avLst/>
              </a:prstGeom>
              <a:ln>
                <a:solidFill>
                  <a:srgbClr val="7F7F7F"/>
                </a:solidFill>
              </a:ln>
            </p:spPr>
          </p:pic>
        </p:grpSp>
      </p:grpSp>
      <p:sp>
        <p:nvSpPr>
          <p:cNvPr id="214" name="テキスト ボックス 213"/>
          <p:cNvSpPr txBox="1"/>
          <p:nvPr/>
        </p:nvSpPr>
        <p:spPr>
          <a:xfrm>
            <a:off x="4288084" y="4530573"/>
            <a:ext cx="1249501" cy="261606"/>
          </a:xfrm>
          <a:prstGeom prst="rect">
            <a:avLst/>
          </a:prstGeom>
          <a:noFill/>
        </p:spPr>
        <p:txBody>
          <a:bodyPr wrap="square" lIns="91436" tIns="45718" rIns="91436" bIns="45718" rtlCol="0" anchor="ctr" anchorCtr="0">
            <a:spAutoFit/>
          </a:bodyPr>
          <a:lstStyle/>
          <a:p>
            <a:pPr algn="ct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モニター画面</a:t>
            </a:r>
          </a:p>
        </p:txBody>
      </p:sp>
      <p:cxnSp>
        <p:nvCxnSpPr>
          <p:cNvPr id="215" name="直線矢印コネクタ 214"/>
          <p:cNvCxnSpPr>
            <a:endCxn id="211" idx="0"/>
          </p:cNvCxnSpPr>
          <p:nvPr/>
        </p:nvCxnSpPr>
        <p:spPr>
          <a:xfrm>
            <a:off x="4883240" y="3081895"/>
            <a:ext cx="8874" cy="415893"/>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17" name="図 216" descr="2500_large.jpg"/>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4099738" y="1629215"/>
            <a:ext cx="1597179" cy="342552"/>
          </a:xfrm>
          <a:prstGeom prst="rect">
            <a:avLst/>
          </a:prstGeom>
        </p:spPr>
      </p:pic>
      <p:pic>
        <p:nvPicPr>
          <p:cNvPr id="218" name="図 2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61641" y="2849030"/>
            <a:ext cx="1629163" cy="307999"/>
          </a:xfrm>
          <a:prstGeom prst="rect">
            <a:avLst/>
          </a:prstGeom>
        </p:spPr>
      </p:pic>
      <p:pic>
        <p:nvPicPr>
          <p:cNvPr id="219" name="図 218" descr="MSE3365.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63533" y="1717692"/>
            <a:ext cx="1612602" cy="165125"/>
          </a:xfrm>
          <a:prstGeom prst="rect">
            <a:avLst/>
          </a:prstGeom>
        </p:spPr>
      </p:pic>
      <p:cxnSp>
        <p:nvCxnSpPr>
          <p:cNvPr id="220" name="直線矢印コネクタ 219"/>
          <p:cNvCxnSpPr>
            <a:stCxn id="217" idx="1"/>
          </p:cNvCxnSpPr>
          <p:nvPr/>
        </p:nvCxnSpPr>
        <p:spPr>
          <a:xfrm flipH="1">
            <a:off x="3591687" y="1800486"/>
            <a:ext cx="508051" cy="990"/>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p:nvPr/>
        </p:nvCxnSpPr>
        <p:spPr>
          <a:xfrm>
            <a:off x="2970192" y="1850430"/>
            <a:ext cx="0" cy="1023664"/>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6" name="テキスト ボックス 225"/>
          <p:cNvSpPr txBox="1"/>
          <p:nvPr/>
        </p:nvSpPr>
        <p:spPr>
          <a:xfrm>
            <a:off x="1796421" y="1464318"/>
            <a:ext cx="1938465" cy="261606"/>
          </a:xfrm>
          <a:prstGeom prst="rect">
            <a:avLst/>
          </a:prstGeom>
          <a:noFill/>
        </p:spPr>
        <p:txBody>
          <a:bodyPr wrap="square" lIns="91436" tIns="45718" rIns="91436" bIns="45718" rtlCol="0" anchor="ctr" anchorCtr="0">
            <a:spAutoFit/>
          </a:bodyPr>
          <a:lstStyle/>
          <a:p>
            <a:pPr algn="ctr"/>
            <a:r>
              <a:rPr kumimoji="1" lang="ja-JP" altLang="en-US" sz="1100" b="1" dirty="0" smtClean="0">
                <a:latin typeface="Arial" panose="020B0604020202020204" pitchFamily="34" charset="0"/>
                <a:ea typeface="ＭＳ Ｐゴシック" panose="020B0600070205080204" pitchFamily="50" charset="-128"/>
                <a:cs typeface="Arial" panose="020B0604020202020204" pitchFamily="34" charset="0"/>
              </a:rPr>
              <a:t>モビリティ サービス エンジン</a:t>
            </a:r>
            <a:endPar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27" name="テキスト ボックス 226"/>
          <p:cNvSpPr txBox="1"/>
          <p:nvPr/>
        </p:nvSpPr>
        <p:spPr>
          <a:xfrm>
            <a:off x="3459149" y="1971959"/>
            <a:ext cx="2523347" cy="261606"/>
          </a:xfrm>
          <a:prstGeom prst="rect">
            <a:avLst/>
          </a:prstGeom>
          <a:noFill/>
        </p:spPr>
        <p:txBody>
          <a:bodyPr wrap="square" lIns="91436" tIns="45718" rIns="91436" bIns="45718" rtlCol="0" anchor="ctr" anchorCtr="0">
            <a:spAutoFit/>
          </a:bodyPr>
          <a:lstStyle/>
          <a:p>
            <a:pPr algn="r"/>
            <a:r>
              <a:rPr kumimoji="1" lang="en-US" altLang="ja-JP" sz="1100" b="1" dirty="0">
                <a:latin typeface="Arial" panose="020B0604020202020204" pitchFamily="34" charset="0"/>
                <a:ea typeface="ＭＳ Ｐゴシック" panose="020B0600070205080204" pitchFamily="50" charset="-128"/>
                <a:cs typeface="Arial" panose="020B0604020202020204" pitchFamily="34" charset="0"/>
              </a:rPr>
              <a:t>Wi-Fi</a:t>
            </a: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コントローラが　電波強度を測定</a:t>
            </a:r>
          </a:p>
        </p:txBody>
      </p:sp>
      <p:sp>
        <p:nvSpPr>
          <p:cNvPr id="228" name="テキスト ボックス 227"/>
          <p:cNvSpPr txBox="1"/>
          <p:nvPr/>
        </p:nvSpPr>
        <p:spPr>
          <a:xfrm>
            <a:off x="3344169" y="2619311"/>
            <a:ext cx="1000660" cy="261606"/>
          </a:xfrm>
          <a:prstGeom prst="rect">
            <a:avLst/>
          </a:prstGeom>
          <a:noFill/>
        </p:spPr>
        <p:txBody>
          <a:bodyPr wrap="square" lIns="91436" tIns="45718" rIns="91436" bIns="45718" rtlCol="0" anchor="ctr" anchorCtr="0">
            <a:spAutoFit/>
          </a:bodyPr>
          <a:lstStyle/>
          <a:p>
            <a:pPr algn="ctr"/>
            <a:r>
              <a:rPr kumimoji="1" lang="ja-JP" altLang="en-US" sz="11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しきい値超過</a:t>
            </a:r>
          </a:p>
        </p:txBody>
      </p:sp>
      <p:sp>
        <p:nvSpPr>
          <p:cNvPr id="229" name="テキスト ボックス 228"/>
          <p:cNvSpPr txBox="1"/>
          <p:nvPr/>
        </p:nvSpPr>
        <p:spPr>
          <a:xfrm>
            <a:off x="4841533" y="2377013"/>
            <a:ext cx="1032344" cy="261606"/>
          </a:xfrm>
          <a:prstGeom prst="rect">
            <a:avLst/>
          </a:prstGeom>
          <a:noFill/>
        </p:spPr>
        <p:txBody>
          <a:bodyPr wrap="square" lIns="91436" tIns="45718" rIns="91436" bIns="45718" rtlCol="0" anchor="ctr" anchorCtr="0">
            <a:spAutoFit/>
          </a:bodyPr>
          <a:lstStyle/>
          <a:p>
            <a:pPr algn="ct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ガス濃度情報</a:t>
            </a:r>
          </a:p>
        </p:txBody>
      </p:sp>
      <p:sp>
        <p:nvSpPr>
          <p:cNvPr id="230" name="テキスト ボックス 229"/>
          <p:cNvSpPr txBox="1"/>
          <p:nvPr/>
        </p:nvSpPr>
        <p:spPr>
          <a:xfrm>
            <a:off x="2916053" y="2287121"/>
            <a:ext cx="1345228" cy="261606"/>
          </a:xfrm>
          <a:prstGeom prst="rect">
            <a:avLst/>
          </a:prstGeom>
          <a:noFill/>
        </p:spPr>
        <p:txBody>
          <a:bodyPr wrap="square" lIns="91436" tIns="45718" rIns="91436" bIns="45718" rtlCol="0" anchor="ctr" anchorCtr="0">
            <a:spAutoFit/>
          </a:bodyPr>
          <a:lstStyle/>
          <a:p>
            <a:pPr algn="ctr"/>
            <a:r>
              <a:rPr kumimoji="1" lang="ja-JP" altLang="en-US" sz="11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同報対象端末指定</a:t>
            </a:r>
          </a:p>
        </p:txBody>
      </p:sp>
      <p:sp>
        <p:nvSpPr>
          <p:cNvPr id="231" name="テキスト ボックス 230"/>
          <p:cNvSpPr txBox="1"/>
          <p:nvPr/>
        </p:nvSpPr>
        <p:spPr>
          <a:xfrm>
            <a:off x="3810077" y="3070472"/>
            <a:ext cx="2197484" cy="261606"/>
          </a:xfrm>
          <a:prstGeom prst="rect">
            <a:avLst/>
          </a:prstGeom>
          <a:noFill/>
        </p:spPr>
        <p:txBody>
          <a:bodyPr wrap="square" lIns="91436" tIns="45718" rIns="91436" bIns="45718" rtlCol="0" anchor="ctr" anchorCtr="0">
            <a:spAutoFit/>
          </a:bodyPr>
          <a:lstStyle/>
          <a:p>
            <a:pPr algn="ct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ガス検知モニタ　アプリケーション</a:t>
            </a:r>
          </a:p>
        </p:txBody>
      </p:sp>
      <p:sp>
        <p:nvSpPr>
          <p:cNvPr id="232" name="テキスト ボックス 231"/>
          <p:cNvSpPr txBox="1"/>
          <p:nvPr/>
        </p:nvSpPr>
        <p:spPr>
          <a:xfrm>
            <a:off x="2013668" y="2119854"/>
            <a:ext cx="787425" cy="600160"/>
          </a:xfrm>
          <a:prstGeom prst="rect">
            <a:avLst/>
          </a:prstGeom>
          <a:noFill/>
        </p:spPr>
        <p:txBody>
          <a:bodyPr wrap="square" lIns="91436" tIns="45718" rIns="91436" bIns="45718" rtlCol="0" anchor="ctr" anchorCtr="0">
            <a:spAutoFit/>
          </a:bodyPr>
          <a:lstStyle/>
          <a:p>
            <a:pPr algn="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検知周辺</a:t>
            </a:r>
            <a:r>
              <a:rPr kumimoji="1" lang="en-US" altLang="ja-JP" sz="1100" b="1" dirty="0">
                <a:latin typeface="Arial" panose="020B0604020202020204" pitchFamily="34" charset="0"/>
                <a:ea typeface="ＭＳ Ｐゴシック" panose="020B0600070205080204" pitchFamily="50" charset="-128"/>
                <a:cs typeface="Arial" panose="020B0604020202020204" pitchFamily="34" charset="0"/>
              </a:rPr>
              <a:t/>
            </a:r>
            <a:br>
              <a:rPr kumimoji="1" lang="en-US" altLang="ja-JP" sz="1100" b="1" dirty="0">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端末に</a:t>
            </a:r>
            <a:r>
              <a:rPr kumimoji="1" lang="en-US" altLang="ja-JP" sz="1100" b="1" dirty="0">
                <a:latin typeface="Arial" panose="020B0604020202020204" pitchFamily="34" charset="0"/>
                <a:ea typeface="ＭＳ Ｐゴシック" panose="020B0600070205080204" pitchFamily="50" charset="-128"/>
                <a:cs typeface="Arial" panose="020B0604020202020204" pitchFamily="34" charset="0"/>
              </a:rPr>
              <a:t/>
            </a:r>
            <a:br>
              <a:rPr kumimoji="1" lang="en-US" altLang="ja-JP" sz="1100" b="1" dirty="0">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同報</a:t>
            </a:r>
          </a:p>
        </p:txBody>
      </p:sp>
      <p:sp>
        <p:nvSpPr>
          <p:cNvPr id="75" name="テキスト ボックス 74"/>
          <p:cNvSpPr txBox="1"/>
          <p:nvPr/>
        </p:nvSpPr>
        <p:spPr>
          <a:xfrm>
            <a:off x="6831289" y="1161010"/>
            <a:ext cx="1170363" cy="430883"/>
          </a:xfrm>
          <a:prstGeom prst="rect">
            <a:avLst/>
          </a:prstGeom>
          <a:noFill/>
        </p:spPr>
        <p:txBody>
          <a:bodyPr wrap="square" lIns="91436" tIns="45718" rIns="91436" bIns="45718" rtlCol="0" anchor="ctr" anchorCtr="0">
            <a:spAutoFit/>
          </a:bodyPr>
          <a:lstStyle/>
          <a:p>
            <a:pPr algn="ctr"/>
            <a:r>
              <a:rPr kumimoji="1" lang="ja-JP" altLang="en-US" sz="1100" b="1" dirty="0" smtClean="0">
                <a:latin typeface="Arial" panose="020B0604020202020204" pitchFamily="34" charset="0"/>
                <a:ea typeface="ＭＳ Ｐゴシック" panose="020B0600070205080204" pitchFamily="50" charset="-128"/>
                <a:cs typeface="Arial" panose="020B0604020202020204" pitchFamily="34" charset="0"/>
              </a:rPr>
              <a:t>防爆</a:t>
            </a:r>
            <a:r>
              <a:rPr kumimoji="1" lang="en-US" altLang="ja-JP" sz="1100" b="1" dirty="0" smtClean="0">
                <a:latin typeface="Arial" panose="020B0604020202020204" pitchFamily="34" charset="0"/>
                <a:ea typeface="ＭＳ Ｐゴシック" panose="020B0600070205080204" pitchFamily="50" charset="-128"/>
                <a:cs typeface="Arial" panose="020B0604020202020204" pitchFamily="34" charset="0"/>
              </a:rPr>
              <a:t>Wi</a:t>
            </a:r>
            <a:r>
              <a:rPr kumimoji="1" lang="en-US" altLang="ja-JP" sz="1100" b="1" dirty="0">
                <a:latin typeface="Arial" panose="020B0604020202020204" pitchFamily="34" charset="0"/>
                <a:ea typeface="ＭＳ Ｐゴシック" panose="020B0600070205080204" pitchFamily="50" charset="-128"/>
                <a:cs typeface="Arial" panose="020B0604020202020204" pitchFamily="34" charset="0"/>
              </a:rPr>
              <a:t>-Fi</a:t>
            </a:r>
            <a:br>
              <a:rPr kumimoji="1" lang="en-US" altLang="ja-JP" sz="1100" b="1" dirty="0">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1" dirty="0">
                <a:latin typeface="Arial" panose="020B0604020202020204" pitchFamily="34" charset="0"/>
                <a:ea typeface="ＭＳ Ｐゴシック" panose="020B0600070205080204" pitchFamily="50" charset="-128"/>
                <a:cs typeface="Arial" panose="020B0604020202020204" pitchFamily="34" charset="0"/>
              </a:rPr>
              <a:t>アクセスポイント</a:t>
            </a:r>
          </a:p>
        </p:txBody>
      </p:sp>
    </p:spTree>
    <p:extLst>
      <p:ext uri="{BB962C8B-B14F-4D97-AF65-F5344CB8AC3E}">
        <p14:creationId xmlns:p14="http://schemas.microsoft.com/office/powerpoint/2010/main" val="29405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ltLang="ja-JP" dirty="0" smtClean="0">
                <a:latin typeface="ＭＳ Ｐゴシック" panose="020B0600070205080204" pitchFamily="50" charset="-128"/>
                <a:ea typeface="ＭＳ Ｐゴシック" panose="020B0600070205080204" pitchFamily="50" charset="-128"/>
              </a:rPr>
              <a:t>Cisco</a:t>
            </a:r>
            <a:r>
              <a:rPr lang="ja-JP" altLang="en-US" dirty="0" smtClean="0">
                <a:latin typeface="ＭＳ Ｐゴシック" panose="020B0600070205080204" pitchFamily="50" charset="-128"/>
                <a:ea typeface="ＭＳ Ｐゴシック" panose="020B0600070205080204" pitchFamily="50" charset="-128"/>
              </a:rPr>
              <a:t>の製造業向けソリューション</a:t>
            </a:r>
            <a:endParaRPr lang="en-US" b="1" dirty="0">
              <a:latin typeface="ＭＳ Ｐゴシック" panose="020B0600070205080204" pitchFamily="50" charset="-128"/>
              <a:ea typeface="ＭＳ Ｐゴシック" panose="020B0600070205080204" pitchFamily="50" charset="-128"/>
            </a:endParaRPr>
          </a:p>
        </p:txBody>
      </p:sp>
      <p:sp>
        <p:nvSpPr>
          <p:cNvPr id="5" name="AutoShape 4" descr="data:image/jpeg;base64,/9j/4AAQSkZJRgABAQAAAQABAAD/2wCEAAkGBxQSEhUUEhQUFhQVFxwaGBYXFhUZFxgYFxQXFxccFxcYHCggGB0lHRgYITEhJikrLi4uFyAzODMsNygtLiwBCgoKDg0OGxAQGiwkIBwtLCwsLCwsNCwsLCwsLDQsLCwsLCwsLC8sLCwsLCwsLCwsLCwsLCwsLCwsLCwsLCwsLP/AABEIAOUA3AMBIgACEQEDEQH/xAAcAAAABwEBAAAAAAAAAAAAAAAAAQIEBQYHAwj/xABJEAACAQIEAgYFBwgJBAMBAAABAgMAEQQSITEFQQYTIlFhcQcygZGhFCNCUrHB0SQzYnKSorLCFSU1Y3OCs+HwNFN0k4Oj0kP/xAAZAQEBAQEBAQAAAAAAAAAAAAAAAQIDBAX/xAAuEQEAAgEDAwMBBwUBAAAAAAAAARECAyExEkFRBCJxMkJSkaGxsvATYWKBwQX/2gAMAwEAAhEDEQA/ANio6KhVQdChQqg6FChQChQoUQKFCjtQFQtS1Sq70z6Y4fhqfOsOudGaGM5gHK2Fi4BCC5G9QTHEcckCGSQ2Ue8nuFQMXTOJthp53+y9ZDxX0g4rGDLNHBInJI5FAHsLEn21FLiYt3wmITxRCR7xai09BwdI4W8PaD+FPo+IRNsw9txWAcLkSY2gmxII3v1th537IqVSLFp6mJPkyqfsANVKbmjA7EHyIpVqwxekXEI9AYZSOQDD3tcgVJYX0h4yP87hX/8AjkDfBrUGw2oVmuF9K8WglWWM/pxNb9pNKnuH+kHCS6LLET3CQA/snWgtlCo+HjUTcz8D9lOkxcZ2dffb7aDvehegB3ULUB0KKhQKoUmjvQcKFHQtUUVHQtQoBQo7UYWgKgBXGTHRLmBkTMoJK51zCwv6t73rLOPemmFsO64RZoMSSuRp40KAZhmuFZtct7aUGssQLXIF9rkC/leqdx70nYHB4iTDTdcJI7XIjzJdkDixBudGHKsS6SdJsRxLq/lbYaUxBsmUmI9vLmvewPqjlTCCCQeouJHhHJHKP2VFLWll416SMbjMO0EpwuRypvCzRSDKwYWZ2tuO6q8evYdo4trbdpMQAP1b6VKYTgLvYyOoHNZMPEXt5hjUzBgMLAQyogfkbXa/6K8j5Cgr/D+AySi9o7f32FEZOvLKcxqfwXRzDw2dgAw1JVpFT9kuftp22IZtuyO9tT7FH3n2USRC9zdj3trbyGw9gqh18rJ9RSR3nRfZzPsFDqs3rtfwGi+7n7TSQ9DrKIcoABYCw7qFNxJSg9UdGiU7gU0xHB4X9ZFPmBToNR5qIix0eRPzTSRf4cjqPcDanERxsfqYtyO6RUce+wPxp6DSg1AnD9JeIR7pBJ4qXiP81SuH9Isq6S4eceKlJB8SD8KjgaMJelIsuF9JuHPruE/xI3T4kWqfwPS2CUXVkYfoSK1ZzLClu1a3jUDxDDYdjpEpPJrWt5W1pQ3aDisTEDNYna/47U9tWD9DuISJO+HZmZDGZEzEkoVZQQCdbHMNP0a3Hh0haKNjuUBPnaoFCjtTTjHE48LA88pskYuazeL0ywO2oaIX0vHmHtIJPwFRtqmWkyuqDM7KqjmxAHvNZ3P0z+VWGGx8MR7lVCT5iTX3Ux6Q4XH4vDvh5pYponyk2AR+ywYWIAG4HOiLf0x6b4fhscckivKsjFR1ORrZRckksBzrL+lHpgmlmVuHTCGEIAyTRKWMmZsxuA2lsvPkagJegkkRuq4lPFCGH7g++mEvCpRp8ozeEkQP8RNFR/EXbEyvNKsMkkrFnaOVVJY6myu2nlaneEwUxIULi08SUZAP1jlHxqQiwOHUDrEjdhrfq1Rf2Rv7aef0gzCyL2eX0VA8P9hQcYOBBT886SDuEMYPtY3Pup3A0cd1hjUd4RR+8fxNcct/XYnwGi/if+aV0WQAWGgHIUHe7Nuco7hqfefw9tLiULsN+fM+3c0262lCSqHeelB6ah6UHoHIkpXWU1zeNLDUQ5DUvNTUPSw1A5DUpZKbBqWGqoch6Wr01eUKLsQB41HzcYvpEL+J2oJt5gouxAFMZ+McoxfxO1RkeHeQ3ck/ZUhFAFqpbkFd9WJNderCiu1ccUt1I7+7f2XFVBdFRfHSH6sNv2pF/wDzW6YAWijHci/wisN6CJfF4o90cY97SH7q25HsAO4D7KzIrHpbH9VT+X3GvO+A4W8wJTLYZtSeawyTWtvqsTa7XtXon0t/2VP5fytXnvo9g45pwkrMqlXtlZEZ2yHLGJJOymY6XOmtudZdCuO8GaCQgXZM2VW0uWEUMjCw2t1yD20A2KwoQh5Ys+ayq7KRkkaJgy8iGRhY1ZRwTFSLnhxDM7iEFHVbflRjjOZx2QB1UIJUEnKNr68cZiZ+oMkkcM+Hz/OSJJYSj5ccQzKmjoheTqi2XQn2UpLNsD6QcdHvIsg/vEU/FbH41OQ+k8PpicIjjvUg/uuD9tZ2KURUWmlx8c4NOQXjaFvFWAH7BK/Cn0XAMHP/ANNjVJ7iyMfcCp+FZJaiy1SmrYnoViVPZMbjvzW9+YD7asHBegMIGbEydY31EJVR/mNmb2WrGsFxzEw/mp5V8A7W9x0qewXpHxqes0co/TQX962rh6jSy1cenHOcfj+fouM1zFtPxHo/wz26t5kubalWA0J2Ivy76rvSLoiMGuZsVCdOyjBldv1VGa/nt40z4d6WQLdbAwtzje/tytb7a7njHCMUxZ3kikbdn6wEnxN2WvLo+m9VhnvrXj8b/m1OePhXo201rqrVZo+imHmF8NjEfwujfFSD8KbYroXik9UI/wCq1j7mtX0nO4QgNKDUvE8Mnj/OQyKO/ISPeNKZrJRTsNXRTTNpgouTYd5pjNxi/ZiGY952oibaYKLsQB41HzcZvpEuY/WO1MocE8pvISfsqYw2CVBtVpLMIsG8hvISfsFScGFVa6lqUqmqhSmlURFEKqFCkTUta5z7UDn0cpebFN+lGvuDH+ataMtZX6MF/wCpbvxFvdHH+NaP1lYmaaxizL0uf2XP5fytXnngOIhSW+Ij6yMi2W19cym9rjkCPbXoj0vf2XP5fytXmkVlpaEhwLzKsOImgiKszFiUtKrho2ANw2jZQAQQY7311f8AGsLiBhZ3XGpPCSC91Quc0iAhZRfs5lS4BAZo20Nrmk2ogKtlDtQoUKijrvgcE8zFIxma17XA0uBz8/dem9O4I0CBi7qzOyjKoIGVUOpzAj1+V9tqzlNRsQKfhsyXzRPYC5IF1A11LLcDY+401p/jMfJ2o+tZ003NwdBz/wCbUxpj1far/RNdgtQtR0dbQQHPn31K4LpJi4fzeIlHhmLD3NcVF0L0F0wPpOxqev1Uo/SSze9SPsqz8A6aYbHv1OJw8aSN6pbKyse4EgEGskNd+Hfnorb9Ylrb3zilpS6dLei4jnBjLGJxcKTfIR6wv3agjnr4VywvDlQbVa+lJ9Tzb7qiMFgpJjaNS1tzsqjvZjoPbWmTfan/AAzhM2IPza6c2Oij28/IXNTGF4JDDlaZhIx1yahLDew3fzNhrzq4cKxIdLqoVQSoUbAKbUsVLi3RlMNhi7MXlzKL7KLnWw8gdT8Krwq9dO5MuF85F/mP3Vn6EnerA7XpIWjtS7VUAVwxGxruKb4s9k0Ev6MR8xI31p3+GVfuq8ZqpPo5RvkKlQLtJIde7rmv8BV1rjqOun3F6X/7Ln8v5WrzUor0t6YP7Lm8vuNeaVqpA6FChRQY6VK4no7On0VbS91dSLWJvrbuPuqOhgZzZRc+YHMAb7m5AtuSac9bJEoW8qMSfpEIyEW0XZtb66g3qoZzRspKsCrDQgixHmDWoQ8Nw7cFV3gjaSOGNw+WzXeVFa7qQdQPOw8qy+VixJOpJJJ7ydTWsMpbgJRR2vk0FtSNC6ncm3Levm/+hMxOlU/bh10+/wAM2mXDZiCzxGxOtnU6/R57d5rliMGFTrEkV1JtoGBvryOnLvqExOGZSQft+w8/OpyBbYNQf+4f5x91fQqYYuJM6lOH8KM+bIG7KZmy20AtcnMbAC/3akgUXAoyWlKqjZYXJDgGwtbMpt2SCR2uXtphxBigRg5XQaA2JFhetdmb3S2B4MsmGxsxdr4UQ5QALMZpjGQT4AXFrVDg1M8H4si8PxsUjES4j5P1S6nMIZ5HkuQLLYEb2vbSmnFOI9f1fzUcZjjVDkBGfL9IjYb7Ac+fIkGNOeEi+IgHfNH/AKi02p/0eW+Lw4/vo/hIDRW1/wBCpiZUMhORL9kaZiSp1bcAW2HfTrjmLMHVQwKqK9wQqj3Dz99c8LgneRSr5FUG9r5iTb2ct96lJMFGuXTUXt9Y8za/nrVYVvAcMd3u1/pXG7dptCTsNB51Z4WSFQgtfXQEntbm5+jr399ceu+imVFAuQLX57tta1j79dKbw4d5CDaw9bT1L62uRrIbWuBp4mqiN6bYgth12t1wtblZH99U9BVw6bw5IYhrq99dNAnJfo77VU1FWFHSn2ogKW9VCF2ppj/UPlTuPamXFTaNvI0Fs9HKWwMPiCf2nY/fVnqA6BpbA4b/AAUPvUGrBXDPl30+BemH+y5vZ9hrzSwIOUghhupFiPMHUV6k9IQ/JV/x4v8AUFUT0m8WXFcMkZhGXWZArBSCLSKG1Y3GjWsL1unO6ljApeHTM6g7FgPeQKQKf8NwuYq9/VlQEZW5uo9a2Xnte9IWZqBhoxIcnWxEEgMslxa9u4MB7TSMS7yhsz5livlvbYkDSw20Hh76l+lHRsYbFSRLLexFi4sTmAblfXWm2GiMSkSYdZFzZiwYEhbAN6vaA0vqRUmd6SIuIyhB1oUfSnCnhnyfrGE3VwoUMb5bxMuYhxdTe3htWfzsuZiui3NgdwLmwPsqw9HuGxS4PFyOuZ42gCNcgrnZw1raG4tvfavN6rTwyjHLO/blFV5uvwdMJm9jabhKznOJg7EGykjU37Ki/q+33CkY7DmPDqrDtCTwO+c71zOAjJIVyGG4NifPSxHurq3CJ2ikcMHjhUM3aOgLBRYMNdTsK7TnEcydM+Dfg8jKZbGw6lydFOym3rDx8KT8kzkELmKKDYi4A03G1uWtJ4bKoLhyVDxsmbKTYtbUga205d9ScWIWEGRDEyuOrJtnytl3CyKrIxAOoBtc2NdOzn3cMNwIHBTYln7UMkaKgAynrS5N2vyAqJBqzJj4l4ZPEJFMr4qJwtm1RI3uxDC1rm1qr2KxGfXIikD6C5QfEqNAfIChDnUl0WW+Mw/+KvwN6a8RiRHKo2ZeRuDffmPZT7oeL47D/r/YjGhPDbYsSU0BC30zbm50AA5/80rs2HvmXObj1iGBP+YnQXtb3aCuEMWZgNbAG9tBrYaycueg1OtO432A7R5aWH+SPn+s2lVmSsHHGqnMLq2trEhz4A3ZztqadJiXY2RR3a7DuLMNP8oudeVFDgb6uT4i+p/Wbu8BYUqbHhOygubaH6Ivta3reQqogPSIezAPF/sSqii1ZunUl+oBNzZyTa25XT2beyq5FtVhRqtGy0pRRmg5BbVFdImywuf0T9lTNqgul2mHk/VNBpPRiLLhYB3RIP3RUpXLhGH+bUdyr9lPDh68+pPud9OPa6+kE/kq/wCPF8ZAKzjp0o/ouYqLDr1vppcyR7kDfQd3lWj9Px+TJ/5MH+stZ96RIyOFSXLG86estj6y6f78+8207Rw4z9UMfAqa4QvzQ/8AJiA172jJ09m/u3NQy1I8KxFmjjtvNGc1xoOsjuNr/RHP7BUjlc42PvS5iXbiM6aZRlG2vqKd6g+jjs7uHLMMmxJ8qu3pC4acTiZngKO2YbOPVyqbqL2P+9VjhXDHgZ+sBHZ35e8aVM5jc0onpj4dehvFo8Ji455VZ0UMCqhSe0hXZiAd6vnSXi+Em4XiJMAgD9ZCJbQ5GJzaFgBZtM2oJrKquXRgf1bivHEQj9xzXz/V+mwnPHW3uJxjnaYvv+LthlP0s6nLuxLXJ5mr/wBHNOE4w/3UY9+KWofEcEaRmdSmUbKNLewC1/bU9hIinCsYCLWEA9+KU8q9HqanGK+9j+6EwiYu/Cr4FEtI0ilgiAgBspuZY03ynkx5U5eaAp1eZ4u1e8iX5bZ1sSPEJSOH4dmixDKpIVFDG40+dRuZvsh2vXfD42BFlSYkSGxSygg7ghmPqjnpqTbWwsfS5mXECmcCMqQFGq3sTa5tmAOhNrkDam1WiWD+qI8oQs/EWsVsNPkiaZjYbnc6VB8QwEmGmMci2dCDa5seYIPd4iiRKcxbYcJixDlUFY7KSAxPZZioa7CxNiA1t/CmXQhb4+D9Zj/9bV2x+LLxTkSEqzILdU2VsoT6bDRtRubnLzveh6P0vj4vAOf3D+NVOzZIT2tdFBBJ3y+IB7KnXfU9wqXDJGDlFzufrHxYn76iIEJLWJ7NiBv4aX0W/edad4GIAlG0Jtc20voQLndtjr7qqSN3eUkfR7h6vL9v4LRykRyAEZ3K9+xNxGO6xIItpuN6J1PyuMAHIoN9yASmhYfefIV2lwp+UKxNwx0A0ACgHtbljcCwFhqb32oisdOlYSRByCcrGwFgAWFh8KglFT/T0/lCeEQ+LvUCgqqWooWpVAUCbVBdKdYwv1nQe9wPvqeaoPjwu8C988X+otBrnDktY8gPup9eo7DSEMB9Ej4inmavLq31PTpfS5ekqcR4LrGvljmidramySqxsOegqieknjOBxHDm+TYpJHMiWjzAPbMCewQH0tuRVx9L4/qqbzX+KvOSrXe3CtyQKeHBSJGk+gBbs/WFicrWt6pKMB4ofC7e1T2J4nDIrjNKilWtEVDIpyRiIIykEZTEm66i99ya46mWWMxUfLcREoL5Vr6qf5GaNvdqnuWnn9IuyFesky22kUOo7+2naHsWtDxGGgXhL5YYGiKXjxOZc18t8uX1hKGBUj3+GVRb+eht3XrvMeXKMvCxdEejyT4hUxLZYXQlZVYKC2UMgUsN7H1SL+FWnpNwAcM4W5idn66eJgHAuvzbixta/fsPKq9074XHAzxxKAiyIo0u1hhwQGY76Hb8addHLtwqVSSR8sUAXNgPk5Nh3eyvn+s0dSNXHPr9txeNf35t10M4zxZvLiZC5e5DE6ldPsrQMGxPB8SSSSfk2pNyfnr/AHVXsdwSTOzBBkB0ClfZ2Sbn2VZkiycInBFjnwwN/BnP3V29TXTjX3sf3Q1he9+Fe4ekfUzFiufshQWAJGYX0J15HQHY3tvUVxFS0llAU63a9hsbjw00+Fd4xqPOprC8LV0mMhVXj5MyqSpv6oIvIb20FrDXuB9PZy7olOJyHDphbgwo3WjmwkZFQ691uXhXN2LEkkknck3JPiTvVq4kl+F4JRZc8+JPaIUdkRKLk6DzPfVXliKmxtfwZWG19GUkH2GiwCyMFKhiFO4ubHUHUeaqfYKsXo5X8uXwRz9g++q3Vp9Gi/lvlE/8SUSeGs8PmbrksTlvlK2UhuwSTc6gg227je9xbrh4wJ5GkFwuuYXIzr6oC2uWGYgWvy50vh0SRtnLMWe1kutgWIS40B18SfpW3N3eOwnZJUZnJG7MpIzXIDKCV9g5e2tMy6R49SRlB1F2uCMo/SvzFKLGRgUGg2c+I1yjv8/dSMJEsYSK4XSwUbtYak+Gn+9SC0RnvTRbYkC5No11PiWP31Ex1KdNG/LH8FQfug/fUVHVadaUKTegKIDVFY1b4rCL3zr8AW+6pSo5Bm4hgx3SMfdE9BpyesPI/dXfNTZjY+z76Vmrz6vLvpfSHpb/ALLm9n2150UV6L9Lf9lzea/xV54Va6uZFqCxkkAAkkgADckmwAHM10Ip9h8K8Rhmy3tIDazdko6lQ5tpm5d9CUVicC0bEPGUbuZSre4iuRXuuDV06Z9M1x0YgMDxSpLnJLBlICFSBoCPWBtTzpUvC5MM8mEaJZgUCopdHIJHWXhewNtdQPbWumO0uUak7dWPKrcS4i08YMsheXNckix2IvooGwQb8thYklw4FlRFbaUs0ZZgGGWPXQWOisO8XpgRVi4XwJZMH14Zlk+UGMfVyiJX23vc99cdXKIrq7y64Y9oMY8bNGjGQElcuW66EEm50GW33nny6T9IQ+FlgKENI8bBrgi0ea99t8w5cqU/C5MjKpDITra24+zb4V3kgGRDJGMoMSFmWwVj1hYZiNNApI23rOcYTG/mP1hv3K0BT4KUVD20VufrKbWucuvftah8jzNKQ0aKjbs1lsWIABtrtpSAZ8odQ7Rpsy9pFF9b2uAL99dZi0xyrsc43FSyRxwFkKwlygChTeUgve2n0B3b+NRskRU2P21IRYklmeRFOZTbsga2sLG1+VR4FIvy1l01tjRBFW70Xr+Vue6I/F1qqkVcvRYnz8x/ux8W/wBq1DlPDU4xsb3sEIAFiGUsbkk2ykNb3607XFHs21Lc7XZhcbA7Cx3250zwziwF/WOtxtsAbHuIBzHu05VIjExoLoCzNr4nxYnYVWJFg8IVOZjY32vfU6dpvpH4d1SCimeQXzyMDl1A+ivd5mk9e0hyoCo5k6eVz9Hy38qCidLz+Wy+GUe6NKj0pz0g/wCql1vZgLjbsqF+6mq1WnWjpF6OgOmnClvxPDjuWRv3bffS4JyzOLGynTS1/Ed9Do8t+KIfqwSH3vGKIv8AiT3f83pKuaVLvUnw/huZL95rllFy6YzWJn6WR/Vc3mv8Qrz5GtehvSqt+GT/AOX+IV5+Ra1COZSrDj8Y7YfDf3rds5rljCyxqLX7I2Oo320qFy0cByurC11IIv3g3F6qSb8RjPymS4sczeW6jQ0ibAs2IVRa7yALc6ajLr9UXP31L8Rx6SBfmIUYMO1Giqba3Xa5GvMnauePggIaSOZ85bN1bJbey6MDpYee3KiJjgEeFwsufFqrQvF1diBLaXq4JWbLl9Xt6EXOtSnTXG4fD8Oibh2TLJO2a2cgP1HasraqdF0tbwqp9IMYJnVhIXAijGq5QrCNRIAu3rAm43vVt6NYRZOGoji4aeW/7EYr5/qdCI1sNW55qr24ns7YZTVMeOMkzM4ZlZjclSV+ytM4xf8AomG5uWniJJ3J+SyXJ9pqr8W6KYhSzCK6a5chUgDloDVv6TR5eGwC1vn1+GGI++u+tXt+YTHiVLyjIdVBzKVLercB9/YTXTg+NdcSxVgFZXDKmiEdUbgDa1wPcPCuUy9kfr/cfxouGi0u20cnf/2211r0xy5zwPDYkrpmOgNtL8tBsdyBSp8QXtcDTmBYnzrrwjicUEvziGTOpTICVPa9WzAEjUC9rE3tsTTcEN2gNDqB4Has9MW6f1MunpvYirt6Kx87Of0E+Jb8KpZq8+iodrEnwj+1605zw0mCLTU215bg2Ft9r8ieZ0rtHAxJAAJve2w07zr7zrbYDm2wg0IFtH8BYle8c/j5aU6y5RmNwOVtz2tlA3B7P3mqwfZFICqRlG6rux0O/Lffx3o4+12UAAGm3YB7v0j8KLBTxkskZBKgZrcr30uNL6HTlXI4djMHkfsBh1UY78oBLd5vegzvjbXxU/8Ait8GIpuppXE2viJj3yv/ABmkCq0WTRikiuUuLVTbc9w5ef4UQ/wOCLmyDzPL21LcH4H1MrzMwLMAq2B7KjU6nck/YKYcJx7khYwSTyAq/cK4KxF5tz9EcvM1LWqMuHYNpW025mrdDGFAA2FIggVBZRYV3rK8qp6UR/Vs/kP4hWARrXorp/g2m4fiEQZmyXAG5sb6V54jFIUeWnXCo0M0YlYKhNix2Bscua/0c2W/heudqIrVRd+mvDFdcJGEw8UryKgEbhmYN2SzH6twtv1vGobpJ0aihwqyxmUyAgSBlIVbtlte2pBt76rq4UD1Rby0qTx3H8ZPGIp52kiBuFKoNeRYqoLe0nvqsRjMdx9D+DQ4p5EmYqRHdMrIrM4I0GfQ6cqsPTJX4PgoUhYSF5ZCC62IuqHYGxIt8eVUho60rolw2PE4COKazBmlABPa0aP1L6i3hXz9fTzjWwz6vbf01/jO9u+MxVMKg4vPGxaOR48zZiEYqpPiAbH21rHTQH5DBfcy3Pn1Av8AbVJ470HxkJcvh3Ci+XIAy21t6p7q0D0gx5cLhl/TPwhjFdtaurD5/wCSkcSz5l0XQE59jsdOeo+2k4MDO5UW+afS4NjkIPIf8766zR3UeZ+wUMENZCAB8y23+Ucz/wA8K9Pdjsh8cTmAupF/VNgdhexNSnCjZAcyqdNCDl01GvsqMxYOcG2nevrjQdzD/hqZ4OpyaKhOUaN93fWc+HXQ+uP5+i1dCeADFK0ZEZ7bdprW0UHs7X9lWPo9wlMM8yx23FyCSDa9rX86gOh0uWFSYhKvWlsmdk7VrXBXlY7eAq0cKa5kbKq3b1V9UaDQXrp2eeZnqnwsEUgiVS47Ha7TWUDS/qgXPluda4YTDzT2uzLHYku1use5F8g+gthy8N9qT1TALLiLMbEgt6keh/8A57se4fCumHlkJzXYKWv2vzs2U3sqj1U093ftUVNYLBJEuWNbD4nxJ51xGJHWfNjMb9t79lQOQPf4CuuP4hHBHnmYLptuSbbKOZrPuNdI3n7CDq4fqjdv1z923nREXiGvI573Y+9iaFwASSABuTsKbYrFJCO1qTso9Y/gPGoPEYp5j2tANlGw/E+NWZpqIs/xXFS3ZiuF5t9I+X1R8alOjHRuXFNZBZRu52H4mpToX0Gee0kwKRchszfgK1rBYNIlCRqFUbAVPkvtCN4D0eiwq2UXbmx3P4VNAULUdSZIgBR0KOorli75Dbe1ZvxjgeFkYtJEAx3ZbqSe8239tadao7iPBYphZ1rGWMzO003jlERvFsW4j0fw6n5udl8HXMPetiPcajH4FL9DLKP7tgT+wbN8K1HiXo9U3MTEHu3FU/i/Q7FxXyrnHhvW4jL5ZmcfhTpIipswKnuIIPuNJNP8TjMVF2ZM2UfRlUOnsDggeym/9JRN+cgyn60Llf3HzD3EUso2K0lhy5Xvbxp8qQP+bnVT9WZTGf2hmT3sKE3C5VGYoSv11s6ftoSPjVR3wHSTFw/m55APqk51t3BXuB7BXXj/AEhfGRxrKBnR3JZRZSGVANL79k386h7UpVrM4RMxM9ltFYzHKCIxqwJv3WIA9+lOcOQFmPMRH3mSOhwLoliMY0s8at1auQXy5rtvYAHYAi58efJjw4kribkn5sW56dcm19hrWoSTDiCZX7Ssm/b1+oOVj5e2p7hyfN/mw4AF+8e6n3BpYUSTr1Zy6LlZVDFSLhlJb1bj6Q1FhYjWmUa6CpMW1hl0zf8APzXz0f4KN4l62URC7kE27WU65fEaVOcPsM5XUZtCRa9gLVVui/SpcNEsZHqknM0edQWY2IscwNtKtnDccJI2mVlbUtflcC+vdtW3GptItA4CyzlCSeyGvYXH0U5209/tqH4vx61wL3bkT2teTkbD9Ee3vqG4v0heSUKpYkg9sgjmNE5IOffodqj5nVFzObDv7z4DmaK74zFSTuXlYsx9wHcBsBUTjOKBezFZm+t9EeX1j47edMsbxJpeyoyp3c2/WP3bedSPRnozNjGtGtlHrOfVH4mpfhqq3lF4bCvK9gGd2PiSTWp9DvR8EtLigC24j5Dz7zVm6M9E4cGvZGaTm539ncKsFThJmxIoAsNAKVRUdRQo6FHRQoUKOgOhQoVFCiIvR0KBji+ExSCzop9lVbivo1wstyq5D+jpV3oVeqWemGK8X9E8q3MThh3MPvFVHFdGcbhWLKsqH60ZYfFda9MVzkgVtwDV2Pc8wtxycG0yRzd/WR2f/wBiZX95Nc4+P4VtJI58Oe8WlT3HKw/er0RxPolhZx24l9wqncW9EcLXMTFfDce40rxJfmFM4L0iSONo4erkDZiGjdo5QWGp6twGOuu3ttUHgYEiSaMxC7KqqxurqBJ1hLKdydF8lHlUrxv0c4iA2ADjw0qFX5XhtA0qL9U9pPajXU+6rvHJExPDr1YFJK0pOOA/nsPG36URMTe4XT90U4jkw0nqzNEfqzIbf+yPMPeBSynbhfEEiR0kQsDqLG3dcNrqDlHfudNatXRNLcOfxEn2EVVG4PKReNetX60RWQfuE29tTeJ4mMJgBhs35Q4a4U/mw7EnMRs1jtvc1UmEVj8ckR2zSjZbmwvzbu8t/KoOeZ5WzObnl3AdwHIUMJg2dgqKWZjoBqSa13oR6PFiyzYoBn3EfJfPvNZ5a2xV7oV6P3xFpZwUi5Lsz/gK1/AYFIUCRqFUbACu6qBtSqM88ioWo7UdRoVqFqOjoCoUdCgFChQqA6FChRQoUKFAKFChQChQoUAoUKFAmSMHcA0xk4RC17opv4UKFWJmGZxiVe4t6P8ABy3PVhT3rp9lZ90i6BRw3KStYcioPxvQoV0x3jdzmZxnZTDAFOnvo1jFChXJ3bX6OOjsUMCzWzSSC+YjYdwq6iioVpzgqjoUKjQ6FChQCjoUKihQoUKAUKF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7" name="Group 26"/>
          <p:cNvGrpSpPr/>
          <p:nvPr/>
        </p:nvGrpSpPr>
        <p:grpSpPr>
          <a:xfrm>
            <a:off x="354013" y="2914939"/>
            <a:ext cx="8789987" cy="841158"/>
            <a:chOff x="354013" y="2882374"/>
            <a:chExt cx="8789987" cy="841158"/>
          </a:xfrm>
        </p:grpSpPr>
        <p:sp>
          <p:nvSpPr>
            <p:cNvPr id="187" name="Rectangle 186"/>
            <p:cNvSpPr/>
            <p:nvPr/>
          </p:nvSpPr>
          <p:spPr>
            <a:xfrm>
              <a:off x="1666875" y="2900572"/>
              <a:ext cx="7477125" cy="822960"/>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b="1"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cxnSp>
          <p:nvCxnSpPr>
            <p:cNvPr id="238" name="Straight Connector 237"/>
            <p:cNvCxnSpPr/>
            <p:nvPr/>
          </p:nvCxnSpPr>
          <p:spPr>
            <a:xfrm>
              <a:off x="5527824" y="2955639"/>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6543858" y="2955639"/>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7811359" y="2955639"/>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41" name="TextBox 240"/>
            <p:cNvSpPr txBox="1"/>
            <p:nvPr/>
          </p:nvSpPr>
          <p:spPr>
            <a:xfrm>
              <a:off x="4533005" y="3050540"/>
              <a:ext cx="630413" cy="391902"/>
            </a:xfrm>
            <a:prstGeom prst="rect">
              <a:avLst/>
            </a:prstGeom>
            <a:noFill/>
          </p:spPr>
          <p:txBody>
            <a:bodyPr wrap="square" rtlCol="0">
              <a:spAutoFit/>
            </a:bodyPr>
            <a:lstStyle/>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セキュな</a:t>
              </a:r>
              <a:endParaRPr lang="en-US" altLang="ja-JP" sz="800" b="1" dirty="0" smtClean="0">
                <a:solidFill>
                  <a:srgbClr val="676767"/>
                </a:solidFill>
                <a:latin typeface="ＭＳ Ｐゴシック" panose="020B0600070205080204" pitchFamily="50" charset="-128"/>
                <a:ea typeface="ＭＳ Ｐゴシック" panose="020B0600070205080204" pitchFamily="50" charset="-128"/>
              </a:endParaRPr>
            </a:p>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アクセス</a:t>
              </a:r>
              <a:endParaRPr lang="en-US" altLang="ja-JP" sz="800" b="1" dirty="0" smtClean="0">
                <a:solidFill>
                  <a:srgbClr val="676767"/>
                </a:solidFill>
                <a:latin typeface="ＭＳ Ｐゴシック" panose="020B0600070205080204" pitchFamily="50" charset="-128"/>
                <a:ea typeface="ＭＳ Ｐゴシック" panose="020B0600070205080204" pitchFamily="50" charset="-128"/>
              </a:endParaRPr>
            </a:p>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統合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42" name="TextBox 241"/>
            <p:cNvSpPr txBox="1"/>
            <p:nvPr/>
          </p:nvSpPr>
          <p:spPr>
            <a:xfrm>
              <a:off x="5590088" y="3050540"/>
              <a:ext cx="479618" cy="391902"/>
            </a:xfrm>
            <a:prstGeom prst="rect">
              <a:avLst/>
            </a:prstGeom>
            <a:noFill/>
          </p:spPr>
          <p:txBody>
            <a:bodyPr wrap="none" rtlCol="0">
              <a:spAutoFit/>
            </a:bodyPr>
            <a:lstStyle/>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脅威</a:t>
              </a:r>
              <a:endParaRPr lang="en-US" altLang="ja-JP" sz="800" b="1" dirty="0" smtClean="0">
                <a:solidFill>
                  <a:srgbClr val="676767"/>
                </a:solidFill>
                <a:latin typeface="ＭＳ Ｐゴシック" panose="020B0600070205080204" pitchFamily="50" charset="-128"/>
                <a:ea typeface="ＭＳ Ｐゴシック" panose="020B0600070205080204" pitchFamily="50" charset="-128"/>
              </a:endParaRPr>
            </a:p>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からの</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防御</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43" name="TextBox 242"/>
            <p:cNvSpPr txBox="1"/>
            <p:nvPr/>
          </p:nvSpPr>
          <p:spPr>
            <a:xfrm>
              <a:off x="6519037" y="3099784"/>
              <a:ext cx="904561" cy="293414"/>
            </a:xfrm>
            <a:prstGeom prst="rect">
              <a:avLst/>
            </a:prstGeom>
            <a:noFill/>
          </p:spPr>
          <p:txBody>
            <a:bodyPr wrap="square" rtlCol="0">
              <a:spAutoFit/>
            </a:bodyPr>
            <a:lstStyle/>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アプリケーションの可視化と制御</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44" name="TextBox 243"/>
            <p:cNvSpPr txBox="1"/>
            <p:nvPr/>
          </p:nvSpPr>
          <p:spPr>
            <a:xfrm>
              <a:off x="7800943" y="3099784"/>
              <a:ext cx="867282" cy="293414"/>
            </a:xfrm>
            <a:prstGeom prst="rect">
              <a:avLst/>
            </a:prstGeom>
            <a:noFill/>
          </p:spPr>
          <p:txBody>
            <a:bodyPr wrap="square" rtlCol="0">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仮想化と</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クラウド</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grpSp>
          <p:nvGrpSpPr>
            <p:cNvPr id="18" name="Group 17"/>
            <p:cNvGrpSpPr/>
            <p:nvPr/>
          </p:nvGrpSpPr>
          <p:grpSpPr>
            <a:xfrm>
              <a:off x="5012915" y="3058421"/>
              <a:ext cx="461246" cy="461246"/>
              <a:chOff x="4548095" y="2916605"/>
              <a:chExt cx="461246" cy="461246"/>
            </a:xfrm>
          </p:grpSpPr>
          <p:sp>
            <p:nvSpPr>
              <p:cNvPr id="245" name="Oval 244"/>
              <p:cNvSpPr/>
              <p:nvPr/>
            </p:nvSpPr>
            <p:spPr>
              <a:xfrm>
                <a:off x="4548095" y="2916605"/>
                <a:ext cx="461246" cy="461246"/>
              </a:xfrm>
              <a:prstGeom prst="ellipse">
                <a:avLst/>
              </a:prstGeom>
              <a:gradFill flip="none" rotWithShape="1">
                <a:gsLst>
                  <a:gs pos="100000">
                    <a:schemeClr val="accent5"/>
                  </a:gs>
                  <a:gs pos="0">
                    <a:schemeClr val="accent6"/>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57" fontAlgn="base">
                  <a:spcBef>
                    <a:spcPct val="0"/>
                  </a:spcBef>
                  <a:spcAft>
                    <a:spcPct val="0"/>
                  </a:spcAft>
                </a:pPr>
                <a:endParaRPr lang="en-US"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49" name="Picture 8" descr="Y:\Training\Cisco Templates\2010_Updated Templates\New Cisco Brand\Kubrik Icons\256 Pixel Size\show_navigation_1080_256.png"/>
              <p:cNvPicPr>
                <a:picLocks noChangeAspect="1" noChangeArrowheads="1"/>
              </p:cNvPicPr>
              <p:nvPr/>
            </p:nvPicPr>
            <p:blipFill>
              <a:blip r:embed="rId3" cstate="print"/>
              <a:srcRect/>
              <a:stretch>
                <a:fillRect/>
              </a:stretch>
            </p:blipFill>
            <p:spPr bwMode="auto">
              <a:xfrm>
                <a:off x="4619048" y="2965083"/>
                <a:ext cx="364291" cy="364291"/>
              </a:xfrm>
              <a:prstGeom prst="rect">
                <a:avLst/>
              </a:prstGeom>
              <a:noFill/>
            </p:spPr>
          </p:pic>
        </p:grpSp>
        <p:grpSp>
          <p:nvGrpSpPr>
            <p:cNvPr id="17" name="Group 16"/>
            <p:cNvGrpSpPr/>
            <p:nvPr/>
          </p:nvGrpSpPr>
          <p:grpSpPr>
            <a:xfrm>
              <a:off x="6004467" y="3058421"/>
              <a:ext cx="461246" cy="461246"/>
              <a:chOff x="5714907" y="2916605"/>
              <a:chExt cx="461246" cy="461246"/>
            </a:xfrm>
          </p:grpSpPr>
          <p:sp>
            <p:nvSpPr>
              <p:cNvPr id="246" name="Oval 245"/>
              <p:cNvSpPr/>
              <p:nvPr/>
            </p:nvSpPr>
            <p:spPr>
              <a:xfrm>
                <a:off x="5714907" y="2916605"/>
                <a:ext cx="461246" cy="461246"/>
              </a:xfrm>
              <a:prstGeom prst="ellipse">
                <a:avLst/>
              </a:prstGeom>
              <a:gradFill flip="none" rotWithShape="1">
                <a:gsLst>
                  <a:gs pos="100000">
                    <a:schemeClr val="accent5"/>
                  </a:gs>
                  <a:gs pos="0">
                    <a:schemeClr val="accent6"/>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57" fontAlgn="base">
                  <a:spcBef>
                    <a:spcPct val="0"/>
                  </a:spcBef>
                  <a:spcAft>
                    <a:spcPct val="0"/>
                  </a:spcAft>
                </a:pPr>
                <a:endParaRPr lang="en-US"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50" name="Picture 9" descr="Y:\Training\Cisco Templates\2010_Updated Templates\New Cisco Brand\Kubrik Icons\256 Pixel Size\alert_minor_2002_256.png"/>
              <p:cNvPicPr>
                <a:picLocks noChangeAspect="1" noChangeArrowheads="1"/>
              </p:cNvPicPr>
              <p:nvPr/>
            </p:nvPicPr>
            <p:blipFill>
              <a:blip r:embed="rId4" cstate="print"/>
              <a:srcRect/>
              <a:stretch>
                <a:fillRect/>
              </a:stretch>
            </p:blipFill>
            <p:spPr bwMode="auto">
              <a:xfrm>
                <a:off x="5780034" y="2981732"/>
                <a:ext cx="330993" cy="330993"/>
              </a:xfrm>
              <a:prstGeom prst="rect">
                <a:avLst/>
              </a:prstGeom>
              <a:noFill/>
            </p:spPr>
          </p:pic>
        </p:grpSp>
        <p:grpSp>
          <p:nvGrpSpPr>
            <p:cNvPr id="13" name="Group 12"/>
            <p:cNvGrpSpPr/>
            <p:nvPr/>
          </p:nvGrpSpPr>
          <p:grpSpPr>
            <a:xfrm>
              <a:off x="7328106" y="3058421"/>
              <a:ext cx="461246" cy="461246"/>
              <a:chOff x="7244286" y="2916605"/>
              <a:chExt cx="461246" cy="461246"/>
            </a:xfrm>
          </p:grpSpPr>
          <p:grpSp>
            <p:nvGrpSpPr>
              <p:cNvPr id="12" name="Group 11"/>
              <p:cNvGrpSpPr/>
              <p:nvPr/>
            </p:nvGrpSpPr>
            <p:grpSpPr>
              <a:xfrm>
                <a:off x="7244286" y="2916605"/>
                <a:ext cx="461246" cy="461246"/>
                <a:chOff x="7198566" y="2916605"/>
                <a:chExt cx="461246" cy="461246"/>
              </a:xfrm>
            </p:grpSpPr>
            <p:sp>
              <p:nvSpPr>
                <p:cNvPr id="247" name="Oval 246"/>
                <p:cNvSpPr/>
                <p:nvPr/>
              </p:nvSpPr>
              <p:spPr>
                <a:xfrm>
                  <a:off x="7198566" y="2916605"/>
                  <a:ext cx="461246" cy="461246"/>
                </a:xfrm>
                <a:prstGeom prst="ellipse">
                  <a:avLst/>
                </a:prstGeom>
                <a:gradFill flip="none" rotWithShape="1">
                  <a:gsLst>
                    <a:gs pos="100000">
                      <a:schemeClr val="accent5"/>
                    </a:gs>
                    <a:gs pos="0">
                      <a:schemeClr val="accent6"/>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57" fontAlgn="base">
                    <a:spcBef>
                      <a:spcPct val="0"/>
                    </a:spcBef>
                    <a:spcAft>
                      <a:spcPct val="0"/>
                    </a:spcAft>
                  </a:pPr>
                  <a:endParaRPr lang="en-US"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51" name="Picture 10" descr="Y:\Training\Cisco Templates\2010_Updated Templates\New Cisco Brand\Kubrik Icons\256 Pixel Size\applications_4107_256.png"/>
                <p:cNvPicPr>
                  <a:picLocks noChangeAspect="1" noChangeArrowheads="1"/>
                </p:cNvPicPr>
                <p:nvPr/>
              </p:nvPicPr>
              <p:blipFill>
                <a:blip r:embed="rId5" cstate="print"/>
                <a:srcRect/>
                <a:stretch>
                  <a:fillRect/>
                </a:stretch>
              </p:blipFill>
              <p:spPr bwMode="auto">
                <a:xfrm>
                  <a:off x="7236494" y="2993666"/>
                  <a:ext cx="307125" cy="307125"/>
                </a:xfrm>
                <a:prstGeom prst="rect">
                  <a:avLst/>
                </a:prstGeom>
                <a:noFill/>
              </p:spPr>
            </p:pic>
          </p:grpSp>
          <p:pic>
            <p:nvPicPr>
              <p:cNvPr id="252" name="Picture 11" descr="Y:\Training\Cisco Templates\2010_Updated Templates\New Cisco Brand\Kubrik Icons\256 Pixel Size\settings_0016_256.png"/>
              <p:cNvPicPr>
                <a:picLocks noChangeAspect="1" noChangeArrowheads="1"/>
              </p:cNvPicPr>
              <p:nvPr/>
            </p:nvPicPr>
            <p:blipFill>
              <a:blip r:embed="rId6" cstate="print"/>
              <a:srcRect/>
              <a:stretch>
                <a:fillRect/>
              </a:stretch>
            </p:blipFill>
            <p:spPr bwMode="auto">
              <a:xfrm>
                <a:off x="7350846" y="3027979"/>
                <a:ext cx="238499" cy="238499"/>
              </a:xfrm>
              <a:prstGeom prst="rect">
                <a:avLst/>
              </a:prstGeom>
              <a:noFill/>
            </p:spPr>
          </p:pic>
        </p:grpSp>
        <p:grpSp>
          <p:nvGrpSpPr>
            <p:cNvPr id="15" name="Group 14"/>
            <p:cNvGrpSpPr/>
            <p:nvPr/>
          </p:nvGrpSpPr>
          <p:grpSpPr>
            <a:xfrm>
              <a:off x="8581637" y="3058421"/>
              <a:ext cx="461246" cy="461246"/>
              <a:chOff x="8581637" y="2916605"/>
              <a:chExt cx="461246" cy="461246"/>
            </a:xfrm>
          </p:grpSpPr>
          <p:sp>
            <p:nvSpPr>
              <p:cNvPr id="248" name="Oval 247"/>
              <p:cNvSpPr/>
              <p:nvPr/>
            </p:nvSpPr>
            <p:spPr>
              <a:xfrm>
                <a:off x="8581637" y="2916605"/>
                <a:ext cx="461246" cy="461246"/>
              </a:xfrm>
              <a:prstGeom prst="ellipse">
                <a:avLst/>
              </a:prstGeom>
              <a:gradFill flip="none" rotWithShape="1">
                <a:gsLst>
                  <a:gs pos="100000">
                    <a:schemeClr val="accent5"/>
                  </a:gs>
                  <a:gs pos="0">
                    <a:schemeClr val="accent6"/>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57" fontAlgn="base">
                  <a:spcBef>
                    <a:spcPct val="0"/>
                  </a:spcBef>
                  <a:spcAft>
                    <a:spcPct val="0"/>
                  </a:spcAft>
                </a:pPr>
                <a:endParaRPr lang="en-US"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53" name="Picture 13" descr="Y:\Training\Cisco Templates\2010_Updated Templates\New Cisco Brand\Kubrik Icons\256 Pixel Size\cloud Cisco.png"/>
              <p:cNvPicPr>
                <a:picLocks noChangeAspect="1" noChangeArrowheads="1"/>
              </p:cNvPicPr>
              <p:nvPr/>
            </p:nvPicPr>
            <p:blipFill>
              <a:blip r:embed="rId7" cstate="print"/>
              <a:srcRect/>
              <a:stretch>
                <a:fillRect/>
              </a:stretch>
            </p:blipFill>
            <p:spPr bwMode="auto">
              <a:xfrm>
                <a:off x="8701894" y="3047403"/>
                <a:ext cx="319148" cy="199650"/>
              </a:xfrm>
              <a:prstGeom prst="rect">
                <a:avLst/>
              </a:prstGeom>
              <a:noFill/>
            </p:spPr>
          </p:pic>
          <p:pic>
            <p:nvPicPr>
              <p:cNvPr id="254" name="Picture 14" descr="Y:\Training\Cisco Templates\2010_Updated Templates\New Cisco Brand\Kubrik Icons\256 Pixel Size\version_1134_256.png"/>
              <p:cNvPicPr>
                <a:picLocks noChangeAspect="1" noChangeArrowheads="1"/>
              </p:cNvPicPr>
              <p:nvPr/>
            </p:nvPicPr>
            <p:blipFill>
              <a:blip r:embed="rId8" cstate="print"/>
              <a:srcRect/>
              <a:stretch>
                <a:fillRect/>
              </a:stretch>
            </p:blipFill>
            <p:spPr bwMode="auto">
              <a:xfrm>
                <a:off x="8603068" y="2983302"/>
                <a:ext cx="327853" cy="327853"/>
              </a:xfrm>
              <a:prstGeom prst="rect">
                <a:avLst/>
              </a:prstGeom>
              <a:noFill/>
            </p:spPr>
          </p:pic>
        </p:grpSp>
        <p:cxnSp>
          <p:nvCxnSpPr>
            <p:cNvPr id="255" name="Straight Connector 254"/>
            <p:cNvCxnSpPr/>
            <p:nvPr/>
          </p:nvCxnSpPr>
          <p:spPr>
            <a:xfrm>
              <a:off x="3495171" y="2955639"/>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56" name="TextBox 255"/>
            <p:cNvSpPr txBox="1"/>
            <p:nvPr/>
          </p:nvSpPr>
          <p:spPr>
            <a:xfrm>
              <a:off x="2039013" y="3050540"/>
              <a:ext cx="1024453" cy="391902"/>
            </a:xfrm>
            <a:prstGeom prst="rect">
              <a:avLst/>
            </a:prstGeom>
            <a:noFill/>
          </p:spPr>
          <p:txBody>
            <a:bodyPr wrap="square" rtlCol="0">
              <a:spAutoFit/>
            </a:bodyPr>
            <a:lstStyle/>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安全な</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プロセス</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制御</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57" name="Picture 256"/>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2576345" y="2976222"/>
              <a:ext cx="731745" cy="511340"/>
            </a:xfrm>
            <a:prstGeom prst="rect">
              <a:avLst/>
            </a:prstGeom>
          </p:spPr>
        </p:pic>
        <p:pic>
          <p:nvPicPr>
            <p:cNvPr id="11" name="Picture 10"/>
            <p:cNvPicPr>
              <a:picLocks noChangeAspect="1"/>
            </p:cNvPicPr>
            <p:nvPr/>
          </p:nvPicPr>
          <p:blipFill>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972772" y="2882374"/>
              <a:ext cx="560233" cy="560233"/>
            </a:xfrm>
            <a:prstGeom prst="rect">
              <a:avLst/>
            </a:prstGeom>
          </p:spPr>
        </p:pic>
        <p:cxnSp>
          <p:nvCxnSpPr>
            <p:cNvPr id="119" name="Straight Connector 118"/>
            <p:cNvCxnSpPr/>
            <p:nvPr/>
          </p:nvCxnSpPr>
          <p:spPr>
            <a:xfrm>
              <a:off x="4566809" y="2919816"/>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3511642" y="3050540"/>
              <a:ext cx="694922" cy="391902"/>
            </a:xfrm>
            <a:prstGeom prst="rect">
              <a:avLst/>
            </a:prstGeom>
            <a:noFill/>
          </p:spPr>
          <p:txBody>
            <a:bodyPr wrap="square" rtlCol="0">
              <a:spAutoFit/>
            </a:bodyPr>
            <a:lstStyle/>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防犯</a:t>
              </a:r>
              <a:endParaRPr lang="en-US" altLang="ja-JP" sz="800" b="1" dirty="0" smtClean="0">
                <a:solidFill>
                  <a:srgbClr val="676767"/>
                </a:solidFill>
                <a:latin typeface="ＭＳ Ｐゴシック" panose="020B0600070205080204" pitchFamily="50" charset="-128"/>
                <a:ea typeface="ＭＳ Ｐゴシック" panose="020B0600070205080204" pitchFamily="50" charset="-128"/>
              </a:endParaRPr>
            </a:p>
            <a:p>
              <a:pP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安心</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安全</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91" name="Isosceles Triangle 190"/>
            <p:cNvSpPr/>
            <p:nvPr/>
          </p:nvSpPr>
          <p:spPr>
            <a:xfrm rot="16200000" flipV="1">
              <a:off x="1843008" y="3226523"/>
              <a:ext cx="282226" cy="140578"/>
            </a:xfrm>
            <a:prstGeom prst="triangl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194" name="Rectangle 193"/>
            <p:cNvSpPr/>
            <p:nvPr/>
          </p:nvSpPr>
          <p:spPr>
            <a:xfrm rot="16200000">
              <a:off x="854129" y="2516807"/>
              <a:ext cx="559777" cy="156000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193" name="Rectangle 192"/>
            <p:cNvSpPr/>
            <p:nvPr/>
          </p:nvSpPr>
          <p:spPr>
            <a:xfrm>
              <a:off x="625578" y="3154682"/>
              <a:ext cx="1054776" cy="215444"/>
            </a:xfrm>
            <a:prstGeom prst="rect">
              <a:avLst/>
            </a:prstGeom>
          </p:spPr>
          <p:txBody>
            <a:bodyPr wrap="none" lIns="0" tIns="0" rIns="0" bIns="0" anchor="ctr" anchorCtr="1">
              <a:noAutofit/>
            </a:bodyPr>
            <a:lstStyle/>
            <a:p>
              <a:pPr algn="ctr" defTabSz="457200" fontAlgn="base">
                <a:spcBef>
                  <a:spcPct val="0"/>
                </a:spcBef>
                <a:spcAft>
                  <a:spcPct val="0"/>
                </a:spcAft>
              </a:pPr>
              <a:r>
                <a:rPr lang="ja-JP" altLang="en-US" sz="16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セキュリティ</a:t>
              </a:r>
              <a:endParaRPr lang="en-US" sz="16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1029" name="Picture 5"/>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96125" y="3240077"/>
              <a:ext cx="360660" cy="3754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2" name="Picture 2" descr="C:\Users\beetlemutt\Downloads\CIVS-IPC-7070.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070509" y="3385086"/>
              <a:ext cx="365684" cy="27527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8" name="Group 27"/>
          <p:cNvGrpSpPr/>
          <p:nvPr/>
        </p:nvGrpSpPr>
        <p:grpSpPr>
          <a:xfrm>
            <a:off x="354013" y="1990255"/>
            <a:ext cx="8789987" cy="881043"/>
            <a:chOff x="354013" y="1980753"/>
            <a:chExt cx="8789987" cy="881043"/>
          </a:xfrm>
        </p:grpSpPr>
        <p:sp>
          <p:nvSpPr>
            <p:cNvPr id="178" name="Rectangle 177"/>
            <p:cNvSpPr/>
            <p:nvPr/>
          </p:nvSpPr>
          <p:spPr>
            <a:xfrm>
              <a:off x="1666875" y="1980753"/>
              <a:ext cx="7477125" cy="822960"/>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b="1"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224" name="TextBox 223"/>
            <p:cNvSpPr txBox="1"/>
            <p:nvPr/>
          </p:nvSpPr>
          <p:spPr>
            <a:xfrm>
              <a:off x="6242269" y="2002613"/>
              <a:ext cx="1456268" cy="293410"/>
            </a:xfrm>
            <a:prstGeom prst="rect">
              <a:avLst/>
            </a:prstGeom>
            <a:noFill/>
          </p:spPr>
          <p:txBody>
            <a:bodyPr wrap="square" lIns="91436" tIns="45718" rIns="91436" bIns="45718" rtlCol="0">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コンピューティングと</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ネットワークの融合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25" name="TextBox 224"/>
            <p:cNvSpPr txBox="1"/>
            <p:nvPr/>
          </p:nvSpPr>
          <p:spPr>
            <a:xfrm>
              <a:off x="4873062" y="2002613"/>
              <a:ext cx="1343763" cy="293410"/>
            </a:xfrm>
            <a:prstGeom prst="rect">
              <a:avLst/>
            </a:prstGeom>
            <a:noFill/>
          </p:spPr>
          <p:txBody>
            <a:bodyPr wrap="square" lIns="91436" tIns="45718" rIns="91436" bIns="45718" rtlCol="0">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コンピューティング、ネットワーク、ストレージの統合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26" name="TextBox 225"/>
            <p:cNvSpPr txBox="1"/>
            <p:nvPr/>
          </p:nvSpPr>
          <p:spPr>
            <a:xfrm>
              <a:off x="7687053" y="2002613"/>
              <a:ext cx="1429607" cy="293410"/>
            </a:xfrm>
            <a:prstGeom prst="rect">
              <a:avLst/>
            </a:prstGeom>
            <a:noFill/>
          </p:spPr>
          <p:txBody>
            <a:bodyPr wrap="square" lIns="91436" tIns="45718" rIns="91436" bIns="45718" rtlCol="0">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大企業向けクラウドと</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クラウド間接続</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cxnSp>
          <p:nvCxnSpPr>
            <p:cNvPr id="228" name="Straight Connector 227"/>
            <p:cNvCxnSpPr/>
            <p:nvPr/>
          </p:nvCxnSpPr>
          <p:spPr>
            <a:xfrm>
              <a:off x="4836128" y="2102438"/>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6264896" y="2102438"/>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7705001" y="2102438"/>
              <a:ext cx="0" cy="66681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231" name="Picture 12"/>
            <p:cNvPicPr>
              <a:picLocks noChangeAspect="1" noChangeArrowheads="1"/>
            </p:cNvPicPr>
            <p:nvPr/>
          </p:nvPicPr>
          <p:blipFill>
            <a:blip r:embed="rId15" cstate="print">
              <a:extLst>
                <a:ext uri="{28A0092B-C50C-407E-A947-70E740481C1C}">
                  <a14:useLocalDpi xmlns:a14="http://schemas.microsoft.com/office/drawing/2010/main"/>
                </a:ext>
              </a:extLst>
            </a:blip>
            <a:stretch>
              <a:fillRect/>
            </a:stretch>
          </p:blipFill>
          <p:spPr bwMode="auto">
            <a:xfrm>
              <a:off x="6491521" y="2308838"/>
              <a:ext cx="974523" cy="445968"/>
            </a:xfrm>
            <a:prstGeom prst="roundRect">
              <a:avLst/>
            </a:prstGeom>
            <a:noFill/>
            <a:ln w="1270">
              <a:solidFill>
                <a:schemeClr val="bg1"/>
              </a:solidFill>
            </a:ln>
            <a:extLst>
              <a:ext uri="{909E8E84-426E-40dd-AFC4-6F175D3DCCD1}">
                <a14:hiddenFill xmlns:a14="http://schemas.microsoft.com/office/drawing/2010/main" xmlns="">
                  <a:solidFill>
                    <a:srgbClr val="FFFFFF"/>
                  </a:solidFill>
                </a14:hiddenFill>
              </a:ext>
            </a:extLst>
          </p:spPr>
        </p:pic>
        <p:pic>
          <p:nvPicPr>
            <p:cNvPr id="233" name="Picture 232" descr="819_Portfolio_Back_Hi_Res_HKL22032.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17365" y="2105744"/>
              <a:ext cx="879327" cy="724517"/>
            </a:xfrm>
            <a:prstGeom prst="rect">
              <a:avLst/>
            </a:prstGeom>
          </p:spPr>
        </p:pic>
        <p:sp>
          <p:nvSpPr>
            <p:cNvPr id="235" name="TextBox 234"/>
            <p:cNvSpPr txBox="1"/>
            <p:nvPr/>
          </p:nvSpPr>
          <p:spPr>
            <a:xfrm>
              <a:off x="1874700" y="2002613"/>
              <a:ext cx="1251893" cy="293410"/>
            </a:xfrm>
            <a:prstGeom prst="rect">
              <a:avLst/>
            </a:prstGeom>
            <a:noFill/>
          </p:spPr>
          <p:txBody>
            <a:bodyPr wrap="square" lIns="91436" tIns="45718" rIns="91436" bIns="45718" rtlCol="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エッジにおける</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インテリジェンス</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36" name="TextBox 235"/>
            <p:cNvSpPr txBox="1"/>
            <p:nvPr/>
          </p:nvSpPr>
          <p:spPr>
            <a:xfrm>
              <a:off x="2959957" y="2002613"/>
              <a:ext cx="1251893" cy="293410"/>
            </a:xfrm>
            <a:prstGeom prst="rect">
              <a:avLst/>
            </a:prstGeom>
            <a:noFill/>
          </p:spPr>
          <p:txBody>
            <a:bodyPr wrap="square" lIns="91436" tIns="45718" rIns="91436" bIns="45718" rtlCol="0">
              <a:spAutoFit/>
            </a:bodyPr>
            <a:lstStyle/>
            <a:p>
              <a:pPr algn="ctr" defTabSz="685657" fontAlgn="base">
                <a:lnSpc>
                  <a:spcPct val="80000"/>
                </a:lnSpc>
                <a:spcBef>
                  <a:spcPct val="0"/>
                </a:spcBef>
                <a:spcAft>
                  <a:spcPct val="0"/>
                </a:spcAft>
                <a:defRPr/>
              </a:pPr>
              <a:r>
                <a:rPr lang="fr-FR" sz="800" b="1" dirty="0" err="1" smtClean="0">
                  <a:solidFill>
                    <a:srgbClr val="676767"/>
                  </a:solidFill>
                  <a:latin typeface="ＭＳ Ｐゴシック" panose="020B0600070205080204" pitchFamily="50" charset="-128"/>
                  <a:ea typeface="ＭＳ Ｐゴシック" panose="020B0600070205080204" pitchFamily="50" charset="-128"/>
                </a:rPr>
                <a:t>Fog</a:t>
              </a:r>
              <a:endParaRPr lang="fr-FR" sz="800" b="1" dirty="0">
                <a:solidFill>
                  <a:srgbClr val="676767"/>
                </a:solidFill>
                <a:latin typeface="ＭＳ Ｐゴシック" panose="020B0600070205080204" pitchFamily="50" charset="-128"/>
                <a:ea typeface="ＭＳ Ｐゴシック" panose="020B0600070205080204" pitchFamily="50" charset="-128"/>
              </a:endParaRPr>
            </a:p>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コンピューティング</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37" name="Picture 236"/>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308223" y="2306496"/>
              <a:ext cx="538680" cy="555300"/>
            </a:xfrm>
            <a:prstGeom prst="rect">
              <a:avLst/>
            </a:prstGeom>
          </p:spPr>
        </p:pic>
        <p:sp>
          <p:nvSpPr>
            <p:cNvPr id="108" name="TextBox 107"/>
            <p:cNvSpPr txBox="1"/>
            <p:nvPr/>
          </p:nvSpPr>
          <p:spPr>
            <a:xfrm>
              <a:off x="4010600" y="2072095"/>
              <a:ext cx="877335" cy="154446"/>
            </a:xfrm>
            <a:prstGeom prst="rect">
              <a:avLst/>
            </a:prstGeom>
            <a:noFill/>
            <a:ln>
              <a:noFill/>
            </a:ln>
            <a:effectLst/>
          </p:spPr>
          <p:txBody>
            <a:bodyPr wrap="square" lIns="51350" tIns="25676" rIns="51350" bIns="25676" rtlCol="0" anchor="ctr">
              <a:spAutoFit/>
            </a:bodyPr>
            <a:lstStyle>
              <a:defPPr>
                <a:defRPr lang="en-US"/>
              </a:defPPr>
              <a:lvl1pPr marL="0" algn="l" defTabSz="911816" rtl="0" eaLnBrk="1" latinLnBrk="0" hangingPunct="1">
                <a:defRPr sz="1800" kern="1200">
                  <a:solidFill>
                    <a:schemeClr val="tx1"/>
                  </a:solidFill>
                  <a:latin typeface="+mn-lt"/>
                  <a:ea typeface="+mn-ea"/>
                  <a:cs typeface="+mn-cs"/>
                </a:defRPr>
              </a:lvl1pPr>
              <a:lvl2pPr marL="455908" algn="l" defTabSz="911816" rtl="0" eaLnBrk="1" latinLnBrk="0" hangingPunct="1">
                <a:defRPr sz="1800" kern="1200">
                  <a:solidFill>
                    <a:schemeClr val="tx1"/>
                  </a:solidFill>
                  <a:latin typeface="+mn-lt"/>
                  <a:ea typeface="+mn-ea"/>
                  <a:cs typeface="+mn-cs"/>
                </a:defRPr>
              </a:lvl2pPr>
              <a:lvl3pPr marL="911816" algn="l" defTabSz="911816" rtl="0" eaLnBrk="1" latinLnBrk="0" hangingPunct="1">
                <a:defRPr sz="1800" kern="1200">
                  <a:solidFill>
                    <a:schemeClr val="tx1"/>
                  </a:solidFill>
                  <a:latin typeface="+mn-lt"/>
                  <a:ea typeface="+mn-ea"/>
                  <a:cs typeface="+mn-cs"/>
                </a:defRPr>
              </a:lvl3pPr>
              <a:lvl4pPr marL="1367724" algn="l" defTabSz="911816" rtl="0" eaLnBrk="1" latinLnBrk="0" hangingPunct="1">
                <a:defRPr sz="1800" kern="1200">
                  <a:solidFill>
                    <a:schemeClr val="tx1"/>
                  </a:solidFill>
                  <a:latin typeface="+mn-lt"/>
                  <a:ea typeface="+mn-ea"/>
                  <a:cs typeface="+mn-cs"/>
                </a:defRPr>
              </a:lvl4pPr>
              <a:lvl5pPr marL="1823627" algn="l" defTabSz="911816" rtl="0" eaLnBrk="1" latinLnBrk="0" hangingPunct="1">
                <a:defRPr sz="1800" kern="1200">
                  <a:solidFill>
                    <a:schemeClr val="tx1"/>
                  </a:solidFill>
                  <a:latin typeface="+mn-lt"/>
                  <a:ea typeface="+mn-ea"/>
                  <a:cs typeface="+mn-cs"/>
                </a:defRPr>
              </a:lvl5pPr>
              <a:lvl6pPr marL="2279526" algn="l" defTabSz="911816" rtl="0" eaLnBrk="1" latinLnBrk="0" hangingPunct="1">
                <a:defRPr sz="1800" kern="1200">
                  <a:solidFill>
                    <a:schemeClr val="tx1"/>
                  </a:solidFill>
                  <a:latin typeface="+mn-lt"/>
                  <a:ea typeface="+mn-ea"/>
                  <a:cs typeface="+mn-cs"/>
                </a:defRPr>
              </a:lvl6pPr>
              <a:lvl7pPr marL="2735445" algn="l" defTabSz="911816" rtl="0" eaLnBrk="1" latinLnBrk="0" hangingPunct="1">
                <a:defRPr sz="1800" kern="1200">
                  <a:solidFill>
                    <a:schemeClr val="tx1"/>
                  </a:solidFill>
                  <a:latin typeface="+mn-lt"/>
                  <a:ea typeface="+mn-ea"/>
                  <a:cs typeface="+mn-cs"/>
                </a:defRPr>
              </a:lvl7pPr>
              <a:lvl8pPr marL="3191341" algn="l" defTabSz="911816" rtl="0" eaLnBrk="1" latinLnBrk="0" hangingPunct="1">
                <a:defRPr sz="1800" kern="1200">
                  <a:solidFill>
                    <a:schemeClr val="tx1"/>
                  </a:solidFill>
                  <a:latin typeface="+mn-lt"/>
                  <a:ea typeface="+mn-ea"/>
                  <a:cs typeface="+mn-cs"/>
                </a:defRPr>
              </a:lvl8pPr>
              <a:lvl9pPr marL="3647236" algn="l" defTabSz="911816" rtl="0" eaLnBrk="1" latinLnBrk="0" hangingPunct="1">
                <a:defRPr sz="1800" kern="1200">
                  <a:solidFill>
                    <a:schemeClr val="tx1"/>
                  </a:solidFill>
                  <a:latin typeface="+mn-lt"/>
                  <a:ea typeface="+mn-ea"/>
                  <a:cs typeface="+mn-cs"/>
                </a:defRPr>
              </a:lvl9p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データ仮想化</a:t>
              </a:r>
              <a:endParaRPr lang="en-US" sz="800" b="1"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pic>
          <p:nvPicPr>
            <p:cNvPr id="109" name="Picture 108" descr="10300_vpn_status_256.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272378" y="2298983"/>
              <a:ext cx="353777" cy="354336"/>
            </a:xfrm>
            <a:prstGeom prst="rect">
              <a:avLst/>
            </a:prstGeom>
            <a:ln>
              <a:noFill/>
            </a:ln>
          </p:spPr>
        </p:pic>
        <p:sp>
          <p:nvSpPr>
            <p:cNvPr id="182" name="Isosceles Triangle 181"/>
            <p:cNvSpPr/>
            <p:nvPr/>
          </p:nvSpPr>
          <p:spPr>
            <a:xfrm rot="16200000" flipV="1">
              <a:off x="1843008" y="2302553"/>
              <a:ext cx="282226" cy="140578"/>
            </a:xfrm>
            <a:prstGeom prst="triangl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185" name="Rectangle 184"/>
            <p:cNvSpPr/>
            <p:nvPr/>
          </p:nvSpPr>
          <p:spPr>
            <a:xfrm rot="16200000">
              <a:off x="854129" y="1588256"/>
              <a:ext cx="559777" cy="156000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184" name="Rectangle 183"/>
            <p:cNvSpPr/>
            <p:nvPr/>
          </p:nvSpPr>
          <p:spPr>
            <a:xfrm>
              <a:off x="625578" y="2260538"/>
              <a:ext cx="1054776" cy="215444"/>
            </a:xfrm>
            <a:prstGeom prst="rect">
              <a:avLst/>
            </a:prstGeom>
          </p:spPr>
          <p:txBody>
            <a:bodyPr wrap="none" lIns="0" tIns="0" rIns="0" bIns="0" anchor="ctr" anchorCtr="1">
              <a:noAutofit/>
            </a:bodyPr>
            <a:lstStyle/>
            <a:p>
              <a:pPr algn="ctr" defTabSz="457200" fontAlgn="base">
                <a:spcBef>
                  <a:spcPct val="0"/>
                </a:spcBef>
                <a:spcAft>
                  <a:spcPct val="0"/>
                </a:spcAft>
              </a:pPr>
              <a:r>
                <a:rPr lang="ja-JP" altLang="en-US" sz="16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分析基盤</a:t>
              </a:r>
              <a:endParaRPr lang="en-US" sz="16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41" name="Oval 140"/>
            <p:cNvSpPr/>
            <p:nvPr/>
          </p:nvSpPr>
          <p:spPr>
            <a:xfrm>
              <a:off x="8160516" y="2283473"/>
              <a:ext cx="461246" cy="461246"/>
            </a:xfrm>
            <a:prstGeom prst="ellipse">
              <a:avLst/>
            </a:prstGeom>
            <a:gradFill flip="none" rotWithShape="1">
              <a:gsLst>
                <a:gs pos="100000">
                  <a:schemeClr val="accent5"/>
                </a:gs>
                <a:gs pos="0">
                  <a:schemeClr val="accent6"/>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57" fontAlgn="base">
                <a:spcBef>
                  <a:spcPct val="0"/>
                </a:spcBef>
                <a:spcAft>
                  <a:spcPct val="0"/>
                </a:spcAft>
              </a:pPr>
              <a:endParaRPr lang="en-US" b="1" dirty="0">
                <a:solidFill>
                  <a:srgbClr val="676767"/>
                </a:solidFill>
                <a:latin typeface="ＭＳ Ｐゴシック" panose="020B0600070205080204" pitchFamily="50" charset="-128"/>
                <a:ea typeface="ＭＳ Ｐゴシック" panose="020B0600070205080204" pitchFamily="50" charset="-128"/>
              </a:endParaRPr>
            </a:p>
          </p:txBody>
        </p:sp>
        <p:sp>
          <p:nvSpPr>
            <p:cNvPr id="146" name="Rectangle 145"/>
            <p:cNvSpPr/>
            <p:nvPr/>
          </p:nvSpPr>
          <p:spPr>
            <a:xfrm>
              <a:off x="8150684" y="2500688"/>
              <a:ext cx="514110" cy="216938"/>
            </a:xfrm>
            <a:prstGeom prst="rect">
              <a:avLst/>
            </a:prstGeom>
          </p:spPr>
          <p:txBody>
            <a:bodyPr wrap="square" lIns="91396" tIns="45698" rIns="91396" bIns="45698" anchor="ctr">
              <a:spAutoFit/>
            </a:bodyPr>
            <a:lstStyle/>
            <a:p>
              <a:pPr algn="ctr" defTabSz="1084609" fontAlgn="base">
                <a:lnSpc>
                  <a:spcPct val="90000"/>
                </a:lnSpc>
                <a:spcBef>
                  <a:spcPct val="0"/>
                </a:spcBef>
                <a:spcAft>
                  <a:spcPct val="0"/>
                </a:spcAft>
                <a:defRPr/>
              </a:pPr>
              <a:r>
                <a:rPr lang="en-US" sz="900" b="1" dirty="0">
                  <a:solidFill>
                    <a:schemeClr val="bg1"/>
                  </a:solidFill>
                  <a:latin typeface="ＭＳ Ｐゴシック" panose="020B0600070205080204" pitchFamily="50" charset="-128"/>
                  <a:ea typeface="ＭＳ Ｐゴシック" panose="020B0600070205080204" pitchFamily="50" charset="-128"/>
                </a:rPr>
                <a:t>Cloud</a:t>
              </a:r>
            </a:p>
          </p:txBody>
        </p:sp>
        <p:sp>
          <p:nvSpPr>
            <p:cNvPr id="145" name="Freeform 27"/>
            <p:cNvSpPr>
              <a:spLocks/>
            </p:cNvSpPr>
            <p:nvPr/>
          </p:nvSpPr>
          <p:spPr bwMode="auto">
            <a:xfrm>
              <a:off x="8241869" y="2317402"/>
              <a:ext cx="331741" cy="20595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solidFill>
            <a:ln w="3" cap="flat">
              <a:noFill/>
              <a:prstDash val="solid"/>
              <a:miter lim="800000"/>
              <a:headEnd/>
              <a:tailEnd/>
            </a:ln>
          </p:spPr>
          <p:txBody>
            <a:bodyPr vert="horz" wrap="square" lIns="91440" tIns="45720" rIns="91440" bIns="45720" numCol="1" anchor="t" anchorCtr="0" compatLnSpc="1">
              <a:prstTxWarp prst="textNoShape">
                <a:avLst/>
              </a:prstTxWarp>
            </a:bodyPr>
            <a:lstStyle/>
            <a:p>
              <a:pPr defTabSz="609392" fontAlgn="base">
                <a:spcBef>
                  <a:spcPct val="0"/>
                </a:spcBef>
                <a:spcAft>
                  <a:spcPct val="0"/>
                </a:spcAft>
              </a:pPr>
              <a:endParaRPr lang="en-US" dirty="0">
                <a:solidFill>
                  <a:srgbClr val="676767"/>
                </a:solidFill>
                <a:latin typeface="ＭＳ Ｐゴシック" panose="020B0600070205080204" pitchFamily="50" charset="-128"/>
                <a:ea typeface="ＭＳ Ｐゴシック" panose="020B0600070205080204" pitchFamily="50" charset="-128"/>
              </a:endParaRPr>
            </a:p>
          </p:txBody>
        </p:sp>
        <p:sp>
          <p:nvSpPr>
            <p:cNvPr id="166" name="Oval 165"/>
            <p:cNvSpPr/>
            <p:nvPr/>
          </p:nvSpPr>
          <p:spPr>
            <a:xfrm>
              <a:off x="3107324" y="2284814"/>
              <a:ext cx="461246" cy="461246"/>
            </a:xfrm>
            <a:prstGeom prst="ellipse">
              <a:avLst/>
            </a:prstGeom>
            <a:gradFill flip="none" rotWithShape="1">
              <a:gsLst>
                <a:gs pos="100000">
                  <a:schemeClr val="accent5"/>
                </a:gs>
                <a:gs pos="0">
                  <a:schemeClr val="accent6"/>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57" fontAlgn="base">
                <a:spcBef>
                  <a:spcPct val="0"/>
                </a:spcBef>
                <a:spcAft>
                  <a:spcPct val="0"/>
                </a:spcAft>
              </a:pPr>
              <a:endParaRPr lang="en-US" b="1" dirty="0">
                <a:solidFill>
                  <a:srgbClr val="676767"/>
                </a:solidFill>
                <a:latin typeface="ＭＳ Ｐゴシック" panose="020B0600070205080204" pitchFamily="50" charset="-128"/>
                <a:ea typeface="ＭＳ Ｐゴシック" panose="020B0600070205080204" pitchFamily="50" charset="-128"/>
              </a:endParaRPr>
            </a:p>
          </p:txBody>
        </p:sp>
        <p:sp>
          <p:nvSpPr>
            <p:cNvPr id="167" name="Rectangle 166"/>
            <p:cNvSpPr/>
            <p:nvPr/>
          </p:nvSpPr>
          <p:spPr>
            <a:xfrm>
              <a:off x="3080892" y="2502029"/>
              <a:ext cx="514110" cy="216938"/>
            </a:xfrm>
            <a:prstGeom prst="rect">
              <a:avLst/>
            </a:prstGeom>
          </p:spPr>
          <p:txBody>
            <a:bodyPr wrap="square" lIns="91396" tIns="45698" rIns="91396" bIns="45698" anchor="ctr">
              <a:spAutoFit/>
            </a:bodyPr>
            <a:lstStyle/>
            <a:p>
              <a:pPr algn="ctr" defTabSz="1084609" fontAlgn="base">
                <a:lnSpc>
                  <a:spcPct val="90000"/>
                </a:lnSpc>
                <a:spcBef>
                  <a:spcPct val="0"/>
                </a:spcBef>
                <a:spcAft>
                  <a:spcPct val="0"/>
                </a:spcAft>
                <a:defRPr/>
              </a:pPr>
              <a:r>
                <a:rPr lang="en-US" sz="900" b="1" dirty="0" smtClean="0">
                  <a:solidFill>
                    <a:schemeClr val="bg1"/>
                  </a:solidFill>
                  <a:latin typeface="ＭＳ Ｐゴシック" panose="020B0600070205080204" pitchFamily="50" charset="-128"/>
                  <a:ea typeface="ＭＳ Ｐゴシック" panose="020B0600070205080204" pitchFamily="50" charset="-128"/>
                </a:rPr>
                <a:t>Fog</a:t>
              </a:r>
              <a:endParaRPr lang="en-US" sz="900" b="1" dirty="0">
                <a:solidFill>
                  <a:schemeClr val="bg1"/>
                </a:solidFill>
                <a:latin typeface="ＭＳ Ｐゴシック" panose="020B0600070205080204" pitchFamily="50" charset="-128"/>
                <a:ea typeface="ＭＳ Ｐゴシック" panose="020B0600070205080204" pitchFamily="50" charset="-128"/>
              </a:endParaRPr>
            </a:p>
          </p:txBody>
        </p:sp>
        <p:grpSp>
          <p:nvGrpSpPr>
            <p:cNvPr id="134" name="Group 4"/>
            <p:cNvGrpSpPr>
              <a:grpSpLocks noChangeAspect="1"/>
            </p:cNvGrpSpPr>
            <p:nvPr/>
          </p:nvGrpSpPr>
          <p:grpSpPr bwMode="auto">
            <a:xfrm>
              <a:off x="3193668" y="2317327"/>
              <a:ext cx="288558" cy="206047"/>
              <a:chOff x="1482" y="622"/>
              <a:chExt cx="2796" cy="1996"/>
            </a:xfrm>
            <a:solidFill>
              <a:schemeClr val="bg1"/>
            </a:solidFill>
          </p:grpSpPr>
          <p:sp>
            <p:nvSpPr>
              <p:cNvPr id="135" name="Freeform 134"/>
              <p:cNvSpPr>
                <a:spLocks/>
              </p:cNvSpPr>
              <p:nvPr/>
            </p:nvSpPr>
            <p:spPr bwMode="auto">
              <a:xfrm>
                <a:off x="1754" y="622"/>
                <a:ext cx="2299" cy="1200"/>
              </a:xfrm>
              <a:custGeom>
                <a:avLst/>
                <a:gdLst>
                  <a:gd name="T0" fmla="*/ 163 w 971"/>
                  <a:gd name="T1" fmla="*/ 231 h 506"/>
                  <a:gd name="T2" fmla="*/ 161 w 971"/>
                  <a:gd name="T3" fmla="*/ 210 h 506"/>
                  <a:gd name="T4" fmla="*/ 270 w 971"/>
                  <a:gd name="T5" fmla="*/ 100 h 506"/>
                  <a:gd name="T6" fmla="*/ 342 w 971"/>
                  <a:gd name="T7" fmla="*/ 127 h 506"/>
                  <a:gd name="T8" fmla="*/ 543 w 971"/>
                  <a:gd name="T9" fmla="*/ 0 h 506"/>
                  <a:gd name="T10" fmla="*/ 769 w 971"/>
                  <a:gd name="T11" fmla="*/ 226 h 506"/>
                  <a:gd name="T12" fmla="*/ 769 w 971"/>
                  <a:gd name="T13" fmla="*/ 228 h 506"/>
                  <a:gd name="T14" fmla="*/ 776 w 971"/>
                  <a:gd name="T15" fmla="*/ 228 h 506"/>
                  <a:gd name="T16" fmla="*/ 971 w 971"/>
                  <a:gd name="T17" fmla="*/ 426 h 506"/>
                  <a:gd name="T18" fmla="*/ 967 w 971"/>
                  <a:gd name="T19" fmla="*/ 464 h 506"/>
                  <a:gd name="T20" fmla="*/ 483 w 971"/>
                  <a:gd name="T21" fmla="*/ 440 h 506"/>
                  <a:gd name="T22" fmla="*/ 0 w 971"/>
                  <a:gd name="T23" fmla="*/ 410 h 506"/>
                  <a:gd name="T24" fmla="*/ 163 w 971"/>
                  <a:gd name="T25" fmla="*/ 23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1" h="506">
                    <a:moveTo>
                      <a:pt x="163" y="231"/>
                    </a:moveTo>
                    <a:cubicBezTo>
                      <a:pt x="161" y="224"/>
                      <a:pt x="161" y="217"/>
                      <a:pt x="161" y="210"/>
                    </a:cubicBezTo>
                    <a:cubicBezTo>
                      <a:pt x="161" y="150"/>
                      <a:pt x="210" y="100"/>
                      <a:pt x="270" y="100"/>
                    </a:cubicBezTo>
                    <a:cubicBezTo>
                      <a:pt x="297" y="100"/>
                      <a:pt x="322" y="109"/>
                      <a:pt x="342" y="127"/>
                    </a:cubicBezTo>
                    <a:cubicBezTo>
                      <a:pt x="378" y="51"/>
                      <a:pt x="454" y="0"/>
                      <a:pt x="543" y="0"/>
                    </a:cubicBezTo>
                    <a:cubicBezTo>
                      <a:pt x="669" y="0"/>
                      <a:pt x="769" y="100"/>
                      <a:pt x="769" y="226"/>
                    </a:cubicBezTo>
                    <a:cubicBezTo>
                      <a:pt x="769" y="226"/>
                      <a:pt x="769" y="226"/>
                      <a:pt x="769" y="228"/>
                    </a:cubicBezTo>
                    <a:cubicBezTo>
                      <a:pt x="769" y="228"/>
                      <a:pt x="769" y="228"/>
                      <a:pt x="776" y="228"/>
                    </a:cubicBezTo>
                    <a:cubicBezTo>
                      <a:pt x="884" y="228"/>
                      <a:pt x="971" y="316"/>
                      <a:pt x="971" y="426"/>
                    </a:cubicBezTo>
                    <a:cubicBezTo>
                      <a:pt x="971" y="439"/>
                      <a:pt x="969" y="451"/>
                      <a:pt x="967" y="464"/>
                    </a:cubicBezTo>
                    <a:cubicBezTo>
                      <a:pt x="896" y="484"/>
                      <a:pt x="744" y="506"/>
                      <a:pt x="483" y="440"/>
                    </a:cubicBezTo>
                    <a:cubicBezTo>
                      <a:pt x="245" y="381"/>
                      <a:pt x="90" y="391"/>
                      <a:pt x="0" y="410"/>
                    </a:cubicBezTo>
                    <a:cubicBezTo>
                      <a:pt x="7" y="318"/>
                      <a:pt x="74" y="245"/>
                      <a:pt x="163" y="2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392" fontAlgn="base">
                  <a:spcBef>
                    <a:spcPct val="0"/>
                  </a:spcBef>
                  <a:spcAft>
                    <a:spcPct val="0"/>
                  </a:spcAft>
                </a:pPr>
                <a:endParaRPr lang="en-US" dirty="0">
                  <a:solidFill>
                    <a:srgbClr val="676767"/>
                  </a:solidFill>
                  <a:latin typeface="ＭＳ Ｐゴシック" panose="020B0600070205080204" pitchFamily="50" charset="-128"/>
                  <a:ea typeface="ＭＳ Ｐゴシック" panose="020B0600070205080204" pitchFamily="50" charset="-128"/>
                </a:endParaRPr>
              </a:p>
            </p:txBody>
          </p:sp>
          <p:sp>
            <p:nvSpPr>
              <p:cNvPr id="136" name="Freeform 135"/>
              <p:cNvSpPr>
                <a:spLocks/>
              </p:cNvSpPr>
              <p:nvPr/>
            </p:nvSpPr>
            <p:spPr bwMode="auto">
              <a:xfrm>
                <a:off x="1482" y="2132"/>
                <a:ext cx="2796" cy="486"/>
              </a:xfrm>
              <a:custGeom>
                <a:avLst/>
                <a:gdLst>
                  <a:gd name="T0" fmla="*/ 1163 w 1181"/>
                  <a:gd name="T1" fmla="*/ 156 h 205"/>
                  <a:gd name="T2" fmla="*/ 913 w 1181"/>
                  <a:gd name="T3" fmla="*/ 205 h 205"/>
                  <a:gd name="T4" fmla="*/ 583 w 1181"/>
                  <a:gd name="T5" fmla="*/ 160 h 205"/>
                  <a:gd name="T6" fmla="*/ 50 w 1181"/>
                  <a:gd name="T7" fmla="*/ 156 h 205"/>
                  <a:gd name="T8" fmla="*/ 9 w 1181"/>
                  <a:gd name="T9" fmla="*/ 147 h 205"/>
                  <a:gd name="T10" fmla="*/ 18 w 1181"/>
                  <a:gd name="T11" fmla="*/ 106 h 205"/>
                  <a:gd name="T12" fmla="*/ 598 w 1181"/>
                  <a:gd name="T13" fmla="*/ 102 h 205"/>
                  <a:gd name="T14" fmla="*/ 1131 w 1181"/>
                  <a:gd name="T15" fmla="*/ 106 h 205"/>
                  <a:gd name="T16" fmla="*/ 1172 w 1181"/>
                  <a:gd name="T17" fmla="*/ 115 h 205"/>
                  <a:gd name="T18" fmla="*/ 1163 w 1181"/>
                  <a:gd name="T19" fmla="*/ 15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1" h="205">
                    <a:moveTo>
                      <a:pt x="1163" y="156"/>
                    </a:moveTo>
                    <a:cubicBezTo>
                      <a:pt x="1159" y="159"/>
                      <a:pt x="1083" y="205"/>
                      <a:pt x="913" y="205"/>
                    </a:cubicBezTo>
                    <a:cubicBezTo>
                      <a:pt x="828" y="205"/>
                      <a:pt x="719" y="194"/>
                      <a:pt x="583" y="160"/>
                    </a:cubicBezTo>
                    <a:cubicBezTo>
                      <a:pt x="200" y="63"/>
                      <a:pt x="51" y="155"/>
                      <a:pt x="50" y="156"/>
                    </a:cubicBezTo>
                    <a:cubicBezTo>
                      <a:pt x="36" y="165"/>
                      <a:pt x="18" y="161"/>
                      <a:pt x="9" y="147"/>
                    </a:cubicBezTo>
                    <a:cubicBezTo>
                      <a:pt x="0" y="133"/>
                      <a:pt x="4" y="115"/>
                      <a:pt x="18" y="106"/>
                    </a:cubicBezTo>
                    <a:cubicBezTo>
                      <a:pt x="25" y="102"/>
                      <a:pt x="190" y="0"/>
                      <a:pt x="598" y="102"/>
                    </a:cubicBezTo>
                    <a:cubicBezTo>
                      <a:pt x="981" y="199"/>
                      <a:pt x="1130" y="107"/>
                      <a:pt x="1131" y="106"/>
                    </a:cubicBezTo>
                    <a:cubicBezTo>
                      <a:pt x="1145" y="97"/>
                      <a:pt x="1163" y="101"/>
                      <a:pt x="1172" y="115"/>
                    </a:cubicBezTo>
                    <a:cubicBezTo>
                      <a:pt x="1181" y="129"/>
                      <a:pt x="1177" y="147"/>
                      <a:pt x="1163" y="1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392" fontAlgn="base">
                  <a:spcBef>
                    <a:spcPct val="0"/>
                  </a:spcBef>
                  <a:spcAft>
                    <a:spcPct val="0"/>
                  </a:spcAft>
                </a:pPr>
                <a:endParaRPr lang="en-US" dirty="0">
                  <a:solidFill>
                    <a:srgbClr val="676767"/>
                  </a:solidFill>
                  <a:latin typeface="ＭＳ Ｐゴシック" panose="020B0600070205080204" pitchFamily="50" charset="-128"/>
                  <a:ea typeface="ＭＳ Ｐゴシック" panose="020B0600070205080204" pitchFamily="50" charset="-128"/>
                </a:endParaRPr>
              </a:p>
            </p:txBody>
          </p:sp>
          <p:sp>
            <p:nvSpPr>
              <p:cNvPr id="137" name="Freeform 136"/>
              <p:cNvSpPr>
                <a:spLocks/>
              </p:cNvSpPr>
              <p:nvPr/>
            </p:nvSpPr>
            <p:spPr bwMode="auto">
              <a:xfrm>
                <a:off x="1482" y="1848"/>
                <a:ext cx="2796" cy="486"/>
              </a:xfrm>
              <a:custGeom>
                <a:avLst/>
                <a:gdLst>
                  <a:gd name="T0" fmla="*/ 1163 w 1181"/>
                  <a:gd name="T1" fmla="*/ 155 h 205"/>
                  <a:gd name="T2" fmla="*/ 913 w 1181"/>
                  <a:gd name="T3" fmla="*/ 205 h 205"/>
                  <a:gd name="T4" fmla="*/ 583 w 1181"/>
                  <a:gd name="T5" fmla="*/ 159 h 205"/>
                  <a:gd name="T6" fmla="*/ 50 w 1181"/>
                  <a:gd name="T7" fmla="*/ 155 h 205"/>
                  <a:gd name="T8" fmla="*/ 9 w 1181"/>
                  <a:gd name="T9" fmla="*/ 146 h 205"/>
                  <a:gd name="T10" fmla="*/ 18 w 1181"/>
                  <a:gd name="T11" fmla="*/ 106 h 205"/>
                  <a:gd name="T12" fmla="*/ 598 w 1181"/>
                  <a:gd name="T13" fmla="*/ 102 h 205"/>
                  <a:gd name="T14" fmla="*/ 1131 w 1181"/>
                  <a:gd name="T15" fmla="*/ 106 h 205"/>
                  <a:gd name="T16" fmla="*/ 1172 w 1181"/>
                  <a:gd name="T17" fmla="*/ 115 h 205"/>
                  <a:gd name="T18" fmla="*/ 1163 w 1181"/>
                  <a:gd name="T19" fmla="*/ 15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1" h="205">
                    <a:moveTo>
                      <a:pt x="1163" y="155"/>
                    </a:moveTo>
                    <a:cubicBezTo>
                      <a:pt x="1159" y="158"/>
                      <a:pt x="1083" y="205"/>
                      <a:pt x="913" y="205"/>
                    </a:cubicBezTo>
                    <a:cubicBezTo>
                      <a:pt x="828" y="205"/>
                      <a:pt x="719" y="193"/>
                      <a:pt x="583" y="159"/>
                    </a:cubicBezTo>
                    <a:cubicBezTo>
                      <a:pt x="200" y="63"/>
                      <a:pt x="51" y="154"/>
                      <a:pt x="50" y="155"/>
                    </a:cubicBezTo>
                    <a:cubicBezTo>
                      <a:pt x="36" y="164"/>
                      <a:pt x="18" y="160"/>
                      <a:pt x="9" y="146"/>
                    </a:cubicBezTo>
                    <a:cubicBezTo>
                      <a:pt x="0" y="133"/>
                      <a:pt x="4" y="114"/>
                      <a:pt x="18" y="106"/>
                    </a:cubicBezTo>
                    <a:cubicBezTo>
                      <a:pt x="25" y="101"/>
                      <a:pt x="190" y="0"/>
                      <a:pt x="598" y="102"/>
                    </a:cubicBezTo>
                    <a:cubicBezTo>
                      <a:pt x="981" y="198"/>
                      <a:pt x="1130" y="107"/>
                      <a:pt x="1131" y="106"/>
                    </a:cubicBezTo>
                    <a:cubicBezTo>
                      <a:pt x="1145" y="97"/>
                      <a:pt x="1163" y="101"/>
                      <a:pt x="1172" y="115"/>
                    </a:cubicBezTo>
                    <a:cubicBezTo>
                      <a:pt x="1181" y="128"/>
                      <a:pt x="1177" y="147"/>
                      <a:pt x="1163" y="15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392" fontAlgn="base">
                  <a:spcBef>
                    <a:spcPct val="0"/>
                  </a:spcBef>
                  <a:spcAft>
                    <a:spcPct val="0"/>
                  </a:spcAft>
                </a:pPr>
                <a:endParaRPr lang="en-US" dirty="0">
                  <a:solidFill>
                    <a:srgbClr val="676767"/>
                  </a:solidFill>
                  <a:latin typeface="ＭＳ Ｐゴシック" panose="020B0600070205080204" pitchFamily="50" charset="-128"/>
                  <a:ea typeface="ＭＳ Ｐゴシック" panose="020B0600070205080204" pitchFamily="50" charset="-128"/>
                </a:endParaRPr>
              </a:p>
            </p:txBody>
          </p:sp>
          <p:sp>
            <p:nvSpPr>
              <p:cNvPr id="138" name="Freeform 137"/>
              <p:cNvSpPr>
                <a:spLocks/>
              </p:cNvSpPr>
              <p:nvPr/>
            </p:nvSpPr>
            <p:spPr bwMode="auto">
              <a:xfrm>
                <a:off x="1482" y="1558"/>
                <a:ext cx="2796" cy="487"/>
              </a:xfrm>
              <a:custGeom>
                <a:avLst/>
                <a:gdLst>
                  <a:gd name="T0" fmla="*/ 1163 w 1181"/>
                  <a:gd name="T1" fmla="*/ 156 h 205"/>
                  <a:gd name="T2" fmla="*/ 913 w 1181"/>
                  <a:gd name="T3" fmla="*/ 205 h 205"/>
                  <a:gd name="T4" fmla="*/ 583 w 1181"/>
                  <a:gd name="T5" fmla="*/ 160 h 205"/>
                  <a:gd name="T6" fmla="*/ 50 w 1181"/>
                  <a:gd name="T7" fmla="*/ 156 h 205"/>
                  <a:gd name="T8" fmla="*/ 9 w 1181"/>
                  <a:gd name="T9" fmla="*/ 147 h 205"/>
                  <a:gd name="T10" fmla="*/ 18 w 1181"/>
                  <a:gd name="T11" fmla="*/ 106 h 205"/>
                  <a:gd name="T12" fmla="*/ 598 w 1181"/>
                  <a:gd name="T13" fmla="*/ 102 h 205"/>
                  <a:gd name="T14" fmla="*/ 1131 w 1181"/>
                  <a:gd name="T15" fmla="*/ 106 h 205"/>
                  <a:gd name="T16" fmla="*/ 1172 w 1181"/>
                  <a:gd name="T17" fmla="*/ 115 h 205"/>
                  <a:gd name="T18" fmla="*/ 1163 w 1181"/>
                  <a:gd name="T19" fmla="*/ 15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1" h="205">
                    <a:moveTo>
                      <a:pt x="1163" y="156"/>
                    </a:moveTo>
                    <a:cubicBezTo>
                      <a:pt x="1159" y="159"/>
                      <a:pt x="1083" y="205"/>
                      <a:pt x="913" y="205"/>
                    </a:cubicBezTo>
                    <a:cubicBezTo>
                      <a:pt x="828" y="205"/>
                      <a:pt x="719" y="193"/>
                      <a:pt x="583" y="160"/>
                    </a:cubicBezTo>
                    <a:cubicBezTo>
                      <a:pt x="200" y="63"/>
                      <a:pt x="51" y="155"/>
                      <a:pt x="50" y="156"/>
                    </a:cubicBezTo>
                    <a:cubicBezTo>
                      <a:pt x="36" y="165"/>
                      <a:pt x="18" y="161"/>
                      <a:pt x="9" y="147"/>
                    </a:cubicBezTo>
                    <a:cubicBezTo>
                      <a:pt x="0" y="133"/>
                      <a:pt x="4" y="115"/>
                      <a:pt x="18" y="106"/>
                    </a:cubicBezTo>
                    <a:cubicBezTo>
                      <a:pt x="25" y="102"/>
                      <a:pt x="190" y="0"/>
                      <a:pt x="598" y="102"/>
                    </a:cubicBezTo>
                    <a:cubicBezTo>
                      <a:pt x="981" y="198"/>
                      <a:pt x="1130" y="107"/>
                      <a:pt x="1131" y="106"/>
                    </a:cubicBezTo>
                    <a:cubicBezTo>
                      <a:pt x="1145" y="97"/>
                      <a:pt x="1163" y="101"/>
                      <a:pt x="1172" y="115"/>
                    </a:cubicBezTo>
                    <a:cubicBezTo>
                      <a:pt x="1181" y="129"/>
                      <a:pt x="1177" y="147"/>
                      <a:pt x="1163" y="1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392" fontAlgn="base">
                  <a:spcBef>
                    <a:spcPct val="0"/>
                  </a:spcBef>
                  <a:spcAft>
                    <a:spcPct val="0"/>
                  </a:spcAft>
                </a:pPr>
                <a:endParaRPr lang="en-US" dirty="0">
                  <a:solidFill>
                    <a:srgbClr val="676767"/>
                  </a:solidFill>
                  <a:latin typeface="ＭＳ Ｐゴシック" panose="020B0600070205080204" pitchFamily="50" charset="-128"/>
                  <a:ea typeface="ＭＳ Ｐゴシック" panose="020B0600070205080204" pitchFamily="50" charset="-128"/>
                </a:endParaRPr>
              </a:p>
            </p:txBody>
          </p:sp>
        </p:grpSp>
        <p:pic>
          <p:nvPicPr>
            <p:cNvPr id="139" name="Picture 2" descr="C:\Documents and Settings\mcollins\Documents\SGBU\CGR 1k\Pictures\CGR10_final\CGR10\PNG\high res\KL86212.png"/>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551512" y="2274668"/>
              <a:ext cx="568253" cy="454721"/>
            </a:xfrm>
            <a:prstGeom prst="rect">
              <a:avLst/>
            </a:prstGeom>
            <a:noFill/>
            <a:effectLst>
              <a:outerShdw blurRad="228600" algn="ctr" rotWithShape="0">
                <a:schemeClr val="tx1">
                  <a:alpha val="55000"/>
                </a:schemeClr>
              </a:outerShdw>
            </a:effectLst>
            <a:extLst>
              <a:ext uri="{909E8E84-426E-40dd-AFC4-6F175D3DCCD1}">
                <a14:hiddenFill xmlns:a14="http://schemas.microsoft.com/office/drawing/2010/main" xmlns="">
                  <a:solidFill>
                    <a:srgbClr val="FFFFFF"/>
                  </a:solidFill>
                </a14:hiddenFill>
              </a:ext>
            </a:extLst>
          </p:spPr>
        </p:pic>
      </p:grpSp>
      <p:grpSp>
        <p:nvGrpSpPr>
          <p:cNvPr id="10" name="Group 9"/>
          <p:cNvGrpSpPr/>
          <p:nvPr/>
        </p:nvGrpSpPr>
        <p:grpSpPr>
          <a:xfrm>
            <a:off x="354013" y="1052111"/>
            <a:ext cx="8789987" cy="848783"/>
            <a:chOff x="354013" y="1052111"/>
            <a:chExt cx="8789987" cy="848783"/>
          </a:xfrm>
        </p:grpSpPr>
        <p:grpSp>
          <p:nvGrpSpPr>
            <p:cNvPr id="3" name="Group 2"/>
            <p:cNvGrpSpPr/>
            <p:nvPr/>
          </p:nvGrpSpPr>
          <p:grpSpPr>
            <a:xfrm>
              <a:off x="354013" y="1052111"/>
              <a:ext cx="8789987" cy="848783"/>
              <a:chOff x="354013" y="1052111"/>
              <a:chExt cx="8789987" cy="848783"/>
            </a:xfrm>
          </p:grpSpPr>
          <p:sp>
            <p:nvSpPr>
              <p:cNvPr id="157" name="Rectangle 156"/>
              <p:cNvSpPr/>
              <p:nvPr/>
            </p:nvSpPr>
            <p:spPr>
              <a:xfrm>
                <a:off x="1666875" y="1052111"/>
                <a:ext cx="7477125" cy="822960"/>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b="1"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148" name="Rectangle 147"/>
              <p:cNvSpPr/>
              <p:nvPr/>
            </p:nvSpPr>
            <p:spPr>
              <a:xfrm>
                <a:off x="4532378" y="1101609"/>
                <a:ext cx="889987" cy="289310"/>
              </a:xfrm>
              <a:prstGeom prst="rect">
                <a:avLst/>
              </a:prstGeom>
            </p:spPr>
            <p:txBody>
              <a:bodyPr wrap="none">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モバイル</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アプリケーション</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49" name="Rectangle 148"/>
              <p:cNvSpPr/>
              <p:nvPr/>
            </p:nvSpPr>
            <p:spPr>
              <a:xfrm>
                <a:off x="6490084" y="1150854"/>
                <a:ext cx="838691" cy="194925"/>
              </a:xfrm>
              <a:prstGeom prst="rect">
                <a:avLst/>
              </a:prstGeom>
            </p:spPr>
            <p:txBody>
              <a:bodyPr wrap="none">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テレプレゼンス</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51" name="Rectangle 150"/>
              <p:cNvSpPr/>
              <p:nvPr/>
            </p:nvSpPr>
            <p:spPr>
              <a:xfrm>
                <a:off x="7522729" y="1150854"/>
                <a:ext cx="569387" cy="190821"/>
              </a:xfrm>
              <a:prstGeom prst="rect">
                <a:avLst/>
              </a:prstGeom>
            </p:spPr>
            <p:txBody>
              <a:bodyPr wrap="none">
                <a:spAutoFit/>
              </a:bodyPr>
              <a:lstStyle/>
              <a:p>
                <a:pPr algn="ctr" defTabSz="685657" fontAlgn="base">
                  <a:lnSpc>
                    <a:spcPct val="80000"/>
                  </a:lnSpc>
                  <a:spcBef>
                    <a:spcPct val="0"/>
                  </a:spcBef>
                  <a:spcAft>
                    <a:spcPct val="0"/>
                  </a:spcAft>
                  <a:defRPr/>
                </a:pP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Web</a:t>
                </a: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会議</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52" name="Rectangle 151"/>
              <p:cNvSpPr/>
              <p:nvPr/>
            </p:nvSpPr>
            <p:spPr>
              <a:xfrm>
                <a:off x="8234580" y="1150854"/>
                <a:ext cx="683200" cy="190821"/>
              </a:xfrm>
              <a:prstGeom prst="rect">
                <a:avLst/>
              </a:prstGeom>
            </p:spPr>
            <p:txBody>
              <a:bodyPr wrap="none">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企業内</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SNS</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153" name="Picture 11" descr="C:\Users\rteligic\Desktop\49.pn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531877" y="1371762"/>
                <a:ext cx="744638" cy="39157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4" name="Group 210"/>
              <p:cNvGrpSpPr/>
              <p:nvPr/>
            </p:nvGrpSpPr>
            <p:grpSpPr>
              <a:xfrm>
                <a:off x="4836128" y="1403159"/>
                <a:ext cx="456965" cy="419376"/>
                <a:chOff x="4973872" y="1399428"/>
                <a:chExt cx="521180" cy="415987"/>
              </a:xfrm>
            </p:grpSpPr>
            <p:pic>
              <p:nvPicPr>
                <p:cNvPr id="155" name="Picture 2" descr="Y:\Training\Cisco Templates\2010_Updated Templates\New Cisco Brand\Kubrik Icons\256 Pixel Size\applications_4107_256.png"/>
                <p:cNvPicPr>
                  <a:picLocks noChangeAspect="1" noChangeArrowheads="1"/>
                </p:cNvPicPr>
                <p:nvPr/>
              </p:nvPicPr>
              <p:blipFill>
                <a:blip r:embed="rId21" cstate="print"/>
                <a:srcRect/>
                <a:stretch>
                  <a:fillRect/>
                </a:stretch>
              </p:blipFill>
              <p:spPr bwMode="auto">
                <a:xfrm>
                  <a:off x="5167385" y="1487753"/>
                  <a:ext cx="327667" cy="327662"/>
                </a:xfrm>
                <a:prstGeom prst="rect">
                  <a:avLst/>
                </a:prstGeom>
                <a:noFill/>
              </p:spPr>
            </p:pic>
            <p:pic>
              <p:nvPicPr>
                <p:cNvPr id="156" name="Picture 5" descr="Y:\Training\Cisco Templates\2010_Updated Templates\New Cisco Brand\Kubrik Icons\256 Pixel Size\Smartphone_256.png"/>
                <p:cNvPicPr>
                  <a:picLocks noChangeAspect="1" noChangeArrowheads="1"/>
                </p:cNvPicPr>
                <p:nvPr/>
              </p:nvPicPr>
              <p:blipFill>
                <a:blip r:embed="rId22" cstate="print"/>
                <a:srcRect/>
                <a:stretch>
                  <a:fillRect/>
                </a:stretch>
              </p:blipFill>
              <p:spPr bwMode="auto">
                <a:xfrm>
                  <a:off x="4973872" y="1399428"/>
                  <a:ext cx="340517" cy="340515"/>
                </a:xfrm>
                <a:prstGeom prst="rect">
                  <a:avLst/>
                </a:prstGeom>
                <a:noFill/>
              </p:spPr>
            </p:pic>
          </p:grpSp>
          <p:pic>
            <p:nvPicPr>
              <p:cNvPr id="158" name="Picture 8" descr="Y:\Training\Cisco Templates\2010_Updated Templates\New Cisco Brand\Kubrik Icons\256 Pixel Size\email_0104_256.png"/>
              <p:cNvPicPr>
                <a:picLocks noChangeAspect="1" noChangeArrowheads="1"/>
              </p:cNvPicPr>
              <p:nvPr/>
            </p:nvPicPr>
            <p:blipFill>
              <a:blip r:embed="rId23" cstate="print"/>
              <a:srcRect/>
              <a:stretch>
                <a:fillRect/>
              </a:stretch>
            </p:blipFill>
            <p:spPr bwMode="auto">
              <a:xfrm>
                <a:off x="4697389" y="1529329"/>
                <a:ext cx="300037" cy="344981"/>
              </a:xfrm>
              <a:prstGeom prst="rect">
                <a:avLst/>
              </a:prstGeom>
              <a:noFill/>
            </p:spPr>
          </p:pic>
          <p:pic>
            <p:nvPicPr>
              <p:cNvPr id="159" name="Picture 9" descr="Y:\Training\Cisco Templates\2010_Updated Templates\New Cisco Brand\Kubrik Icons\256 Pixel Size\Application_image_management_1223_256.png"/>
              <p:cNvPicPr>
                <a:picLocks noChangeAspect="1" noChangeArrowheads="1"/>
              </p:cNvPicPr>
              <p:nvPr/>
            </p:nvPicPr>
            <p:blipFill>
              <a:blip r:embed="rId24" cstate="print"/>
              <a:srcRect/>
              <a:stretch>
                <a:fillRect/>
              </a:stretch>
            </p:blipFill>
            <p:spPr bwMode="auto">
              <a:xfrm>
                <a:off x="8386440" y="1356077"/>
                <a:ext cx="349251" cy="401567"/>
              </a:xfrm>
              <a:prstGeom prst="rect">
                <a:avLst/>
              </a:prstGeom>
              <a:noFill/>
            </p:spPr>
          </p:pic>
          <p:pic>
            <p:nvPicPr>
              <p:cNvPr id="161" name="Picture 4" descr="Y:\Production\Cisco Projects\C97 Presentation (PPT-PDF)\C97-732538-01\Supported files\KO22402_LR.jpg"/>
              <p:cNvPicPr>
                <a:picLocks noChangeAspect="1" noChangeArrowheads="1"/>
              </p:cNvPicPr>
              <p:nvPr/>
            </p:nvPicPr>
            <p:blipFill>
              <a:blip r:embed="rId25" cstate="print"/>
              <a:srcRect l="27081" t="7850" b="27383"/>
              <a:stretch>
                <a:fillRect/>
              </a:stretch>
            </p:blipFill>
            <p:spPr bwMode="auto">
              <a:xfrm>
                <a:off x="7521734" y="1380750"/>
                <a:ext cx="571375" cy="389008"/>
              </a:xfrm>
              <a:prstGeom prst="roundRect">
                <a:avLst>
                  <a:gd name="adj" fmla="val 10417"/>
                </a:avLst>
              </a:prstGeom>
              <a:noFill/>
            </p:spPr>
          </p:pic>
          <p:sp>
            <p:nvSpPr>
              <p:cNvPr id="164" name="Rectangle 163"/>
              <p:cNvSpPr/>
              <p:nvPr/>
            </p:nvSpPr>
            <p:spPr>
              <a:xfrm>
                <a:off x="5246809" y="1150854"/>
                <a:ext cx="1172116" cy="194925"/>
              </a:xfrm>
              <a:prstGeom prst="rect">
                <a:avLst/>
              </a:prstGeom>
            </p:spPr>
            <p:txBody>
              <a:bodyPr wrap="none">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統合コミュニケーション</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cxnSp>
            <p:nvCxnSpPr>
              <p:cNvPr id="165" name="Straight Connector 164"/>
              <p:cNvCxnSpPr/>
              <p:nvPr/>
            </p:nvCxnSpPr>
            <p:spPr>
              <a:xfrm>
                <a:off x="4623832" y="1105305"/>
                <a:ext cx="0" cy="766695"/>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6354720" y="1134199"/>
                <a:ext cx="0" cy="766695"/>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404773" y="1077934"/>
                <a:ext cx="0" cy="766695"/>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a:xfrm>
                <a:off x="3387253" y="1101609"/>
                <a:ext cx="1261884" cy="293414"/>
              </a:xfrm>
              <a:prstGeom prst="rect">
                <a:avLst/>
              </a:prstGeom>
            </p:spPr>
            <p:txBody>
              <a:bodyPr wrap="none">
                <a:spAutoFit/>
              </a:bodyPr>
              <a:lstStyle/>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現場でのモバイル活用と</a:t>
                </a:r>
                <a:r>
                  <a:rPr lang="en-US" altLang="ja-JP" sz="800" b="1" smtClean="0">
                    <a:solidFill>
                      <a:srgbClr val="676767"/>
                    </a:solidFill>
                    <a:latin typeface="ＭＳ Ｐゴシック" panose="020B0600070205080204" pitchFamily="50" charset="-128"/>
                    <a:ea typeface="ＭＳ Ｐゴシック" panose="020B0600070205080204" pitchFamily="50" charset="-128"/>
                  </a:rPr>
                  <a:t/>
                </a:r>
                <a:br>
                  <a:rPr lang="en-US" altLang="ja-JP" sz="800" b="1"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バーチャル エキスパート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89" name="Rectangle 188"/>
              <p:cNvSpPr/>
              <p:nvPr/>
            </p:nvSpPr>
            <p:spPr>
              <a:xfrm>
                <a:off x="1987571" y="1101609"/>
                <a:ext cx="1441420" cy="293414"/>
              </a:xfrm>
              <a:prstGeom prst="rect">
                <a:avLst/>
              </a:prstGeom>
            </p:spPr>
            <p:txBody>
              <a:bodyPr wrap="none">
                <a:spAutoFit/>
              </a:bodyPr>
              <a:lstStyle/>
              <a:p>
                <a:pPr algn="ctr" defTabSz="685657" fontAlgn="base">
                  <a:lnSpc>
                    <a:spcPct val="80000"/>
                  </a:lnSpc>
                  <a:spcBef>
                    <a:spcPct val="0"/>
                  </a:spcBef>
                  <a:spcAft>
                    <a:spcPct val="0"/>
                  </a:spcAft>
                  <a:defRPr/>
                </a:pPr>
                <a:r>
                  <a:rPr lang="ja-JP" altLang="en-US" sz="800" b="1" dirty="0">
                    <a:solidFill>
                      <a:srgbClr val="676767"/>
                    </a:solidFill>
                    <a:latin typeface="ＭＳ Ｐゴシック" panose="020B0600070205080204" pitchFamily="50" charset="-128"/>
                    <a:ea typeface="ＭＳ Ｐゴシック" panose="020B0600070205080204" pitchFamily="50" charset="-128"/>
                  </a:rPr>
                  <a:t>仮想</a:t>
                </a: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デスクトップ上の</a:t>
                </a:r>
                <a:endParaRPr lang="en-US" altLang="ja-JP" sz="800" b="1" dirty="0">
                  <a:solidFill>
                    <a:srgbClr val="676767"/>
                  </a:solidFill>
                  <a:latin typeface="ＭＳ Ｐゴシック" panose="020B0600070205080204" pitchFamily="50" charset="-128"/>
                  <a:ea typeface="ＭＳ Ｐゴシック" panose="020B0600070205080204" pitchFamily="50" charset="-128"/>
                </a:endParaRPr>
              </a:p>
              <a:p>
                <a:pPr algn="ctr" defTabSz="685657" fontAlgn="base">
                  <a:lnSpc>
                    <a:spcPct val="80000"/>
                  </a:lnSpc>
                  <a:spcBef>
                    <a:spcPct val="0"/>
                  </a:spcBef>
                  <a:spcAft>
                    <a:spcPct val="0"/>
                  </a:spcAft>
                  <a:defRPr/>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グラフィックとシミュレーション</a:t>
                </a:r>
                <a:endParaRPr lang="en-US" altLang="ja-JP" sz="800" b="1" dirty="0" smtClean="0">
                  <a:solidFill>
                    <a:srgbClr val="676767"/>
                  </a:solidFill>
                  <a:latin typeface="ＭＳ Ｐゴシック" panose="020B0600070205080204" pitchFamily="50" charset="-128"/>
                  <a:ea typeface="ＭＳ Ｐゴシック" panose="020B0600070205080204" pitchFamily="50" charset="-128"/>
                </a:endParaRPr>
              </a:p>
            </p:txBody>
          </p:sp>
          <p:pic>
            <p:nvPicPr>
              <p:cNvPr id="190" name="Picture 189"/>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652245" y="1395885"/>
                <a:ext cx="433474" cy="404983"/>
              </a:xfrm>
              <a:prstGeom prst="ellipse">
                <a:avLst/>
              </a:prstGeom>
              <a:ln w="3175"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5" name="Picture 1"/>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l="69608" t="3383" r="2807" b="4066"/>
              <a:stretch/>
            </p:blipFill>
            <p:spPr bwMode="auto">
              <a:xfrm>
                <a:off x="3545681" y="1371761"/>
                <a:ext cx="313422" cy="42910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0" name="Isosceles Triangle 159"/>
              <p:cNvSpPr/>
              <p:nvPr/>
            </p:nvSpPr>
            <p:spPr>
              <a:xfrm rot="16200000" flipV="1">
                <a:off x="1844766" y="1376454"/>
                <a:ext cx="282226" cy="140578"/>
              </a:xfrm>
              <a:prstGeom prst="triangl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63" name="Rectangle 162"/>
              <p:cNvSpPr/>
              <p:nvPr/>
            </p:nvSpPr>
            <p:spPr>
              <a:xfrm rot="16200000">
                <a:off x="854129" y="666739"/>
                <a:ext cx="559777" cy="156000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62" name="Rectangle 161"/>
              <p:cNvSpPr/>
              <p:nvPr/>
            </p:nvSpPr>
            <p:spPr>
              <a:xfrm>
                <a:off x="625578" y="1339021"/>
                <a:ext cx="1054776" cy="215444"/>
              </a:xfrm>
              <a:prstGeom prst="rect">
                <a:avLst/>
              </a:prstGeom>
            </p:spPr>
            <p:txBody>
              <a:bodyPr wrap="none" lIns="0" tIns="0" rIns="0" bIns="0" anchor="ctr" anchorCtr="1">
                <a:noAutofit/>
              </a:bodyPr>
              <a:lstStyle/>
              <a:p>
                <a:pPr algn="ctr" defTabSz="457200" fontAlgn="base">
                  <a:spcBef>
                    <a:spcPct val="0"/>
                  </a:spcBef>
                  <a:spcAft>
                    <a:spcPct val="0"/>
                  </a:spcAft>
                </a:pPr>
                <a:r>
                  <a:rPr lang="ja-JP" altLang="en-US" sz="16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コラボレーション</a:t>
                </a:r>
                <a:endParaRPr lang="en-US" sz="16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1026" name="Picture 2" descr="http://assets.fiercemarkets.net/public/smartgridnews/engineers_or_utility_workers_in_the_field_265border.jpg"/>
              <p:cNvPicPr>
                <a:picLocks noChangeAspect="1" noChangeArrowheads="1"/>
              </p:cNvPicPr>
              <p:nvPr/>
            </p:nvPicPr>
            <p:blipFill rotWithShape="1">
              <a:blip r:embed="rId28" cstate="email">
                <a:extLst>
                  <a:ext uri="{28A0092B-C50C-407E-A947-70E740481C1C}">
                    <a14:useLocalDpi xmlns:a14="http://schemas.microsoft.com/office/drawing/2010/main" val="0"/>
                  </a:ext>
                </a:extLst>
              </a:blip>
              <a:srcRect l="18723" t="3147" r="2343" b="2451"/>
              <a:stretch/>
            </p:blipFill>
            <p:spPr bwMode="auto">
              <a:xfrm>
                <a:off x="3876985" y="1380751"/>
                <a:ext cx="694713" cy="4169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pic>
          <p:nvPicPr>
            <p:cNvPr id="142" name="Picture 41" descr="D:\pmforsyth\My Documents\Presentations\GeoQuest Forum 2000\geoviz3.jpg"/>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invGray">
            <a:xfrm>
              <a:off x="2250258" y="1363170"/>
              <a:ext cx="859537" cy="37320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a:extLst/>
          </p:spPr>
        </p:pic>
      </p:grpSp>
      <p:grpSp>
        <p:nvGrpSpPr>
          <p:cNvPr id="9" name="Group 8"/>
          <p:cNvGrpSpPr/>
          <p:nvPr/>
        </p:nvGrpSpPr>
        <p:grpSpPr>
          <a:xfrm>
            <a:off x="354013" y="3860699"/>
            <a:ext cx="8869906" cy="877690"/>
            <a:chOff x="354013" y="3860699"/>
            <a:chExt cx="8869906" cy="877690"/>
          </a:xfrm>
        </p:grpSpPr>
        <p:grpSp>
          <p:nvGrpSpPr>
            <p:cNvPr id="8" name="Group 7"/>
            <p:cNvGrpSpPr/>
            <p:nvPr/>
          </p:nvGrpSpPr>
          <p:grpSpPr>
            <a:xfrm>
              <a:off x="354013" y="3860699"/>
              <a:ext cx="8789987" cy="822960"/>
              <a:chOff x="354013" y="3860699"/>
              <a:chExt cx="8789987" cy="822960"/>
            </a:xfrm>
          </p:grpSpPr>
          <p:sp>
            <p:nvSpPr>
              <p:cNvPr id="168" name="Rectangle 167"/>
              <p:cNvSpPr/>
              <p:nvPr/>
            </p:nvSpPr>
            <p:spPr>
              <a:xfrm>
                <a:off x="1658542" y="3860699"/>
                <a:ext cx="7485458" cy="822960"/>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b="1"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258" name="Rectangle 257"/>
              <p:cNvSpPr/>
              <p:nvPr/>
            </p:nvSpPr>
            <p:spPr>
              <a:xfrm>
                <a:off x="4772450" y="3906346"/>
                <a:ext cx="800219"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無線と有線の</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連携統合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59" name="Rectangle 258"/>
              <p:cNvSpPr/>
              <p:nvPr/>
            </p:nvSpPr>
            <p:spPr>
              <a:xfrm>
                <a:off x="5319307" y="3881724"/>
                <a:ext cx="184730" cy="190821"/>
              </a:xfrm>
              <a:prstGeom prst="rect">
                <a:avLst/>
              </a:prstGeom>
            </p:spPr>
            <p:txBody>
              <a:bodyPr wrap="none" tIns="45720">
                <a:spAutoFit/>
              </a:bodyPr>
              <a:lstStyle/>
              <a:p>
                <a:pPr algn="ctr" defTabSz="685657" fontAlgn="base">
                  <a:lnSpc>
                    <a:spcPct val="80000"/>
                  </a:lnSpc>
                  <a:spcBef>
                    <a:spcPct val="0"/>
                  </a:spcBef>
                  <a:spcAft>
                    <a:spcPct val="0"/>
                  </a:spcAft>
                </a:pP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69" name="Picture 10" descr="Y:\Training\Cisco Templates\2010_Updated Templates\New Cisco Brand\Kubrik Icons\256 Pixel Size\Wifi.png"/>
              <p:cNvPicPr>
                <a:picLocks noChangeAspect="1" noChangeArrowheads="1"/>
              </p:cNvPicPr>
              <p:nvPr/>
            </p:nvPicPr>
            <p:blipFill>
              <a:blip r:embed="rId30" cstate="print"/>
              <a:srcRect/>
              <a:stretch>
                <a:fillRect/>
              </a:stretch>
            </p:blipFill>
            <p:spPr bwMode="auto">
              <a:xfrm>
                <a:off x="4863143" y="4214414"/>
                <a:ext cx="332275" cy="236176"/>
              </a:xfrm>
              <a:prstGeom prst="rect">
                <a:avLst/>
              </a:prstGeom>
              <a:noFill/>
            </p:spPr>
          </p:pic>
          <p:pic>
            <p:nvPicPr>
              <p:cNvPr id="275" name="Picture 18" descr="Y:\Training\Cisco Templates\2010_Updated Templates\New Cisco Brand\Kubrik Icons\256 Pixel Size\smartport_macros_1072_256_1.png"/>
              <p:cNvPicPr>
                <a:picLocks noChangeAspect="1" noChangeArrowheads="1"/>
              </p:cNvPicPr>
              <p:nvPr/>
            </p:nvPicPr>
            <p:blipFill>
              <a:blip r:embed="rId31" cstate="print"/>
              <a:srcRect/>
              <a:stretch>
                <a:fillRect/>
              </a:stretch>
            </p:blipFill>
            <p:spPr bwMode="auto">
              <a:xfrm>
                <a:off x="5219802" y="4225901"/>
                <a:ext cx="269876" cy="213203"/>
              </a:xfrm>
              <a:prstGeom prst="rect">
                <a:avLst/>
              </a:prstGeom>
              <a:noFill/>
            </p:spPr>
          </p:pic>
          <p:cxnSp>
            <p:nvCxnSpPr>
              <p:cNvPr id="278" name="Straight Connector 277"/>
              <p:cNvCxnSpPr/>
              <p:nvPr/>
            </p:nvCxnSpPr>
            <p:spPr>
              <a:xfrm>
                <a:off x="4741992" y="4068359"/>
                <a:ext cx="0" cy="49149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79" name="Rectangle 278"/>
              <p:cNvSpPr/>
              <p:nvPr/>
            </p:nvSpPr>
            <p:spPr>
              <a:xfrm>
                <a:off x="2232893" y="3906346"/>
                <a:ext cx="659155"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産業向け</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ワイヤレス</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280" name="Rectangle 279"/>
              <p:cNvSpPr/>
              <p:nvPr/>
            </p:nvSpPr>
            <p:spPr>
              <a:xfrm>
                <a:off x="2968622" y="3906346"/>
                <a:ext cx="889987"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イーサネットの</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規格拡張と統合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pic>
            <p:nvPicPr>
              <p:cNvPr id="282" name="Picture 2" descr="C:\Documents and Settings\yendoh\My Documents\GSBU\Marketing\IA\product\Camaro\Pics\IE2000\IE2000\PNG\low\KM27021.png"/>
              <p:cNvPicPr>
                <a:picLocks noChangeAspect="1" noChangeArrowheads="1"/>
              </p:cNvPicPr>
              <p:nvPr/>
            </p:nvPicPr>
            <p:blipFill>
              <a:blip r:embed="rId32" cstate="print"/>
              <a:srcRect/>
              <a:stretch>
                <a:fillRect/>
              </a:stretch>
            </p:blipFill>
            <p:spPr bwMode="auto">
              <a:xfrm flipV="1">
                <a:off x="3157283" y="4095183"/>
                <a:ext cx="545109" cy="436201"/>
              </a:xfrm>
              <a:prstGeom prst="rect">
                <a:avLst/>
              </a:prstGeom>
              <a:noFill/>
            </p:spPr>
          </p:pic>
          <p:pic>
            <p:nvPicPr>
              <p:cNvPr id="283" name="Picture 282" descr="819_Portfolio_Back_Hi_Res_HKL22032.png"/>
              <p:cNvPicPr>
                <a:picLocks noChangeAspect="1"/>
              </p:cNvPicPr>
              <p:nvPr/>
            </p:nvPicPr>
            <p:blipFill rotWithShape="1">
              <a:blip r:embed="rId16" cstate="screen">
                <a:extLst>
                  <a:ext uri="{28A0092B-C50C-407E-A947-70E740481C1C}">
                    <a14:useLocalDpi xmlns:a14="http://schemas.microsoft.com/office/drawing/2010/main"/>
                  </a:ext>
                </a:extLst>
              </a:blip>
              <a:srcRect r="50000"/>
              <a:stretch/>
            </p:blipFill>
            <p:spPr>
              <a:xfrm>
                <a:off x="2060376" y="3994140"/>
                <a:ext cx="334045" cy="550469"/>
              </a:xfrm>
              <a:prstGeom prst="rect">
                <a:avLst/>
              </a:prstGeom>
            </p:spPr>
          </p:pic>
          <p:sp>
            <p:nvSpPr>
              <p:cNvPr id="281" name="Rectangle 280"/>
              <p:cNvSpPr/>
              <p:nvPr/>
            </p:nvSpPr>
            <p:spPr>
              <a:xfrm>
                <a:off x="3838577" y="3906346"/>
                <a:ext cx="723275"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センサー</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ネットワーク</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72" name="Isosceles Triangle 171"/>
              <p:cNvSpPr/>
              <p:nvPr/>
            </p:nvSpPr>
            <p:spPr>
              <a:xfrm rot="16200000" flipV="1">
                <a:off x="1843008" y="4186650"/>
                <a:ext cx="282226" cy="140578"/>
              </a:xfrm>
              <a:prstGeom prst="triangl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175" name="Rectangle 174"/>
              <p:cNvSpPr/>
              <p:nvPr/>
            </p:nvSpPr>
            <p:spPr>
              <a:xfrm rot="16200000">
                <a:off x="854129" y="3476935"/>
                <a:ext cx="559777" cy="156000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dirty="0">
                  <a:solidFill>
                    <a:srgbClr val="214794">
                      <a:lumMod val="50000"/>
                    </a:srgbClr>
                  </a:solidFill>
                  <a:latin typeface="ＭＳ Ｐゴシック" panose="020B0600070205080204" pitchFamily="50" charset="-128"/>
                  <a:ea typeface="ＭＳ Ｐゴシック" panose="020B0600070205080204" pitchFamily="50" charset="-128"/>
                </a:endParaRPr>
              </a:p>
            </p:txBody>
          </p:sp>
          <p:sp>
            <p:nvSpPr>
              <p:cNvPr id="174" name="Rectangle 173"/>
              <p:cNvSpPr/>
              <p:nvPr/>
            </p:nvSpPr>
            <p:spPr>
              <a:xfrm>
                <a:off x="625578" y="4149217"/>
                <a:ext cx="1054776" cy="215444"/>
              </a:xfrm>
              <a:prstGeom prst="rect">
                <a:avLst/>
              </a:prstGeom>
            </p:spPr>
            <p:txBody>
              <a:bodyPr wrap="none" lIns="0" tIns="0" rIns="0" bIns="0" anchor="ctr" anchorCtr="1">
                <a:noAutofit/>
              </a:bodyPr>
              <a:lstStyle/>
              <a:p>
                <a:pPr algn="ctr" defTabSz="457200" fontAlgn="base">
                  <a:spcBef>
                    <a:spcPct val="0"/>
                  </a:spcBef>
                  <a:spcAft>
                    <a:spcPct val="0"/>
                  </a:spcAft>
                </a:pPr>
                <a:r>
                  <a:rPr lang="ja-JP" altLang="en-US" sz="16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ネットワーク</a:t>
                </a:r>
                <a:endParaRPr lang="en-US" sz="16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121" name="Picture 120" descr="KL86255.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412330" y="4133749"/>
                <a:ext cx="373581" cy="466976"/>
              </a:xfrm>
              <a:prstGeom prst="rect">
                <a:avLst/>
              </a:prstGeom>
              <a:effectLst>
                <a:outerShdw blurRad="190500" algn="ctr" rotWithShape="0">
                  <a:prstClr val="black">
                    <a:alpha val="75000"/>
                  </a:prstClr>
                </a:outerShdw>
              </a:effectLst>
            </p:spPr>
          </p:pic>
          <p:sp>
            <p:nvSpPr>
              <p:cNvPr id="147" name="Oval 146"/>
              <p:cNvSpPr/>
              <p:nvPr/>
            </p:nvSpPr>
            <p:spPr>
              <a:xfrm>
                <a:off x="3964313" y="4159151"/>
                <a:ext cx="461246" cy="461246"/>
              </a:xfrm>
              <a:prstGeom prst="ellipse">
                <a:avLst/>
              </a:prstGeom>
              <a:gradFill flip="none" rotWithShape="1">
                <a:gsLst>
                  <a:gs pos="100000">
                    <a:schemeClr val="accent5"/>
                  </a:gs>
                  <a:gs pos="0">
                    <a:schemeClr val="accent6"/>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657" fontAlgn="base">
                  <a:spcBef>
                    <a:spcPct val="0"/>
                  </a:spcBef>
                  <a:spcAft>
                    <a:spcPct val="0"/>
                  </a:spcAft>
                </a:pPr>
                <a:endParaRPr lang="en-US" sz="6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140" name="Picture 139"/>
              <p:cNvPicPr>
                <a:picLocks noChangeAspect="1"/>
              </p:cNvPicPr>
              <p:nvPr/>
            </p:nvPicPr>
            <p:blipFill>
              <a:blip r:embed="rId34"/>
              <a:stretch>
                <a:fillRect/>
              </a:stretch>
            </p:blipFill>
            <p:spPr>
              <a:xfrm>
                <a:off x="4307358" y="4387379"/>
                <a:ext cx="299785" cy="272996"/>
              </a:xfrm>
              <a:prstGeom prst="rect">
                <a:avLst/>
              </a:prstGeom>
            </p:spPr>
          </p:pic>
          <p:pic>
            <p:nvPicPr>
              <p:cNvPr id="1028" name="Picture 4" descr="Image result for lora logo"/>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281486" y="4161685"/>
                <a:ext cx="332990" cy="20597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43" name="Picture 142" descr="1552S_med-res.jpg"/>
            <p:cNvPicPr>
              <a:picLocks noChangeAspect="1"/>
            </p:cNvPicPr>
            <p:nvPr/>
          </p:nvPicPr>
          <p:blipFill>
            <a:blip r:embed="rId36" cstate="print">
              <a:clrChange>
                <a:clrFrom>
                  <a:srgbClr val="FFFFFF"/>
                </a:clrFrom>
                <a:clrTo>
                  <a:srgbClr val="FFFFFF">
                    <a:alpha val="0"/>
                  </a:srgbClr>
                </a:clrTo>
              </a:clrChange>
            </a:blip>
            <a:srcRect l="4200" t="1680" r="3399" b="2559"/>
            <a:stretch>
              <a:fillRect/>
            </a:stretch>
          </p:blipFill>
          <p:spPr>
            <a:xfrm flipV="1">
              <a:off x="2692848" y="3919831"/>
              <a:ext cx="554184" cy="718108"/>
            </a:xfrm>
            <a:prstGeom prst="rect">
              <a:avLst/>
            </a:prstGeom>
          </p:spPr>
        </p:pic>
        <p:pic>
          <p:nvPicPr>
            <p:cNvPr id="144" name="Picture 143"/>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3911211" y="4178246"/>
              <a:ext cx="300333" cy="198220"/>
            </a:xfrm>
            <a:prstGeom prst="rect">
              <a:avLst/>
            </a:prstGeom>
          </p:spPr>
        </p:pic>
        <p:pic>
          <p:nvPicPr>
            <p:cNvPr id="150" name="Picture 149"/>
            <p:cNvPicPr>
              <a:picLocks noChangeAspect="1"/>
            </p:cNvPicPr>
            <p:nvPr/>
          </p:nvPicPr>
          <p:blipFill rotWithShape="1">
            <a:blip r:embed="rId38" cstate="email">
              <a:extLst>
                <a:ext uri="{28A0092B-C50C-407E-A947-70E740481C1C}">
                  <a14:useLocalDpi xmlns:a14="http://schemas.microsoft.com/office/drawing/2010/main" val="0"/>
                </a:ext>
              </a:extLst>
            </a:blip>
            <a:srcRect t="25565" b="38651"/>
            <a:stretch/>
          </p:blipFill>
          <p:spPr>
            <a:xfrm>
              <a:off x="3526180" y="4454406"/>
              <a:ext cx="707657" cy="146028"/>
            </a:xfrm>
            <a:prstGeom prst="rect">
              <a:avLst/>
            </a:prstGeom>
          </p:spPr>
        </p:pic>
        <p:sp>
          <p:nvSpPr>
            <p:cNvPr id="169" name="Rectangle 168"/>
            <p:cNvSpPr/>
            <p:nvPr/>
          </p:nvSpPr>
          <p:spPr>
            <a:xfrm>
              <a:off x="5505645" y="3955591"/>
              <a:ext cx="756937" cy="190821"/>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メディアネット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70" name="Rectangle 169"/>
            <p:cNvSpPr/>
            <p:nvPr/>
          </p:nvSpPr>
          <p:spPr>
            <a:xfrm>
              <a:off x="6697908" y="3906346"/>
              <a:ext cx="582211"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認証</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システム</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71" name="Rectangle 170"/>
            <p:cNvSpPr/>
            <p:nvPr/>
          </p:nvSpPr>
          <p:spPr>
            <a:xfrm>
              <a:off x="6155560" y="3906346"/>
              <a:ext cx="607859"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位置情報</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サービス</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73" name="Rectangle 172"/>
            <p:cNvSpPr/>
            <p:nvPr/>
          </p:nvSpPr>
          <p:spPr>
            <a:xfrm>
              <a:off x="7090329" y="3906346"/>
              <a:ext cx="948000" cy="293414"/>
            </a:xfrm>
            <a:prstGeom prst="rect">
              <a:avLst/>
            </a:prstGeom>
          </p:spPr>
          <p:txBody>
            <a:bodyPr wrap="squar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エネルギー</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マネジメント</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76" name="Rectangle 175"/>
            <p:cNvSpPr/>
            <p:nvPr/>
          </p:nvSpPr>
          <p:spPr>
            <a:xfrm>
              <a:off x="7766170" y="3906346"/>
              <a:ext cx="723275"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ネットワーク</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ポリシー</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sp>
          <p:nvSpPr>
            <p:cNvPr id="177" name="Rectangle 176"/>
            <p:cNvSpPr/>
            <p:nvPr/>
          </p:nvSpPr>
          <p:spPr>
            <a:xfrm>
              <a:off x="8321108" y="3906346"/>
              <a:ext cx="902811" cy="293414"/>
            </a:xfrm>
            <a:prstGeom prst="rect">
              <a:avLst/>
            </a:prstGeom>
          </p:spPr>
          <p:txBody>
            <a:bodyPr wrap="none" tIns="45720">
              <a:spAutoFit/>
            </a:bodyPr>
            <a:lstStyle/>
            <a:p>
              <a:pPr algn="ctr" defTabSz="685657" fontAlgn="base">
                <a:lnSpc>
                  <a:spcPct val="80000"/>
                </a:lnSpc>
                <a:spcBef>
                  <a:spcPct val="0"/>
                </a:spcBef>
                <a:spcAft>
                  <a:spcPct val="0"/>
                </a:spcAft>
              </a:pP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アプリケーション</a:t>
              </a:r>
              <a:r>
                <a:rPr lang="en-US" altLang="ja-JP" sz="800" b="1" dirty="0" smtClean="0">
                  <a:solidFill>
                    <a:srgbClr val="676767"/>
                  </a:solidFill>
                  <a:latin typeface="ＭＳ Ｐゴシック" panose="020B0600070205080204" pitchFamily="50" charset="-128"/>
                  <a:ea typeface="ＭＳ Ｐゴシック" panose="020B0600070205080204" pitchFamily="50" charset="-128"/>
                </a:rPr>
                <a:t/>
              </a:r>
              <a:br>
                <a:rPr lang="en-US" altLang="ja-JP" sz="800" b="1" dirty="0" smtClean="0">
                  <a:solidFill>
                    <a:srgbClr val="676767"/>
                  </a:solidFill>
                  <a:latin typeface="ＭＳ Ｐゴシック" panose="020B0600070205080204" pitchFamily="50" charset="-128"/>
                  <a:ea typeface="ＭＳ Ｐゴシック" panose="020B0600070205080204" pitchFamily="50" charset="-128"/>
                </a:rPr>
              </a:br>
              <a:r>
                <a:rPr lang="ja-JP" altLang="en-US" sz="800" b="1" dirty="0" smtClean="0">
                  <a:solidFill>
                    <a:srgbClr val="676767"/>
                  </a:solidFill>
                  <a:latin typeface="ＭＳ Ｐゴシック" panose="020B0600070205080204" pitchFamily="50" charset="-128"/>
                  <a:ea typeface="ＭＳ Ｐゴシック" panose="020B0600070205080204" pitchFamily="50" charset="-128"/>
                </a:rPr>
                <a:t>管理システム</a:t>
              </a:r>
              <a:endParaRPr lang="en-US" sz="800" b="1" dirty="0">
                <a:solidFill>
                  <a:srgbClr val="676767"/>
                </a:solidFill>
                <a:latin typeface="ＭＳ Ｐゴシック" panose="020B0600070205080204" pitchFamily="50" charset="-128"/>
                <a:ea typeface="ＭＳ Ｐゴシック" panose="020B0600070205080204" pitchFamily="50" charset="-128"/>
              </a:endParaRPr>
            </a:p>
          </p:txBody>
        </p:sp>
        <p:cxnSp>
          <p:nvCxnSpPr>
            <p:cNvPr id="179" name="Straight Connector 178"/>
            <p:cNvCxnSpPr/>
            <p:nvPr/>
          </p:nvCxnSpPr>
          <p:spPr>
            <a:xfrm>
              <a:off x="5636895" y="4086757"/>
              <a:ext cx="0" cy="491490"/>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920975" y="4085614"/>
              <a:ext cx="0" cy="493776"/>
            </a:xfrm>
            <a:prstGeom prst="line">
              <a:avLst/>
            </a:prstGeom>
            <a:ln w="15875">
              <a:gradFill>
                <a:gsLst>
                  <a:gs pos="50000">
                    <a:schemeClr val="bg1"/>
                  </a:gs>
                  <a:gs pos="0">
                    <a:schemeClr val="accent1">
                      <a:tint val="44500"/>
                      <a:satMod val="160000"/>
                      <a:alpha val="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5969813" y="4476779"/>
              <a:ext cx="1516223" cy="261610"/>
            </a:xfrm>
            <a:prstGeom prst="rect">
              <a:avLst/>
            </a:prstGeom>
            <a:noFill/>
          </p:spPr>
          <p:txBody>
            <a:bodyPr wrap="square" lIns="0" tIns="0" rIns="0" bIns="0" rtlCol="0" anchor="ctr" anchorCtr="1">
              <a:noAutofit/>
            </a:bodyPr>
            <a:lstStyle/>
            <a:p>
              <a:pPr algn="ctr" defTabSz="685657" fontAlgn="base">
                <a:spcBef>
                  <a:spcPct val="0"/>
                </a:spcBef>
                <a:spcAft>
                  <a:spcPct val="0"/>
                </a:spcAft>
              </a:pPr>
              <a:r>
                <a:rPr lang="en-US" sz="1000" b="1" dirty="0">
                  <a:solidFill>
                    <a:srgbClr val="676767"/>
                  </a:solidFill>
                  <a:latin typeface="ＭＳ Ｐゴシック" panose="020B0600070205080204" pitchFamily="50" charset="-128"/>
                  <a:ea typeface="ＭＳ Ｐゴシック" panose="020B0600070205080204" pitchFamily="50" charset="-128"/>
                </a:rPr>
                <a:t>Devices</a:t>
              </a:r>
            </a:p>
          </p:txBody>
        </p:sp>
        <p:sp>
          <p:nvSpPr>
            <p:cNvPr id="192" name="TextBox 191"/>
            <p:cNvSpPr txBox="1"/>
            <p:nvPr/>
          </p:nvSpPr>
          <p:spPr>
            <a:xfrm>
              <a:off x="7802342" y="4476779"/>
              <a:ext cx="1310227" cy="261610"/>
            </a:xfrm>
            <a:prstGeom prst="rect">
              <a:avLst/>
            </a:prstGeom>
            <a:noFill/>
          </p:spPr>
          <p:txBody>
            <a:bodyPr wrap="square" lIns="0" tIns="0" rIns="0" bIns="0" rtlCol="0" anchor="ctr" anchorCtr="1">
              <a:noAutofit/>
            </a:bodyPr>
            <a:lstStyle/>
            <a:p>
              <a:pPr algn="ctr" defTabSz="685657" fontAlgn="base">
                <a:spcBef>
                  <a:spcPct val="0"/>
                </a:spcBef>
                <a:spcAft>
                  <a:spcPct val="0"/>
                </a:spcAft>
              </a:pPr>
              <a:r>
                <a:rPr lang="en-US" sz="1000" b="1" dirty="0">
                  <a:solidFill>
                    <a:srgbClr val="676767"/>
                  </a:solidFill>
                  <a:latin typeface="ＭＳ Ｐゴシック" panose="020B0600070205080204" pitchFamily="50" charset="-128"/>
                  <a:ea typeface="ＭＳ Ｐゴシック" panose="020B0600070205080204" pitchFamily="50" charset="-128"/>
                </a:rPr>
                <a:t>Applications</a:t>
              </a:r>
            </a:p>
          </p:txBody>
        </p:sp>
        <p:pic>
          <p:nvPicPr>
            <p:cNvPr id="196" name="Picture 13" descr="Y:\Training\Cisco Templates\2010_Updated Templates\New Cisco Brand\Kubrik Icons\256 Pixel Size\Network icon.png"/>
            <p:cNvPicPr>
              <a:picLocks noChangeAspect="1" noChangeArrowheads="1"/>
            </p:cNvPicPr>
            <p:nvPr/>
          </p:nvPicPr>
          <p:blipFill>
            <a:blip r:embed="rId39" cstate="print"/>
            <a:srcRect/>
            <a:stretch>
              <a:fillRect/>
            </a:stretch>
          </p:blipFill>
          <p:spPr bwMode="auto">
            <a:xfrm>
              <a:off x="5749291" y="4147717"/>
              <a:ext cx="369570" cy="369570"/>
            </a:xfrm>
            <a:prstGeom prst="rect">
              <a:avLst/>
            </a:prstGeom>
            <a:noFill/>
          </p:spPr>
        </p:pic>
        <p:pic>
          <p:nvPicPr>
            <p:cNvPr id="197" name="Picture 15" descr="Y:\Training\Cisco Templates\2010_Updated Templates\New Cisco Brand\Kubrik Icons\256 Pixel Size\settings_0016_256.png"/>
            <p:cNvPicPr>
              <a:picLocks noChangeAspect="1" noChangeArrowheads="1"/>
            </p:cNvPicPr>
            <p:nvPr/>
          </p:nvPicPr>
          <p:blipFill>
            <a:blip r:embed="rId40" cstate="print"/>
            <a:srcRect/>
            <a:stretch>
              <a:fillRect/>
            </a:stretch>
          </p:blipFill>
          <p:spPr bwMode="auto">
            <a:xfrm>
              <a:off x="6395721" y="4180102"/>
              <a:ext cx="304800" cy="304800"/>
            </a:xfrm>
            <a:prstGeom prst="rect">
              <a:avLst/>
            </a:prstGeom>
            <a:noFill/>
          </p:spPr>
        </p:pic>
        <p:pic>
          <p:nvPicPr>
            <p:cNvPr id="198" name="Picture 14" descr="Y:\Training\Cisco Templates\2010_Updated Templates\New Cisco Brand\Kubrik Icons\256 Pixel Size\location_1062_256.png"/>
            <p:cNvPicPr>
              <a:picLocks noChangeAspect="1" noChangeArrowheads="1"/>
            </p:cNvPicPr>
            <p:nvPr/>
          </p:nvPicPr>
          <p:blipFill>
            <a:blip r:embed="rId41" cstate="print"/>
            <a:srcRect/>
            <a:stretch>
              <a:fillRect/>
            </a:stretch>
          </p:blipFill>
          <p:spPr bwMode="auto">
            <a:xfrm>
              <a:off x="6170931" y="4168355"/>
              <a:ext cx="328295" cy="328295"/>
            </a:xfrm>
            <a:prstGeom prst="rect">
              <a:avLst/>
            </a:prstGeom>
            <a:noFill/>
          </p:spPr>
        </p:pic>
        <p:pic>
          <p:nvPicPr>
            <p:cNvPr id="199" name="Picture 16" descr="Y:\Training\Cisco Templates\2010_Updated Templates\New Cisco Brand\Kubrik Icons\256 Pixel Size\contact_1170_256.png"/>
            <p:cNvPicPr>
              <a:picLocks noChangeAspect="1" noChangeArrowheads="1"/>
            </p:cNvPicPr>
            <p:nvPr/>
          </p:nvPicPr>
          <p:blipFill>
            <a:blip r:embed="rId42" cstate="print"/>
            <a:srcRect/>
            <a:stretch>
              <a:fillRect/>
            </a:stretch>
          </p:blipFill>
          <p:spPr bwMode="auto">
            <a:xfrm>
              <a:off x="6804980" y="4120571"/>
              <a:ext cx="423862" cy="423862"/>
            </a:xfrm>
            <a:prstGeom prst="rect">
              <a:avLst/>
            </a:prstGeom>
            <a:noFill/>
          </p:spPr>
        </p:pic>
        <p:pic>
          <p:nvPicPr>
            <p:cNvPr id="200" name="Picture 17" descr="Y:\Training\Cisco Templates\2010_Updated Templates\New Cisco Brand\Kubrik Icons\256 Pixel Size\power_over_ethernet_1070_256.png"/>
            <p:cNvPicPr>
              <a:picLocks noChangeAspect="1" noChangeArrowheads="1"/>
            </p:cNvPicPr>
            <p:nvPr/>
          </p:nvPicPr>
          <p:blipFill>
            <a:blip r:embed="rId43" cstate="print"/>
            <a:srcRect/>
            <a:stretch>
              <a:fillRect/>
            </a:stretch>
          </p:blipFill>
          <p:spPr bwMode="auto">
            <a:xfrm>
              <a:off x="7315751" y="4127716"/>
              <a:ext cx="409573" cy="409573"/>
            </a:xfrm>
            <a:prstGeom prst="rect">
              <a:avLst/>
            </a:prstGeom>
            <a:noFill/>
          </p:spPr>
        </p:pic>
        <p:pic>
          <p:nvPicPr>
            <p:cNvPr id="201" name="Picture 19" descr="Y:\Training\Cisco Templates\2010_Updated Templates\New Cisco Brand\Kubrik Icons\256 Pixel Size\Program_enrollments_256.png"/>
            <p:cNvPicPr>
              <a:picLocks noChangeAspect="1" noChangeArrowheads="1"/>
            </p:cNvPicPr>
            <p:nvPr/>
          </p:nvPicPr>
          <p:blipFill>
            <a:blip r:embed="rId44" cstate="print"/>
            <a:srcRect/>
            <a:stretch>
              <a:fillRect/>
            </a:stretch>
          </p:blipFill>
          <p:spPr bwMode="auto">
            <a:xfrm>
              <a:off x="7937322" y="4146764"/>
              <a:ext cx="371476" cy="371476"/>
            </a:xfrm>
            <a:prstGeom prst="rect">
              <a:avLst/>
            </a:prstGeom>
            <a:noFill/>
          </p:spPr>
        </p:pic>
        <p:pic>
          <p:nvPicPr>
            <p:cNvPr id="202" name="Picture 20" descr="Y:\Training\Cisco Templates\2010_Updated Templates\New Cisco Brand\Kubrik Icons\256 Pixel Size\Recently_used_products_256.png"/>
            <p:cNvPicPr>
              <a:picLocks noChangeAspect="1" noChangeArrowheads="1"/>
            </p:cNvPicPr>
            <p:nvPr/>
          </p:nvPicPr>
          <p:blipFill>
            <a:blip r:embed="rId45" cstate="print"/>
            <a:srcRect/>
            <a:stretch>
              <a:fillRect/>
            </a:stretch>
          </p:blipFill>
          <p:spPr bwMode="auto">
            <a:xfrm>
              <a:off x="8579645" y="4157480"/>
              <a:ext cx="350044" cy="350044"/>
            </a:xfrm>
            <a:prstGeom prst="rect">
              <a:avLst/>
            </a:prstGeom>
            <a:noFill/>
          </p:spPr>
        </p:pic>
      </p:grpSp>
    </p:spTree>
    <p:extLst>
      <p:ext uri="{BB962C8B-B14F-4D97-AF65-F5344CB8AC3E}">
        <p14:creationId xmlns:p14="http://schemas.microsoft.com/office/powerpoint/2010/main" val="4591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Cisco</a:t>
            </a:r>
            <a:r>
              <a:rPr lang="ja-JP" altLang="en-US" dirty="0" smtClean="0"/>
              <a:t>の協力会社とのコラボレーション</a:t>
            </a:r>
            <a:endParaRPr kumimoji="1" lang="ja-JP" altLang="en-US" dirty="0"/>
          </a:p>
        </p:txBody>
      </p:sp>
      <p:sp>
        <p:nvSpPr>
          <p:cNvPr id="3" name="テキスト プレースホルダー 2"/>
          <p:cNvSpPr>
            <a:spLocks noGrp="1"/>
          </p:cNvSpPr>
          <p:nvPr>
            <p:ph type="body" sz="quarter" idx="10"/>
          </p:nvPr>
        </p:nvSpPr>
        <p:spPr/>
        <p:txBody>
          <a:bodyPr/>
          <a:lstStyle/>
          <a:p>
            <a:r>
              <a:rPr lang="en-US" altLang="ja-JP" sz="1600" dirty="0" smtClean="0"/>
              <a:t>CEC</a:t>
            </a:r>
            <a:r>
              <a:rPr lang="ja-JP" altLang="en-US" sz="1600" dirty="0" smtClean="0"/>
              <a:t>社と</a:t>
            </a:r>
            <a:r>
              <a:rPr lang="en-US" altLang="ja-JP" sz="1600" smtClean="0"/>
              <a:t>Cisco</a:t>
            </a:r>
            <a:r>
              <a:rPr lang="ja-JP" altLang="en-US" sz="1600" dirty="0" smtClean="0"/>
              <a:t>のコラボ ソリューションが大手搬送機器メーカで稼働中</a:t>
            </a:r>
            <a:endParaRPr kumimoji="1" lang="ja-JP" altLang="en-US" sz="1600" dirty="0"/>
          </a:p>
        </p:txBody>
      </p:sp>
      <p:pic>
        <p:nvPicPr>
          <p:cNvPr id="4" name="図 3" descr="スクリーンショット 2016-11-29 0.26.37.png">
            <a:hlinkClick r:id="rId2" action="ppaction://hlinkfile" tooltip="PLAY"/>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88484"/>
            <a:ext cx="9144000" cy="4055016"/>
          </a:xfrm>
          <a:prstGeom prst="rect">
            <a:avLst/>
          </a:prstGeom>
        </p:spPr>
      </p:pic>
    </p:spTree>
    <p:extLst>
      <p:ext uri="{BB962C8B-B14F-4D97-AF65-F5344CB8AC3E}">
        <p14:creationId xmlns:p14="http://schemas.microsoft.com/office/powerpoint/2010/main" val="343341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ctrTitle"/>
          </p:nvPr>
        </p:nvSpPr>
        <p:spPr/>
        <p:txBody>
          <a:bodyPr/>
          <a:lstStyle/>
          <a:p>
            <a:r>
              <a:rPr lang="ja-JP" altLang="en-US" dirty="0" smtClean="0">
                <a:latin typeface="ＭＳ Ｐゴシック" panose="020B0600070205080204" pitchFamily="50" charset="-128"/>
                <a:cs typeface="A-OTF 新ゴ Pro R" charset="0"/>
              </a:rPr>
              <a:t>位置情報測定方式の比較</a:t>
            </a:r>
            <a:endParaRPr lang="ja-JP" altLang="en-US" dirty="0">
              <a:latin typeface="ＭＳ Ｐゴシック" panose="020B0600070205080204" pitchFamily="50" charset="-128"/>
              <a:cs typeface="A-OTF 新ゴ Pro R" charset="0"/>
            </a:endParaRPr>
          </a:p>
        </p:txBody>
      </p:sp>
      <p:sp>
        <p:nvSpPr>
          <p:cNvPr id="2" name="テキスト プレースホルダー 1"/>
          <p:cNvSpPr>
            <a:spLocks noGrp="1"/>
          </p:cNvSpPr>
          <p:nvPr>
            <p:ph type="body" sz="quarter" idx="10"/>
          </p:nvPr>
        </p:nvSpPr>
        <p:spPr/>
        <p:txBody>
          <a:bodyPr/>
          <a:lstStyle/>
          <a:p>
            <a:r>
              <a:rPr lang="ja-JP" altLang="en-US" sz="1600" dirty="0" smtClean="0">
                <a:latin typeface="ＭＳ Ｐゴシック" panose="020B0600070205080204" pitchFamily="50" charset="-128"/>
                <a:cs typeface="A-OTF 新ゴ Pro R" charset="0"/>
              </a:rPr>
              <a:t>さまざまな位置測位方式を適用、もしくは組み合わせることで精度を向上</a:t>
            </a:r>
            <a:endParaRPr kumimoji="1" lang="ja-JP" altLang="en-US" sz="2000" dirty="0">
              <a:latin typeface="ＭＳ Ｐゴシック" panose="020B060007020508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840067466"/>
              </p:ext>
            </p:extLst>
          </p:nvPr>
        </p:nvGraphicFramePr>
        <p:xfrm>
          <a:off x="293078" y="973038"/>
          <a:ext cx="8557844" cy="3924499"/>
        </p:xfrm>
        <a:graphic>
          <a:graphicData uri="http://schemas.openxmlformats.org/drawingml/2006/table">
            <a:tbl>
              <a:tblPr bandRow="1">
                <a:tableStyleId>{5C22544A-7EE6-4342-B048-85BDC9FD1C3A}</a:tableStyleId>
              </a:tblPr>
              <a:tblGrid>
                <a:gridCol w="1168534">
                  <a:extLst>
                    <a:ext uri="{9D8B030D-6E8A-4147-A177-3AD203B41FA5}">
                      <a16:colId xmlns:a16="http://schemas.microsoft.com/office/drawing/2014/main" val="20000"/>
                    </a:ext>
                  </a:extLst>
                </a:gridCol>
                <a:gridCol w="1477866">
                  <a:extLst>
                    <a:ext uri="{9D8B030D-6E8A-4147-A177-3AD203B41FA5}">
                      <a16:colId xmlns:a16="http://schemas.microsoft.com/office/drawing/2014/main" val="20001"/>
                    </a:ext>
                  </a:extLst>
                </a:gridCol>
                <a:gridCol w="1443498">
                  <a:extLst>
                    <a:ext uri="{9D8B030D-6E8A-4147-A177-3AD203B41FA5}">
                      <a16:colId xmlns:a16="http://schemas.microsoft.com/office/drawing/2014/main" val="20002"/>
                    </a:ext>
                  </a:extLst>
                </a:gridCol>
                <a:gridCol w="1629184">
                  <a:extLst>
                    <a:ext uri="{9D8B030D-6E8A-4147-A177-3AD203B41FA5}">
                      <a16:colId xmlns:a16="http://schemas.microsoft.com/office/drawing/2014/main" val="20003"/>
                    </a:ext>
                  </a:extLst>
                </a:gridCol>
                <a:gridCol w="1360907">
                  <a:extLst>
                    <a:ext uri="{9D8B030D-6E8A-4147-A177-3AD203B41FA5}">
                      <a16:colId xmlns:a16="http://schemas.microsoft.com/office/drawing/2014/main" val="20004"/>
                    </a:ext>
                  </a:extLst>
                </a:gridCol>
                <a:gridCol w="1477855">
                  <a:extLst>
                    <a:ext uri="{9D8B030D-6E8A-4147-A177-3AD203B41FA5}">
                      <a16:colId xmlns:a16="http://schemas.microsoft.com/office/drawing/2014/main" val="20005"/>
                    </a:ext>
                  </a:extLst>
                </a:gridCol>
              </a:tblGrid>
              <a:tr h="288614">
                <a:tc>
                  <a:txBody>
                    <a:bodyPr/>
                    <a:lstStyle/>
                    <a:p>
                      <a:pPr algn="ctr"/>
                      <a:endParaRPr kumimoji="1" lang="en-US" altLang="ja-JP" sz="900" b="0" dirty="0" smtClean="0">
                        <a:solidFill>
                          <a:schemeClr val="bg1"/>
                        </a:solidFill>
                        <a:latin typeface="+mn-lt"/>
                        <a:ea typeface="+mj-ea"/>
                      </a:endParaRPr>
                    </a:p>
                  </a:txBody>
                  <a:tcPr marL="84390" marR="84390" marT="34283" marB="34283" anchor="ctr">
                    <a:lnB w="38100" cap="flat" cmpd="sng" algn="ctr">
                      <a:solidFill>
                        <a:srgbClr val="FFFFFF"/>
                      </a:solidFill>
                      <a:prstDash val="solid"/>
                      <a:round/>
                      <a:headEnd type="none" w="med" len="med"/>
                      <a:tailEnd type="none" w="med" len="med"/>
                    </a:lnB>
                    <a:solidFill>
                      <a:srgbClr val="21479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bg1"/>
                          </a:solidFill>
                          <a:latin typeface="ＭＳ Ｐゴシック" panose="020B0600070205080204" pitchFamily="50" charset="-128"/>
                          <a:ea typeface="ＭＳ Ｐゴシック" panose="020B0600070205080204" pitchFamily="50" charset="-128"/>
                        </a:rPr>
                        <a:t>超音波</a:t>
                      </a:r>
                      <a:endParaRPr kumimoji="1" lang="en-US" altLang="ja-JP" sz="1400" b="1" dirty="0" smtClean="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lnB w="38100" cap="flat" cmpd="sng" algn="ctr">
                      <a:solidFill>
                        <a:srgbClr val="FFFFFF"/>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chemeClr val="bg1"/>
                          </a:solidFill>
                          <a:latin typeface="ＭＳ Ｐゴシック" panose="020B0600070205080204" pitchFamily="50" charset="-128"/>
                          <a:ea typeface="ＭＳ Ｐゴシック" panose="020B0600070205080204" pitchFamily="50" charset="-128"/>
                        </a:rPr>
                        <a:t>Wi-Fi</a:t>
                      </a:r>
                    </a:p>
                  </a:txBody>
                  <a:tcPr marL="84390" marR="84390" marT="34283" marB="34283" anchor="ctr">
                    <a:lnB w="38100" cap="flat" cmpd="sng" algn="ctr">
                      <a:solidFill>
                        <a:srgbClr val="FFFFFF"/>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bg1"/>
                          </a:solidFill>
                          <a:latin typeface="ＭＳ Ｐゴシック" panose="020B0600070205080204" pitchFamily="50" charset="-128"/>
                          <a:ea typeface="ＭＳ Ｐゴシック" panose="020B0600070205080204" pitchFamily="50" charset="-128"/>
                        </a:rPr>
                        <a:t>自立航法ビーコン</a:t>
                      </a:r>
                      <a:endParaRPr kumimoji="1" lang="en-US" altLang="ja-JP" sz="1400" b="1" dirty="0" smtClean="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lnB w="38100" cap="flat" cmpd="sng" algn="ctr">
                      <a:solidFill>
                        <a:srgbClr val="FFFFFF"/>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bg1"/>
                          </a:solidFill>
                          <a:latin typeface="ＭＳ Ｐゴシック" panose="020B0600070205080204" pitchFamily="50" charset="-128"/>
                          <a:ea typeface="ＭＳ Ｐゴシック" panose="020B0600070205080204" pitchFamily="50" charset="-128"/>
                        </a:rPr>
                        <a:t>次世代</a:t>
                      </a:r>
                      <a:r>
                        <a:rPr kumimoji="1" lang="en-US" altLang="ja-JP" sz="1400" b="1" dirty="0" smtClean="0">
                          <a:solidFill>
                            <a:schemeClr val="bg1"/>
                          </a:solidFill>
                          <a:latin typeface="ＭＳ Ｐゴシック" panose="020B0600070205080204" pitchFamily="50" charset="-128"/>
                          <a:ea typeface="ＭＳ Ｐゴシック" panose="020B0600070205080204" pitchFamily="50" charset="-128"/>
                        </a:rPr>
                        <a:t>RF-ID</a:t>
                      </a:r>
                    </a:p>
                  </a:txBody>
                  <a:tcPr marL="84390" marR="84390" marT="34283" marB="34283" anchor="ctr">
                    <a:lnB w="38100" cap="flat" cmpd="sng" algn="ctr">
                      <a:solidFill>
                        <a:srgbClr val="FFFFFF"/>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chemeClr val="bg1"/>
                          </a:solidFill>
                          <a:latin typeface="ＭＳ Ｐゴシック" panose="020B0600070205080204" pitchFamily="50" charset="-128"/>
                          <a:ea typeface="ＭＳ Ｐゴシック" panose="020B0600070205080204" pitchFamily="50" charset="-128"/>
                        </a:rPr>
                        <a:t>UWB</a:t>
                      </a:r>
                      <a:r>
                        <a:rPr kumimoji="1" lang="ja-JP" altLang="en-US" sz="1400" b="1" dirty="0" smtClean="0">
                          <a:solidFill>
                            <a:schemeClr val="bg1"/>
                          </a:solidFill>
                          <a:latin typeface="ＭＳ Ｐゴシック" panose="020B0600070205080204" pitchFamily="50" charset="-128"/>
                          <a:ea typeface="ＭＳ Ｐゴシック" panose="020B0600070205080204" pitchFamily="50" charset="-128"/>
                        </a:rPr>
                        <a:t>周波数帯</a:t>
                      </a:r>
                      <a:endParaRPr kumimoji="1" lang="en-US" altLang="ja-JP" sz="1400" b="1" dirty="0" smtClean="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lnB w="381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30891">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測位の仕組み</a:t>
                      </a:r>
                      <a:endParaRPr kumimoji="1" lang="en-US" altLang="ja-JP" sz="1200" b="0" dirty="0" smtClean="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lnT w="38100" cap="flat" cmpd="sng" algn="ctr">
                      <a:solidFill>
                        <a:srgbClr val="FFFFFF"/>
                      </a:solidFill>
                      <a:prstDash val="solid"/>
                      <a:round/>
                      <a:headEnd type="none" w="med" len="med"/>
                      <a:tailEnd type="none" w="med" len="med"/>
                    </a:lnT>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音波到達速度差</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lnT w="38100" cap="flat" cmpd="sng" algn="ctr">
                      <a:solidFill>
                        <a:srgbClr val="FFFFFF"/>
                      </a:solidFill>
                      <a:prstDash val="solid"/>
                      <a:round/>
                      <a:headEnd type="none" w="med" len="med"/>
                      <a:tailEnd type="none" w="med" len="med"/>
                    </a:lnT>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電波強弱</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到達速度差</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lnT w="38100" cap="flat" cmpd="sng" algn="ctr">
                      <a:solidFill>
                        <a:srgbClr val="FFFFFF"/>
                      </a:solidFill>
                      <a:prstDash val="solid"/>
                      <a:round/>
                      <a:headEnd type="none" w="med" len="med"/>
                      <a:tailEnd type="none" w="med" len="med"/>
                    </a:lnT>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方位センサー</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加速度センサー</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lnT w="38100" cap="flat" cmpd="sng" algn="ctr">
                      <a:solidFill>
                        <a:srgbClr val="FFFFFF"/>
                      </a:solidFill>
                      <a:prstDash val="solid"/>
                      <a:round/>
                      <a:headEnd type="none" w="med" len="med"/>
                      <a:tailEnd type="none" w="med" len="med"/>
                    </a:lnT>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電波強弱と</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起電アンテナ位置</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lnT w="38100" cap="flat" cmpd="sng" algn="ctr">
                      <a:solidFill>
                        <a:srgbClr val="FFFFFF"/>
                      </a:solidFill>
                      <a:prstDash val="solid"/>
                      <a:round/>
                      <a:headEnd type="none" w="med" len="med"/>
                      <a:tailEnd type="none" w="med" len="med"/>
                    </a:lnT>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電波の角度</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と到達時間差</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lnT w="38100" cap="flat" cmpd="sng" algn="ctr">
                      <a:solidFill>
                        <a:srgbClr val="FFFFFF"/>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01"/>
                  </a:ext>
                </a:extLst>
              </a:tr>
              <a:tr h="0">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測位データ</a:t>
                      </a:r>
                      <a:endParaRPr kumimoji="1" lang="en-US" altLang="ja-JP" sz="1200" b="0" dirty="0" smtClean="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３次元</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２次元</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３次元</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２次元</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３次元</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02"/>
                  </a:ext>
                </a:extLst>
              </a:tr>
              <a:tr h="267759">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対象エリア</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屋内</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屋内外</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屋内外</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屋内</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屋内</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03"/>
                  </a:ext>
                </a:extLst>
              </a:tr>
              <a:tr h="274557">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タグ種別</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アクティブ</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アクティブ</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アクティブ</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パッシブ</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アクティブ</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04"/>
                  </a:ext>
                </a:extLst>
              </a:tr>
              <a:tr h="255691">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受信機</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専用リーダー</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無線</a:t>
                      </a: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LAN</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　</a:t>
                      </a: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AP</a:t>
                      </a: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不要</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専用レシーバー</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専用リーダー</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05"/>
                  </a:ext>
                </a:extLst>
              </a:tr>
              <a:tr h="255691">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測位対象</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作業者</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作業者</a:t>
                      </a: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搬送機</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作業者</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作業者</a:t>
                      </a: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製品</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作業者</a:t>
                      </a: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搬送機</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06"/>
                  </a:ext>
                </a:extLst>
              </a:tr>
              <a:tr h="255691">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位置精度</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数</a:t>
                      </a: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cm</a:t>
                      </a: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数ｍ</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数ｍ</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数ｍ</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数</a:t>
                      </a: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10cm</a:t>
                      </a:r>
                    </a:p>
                  </a:txBody>
                  <a:tcPr marL="84390" marR="84390" marT="34283" marB="34283" anchor="ctr">
                    <a:solidFill>
                      <a:schemeClr val="bg1">
                        <a:lumMod val="75000"/>
                      </a:schemeClr>
                    </a:solidFill>
                  </a:tcPr>
                </a:tc>
                <a:extLst>
                  <a:ext uri="{0D108BD9-81ED-4DB2-BD59-A6C34878D82A}">
                    <a16:rowId xmlns:a16="http://schemas.microsoft.com/office/drawing/2014/main" val="10007"/>
                  </a:ext>
                </a:extLst>
              </a:tr>
              <a:tr h="255691">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設置方式</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常設／仮設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常設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不要</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常設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常設／仮設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08"/>
                  </a:ext>
                </a:extLst>
              </a:tr>
              <a:tr h="354806">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導入事例</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外資物流業</a:t>
                      </a:r>
                      <a:endParaRPr lang="en-US" altLang="ja-JP" sz="12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建機メーカー</a:t>
                      </a:r>
                      <a:endParaRPr lang="en-US" altLang="ja-JP" sz="12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食品卸業</a:t>
                      </a:r>
                      <a:endParaRPr lang="en-US" altLang="ja-JP" sz="12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建材メーカー</a:t>
                      </a:r>
                      <a:endParaRPr lang="en-US" altLang="ja-JP" sz="12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農機メーカー</a:t>
                      </a:r>
                      <a:endParaRPr lang="en-US" altLang="ja-JP" sz="12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09"/>
                  </a:ext>
                </a:extLst>
              </a:tr>
              <a:tr h="269900">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設置エリア</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検査作業エリア</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建機製造ライン</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ピッキング エリア</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製造品保管エリア</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組立エリア</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10"/>
                  </a:ext>
                </a:extLst>
              </a:tr>
              <a:tr h="255691">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分析項目</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作業動線</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フォーク動線</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作業動線</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位置検知</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作業動線</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11"/>
                  </a:ext>
                </a:extLst>
              </a:tr>
              <a:tr h="255691">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改善施策</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レイアウト改善</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作業指示見直し</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ロケーション改善</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検証中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検証中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12"/>
                  </a:ext>
                </a:extLst>
              </a:tr>
              <a:tr h="279425">
                <a:tc>
                  <a:txBody>
                    <a:bodyPr/>
                    <a:lstStyle/>
                    <a:p>
                      <a:pPr algn="ctr"/>
                      <a:r>
                        <a:rPr kumimoji="1" lang="ja-JP" altLang="en-US" sz="1200" b="0" dirty="0" smtClean="0">
                          <a:solidFill>
                            <a:schemeClr val="bg1"/>
                          </a:solidFill>
                          <a:latin typeface="ＭＳ Ｐゴシック" panose="020B0600070205080204" pitchFamily="50" charset="-128"/>
                          <a:ea typeface="ＭＳ Ｐゴシック" panose="020B0600070205080204" pitchFamily="50" charset="-128"/>
                        </a:rPr>
                        <a:t>改善効果</a:t>
                      </a:r>
                      <a:endParaRPr kumimoji="1" lang="ja-JP" altLang="en-US" sz="1200" b="0" dirty="0">
                        <a:solidFill>
                          <a:schemeClr val="bg1"/>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rgbClr val="214794"/>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２５％生産性向上</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１０台数削減</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数十％生産性向上</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測定中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tc>
                  <a:txBody>
                    <a:bodyPr/>
                    <a:lstStyle/>
                    <a:p>
                      <a:pPr algn="ctr">
                        <a:buFontTx/>
                        <a:buNone/>
                        <a:defRPr/>
                      </a:pPr>
                      <a:r>
                        <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a:t>
                      </a:r>
                      <a:r>
                        <a:rPr lang="ja-JP" altLang="en-US" sz="1100" b="1" dirty="0" smtClean="0">
                          <a:solidFill>
                            <a:schemeClr val="tx1">
                              <a:lumMod val="50000"/>
                            </a:schemeClr>
                          </a:solidFill>
                          <a:latin typeface="ＭＳ Ｐゴシック" panose="020B0600070205080204" pitchFamily="50" charset="-128"/>
                          <a:ea typeface="ＭＳ Ｐゴシック" panose="020B0600070205080204" pitchFamily="50" charset="-128"/>
                        </a:rPr>
                        <a:t>測定中</a:t>
                      </a:r>
                      <a:endParaRPr lang="en-US" altLang="ja-JP" sz="11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84390" marR="84390" marT="34283" marB="34283" anchor="ctr">
                    <a:solidFill>
                      <a:schemeClr val="bg1">
                        <a:lumMod val="75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256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タイトル 49"/>
          <p:cNvSpPr>
            <a:spLocks noGrp="1"/>
          </p:cNvSpPr>
          <p:nvPr>
            <p:ph type="ctrTitle"/>
          </p:nvPr>
        </p:nvSpPr>
        <p:spPr/>
        <p:txBody>
          <a:bodyPr/>
          <a:lstStyle/>
          <a:p>
            <a:r>
              <a:rPr lang="en-US" altLang="ja-JP" dirty="0">
                <a:latin typeface="ＭＳ Ｐゴシック" panose="020B0600070205080204" pitchFamily="50" charset="-128"/>
              </a:rPr>
              <a:t>Intelligent Field Work</a:t>
            </a:r>
            <a:endParaRPr kumimoji="1" lang="ja-JP" altLang="en-US" dirty="0">
              <a:latin typeface="ＭＳ Ｐゴシック" panose="020B0600070205080204" pitchFamily="50" charset="-128"/>
            </a:endParaRPr>
          </a:p>
        </p:txBody>
      </p:sp>
      <p:sp>
        <p:nvSpPr>
          <p:cNvPr id="6" name="テキスト プレースホルダー 5"/>
          <p:cNvSpPr>
            <a:spLocks noGrp="1"/>
          </p:cNvSpPr>
          <p:nvPr>
            <p:ph type="body" sz="quarter" idx="10"/>
          </p:nvPr>
        </p:nvSpPr>
        <p:spPr/>
        <p:txBody>
          <a:bodyPr/>
          <a:lstStyle/>
          <a:p>
            <a:pPr marL="9525" marR="3810">
              <a:spcBef>
                <a:spcPts val="75"/>
              </a:spcBef>
            </a:pPr>
            <a:r>
              <a:rPr lang="ja-JP" altLang="en-US" sz="1600" spc="19" dirty="0" smtClean="0">
                <a:latin typeface="ＭＳ Ｐゴシック" panose="020B0600070205080204" pitchFamily="50" charset="-128"/>
                <a:cs typeface="Arial Unicode MS"/>
              </a:rPr>
              <a:t>総務省からの省令により、アナログ</a:t>
            </a:r>
            <a:r>
              <a:rPr lang="ja-JP" altLang="en-US" sz="1600" spc="26" dirty="0">
                <a:latin typeface="ＭＳ Ｐゴシック" panose="020B0600070205080204" pitchFamily="50" charset="-128"/>
                <a:cs typeface="Arial Unicode MS"/>
              </a:rPr>
              <a:t>方</a:t>
            </a:r>
            <a:r>
              <a:rPr lang="ja-JP" altLang="en-US" sz="1600" spc="19" dirty="0">
                <a:latin typeface="ＭＳ Ｐゴシック" panose="020B0600070205080204" pitchFamily="50" charset="-128"/>
                <a:cs typeface="Arial Unicode MS"/>
              </a:rPr>
              <a:t>式の簡易無</a:t>
            </a:r>
            <a:r>
              <a:rPr lang="ja-JP" altLang="en-US" sz="1600" spc="26" dirty="0">
                <a:latin typeface="ＭＳ Ｐゴシック" panose="020B0600070205080204" pitchFamily="50" charset="-128"/>
                <a:cs typeface="Arial Unicode MS"/>
              </a:rPr>
              <a:t>線</a:t>
            </a:r>
            <a:r>
              <a:rPr lang="ja-JP" altLang="en-US" sz="1600" spc="19" dirty="0">
                <a:latin typeface="ＭＳ Ｐゴシック" panose="020B0600070205080204" pitchFamily="50" charset="-128"/>
                <a:cs typeface="Arial Unicode MS"/>
              </a:rPr>
              <a:t>局のうち、</a:t>
            </a:r>
            <a:r>
              <a:rPr lang="en-US" altLang="ja-JP" sz="1600" spc="-53" dirty="0">
                <a:latin typeface="ＭＳ Ｐゴシック" panose="020B0600070205080204" pitchFamily="50" charset="-128"/>
                <a:cs typeface="Arial Unicode MS"/>
              </a:rPr>
              <a:t>350MHz</a:t>
            </a:r>
            <a:r>
              <a:rPr lang="ja-JP" altLang="en-US" sz="1600" spc="19" dirty="0">
                <a:latin typeface="ＭＳ Ｐゴシック" panose="020B0600070205080204" pitchFamily="50" charset="-128"/>
                <a:cs typeface="Arial Unicode MS"/>
              </a:rPr>
              <a:t>帯</a:t>
            </a:r>
            <a:r>
              <a:rPr lang="ja-JP" altLang="en-US" sz="1600" spc="-30" dirty="0">
                <a:latin typeface="ＭＳ Ｐゴシック" panose="020B0600070205080204" pitchFamily="50" charset="-128"/>
                <a:cs typeface="Arial Unicode MS"/>
              </a:rPr>
              <a:t>（</a:t>
            </a:r>
            <a:r>
              <a:rPr lang="en-US" altLang="ja-JP" sz="1600" spc="-30" dirty="0">
                <a:latin typeface="ＭＳ Ｐゴシック" panose="020B0600070205080204" pitchFamily="50" charset="-128"/>
                <a:cs typeface="Arial Unicode MS"/>
              </a:rPr>
              <a:t>348.5625MHz</a:t>
            </a:r>
            <a:r>
              <a:rPr lang="ja-JP" altLang="en-US" sz="1600" spc="-30" dirty="0">
                <a:latin typeface="ＭＳ Ｐゴシック" panose="020B0600070205080204" pitchFamily="50" charset="-128"/>
                <a:cs typeface="Arial Unicode MS"/>
              </a:rPr>
              <a:t>～</a:t>
            </a:r>
            <a:r>
              <a:rPr lang="en-US" altLang="ja-JP" sz="1600" spc="-30" dirty="0">
                <a:latin typeface="ＭＳ Ｐゴシック" panose="020B0600070205080204" pitchFamily="50" charset="-128"/>
                <a:cs typeface="Arial Unicode MS"/>
              </a:rPr>
              <a:t>348.8MHz</a:t>
            </a:r>
            <a:r>
              <a:rPr lang="ja-JP" altLang="en-US" sz="1600" spc="19" dirty="0">
                <a:latin typeface="ＭＳ Ｐゴシック" panose="020B0600070205080204" pitchFamily="50" charset="-128"/>
                <a:cs typeface="Arial Unicode MS"/>
              </a:rPr>
              <a:t>の「</a:t>
            </a:r>
            <a:r>
              <a:rPr lang="ja-JP" altLang="en-US" sz="1600" dirty="0">
                <a:latin typeface="ＭＳ Ｐゴシック" panose="020B0600070205080204" pitchFamily="50" charset="-128"/>
                <a:cs typeface="Arial Unicode MS"/>
              </a:rPr>
              <a:t>小 </a:t>
            </a:r>
            <a:r>
              <a:rPr lang="ja-JP" altLang="en-US" sz="1600" spc="188" dirty="0">
                <a:latin typeface="ＭＳ Ｐゴシック" panose="020B0600070205080204" pitchFamily="50" charset="-128"/>
                <a:cs typeface="Arial Unicode MS"/>
              </a:rPr>
              <a:t>エリア簡易無線局」</a:t>
            </a:r>
            <a:r>
              <a:rPr lang="ja-JP" altLang="en-US" sz="1600" dirty="0">
                <a:latin typeface="ＭＳ Ｐゴシック" panose="020B0600070205080204" pitchFamily="50" charset="-128"/>
                <a:cs typeface="Arial Unicode MS"/>
              </a:rPr>
              <a:t>）</a:t>
            </a:r>
            <a:r>
              <a:rPr lang="ja-JP" altLang="en-US" sz="1600" spc="-176" dirty="0">
                <a:latin typeface="ＭＳ Ｐゴシック" panose="020B0600070205080204" pitchFamily="50" charset="-128"/>
                <a:cs typeface="Arial Unicode MS"/>
              </a:rPr>
              <a:t> </a:t>
            </a:r>
            <a:r>
              <a:rPr lang="ja-JP" altLang="en-US" sz="1600" spc="188" dirty="0">
                <a:latin typeface="ＭＳ Ｐゴシック" panose="020B0600070205080204" pitchFamily="50" charset="-128"/>
                <a:cs typeface="Arial Unicode MS"/>
              </a:rPr>
              <a:t>及び</a:t>
            </a:r>
            <a:r>
              <a:rPr lang="en-US" altLang="ja-JP" sz="1600" spc="-56" dirty="0">
                <a:latin typeface="ＭＳ Ｐゴシック" panose="020B0600070205080204" pitchFamily="50" charset="-128"/>
                <a:cs typeface="Arial Unicode MS"/>
              </a:rPr>
              <a:t>400MHz</a:t>
            </a:r>
            <a:r>
              <a:rPr lang="ja-JP" altLang="en-US" sz="1600" spc="-172" dirty="0">
                <a:latin typeface="ＭＳ Ｐゴシック" panose="020B0600070205080204" pitchFamily="50" charset="-128"/>
                <a:cs typeface="Arial Unicode MS"/>
              </a:rPr>
              <a:t> </a:t>
            </a:r>
            <a:r>
              <a:rPr lang="ja-JP" altLang="en-US" sz="1600" spc="188" dirty="0">
                <a:latin typeface="ＭＳ Ｐゴシック" panose="020B0600070205080204" pitchFamily="50" charset="-128"/>
                <a:cs typeface="Arial Unicode MS"/>
              </a:rPr>
              <a:t>帯</a:t>
            </a:r>
            <a:r>
              <a:rPr lang="ja-JP" altLang="en-US" sz="1600" dirty="0">
                <a:latin typeface="ＭＳ Ｐゴシック" panose="020B0600070205080204" pitchFamily="50" charset="-128"/>
                <a:cs typeface="Arial Unicode MS"/>
              </a:rPr>
              <a:t>（</a:t>
            </a:r>
            <a:r>
              <a:rPr lang="ja-JP" altLang="en-US" sz="1600" spc="-184" dirty="0">
                <a:latin typeface="ＭＳ Ｐゴシック" panose="020B0600070205080204" pitchFamily="50" charset="-128"/>
                <a:cs typeface="Arial Unicode MS"/>
              </a:rPr>
              <a:t> </a:t>
            </a:r>
            <a:r>
              <a:rPr lang="en-US" altLang="ja-JP" sz="1600" spc="11" dirty="0">
                <a:latin typeface="ＭＳ Ｐゴシック" panose="020B0600070205080204" pitchFamily="50" charset="-128"/>
                <a:cs typeface="Arial Unicode MS"/>
              </a:rPr>
              <a:t>465.0375</a:t>
            </a:r>
            <a:r>
              <a:rPr lang="ja-JP" altLang="en-US" sz="1600" spc="-180" dirty="0">
                <a:latin typeface="ＭＳ Ｐゴシック" panose="020B0600070205080204" pitchFamily="50" charset="-128"/>
                <a:cs typeface="Arial Unicode MS"/>
              </a:rPr>
              <a:t> </a:t>
            </a:r>
            <a:r>
              <a:rPr lang="ja-JP" altLang="en-US" sz="1600" dirty="0">
                <a:latin typeface="ＭＳ Ｐゴシック" panose="020B0600070205080204" pitchFamily="50" charset="-128"/>
                <a:cs typeface="Arial Unicode MS"/>
              </a:rPr>
              <a:t>～</a:t>
            </a:r>
            <a:r>
              <a:rPr lang="ja-JP" altLang="en-US" sz="1600" spc="-184" dirty="0">
                <a:latin typeface="ＭＳ Ｐゴシック" panose="020B0600070205080204" pitchFamily="50" charset="-128"/>
                <a:cs typeface="Arial Unicode MS"/>
              </a:rPr>
              <a:t> </a:t>
            </a:r>
            <a:r>
              <a:rPr lang="en-US" altLang="ja-JP" sz="1600" spc="-41" dirty="0">
                <a:latin typeface="ＭＳ Ｐゴシック" panose="020B0600070205080204" pitchFamily="50" charset="-128"/>
                <a:cs typeface="Arial Unicode MS"/>
              </a:rPr>
              <a:t>465.15MHz</a:t>
            </a:r>
            <a:r>
              <a:rPr lang="ja-JP" altLang="en-US" sz="1600" spc="-184" dirty="0">
                <a:latin typeface="ＭＳ Ｐゴシック" panose="020B0600070205080204" pitchFamily="50" charset="-128"/>
                <a:cs typeface="Arial Unicode MS"/>
              </a:rPr>
              <a:t> </a:t>
            </a:r>
            <a:r>
              <a:rPr lang="ja-JP" altLang="en-US" sz="1600" spc="188" dirty="0">
                <a:latin typeface="ＭＳ Ｐゴシック" panose="020B0600070205080204" pitchFamily="50" charset="-128"/>
                <a:cs typeface="Arial Unicode MS"/>
              </a:rPr>
              <a:t>、</a:t>
            </a:r>
            <a:r>
              <a:rPr lang="en-US" altLang="ja-JP" sz="1600" spc="-41" dirty="0">
                <a:latin typeface="ＭＳ Ｐゴシック" panose="020B0600070205080204" pitchFamily="50" charset="-128"/>
                <a:cs typeface="Arial Unicode MS"/>
              </a:rPr>
              <a:t>468.55MHz</a:t>
            </a:r>
            <a:r>
              <a:rPr lang="ja-JP" altLang="en-US" sz="1600" spc="-184" dirty="0">
                <a:latin typeface="ＭＳ Ｐゴシック" panose="020B0600070205080204" pitchFamily="50" charset="-128"/>
                <a:cs typeface="Arial Unicode MS"/>
              </a:rPr>
              <a:t> </a:t>
            </a:r>
            <a:r>
              <a:rPr lang="ja-JP" altLang="en-US" sz="1600" dirty="0">
                <a:latin typeface="ＭＳ Ｐゴシック" panose="020B0600070205080204" pitchFamily="50" charset="-128"/>
                <a:cs typeface="Arial Unicode MS"/>
              </a:rPr>
              <a:t>～</a:t>
            </a:r>
            <a:r>
              <a:rPr lang="en-US" altLang="ja-JP" sz="1600" spc="26" dirty="0">
                <a:latin typeface="ＭＳ Ｐゴシック" panose="020B0600070205080204" pitchFamily="50" charset="-128"/>
                <a:cs typeface="Arial Unicode MS"/>
              </a:rPr>
              <a:t>468</a:t>
            </a:r>
            <a:r>
              <a:rPr lang="en-US" altLang="ja-JP" sz="1600" spc="-109" dirty="0">
                <a:latin typeface="ＭＳ Ｐゴシック" panose="020B0600070205080204" pitchFamily="50" charset="-128"/>
                <a:cs typeface="Arial Unicode MS"/>
              </a:rPr>
              <a:t>.</a:t>
            </a:r>
            <a:r>
              <a:rPr lang="en-US" altLang="ja-JP" sz="1600" spc="26" dirty="0">
                <a:latin typeface="ＭＳ Ｐゴシック" panose="020B0600070205080204" pitchFamily="50" charset="-128"/>
                <a:cs typeface="Arial Unicode MS"/>
              </a:rPr>
              <a:t>85</a:t>
            </a:r>
            <a:r>
              <a:rPr lang="en-US" altLang="ja-JP" sz="1600" spc="-176" dirty="0">
                <a:latin typeface="ＭＳ Ｐゴシック" panose="020B0600070205080204" pitchFamily="50" charset="-128"/>
                <a:cs typeface="Arial Unicode MS"/>
              </a:rPr>
              <a:t>M</a:t>
            </a:r>
            <a:r>
              <a:rPr lang="en-US" altLang="ja-JP" sz="1600" spc="-146" dirty="0">
                <a:latin typeface="ＭＳ Ｐゴシック" panose="020B0600070205080204" pitchFamily="50" charset="-128"/>
                <a:cs typeface="Arial Unicode MS"/>
              </a:rPr>
              <a:t>H</a:t>
            </a:r>
            <a:r>
              <a:rPr lang="en-US" altLang="ja-JP" sz="1600" spc="-98" dirty="0">
                <a:latin typeface="ＭＳ Ｐゴシック" panose="020B0600070205080204" pitchFamily="50" charset="-128"/>
                <a:cs typeface="Arial Unicode MS"/>
              </a:rPr>
              <a:t>z</a:t>
            </a:r>
            <a:r>
              <a:rPr lang="ja-JP" altLang="en-US" sz="1600" dirty="0">
                <a:latin typeface="ＭＳ Ｐゴシック" panose="020B0600070205080204" pitchFamily="50" charset="-128"/>
                <a:cs typeface="Arial Unicode MS"/>
              </a:rPr>
              <a:t>）の周波数の使用期限は、平成</a:t>
            </a:r>
            <a:r>
              <a:rPr lang="en-US" altLang="ja-JP" sz="1600" spc="26" dirty="0">
                <a:latin typeface="ＭＳ Ｐゴシック" panose="020B0600070205080204" pitchFamily="50" charset="-128"/>
                <a:cs typeface="Arial Unicode MS"/>
              </a:rPr>
              <a:t>34</a:t>
            </a:r>
            <a:r>
              <a:rPr lang="ja-JP" altLang="en-US" sz="1600" dirty="0">
                <a:latin typeface="ＭＳ Ｐゴシック" panose="020B0600070205080204" pitchFamily="50" charset="-128"/>
                <a:cs typeface="Arial Unicode MS"/>
              </a:rPr>
              <a:t>年</a:t>
            </a:r>
            <a:r>
              <a:rPr lang="en-US" altLang="ja-JP" sz="1600" spc="26" dirty="0">
                <a:latin typeface="ＭＳ Ｐゴシック" panose="020B0600070205080204" pitchFamily="50" charset="-128"/>
                <a:cs typeface="Arial Unicode MS"/>
              </a:rPr>
              <a:t>11</a:t>
            </a:r>
            <a:r>
              <a:rPr lang="ja-JP" altLang="en-US" sz="1600" spc="4" dirty="0">
                <a:latin typeface="ＭＳ Ｐゴシック" panose="020B0600070205080204" pitchFamily="50" charset="-128"/>
                <a:cs typeface="Arial Unicode MS"/>
              </a:rPr>
              <a:t>月</a:t>
            </a:r>
            <a:r>
              <a:rPr lang="en-US" altLang="ja-JP" sz="1600" spc="26" dirty="0">
                <a:latin typeface="ＭＳ Ｐゴシック" panose="020B0600070205080204" pitchFamily="50" charset="-128"/>
                <a:cs typeface="Arial Unicode MS"/>
              </a:rPr>
              <a:t>30</a:t>
            </a:r>
            <a:r>
              <a:rPr lang="ja-JP" altLang="en-US" sz="1600" dirty="0">
                <a:latin typeface="ＭＳ Ｐゴシック" panose="020B0600070205080204" pitchFamily="50" charset="-128"/>
                <a:cs typeface="Arial Unicode MS"/>
              </a:rPr>
              <a:t>日までと</a:t>
            </a:r>
            <a:r>
              <a:rPr lang="ja-JP" altLang="en-US" sz="1600" dirty="0" smtClean="0">
                <a:latin typeface="ＭＳ Ｐゴシック" panose="020B0600070205080204" pitchFamily="50" charset="-128"/>
                <a:cs typeface="Arial Unicode MS"/>
              </a:rPr>
              <a:t>なりました。</a:t>
            </a:r>
            <a:endParaRPr lang="ja-JP" altLang="en-US" sz="1600" dirty="0">
              <a:latin typeface="ＭＳ Ｐゴシック" panose="020B0600070205080204" pitchFamily="50" charset="-128"/>
              <a:cs typeface="Arial Unicode MS"/>
            </a:endParaRPr>
          </a:p>
        </p:txBody>
      </p:sp>
      <p:sp>
        <p:nvSpPr>
          <p:cNvPr id="67" name="object 4"/>
          <p:cNvSpPr txBox="1"/>
          <p:nvPr/>
        </p:nvSpPr>
        <p:spPr>
          <a:xfrm>
            <a:off x="437758" y="812664"/>
            <a:ext cx="8381107" cy="217367"/>
          </a:xfrm>
          <a:prstGeom prst="rect">
            <a:avLst/>
          </a:prstGeom>
        </p:spPr>
        <p:txBody>
          <a:bodyPr vert="horz" wrap="square" lIns="0" tIns="9525" rIns="0" bIns="0" rtlCol="0">
            <a:spAutoFit/>
          </a:bodyPr>
          <a:lstStyle/>
          <a:p>
            <a:pPr marL="9525" marR="3810">
              <a:spcBef>
                <a:spcPts val="75"/>
              </a:spcBef>
            </a:pPr>
            <a:endParaRPr sz="1350" dirty="0">
              <a:latin typeface="ＭＳ Ｐゴシック" panose="020B0600070205080204" pitchFamily="50" charset="-128"/>
              <a:ea typeface="ＭＳ Ｐゴシック" panose="020B0600070205080204" pitchFamily="50" charset="-128"/>
              <a:cs typeface="Arial Unicode MS"/>
            </a:endParaRPr>
          </a:p>
        </p:txBody>
      </p:sp>
      <p:sp>
        <p:nvSpPr>
          <p:cNvPr id="76" name="object 5"/>
          <p:cNvSpPr txBox="1"/>
          <p:nvPr/>
        </p:nvSpPr>
        <p:spPr>
          <a:xfrm>
            <a:off x="361507" y="1577399"/>
            <a:ext cx="8535185" cy="1032975"/>
          </a:xfrm>
          <a:prstGeom prst="rect">
            <a:avLst/>
          </a:prstGeom>
          <a:solidFill>
            <a:srgbClr val="214794"/>
          </a:solidFill>
          <a:ln w="12192">
            <a:solidFill>
              <a:srgbClr val="41719C"/>
            </a:solidFill>
          </a:ln>
        </p:spPr>
        <p:txBody>
          <a:bodyPr vert="horz" wrap="square" lIns="0" tIns="85725" rIns="0" bIns="0" rtlCol="0">
            <a:spAutoFit/>
          </a:bodyPr>
          <a:lstStyle/>
          <a:p>
            <a:pPr marL="63341">
              <a:spcBef>
                <a:spcPts val="675"/>
              </a:spcBef>
            </a:pPr>
            <a:r>
              <a:rPr sz="1350" b="1" u="sng" spc="4" dirty="0">
                <a:solidFill>
                  <a:schemeClr val="bg1"/>
                </a:solidFill>
                <a:latin typeface="ＭＳ Ｐゴシック" panose="020B0600070205080204" pitchFamily="50" charset="-128"/>
                <a:ea typeface="ＭＳ Ｐゴシック" panose="020B0600070205080204" pitchFamily="50" charset="-128"/>
                <a:cs typeface="ヒラギノ角ゴ StdN W8"/>
              </a:rPr>
              <a:t>●</a:t>
            </a:r>
            <a:r>
              <a:rPr sz="1350" b="1" u="sng" spc="4" dirty="0" smtClean="0">
                <a:solidFill>
                  <a:schemeClr val="bg1"/>
                </a:solidFill>
                <a:latin typeface="ＭＳ Ｐゴシック" panose="020B0600070205080204" pitchFamily="50" charset="-128"/>
                <a:ea typeface="ＭＳ Ｐゴシック" panose="020B0600070205080204" pitchFamily="50" charset="-128"/>
                <a:cs typeface="ヒラギノ角ゴ StdN W8"/>
              </a:rPr>
              <a:t>アナログ方式の簡易無線局の場合の対応</a:t>
            </a:r>
            <a:endParaRPr sz="1350" dirty="0" smtClean="0">
              <a:solidFill>
                <a:schemeClr val="bg1"/>
              </a:solidFill>
              <a:latin typeface="ＭＳ Ｐゴシック" panose="020B0600070205080204" pitchFamily="50" charset="-128"/>
              <a:ea typeface="ＭＳ Ｐゴシック" panose="020B0600070205080204" pitchFamily="50" charset="-128"/>
              <a:cs typeface="ヒラギノ角ゴ StdN W8"/>
            </a:endParaRPr>
          </a:p>
          <a:p>
            <a:pPr marL="182563" marR="58579">
              <a:spcBef>
                <a:spcPts val="896"/>
              </a:spcBef>
            </a:pP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ア</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ナ</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ログ</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方</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式の</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周</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波</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数の</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使用</a:t>
            </a:r>
            <a:r>
              <a:rPr sz="1350" spc="4" dirty="0" smtClean="0">
                <a:solidFill>
                  <a:schemeClr val="bg1"/>
                </a:solidFill>
                <a:latin typeface="ＭＳ Ｐゴシック" panose="020B0600070205080204" pitchFamily="50" charset="-128"/>
                <a:ea typeface="ＭＳ Ｐゴシック" panose="020B0600070205080204" pitchFamily="50" charset="-128"/>
                <a:cs typeface="Arial Unicode MS"/>
              </a:rPr>
              <a:t>は</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平</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成</a:t>
            </a:r>
            <a:r>
              <a:rPr sz="1350" spc="30" dirty="0" smtClean="0">
                <a:solidFill>
                  <a:schemeClr val="bg1"/>
                </a:solidFill>
                <a:latin typeface="ＭＳ Ｐゴシック" panose="020B0600070205080204" pitchFamily="50" charset="-128"/>
                <a:ea typeface="ＭＳ Ｐゴシック" panose="020B0600070205080204" pitchFamily="50" charset="-128"/>
                <a:cs typeface="Arial Unicode MS"/>
              </a:rPr>
              <a:t>34</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年</a:t>
            </a:r>
            <a:r>
              <a:rPr sz="1350" spc="30" dirty="0" smtClean="0">
                <a:solidFill>
                  <a:schemeClr val="bg1"/>
                </a:solidFill>
                <a:latin typeface="ＭＳ Ｐゴシック" panose="020B0600070205080204" pitchFamily="50" charset="-128"/>
                <a:ea typeface="ＭＳ Ｐゴシック" panose="020B0600070205080204" pitchFamily="50" charset="-128"/>
                <a:cs typeface="Arial Unicode MS"/>
              </a:rPr>
              <a:t>11</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月</a:t>
            </a:r>
            <a:r>
              <a:rPr sz="1350" spc="30" dirty="0" smtClean="0">
                <a:solidFill>
                  <a:schemeClr val="bg1"/>
                </a:solidFill>
                <a:latin typeface="ＭＳ Ｐゴシック" panose="020B0600070205080204" pitchFamily="50" charset="-128"/>
                <a:ea typeface="ＭＳ Ｐゴシック" panose="020B0600070205080204" pitchFamily="50" charset="-128"/>
                <a:cs typeface="Arial Unicode MS"/>
              </a:rPr>
              <a:t>30</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日</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まで</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と</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な</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って</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おり</a:t>
            </a:r>
            <a:r>
              <a:rPr sz="1350" spc="4" dirty="0" smtClean="0">
                <a:solidFill>
                  <a:schemeClr val="bg1"/>
                </a:solidFill>
                <a:latin typeface="ＭＳ Ｐゴシック" panose="020B0600070205080204" pitchFamily="50" charset="-128"/>
                <a:ea typeface="ＭＳ Ｐゴシック" panose="020B0600070205080204" pitchFamily="50" charset="-128"/>
                <a:cs typeface="Arial Unicode MS"/>
              </a:rPr>
              <a:t>、</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使用期</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限ま</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で</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に</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無線</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局を</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廃</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止</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する</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か、</a:t>
            </a:r>
            <a:r>
              <a:rPr lang="en-US" sz="1350" spc="19" dirty="0">
                <a:solidFill>
                  <a:schemeClr val="bg1"/>
                </a:solidFill>
                <a:latin typeface="ＭＳ Ｐゴシック" panose="020B0600070205080204" pitchFamily="50" charset="-128"/>
                <a:ea typeface="ＭＳ Ｐゴシック" panose="020B0600070205080204" pitchFamily="50" charset="-128"/>
                <a:cs typeface="Arial Unicode MS"/>
              </a:rPr>
              <a:t/>
            </a:r>
            <a:br>
              <a:rPr lang="en-US" sz="1350" spc="19" dirty="0">
                <a:solidFill>
                  <a:schemeClr val="bg1"/>
                </a:solidFill>
                <a:latin typeface="ＭＳ Ｐゴシック" panose="020B0600070205080204" pitchFamily="50" charset="-128"/>
                <a:ea typeface="ＭＳ Ｐゴシック" panose="020B0600070205080204" pitchFamily="50" charset="-128"/>
                <a:cs typeface="Arial Unicode MS"/>
              </a:rPr>
            </a:b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使</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用</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期限</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以降</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に</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お</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いて</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、引</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き</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続</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き簡</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易無</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線</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局</a:t>
            </a:r>
            <a:r>
              <a:rPr sz="1350" spc="26" dirty="0" smtClean="0">
                <a:solidFill>
                  <a:schemeClr val="bg1"/>
                </a:solidFill>
                <a:latin typeface="ＭＳ Ｐゴシック" panose="020B0600070205080204" pitchFamily="50" charset="-128"/>
                <a:ea typeface="ＭＳ Ｐゴシック" panose="020B0600070205080204" pitchFamily="50" charset="-128"/>
                <a:cs typeface="Arial Unicode MS"/>
              </a:rPr>
              <a:t>を</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使用する場合には、デジタル方式の簡易無線局に変更する</a:t>
            </a:r>
            <a:r>
              <a:rPr lang="en-US" sz="1350" dirty="0" smtClean="0">
                <a:solidFill>
                  <a:schemeClr val="bg1"/>
                </a:solidFill>
                <a:latin typeface="ＭＳ Ｐゴシック" panose="020B0600070205080204" pitchFamily="50" charset="-128"/>
                <a:ea typeface="ＭＳ Ｐゴシック" panose="020B0600070205080204" pitchFamily="50" charset="-128"/>
                <a:cs typeface="Arial Unicode MS"/>
              </a:rPr>
              <a:t/>
            </a:r>
            <a:br>
              <a:rPr lang="en-US" sz="1350" dirty="0" smtClean="0">
                <a:solidFill>
                  <a:schemeClr val="bg1"/>
                </a:solidFill>
                <a:latin typeface="ＭＳ Ｐゴシック" panose="020B0600070205080204" pitchFamily="50" charset="-128"/>
                <a:ea typeface="ＭＳ Ｐゴシック" panose="020B0600070205080204" pitchFamily="50" charset="-128"/>
                <a:cs typeface="Arial Unicode MS"/>
              </a:rPr>
            </a:b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必要があります。</a:t>
            </a:r>
            <a:endParaRPr sz="1350" dirty="0">
              <a:solidFill>
                <a:schemeClr val="bg1"/>
              </a:solidFill>
              <a:latin typeface="ＭＳ Ｐゴシック" panose="020B0600070205080204" pitchFamily="50" charset="-128"/>
              <a:ea typeface="ＭＳ Ｐゴシック" panose="020B0600070205080204" pitchFamily="50" charset="-128"/>
              <a:cs typeface="Arial Unicode MS"/>
            </a:endParaRPr>
          </a:p>
        </p:txBody>
      </p:sp>
      <p:sp>
        <p:nvSpPr>
          <p:cNvPr id="77" name="object 6"/>
          <p:cNvSpPr txBox="1"/>
          <p:nvPr/>
        </p:nvSpPr>
        <p:spPr>
          <a:xfrm>
            <a:off x="361507" y="2792407"/>
            <a:ext cx="8535185" cy="1191191"/>
          </a:xfrm>
          <a:prstGeom prst="rect">
            <a:avLst/>
          </a:prstGeom>
          <a:solidFill>
            <a:srgbClr val="214794"/>
          </a:solidFill>
          <a:ln w="12192">
            <a:solidFill>
              <a:srgbClr val="41719C"/>
            </a:solidFill>
          </a:ln>
        </p:spPr>
        <p:txBody>
          <a:bodyPr vert="horz" wrap="square" lIns="0" tIns="36671" rIns="0" bIns="0" rtlCol="0">
            <a:spAutoFit/>
          </a:bodyPr>
          <a:lstStyle/>
          <a:p>
            <a:pPr marL="63341">
              <a:spcBef>
                <a:spcPts val="289"/>
              </a:spcBef>
            </a:pPr>
            <a:r>
              <a:rPr sz="1350" b="1" u="sng" dirty="0">
                <a:solidFill>
                  <a:schemeClr val="bg1"/>
                </a:solidFill>
                <a:latin typeface="ＭＳ Ｐゴシック" panose="020B0600070205080204" pitchFamily="50" charset="-128"/>
                <a:ea typeface="ＭＳ Ｐゴシック" panose="020B0600070205080204" pitchFamily="50" charset="-128"/>
                <a:cs typeface="ヒラギノ角ゴ StdN W8"/>
              </a:rPr>
              <a:t>●アナログ／デジタルのデュアル方式の簡易無線局の場合の対応</a:t>
            </a:r>
            <a:endParaRPr sz="1350" dirty="0">
              <a:solidFill>
                <a:schemeClr val="bg1"/>
              </a:solidFill>
              <a:latin typeface="ＭＳ Ｐゴシック" panose="020B0600070205080204" pitchFamily="50" charset="-128"/>
              <a:ea typeface="ＭＳ Ｐゴシック" panose="020B0600070205080204" pitchFamily="50" charset="-128"/>
              <a:cs typeface="ヒラギノ角ゴ StdN W8"/>
            </a:endParaRPr>
          </a:p>
          <a:p>
            <a:pPr marL="193675" marR="58103" indent="-14288">
              <a:spcBef>
                <a:spcPts val="896"/>
              </a:spcBef>
            </a:pP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アナログ方式の周波数及びデジタル方式の周波数を使用可能なデュアル方式の簡易無線局についても、</a:t>
            </a:r>
            <a:r>
              <a:rPr lang="en-US" sz="1350" dirty="0" smtClean="0">
                <a:solidFill>
                  <a:schemeClr val="bg1"/>
                </a:solidFill>
                <a:latin typeface="ＭＳ Ｐゴシック" panose="020B0600070205080204" pitchFamily="50" charset="-128"/>
                <a:ea typeface="ＭＳ Ｐゴシック" panose="020B0600070205080204" pitchFamily="50" charset="-128"/>
                <a:cs typeface="Arial Unicode MS"/>
              </a:rPr>
              <a:t/>
            </a:r>
            <a:br>
              <a:rPr lang="en-US" sz="1350" dirty="0" smtClean="0">
                <a:solidFill>
                  <a:schemeClr val="bg1"/>
                </a:solidFill>
                <a:latin typeface="ＭＳ Ｐゴシック" panose="020B0600070205080204" pitchFamily="50" charset="-128"/>
                <a:ea typeface="ＭＳ Ｐゴシック" panose="020B0600070205080204" pitchFamily="50" charset="-128"/>
                <a:cs typeface="Arial Unicode MS"/>
              </a:rPr>
            </a:b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アナログ方式の周波数の</a:t>
            </a:r>
            <a:r>
              <a:rPr sz="1350" spc="-4" dirty="0" smtClean="0">
                <a:solidFill>
                  <a:schemeClr val="bg1"/>
                </a:solidFill>
                <a:latin typeface="ＭＳ Ｐゴシック" panose="020B0600070205080204" pitchFamily="50" charset="-128"/>
                <a:ea typeface="ＭＳ Ｐゴシック" panose="020B0600070205080204" pitchFamily="50" charset="-128"/>
                <a:cs typeface="Arial Unicode MS"/>
              </a:rPr>
              <a:t>使</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用は</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、平成</a:t>
            </a:r>
            <a:r>
              <a:rPr sz="1350" spc="26" dirty="0">
                <a:solidFill>
                  <a:schemeClr val="bg1"/>
                </a:solidFill>
                <a:latin typeface="ＭＳ Ｐゴシック" panose="020B0600070205080204" pitchFamily="50" charset="-128"/>
                <a:ea typeface="ＭＳ Ｐゴシック" panose="020B0600070205080204" pitchFamily="50" charset="-128"/>
                <a:cs typeface="Arial Unicode MS"/>
              </a:rPr>
              <a:t>34</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年</a:t>
            </a:r>
            <a:r>
              <a:rPr sz="1350" spc="26" dirty="0">
                <a:solidFill>
                  <a:schemeClr val="bg1"/>
                </a:solidFill>
                <a:latin typeface="ＭＳ Ｐゴシック" panose="020B0600070205080204" pitchFamily="50" charset="-128"/>
                <a:ea typeface="ＭＳ Ｐゴシック" panose="020B0600070205080204" pitchFamily="50" charset="-128"/>
                <a:cs typeface="Arial Unicode MS"/>
              </a:rPr>
              <a:t>11</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月</a:t>
            </a:r>
            <a:r>
              <a:rPr sz="1350" spc="26" dirty="0">
                <a:solidFill>
                  <a:schemeClr val="bg1"/>
                </a:solidFill>
                <a:latin typeface="ＭＳ Ｐゴシック" panose="020B0600070205080204" pitchFamily="50" charset="-128"/>
                <a:ea typeface="ＭＳ Ｐゴシック" panose="020B0600070205080204" pitchFamily="50" charset="-128"/>
                <a:cs typeface="Arial Unicode MS"/>
              </a:rPr>
              <a:t>30</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日までと </a:t>
            </a:r>
            <a:r>
              <a:rPr sz="1350" spc="19" dirty="0">
                <a:solidFill>
                  <a:schemeClr val="bg1"/>
                </a:solidFill>
                <a:latin typeface="ＭＳ Ｐゴシック" panose="020B0600070205080204" pitchFamily="50" charset="-128"/>
                <a:ea typeface="ＭＳ Ｐゴシック" panose="020B0600070205080204" pitchFamily="50" charset="-128"/>
                <a:cs typeface="Arial Unicode MS"/>
              </a:rPr>
              <a:t>なり</a:t>
            </a:r>
            <a:r>
              <a:rPr sz="1350" spc="8" dirty="0">
                <a:solidFill>
                  <a:schemeClr val="bg1"/>
                </a:solidFill>
                <a:latin typeface="ＭＳ Ｐゴシック" panose="020B0600070205080204" pitchFamily="50" charset="-128"/>
                <a:ea typeface="ＭＳ Ｐゴシック" panose="020B0600070205080204" pitchFamily="50" charset="-128"/>
                <a:cs typeface="Arial Unicode MS"/>
              </a:rPr>
              <a:t>ま</a:t>
            </a:r>
            <a:r>
              <a:rPr sz="1350" spc="19" dirty="0">
                <a:solidFill>
                  <a:schemeClr val="bg1"/>
                </a:solidFill>
                <a:latin typeface="ＭＳ Ｐゴシック" panose="020B0600070205080204" pitchFamily="50" charset="-128"/>
                <a:ea typeface="ＭＳ Ｐゴシック" panose="020B0600070205080204" pitchFamily="50" charset="-128"/>
                <a:cs typeface="Arial Unicode MS"/>
              </a:rPr>
              <a:t>す</a:t>
            </a:r>
            <a:r>
              <a:rPr sz="1350" spc="8" dirty="0">
                <a:solidFill>
                  <a:schemeClr val="bg1"/>
                </a:solidFill>
                <a:latin typeface="ＭＳ Ｐゴシック" panose="020B0600070205080204" pitchFamily="50" charset="-128"/>
                <a:ea typeface="ＭＳ Ｐゴシック" panose="020B0600070205080204" pitchFamily="50" charset="-128"/>
                <a:cs typeface="Arial Unicode MS"/>
              </a:rPr>
              <a:t>。こ</a:t>
            </a:r>
            <a:r>
              <a:rPr sz="1350" spc="19" dirty="0">
                <a:solidFill>
                  <a:schemeClr val="bg1"/>
                </a:solidFill>
                <a:latin typeface="ＭＳ Ｐゴシック" panose="020B0600070205080204" pitchFamily="50" charset="-128"/>
                <a:ea typeface="ＭＳ Ｐゴシック" panose="020B0600070205080204" pitchFamily="50" charset="-128"/>
                <a:cs typeface="Arial Unicode MS"/>
              </a:rPr>
              <a:t>のた</a:t>
            </a:r>
            <a:r>
              <a:rPr sz="1350" spc="8" dirty="0">
                <a:solidFill>
                  <a:schemeClr val="bg1"/>
                </a:solidFill>
                <a:latin typeface="ＭＳ Ｐゴシック" panose="020B0600070205080204" pitchFamily="50" charset="-128"/>
                <a:ea typeface="ＭＳ Ｐゴシック" panose="020B0600070205080204" pitchFamily="50" charset="-128"/>
                <a:cs typeface="Arial Unicode MS"/>
              </a:rPr>
              <a:t>め</a:t>
            </a:r>
            <a:r>
              <a:rPr sz="1350" spc="19" dirty="0">
                <a:solidFill>
                  <a:schemeClr val="bg1"/>
                </a:solidFill>
                <a:latin typeface="ＭＳ Ｐゴシック" panose="020B0600070205080204" pitchFamily="50" charset="-128"/>
                <a:ea typeface="ＭＳ Ｐゴシック" panose="020B0600070205080204" pitchFamily="50" charset="-128"/>
                <a:cs typeface="Arial Unicode MS"/>
              </a:rPr>
              <a:t>、</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無線</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設備</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が</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ア</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ナロ</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グ方</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式</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の</a:t>
            </a:r>
            <a:r>
              <a:rPr lang="en-US"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
            </a:r>
            <a:br>
              <a:rPr lang="en-US"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b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周波</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数を</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発</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射</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でき</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ない</a:t>
            </a:r>
            <a:r>
              <a:rPr sz="1350" spc="8" dirty="0" smtClean="0">
                <a:solidFill>
                  <a:schemeClr val="bg1"/>
                </a:solidFill>
                <a:latin typeface="ＭＳ Ｐゴシック" panose="020B0600070205080204" pitchFamily="50" charset="-128"/>
                <a:ea typeface="ＭＳ Ｐゴシック" panose="020B0600070205080204" pitchFamily="50" charset="-128"/>
                <a:cs typeface="Arial Unicode MS"/>
              </a:rPr>
              <a:t>よ</a:t>
            </a:r>
            <a:r>
              <a:rPr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う</a:t>
            </a:r>
            <a:r>
              <a:rPr lang="ja-JP" altLang="en-US" sz="1350" spc="19" dirty="0" smtClean="0">
                <a:solidFill>
                  <a:schemeClr val="bg1"/>
                </a:solidFill>
                <a:latin typeface="ＭＳ Ｐゴシック" panose="020B0600070205080204" pitchFamily="50" charset="-128"/>
                <a:ea typeface="ＭＳ Ｐゴシック" panose="020B0600070205080204" pitchFamily="50" charset="-128"/>
                <a:cs typeface="Arial Unicode MS"/>
              </a:rPr>
              <a:t>、</a:t>
            </a:r>
            <a:r>
              <a:rPr sz="1350" spc="26" dirty="0" smtClean="0">
                <a:solidFill>
                  <a:schemeClr val="bg1"/>
                </a:solidFill>
                <a:latin typeface="ＭＳ Ｐゴシック" panose="020B0600070205080204" pitchFamily="50" charset="-128"/>
                <a:ea typeface="ＭＳ Ｐゴシック" panose="020B0600070205080204" pitchFamily="50" charset="-128"/>
                <a:cs typeface="Arial Unicode MS"/>
              </a:rPr>
              <a:t>平</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成</a:t>
            </a:r>
            <a:r>
              <a:rPr sz="1350" spc="26" dirty="0" smtClean="0">
                <a:solidFill>
                  <a:schemeClr val="bg1"/>
                </a:solidFill>
                <a:latin typeface="ＭＳ Ｐゴシック" panose="020B0600070205080204" pitchFamily="50" charset="-128"/>
                <a:ea typeface="ＭＳ Ｐゴシック" panose="020B0600070205080204" pitchFamily="50" charset="-128"/>
                <a:cs typeface="Arial Unicode MS"/>
              </a:rPr>
              <a:t>34</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年</a:t>
            </a:r>
            <a:r>
              <a:rPr sz="1350" spc="30" dirty="0">
                <a:solidFill>
                  <a:schemeClr val="bg1"/>
                </a:solidFill>
                <a:latin typeface="ＭＳ Ｐゴシック" panose="020B0600070205080204" pitchFamily="50" charset="-128"/>
                <a:ea typeface="ＭＳ Ｐゴシック" panose="020B0600070205080204" pitchFamily="50" charset="-128"/>
                <a:cs typeface="Arial Unicode MS"/>
              </a:rPr>
              <a:t>11</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月</a:t>
            </a:r>
            <a:r>
              <a:rPr sz="1350" spc="30" dirty="0">
                <a:solidFill>
                  <a:schemeClr val="bg1"/>
                </a:solidFill>
                <a:latin typeface="ＭＳ Ｐゴシック" panose="020B0600070205080204" pitchFamily="50" charset="-128"/>
                <a:ea typeface="ＭＳ Ｐゴシック" panose="020B0600070205080204" pitchFamily="50" charset="-128"/>
                <a:cs typeface="Arial Unicode MS"/>
              </a:rPr>
              <a:t>30</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日までに無線設備の製造メーカー</a:t>
            </a: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等でアナログ方式の周波数の</a:t>
            </a:r>
            <a:r>
              <a:rPr lang="en-US" sz="1350" dirty="0" smtClean="0">
                <a:solidFill>
                  <a:schemeClr val="bg1"/>
                </a:solidFill>
                <a:latin typeface="ＭＳ Ｐゴシック" panose="020B0600070205080204" pitchFamily="50" charset="-128"/>
                <a:ea typeface="ＭＳ Ｐゴシック" panose="020B0600070205080204" pitchFamily="50" charset="-128"/>
                <a:cs typeface="Arial Unicode MS"/>
              </a:rPr>
              <a:t/>
            </a:r>
            <a:br>
              <a:rPr lang="en-US" sz="1350" dirty="0" smtClean="0">
                <a:solidFill>
                  <a:schemeClr val="bg1"/>
                </a:solidFill>
                <a:latin typeface="ＭＳ Ｐゴシック" panose="020B0600070205080204" pitchFamily="50" charset="-128"/>
                <a:ea typeface="ＭＳ Ｐゴシック" panose="020B0600070205080204" pitchFamily="50" charset="-128"/>
                <a:cs typeface="Arial Unicode MS"/>
              </a:rPr>
            </a:br>
            <a:r>
              <a:rPr sz="1350" dirty="0" smtClean="0">
                <a:solidFill>
                  <a:schemeClr val="bg1"/>
                </a:solidFill>
                <a:latin typeface="ＭＳ Ｐゴシック" panose="020B0600070205080204" pitchFamily="50" charset="-128"/>
                <a:ea typeface="ＭＳ Ｐゴシック" panose="020B0600070205080204" pitchFamily="50" charset="-128"/>
                <a:cs typeface="Arial Unicode MS"/>
              </a:rPr>
              <a:t>発射を停止する無線設備の改修を行っていただく必要があります</a:t>
            </a:r>
            <a:r>
              <a:rPr sz="1350" dirty="0">
                <a:solidFill>
                  <a:schemeClr val="bg1"/>
                </a:solidFill>
                <a:latin typeface="ＭＳ Ｐゴシック" panose="020B0600070205080204" pitchFamily="50" charset="-128"/>
                <a:ea typeface="ＭＳ Ｐゴシック" panose="020B0600070205080204" pitchFamily="50" charset="-128"/>
                <a:cs typeface="Arial Unicode MS"/>
              </a:rPr>
              <a:t>。</a:t>
            </a:r>
          </a:p>
        </p:txBody>
      </p:sp>
      <p:sp>
        <p:nvSpPr>
          <p:cNvPr id="78" name="object 7"/>
          <p:cNvSpPr txBox="1"/>
          <p:nvPr/>
        </p:nvSpPr>
        <p:spPr>
          <a:xfrm>
            <a:off x="438430" y="4199604"/>
            <a:ext cx="8382349" cy="445635"/>
          </a:xfrm>
          <a:prstGeom prst="rect">
            <a:avLst/>
          </a:prstGeom>
        </p:spPr>
        <p:txBody>
          <a:bodyPr vert="horz" wrap="square" lIns="0" tIns="9525" rIns="0" bIns="0" rtlCol="0">
            <a:spAutoFit/>
          </a:bodyPr>
          <a:lstStyle/>
          <a:p>
            <a:pPr marL="9525" marR="3810">
              <a:spcBef>
                <a:spcPts val="75"/>
              </a:spcBef>
            </a:pPr>
            <a:r>
              <a:rPr lang="ja-JP" altLang="en-US" sz="1350" spc="8" dirty="0" smtClean="0">
                <a:latin typeface="ＭＳ Ｐゴシック" panose="020B0600070205080204" pitchFamily="50" charset="-128"/>
                <a:ea typeface="ＭＳ Ｐゴシック" panose="020B0600070205080204" pitchFamily="50" charset="-128"/>
                <a:cs typeface="Arial Unicode MS"/>
              </a:rPr>
              <a:t>上記の総務省令により、各プラントは</a:t>
            </a:r>
            <a:r>
              <a:rPr sz="1350" dirty="0" smtClean="0">
                <a:latin typeface="ＭＳ Ｐゴシック" panose="020B0600070205080204" pitchFamily="50" charset="-128"/>
                <a:ea typeface="ＭＳ Ｐゴシック" panose="020B0600070205080204" pitchFamily="50" charset="-128"/>
                <a:cs typeface="Arial Unicode MS"/>
              </a:rPr>
              <a:t>アナログ</a:t>
            </a:r>
            <a:r>
              <a:rPr sz="1350" spc="8" dirty="0" smtClean="0">
                <a:latin typeface="ＭＳ Ｐゴシック" panose="020B0600070205080204" pitchFamily="50" charset="-128"/>
                <a:ea typeface="ＭＳ Ｐゴシック" panose="020B0600070205080204" pitchFamily="50" charset="-128"/>
                <a:cs typeface="Arial Unicode MS"/>
              </a:rPr>
              <a:t>無</a:t>
            </a:r>
            <a:r>
              <a:rPr sz="1350" dirty="0" smtClean="0">
                <a:latin typeface="ＭＳ Ｐゴシック" panose="020B0600070205080204" pitchFamily="50" charset="-128"/>
                <a:ea typeface="ＭＳ Ｐゴシック" panose="020B0600070205080204" pitchFamily="50" charset="-128"/>
                <a:cs typeface="Arial Unicode MS"/>
              </a:rPr>
              <a:t>線</a:t>
            </a:r>
            <a:r>
              <a:rPr sz="1350" spc="8" dirty="0" smtClean="0">
                <a:latin typeface="ＭＳ Ｐゴシック" panose="020B0600070205080204" pitchFamily="50" charset="-128"/>
                <a:ea typeface="ＭＳ Ｐゴシック" panose="020B0600070205080204" pitchFamily="50" charset="-128"/>
                <a:cs typeface="Arial Unicode MS"/>
              </a:rPr>
              <a:t>設備</a:t>
            </a:r>
            <a:r>
              <a:rPr sz="1350" dirty="0" smtClean="0">
                <a:latin typeface="ＭＳ Ｐゴシック" panose="020B0600070205080204" pitchFamily="50" charset="-128"/>
                <a:ea typeface="ＭＳ Ｐゴシック" panose="020B0600070205080204" pitchFamily="50" charset="-128"/>
                <a:cs typeface="Arial Unicode MS"/>
              </a:rPr>
              <a:t>から</a:t>
            </a:r>
            <a:r>
              <a:rPr sz="1350" spc="8" dirty="0" smtClean="0">
                <a:latin typeface="ＭＳ Ｐゴシック" panose="020B0600070205080204" pitchFamily="50" charset="-128"/>
                <a:ea typeface="ＭＳ Ｐゴシック" panose="020B0600070205080204" pitchFamily="50" charset="-128"/>
                <a:cs typeface="Arial Unicode MS"/>
              </a:rPr>
              <a:t>デ</a:t>
            </a:r>
            <a:r>
              <a:rPr sz="1350" dirty="0" smtClean="0">
                <a:latin typeface="ＭＳ Ｐゴシック" panose="020B0600070205080204" pitchFamily="50" charset="-128"/>
                <a:ea typeface="ＭＳ Ｐゴシック" panose="020B0600070205080204" pitchFamily="50" charset="-128"/>
                <a:cs typeface="Arial Unicode MS"/>
              </a:rPr>
              <a:t>ジ</a:t>
            </a:r>
            <a:r>
              <a:rPr sz="1350" spc="8" dirty="0" smtClean="0">
                <a:latin typeface="ＭＳ Ｐゴシック" panose="020B0600070205080204" pitchFamily="50" charset="-128"/>
                <a:ea typeface="ＭＳ Ｐゴシック" panose="020B0600070205080204" pitchFamily="50" charset="-128"/>
                <a:cs typeface="Arial Unicode MS"/>
              </a:rPr>
              <a:t>タル</a:t>
            </a:r>
            <a:r>
              <a:rPr sz="1350" dirty="0" smtClean="0">
                <a:latin typeface="ＭＳ Ｐゴシック" panose="020B0600070205080204" pitchFamily="50" charset="-128"/>
                <a:ea typeface="ＭＳ Ｐゴシック" panose="020B0600070205080204" pitchFamily="50" charset="-128"/>
                <a:cs typeface="Arial Unicode MS"/>
              </a:rPr>
              <a:t>無線</a:t>
            </a:r>
            <a:r>
              <a:rPr sz="1350" spc="8" dirty="0" smtClean="0">
                <a:latin typeface="ＭＳ Ｐゴシック" panose="020B0600070205080204" pitchFamily="50" charset="-128"/>
                <a:ea typeface="ＭＳ Ｐゴシック" panose="020B0600070205080204" pitchFamily="50" charset="-128"/>
                <a:cs typeface="Arial Unicode MS"/>
              </a:rPr>
              <a:t>設</a:t>
            </a:r>
            <a:r>
              <a:rPr sz="1350" dirty="0" smtClean="0">
                <a:latin typeface="ＭＳ Ｐゴシック" panose="020B0600070205080204" pitchFamily="50" charset="-128"/>
                <a:ea typeface="ＭＳ Ｐゴシック" panose="020B0600070205080204" pitchFamily="50" charset="-128"/>
                <a:cs typeface="Arial Unicode MS"/>
              </a:rPr>
              <a:t>備</a:t>
            </a:r>
            <a:r>
              <a:rPr sz="1350" spc="8" dirty="0" smtClean="0">
                <a:latin typeface="ＭＳ Ｐゴシック" panose="020B0600070205080204" pitchFamily="50" charset="-128"/>
                <a:ea typeface="ＭＳ Ｐゴシック" panose="020B0600070205080204" pitchFamily="50" charset="-128"/>
                <a:cs typeface="Arial Unicode MS"/>
              </a:rPr>
              <a:t>へ変</a:t>
            </a:r>
            <a:r>
              <a:rPr sz="1350" dirty="0" smtClean="0">
                <a:latin typeface="ＭＳ Ｐゴシック" panose="020B0600070205080204" pitchFamily="50" charset="-128"/>
                <a:ea typeface="ＭＳ Ｐゴシック" panose="020B0600070205080204" pitchFamily="50" charset="-128"/>
                <a:cs typeface="Arial Unicode MS"/>
              </a:rPr>
              <a:t>更</a:t>
            </a:r>
            <a:r>
              <a:rPr lang="ja-JP" altLang="en-US" sz="1350" dirty="0" smtClean="0">
                <a:latin typeface="ＭＳ Ｐゴシック" panose="020B0600070205080204" pitchFamily="50" charset="-128"/>
                <a:ea typeface="ＭＳ Ｐゴシック" panose="020B0600070205080204" pitchFamily="50" charset="-128"/>
                <a:cs typeface="Arial Unicode MS"/>
              </a:rPr>
              <a:t>が必要ですので、</a:t>
            </a:r>
            <a:endParaRPr lang="en-US" altLang="ja-JP" sz="1350" dirty="0" smtClean="0">
              <a:latin typeface="ＭＳ Ｐゴシック" panose="020B0600070205080204" pitchFamily="50" charset="-128"/>
              <a:ea typeface="ＭＳ Ｐゴシック" panose="020B0600070205080204" pitchFamily="50" charset="-128"/>
              <a:cs typeface="Arial Unicode MS"/>
            </a:endParaRPr>
          </a:p>
          <a:p>
            <a:pPr marL="9525" marR="3810">
              <a:spcBef>
                <a:spcPts val="75"/>
              </a:spcBef>
            </a:pPr>
            <a:r>
              <a:rPr lang="en-US" altLang="ja-JP" sz="1400" dirty="0">
                <a:latin typeface="ＭＳ Ｐゴシック" panose="020B0600070205080204" pitchFamily="50" charset="-128"/>
                <a:ea typeface="ＭＳ Ｐゴシック" panose="020B0600070205080204" pitchFamily="50" charset="-128"/>
              </a:rPr>
              <a:t>Intelligent Field Work</a:t>
            </a:r>
            <a:r>
              <a:rPr lang="ja-JP" altLang="en-US" sz="1350" dirty="0" smtClean="0">
                <a:latin typeface="ＭＳ Ｐゴシック" panose="020B0600070205080204" pitchFamily="50" charset="-128"/>
                <a:ea typeface="ＭＳ Ｐゴシック" panose="020B0600070205080204" pitchFamily="50" charset="-128"/>
                <a:cs typeface="Arial Unicode MS"/>
              </a:rPr>
              <a:t>の適用が進行すると考えます。</a:t>
            </a:r>
            <a:endParaRPr sz="1350" dirty="0">
              <a:latin typeface="ＭＳ Ｐゴシック" panose="020B0600070205080204" pitchFamily="50" charset="-128"/>
              <a:ea typeface="ＭＳ Ｐゴシック" panose="020B0600070205080204" pitchFamily="50" charset="-128"/>
              <a:cs typeface="Arial Unicode MS"/>
            </a:endParaRPr>
          </a:p>
        </p:txBody>
      </p:sp>
    </p:spTree>
    <p:extLst>
      <p:ext uri="{BB962C8B-B14F-4D97-AF65-F5344CB8AC3E}">
        <p14:creationId xmlns:p14="http://schemas.microsoft.com/office/powerpoint/2010/main" val="182601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9551" y="1419622"/>
            <a:ext cx="7720619" cy="2278837"/>
          </a:xfrm>
        </p:spPr>
        <p:txBody>
          <a:bodyPr/>
          <a:lstStyle/>
          <a:p>
            <a:r>
              <a:rPr lang="en-US" altLang="ja-JP" sz="4000" i="0" dirty="0" smtClean="0">
                <a:solidFill>
                  <a:schemeClr val="tx1"/>
                </a:solidFill>
                <a:latin typeface="Arial" panose="020B0604020202020204" pitchFamily="34" charset="0"/>
                <a:cs typeface="Arial" panose="020B0604020202020204" pitchFamily="34" charset="0"/>
              </a:rPr>
              <a:t>Next Step</a:t>
            </a:r>
            <a:endParaRPr kumimoji="1" lang="ja-JP" altLang="en-US" sz="3600" i="0" dirty="0">
              <a:solidFill>
                <a:srgbClr val="2D8E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564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AR</a:t>
            </a:r>
            <a:r>
              <a:rPr lang="ja-JP" altLang="en-US" dirty="0" smtClean="0"/>
              <a:t>システムとのパッケージング</a:t>
            </a:r>
            <a:endParaRPr kumimoji="1" lang="ja-JP" altLang="en-US" dirty="0"/>
          </a:p>
        </p:txBody>
      </p:sp>
      <p:sp>
        <p:nvSpPr>
          <p:cNvPr id="3" name="テキスト プレースホルダー 2"/>
          <p:cNvSpPr>
            <a:spLocks noGrp="1"/>
          </p:cNvSpPr>
          <p:nvPr>
            <p:ph type="body" sz="quarter" idx="10"/>
          </p:nvPr>
        </p:nvSpPr>
        <p:spPr/>
        <p:txBody>
          <a:bodyPr/>
          <a:lstStyle/>
          <a:p>
            <a:r>
              <a:rPr kumimoji="1" lang="en-US" altLang="ja-JP" sz="1600" dirty="0" smtClean="0"/>
              <a:t>2018</a:t>
            </a:r>
            <a:r>
              <a:rPr kumimoji="1" lang="ja-JP" altLang="en-US" sz="1600" dirty="0" smtClean="0"/>
              <a:t>年には実現させる必要があります</a:t>
            </a:r>
            <a:endParaRPr kumimoji="1" lang="ja-JP" altLang="en-US" sz="1600" dirty="0"/>
          </a:p>
        </p:txBody>
      </p:sp>
      <p:pic>
        <p:nvPicPr>
          <p:cNvPr id="5" name="図 4">
            <a:hlinkClick r:id="rId2"/>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71992"/>
            <a:ext cx="9144000" cy="4068727"/>
          </a:xfrm>
          <a:prstGeom prst="rect">
            <a:avLst/>
          </a:prstGeom>
        </p:spPr>
      </p:pic>
      <p:sp>
        <p:nvSpPr>
          <p:cNvPr id="4" name="正方形/長方形 3"/>
          <p:cNvSpPr/>
          <p:nvPr/>
        </p:nvSpPr>
        <p:spPr>
          <a:xfrm>
            <a:off x="6607215" y="1084202"/>
            <a:ext cx="2536785" cy="307777"/>
          </a:xfrm>
          <a:prstGeom prst="rect">
            <a:avLst/>
          </a:prstGeom>
        </p:spPr>
        <p:txBody>
          <a:bodyPr wrap="none">
            <a:spAutoFit/>
          </a:bodyPr>
          <a:lstStyle/>
          <a:p>
            <a:r>
              <a:rPr lang="en-US" altLang="ja-JP" sz="1400" dirty="0">
                <a:solidFill>
                  <a:schemeClr val="bg1"/>
                </a:solidFill>
              </a:rPr>
              <a:t>https://</a:t>
            </a:r>
            <a:r>
              <a:rPr lang="en-US" altLang="ja-JP" sz="1400" dirty="0" err="1">
                <a:solidFill>
                  <a:schemeClr val="bg1"/>
                </a:solidFill>
              </a:rPr>
              <a:t>youtu.be</a:t>
            </a:r>
            <a:r>
              <a:rPr lang="en-US" altLang="ja-JP" sz="1400" dirty="0">
                <a:solidFill>
                  <a:schemeClr val="bg1"/>
                </a:solidFill>
              </a:rPr>
              <a:t>/hYpEkIoY35s</a:t>
            </a:r>
            <a:endParaRPr lang="ja-JP" altLang="en-US" sz="1400" dirty="0">
              <a:solidFill>
                <a:schemeClr val="bg1"/>
              </a:solidFill>
            </a:endParaRPr>
          </a:p>
        </p:txBody>
      </p:sp>
    </p:spTree>
    <p:extLst>
      <p:ext uri="{BB962C8B-B14F-4D97-AF65-F5344CB8AC3E}">
        <p14:creationId xmlns:p14="http://schemas.microsoft.com/office/powerpoint/2010/main" val="41561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323528" y="887202"/>
            <a:ext cx="4752528" cy="518323"/>
            <a:chOff x="251520" y="1129308"/>
            <a:chExt cx="4752528" cy="576064"/>
          </a:xfrm>
        </p:grpSpPr>
        <p:sp>
          <p:nvSpPr>
            <p:cNvPr id="7" name="正方形/長方形 6"/>
            <p:cNvSpPr/>
            <p:nvPr/>
          </p:nvSpPr>
          <p:spPr>
            <a:xfrm>
              <a:off x="251520" y="1129308"/>
              <a:ext cx="716452" cy="576064"/>
            </a:xfrm>
            <a:prstGeom prst="rect">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ERP</a:t>
              </a:r>
              <a:endParaRPr kumimoji="1" lang="ja-JP" altLang="en-US"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正方形/長方形 9"/>
            <p:cNvSpPr/>
            <p:nvPr/>
          </p:nvSpPr>
          <p:spPr>
            <a:xfrm>
              <a:off x="964344" y="1129308"/>
              <a:ext cx="4039704" cy="576064"/>
            </a:xfrm>
            <a:prstGeom prst="rect">
              <a:avLst/>
            </a:prstGeom>
            <a:solidFill>
              <a:schemeClr val="bg1">
                <a:lumMod val="75000"/>
              </a:schemeClr>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t"/>
            <a:lstStyle/>
            <a:p>
              <a:pPr marL="180954"/>
              <a:endParaRPr kumimoji="1" lang="ja-JP" altLang="en-US" sz="12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角丸四角形 17"/>
            <p:cNvSpPr/>
            <p:nvPr/>
          </p:nvSpPr>
          <p:spPr>
            <a:xfrm>
              <a:off x="1183996" y="1273324"/>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chemeClr val="tx1">
                      <a:lumMod val="50000"/>
                    </a:schemeClr>
                  </a:solidFill>
                  <a:latin typeface="Arial" panose="020B0604020202020204" pitchFamily="34" charset="0"/>
                  <a:ea typeface="ＭＳ Ｐゴシック" panose="020B0600070205080204" pitchFamily="50" charset="-128"/>
                  <a:cs typeface="Arial" panose="020B0604020202020204" pitchFamily="34" charset="0"/>
                </a:rPr>
                <a:t>生産計画</a:t>
              </a:r>
            </a:p>
          </p:txBody>
        </p:sp>
        <p:sp>
          <p:nvSpPr>
            <p:cNvPr id="19" name="角丸四角形 18"/>
            <p:cNvSpPr/>
            <p:nvPr/>
          </p:nvSpPr>
          <p:spPr>
            <a:xfrm>
              <a:off x="2404504" y="1273324"/>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chemeClr val="tx1">
                      <a:lumMod val="50000"/>
                    </a:schemeClr>
                  </a:solidFill>
                  <a:latin typeface="Arial" panose="020B0604020202020204" pitchFamily="34" charset="0"/>
                  <a:ea typeface="ＭＳ Ｐゴシック" panose="020B0600070205080204" pitchFamily="50" charset="-128"/>
                  <a:cs typeface="Arial" panose="020B0604020202020204" pitchFamily="34" charset="0"/>
                </a:rPr>
                <a:t>財務・会計</a:t>
              </a:r>
            </a:p>
          </p:txBody>
        </p:sp>
        <p:sp>
          <p:nvSpPr>
            <p:cNvPr id="20" name="角丸四角形 19"/>
            <p:cNvSpPr/>
            <p:nvPr/>
          </p:nvSpPr>
          <p:spPr>
            <a:xfrm>
              <a:off x="3628640" y="1273324"/>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chemeClr val="tx1">
                      <a:lumMod val="50000"/>
                    </a:schemeClr>
                  </a:solidFill>
                  <a:latin typeface="Arial" panose="020B0604020202020204" pitchFamily="34" charset="0"/>
                  <a:ea typeface="ＭＳ Ｐゴシック" panose="020B0600070205080204" pitchFamily="50" charset="-128"/>
                  <a:cs typeface="Arial" panose="020B0604020202020204" pitchFamily="34" charset="0"/>
                </a:rPr>
                <a:t>販売・物流</a:t>
              </a:r>
            </a:p>
          </p:txBody>
        </p:sp>
        <p:sp>
          <p:nvSpPr>
            <p:cNvPr id="44" name="円柱 43"/>
            <p:cNvSpPr/>
            <p:nvPr/>
          </p:nvSpPr>
          <p:spPr>
            <a:xfrm>
              <a:off x="2054965" y="127332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0" name="円柱 69"/>
            <p:cNvSpPr/>
            <p:nvPr/>
          </p:nvSpPr>
          <p:spPr>
            <a:xfrm>
              <a:off x="3279101" y="127332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1" name="円柱 70"/>
            <p:cNvSpPr/>
            <p:nvPr/>
          </p:nvSpPr>
          <p:spPr>
            <a:xfrm>
              <a:off x="4496364" y="127332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4" name="図形グループ 3"/>
          <p:cNvGrpSpPr/>
          <p:nvPr/>
        </p:nvGrpSpPr>
        <p:grpSpPr>
          <a:xfrm>
            <a:off x="323528" y="3608392"/>
            <a:ext cx="4752528" cy="518323"/>
            <a:chOff x="251520" y="4441676"/>
            <a:chExt cx="4752528" cy="576064"/>
          </a:xfrm>
        </p:grpSpPr>
        <p:sp>
          <p:nvSpPr>
            <p:cNvPr id="9" name="正方形/長方形 8"/>
            <p:cNvSpPr/>
            <p:nvPr/>
          </p:nvSpPr>
          <p:spPr>
            <a:xfrm>
              <a:off x="251520" y="4441676"/>
              <a:ext cx="716452" cy="576064"/>
            </a:xfrm>
            <a:prstGeom prst="rect">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DCS</a:t>
              </a:r>
              <a:endParaRPr kumimoji="1" lang="ja-JP" altLang="en-US"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正方形/長方形 10"/>
            <p:cNvSpPr/>
            <p:nvPr/>
          </p:nvSpPr>
          <p:spPr>
            <a:xfrm>
              <a:off x="964344" y="4441676"/>
              <a:ext cx="4039704" cy="576064"/>
            </a:xfrm>
            <a:prstGeom prst="rect">
              <a:avLst/>
            </a:prstGeom>
            <a:solidFill>
              <a:srgbClr val="BFBFB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t"/>
            <a:lstStyle/>
            <a:p>
              <a:pPr marL="180954"/>
              <a:endParaRPr kumimoji="1" lang="ja-JP" altLang="en-US" sz="12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角丸四角形 12"/>
            <p:cNvSpPr/>
            <p:nvPr/>
          </p:nvSpPr>
          <p:spPr>
            <a:xfrm>
              <a:off x="2411760" y="4585692"/>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PLC</a:t>
              </a:r>
              <a:endPar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角丸四角形 13"/>
            <p:cNvSpPr/>
            <p:nvPr/>
          </p:nvSpPr>
          <p:spPr>
            <a:xfrm>
              <a:off x="1183996" y="4585692"/>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DCS</a:t>
              </a:r>
              <a:endPar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角丸四角形 14"/>
            <p:cNvSpPr/>
            <p:nvPr/>
          </p:nvSpPr>
          <p:spPr>
            <a:xfrm>
              <a:off x="3628640" y="4585692"/>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SCADA</a:t>
              </a:r>
              <a:endPar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3" name="円柱 72"/>
            <p:cNvSpPr/>
            <p:nvPr/>
          </p:nvSpPr>
          <p:spPr>
            <a:xfrm>
              <a:off x="2048092" y="4585692"/>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5" name="円柱 74"/>
            <p:cNvSpPr/>
            <p:nvPr/>
          </p:nvSpPr>
          <p:spPr>
            <a:xfrm>
              <a:off x="4489491" y="4585692"/>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3" name="図形グループ 2"/>
          <p:cNvGrpSpPr/>
          <p:nvPr/>
        </p:nvGrpSpPr>
        <p:grpSpPr>
          <a:xfrm>
            <a:off x="323528" y="1664686"/>
            <a:ext cx="4752528" cy="1684548"/>
            <a:chOff x="251520" y="2137420"/>
            <a:chExt cx="4752528" cy="1872208"/>
          </a:xfrm>
        </p:grpSpPr>
        <p:sp>
          <p:nvSpPr>
            <p:cNvPr id="8" name="正方形/長方形 7"/>
            <p:cNvSpPr/>
            <p:nvPr/>
          </p:nvSpPr>
          <p:spPr>
            <a:xfrm>
              <a:off x="251520" y="2137420"/>
              <a:ext cx="716452" cy="1872208"/>
            </a:xfrm>
            <a:prstGeom prst="rect">
              <a:avLst/>
            </a:prstGeom>
            <a:solidFill>
              <a:schemeClr val="accent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MES</a:t>
              </a:r>
              <a:endParaRPr kumimoji="1" lang="ja-JP" altLang="en-US"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正方形/長方形 23"/>
            <p:cNvSpPr/>
            <p:nvPr/>
          </p:nvSpPr>
          <p:spPr>
            <a:xfrm>
              <a:off x="964344" y="2137420"/>
              <a:ext cx="4039704" cy="1872208"/>
            </a:xfrm>
            <a:prstGeom prst="rect">
              <a:avLst/>
            </a:prstGeom>
            <a:solidFill>
              <a:srgbClr val="BFBFB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t"/>
            <a:lstStyle/>
            <a:p>
              <a:pPr marL="180954"/>
              <a:endParaRPr kumimoji="1" lang="ja-JP" altLang="en-US" sz="12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角丸四角形 24"/>
            <p:cNvSpPr/>
            <p:nvPr/>
          </p:nvSpPr>
          <p:spPr>
            <a:xfrm>
              <a:off x="1180368" y="2281436"/>
              <a:ext cx="1735448"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生産指図管理</a:t>
              </a:r>
            </a:p>
          </p:txBody>
        </p:sp>
        <p:sp>
          <p:nvSpPr>
            <p:cNvPr id="27" name="角丸四角形 26"/>
            <p:cNvSpPr/>
            <p:nvPr/>
          </p:nvSpPr>
          <p:spPr>
            <a:xfrm>
              <a:off x="3059832" y="2281436"/>
              <a:ext cx="1656184" cy="288031"/>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生産実績収集</a:t>
              </a:r>
            </a:p>
          </p:txBody>
        </p:sp>
        <p:sp>
          <p:nvSpPr>
            <p:cNvPr id="29" name="角丸四角形 28"/>
            <p:cNvSpPr/>
            <p:nvPr/>
          </p:nvSpPr>
          <p:spPr>
            <a:xfrm>
              <a:off x="1180368" y="2713483"/>
              <a:ext cx="1735448"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入荷情報管理</a:t>
              </a:r>
            </a:p>
          </p:txBody>
        </p:sp>
        <p:sp>
          <p:nvSpPr>
            <p:cNvPr id="30" name="角丸四角形 29"/>
            <p:cNvSpPr/>
            <p:nvPr/>
          </p:nvSpPr>
          <p:spPr>
            <a:xfrm>
              <a:off x="3059832" y="2700960"/>
              <a:ext cx="1656184"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出荷管理</a:t>
              </a:r>
            </a:p>
          </p:txBody>
        </p:sp>
        <p:sp>
          <p:nvSpPr>
            <p:cNvPr id="31" name="角丸四角形 30"/>
            <p:cNvSpPr/>
            <p:nvPr/>
          </p:nvSpPr>
          <p:spPr>
            <a:xfrm>
              <a:off x="1180368" y="3133008"/>
              <a:ext cx="1735448"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保守点検作業管理</a:t>
              </a:r>
            </a:p>
          </p:txBody>
        </p:sp>
        <p:sp>
          <p:nvSpPr>
            <p:cNvPr id="32" name="角丸四角形 31"/>
            <p:cNvSpPr/>
            <p:nvPr/>
          </p:nvSpPr>
          <p:spPr>
            <a:xfrm>
              <a:off x="3059832" y="3133008"/>
              <a:ext cx="1656184"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貯蔵管理</a:t>
              </a:r>
            </a:p>
          </p:txBody>
        </p:sp>
        <p:sp>
          <p:nvSpPr>
            <p:cNvPr id="33" name="角丸四角形 32"/>
            <p:cNvSpPr/>
            <p:nvPr/>
          </p:nvSpPr>
          <p:spPr>
            <a:xfrm>
              <a:off x="1180368" y="3565056"/>
              <a:ext cx="1735448"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操業情報管理</a:t>
              </a:r>
            </a:p>
          </p:txBody>
        </p:sp>
        <p:sp>
          <p:nvSpPr>
            <p:cNvPr id="34" name="角丸四角形 33"/>
            <p:cNvSpPr/>
            <p:nvPr/>
          </p:nvSpPr>
          <p:spPr>
            <a:xfrm>
              <a:off x="3059832" y="3565056"/>
              <a:ext cx="1656184"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Arial" panose="020B0604020202020204" pitchFamily="34" charset="0"/>
                  <a:ea typeface="ＭＳ Ｐゴシック" panose="020B0600070205080204" pitchFamily="50" charset="-128"/>
                  <a:cs typeface="Arial" panose="020B0604020202020204" pitchFamily="34" charset="0"/>
                </a:rPr>
                <a:t>品質管理</a:t>
              </a:r>
            </a:p>
          </p:txBody>
        </p:sp>
        <p:sp>
          <p:nvSpPr>
            <p:cNvPr id="77" name="円柱 76"/>
            <p:cNvSpPr/>
            <p:nvPr/>
          </p:nvSpPr>
          <p:spPr>
            <a:xfrm>
              <a:off x="2706665" y="2281436"/>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8" name="円柱 77"/>
            <p:cNvSpPr/>
            <p:nvPr/>
          </p:nvSpPr>
          <p:spPr>
            <a:xfrm>
              <a:off x="4503620" y="2281436"/>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9" name="円柱 78"/>
            <p:cNvSpPr/>
            <p:nvPr/>
          </p:nvSpPr>
          <p:spPr>
            <a:xfrm>
              <a:off x="2706665" y="271348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0" name="円柱 79"/>
            <p:cNvSpPr/>
            <p:nvPr/>
          </p:nvSpPr>
          <p:spPr>
            <a:xfrm>
              <a:off x="4503620" y="271348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1" name="円柱 80"/>
            <p:cNvSpPr/>
            <p:nvPr/>
          </p:nvSpPr>
          <p:spPr>
            <a:xfrm>
              <a:off x="2706665" y="3145532"/>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2" name="円柱 81"/>
            <p:cNvSpPr/>
            <p:nvPr/>
          </p:nvSpPr>
          <p:spPr>
            <a:xfrm>
              <a:off x="4503620" y="3145532"/>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3" name="円柱 82"/>
            <p:cNvSpPr/>
            <p:nvPr/>
          </p:nvSpPr>
          <p:spPr>
            <a:xfrm>
              <a:off x="2706665" y="3577580"/>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4" name="円柱 83"/>
            <p:cNvSpPr/>
            <p:nvPr/>
          </p:nvSpPr>
          <p:spPr>
            <a:xfrm>
              <a:off x="4503620" y="3577580"/>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6" name="タイトル 5"/>
          <p:cNvSpPr>
            <a:spLocks noGrp="1"/>
          </p:cNvSpPr>
          <p:nvPr>
            <p:ph type="ctrTitle"/>
          </p:nvPr>
        </p:nvSpPr>
        <p:spPr/>
        <p:txBody>
          <a:bodyPr/>
          <a:lstStyle/>
          <a:p>
            <a:r>
              <a:rPr kumimoji="1" lang="ja-JP" altLang="en-US" dirty="0" smtClean="0"/>
              <a:t>現状の手作業</a:t>
            </a:r>
            <a:r>
              <a:rPr lang="ja-JP" altLang="en-US" dirty="0" smtClean="0"/>
              <a:t>によるデータ収集と可視化</a:t>
            </a:r>
            <a:endParaRPr kumimoji="1" lang="ja-JP" altLang="en-US" dirty="0"/>
          </a:p>
        </p:txBody>
      </p:sp>
      <p:sp>
        <p:nvSpPr>
          <p:cNvPr id="62" name="下矢印 61"/>
          <p:cNvSpPr/>
          <p:nvPr/>
        </p:nvSpPr>
        <p:spPr>
          <a:xfrm>
            <a:off x="1580040" y="1405528"/>
            <a:ext cx="399672" cy="259160"/>
          </a:xfrm>
          <a:prstGeom prst="downArrow">
            <a:avLst>
              <a:gd name="adj1" fmla="val 50000"/>
              <a:gd name="adj2" fmla="val 35517"/>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 name="角丸四角形 62"/>
          <p:cNvSpPr/>
          <p:nvPr/>
        </p:nvSpPr>
        <p:spPr>
          <a:xfrm>
            <a:off x="467544" y="1405524"/>
            <a:ext cx="1080120" cy="259162"/>
          </a:xfrm>
          <a:prstGeom prst="roundRect">
            <a:avLst>
              <a:gd name="adj" fmla="val 0"/>
            </a:avLst>
          </a:prstGeom>
          <a:no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r"/>
            <a:r>
              <a:rPr kumimoji="1" lang="ja-JP" altLang="en-US" sz="1100" dirty="0">
                <a:solidFill>
                  <a:schemeClr val="tx1">
                    <a:lumMod val="50000"/>
                  </a:schemeClr>
                </a:solidFill>
                <a:latin typeface="Arial" panose="020B0604020202020204" pitchFamily="34" charset="0"/>
                <a:ea typeface="ＭＳ Ｐゴシック" panose="020B0600070205080204" pitchFamily="50" charset="-128"/>
                <a:cs typeface="Arial" panose="020B0604020202020204" pitchFamily="34" charset="0"/>
              </a:rPr>
              <a:t>生産計画データ</a:t>
            </a:r>
          </a:p>
        </p:txBody>
      </p:sp>
      <p:sp>
        <p:nvSpPr>
          <p:cNvPr id="64" name="下矢印 63"/>
          <p:cNvSpPr/>
          <p:nvPr/>
        </p:nvSpPr>
        <p:spPr>
          <a:xfrm>
            <a:off x="1580040" y="3349235"/>
            <a:ext cx="399672" cy="259162"/>
          </a:xfrm>
          <a:prstGeom prst="downArrow">
            <a:avLst>
              <a:gd name="adj1" fmla="val 50000"/>
              <a:gd name="adj2" fmla="val 35517"/>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角丸四角形 64"/>
          <p:cNvSpPr/>
          <p:nvPr/>
        </p:nvSpPr>
        <p:spPr>
          <a:xfrm>
            <a:off x="467544" y="3349234"/>
            <a:ext cx="1080120" cy="259162"/>
          </a:xfrm>
          <a:prstGeom prst="roundRect">
            <a:avLst>
              <a:gd name="adj" fmla="val 0"/>
            </a:avLst>
          </a:prstGeom>
          <a:no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r"/>
            <a:r>
              <a:rPr kumimoji="1" lang="ja-JP" altLang="en-US" sz="1100" dirty="0">
                <a:solidFill>
                  <a:schemeClr val="tx1">
                    <a:lumMod val="50000"/>
                  </a:schemeClr>
                </a:solidFill>
                <a:latin typeface="Arial" panose="020B0604020202020204" pitchFamily="34" charset="0"/>
                <a:ea typeface="ＭＳ Ｐゴシック" panose="020B0600070205080204" pitchFamily="50" charset="-128"/>
                <a:cs typeface="Arial" panose="020B0604020202020204" pitchFamily="34" charset="0"/>
              </a:rPr>
              <a:t>運転制御データ</a:t>
            </a:r>
          </a:p>
        </p:txBody>
      </p:sp>
      <p:sp>
        <p:nvSpPr>
          <p:cNvPr id="66" name="下矢印 65"/>
          <p:cNvSpPr/>
          <p:nvPr/>
        </p:nvSpPr>
        <p:spPr>
          <a:xfrm rot="10800000">
            <a:off x="4067946" y="1405524"/>
            <a:ext cx="388788" cy="259162"/>
          </a:xfrm>
          <a:prstGeom prst="downArrow">
            <a:avLst>
              <a:gd name="adj1" fmla="val 50000"/>
              <a:gd name="adj2" fmla="val 35517"/>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 name="下矢印 66"/>
          <p:cNvSpPr/>
          <p:nvPr/>
        </p:nvSpPr>
        <p:spPr>
          <a:xfrm rot="10800000">
            <a:off x="4067952" y="3349237"/>
            <a:ext cx="388789" cy="259163"/>
          </a:xfrm>
          <a:prstGeom prst="downArrow">
            <a:avLst>
              <a:gd name="adj1" fmla="val 50000"/>
              <a:gd name="adj2" fmla="val 35517"/>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8" name="角丸四角形 67"/>
          <p:cNvSpPr/>
          <p:nvPr/>
        </p:nvSpPr>
        <p:spPr>
          <a:xfrm>
            <a:off x="2987824" y="3349234"/>
            <a:ext cx="1080120" cy="259162"/>
          </a:xfrm>
          <a:prstGeom prst="roundRect">
            <a:avLst>
              <a:gd name="adj" fmla="val 0"/>
            </a:avLst>
          </a:prstGeom>
          <a:no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r"/>
            <a:r>
              <a:rPr kumimoji="1" lang="ja-JP" altLang="en-US" sz="1100" dirty="0">
                <a:solidFill>
                  <a:schemeClr val="tx1">
                    <a:lumMod val="50000"/>
                  </a:schemeClr>
                </a:solidFill>
                <a:latin typeface="Arial" panose="020B0604020202020204" pitchFamily="34" charset="0"/>
                <a:ea typeface="ＭＳ Ｐゴシック" panose="020B0600070205080204" pitchFamily="50" charset="-128"/>
                <a:cs typeface="Arial" panose="020B0604020202020204" pitchFamily="34" charset="0"/>
              </a:rPr>
              <a:t>運転・試験データ</a:t>
            </a:r>
          </a:p>
        </p:txBody>
      </p:sp>
      <p:sp>
        <p:nvSpPr>
          <p:cNvPr id="69" name="角丸四角形 68"/>
          <p:cNvSpPr/>
          <p:nvPr/>
        </p:nvSpPr>
        <p:spPr>
          <a:xfrm>
            <a:off x="2987824" y="1405524"/>
            <a:ext cx="1080120" cy="259162"/>
          </a:xfrm>
          <a:prstGeom prst="roundRect">
            <a:avLst>
              <a:gd name="adj" fmla="val 0"/>
            </a:avLst>
          </a:prstGeom>
          <a:no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r"/>
            <a:r>
              <a:rPr kumimoji="1" lang="ja-JP" altLang="en-US" sz="1100" dirty="0">
                <a:solidFill>
                  <a:schemeClr val="tx1">
                    <a:lumMod val="50000"/>
                  </a:schemeClr>
                </a:solidFill>
                <a:latin typeface="Arial" panose="020B0604020202020204" pitchFamily="34" charset="0"/>
                <a:ea typeface="ＭＳ Ｐゴシック" panose="020B0600070205080204" pitchFamily="50" charset="-128"/>
                <a:cs typeface="Arial" panose="020B0604020202020204" pitchFamily="34" charset="0"/>
              </a:rPr>
              <a:t>生産実績データ</a:t>
            </a:r>
          </a:p>
        </p:txBody>
      </p:sp>
      <p:sp>
        <p:nvSpPr>
          <p:cNvPr id="122" name="角丸四角形 121"/>
          <p:cNvSpPr/>
          <p:nvPr/>
        </p:nvSpPr>
        <p:spPr>
          <a:xfrm>
            <a:off x="5508104" y="2830914"/>
            <a:ext cx="864096" cy="485927"/>
          </a:xfrm>
          <a:prstGeom prst="roundRect">
            <a:avLst>
              <a:gd name="adj" fmla="val 12094"/>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3" name="角丸四角形 122"/>
          <p:cNvSpPr/>
          <p:nvPr/>
        </p:nvSpPr>
        <p:spPr>
          <a:xfrm>
            <a:off x="5508104" y="3349237"/>
            <a:ext cx="864096" cy="107984"/>
          </a:xfrm>
          <a:prstGeom prst="roundRect">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4" name="角丸四角形 123"/>
          <p:cNvSpPr/>
          <p:nvPr/>
        </p:nvSpPr>
        <p:spPr>
          <a:xfrm>
            <a:off x="5693279" y="3316847"/>
            <a:ext cx="493769" cy="41136"/>
          </a:xfrm>
          <a:prstGeom prst="roundRect">
            <a:avLst>
              <a:gd name="adj" fmla="val 0"/>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5" name="角丸四角形 124"/>
          <p:cNvSpPr/>
          <p:nvPr/>
        </p:nvSpPr>
        <p:spPr>
          <a:xfrm>
            <a:off x="5569825" y="2884907"/>
            <a:ext cx="740654" cy="377944"/>
          </a:xfrm>
          <a:prstGeom prst="roundRect">
            <a:avLst>
              <a:gd name="adj" fmla="val 0"/>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11" name="図 110" descr="diagram.png"/>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5755000" y="2911902"/>
            <a:ext cx="370327" cy="323951"/>
          </a:xfrm>
          <a:prstGeom prst="rect">
            <a:avLst/>
          </a:prstGeom>
        </p:spPr>
      </p:pic>
      <p:sp>
        <p:nvSpPr>
          <p:cNvPr id="116" name="角丸四角形 115"/>
          <p:cNvSpPr/>
          <p:nvPr/>
        </p:nvSpPr>
        <p:spPr>
          <a:xfrm>
            <a:off x="5508104" y="2183011"/>
            <a:ext cx="864096" cy="485927"/>
          </a:xfrm>
          <a:prstGeom prst="roundRect">
            <a:avLst>
              <a:gd name="adj" fmla="val 12094"/>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7" name="角丸四角形 116"/>
          <p:cNvSpPr/>
          <p:nvPr/>
        </p:nvSpPr>
        <p:spPr>
          <a:xfrm>
            <a:off x="5508104" y="2701333"/>
            <a:ext cx="864096" cy="107984"/>
          </a:xfrm>
          <a:prstGeom prst="roundRect">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8" name="角丸四角形 117"/>
          <p:cNvSpPr/>
          <p:nvPr/>
        </p:nvSpPr>
        <p:spPr>
          <a:xfrm>
            <a:off x="5693279" y="2668943"/>
            <a:ext cx="493769" cy="41136"/>
          </a:xfrm>
          <a:prstGeom prst="roundRect">
            <a:avLst>
              <a:gd name="adj" fmla="val 0"/>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9" name="角丸四角形 118"/>
          <p:cNvSpPr/>
          <p:nvPr/>
        </p:nvSpPr>
        <p:spPr>
          <a:xfrm>
            <a:off x="5569825" y="2237004"/>
            <a:ext cx="740654" cy="377944"/>
          </a:xfrm>
          <a:prstGeom prst="roundRect">
            <a:avLst>
              <a:gd name="adj" fmla="val 0"/>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14" name="図 113" descr="table-blank-grid.png"/>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5631557" y="2237004"/>
            <a:ext cx="617211" cy="377944"/>
          </a:xfrm>
          <a:prstGeom prst="rect">
            <a:avLst/>
          </a:prstGeom>
        </p:spPr>
      </p:pic>
      <p:grpSp>
        <p:nvGrpSpPr>
          <p:cNvPr id="193" name="図形グループ 192"/>
          <p:cNvGrpSpPr/>
          <p:nvPr/>
        </p:nvGrpSpPr>
        <p:grpSpPr>
          <a:xfrm>
            <a:off x="5508104" y="1535108"/>
            <a:ext cx="864096" cy="626307"/>
            <a:chOff x="5436096" y="1993407"/>
            <a:chExt cx="864096" cy="696078"/>
          </a:xfrm>
        </p:grpSpPr>
        <p:sp>
          <p:nvSpPr>
            <p:cNvPr id="127" name="角丸四角形 126"/>
            <p:cNvSpPr/>
            <p:nvPr/>
          </p:nvSpPr>
          <p:spPr>
            <a:xfrm>
              <a:off x="5436096" y="1993407"/>
              <a:ext cx="864096" cy="540060"/>
            </a:xfrm>
            <a:prstGeom prst="roundRect">
              <a:avLst>
                <a:gd name="adj" fmla="val 12094"/>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8" name="角丸四角形 127"/>
            <p:cNvSpPr/>
            <p:nvPr/>
          </p:nvSpPr>
          <p:spPr>
            <a:xfrm>
              <a:off x="5436096" y="2569472"/>
              <a:ext cx="864096" cy="120013"/>
            </a:xfrm>
            <a:prstGeom prst="roundRect">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9" name="角丸四角形 128"/>
            <p:cNvSpPr/>
            <p:nvPr/>
          </p:nvSpPr>
          <p:spPr>
            <a:xfrm>
              <a:off x="5621259" y="2533467"/>
              <a:ext cx="493769" cy="45719"/>
            </a:xfrm>
            <a:prstGeom prst="roundRect">
              <a:avLst>
                <a:gd name="adj" fmla="val 0"/>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0" name="角丸四角形 129"/>
            <p:cNvSpPr/>
            <p:nvPr/>
          </p:nvSpPr>
          <p:spPr>
            <a:xfrm>
              <a:off x="5497817" y="2053414"/>
              <a:ext cx="740654" cy="420047"/>
            </a:xfrm>
            <a:prstGeom prst="roundRect">
              <a:avLst>
                <a:gd name="adj" fmla="val 0"/>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grpSp>
      <p:pic>
        <p:nvPicPr>
          <p:cNvPr id="112" name="図 111" descr="bar-chart.png"/>
          <p:cNvPicPr>
            <a:picLocks noChangeAspect="1"/>
          </p:cNvPicPr>
          <p:nvPr/>
        </p:nvPicPr>
        <p:blipFill>
          <a:blip r:embed="rId4" cstate="email">
            <a:biLevel thresh="75000"/>
            <a:extLst>
              <a:ext uri="{28A0092B-C50C-407E-A947-70E740481C1C}">
                <a14:useLocalDpi xmlns:a14="http://schemas.microsoft.com/office/drawing/2010/main"/>
              </a:ext>
            </a:extLst>
          </a:blip>
          <a:stretch>
            <a:fillRect/>
          </a:stretch>
        </p:blipFill>
        <p:spPr>
          <a:xfrm>
            <a:off x="5693267" y="1643096"/>
            <a:ext cx="555490" cy="269961"/>
          </a:xfrm>
          <a:prstGeom prst="rect">
            <a:avLst/>
          </a:prstGeom>
        </p:spPr>
      </p:pic>
      <p:sp>
        <p:nvSpPr>
          <p:cNvPr id="145" name="角丸四角形 144"/>
          <p:cNvSpPr/>
          <p:nvPr/>
        </p:nvSpPr>
        <p:spPr>
          <a:xfrm>
            <a:off x="5508105" y="3543606"/>
            <a:ext cx="864096" cy="485927"/>
          </a:xfrm>
          <a:prstGeom prst="roundRect">
            <a:avLst>
              <a:gd name="adj" fmla="val 12094"/>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6" name="角丸四角形 145"/>
          <p:cNvSpPr/>
          <p:nvPr/>
        </p:nvSpPr>
        <p:spPr>
          <a:xfrm>
            <a:off x="5508104" y="4061932"/>
            <a:ext cx="864096" cy="107984"/>
          </a:xfrm>
          <a:prstGeom prst="roundRect">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7" name="角丸四角形 146"/>
          <p:cNvSpPr/>
          <p:nvPr/>
        </p:nvSpPr>
        <p:spPr>
          <a:xfrm>
            <a:off x="5693280" y="4029538"/>
            <a:ext cx="493769" cy="41136"/>
          </a:xfrm>
          <a:prstGeom prst="roundRect">
            <a:avLst>
              <a:gd name="adj" fmla="val 0"/>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8" name="角丸四角形 147"/>
          <p:cNvSpPr/>
          <p:nvPr/>
        </p:nvSpPr>
        <p:spPr>
          <a:xfrm>
            <a:off x="5569827" y="3597602"/>
            <a:ext cx="740654" cy="377944"/>
          </a:xfrm>
          <a:prstGeom prst="roundRect">
            <a:avLst>
              <a:gd name="adj" fmla="val 0"/>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41" name="図 140"/>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5897490" y="3624594"/>
            <a:ext cx="370327" cy="323951"/>
          </a:xfrm>
          <a:prstGeom prst="rect">
            <a:avLst/>
          </a:prstGeom>
        </p:spPr>
      </p:pic>
      <p:pic>
        <p:nvPicPr>
          <p:cNvPr id="149" name="図 148"/>
          <p:cNvPicPr>
            <a:picLocks noChangeAspect="1"/>
          </p:cNvPicPr>
          <p:nvPr/>
        </p:nvPicPr>
        <p:blipFill rotWithShape="1">
          <a:blip r:embed="rId6" cstate="email">
            <a:biLevel thresh="75000"/>
            <a:extLst>
              <a:ext uri="{28A0092B-C50C-407E-A947-70E740481C1C}">
                <a14:useLocalDpi xmlns:a14="http://schemas.microsoft.com/office/drawing/2010/main"/>
              </a:ext>
            </a:extLst>
          </a:blip>
          <a:srcRect/>
          <a:stretch/>
        </p:blipFill>
        <p:spPr>
          <a:xfrm>
            <a:off x="5600847" y="3624594"/>
            <a:ext cx="285750" cy="323951"/>
          </a:xfrm>
          <a:prstGeom prst="rect">
            <a:avLst/>
          </a:prstGeom>
          <a:ln w="38100" cmpd="sng">
            <a:noFill/>
            <a:headEnd type="oval"/>
            <a:tailEnd type="oval"/>
          </a:ln>
        </p:spPr>
      </p:pic>
      <p:sp>
        <p:nvSpPr>
          <p:cNvPr id="132" name="角丸四角形 131"/>
          <p:cNvSpPr/>
          <p:nvPr/>
        </p:nvSpPr>
        <p:spPr>
          <a:xfrm>
            <a:off x="5508104" y="822412"/>
            <a:ext cx="864096" cy="485927"/>
          </a:xfrm>
          <a:prstGeom prst="roundRect">
            <a:avLst>
              <a:gd name="adj" fmla="val 12094"/>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3" name="角丸四角形 132"/>
          <p:cNvSpPr/>
          <p:nvPr/>
        </p:nvSpPr>
        <p:spPr>
          <a:xfrm>
            <a:off x="5508104" y="1340734"/>
            <a:ext cx="864096" cy="107984"/>
          </a:xfrm>
          <a:prstGeom prst="roundRect">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4" name="角丸四角形 133"/>
          <p:cNvSpPr/>
          <p:nvPr/>
        </p:nvSpPr>
        <p:spPr>
          <a:xfrm>
            <a:off x="5693279" y="1308345"/>
            <a:ext cx="493769" cy="41136"/>
          </a:xfrm>
          <a:prstGeom prst="roundRect">
            <a:avLst>
              <a:gd name="adj" fmla="val 0"/>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5" name="角丸四角形 134"/>
          <p:cNvSpPr/>
          <p:nvPr/>
        </p:nvSpPr>
        <p:spPr>
          <a:xfrm>
            <a:off x="5569825" y="876405"/>
            <a:ext cx="740654" cy="377944"/>
          </a:xfrm>
          <a:prstGeom prst="roundRect">
            <a:avLst>
              <a:gd name="adj" fmla="val 0"/>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13" name="図 112" descr="icon (1).png"/>
          <p:cNvPicPr>
            <a:picLocks noChangeAspect="1"/>
          </p:cNvPicPr>
          <p:nvPr/>
        </p:nvPicPr>
        <p:blipFill>
          <a:blip r:embed="rId7" cstate="email">
            <a:biLevel thresh="75000"/>
            <a:extLst>
              <a:ext uri="{28A0092B-C50C-407E-A947-70E740481C1C}">
                <a14:useLocalDpi xmlns:a14="http://schemas.microsoft.com/office/drawing/2010/main"/>
              </a:ext>
            </a:extLst>
          </a:blip>
          <a:stretch>
            <a:fillRect/>
          </a:stretch>
        </p:blipFill>
        <p:spPr>
          <a:xfrm>
            <a:off x="5652120" y="876405"/>
            <a:ext cx="432048" cy="377944"/>
          </a:xfrm>
          <a:prstGeom prst="rect">
            <a:avLst/>
          </a:prstGeom>
        </p:spPr>
      </p:pic>
      <p:pic>
        <p:nvPicPr>
          <p:cNvPr id="152" name="図 151" descr="dollar.png"/>
          <p:cNvPicPr>
            <a:picLocks noChangeAspect="1"/>
          </p:cNvPicPr>
          <p:nvPr/>
        </p:nvPicPr>
        <p:blipFill rotWithShape="1">
          <a:blip r:embed="rId8" cstate="email">
            <a:biLevel thresh="75000"/>
            <a:extLst>
              <a:ext uri="{28A0092B-C50C-407E-A947-70E740481C1C}">
                <a14:useLocalDpi xmlns:a14="http://schemas.microsoft.com/office/drawing/2010/main"/>
              </a:ext>
            </a:extLst>
          </a:blip>
          <a:srcRect t="-258"/>
          <a:stretch/>
        </p:blipFill>
        <p:spPr>
          <a:xfrm>
            <a:off x="6113564" y="968190"/>
            <a:ext cx="114620" cy="194372"/>
          </a:xfrm>
          <a:prstGeom prst="rect">
            <a:avLst/>
          </a:prstGeom>
        </p:spPr>
      </p:pic>
      <p:grpSp>
        <p:nvGrpSpPr>
          <p:cNvPr id="188" name="図形グループ 187"/>
          <p:cNvGrpSpPr/>
          <p:nvPr/>
        </p:nvGrpSpPr>
        <p:grpSpPr>
          <a:xfrm>
            <a:off x="5076056" y="1081573"/>
            <a:ext cx="432048" cy="2721194"/>
            <a:chOff x="5004048" y="1489348"/>
            <a:chExt cx="288032" cy="3024336"/>
          </a:xfrm>
        </p:grpSpPr>
        <p:cxnSp>
          <p:nvCxnSpPr>
            <p:cNvPr id="156" name="直線矢印コネクタ 155"/>
            <p:cNvCxnSpPr/>
            <p:nvPr/>
          </p:nvCxnSpPr>
          <p:spPr>
            <a:xfrm>
              <a:off x="5004048" y="1489348"/>
              <a:ext cx="288032" cy="0"/>
            </a:xfrm>
            <a:prstGeom prst="straightConnector1">
              <a:avLst/>
            </a:prstGeom>
            <a:ln w="38100" cmpd="sng">
              <a:solidFill>
                <a:schemeClr val="bg1">
                  <a:lumMod val="50000"/>
                </a:schemeClr>
              </a:solidFill>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62" name="直線矢印コネクタ 161"/>
            <p:cNvCxnSpPr/>
            <p:nvPr/>
          </p:nvCxnSpPr>
          <p:spPr>
            <a:xfrm>
              <a:off x="5004048" y="2281436"/>
              <a:ext cx="288032" cy="0"/>
            </a:xfrm>
            <a:prstGeom prst="straightConnector1">
              <a:avLst/>
            </a:prstGeom>
            <a:ln w="38100" cmpd="sng">
              <a:solidFill>
                <a:schemeClr val="bg1">
                  <a:lumMod val="50000"/>
                </a:schemeClr>
              </a:solidFill>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63" name="直線矢印コネクタ 162"/>
            <p:cNvCxnSpPr/>
            <p:nvPr/>
          </p:nvCxnSpPr>
          <p:spPr>
            <a:xfrm>
              <a:off x="5004048" y="3001516"/>
              <a:ext cx="288032" cy="0"/>
            </a:xfrm>
            <a:prstGeom prst="straightConnector1">
              <a:avLst/>
            </a:prstGeom>
            <a:ln w="38100" cmpd="sng">
              <a:solidFill>
                <a:schemeClr val="bg1">
                  <a:lumMod val="50000"/>
                </a:schemeClr>
              </a:solidFill>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p:nvPr/>
          </p:nvCxnSpPr>
          <p:spPr>
            <a:xfrm>
              <a:off x="5004048" y="3721596"/>
              <a:ext cx="288032" cy="0"/>
            </a:xfrm>
            <a:prstGeom prst="straightConnector1">
              <a:avLst/>
            </a:prstGeom>
            <a:ln w="38100" cmpd="sng">
              <a:solidFill>
                <a:schemeClr val="bg1">
                  <a:lumMod val="50000"/>
                </a:schemeClr>
              </a:solidFill>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65" name="直線矢印コネクタ 164"/>
            <p:cNvCxnSpPr/>
            <p:nvPr/>
          </p:nvCxnSpPr>
          <p:spPr>
            <a:xfrm>
              <a:off x="5004048" y="4513684"/>
              <a:ext cx="288032" cy="0"/>
            </a:xfrm>
            <a:prstGeom prst="straightConnector1">
              <a:avLst/>
            </a:prstGeom>
            <a:ln w="38100" cmpd="sng">
              <a:solidFill>
                <a:schemeClr val="bg1">
                  <a:lumMod val="50000"/>
                </a:schemeClr>
              </a:solidFill>
              <a:headEnd type="oval"/>
              <a:tailEnd type="oval" w="med" len="med"/>
            </a:ln>
            <a:effectLst/>
          </p:spPr>
          <p:style>
            <a:lnRef idx="2">
              <a:schemeClr val="accent1"/>
            </a:lnRef>
            <a:fillRef idx="0">
              <a:schemeClr val="accent1"/>
            </a:fillRef>
            <a:effectRef idx="1">
              <a:schemeClr val="accent1"/>
            </a:effectRef>
            <a:fontRef idx="minor">
              <a:schemeClr val="tx1"/>
            </a:fontRef>
          </p:style>
        </p:cxnSp>
      </p:grpSp>
      <p:grpSp>
        <p:nvGrpSpPr>
          <p:cNvPr id="189" name="図形グループ 188"/>
          <p:cNvGrpSpPr/>
          <p:nvPr/>
        </p:nvGrpSpPr>
        <p:grpSpPr>
          <a:xfrm>
            <a:off x="6440422" y="1081573"/>
            <a:ext cx="363833" cy="2721194"/>
            <a:chOff x="6303985" y="1489348"/>
            <a:chExt cx="288032" cy="3024336"/>
          </a:xfrm>
        </p:grpSpPr>
        <p:cxnSp>
          <p:nvCxnSpPr>
            <p:cNvPr id="166" name="直線矢印コネクタ 165"/>
            <p:cNvCxnSpPr/>
            <p:nvPr/>
          </p:nvCxnSpPr>
          <p:spPr>
            <a:xfrm>
              <a:off x="6303985" y="1489348"/>
              <a:ext cx="288032" cy="0"/>
            </a:xfrm>
            <a:prstGeom prst="straightConnector1">
              <a:avLst/>
            </a:prstGeom>
            <a:ln w="38100" cmpd="sng">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7" name="直線矢印コネクタ 166"/>
            <p:cNvCxnSpPr/>
            <p:nvPr/>
          </p:nvCxnSpPr>
          <p:spPr>
            <a:xfrm>
              <a:off x="6303985" y="2281436"/>
              <a:ext cx="288032" cy="0"/>
            </a:xfrm>
            <a:prstGeom prst="straightConnector1">
              <a:avLst/>
            </a:prstGeom>
            <a:ln w="38100" cmpd="sng">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8" name="直線矢印コネクタ 167"/>
            <p:cNvCxnSpPr/>
            <p:nvPr/>
          </p:nvCxnSpPr>
          <p:spPr>
            <a:xfrm>
              <a:off x="6303985" y="3001516"/>
              <a:ext cx="288032" cy="0"/>
            </a:xfrm>
            <a:prstGeom prst="straightConnector1">
              <a:avLst/>
            </a:prstGeom>
            <a:ln w="38100" cmpd="sng">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9" name="直線矢印コネクタ 168"/>
            <p:cNvCxnSpPr/>
            <p:nvPr/>
          </p:nvCxnSpPr>
          <p:spPr>
            <a:xfrm>
              <a:off x="6303985" y="3721596"/>
              <a:ext cx="288032" cy="0"/>
            </a:xfrm>
            <a:prstGeom prst="straightConnector1">
              <a:avLst/>
            </a:prstGeom>
            <a:ln w="38100" cmpd="sng">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p:nvPr/>
          </p:nvCxnSpPr>
          <p:spPr>
            <a:xfrm>
              <a:off x="6303985" y="4513684"/>
              <a:ext cx="288032" cy="0"/>
            </a:xfrm>
            <a:prstGeom prst="straightConnector1">
              <a:avLst/>
            </a:prstGeom>
            <a:ln w="38100" cmpd="sng">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171" name="図 170"/>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76255" y="887206"/>
            <a:ext cx="432048" cy="388742"/>
          </a:xfrm>
          <a:prstGeom prst="rect">
            <a:avLst/>
          </a:prstGeom>
          <a:solidFill>
            <a:srgbClr val="A6A6A6"/>
          </a:solidFill>
        </p:spPr>
      </p:pic>
      <p:pic>
        <p:nvPicPr>
          <p:cNvPr id="172" name="図 171"/>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76255" y="1599895"/>
            <a:ext cx="432048" cy="388742"/>
          </a:xfrm>
          <a:prstGeom prst="rect">
            <a:avLst/>
          </a:prstGeom>
          <a:solidFill>
            <a:srgbClr val="A6A6A6"/>
          </a:solidFill>
        </p:spPr>
      </p:pic>
      <p:pic>
        <p:nvPicPr>
          <p:cNvPr id="173" name="図 172"/>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76255" y="2247799"/>
            <a:ext cx="432048" cy="388742"/>
          </a:xfrm>
          <a:prstGeom prst="rect">
            <a:avLst/>
          </a:prstGeom>
          <a:solidFill>
            <a:srgbClr val="A6A6A6"/>
          </a:solidFill>
        </p:spPr>
      </p:pic>
      <p:pic>
        <p:nvPicPr>
          <p:cNvPr id="174" name="図 173"/>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76255" y="2895702"/>
            <a:ext cx="432048" cy="388742"/>
          </a:xfrm>
          <a:prstGeom prst="rect">
            <a:avLst/>
          </a:prstGeom>
          <a:solidFill>
            <a:srgbClr val="A6A6A6"/>
          </a:solidFill>
        </p:spPr>
      </p:pic>
      <p:pic>
        <p:nvPicPr>
          <p:cNvPr id="175" name="図 174"/>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76255" y="3608395"/>
            <a:ext cx="432048" cy="388742"/>
          </a:xfrm>
          <a:prstGeom prst="rect">
            <a:avLst/>
          </a:prstGeom>
          <a:solidFill>
            <a:srgbClr val="A6A6A6"/>
          </a:solidFill>
        </p:spPr>
      </p:pic>
      <p:pic>
        <p:nvPicPr>
          <p:cNvPr id="176" name="図 17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84367" y="2053428"/>
            <a:ext cx="936104" cy="842275"/>
          </a:xfrm>
          <a:prstGeom prst="rect">
            <a:avLst/>
          </a:prstGeom>
        </p:spPr>
      </p:pic>
      <p:sp>
        <p:nvSpPr>
          <p:cNvPr id="177" name="右中かっこ 176"/>
          <p:cNvSpPr/>
          <p:nvPr/>
        </p:nvSpPr>
        <p:spPr>
          <a:xfrm>
            <a:off x="7308303" y="822412"/>
            <a:ext cx="360040" cy="3239516"/>
          </a:xfrm>
          <a:prstGeom prst="rightBrace">
            <a:avLst>
              <a:gd name="adj1" fmla="val 8333"/>
              <a:gd name="adj2" fmla="val 50059"/>
            </a:avLst>
          </a:prstGeom>
          <a:ln w="285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lIns="91422" tIns="45711" rIns="91422" bIns="45711" spcCol="0" rtlCol="0" anchor="ctr"/>
          <a:lstStyle/>
          <a:p>
            <a:pPr algn="ctr"/>
            <a:endParaRPr kumimoji="1" lang="ja-JP" altLang="en-US" sz="1900"/>
          </a:p>
        </p:txBody>
      </p:sp>
      <p:cxnSp>
        <p:nvCxnSpPr>
          <p:cNvPr id="178" name="直線矢印コネクタ 177"/>
          <p:cNvCxnSpPr/>
          <p:nvPr/>
        </p:nvCxnSpPr>
        <p:spPr>
          <a:xfrm>
            <a:off x="7528121" y="2442170"/>
            <a:ext cx="288032" cy="0"/>
          </a:xfrm>
          <a:prstGeom prst="straightConnector1">
            <a:avLst/>
          </a:prstGeom>
          <a:ln w="38100" cmpd="sng">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flipV="1">
            <a:off x="8356212" y="1664686"/>
            <a:ext cx="0" cy="388742"/>
          </a:xfrm>
          <a:prstGeom prst="straightConnector1">
            <a:avLst/>
          </a:prstGeom>
          <a:ln w="28575" cmpd="sng">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99" name="図形グループ 198"/>
          <p:cNvGrpSpPr/>
          <p:nvPr/>
        </p:nvGrpSpPr>
        <p:grpSpPr>
          <a:xfrm>
            <a:off x="7879469" y="951993"/>
            <a:ext cx="953486" cy="691097"/>
            <a:chOff x="7807462" y="1273322"/>
            <a:chExt cx="953486" cy="768085"/>
          </a:xfrm>
        </p:grpSpPr>
        <p:grpSp>
          <p:nvGrpSpPr>
            <p:cNvPr id="194" name="図形グループ 193"/>
            <p:cNvGrpSpPr/>
            <p:nvPr/>
          </p:nvGrpSpPr>
          <p:grpSpPr>
            <a:xfrm>
              <a:off x="7807462" y="1273322"/>
              <a:ext cx="953486" cy="768085"/>
              <a:chOff x="5436096" y="1993408"/>
              <a:chExt cx="864097" cy="696078"/>
            </a:xfrm>
          </p:grpSpPr>
          <p:sp>
            <p:nvSpPr>
              <p:cNvPr id="195" name="角丸四角形 194"/>
              <p:cNvSpPr/>
              <p:nvPr/>
            </p:nvSpPr>
            <p:spPr>
              <a:xfrm>
                <a:off x="5436096" y="1993408"/>
                <a:ext cx="864096" cy="540060"/>
              </a:xfrm>
              <a:prstGeom prst="roundRect">
                <a:avLst>
                  <a:gd name="adj" fmla="val 12094"/>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6" name="角丸四角形 195"/>
              <p:cNvSpPr/>
              <p:nvPr/>
            </p:nvSpPr>
            <p:spPr>
              <a:xfrm>
                <a:off x="5436097" y="2569473"/>
                <a:ext cx="864096" cy="120013"/>
              </a:xfrm>
              <a:prstGeom prst="roundRect">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7" name="角丸四角形 196"/>
              <p:cNvSpPr/>
              <p:nvPr/>
            </p:nvSpPr>
            <p:spPr>
              <a:xfrm>
                <a:off x="5621260" y="2533467"/>
                <a:ext cx="493769" cy="45719"/>
              </a:xfrm>
              <a:prstGeom prst="roundRect">
                <a:avLst>
                  <a:gd name="adj" fmla="val 0"/>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8" name="角丸四角形 197"/>
              <p:cNvSpPr/>
              <p:nvPr/>
            </p:nvSpPr>
            <p:spPr>
              <a:xfrm>
                <a:off x="5497817" y="2053414"/>
                <a:ext cx="740654" cy="420047"/>
              </a:xfrm>
              <a:prstGeom prst="roundRect">
                <a:avLst>
                  <a:gd name="adj" fmla="val 0"/>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grpSp>
        <p:pic>
          <p:nvPicPr>
            <p:cNvPr id="192" name="図 191" descr="グラフ.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46730" y="1368442"/>
              <a:ext cx="649983" cy="408937"/>
            </a:xfrm>
            <a:prstGeom prst="rect">
              <a:avLst/>
            </a:prstGeom>
          </p:spPr>
        </p:pic>
      </p:grpSp>
      <p:pic>
        <p:nvPicPr>
          <p:cNvPr id="106" name="図 10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4715" y="4433265"/>
            <a:ext cx="471060" cy="423844"/>
          </a:xfrm>
          <a:prstGeom prst="rect">
            <a:avLst/>
          </a:prstGeom>
        </p:spPr>
      </p:pic>
      <p:pic>
        <p:nvPicPr>
          <p:cNvPr id="107" name="図 10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76803" y="4433265"/>
            <a:ext cx="471060" cy="423844"/>
          </a:xfrm>
          <a:prstGeom prst="rect">
            <a:avLst/>
          </a:prstGeom>
        </p:spPr>
      </p:pic>
      <p:pic>
        <p:nvPicPr>
          <p:cNvPr id="108" name="図 10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68892" y="4433265"/>
            <a:ext cx="471060" cy="423844"/>
          </a:xfrm>
          <a:prstGeom prst="rect">
            <a:avLst/>
          </a:prstGeom>
        </p:spPr>
      </p:pic>
      <p:sp>
        <p:nvSpPr>
          <p:cNvPr id="126" name="右中かっこ 125"/>
          <p:cNvSpPr/>
          <p:nvPr/>
        </p:nvSpPr>
        <p:spPr>
          <a:xfrm rot="16200000">
            <a:off x="2901723" y="3132705"/>
            <a:ext cx="388238" cy="2376264"/>
          </a:xfrm>
          <a:prstGeom prst="rightBrace">
            <a:avLst>
              <a:gd name="adj1" fmla="val 8333"/>
              <a:gd name="adj2" fmla="val 50065"/>
            </a:avLst>
          </a:prstGeom>
          <a:ln w="285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lIns="91422" tIns="45711" rIns="91422" bIns="45711" spcCol="0" rtlCol="0" anchor="ctr"/>
          <a:lstStyle/>
          <a:p>
            <a:pPr algn="ctr"/>
            <a:endParaRPr kumimoji="1" lang="ja-JP" altLang="en-US" sz="1900"/>
          </a:p>
        </p:txBody>
      </p:sp>
      <p:grpSp>
        <p:nvGrpSpPr>
          <p:cNvPr id="137" name="図形グループ 136"/>
          <p:cNvGrpSpPr/>
          <p:nvPr/>
        </p:nvGrpSpPr>
        <p:grpSpPr>
          <a:xfrm>
            <a:off x="3275856" y="3737977"/>
            <a:ext cx="399008" cy="259162"/>
            <a:chOff x="3502799" y="5267914"/>
            <a:chExt cx="959857" cy="493769"/>
          </a:xfrm>
        </p:grpSpPr>
        <p:sp>
          <p:nvSpPr>
            <p:cNvPr id="138" name="正方形/長方形 137"/>
            <p:cNvSpPr/>
            <p:nvPr/>
          </p:nvSpPr>
          <p:spPr>
            <a:xfrm>
              <a:off x="3502799" y="5267914"/>
              <a:ext cx="109698"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9" name="正方形/長方形 138"/>
            <p:cNvSpPr/>
            <p:nvPr/>
          </p:nvSpPr>
          <p:spPr>
            <a:xfrm>
              <a:off x="3612497" y="5267914"/>
              <a:ext cx="246820"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0" name="正方形/長方形 139"/>
            <p:cNvSpPr/>
            <p:nvPr/>
          </p:nvSpPr>
          <p:spPr>
            <a:xfrm>
              <a:off x="3859317" y="5267914"/>
              <a:ext cx="164547"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正方形/長方形 141"/>
            <p:cNvSpPr/>
            <p:nvPr/>
          </p:nvSpPr>
          <p:spPr>
            <a:xfrm>
              <a:off x="4023864" y="5267914"/>
              <a:ext cx="137122" cy="82295"/>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3" name="正方形/長方形 142"/>
            <p:cNvSpPr/>
            <p:nvPr/>
          </p:nvSpPr>
          <p:spPr>
            <a:xfrm>
              <a:off x="4160987" y="5267914"/>
              <a:ext cx="137122" cy="82295"/>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4" name="正方形/長方形 143"/>
            <p:cNvSpPr/>
            <p:nvPr/>
          </p:nvSpPr>
          <p:spPr>
            <a:xfrm>
              <a:off x="4106138" y="540507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0" name="正方形/長方形 149"/>
            <p:cNvSpPr/>
            <p:nvPr/>
          </p:nvSpPr>
          <p:spPr>
            <a:xfrm>
              <a:off x="4106138" y="5432504"/>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1" name="正方形/長方形 150"/>
            <p:cNvSpPr/>
            <p:nvPr/>
          </p:nvSpPr>
          <p:spPr>
            <a:xfrm>
              <a:off x="4106138" y="545993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3" name="正方形/長方形 152"/>
            <p:cNvSpPr/>
            <p:nvPr/>
          </p:nvSpPr>
          <p:spPr>
            <a:xfrm>
              <a:off x="4106138" y="548736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4" name="正方形/長方形 153"/>
            <p:cNvSpPr/>
            <p:nvPr/>
          </p:nvSpPr>
          <p:spPr>
            <a:xfrm>
              <a:off x="4106138" y="5514799"/>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5" name="正方形/長方形 154"/>
            <p:cNvSpPr/>
            <p:nvPr/>
          </p:nvSpPr>
          <p:spPr>
            <a:xfrm>
              <a:off x="4106138" y="554223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7" name="正方形/長方形 156"/>
            <p:cNvSpPr/>
            <p:nvPr/>
          </p:nvSpPr>
          <p:spPr>
            <a:xfrm>
              <a:off x="4106138" y="556966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8" name="正方形/長方形 157"/>
            <p:cNvSpPr/>
            <p:nvPr/>
          </p:nvSpPr>
          <p:spPr>
            <a:xfrm>
              <a:off x="4106138" y="5597093"/>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9" name="正方形/長方形 158"/>
            <p:cNvSpPr/>
            <p:nvPr/>
          </p:nvSpPr>
          <p:spPr>
            <a:xfrm>
              <a:off x="4106138" y="562452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0" name="正方形/長方形 159"/>
            <p:cNvSpPr/>
            <p:nvPr/>
          </p:nvSpPr>
          <p:spPr>
            <a:xfrm>
              <a:off x="4106138" y="565195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1" name="正方形/長方形 160"/>
            <p:cNvSpPr/>
            <p:nvPr/>
          </p:nvSpPr>
          <p:spPr>
            <a:xfrm>
              <a:off x="4106138" y="5679388"/>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9" name="正方形/長方形 178"/>
            <p:cNvSpPr/>
            <p:nvPr/>
          </p:nvSpPr>
          <p:spPr>
            <a:xfrm>
              <a:off x="4106138" y="570682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0" name="正方形/長方形 179"/>
            <p:cNvSpPr/>
            <p:nvPr/>
          </p:nvSpPr>
          <p:spPr>
            <a:xfrm>
              <a:off x="4106138" y="5734251"/>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1" name="正方形/長方形 180"/>
            <p:cNvSpPr/>
            <p:nvPr/>
          </p:nvSpPr>
          <p:spPr>
            <a:xfrm>
              <a:off x="4023864" y="5405072"/>
              <a:ext cx="82273" cy="356611"/>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3" name="正方形/長方形 182"/>
            <p:cNvSpPr/>
            <p:nvPr/>
          </p:nvSpPr>
          <p:spPr>
            <a:xfrm>
              <a:off x="4023864" y="5350209"/>
              <a:ext cx="274245" cy="54863"/>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4" name="正方形/長方形 183"/>
            <p:cNvSpPr/>
            <p:nvPr/>
          </p:nvSpPr>
          <p:spPr>
            <a:xfrm>
              <a:off x="4243260" y="540507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5" name="正方形/長方形 184"/>
            <p:cNvSpPr/>
            <p:nvPr/>
          </p:nvSpPr>
          <p:spPr>
            <a:xfrm>
              <a:off x="4243260" y="5432504"/>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6" name="正方形/長方形 185"/>
            <p:cNvSpPr/>
            <p:nvPr/>
          </p:nvSpPr>
          <p:spPr>
            <a:xfrm>
              <a:off x="4243260" y="545993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7" name="正方形/長方形 186"/>
            <p:cNvSpPr/>
            <p:nvPr/>
          </p:nvSpPr>
          <p:spPr>
            <a:xfrm>
              <a:off x="4243260" y="548736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0" name="正方形/長方形 189"/>
            <p:cNvSpPr/>
            <p:nvPr/>
          </p:nvSpPr>
          <p:spPr>
            <a:xfrm>
              <a:off x="4243260" y="5514799"/>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1" name="正方形/長方形 190"/>
            <p:cNvSpPr/>
            <p:nvPr/>
          </p:nvSpPr>
          <p:spPr>
            <a:xfrm>
              <a:off x="4243260" y="554223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1" name="正方形/長方形 200"/>
            <p:cNvSpPr/>
            <p:nvPr/>
          </p:nvSpPr>
          <p:spPr>
            <a:xfrm>
              <a:off x="4243260" y="556966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2" name="正方形/長方形 201"/>
            <p:cNvSpPr/>
            <p:nvPr/>
          </p:nvSpPr>
          <p:spPr>
            <a:xfrm>
              <a:off x="4243260" y="5597093"/>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3" name="正方形/長方形 202"/>
            <p:cNvSpPr/>
            <p:nvPr/>
          </p:nvSpPr>
          <p:spPr>
            <a:xfrm>
              <a:off x="4243260" y="562452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 name="正方形/長方形 203"/>
            <p:cNvSpPr/>
            <p:nvPr/>
          </p:nvSpPr>
          <p:spPr>
            <a:xfrm>
              <a:off x="4243260" y="565195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5" name="正方形/長方形 204"/>
            <p:cNvSpPr/>
            <p:nvPr/>
          </p:nvSpPr>
          <p:spPr>
            <a:xfrm>
              <a:off x="4243260" y="5679388"/>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6" name="正方形/長方形 205"/>
            <p:cNvSpPr/>
            <p:nvPr/>
          </p:nvSpPr>
          <p:spPr>
            <a:xfrm>
              <a:off x="4243260" y="570682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7" name="正方形/長方形 206"/>
            <p:cNvSpPr/>
            <p:nvPr/>
          </p:nvSpPr>
          <p:spPr>
            <a:xfrm>
              <a:off x="4243260" y="5734251"/>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8" name="正方形/長方形 207"/>
            <p:cNvSpPr/>
            <p:nvPr/>
          </p:nvSpPr>
          <p:spPr>
            <a:xfrm>
              <a:off x="4160987" y="5405072"/>
              <a:ext cx="82273" cy="356611"/>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9" name="正方形/長方形 208"/>
            <p:cNvSpPr/>
            <p:nvPr/>
          </p:nvSpPr>
          <p:spPr>
            <a:xfrm>
              <a:off x="4298109" y="5267914"/>
              <a:ext cx="164547" cy="32917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0" name="正方形/長方形 209"/>
            <p:cNvSpPr/>
            <p:nvPr/>
          </p:nvSpPr>
          <p:spPr>
            <a:xfrm>
              <a:off x="4298109" y="5597093"/>
              <a:ext cx="164547" cy="109726"/>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1" name="正方形/長方形 210"/>
            <p:cNvSpPr/>
            <p:nvPr/>
          </p:nvSpPr>
          <p:spPr>
            <a:xfrm>
              <a:off x="4298109" y="5706820"/>
              <a:ext cx="164547" cy="54863"/>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212" name="角丸四角形 157"/>
          <p:cNvSpPr/>
          <p:nvPr/>
        </p:nvSpPr>
        <p:spPr>
          <a:xfrm>
            <a:off x="6372200" y="4321089"/>
            <a:ext cx="1440160" cy="583113"/>
          </a:xfrm>
          <a:prstGeom prst="roundRect">
            <a:avLst>
              <a:gd name="adj" fmla="val 0"/>
            </a:avLst>
          </a:prstGeom>
          <a:solidFill>
            <a:srgbClr val="F2F2F2"/>
          </a:solidFill>
          <a:ln w="19050">
            <a:solidFill>
              <a:srgbClr val="676767"/>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400" dirty="0">
                <a:solidFill>
                  <a:schemeClr val="tx1"/>
                </a:solidFill>
                <a:latin typeface="+mj-lt"/>
                <a:ea typeface="ＭＳ Ｐゴシック"/>
                <a:cs typeface="ＭＳ Ｐゴシック"/>
              </a:rPr>
              <a:t>各システムから</a:t>
            </a:r>
            <a:r>
              <a:rPr kumimoji="1" lang="en-US" altLang="ja-JP" sz="1400" dirty="0">
                <a:solidFill>
                  <a:schemeClr val="tx1"/>
                </a:solidFill>
                <a:latin typeface="+mj-lt"/>
                <a:ea typeface="ＭＳ Ｐゴシック"/>
                <a:cs typeface="ＭＳ Ｐゴシック"/>
              </a:rPr>
              <a:t/>
            </a:r>
            <a:br>
              <a:rPr kumimoji="1" lang="en-US" altLang="ja-JP" sz="1400" dirty="0">
                <a:solidFill>
                  <a:schemeClr val="tx1"/>
                </a:solidFill>
                <a:latin typeface="+mj-lt"/>
                <a:ea typeface="ＭＳ Ｐゴシック"/>
                <a:cs typeface="ＭＳ Ｐゴシック"/>
              </a:rPr>
            </a:br>
            <a:r>
              <a:rPr kumimoji="1" lang="en-US" altLang="ja-JP" sz="1400" dirty="0">
                <a:solidFill>
                  <a:schemeClr val="tx1"/>
                </a:solidFill>
                <a:latin typeface="+mj-lt"/>
                <a:ea typeface="ＭＳ Ｐゴシック"/>
                <a:cs typeface="ＭＳ Ｐゴシック"/>
              </a:rPr>
              <a:t>Excel</a:t>
            </a:r>
            <a:r>
              <a:rPr kumimoji="1" lang="ja-JP" altLang="en-US" sz="1400" dirty="0">
                <a:solidFill>
                  <a:schemeClr val="tx1"/>
                </a:solidFill>
                <a:latin typeface="+mj-lt"/>
                <a:ea typeface="ＭＳ Ｐゴシック"/>
                <a:cs typeface="ＭＳ Ｐゴシック"/>
              </a:rPr>
              <a:t>データ出力</a:t>
            </a:r>
          </a:p>
        </p:txBody>
      </p:sp>
      <p:sp>
        <p:nvSpPr>
          <p:cNvPr id="213" name="角丸四角形 157"/>
          <p:cNvSpPr/>
          <p:nvPr/>
        </p:nvSpPr>
        <p:spPr>
          <a:xfrm>
            <a:off x="7740351" y="2960492"/>
            <a:ext cx="1224136" cy="583113"/>
          </a:xfrm>
          <a:prstGeom prst="roundRect">
            <a:avLst>
              <a:gd name="adj" fmla="val 0"/>
            </a:avLst>
          </a:prstGeom>
          <a:solidFill>
            <a:srgbClr val="F2F2F2"/>
          </a:solidFill>
          <a:ln w="19050">
            <a:solidFill>
              <a:srgbClr val="676767"/>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400" dirty="0">
                <a:solidFill>
                  <a:schemeClr val="tx1"/>
                </a:solidFill>
                <a:latin typeface="+mj-lt"/>
                <a:ea typeface="ＭＳ Ｐゴシック"/>
                <a:cs typeface="ＭＳ Ｐゴシック"/>
              </a:rPr>
              <a:t>エキスパートが</a:t>
            </a:r>
            <a:r>
              <a:rPr kumimoji="1" lang="en-US" altLang="ja-JP" sz="1400" dirty="0">
                <a:solidFill>
                  <a:schemeClr val="tx1"/>
                </a:solidFill>
                <a:latin typeface="+mj-lt"/>
                <a:ea typeface="ＭＳ Ｐゴシック"/>
                <a:cs typeface="ＭＳ Ｐゴシック"/>
              </a:rPr>
              <a:t/>
            </a:r>
            <a:br>
              <a:rPr kumimoji="1" lang="en-US" altLang="ja-JP" sz="1400" dirty="0">
                <a:solidFill>
                  <a:schemeClr val="tx1"/>
                </a:solidFill>
                <a:latin typeface="+mj-lt"/>
                <a:ea typeface="ＭＳ Ｐゴシック"/>
                <a:cs typeface="ＭＳ Ｐゴシック"/>
              </a:rPr>
            </a:br>
            <a:r>
              <a:rPr kumimoji="1" lang="ja-JP" altLang="en-US" sz="1400" dirty="0">
                <a:solidFill>
                  <a:schemeClr val="tx1"/>
                </a:solidFill>
                <a:latin typeface="+mj-lt"/>
                <a:ea typeface="ＭＳ Ｐゴシック"/>
                <a:cs typeface="ＭＳ Ｐゴシック"/>
              </a:rPr>
              <a:t>集計</a:t>
            </a:r>
          </a:p>
        </p:txBody>
      </p:sp>
    </p:spTree>
    <p:extLst>
      <p:ext uri="{BB962C8B-B14F-4D97-AF65-F5344CB8AC3E}">
        <p14:creationId xmlns:p14="http://schemas.microsoft.com/office/powerpoint/2010/main" val="139445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338136" y="-216607"/>
            <a:ext cx="8445118" cy="1289758"/>
          </a:xfrm>
        </p:spPr>
        <p:txBody>
          <a:bodyPr/>
          <a:lstStyle/>
          <a:p>
            <a:r>
              <a:rPr lang="en-US" altLang="ja-JP" dirty="0" smtClean="0">
                <a:latin typeface="ＭＳ Ｐゴシック" panose="020B0600070205080204" pitchFamily="50" charset="-128"/>
                <a:ea typeface="ＭＳ Ｐゴシック" panose="020B0600070205080204" pitchFamily="50" charset="-128"/>
              </a:rPr>
              <a:t>IoT</a:t>
            </a:r>
            <a:r>
              <a:rPr lang="ja-JP" altLang="en-US" dirty="0" smtClean="0">
                <a:latin typeface="ＭＳ Ｐゴシック" panose="020B0600070205080204" pitchFamily="50" charset="-128"/>
                <a:ea typeface="ＭＳ Ｐゴシック" panose="020B0600070205080204" pitchFamily="50" charset="-128"/>
              </a:rPr>
              <a:t>データと既存システムからのデータを活かす</a:t>
            </a:r>
            <a:endParaRPr lang="ja-JP" altLang="en-US" dirty="0">
              <a:latin typeface="ＭＳ Ｐゴシック" panose="020B0600070205080204" pitchFamily="50" charset="-128"/>
              <a:ea typeface="ＭＳ Ｐゴシック" panose="020B0600070205080204" pitchFamily="50" charset="-128"/>
            </a:endParaRPr>
          </a:p>
        </p:txBody>
      </p:sp>
      <p:grpSp>
        <p:nvGrpSpPr>
          <p:cNvPr id="189" name="図形グループ 188"/>
          <p:cNvGrpSpPr/>
          <p:nvPr/>
        </p:nvGrpSpPr>
        <p:grpSpPr>
          <a:xfrm>
            <a:off x="4716016" y="1923847"/>
            <a:ext cx="648072" cy="323951"/>
            <a:chOff x="1701924" y="2132856"/>
            <a:chExt cx="4104456" cy="2592288"/>
          </a:xfrm>
        </p:grpSpPr>
        <p:sp>
          <p:nvSpPr>
            <p:cNvPr id="192" name="正方形/長方形 191"/>
            <p:cNvSpPr/>
            <p:nvPr/>
          </p:nvSpPr>
          <p:spPr>
            <a:xfrm>
              <a:off x="1701924" y="2132856"/>
              <a:ext cx="4104456" cy="2592288"/>
            </a:xfrm>
            <a:prstGeom prst="rect">
              <a:avLst/>
            </a:prstGeom>
            <a:solidFill>
              <a:schemeClr val="tx1"/>
            </a:solidFill>
            <a:ln w="9525" cmpd="sng">
              <a:solidFill>
                <a:srgbClr val="676767"/>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3" name="正方形/長方形 192"/>
            <p:cNvSpPr/>
            <p:nvPr/>
          </p:nvSpPr>
          <p:spPr>
            <a:xfrm>
              <a:off x="2061964" y="22048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4" name="正方形/長方形 193"/>
            <p:cNvSpPr/>
            <p:nvPr/>
          </p:nvSpPr>
          <p:spPr>
            <a:xfrm>
              <a:off x="2638028" y="22048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5" name="正方形/長方形 194"/>
            <p:cNvSpPr/>
            <p:nvPr/>
          </p:nvSpPr>
          <p:spPr>
            <a:xfrm>
              <a:off x="2349996" y="25649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6" name="正方形/長方形 195"/>
            <p:cNvSpPr/>
            <p:nvPr/>
          </p:nvSpPr>
          <p:spPr>
            <a:xfrm>
              <a:off x="2926060" y="25649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7" name="正方形/長方形 196"/>
            <p:cNvSpPr/>
            <p:nvPr/>
          </p:nvSpPr>
          <p:spPr>
            <a:xfrm>
              <a:off x="3502124" y="25649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8" name="正方形/長方形 197"/>
            <p:cNvSpPr/>
            <p:nvPr/>
          </p:nvSpPr>
          <p:spPr>
            <a:xfrm>
              <a:off x="3214092" y="22048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9" name="正方形/長方形 198"/>
            <p:cNvSpPr/>
            <p:nvPr/>
          </p:nvSpPr>
          <p:spPr>
            <a:xfrm>
              <a:off x="3790156" y="22048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0" name="正方形/長方形 199"/>
            <p:cNvSpPr/>
            <p:nvPr/>
          </p:nvSpPr>
          <p:spPr>
            <a:xfrm>
              <a:off x="4366220" y="22048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6" name="正方形/長方形 205"/>
            <p:cNvSpPr/>
            <p:nvPr/>
          </p:nvSpPr>
          <p:spPr>
            <a:xfrm>
              <a:off x="4078188" y="25649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7" name="正方形/長方形 206"/>
            <p:cNvSpPr/>
            <p:nvPr/>
          </p:nvSpPr>
          <p:spPr>
            <a:xfrm>
              <a:off x="4654252" y="25649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6" name="正方形/長方形 215"/>
            <p:cNvSpPr/>
            <p:nvPr/>
          </p:nvSpPr>
          <p:spPr>
            <a:xfrm>
              <a:off x="5230316" y="25649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7" name="正方形/長方形 216"/>
            <p:cNvSpPr/>
            <p:nvPr/>
          </p:nvSpPr>
          <p:spPr>
            <a:xfrm>
              <a:off x="4942284" y="22048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8" name="正方形/長方形 217"/>
            <p:cNvSpPr/>
            <p:nvPr/>
          </p:nvSpPr>
          <p:spPr>
            <a:xfrm>
              <a:off x="1773932" y="25649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2" name="正方形/長方形 221"/>
            <p:cNvSpPr/>
            <p:nvPr/>
          </p:nvSpPr>
          <p:spPr>
            <a:xfrm>
              <a:off x="2061964" y="292494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3" name="正方形/長方形 222"/>
            <p:cNvSpPr/>
            <p:nvPr/>
          </p:nvSpPr>
          <p:spPr>
            <a:xfrm>
              <a:off x="2638028" y="292494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4" name="正方形/長方形 223"/>
            <p:cNvSpPr/>
            <p:nvPr/>
          </p:nvSpPr>
          <p:spPr>
            <a:xfrm>
              <a:off x="2349996" y="328498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5" name="正方形/長方形 224"/>
            <p:cNvSpPr/>
            <p:nvPr/>
          </p:nvSpPr>
          <p:spPr>
            <a:xfrm>
              <a:off x="2926060" y="328498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6" name="正方形/長方形 225"/>
            <p:cNvSpPr/>
            <p:nvPr/>
          </p:nvSpPr>
          <p:spPr>
            <a:xfrm>
              <a:off x="3502124" y="328498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7" name="正方形/長方形 226"/>
            <p:cNvSpPr/>
            <p:nvPr/>
          </p:nvSpPr>
          <p:spPr>
            <a:xfrm>
              <a:off x="3214092" y="292494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8" name="正方形/長方形 227"/>
            <p:cNvSpPr/>
            <p:nvPr/>
          </p:nvSpPr>
          <p:spPr>
            <a:xfrm>
              <a:off x="3790156" y="292494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9" name="正方形/長方形 228"/>
            <p:cNvSpPr/>
            <p:nvPr/>
          </p:nvSpPr>
          <p:spPr>
            <a:xfrm>
              <a:off x="4366220" y="292494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0" name="正方形/長方形 229"/>
            <p:cNvSpPr/>
            <p:nvPr/>
          </p:nvSpPr>
          <p:spPr>
            <a:xfrm>
              <a:off x="4078188" y="328498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1" name="正方形/長方形 230"/>
            <p:cNvSpPr/>
            <p:nvPr/>
          </p:nvSpPr>
          <p:spPr>
            <a:xfrm>
              <a:off x="4654252" y="328498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2" name="正方形/長方形 241"/>
            <p:cNvSpPr/>
            <p:nvPr/>
          </p:nvSpPr>
          <p:spPr>
            <a:xfrm>
              <a:off x="5230316" y="328498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74" name="正方形/長方形 273"/>
            <p:cNvSpPr/>
            <p:nvPr/>
          </p:nvSpPr>
          <p:spPr>
            <a:xfrm>
              <a:off x="4942284" y="292494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7" name="正方形/長方形 286"/>
            <p:cNvSpPr/>
            <p:nvPr/>
          </p:nvSpPr>
          <p:spPr>
            <a:xfrm>
              <a:off x="1773932" y="328498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8" name="正方形/長方形 327"/>
            <p:cNvSpPr/>
            <p:nvPr/>
          </p:nvSpPr>
          <p:spPr>
            <a:xfrm>
              <a:off x="2061964" y="364502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9" name="正方形/長方形 328"/>
            <p:cNvSpPr/>
            <p:nvPr/>
          </p:nvSpPr>
          <p:spPr>
            <a:xfrm>
              <a:off x="2638028" y="364502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0" name="正方形/長方形 329"/>
            <p:cNvSpPr/>
            <p:nvPr/>
          </p:nvSpPr>
          <p:spPr>
            <a:xfrm>
              <a:off x="2349996" y="40050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1" name="正方形/長方形 330"/>
            <p:cNvSpPr/>
            <p:nvPr/>
          </p:nvSpPr>
          <p:spPr>
            <a:xfrm>
              <a:off x="2926060" y="40050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2" name="正方形/長方形 331"/>
            <p:cNvSpPr/>
            <p:nvPr/>
          </p:nvSpPr>
          <p:spPr>
            <a:xfrm>
              <a:off x="3502124" y="40050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3" name="正方形/長方形 332"/>
            <p:cNvSpPr/>
            <p:nvPr/>
          </p:nvSpPr>
          <p:spPr>
            <a:xfrm>
              <a:off x="3214092" y="364502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4" name="正方形/長方形 333"/>
            <p:cNvSpPr/>
            <p:nvPr/>
          </p:nvSpPr>
          <p:spPr>
            <a:xfrm>
              <a:off x="3790156" y="364502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5" name="正方形/長方形 334"/>
            <p:cNvSpPr/>
            <p:nvPr/>
          </p:nvSpPr>
          <p:spPr>
            <a:xfrm>
              <a:off x="4366220" y="364502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6" name="正方形/長方形 335"/>
            <p:cNvSpPr/>
            <p:nvPr/>
          </p:nvSpPr>
          <p:spPr>
            <a:xfrm>
              <a:off x="4078188" y="40050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7" name="正方形/長方形 336"/>
            <p:cNvSpPr/>
            <p:nvPr/>
          </p:nvSpPr>
          <p:spPr>
            <a:xfrm>
              <a:off x="4654252" y="40050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8" name="正方形/長方形 337"/>
            <p:cNvSpPr/>
            <p:nvPr/>
          </p:nvSpPr>
          <p:spPr>
            <a:xfrm>
              <a:off x="5230316" y="40050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9" name="正方形/長方形 338"/>
            <p:cNvSpPr/>
            <p:nvPr/>
          </p:nvSpPr>
          <p:spPr>
            <a:xfrm>
              <a:off x="4942284" y="364502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0" name="正方形/長方形 339"/>
            <p:cNvSpPr/>
            <p:nvPr/>
          </p:nvSpPr>
          <p:spPr>
            <a:xfrm>
              <a:off x="1773932" y="400506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1" name="正方形/長方形 340"/>
            <p:cNvSpPr/>
            <p:nvPr/>
          </p:nvSpPr>
          <p:spPr>
            <a:xfrm>
              <a:off x="2061964" y="43651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2" name="正方形/長方形 341"/>
            <p:cNvSpPr/>
            <p:nvPr/>
          </p:nvSpPr>
          <p:spPr>
            <a:xfrm>
              <a:off x="2638028" y="43651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3" name="正方形/長方形 342"/>
            <p:cNvSpPr/>
            <p:nvPr/>
          </p:nvSpPr>
          <p:spPr>
            <a:xfrm>
              <a:off x="3214092" y="43651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4" name="正方形/長方形 343"/>
            <p:cNvSpPr/>
            <p:nvPr/>
          </p:nvSpPr>
          <p:spPr>
            <a:xfrm>
              <a:off x="3790156" y="43651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5" name="正方形/長方形 344"/>
            <p:cNvSpPr/>
            <p:nvPr/>
          </p:nvSpPr>
          <p:spPr>
            <a:xfrm>
              <a:off x="4366220" y="43651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6" name="正方形/長方形 345"/>
            <p:cNvSpPr/>
            <p:nvPr/>
          </p:nvSpPr>
          <p:spPr>
            <a:xfrm>
              <a:off x="4942284" y="4365104"/>
              <a:ext cx="504056" cy="288032"/>
            </a:xfrm>
            <a:prstGeom prst="rect">
              <a:avLst/>
            </a:prstGeom>
            <a:solidFill>
              <a:schemeClr val="bg1"/>
            </a:solidFill>
            <a:ln w="9525" cmpd="sng">
              <a:solidFill>
                <a:schemeClr val="bg1"/>
              </a:solidFill>
            </a:ln>
          </p:spPr>
          <p:style>
            <a:lnRef idx="2">
              <a:schemeClr val="accent6"/>
            </a:lnRef>
            <a:fillRef idx="1">
              <a:schemeClr val="lt1"/>
            </a:fillRef>
            <a:effectRef idx="0">
              <a:schemeClr val="accent6"/>
            </a:effectRef>
            <a:fontRef idx="minor">
              <a:schemeClr val="dk1"/>
            </a:fontRef>
          </p:style>
          <p:txBody>
            <a:bodyPr lIns="47988" tIns="47988" rIns="47988" bIns="47988" rtlCol="0" anchor="ctr"/>
            <a:lstStyle/>
            <a:p>
              <a:pPr algn="ctr"/>
              <a:endParaRPr kumimoji="1" lang="ja-JP" altLang="en-US" sz="1200" dirty="0">
                <a:solidFill>
                  <a:schemeClr val="tx2"/>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2" name="図形グループ 1"/>
          <p:cNvGrpSpPr/>
          <p:nvPr/>
        </p:nvGrpSpPr>
        <p:grpSpPr>
          <a:xfrm>
            <a:off x="4287596" y="692831"/>
            <a:ext cx="4604884" cy="518323"/>
            <a:chOff x="327156" y="1129308"/>
            <a:chExt cx="4604884" cy="576064"/>
          </a:xfrm>
        </p:grpSpPr>
        <p:sp>
          <p:nvSpPr>
            <p:cNvPr id="7" name="正方形/長方形 6"/>
            <p:cNvSpPr/>
            <p:nvPr/>
          </p:nvSpPr>
          <p:spPr>
            <a:xfrm>
              <a:off x="327156" y="1129308"/>
              <a:ext cx="716452" cy="576064"/>
            </a:xfrm>
            <a:prstGeom prst="rect">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ERP</a:t>
              </a:r>
              <a:endPar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正方形/長方形 9"/>
            <p:cNvSpPr/>
            <p:nvPr/>
          </p:nvSpPr>
          <p:spPr>
            <a:xfrm>
              <a:off x="1043608" y="1129308"/>
              <a:ext cx="3888432" cy="576064"/>
            </a:xfrm>
            <a:prstGeom prst="rect">
              <a:avLst/>
            </a:prstGeom>
            <a:solidFill>
              <a:schemeClr val="bg1">
                <a:lumMod val="75000"/>
              </a:schemeClr>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t"/>
            <a:lstStyle/>
            <a:p>
              <a:pPr marL="180954"/>
              <a:endParaRPr kumimoji="1" lang="ja-JP" altLang="en-US" sz="1200" b="1"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角丸四角形 17"/>
            <p:cNvSpPr/>
            <p:nvPr/>
          </p:nvSpPr>
          <p:spPr>
            <a:xfrm>
              <a:off x="1183996" y="1273324"/>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chemeClr val="tx1">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生産計画</a:t>
              </a:r>
            </a:p>
          </p:txBody>
        </p:sp>
        <p:sp>
          <p:nvSpPr>
            <p:cNvPr id="19" name="角丸四角形 18"/>
            <p:cNvSpPr/>
            <p:nvPr/>
          </p:nvSpPr>
          <p:spPr>
            <a:xfrm>
              <a:off x="2404504" y="1273324"/>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chemeClr val="tx1">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財務・会計</a:t>
              </a:r>
            </a:p>
          </p:txBody>
        </p:sp>
        <p:sp>
          <p:nvSpPr>
            <p:cNvPr id="20" name="角丸四角形 19"/>
            <p:cNvSpPr/>
            <p:nvPr/>
          </p:nvSpPr>
          <p:spPr>
            <a:xfrm>
              <a:off x="3628640" y="1273324"/>
              <a:ext cx="1080120"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chemeClr val="tx1">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販売・物流</a:t>
              </a:r>
            </a:p>
          </p:txBody>
        </p:sp>
        <p:sp>
          <p:nvSpPr>
            <p:cNvPr id="44" name="円柱 43"/>
            <p:cNvSpPr/>
            <p:nvPr/>
          </p:nvSpPr>
          <p:spPr>
            <a:xfrm>
              <a:off x="2054965" y="127332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0" name="円柱 69"/>
            <p:cNvSpPr/>
            <p:nvPr/>
          </p:nvSpPr>
          <p:spPr>
            <a:xfrm>
              <a:off x="3279101" y="127332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1" name="円柱 70"/>
            <p:cNvSpPr/>
            <p:nvPr/>
          </p:nvSpPr>
          <p:spPr>
            <a:xfrm>
              <a:off x="4496364" y="127332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9" name="正方形/長方形 8"/>
          <p:cNvSpPr/>
          <p:nvPr/>
        </p:nvSpPr>
        <p:spPr>
          <a:xfrm>
            <a:off x="1907703" y="3219654"/>
            <a:ext cx="1368152" cy="388743"/>
          </a:xfrm>
          <a:prstGeom prst="rect">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r>
              <a:rPr kumimoji="1" lang="en-US" altLang="ja-JP"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DCS</a:t>
            </a:r>
            <a:endPar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正方形/長方形 10"/>
          <p:cNvSpPr/>
          <p:nvPr/>
        </p:nvSpPr>
        <p:spPr>
          <a:xfrm>
            <a:off x="1907703" y="3608395"/>
            <a:ext cx="1368152" cy="1295807"/>
          </a:xfrm>
          <a:prstGeom prst="rect">
            <a:avLst/>
          </a:prstGeom>
          <a:solidFill>
            <a:srgbClr val="BFBFBF"/>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t"/>
          <a:lstStyle/>
          <a:p>
            <a:pPr marL="180954"/>
            <a:endParaRPr kumimoji="1" lang="ja-JP" altLang="en-US" sz="1200" b="1"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角丸四角形 13"/>
          <p:cNvSpPr/>
          <p:nvPr/>
        </p:nvSpPr>
        <p:spPr>
          <a:xfrm>
            <a:off x="2051720" y="4126721"/>
            <a:ext cx="1080120" cy="25916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r>
              <a:rPr kumimoji="1" lang="en-US" altLang="ja-JP"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PLC</a:t>
            </a:r>
            <a:endPar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2" name="図形グループ 11"/>
          <p:cNvGrpSpPr/>
          <p:nvPr/>
        </p:nvGrpSpPr>
        <p:grpSpPr>
          <a:xfrm>
            <a:off x="2051729" y="4515465"/>
            <a:ext cx="1121883" cy="259162"/>
            <a:chOff x="2483768" y="4153641"/>
            <a:chExt cx="1141627" cy="288032"/>
          </a:xfrm>
        </p:grpSpPr>
        <p:sp>
          <p:nvSpPr>
            <p:cNvPr id="13" name="角丸四角形 12"/>
            <p:cNvSpPr/>
            <p:nvPr/>
          </p:nvSpPr>
          <p:spPr>
            <a:xfrm>
              <a:off x="2483768" y="4153641"/>
              <a:ext cx="1099129"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SCADA</a:t>
              </a:r>
              <a:endPar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4" name="円柱 73"/>
            <p:cNvSpPr/>
            <p:nvPr/>
          </p:nvSpPr>
          <p:spPr>
            <a:xfrm>
              <a:off x="3344236" y="4153641"/>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6" name="図形グループ 15"/>
          <p:cNvGrpSpPr/>
          <p:nvPr/>
        </p:nvGrpSpPr>
        <p:grpSpPr>
          <a:xfrm>
            <a:off x="2051720" y="3737977"/>
            <a:ext cx="1122266" cy="259162"/>
            <a:chOff x="3700648" y="4153641"/>
            <a:chExt cx="1142010" cy="288032"/>
          </a:xfrm>
        </p:grpSpPr>
        <p:sp>
          <p:nvSpPr>
            <p:cNvPr id="15" name="角丸四角形 14"/>
            <p:cNvSpPr/>
            <p:nvPr/>
          </p:nvSpPr>
          <p:spPr>
            <a:xfrm>
              <a:off x="3700648" y="4153641"/>
              <a:ext cx="1099123"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DCS</a:t>
              </a:r>
              <a:endPar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5" name="円柱 74"/>
            <p:cNvSpPr/>
            <p:nvPr/>
          </p:nvSpPr>
          <p:spPr>
            <a:xfrm>
              <a:off x="4561499" y="4153641"/>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3" name="図形グループ 2"/>
          <p:cNvGrpSpPr/>
          <p:nvPr/>
        </p:nvGrpSpPr>
        <p:grpSpPr>
          <a:xfrm>
            <a:off x="4287596" y="3219654"/>
            <a:ext cx="4604884" cy="1684548"/>
            <a:chOff x="327156" y="2137420"/>
            <a:chExt cx="4604884" cy="1872208"/>
          </a:xfrm>
        </p:grpSpPr>
        <p:sp>
          <p:nvSpPr>
            <p:cNvPr id="8" name="正方形/長方形 7"/>
            <p:cNvSpPr/>
            <p:nvPr/>
          </p:nvSpPr>
          <p:spPr>
            <a:xfrm>
              <a:off x="327156" y="2137420"/>
              <a:ext cx="716452" cy="1872208"/>
            </a:xfrm>
            <a:prstGeom prst="rect">
              <a:avLst/>
            </a:prstGeom>
            <a:solidFill>
              <a:schemeClr val="accent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en-US" altLang="ja-JP"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MES</a:t>
              </a:r>
              <a:endPar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 name="正方形/長方形 23"/>
            <p:cNvSpPr/>
            <p:nvPr/>
          </p:nvSpPr>
          <p:spPr>
            <a:xfrm>
              <a:off x="1043608" y="2137420"/>
              <a:ext cx="3888432" cy="1872208"/>
            </a:xfrm>
            <a:prstGeom prst="rect">
              <a:avLst/>
            </a:prstGeom>
            <a:solidFill>
              <a:srgbClr val="BFBFB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t"/>
            <a:lstStyle/>
            <a:p>
              <a:pPr marL="180954"/>
              <a:endParaRPr kumimoji="1" lang="ja-JP" altLang="en-US" sz="1200" b="1"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5" name="角丸四角形 24"/>
            <p:cNvSpPr/>
            <p:nvPr/>
          </p:nvSpPr>
          <p:spPr>
            <a:xfrm>
              <a:off x="1180368" y="2281436"/>
              <a:ext cx="1735448"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生産指図管理</a:t>
              </a:r>
            </a:p>
          </p:txBody>
        </p:sp>
        <p:sp>
          <p:nvSpPr>
            <p:cNvPr id="27" name="角丸四角形 26"/>
            <p:cNvSpPr/>
            <p:nvPr/>
          </p:nvSpPr>
          <p:spPr>
            <a:xfrm>
              <a:off x="3059832" y="2281436"/>
              <a:ext cx="1656184" cy="288031"/>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生産実績収集</a:t>
              </a:r>
            </a:p>
          </p:txBody>
        </p:sp>
        <p:sp>
          <p:nvSpPr>
            <p:cNvPr id="29" name="角丸四角形 28"/>
            <p:cNvSpPr/>
            <p:nvPr/>
          </p:nvSpPr>
          <p:spPr>
            <a:xfrm>
              <a:off x="1180368" y="2713483"/>
              <a:ext cx="1735448" cy="288032"/>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入荷情報管理</a:t>
              </a:r>
            </a:p>
          </p:txBody>
        </p:sp>
        <p:sp>
          <p:nvSpPr>
            <p:cNvPr id="30" name="角丸四角形 29"/>
            <p:cNvSpPr/>
            <p:nvPr/>
          </p:nvSpPr>
          <p:spPr>
            <a:xfrm>
              <a:off x="3059832" y="2700960"/>
              <a:ext cx="1656184"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出荷管理</a:t>
              </a:r>
            </a:p>
          </p:txBody>
        </p:sp>
        <p:sp>
          <p:nvSpPr>
            <p:cNvPr id="31" name="角丸四角形 30"/>
            <p:cNvSpPr/>
            <p:nvPr/>
          </p:nvSpPr>
          <p:spPr>
            <a:xfrm>
              <a:off x="1180368" y="3133008"/>
              <a:ext cx="1735448"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保守点検作業管理</a:t>
              </a:r>
            </a:p>
          </p:txBody>
        </p:sp>
        <p:sp>
          <p:nvSpPr>
            <p:cNvPr id="32" name="角丸四角形 31"/>
            <p:cNvSpPr/>
            <p:nvPr/>
          </p:nvSpPr>
          <p:spPr>
            <a:xfrm>
              <a:off x="3059832" y="3133008"/>
              <a:ext cx="1656184"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貯蔵管理</a:t>
              </a:r>
            </a:p>
          </p:txBody>
        </p:sp>
        <p:sp>
          <p:nvSpPr>
            <p:cNvPr id="33" name="角丸四角形 32"/>
            <p:cNvSpPr/>
            <p:nvPr/>
          </p:nvSpPr>
          <p:spPr>
            <a:xfrm>
              <a:off x="1180368" y="3565056"/>
              <a:ext cx="1735448"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操業情報管理</a:t>
              </a:r>
            </a:p>
          </p:txBody>
        </p:sp>
        <p:sp>
          <p:nvSpPr>
            <p:cNvPr id="34" name="角丸四角形 33"/>
            <p:cNvSpPr/>
            <p:nvPr/>
          </p:nvSpPr>
          <p:spPr>
            <a:xfrm>
              <a:off x="3059832" y="3565056"/>
              <a:ext cx="1656184" cy="300555"/>
            </a:xfrm>
            <a:prstGeom prst="roundRect">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r>
                <a:rPr kumimoji="1" lang="ja-JP" altLang="en-US" sz="1100"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rPr>
                <a:t>品質管理</a:t>
              </a:r>
            </a:p>
          </p:txBody>
        </p:sp>
        <p:sp>
          <p:nvSpPr>
            <p:cNvPr id="77" name="円柱 76"/>
            <p:cNvSpPr/>
            <p:nvPr/>
          </p:nvSpPr>
          <p:spPr>
            <a:xfrm>
              <a:off x="2706665" y="2281436"/>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8" name="円柱 77"/>
            <p:cNvSpPr/>
            <p:nvPr/>
          </p:nvSpPr>
          <p:spPr>
            <a:xfrm>
              <a:off x="4503620" y="2281436"/>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9" name="円柱 78"/>
            <p:cNvSpPr/>
            <p:nvPr/>
          </p:nvSpPr>
          <p:spPr>
            <a:xfrm>
              <a:off x="2706665" y="271348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0" name="円柱 79"/>
            <p:cNvSpPr/>
            <p:nvPr/>
          </p:nvSpPr>
          <p:spPr>
            <a:xfrm>
              <a:off x="4503620" y="2713484"/>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1" name="円柱 80"/>
            <p:cNvSpPr/>
            <p:nvPr/>
          </p:nvSpPr>
          <p:spPr>
            <a:xfrm>
              <a:off x="2706665" y="3145532"/>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2" name="円柱 81"/>
            <p:cNvSpPr/>
            <p:nvPr/>
          </p:nvSpPr>
          <p:spPr>
            <a:xfrm>
              <a:off x="4503620" y="3145532"/>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3" name="円柱 82"/>
            <p:cNvSpPr/>
            <p:nvPr/>
          </p:nvSpPr>
          <p:spPr>
            <a:xfrm>
              <a:off x="2706665" y="3577580"/>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4" name="円柱 83"/>
            <p:cNvSpPr/>
            <p:nvPr/>
          </p:nvSpPr>
          <p:spPr>
            <a:xfrm>
              <a:off x="4503620" y="3577580"/>
              <a:ext cx="281159" cy="288032"/>
            </a:xfrm>
            <a:prstGeom prst="can">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6" tIns="47986" rIns="47986" bIns="47986"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pic>
        <p:nvPicPr>
          <p:cNvPr id="137" name="図 1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7584" y="4126721"/>
            <a:ext cx="648072" cy="583113"/>
          </a:xfrm>
          <a:prstGeom prst="rect">
            <a:avLst/>
          </a:prstGeom>
        </p:spPr>
      </p:pic>
      <p:pic>
        <p:nvPicPr>
          <p:cNvPr id="138" name="図 13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190" y="2808762"/>
            <a:ext cx="648072" cy="583113"/>
          </a:xfrm>
          <a:prstGeom prst="rect">
            <a:avLst/>
          </a:prstGeom>
        </p:spPr>
      </p:pic>
      <p:pic>
        <p:nvPicPr>
          <p:cNvPr id="139" name="図 1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198" y="3504400"/>
            <a:ext cx="648072" cy="583113"/>
          </a:xfrm>
          <a:prstGeom prst="rect">
            <a:avLst/>
          </a:prstGeom>
        </p:spPr>
      </p:pic>
      <p:pic>
        <p:nvPicPr>
          <p:cNvPr id="140" name="図 1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860068" y="2020949"/>
            <a:ext cx="583113" cy="648072"/>
          </a:xfrm>
          <a:prstGeom prst="rect">
            <a:avLst/>
          </a:prstGeom>
        </p:spPr>
      </p:pic>
      <p:sp>
        <p:nvSpPr>
          <p:cNvPr id="142" name="TextBox 22"/>
          <p:cNvSpPr txBox="1"/>
          <p:nvPr/>
        </p:nvSpPr>
        <p:spPr>
          <a:xfrm>
            <a:off x="251529" y="4256301"/>
            <a:ext cx="659110" cy="276977"/>
          </a:xfrm>
          <a:prstGeom prst="rect">
            <a:avLst/>
          </a:prstGeom>
          <a:noFill/>
        </p:spPr>
        <p:txBody>
          <a:bodyPr wrap="none" lIns="91418" tIns="45709" rIns="91418" bIns="45709" rtlCol="0">
            <a:spAutoFit/>
          </a:bodyPr>
          <a:lstStyle/>
          <a:p>
            <a:pPr defTabSz="457097"/>
            <a:r>
              <a:rPr kumimoji="1" lang="ja-JP" altLang="en-US" sz="1200" b="1" dirty="0">
                <a:solidFill>
                  <a:srgbClr val="343434"/>
                </a:solidFill>
                <a:latin typeface="ＭＳ Ｐゴシック" panose="020B0600070205080204" pitchFamily="50" charset="-128"/>
                <a:ea typeface="ＭＳ Ｐゴシック" panose="020B0600070205080204" pitchFamily="50" charset="-128"/>
              </a:rPr>
              <a:t>流量計</a:t>
            </a:r>
          </a:p>
        </p:txBody>
      </p:sp>
      <p:sp>
        <p:nvSpPr>
          <p:cNvPr id="143" name="TextBox 22"/>
          <p:cNvSpPr txBox="1"/>
          <p:nvPr/>
        </p:nvSpPr>
        <p:spPr>
          <a:xfrm>
            <a:off x="282113" y="2993253"/>
            <a:ext cx="659110" cy="276977"/>
          </a:xfrm>
          <a:prstGeom prst="rect">
            <a:avLst/>
          </a:prstGeom>
          <a:noFill/>
        </p:spPr>
        <p:txBody>
          <a:bodyPr wrap="none" lIns="91418" tIns="45709" rIns="91418" bIns="45709" rtlCol="0">
            <a:spAutoFit/>
          </a:bodyPr>
          <a:lstStyle/>
          <a:p>
            <a:pPr defTabSz="457097"/>
            <a:r>
              <a:rPr kumimoji="1" lang="ja-JP" altLang="en-US" sz="1200" b="1" dirty="0">
                <a:solidFill>
                  <a:srgbClr val="343434"/>
                </a:solidFill>
                <a:latin typeface="ＭＳ Ｐゴシック" panose="020B0600070205080204" pitchFamily="50" charset="-128"/>
                <a:ea typeface="ＭＳ Ｐゴシック" panose="020B0600070205080204" pitchFamily="50" charset="-128"/>
              </a:rPr>
              <a:t>圧力計</a:t>
            </a:r>
          </a:p>
        </p:txBody>
      </p:sp>
      <p:sp>
        <p:nvSpPr>
          <p:cNvPr id="144" name="TextBox 22"/>
          <p:cNvSpPr txBox="1"/>
          <p:nvPr/>
        </p:nvSpPr>
        <p:spPr>
          <a:xfrm>
            <a:off x="307761" y="3693198"/>
            <a:ext cx="633462" cy="276977"/>
          </a:xfrm>
          <a:prstGeom prst="rect">
            <a:avLst/>
          </a:prstGeom>
          <a:noFill/>
        </p:spPr>
        <p:txBody>
          <a:bodyPr wrap="none" lIns="91418" tIns="45709" rIns="91418" bIns="45709" rtlCol="0">
            <a:spAutoFit/>
          </a:bodyPr>
          <a:lstStyle/>
          <a:p>
            <a:pPr defTabSz="457097"/>
            <a:r>
              <a:rPr kumimoji="1" lang="ja-JP" altLang="en-US" sz="1200" b="1" dirty="0">
                <a:solidFill>
                  <a:srgbClr val="343434"/>
                </a:solidFill>
                <a:latin typeface="ＭＳ Ｐゴシック" panose="020B0600070205080204" pitchFamily="50" charset="-128"/>
                <a:ea typeface="ＭＳ Ｐゴシック" panose="020B0600070205080204" pitchFamily="50" charset="-128"/>
              </a:rPr>
              <a:t>ゲージ</a:t>
            </a:r>
          </a:p>
        </p:txBody>
      </p:sp>
      <p:sp>
        <p:nvSpPr>
          <p:cNvPr id="150" name="TextBox 22"/>
          <p:cNvSpPr txBox="1"/>
          <p:nvPr/>
        </p:nvSpPr>
        <p:spPr>
          <a:xfrm>
            <a:off x="107513" y="2322525"/>
            <a:ext cx="764283" cy="276964"/>
          </a:xfrm>
          <a:prstGeom prst="rect">
            <a:avLst/>
          </a:prstGeom>
          <a:noFill/>
        </p:spPr>
        <p:txBody>
          <a:bodyPr wrap="none" lIns="91418" tIns="45709" rIns="91418" bIns="45709" rtlCol="0">
            <a:spAutoFit/>
          </a:bodyPr>
          <a:lstStyle/>
          <a:p>
            <a:pPr defTabSz="457097"/>
            <a:r>
              <a:rPr kumimoji="1" lang="ja-JP" altLang="en-US" sz="1200" b="1" dirty="0">
                <a:solidFill>
                  <a:srgbClr val="343434"/>
                </a:solidFill>
                <a:latin typeface="ＭＳ Ｐゴシック" panose="020B0600070205080204" pitchFamily="50" charset="-128"/>
                <a:ea typeface="ＭＳ Ｐゴシック" panose="020B0600070205080204" pitchFamily="50" charset="-128"/>
              </a:rPr>
              <a:t>センサー</a:t>
            </a:r>
          </a:p>
        </p:txBody>
      </p:sp>
      <p:grpSp>
        <p:nvGrpSpPr>
          <p:cNvPr id="151" name="図形グループ 150"/>
          <p:cNvGrpSpPr/>
          <p:nvPr/>
        </p:nvGrpSpPr>
        <p:grpSpPr>
          <a:xfrm>
            <a:off x="889297" y="1690116"/>
            <a:ext cx="588854" cy="356546"/>
            <a:chOff x="6372200" y="3507854"/>
            <a:chExt cx="432048" cy="288032"/>
          </a:xfrm>
        </p:grpSpPr>
        <p:sp>
          <p:nvSpPr>
            <p:cNvPr id="153" name="正方形/長方形 152"/>
            <p:cNvSpPr/>
            <p:nvPr/>
          </p:nvSpPr>
          <p:spPr>
            <a:xfrm>
              <a:off x="6372200" y="3507854"/>
              <a:ext cx="432048" cy="144016"/>
            </a:xfrm>
            <a:prstGeom prst="rect">
              <a:avLst/>
            </a:prstGeom>
            <a:solidFill>
              <a:srgbClr val="7F7F7F"/>
            </a:solid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4" name="弦 153"/>
            <p:cNvSpPr/>
            <p:nvPr/>
          </p:nvSpPr>
          <p:spPr>
            <a:xfrm>
              <a:off x="6444208" y="3507854"/>
              <a:ext cx="288032" cy="288032"/>
            </a:xfrm>
            <a:prstGeom prst="chord">
              <a:avLst>
                <a:gd name="adj1" fmla="val 5975"/>
                <a:gd name="adj2" fmla="val 10842921"/>
              </a:avLst>
            </a:prstGeom>
            <a:solidFill>
              <a:srgbClr val="7F7F7F"/>
            </a:solid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5" name="円/楕円 154"/>
            <p:cNvSpPr/>
            <p:nvPr/>
          </p:nvSpPr>
          <p:spPr>
            <a:xfrm>
              <a:off x="6516216" y="3651870"/>
              <a:ext cx="144016" cy="144016"/>
            </a:xfrm>
            <a:prstGeom prst="ellipse">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157" name="TextBox 22"/>
          <p:cNvSpPr txBox="1"/>
          <p:nvPr/>
        </p:nvSpPr>
        <p:spPr>
          <a:xfrm>
            <a:off x="320585" y="1708462"/>
            <a:ext cx="620638" cy="276977"/>
          </a:xfrm>
          <a:prstGeom prst="rect">
            <a:avLst/>
          </a:prstGeom>
          <a:noFill/>
        </p:spPr>
        <p:txBody>
          <a:bodyPr wrap="none" lIns="91418" tIns="45709" rIns="91418" bIns="45709" rtlCol="0">
            <a:spAutoFit/>
          </a:bodyPr>
          <a:lstStyle/>
          <a:p>
            <a:pPr defTabSz="457097"/>
            <a:r>
              <a:rPr kumimoji="1" lang="ja-JP" altLang="en-US" sz="1200" b="1" dirty="0">
                <a:solidFill>
                  <a:srgbClr val="343434"/>
                </a:solidFill>
                <a:latin typeface="ＭＳ Ｐゴシック" panose="020B0600070205080204" pitchFamily="50" charset="-128"/>
                <a:ea typeface="ＭＳ Ｐゴシック" panose="020B0600070205080204" pitchFamily="50" charset="-128"/>
              </a:rPr>
              <a:t>ビデオ</a:t>
            </a:r>
          </a:p>
        </p:txBody>
      </p:sp>
      <p:sp>
        <p:nvSpPr>
          <p:cNvPr id="158" name="正方形/長方形 157"/>
          <p:cNvSpPr/>
          <p:nvPr/>
        </p:nvSpPr>
        <p:spPr>
          <a:xfrm rot="18941032">
            <a:off x="1295758" y="1741356"/>
            <a:ext cx="99476" cy="89505"/>
          </a:xfrm>
          <a:prstGeom prst="rect">
            <a:avLst/>
          </a:prstGeom>
          <a:solidFill>
            <a:schemeClr val="bg1">
              <a:lumMod val="65000"/>
            </a:schemeClr>
          </a:solidFill>
          <a:ln w="19050">
            <a:noFill/>
          </a:ln>
        </p:spPr>
        <p:style>
          <a:lnRef idx="2">
            <a:schemeClr val="accent5"/>
          </a:lnRef>
          <a:fillRef idx="1">
            <a:schemeClr val="lt1"/>
          </a:fillRef>
          <a:effectRef idx="0">
            <a:schemeClr val="accent5"/>
          </a:effectRef>
          <a:fontRef idx="minor">
            <a:schemeClr val="dk1"/>
          </a:fontRef>
        </p:style>
        <p:txBody>
          <a:bodyPr lIns="35994" tIns="35994" rIns="35994" bIns="35994"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0" name="右中かっこ 159"/>
          <p:cNvSpPr/>
          <p:nvPr/>
        </p:nvSpPr>
        <p:spPr>
          <a:xfrm>
            <a:off x="1455912" y="2766121"/>
            <a:ext cx="431488" cy="2118652"/>
          </a:xfrm>
          <a:prstGeom prst="rightBrace">
            <a:avLst>
              <a:gd name="adj1" fmla="val 8333"/>
              <a:gd name="adj2" fmla="val 71108"/>
            </a:avLst>
          </a:prstGeom>
          <a:ln w="285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lIns="91422" tIns="45711" rIns="91422" bIns="45711" spcCol="0"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grpSp>
        <p:nvGrpSpPr>
          <p:cNvPr id="161" name="図形グループ 160"/>
          <p:cNvGrpSpPr/>
          <p:nvPr/>
        </p:nvGrpSpPr>
        <p:grpSpPr>
          <a:xfrm>
            <a:off x="2411760" y="2183009"/>
            <a:ext cx="432048" cy="512449"/>
            <a:chOff x="1557908" y="4509120"/>
            <a:chExt cx="648072" cy="888100"/>
          </a:xfrm>
          <a:solidFill>
            <a:schemeClr val="bg1">
              <a:lumMod val="50000"/>
            </a:schemeClr>
          </a:solidFill>
        </p:grpSpPr>
        <p:sp>
          <p:nvSpPr>
            <p:cNvPr id="179" name="角丸四角形 178"/>
            <p:cNvSpPr/>
            <p:nvPr/>
          </p:nvSpPr>
          <p:spPr>
            <a:xfrm>
              <a:off x="1557908" y="4653134"/>
              <a:ext cx="648072" cy="648074"/>
            </a:xfrm>
            <a:prstGeom prst="roundRect">
              <a:avLst>
                <a:gd name="adj" fmla="val 13360"/>
              </a:avLst>
            </a:prstGeom>
            <a:grp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80" name="図形グループ 179"/>
            <p:cNvGrpSpPr/>
            <p:nvPr/>
          </p:nvGrpSpPr>
          <p:grpSpPr>
            <a:xfrm>
              <a:off x="1691279" y="4509120"/>
              <a:ext cx="381330" cy="240028"/>
              <a:chOff x="7956376" y="2859782"/>
              <a:chExt cx="333751" cy="288032"/>
            </a:xfrm>
            <a:grpFill/>
          </p:grpSpPr>
          <p:sp>
            <p:nvSpPr>
              <p:cNvPr id="185" name="角丸四角形 184"/>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6" name="角丸四角形 185"/>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81" name="図形グループ 180"/>
            <p:cNvGrpSpPr/>
            <p:nvPr/>
          </p:nvGrpSpPr>
          <p:grpSpPr>
            <a:xfrm>
              <a:off x="1691279" y="5157192"/>
              <a:ext cx="381330" cy="240028"/>
              <a:chOff x="7956376" y="2859782"/>
              <a:chExt cx="333751" cy="288032"/>
            </a:xfrm>
            <a:grpFill/>
          </p:grpSpPr>
          <p:sp>
            <p:nvSpPr>
              <p:cNvPr id="183" name="角丸四角形 182"/>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4" name="角丸四角形 183"/>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187" name="図形グループ 186"/>
          <p:cNvGrpSpPr/>
          <p:nvPr/>
        </p:nvGrpSpPr>
        <p:grpSpPr>
          <a:xfrm rot="8302801" flipH="1">
            <a:off x="1483477" y="1479280"/>
            <a:ext cx="751497" cy="681428"/>
            <a:chOff x="7596336" y="1203598"/>
            <a:chExt cx="648072" cy="648072"/>
          </a:xfrm>
          <a:effectLst/>
        </p:grpSpPr>
        <p:sp>
          <p:nvSpPr>
            <p:cNvPr id="190" name="円弧 189"/>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191" name="円弧 190"/>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01" name="円弧 200"/>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02" name="円弧 201"/>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03" name="円弧 202"/>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04" name="円弧 203"/>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05" name="円弧 204"/>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grpSp>
      <p:grpSp>
        <p:nvGrpSpPr>
          <p:cNvPr id="208" name="図形グループ 207"/>
          <p:cNvGrpSpPr/>
          <p:nvPr/>
        </p:nvGrpSpPr>
        <p:grpSpPr>
          <a:xfrm rot="8302801" flipH="1">
            <a:off x="1467941" y="2075729"/>
            <a:ext cx="751497" cy="681428"/>
            <a:chOff x="7596336" y="1203598"/>
            <a:chExt cx="648072" cy="648072"/>
          </a:xfrm>
          <a:effectLst/>
        </p:grpSpPr>
        <p:sp>
          <p:nvSpPr>
            <p:cNvPr id="209" name="円弧 208"/>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10" name="円弧 209"/>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11" name="円弧 210"/>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12" name="円弧 211"/>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13" name="円弧 212"/>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14" name="円弧 213"/>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15" name="円弧 214"/>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grpSp>
      <p:sp>
        <p:nvSpPr>
          <p:cNvPr id="232" name="TextBox 22"/>
          <p:cNvSpPr txBox="1"/>
          <p:nvPr/>
        </p:nvSpPr>
        <p:spPr>
          <a:xfrm>
            <a:off x="338136" y="851244"/>
            <a:ext cx="646286" cy="646309"/>
          </a:xfrm>
          <a:prstGeom prst="rect">
            <a:avLst/>
          </a:prstGeom>
          <a:noFill/>
        </p:spPr>
        <p:txBody>
          <a:bodyPr wrap="none" lIns="91418" tIns="45709" rIns="91418" bIns="45709" rtlCol="0">
            <a:spAutoFit/>
          </a:bodyPr>
          <a:lstStyle/>
          <a:p>
            <a:pPr algn="ctr" defTabSz="457097"/>
            <a:r>
              <a:rPr kumimoji="1" lang="ja-JP" altLang="en-US" sz="1200" b="1" dirty="0" smtClean="0">
                <a:solidFill>
                  <a:srgbClr val="343434"/>
                </a:solidFill>
                <a:latin typeface="ＭＳ Ｐゴシック" panose="020B0600070205080204" pitchFamily="50" charset="-128"/>
                <a:ea typeface="ＭＳ Ｐゴシック" panose="020B0600070205080204" pitchFamily="50" charset="-128"/>
              </a:rPr>
              <a:t>位置</a:t>
            </a:r>
            <a:r>
              <a:rPr kumimoji="1" lang="en-US" altLang="ja-JP" sz="1200" b="1" dirty="0" smtClean="0">
                <a:solidFill>
                  <a:srgbClr val="343434"/>
                </a:solidFill>
                <a:latin typeface="ＭＳ Ｐゴシック" panose="020B0600070205080204" pitchFamily="50" charset="-128"/>
                <a:ea typeface="ＭＳ Ｐゴシック" panose="020B0600070205080204" pitchFamily="50" charset="-128"/>
              </a:rPr>
              <a:t/>
            </a:r>
            <a:br>
              <a:rPr kumimoji="1" lang="en-US" altLang="ja-JP" sz="1200" b="1" dirty="0" smtClean="0">
                <a:solidFill>
                  <a:srgbClr val="343434"/>
                </a:solidFill>
                <a:latin typeface="ＭＳ Ｐゴシック" panose="020B0600070205080204" pitchFamily="50" charset="-128"/>
                <a:ea typeface="ＭＳ Ｐゴシック" panose="020B0600070205080204" pitchFamily="50" charset="-128"/>
              </a:rPr>
            </a:br>
            <a:r>
              <a:rPr kumimoji="1" lang="ja-JP" altLang="en-US" sz="1200" b="1" dirty="0" smtClean="0">
                <a:solidFill>
                  <a:srgbClr val="343434"/>
                </a:solidFill>
                <a:latin typeface="ＭＳ Ｐゴシック" panose="020B0600070205080204" pitchFamily="50" charset="-128"/>
                <a:ea typeface="ＭＳ Ｐゴシック" panose="020B0600070205080204" pitchFamily="50" charset="-128"/>
              </a:rPr>
              <a:t>心拍</a:t>
            </a:r>
            <a:endParaRPr kumimoji="1" lang="en-US" altLang="ja-JP" sz="1200" b="1" dirty="0" smtClean="0">
              <a:solidFill>
                <a:srgbClr val="343434"/>
              </a:solidFill>
              <a:latin typeface="ＭＳ Ｐゴシック" panose="020B0600070205080204" pitchFamily="50" charset="-128"/>
              <a:ea typeface="ＭＳ Ｐゴシック" panose="020B0600070205080204" pitchFamily="50" charset="-128"/>
            </a:endParaRPr>
          </a:p>
          <a:p>
            <a:pPr algn="ctr" defTabSz="457097"/>
            <a:r>
              <a:rPr kumimoji="1" lang="ja-JP" altLang="en-US" sz="1200" b="1" dirty="0" smtClean="0">
                <a:solidFill>
                  <a:srgbClr val="343434"/>
                </a:solidFill>
                <a:latin typeface="ＭＳ Ｐゴシック" panose="020B0600070205080204" pitchFamily="50" charset="-128"/>
                <a:ea typeface="ＭＳ Ｐゴシック" panose="020B0600070205080204" pitchFamily="50" charset="-128"/>
              </a:rPr>
              <a:t>加速度</a:t>
            </a:r>
            <a:endParaRPr kumimoji="1" lang="ja-JP" altLang="en-US" sz="1200" b="1" dirty="0">
              <a:solidFill>
                <a:srgbClr val="343434"/>
              </a:solidFill>
              <a:latin typeface="ＭＳ Ｐゴシック" panose="020B0600070205080204" pitchFamily="50" charset="-128"/>
              <a:ea typeface="ＭＳ Ｐゴシック" panose="020B0600070205080204" pitchFamily="50" charset="-128"/>
            </a:endParaRPr>
          </a:p>
        </p:txBody>
      </p:sp>
      <p:grpSp>
        <p:nvGrpSpPr>
          <p:cNvPr id="17" name="図形グループ 16"/>
          <p:cNvGrpSpPr/>
          <p:nvPr/>
        </p:nvGrpSpPr>
        <p:grpSpPr>
          <a:xfrm>
            <a:off x="1246898" y="887207"/>
            <a:ext cx="228758" cy="525218"/>
            <a:chOff x="1246898" y="769268"/>
            <a:chExt cx="228758" cy="583728"/>
          </a:xfrm>
        </p:grpSpPr>
        <p:grpSp>
          <p:nvGrpSpPr>
            <p:cNvPr id="219" name="図形グループ 218"/>
            <p:cNvGrpSpPr/>
            <p:nvPr/>
          </p:nvGrpSpPr>
          <p:grpSpPr>
            <a:xfrm>
              <a:off x="1246898" y="769268"/>
              <a:ext cx="228758" cy="583728"/>
              <a:chOff x="3492499" y="970639"/>
              <a:chExt cx="526144" cy="1342575"/>
            </a:xfrm>
          </p:grpSpPr>
          <p:sp>
            <p:nvSpPr>
              <p:cNvPr id="220" name="片側の 2 つの角を丸めた四角形 219"/>
              <p:cNvSpPr/>
              <p:nvPr/>
            </p:nvSpPr>
            <p:spPr>
              <a:xfrm>
                <a:off x="3492499" y="1496787"/>
                <a:ext cx="517071" cy="816427"/>
              </a:xfrm>
              <a:prstGeom prst="round2SameRect">
                <a:avLst>
                  <a:gd name="adj1" fmla="val 49974"/>
                  <a:gd name="adj2" fmla="val 0"/>
                </a:avLst>
              </a:prstGeom>
              <a:solidFill>
                <a:schemeClr val="bg1">
                  <a:lumMod val="50000"/>
                </a:schemeClr>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1" name="円/楕円 220"/>
              <p:cNvSpPr/>
              <p:nvPr/>
            </p:nvSpPr>
            <p:spPr>
              <a:xfrm>
                <a:off x="3501572" y="970639"/>
                <a:ext cx="517071" cy="517071"/>
              </a:xfrm>
              <a:prstGeom prst="ellipse">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233" name="正方形/長方形 232"/>
            <p:cNvSpPr/>
            <p:nvPr/>
          </p:nvSpPr>
          <p:spPr>
            <a:xfrm rot="18941032">
              <a:off x="1315897" y="1070504"/>
              <a:ext cx="99476" cy="99476"/>
            </a:xfrm>
            <a:prstGeom prst="rect">
              <a:avLst/>
            </a:prstGeom>
            <a:solidFill>
              <a:schemeClr val="bg1">
                <a:lumMod val="65000"/>
              </a:schemeClr>
            </a:solidFill>
            <a:ln w="19050">
              <a:noFill/>
            </a:ln>
          </p:spPr>
          <p:style>
            <a:lnRef idx="2">
              <a:schemeClr val="accent5"/>
            </a:lnRef>
            <a:fillRef idx="1">
              <a:schemeClr val="lt1"/>
            </a:fillRef>
            <a:effectRef idx="0">
              <a:schemeClr val="accent5"/>
            </a:effectRef>
            <a:fontRef idx="minor">
              <a:schemeClr val="dk1"/>
            </a:fontRef>
          </p:style>
          <p:txBody>
            <a:bodyPr lIns="47985" tIns="47985" rIns="47985" bIns="47985"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234" name="図形グループ 233"/>
          <p:cNvGrpSpPr/>
          <p:nvPr/>
        </p:nvGrpSpPr>
        <p:grpSpPr>
          <a:xfrm rot="8302801" flipH="1">
            <a:off x="1503615" y="896167"/>
            <a:ext cx="751497" cy="681428"/>
            <a:chOff x="7596336" y="1203598"/>
            <a:chExt cx="648072" cy="648072"/>
          </a:xfrm>
          <a:effectLst/>
        </p:grpSpPr>
        <p:sp>
          <p:nvSpPr>
            <p:cNvPr id="235" name="円弧 234"/>
            <p:cNvSpPr/>
            <p:nvPr/>
          </p:nvSpPr>
          <p:spPr>
            <a:xfrm>
              <a:off x="7596336" y="1203598"/>
              <a:ext cx="648072" cy="64807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36" name="円弧 235"/>
            <p:cNvSpPr/>
            <p:nvPr/>
          </p:nvSpPr>
          <p:spPr>
            <a:xfrm>
              <a:off x="7596336" y="1275606"/>
              <a:ext cx="576064" cy="57606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37" name="円弧 236"/>
            <p:cNvSpPr/>
            <p:nvPr/>
          </p:nvSpPr>
          <p:spPr>
            <a:xfrm>
              <a:off x="7596336" y="1347614"/>
              <a:ext cx="504056" cy="504056"/>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38" name="円弧 237"/>
            <p:cNvSpPr/>
            <p:nvPr/>
          </p:nvSpPr>
          <p:spPr>
            <a:xfrm>
              <a:off x="7596336" y="1419622"/>
              <a:ext cx="432048" cy="432048"/>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39" name="円弧 238"/>
            <p:cNvSpPr/>
            <p:nvPr/>
          </p:nvSpPr>
          <p:spPr>
            <a:xfrm>
              <a:off x="7596336" y="1491630"/>
              <a:ext cx="360040" cy="360040"/>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40" name="円弧 239"/>
            <p:cNvSpPr/>
            <p:nvPr/>
          </p:nvSpPr>
          <p:spPr>
            <a:xfrm>
              <a:off x="7596336" y="1563638"/>
              <a:ext cx="288032" cy="288032"/>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41" name="円弧 240"/>
            <p:cNvSpPr/>
            <p:nvPr/>
          </p:nvSpPr>
          <p:spPr>
            <a:xfrm>
              <a:off x="7596336" y="1635646"/>
              <a:ext cx="216024" cy="216024"/>
            </a:xfrm>
            <a:prstGeom prst="arc">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grpSp>
      <p:grpSp>
        <p:nvGrpSpPr>
          <p:cNvPr id="243" name="図形グループ 242"/>
          <p:cNvGrpSpPr/>
          <p:nvPr/>
        </p:nvGrpSpPr>
        <p:grpSpPr>
          <a:xfrm>
            <a:off x="971600" y="887207"/>
            <a:ext cx="228758" cy="525218"/>
            <a:chOff x="1246898" y="769268"/>
            <a:chExt cx="228758" cy="583728"/>
          </a:xfrm>
        </p:grpSpPr>
        <p:grpSp>
          <p:nvGrpSpPr>
            <p:cNvPr id="244" name="図形グループ 243"/>
            <p:cNvGrpSpPr/>
            <p:nvPr/>
          </p:nvGrpSpPr>
          <p:grpSpPr>
            <a:xfrm>
              <a:off x="1246898" y="769268"/>
              <a:ext cx="228758" cy="583728"/>
              <a:chOff x="3492499" y="970639"/>
              <a:chExt cx="526144" cy="1342575"/>
            </a:xfrm>
          </p:grpSpPr>
          <p:sp>
            <p:nvSpPr>
              <p:cNvPr id="246" name="片側の 2 つの角を丸めた四角形 245"/>
              <p:cNvSpPr/>
              <p:nvPr/>
            </p:nvSpPr>
            <p:spPr>
              <a:xfrm>
                <a:off x="3492499" y="1496787"/>
                <a:ext cx="517071" cy="816427"/>
              </a:xfrm>
              <a:prstGeom prst="round2SameRect">
                <a:avLst>
                  <a:gd name="adj1" fmla="val 49974"/>
                  <a:gd name="adj2" fmla="val 0"/>
                </a:avLst>
              </a:prstGeom>
              <a:solidFill>
                <a:schemeClr val="bg1">
                  <a:lumMod val="50000"/>
                </a:schemeClr>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7" name="円/楕円 246"/>
              <p:cNvSpPr/>
              <p:nvPr/>
            </p:nvSpPr>
            <p:spPr>
              <a:xfrm>
                <a:off x="3501572" y="970639"/>
                <a:ext cx="517071" cy="517071"/>
              </a:xfrm>
              <a:prstGeom prst="ellipse">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245" name="正方形/長方形 244"/>
            <p:cNvSpPr/>
            <p:nvPr/>
          </p:nvSpPr>
          <p:spPr>
            <a:xfrm rot="18941032">
              <a:off x="1315897" y="1070504"/>
              <a:ext cx="99476" cy="99476"/>
            </a:xfrm>
            <a:prstGeom prst="rect">
              <a:avLst/>
            </a:prstGeom>
            <a:solidFill>
              <a:schemeClr val="bg1">
                <a:lumMod val="65000"/>
              </a:schemeClr>
            </a:solidFill>
            <a:ln w="19050">
              <a:noFill/>
            </a:ln>
          </p:spPr>
          <p:style>
            <a:lnRef idx="2">
              <a:schemeClr val="accent5"/>
            </a:lnRef>
            <a:fillRef idx="1">
              <a:schemeClr val="lt1"/>
            </a:fillRef>
            <a:effectRef idx="0">
              <a:schemeClr val="accent5"/>
            </a:effectRef>
            <a:fontRef idx="minor">
              <a:schemeClr val="dk1"/>
            </a:fontRef>
          </p:style>
          <p:txBody>
            <a:bodyPr lIns="47985" tIns="47985" rIns="47985" bIns="47985" rtlCol="0" anchor="ctr"/>
            <a:lstStyle/>
            <a:p>
              <a:pPr algn="ctr"/>
              <a:endParaRPr kumimoji="1" lang="ja-JP" altLang="en-US" sz="1600" b="1" dirty="0">
                <a:solidFill>
                  <a:srgbClr val="34343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248" name="Group 14"/>
          <p:cNvGrpSpPr/>
          <p:nvPr/>
        </p:nvGrpSpPr>
        <p:grpSpPr>
          <a:xfrm>
            <a:off x="3751605" y="1933784"/>
            <a:ext cx="731274" cy="545346"/>
            <a:chOff x="2479424" y="2606021"/>
            <a:chExt cx="644394" cy="480681"/>
          </a:xfrm>
          <a:solidFill>
            <a:srgbClr val="676767"/>
          </a:solidFill>
        </p:grpSpPr>
        <p:sp>
          <p:nvSpPr>
            <p:cNvPr id="249" name="Freeform 63"/>
            <p:cNvSpPr>
              <a:spLocks/>
            </p:cNvSpPr>
            <p:nvPr/>
          </p:nvSpPr>
          <p:spPr bwMode="auto">
            <a:xfrm>
              <a:off x="2536696" y="2606021"/>
              <a:ext cx="529851" cy="292901"/>
            </a:xfrm>
            <a:custGeom>
              <a:avLst/>
              <a:gdLst>
                <a:gd name="T0" fmla="*/ 163 w 971"/>
                <a:gd name="T1" fmla="*/ 231 h 506"/>
                <a:gd name="T2" fmla="*/ 161 w 971"/>
                <a:gd name="T3" fmla="*/ 210 h 506"/>
                <a:gd name="T4" fmla="*/ 270 w 971"/>
                <a:gd name="T5" fmla="*/ 100 h 506"/>
                <a:gd name="T6" fmla="*/ 342 w 971"/>
                <a:gd name="T7" fmla="*/ 127 h 506"/>
                <a:gd name="T8" fmla="*/ 543 w 971"/>
                <a:gd name="T9" fmla="*/ 0 h 506"/>
                <a:gd name="T10" fmla="*/ 769 w 971"/>
                <a:gd name="T11" fmla="*/ 226 h 506"/>
                <a:gd name="T12" fmla="*/ 769 w 971"/>
                <a:gd name="T13" fmla="*/ 228 h 506"/>
                <a:gd name="T14" fmla="*/ 776 w 971"/>
                <a:gd name="T15" fmla="*/ 228 h 506"/>
                <a:gd name="T16" fmla="*/ 971 w 971"/>
                <a:gd name="T17" fmla="*/ 426 h 506"/>
                <a:gd name="T18" fmla="*/ 967 w 971"/>
                <a:gd name="T19" fmla="*/ 464 h 506"/>
                <a:gd name="T20" fmla="*/ 483 w 971"/>
                <a:gd name="T21" fmla="*/ 440 h 506"/>
                <a:gd name="T22" fmla="*/ 0 w 971"/>
                <a:gd name="T23" fmla="*/ 410 h 506"/>
                <a:gd name="T24" fmla="*/ 163 w 971"/>
                <a:gd name="T25" fmla="*/ 23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1" h="506">
                  <a:moveTo>
                    <a:pt x="163" y="231"/>
                  </a:moveTo>
                  <a:cubicBezTo>
                    <a:pt x="161" y="224"/>
                    <a:pt x="161" y="217"/>
                    <a:pt x="161" y="210"/>
                  </a:cubicBezTo>
                  <a:cubicBezTo>
                    <a:pt x="161" y="150"/>
                    <a:pt x="210" y="100"/>
                    <a:pt x="270" y="100"/>
                  </a:cubicBezTo>
                  <a:cubicBezTo>
                    <a:pt x="297" y="100"/>
                    <a:pt x="322" y="109"/>
                    <a:pt x="342" y="127"/>
                  </a:cubicBezTo>
                  <a:cubicBezTo>
                    <a:pt x="378" y="51"/>
                    <a:pt x="454" y="0"/>
                    <a:pt x="543" y="0"/>
                  </a:cubicBezTo>
                  <a:cubicBezTo>
                    <a:pt x="669" y="0"/>
                    <a:pt x="769" y="100"/>
                    <a:pt x="769" y="226"/>
                  </a:cubicBezTo>
                  <a:cubicBezTo>
                    <a:pt x="769" y="226"/>
                    <a:pt x="769" y="226"/>
                    <a:pt x="769" y="228"/>
                  </a:cubicBezTo>
                  <a:cubicBezTo>
                    <a:pt x="769" y="228"/>
                    <a:pt x="769" y="228"/>
                    <a:pt x="776" y="228"/>
                  </a:cubicBezTo>
                  <a:cubicBezTo>
                    <a:pt x="884" y="228"/>
                    <a:pt x="971" y="316"/>
                    <a:pt x="971" y="426"/>
                  </a:cubicBezTo>
                  <a:cubicBezTo>
                    <a:pt x="971" y="439"/>
                    <a:pt x="969" y="451"/>
                    <a:pt x="967" y="464"/>
                  </a:cubicBezTo>
                  <a:cubicBezTo>
                    <a:pt x="896" y="484"/>
                    <a:pt x="744" y="506"/>
                    <a:pt x="483" y="440"/>
                  </a:cubicBezTo>
                  <a:cubicBezTo>
                    <a:pt x="245" y="381"/>
                    <a:pt x="90" y="391"/>
                    <a:pt x="0" y="410"/>
                  </a:cubicBezTo>
                  <a:cubicBezTo>
                    <a:pt x="7" y="318"/>
                    <a:pt x="74" y="245"/>
                    <a:pt x="163" y="2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285420" fontAlgn="base">
                <a:spcBef>
                  <a:spcPct val="0"/>
                </a:spcBef>
                <a:spcAft>
                  <a:spcPct val="0"/>
                </a:spcAft>
                <a:defRPr/>
              </a:pPr>
              <a:endParaRPr lang="en-US" sz="700" kern="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50" name="Freeform 64"/>
            <p:cNvSpPr>
              <a:spLocks/>
            </p:cNvSpPr>
            <p:nvPr/>
          </p:nvSpPr>
          <p:spPr bwMode="auto">
            <a:xfrm>
              <a:off x="2479424" y="2968077"/>
              <a:ext cx="644394" cy="118625"/>
            </a:xfrm>
            <a:custGeom>
              <a:avLst/>
              <a:gdLst>
                <a:gd name="T0" fmla="*/ 1163 w 1181"/>
                <a:gd name="T1" fmla="*/ 156 h 205"/>
                <a:gd name="T2" fmla="*/ 913 w 1181"/>
                <a:gd name="T3" fmla="*/ 205 h 205"/>
                <a:gd name="T4" fmla="*/ 583 w 1181"/>
                <a:gd name="T5" fmla="*/ 160 h 205"/>
                <a:gd name="T6" fmla="*/ 50 w 1181"/>
                <a:gd name="T7" fmla="*/ 156 h 205"/>
                <a:gd name="T8" fmla="*/ 9 w 1181"/>
                <a:gd name="T9" fmla="*/ 147 h 205"/>
                <a:gd name="T10" fmla="*/ 18 w 1181"/>
                <a:gd name="T11" fmla="*/ 106 h 205"/>
                <a:gd name="T12" fmla="*/ 598 w 1181"/>
                <a:gd name="T13" fmla="*/ 102 h 205"/>
                <a:gd name="T14" fmla="*/ 1131 w 1181"/>
                <a:gd name="T15" fmla="*/ 106 h 205"/>
                <a:gd name="T16" fmla="*/ 1172 w 1181"/>
                <a:gd name="T17" fmla="*/ 115 h 205"/>
                <a:gd name="T18" fmla="*/ 1163 w 1181"/>
                <a:gd name="T19" fmla="*/ 15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1" h="205">
                  <a:moveTo>
                    <a:pt x="1163" y="156"/>
                  </a:moveTo>
                  <a:cubicBezTo>
                    <a:pt x="1159" y="159"/>
                    <a:pt x="1083" y="205"/>
                    <a:pt x="913" y="205"/>
                  </a:cubicBezTo>
                  <a:cubicBezTo>
                    <a:pt x="828" y="205"/>
                    <a:pt x="719" y="194"/>
                    <a:pt x="583" y="160"/>
                  </a:cubicBezTo>
                  <a:cubicBezTo>
                    <a:pt x="200" y="63"/>
                    <a:pt x="51" y="155"/>
                    <a:pt x="50" y="156"/>
                  </a:cubicBezTo>
                  <a:cubicBezTo>
                    <a:pt x="36" y="165"/>
                    <a:pt x="18" y="161"/>
                    <a:pt x="9" y="147"/>
                  </a:cubicBezTo>
                  <a:cubicBezTo>
                    <a:pt x="0" y="133"/>
                    <a:pt x="4" y="115"/>
                    <a:pt x="18" y="106"/>
                  </a:cubicBezTo>
                  <a:cubicBezTo>
                    <a:pt x="25" y="102"/>
                    <a:pt x="190" y="0"/>
                    <a:pt x="598" y="102"/>
                  </a:cubicBezTo>
                  <a:cubicBezTo>
                    <a:pt x="981" y="199"/>
                    <a:pt x="1130" y="107"/>
                    <a:pt x="1131" y="106"/>
                  </a:cubicBezTo>
                  <a:cubicBezTo>
                    <a:pt x="1145" y="97"/>
                    <a:pt x="1163" y="101"/>
                    <a:pt x="1172" y="115"/>
                  </a:cubicBezTo>
                  <a:cubicBezTo>
                    <a:pt x="1181" y="129"/>
                    <a:pt x="1177" y="147"/>
                    <a:pt x="1163" y="1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285420" fontAlgn="base">
                <a:spcBef>
                  <a:spcPct val="0"/>
                </a:spcBef>
                <a:spcAft>
                  <a:spcPct val="0"/>
                </a:spcAft>
                <a:defRPr/>
              </a:pPr>
              <a:endParaRPr lang="en-US" sz="700" kern="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51" name="Freeform 65"/>
            <p:cNvSpPr>
              <a:spLocks/>
            </p:cNvSpPr>
            <p:nvPr/>
          </p:nvSpPr>
          <p:spPr bwMode="auto">
            <a:xfrm>
              <a:off x="2479424" y="2898922"/>
              <a:ext cx="644394" cy="118625"/>
            </a:xfrm>
            <a:custGeom>
              <a:avLst/>
              <a:gdLst>
                <a:gd name="T0" fmla="*/ 1163 w 1181"/>
                <a:gd name="T1" fmla="*/ 156 h 205"/>
                <a:gd name="T2" fmla="*/ 913 w 1181"/>
                <a:gd name="T3" fmla="*/ 205 h 205"/>
                <a:gd name="T4" fmla="*/ 583 w 1181"/>
                <a:gd name="T5" fmla="*/ 160 h 205"/>
                <a:gd name="T6" fmla="*/ 50 w 1181"/>
                <a:gd name="T7" fmla="*/ 156 h 205"/>
                <a:gd name="T8" fmla="*/ 9 w 1181"/>
                <a:gd name="T9" fmla="*/ 147 h 205"/>
                <a:gd name="T10" fmla="*/ 18 w 1181"/>
                <a:gd name="T11" fmla="*/ 106 h 205"/>
                <a:gd name="T12" fmla="*/ 598 w 1181"/>
                <a:gd name="T13" fmla="*/ 102 h 205"/>
                <a:gd name="T14" fmla="*/ 1131 w 1181"/>
                <a:gd name="T15" fmla="*/ 106 h 205"/>
                <a:gd name="T16" fmla="*/ 1172 w 1181"/>
                <a:gd name="T17" fmla="*/ 115 h 205"/>
                <a:gd name="T18" fmla="*/ 1163 w 1181"/>
                <a:gd name="T19" fmla="*/ 15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1" h="205">
                  <a:moveTo>
                    <a:pt x="1163" y="156"/>
                  </a:moveTo>
                  <a:cubicBezTo>
                    <a:pt x="1159" y="159"/>
                    <a:pt x="1083" y="205"/>
                    <a:pt x="913" y="205"/>
                  </a:cubicBezTo>
                  <a:cubicBezTo>
                    <a:pt x="828" y="205"/>
                    <a:pt x="719" y="194"/>
                    <a:pt x="583" y="160"/>
                  </a:cubicBezTo>
                  <a:cubicBezTo>
                    <a:pt x="200" y="63"/>
                    <a:pt x="51" y="155"/>
                    <a:pt x="50" y="156"/>
                  </a:cubicBezTo>
                  <a:cubicBezTo>
                    <a:pt x="36" y="165"/>
                    <a:pt x="18" y="161"/>
                    <a:pt x="9" y="147"/>
                  </a:cubicBezTo>
                  <a:cubicBezTo>
                    <a:pt x="0" y="133"/>
                    <a:pt x="4" y="115"/>
                    <a:pt x="18" y="106"/>
                  </a:cubicBezTo>
                  <a:cubicBezTo>
                    <a:pt x="25" y="102"/>
                    <a:pt x="190" y="0"/>
                    <a:pt x="598" y="102"/>
                  </a:cubicBezTo>
                  <a:cubicBezTo>
                    <a:pt x="981" y="199"/>
                    <a:pt x="1130" y="107"/>
                    <a:pt x="1131" y="106"/>
                  </a:cubicBezTo>
                  <a:cubicBezTo>
                    <a:pt x="1145" y="97"/>
                    <a:pt x="1163" y="101"/>
                    <a:pt x="1172" y="115"/>
                  </a:cubicBezTo>
                  <a:cubicBezTo>
                    <a:pt x="1181" y="129"/>
                    <a:pt x="1177" y="147"/>
                    <a:pt x="1163" y="1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285420" fontAlgn="base">
                <a:spcBef>
                  <a:spcPct val="0"/>
                </a:spcBef>
                <a:spcAft>
                  <a:spcPct val="0"/>
                </a:spcAft>
                <a:defRPr/>
              </a:pPr>
              <a:endParaRPr lang="en-US" sz="700" kern="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52" name="Freeform 66"/>
            <p:cNvSpPr>
              <a:spLocks/>
            </p:cNvSpPr>
            <p:nvPr/>
          </p:nvSpPr>
          <p:spPr bwMode="auto">
            <a:xfrm>
              <a:off x="2479424" y="2833096"/>
              <a:ext cx="644394" cy="118625"/>
            </a:xfrm>
            <a:custGeom>
              <a:avLst/>
              <a:gdLst>
                <a:gd name="T0" fmla="*/ 1163 w 1181"/>
                <a:gd name="T1" fmla="*/ 156 h 205"/>
                <a:gd name="T2" fmla="*/ 913 w 1181"/>
                <a:gd name="T3" fmla="*/ 205 h 205"/>
                <a:gd name="T4" fmla="*/ 583 w 1181"/>
                <a:gd name="T5" fmla="*/ 160 h 205"/>
                <a:gd name="T6" fmla="*/ 50 w 1181"/>
                <a:gd name="T7" fmla="*/ 156 h 205"/>
                <a:gd name="T8" fmla="*/ 9 w 1181"/>
                <a:gd name="T9" fmla="*/ 147 h 205"/>
                <a:gd name="T10" fmla="*/ 18 w 1181"/>
                <a:gd name="T11" fmla="*/ 106 h 205"/>
                <a:gd name="T12" fmla="*/ 598 w 1181"/>
                <a:gd name="T13" fmla="*/ 102 h 205"/>
                <a:gd name="T14" fmla="*/ 1131 w 1181"/>
                <a:gd name="T15" fmla="*/ 106 h 205"/>
                <a:gd name="T16" fmla="*/ 1172 w 1181"/>
                <a:gd name="T17" fmla="*/ 115 h 205"/>
                <a:gd name="T18" fmla="*/ 1163 w 1181"/>
                <a:gd name="T19" fmla="*/ 15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1" h="205">
                  <a:moveTo>
                    <a:pt x="1163" y="156"/>
                  </a:moveTo>
                  <a:cubicBezTo>
                    <a:pt x="1159" y="159"/>
                    <a:pt x="1083" y="205"/>
                    <a:pt x="913" y="205"/>
                  </a:cubicBezTo>
                  <a:cubicBezTo>
                    <a:pt x="828" y="205"/>
                    <a:pt x="719" y="194"/>
                    <a:pt x="583" y="160"/>
                  </a:cubicBezTo>
                  <a:cubicBezTo>
                    <a:pt x="200" y="63"/>
                    <a:pt x="51" y="155"/>
                    <a:pt x="50" y="156"/>
                  </a:cubicBezTo>
                  <a:cubicBezTo>
                    <a:pt x="36" y="165"/>
                    <a:pt x="18" y="161"/>
                    <a:pt x="9" y="147"/>
                  </a:cubicBezTo>
                  <a:cubicBezTo>
                    <a:pt x="0" y="133"/>
                    <a:pt x="4" y="115"/>
                    <a:pt x="18" y="106"/>
                  </a:cubicBezTo>
                  <a:cubicBezTo>
                    <a:pt x="25" y="102"/>
                    <a:pt x="190" y="0"/>
                    <a:pt x="598" y="102"/>
                  </a:cubicBezTo>
                  <a:cubicBezTo>
                    <a:pt x="981" y="199"/>
                    <a:pt x="1130" y="107"/>
                    <a:pt x="1131" y="106"/>
                  </a:cubicBezTo>
                  <a:cubicBezTo>
                    <a:pt x="1145" y="97"/>
                    <a:pt x="1163" y="101"/>
                    <a:pt x="1172" y="115"/>
                  </a:cubicBezTo>
                  <a:cubicBezTo>
                    <a:pt x="1181" y="129"/>
                    <a:pt x="1177" y="147"/>
                    <a:pt x="1163" y="1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285420" fontAlgn="base">
                <a:spcBef>
                  <a:spcPct val="0"/>
                </a:spcBef>
                <a:spcAft>
                  <a:spcPct val="0"/>
                </a:spcAft>
                <a:defRPr/>
              </a:pPr>
              <a:endParaRPr lang="en-US" sz="700" kern="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sp>
        <p:nvSpPr>
          <p:cNvPr id="253" name="TextBox 22"/>
          <p:cNvSpPr txBox="1"/>
          <p:nvPr/>
        </p:nvSpPr>
        <p:spPr>
          <a:xfrm>
            <a:off x="3419871" y="2516901"/>
            <a:ext cx="1345444" cy="276964"/>
          </a:xfrm>
          <a:prstGeom prst="rect">
            <a:avLst/>
          </a:prstGeom>
          <a:noFill/>
        </p:spPr>
        <p:txBody>
          <a:bodyPr wrap="square" lIns="91418" tIns="45709" rIns="91418" bIns="45709" rtlCol="0">
            <a:spAutoFit/>
          </a:bodyPr>
          <a:lstStyle/>
          <a:p>
            <a:pPr algn="ctr" defTabSz="457097"/>
            <a:r>
              <a:rPr kumimoji="1" lang="en-US" altLang="ja-JP" sz="1200" b="1" dirty="0">
                <a:solidFill>
                  <a:srgbClr val="343434"/>
                </a:solidFill>
                <a:latin typeface="ＭＳ Ｐゴシック" panose="020B0600070205080204" pitchFamily="50" charset="-128"/>
                <a:ea typeface="ＭＳ Ｐゴシック" panose="020B0600070205080204" pitchFamily="50" charset="-128"/>
              </a:rPr>
              <a:t>Fog Computer</a:t>
            </a:r>
            <a:endParaRPr kumimoji="1" lang="ja-JP" altLang="en-US" sz="1200" b="1" dirty="0">
              <a:solidFill>
                <a:srgbClr val="343434"/>
              </a:solidFill>
              <a:latin typeface="ＭＳ Ｐゴシック" panose="020B0600070205080204" pitchFamily="50" charset="-128"/>
              <a:ea typeface="ＭＳ Ｐゴシック" panose="020B0600070205080204" pitchFamily="50" charset="-128"/>
            </a:endParaRPr>
          </a:p>
        </p:txBody>
      </p:sp>
      <p:grpSp>
        <p:nvGrpSpPr>
          <p:cNvPr id="254" name="図形グループ 253"/>
          <p:cNvGrpSpPr/>
          <p:nvPr/>
        </p:nvGrpSpPr>
        <p:grpSpPr>
          <a:xfrm>
            <a:off x="2411760" y="1599895"/>
            <a:ext cx="432048" cy="512449"/>
            <a:chOff x="1557908" y="4509120"/>
            <a:chExt cx="648072" cy="888100"/>
          </a:xfrm>
          <a:solidFill>
            <a:schemeClr val="bg1">
              <a:lumMod val="50000"/>
            </a:schemeClr>
          </a:solidFill>
        </p:grpSpPr>
        <p:sp>
          <p:nvSpPr>
            <p:cNvPr id="255" name="角丸四角形 254"/>
            <p:cNvSpPr/>
            <p:nvPr/>
          </p:nvSpPr>
          <p:spPr>
            <a:xfrm>
              <a:off x="1557908" y="4653134"/>
              <a:ext cx="648072" cy="648074"/>
            </a:xfrm>
            <a:prstGeom prst="roundRect">
              <a:avLst>
                <a:gd name="adj" fmla="val 13360"/>
              </a:avLst>
            </a:prstGeom>
            <a:grp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256" name="図形グループ 255"/>
            <p:cNvGrpSpPr/>
            <p:nvPr/>
          </p:nvGrpSpPr>
          <p:grpSpPr>
            <a:xfrm>
              <a:off x="1691279" y="4509120"/>
              <a:ext cx="381330" cy="240028"/>
              <a:chOff x="7956376" y="2859782"/>
              <a:chExt cx="333751" cy="288032"/>
            </a:xfrm>
            <a:grpFill/>
          </p:grpSpPr>
          <p:sp>
            <p:nvSpPr>
              <p:cNvPr id="260" name="角丸四角形 259"/>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1" name="角丸四角形 260"/>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257" name="図形グループ 256"/>
            <p:cNvGrpSpPr/>
            <p:nvPr/>
          </p:nvGrpSpPr>
          <p:grpSpPr>
            <a:xfrm>
              <a:off x="1691279" y="5157192"/>
              <a:ext cx="381330" cy="240028"/>
              <a:chOff x="7956376" y="2859782"/>
              <a:chExt cx="333751" cy="288032"/>
            </a:xfrm>
            <a:grpFill/>
          </p:grpSpPr>
          <p:sp>
            <p:nvSpPr>
              <p:cNvPr id="258" name="角丸四角形 257"/>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59" name="角丸四角形 258"/>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262" name="図形グループ 261"/>
          <p:cNvGrpSpPr/>
          <p:nvPr/>
        </p:nvGrpSpPr>
        <p:grpSpPr>
          <a:xfrm>
            <a:off x="2411760" y="1016782"/>
            <a:ext cx="432048" cy="512449"/>
            <a:chOff x="1557908" y="4509120"/>
            <a:chExt cx="648072" cy="888100"/>
          </a:xfrm>
          <a:solidFill>
            <a:schemeClr val="bg1">
              <a:lumMod val="50000"/>
            </a:schemeClr>
          </a:solidFill>
        </p:grpSpPr>
        <p:sp>
          <p:nvSpPr>
            <p:cNvPr id="263" name="角丸四角形 262"/>
            <p:cNvSpPr/>
            <p:nvPr/>
          </p:nvSpPr>
          <p:spPr>
            <a:xfrm>
              <a:off x="1557908" y="4653134"/>
              <a:ext cx="648072" cy="648074"/>
            </a:xfrm>
            <a:prstGeom prst="roundRect">
              <a:avLst>
                <a:gd name="adj" fmla="val 13360"/>
              </a:avLst>
            </a:prstGeom>
            <a:grp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264" name="図形グループ 263"/>
            <p:cNvGrpSpPr/>
            <p:nvPr/>
          </p:nvGrpSpPr>
          <p:grpSpPr>
            <a:xfrm>
              <a:off x="1691279" y="4509120"/>
              <a:ext cx="381330" cy="240028"/>
              <a:chOff x="7956376" y="2859782"/>
              <a:chExt cx="333751" cy="288032"/>
            </a:xfrm>
            <a:grpFill/>
          </p:grpSpPr>
          <p:sp>
            <p:nvSpPr>
              <p:cNvPr id="268" name="角丸四角形 267"/>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9" name="角丸四角形 268"/>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265" name="図形グループ 264"/>
            <p:cNvGrpSpPr/>
            <p:nvPr/>
          </p:nvGrpSpPr>
          <p:grpSpPr>
            <a:xfrm>
              <a:off x="1691279" y="5157192"/>
              <a:ext cx="381330" cy="240028"/>
              <a:chOff x="7956376" y="2859782"/>
              <a:chExt cx="333751" cy="288032"/>
            </a:xfrm>
            <a:grpFill/>
          </p:grpSpPr>
          <p:sp>
            <p:nvSpPr>
              <p:cNvPr id="266" name="角丸四角形 265"/>
              <p:cNvSpPr/>
              <p:nvPr/>
            </p:nvSpPr>
            <p:spPr>
              <a:xfrm>
                <a:off x="7956376"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7" name="角丸四角形 266"/>
              <p:cNvSpPr/>
              <p:nvPr/>
            </p:nvSpPr>
            <p:spPr>
              <a:xfrm>
                <a:off x="8244408" y="2859782"/>
                <a:ext cx="45719" cy="288032"/>
              </a:xfrm>
              <a:prstGeom prst="roundRect">
                <a:avLst/>
              </a:prstGeom>
              <a:grpFill/>
              <a:ln w="9525" cmpd="sng">
                <a:solidFill>
                  <a:schemeClr val="bg1"/>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grpSp>
        <p:nvGrpSpPr>
          <p:cNvPr id="21" name="図形グループ 20"/>
          <p:cNvGrpSpPr/>
          <p:nvPr/>
        </p:nvGrpSpPr>
        <p:grpSpPr>
          <a:xfrm>
            <a:off x="6114898" y="1470316"/>
            <a:ext cx="1121398" cy="616547"/>
            <a:chOff x="5898874" y="1932438"/>
            <a:chExt cx="1121398" cy="685230"/>
          </a:xfrm>
        </p:grpSpPr>
        <p:pic>
          <p:nvPicPr>
            <p:cNvPr id="270" name="図 26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98874" y="1932438"/>
              <a:ext cx="1121398" cy="685230"/>
            </a:xfrm>
            <a:prstGeom prst="rect">
              <a:avLst/>
            </a:prstGeom>
          </p:spPr>
        </p:pic>
        <p:sp>
          <p:nvSpPr>
            <p:cNvPr id="272" name="TextBox 22"/>
            <p:cNvSpPr txBox="1"/>
            <p:nvPr/>
          </p:nvSpPr>
          <p:spPr>
            <a:xfrm>
              <a:off x="5940152" y="2179620"/>
              <a:ext cx="1080120" cy="342011"/>
            </a:xfrm>
            <a:prstGeom prst="rect">
              <a:avLst/>
            </a:prstGeom>
            <a:noFill/>
          </p:spPr>
          <p:txBody>
            <a:bodyPr wrap="square" lIns="121875" tIns="60937" rIns="121875" bIns="60937" rtlCol="0">
              <a:spAutoFit/>
            </a:bodyPr>
            <a:lstStyle/>
            <a:p>
              <a:pPr algn="ctr" defTabSz="457097"/>
              <a:r>
                <a:rPr kumimoji="1" lang="en-US" altLang="ja-JP" sz="1200" b="1" dirty="0">
                  <a:solidFill>
                    <a:srgbClr val="343434"/>
                  </a:solidFill>
                  <a:latin typeface="ＭＳ Ｐゴシック" panose="020B0600070205080204" pitchFamily="50" charset="-128"/>
                  <a:ea typeface="ＭＳ Ｐゴシック" panose="020B0600070205080204" pitchFamily="50" charset="-128"/>
                </a:rPr>
                <a:t>Cloud</a:t>
              </a:r>
              <a:endParaRPr kumimoji="1" lang="ja-JP" altLang="en-US" sz="1200" b="1" dirty="0">
                <a:solidFill>
                  <a:srgbClr val="343434"/>
                </a:solidFill>
                <a:latin typeface="ＭＳ Ｐゴシック" panose="020B0600070205080204" pitchFamily="50" charset="-128"/>
                <a:ea typeface="ＭＳ Ｐゴシック" panose="020B0600070205080204" pitchFamily="50" charset="-128"/>
              </a:endParaRPr>
            </a:p>
          </p:txBody>
        </p:sp>
      </p:grpSp>
      <p:grpSp>
        <p:nvGrpSpPr>
          <p:cNvPr id="22" name="図形グループ 21"/>
          <p:cNvGrpSpPr/>
          <p:nvPr/>
        </p:nvGrpSpPr>
        <p:grpSpPr>
          <a:xfrm>
            <a:off x="6084169" y="2377380"/>
            <a:ext cx="1152128" cy="555881"/>
            <a:chOff x="5868145" y="2641476"/>
            <a:chExt cx="1152128" cy="617805"/>
          </a:xfrm>
        </p:grpSpPr>
        <p:pic>
          <p:nvPicPr>
            <p:cNvPr id="271" name="図 270"/>
            <p:cNvPicPr>
              <a:picLocks noChangeAspect="1"/>
            </p:cNvPicPr>
            <p:nvPr/>
          </p:nvPicPr>
          <p:blipFill rotWithShape="1">
            <a:blip r:embed="rId7"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5868145" y="2641476"/>
              <a:ext cx="1152128" cy="617805"/>
            </a:xfrm>
            <a:prstGeom prst="rect">
              <a:avLst/>
            </a:prstGeom>
          </p:spPr>
        </p:pic>
        <p:sp>
          <p:nvSpPr>
            <p:cNvPr id="273" name="TextBox 22"/>
            <p:cNvSpPr txBox="1"/>
            <p:nvPr/>
          </p:nvSpPr>
          <p:spPr>
            <a:xfrm>
              <a:off x="6156176" y="2847215"/>
              <a:ext cx="648072" cy="205237"/>
            </a:xfrm>
            <a:prstGeom prst="rect">
              <a:avLst/>
            </a:prstGeom>
            <a:solidFill>
              <a:schemeClr val="bg1"/>
            </a:solidFill>
          </p:spPr>
          <p:txBody>
            <a:bodyPr wrap="square" lIns="0" tIns="0" rIns="0" bIns="0" rtlCol="0" anchor="ctr">
              <a:spAutoFit/>
            </a:bodyPr>
            <a:lstStyle/>
            <a:p>
              <a:pPr algn="ctr" defTabSz="457097"/>
              <a:r>
                <a:rPr kumimoji="1" lang="ja-JP" altLang="en-US" sz="1200" b="1" dirty="0">
                  <a:solidFill>
                    <a:srgbClr val="343434"/>
                  </a:solidFill>
                  <a:latin typeface="ＭＳ Ｐゴシック" panose="020B0600070205080204" pitchFamily="50" charset="-128"/>
                  <a:ea typeface="ＭＳ Ｐゴシック" panose="020B0600070205080204" pitchFamily="50" charset="-128"/>
                </a:rPr>
                <a:t>オンプレ</a:t>
              </a:r>
            </a:p>
          </p:txBody>
        </p:sp>
      </p:grpSp>
      <p:sp>
        <p:nvSpPr>
          <p:cNvPr id="275" name="右中かっこ 274"/>
          <p:cNvSpPr/>
          <p:nvPr/>
        </p:nvSpPr>
        <p:spPr>
          <a:xfrm>
            <a:off x="7308304" y="1599895"/>
            <a:ext cx="288032" cy="1295807"/>
          </a:xfrm>
          <a:prstGeom prst="rightBrace">
            <a:avLst>
              <a:gd name="adj1" fmla="val 8333"/>
              <a:gd name="adj2" fmla="val 49908"/>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lIns="91422" tIns="45711" rIns="91422" bIns="45711" spcCol="0"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76" name="TextBox 22"/>
          <p:cNvSpPr txBox="1"/>
          <p:nvPr/>
        </p:nvSpPr>
        <p:spPr>
          <a:xfrm>
            <a:off x="7893312" y="1416864"/>
            <a:ext cx="1080120" cy="461643"/>
          </a:xfrm>
          <a:prstGeom prst="rect">
            <a:avLst/>
          </a:prstGeom>
          <a:solidFill>
            <a:srgbClr val="000000"/>
          </a:solidFill>
          <a:ln>
            <a:solidFill>
              <a:schemeClr val="tx1"/>
            </a:solidFill>
          </a:ln>
        </p:spPr>
        <p:txBody>
          <a:bodyPr wrap="square" lIns="91418" tIns="45709" rIns="91418" bIns="45709" rtlCol="0">
            <a:spAutoFit/>
          </a:bodyPr>
          <a:lstStyle/>
          <a:p>
            <a:pPr algn="ctr" defTabSz="457097"/>
            <a:r>
              <a:rPr kumimoji="1" lang="ja-JP" altLang="en-US" sz="1200" b="1" dirty="0" smtClean="0">
                <a:solidFill>
                  <a:srgbClr val="FFFFFF"/>
                </a:solidFill>
                <a:latin typeface="ＭＳ Ｐゴシック" panose="020B0600070205080204" pitchFamily="50" charset="-128"/>
                <a:ea typeface="ＭＳ Ｐゴシック" panose="020B0600070205080204" pitchFamily="50" charset="-128"/>
              </a:rPr>
              <a:t>現在を可視化</a:t>
            </a:r>
            <a:r>
              <a:rPr kumimoji="1" lang="en-US" altLang="ja-JP" sz="1200" b="1" dirty="0" smtClean="0">
                <a:solidFill>
                  <a:srgbClr val="FFFFFF"/>
                </a:solidFill>
                <a:latin typeface="ＭＳ Ｐゴシック" panose="020B0600070205080204" pitchFamily="50" charset="-128"/>
                <a:ea typeface="ＭＳ Ｐゴシック" panose="020B0600070205080204" pitchFamily="50" charset="-128"/>
              </a:rPr>
              <a:t/>
            </a:r>
            <a:br>
              <a:rPr kumimoji="1" lang="en-US" altLang="ja-JP" sz="1200" b="1" dirty="0" smtClean="0">
                <a:solidFill>
                  <a:srgbClr val="FFFFFF"/>
                </a:solidFill>
                <a:latin typeface="ＭＳ Ｐゴシック" panose="020B0600070205080204" pitchFamily="50" charset="-128"/>
                <a:ea typeface="ＭＳ Ｐゴシック" panose="020B0600070205080204" pitchFamily="50" charset="-128"/>
              </a:rPr>
            </a:br>
            <a:r>
              <a:rPr kumimoji="1" lang="ja-JP" altLang="en-US" sz="1200" b="1" dirty="0" smtClean="0">
                <a:solidFill>
                  <a:srgbClr val="FFFFFF"/>
                </a:solidFill>
                <a:latin typeface="ＭＳ Ｐゴシック" panose="020B0600070205080204" pitchFamily="50" charset="-128"/>
                <a:ea typeface="ＭＳ Ｐゴシック" panose="020B0600070205080204" pitchFamily="50" charset="-128"/>
              </a:rPr>
              <a:t>未来</a:t>
            </a:r>
            <a:r>
              <a:rPr kumimoji="1" lang="ja-JP" altLang="en-US" sz="1200" b="1" dirty="0">
                <a:solidFill>
                  <a:srgbClr val="FFFFFF"/>
                </a:solidFill>
                <a:latin typeface="ＭＳ Ｐゴシック" panose="020B0600070205080204" pitchFamily="50" charset="-128"/>
                <a:ea typeface="ＭＳ Ｐゴシック" panose="020B0600070205080204" pitchFamily="50" charset="-128"/>
              </a:rPr>
              <a:t>を予見</a:t>
            </a:r>
            <a:endParaRPr kumimoji="1" lang="en-US" altLang="ja-JP" sz="1200" b="1" dirty="0">
              <a:solidFill>
                <a:srgbClr val="FFFFFF"/>
              </a:solidFill>
              <a:latin typeface="ＭＳ Ｐゴシック" panose="020B0600070205080204" pitchFamily="50" charset="-128"/>
              <a:ea typeface="ＭＳ Ｐゴシック" panose="020B0600070205080204" pitchFamily="50" charset="-128"/>
            </a:endParaRPr>
          </a:p>
        </p:txBody>
      </p:sp>
      <p:sp>
        <p:nvSpPr>
          <p:cNvPr id="277" name="TextBox 22"/>
          <p:cNvSpPr txBox="1"/>
          <p:nvPr/>
        </p:nvSpPr>
        <p:spPr>
          <a:xfrm>
            <a:off x="7812360" y="2627153"/>
            <a:ext cx="1224136" cy="261588"/>
          </a:xfrm>
          <a:prstGeom prst="rect">
            <a:avLst/>
          </a:prstGeom>
          <a:noFill/>
        </p:spPr>
        <p:txBody>
          <a:bodyPr wrap="square" lIns="91418" tIns="45709" rIns="91418" bIns="45709" rtlCol="0">
            <a:spAutoFit/>
          </a:bodyPr>
          <a:lstStyle/>
          <a:p>
            <a:pPr algn="ctr" defTabSz="457097"/>
            <a:r>
              <a:rPr kumimoji="1" lang="en-US" altLang="ja-JP" sz="1100" b="1" dirty="0">
                <a:solidFill>
                  <a:schemeClr val="tx1">
                    <a:lumMod val="50000"/>
                  </a:schemeClr>
                </a:solidFill>
                <a:latin typeface="ＭＳ Ｐゴシック" panose="020B0600070205080204" pitchFamily="50" charset="-128"/>
                <a:ea typeface="ＭＳ Ｐゴシック" panose="020B0600070205080204" pitchFamily="50" charset="-128"/>
              </a:rPr>
              <a:t>Application</a:t>
            </a:r>
            <a:endParaRPr kumimoji="1" lang="ja-JP" altLang="en-US" sz="1100" b="1" dirty="0">
              <a:solidFill>
                <a:schemeClr val="tx1">
                  <a:lumMod val="50000"/>
                </a:schemeClr>
              </a:solidFill>
              <a:latin typeface="ＭＳ Ｐゴシック" panose="020B0600070205080204" pitchFamily="50" charset="-128"/>
              <a:ea typeface="ＭＳ Ｐゴシック" panose="020B0600070205080204" pitchFamily="50" charset="-128"/>
            </a:endParaRPr>
          </a:p>
        </p:txBody>
      </p:sp>
      <p:grpSp>
        <p:nvGrpSpPr>
          <p:cNvPr id="278" name="図形グループ 277"/>
          <p:cNvGrpSpPr/>
          <p:nvPr/>
        </p:nvGrpSpPr>
        <p:grpSpPr>
          <a:xfrm>
            <a:off x="7958364" y="1882996"/>
            <a:ext cx="953486" cy="691097"/>
            <a:chOff x="7807462" y="1273322"/>
            <a:chExt cx="953486" cy="768085"/>
          </a:xfrm>
        </p:grpSpPr>
        <p:grpSp>
          <p:nvGrpSpPr>
            <p:cNvPr id="279" name="図形グループ 278"/>
            <p:cNvGrpSpPr/>
            <p:nvPr/>
          </p:nvGrpSpPr>
          <p:grpSpPr>
            <a:xfrm>
              <a:off x="7807462" y="1273322"/>
              <a:ext cx="953486" cy="768085"/>
              <a:chOff x="5436096" y="1993408"/>
              <a:chExt cx="864097" cy="696078"/>
            </a:xfrm>
          </p:grpSpPr>
          <p:sp>
            <p:nvSpPr>
              <p:cNvPr id="281" name="角丸四角形 280"/>
              <p:cNvSpPr/>
              <p:nvPr/>
            </p:nvSpPr>
            <p:spPr>
              <a:xfrm>
                <a:off x="5436096" y="1993408"/>
                <a:ext cx="864096" cy="540060"/>
              </a:xfrm>
              <a:prstGeom prst="roundRect">
                <a:avLst>
                  <a:gd name="adj" fmla="val 12094"/>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2" name="角丸四角形 281"/>
              <p:cNvSpPr/>
              <p:nvPr/>
            </p:nvSpPr>
            <p:spPr>
              <a:xfrm>
                <a:off x="5436097" y="2569473"/>
                <a:ext cx="864096" cy="120013"/>
              </a:xfrm>
              <a:prstGeom prst="roundRect">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3" name="角丸四角形 282"/>
              <p:cNvSpPr/>
              <p:nvPr/>
            </p:nvSpPr>
            <p:spPr>
              <a:xfrm>
                <a:off x="5621260" y="2533467"/>
                <a:ext cx="493769" cy="45719"/>
              </a:xfrm>
              <a:prstGeom prst="roundRect">
                <a:avLst>
                  <a:gd name="adj" fmla="val 0"/>
                </a:avLst>
              </a:prstGeom>
              <a:solidFill>
                <a:srgbClr val="7F7F7F"/>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4" name="角丸四角形 283"/>
              <p:cNvSpPr/>
              <p:nvPr/>
            </p:nvSpPr>
            <p:spPr>
              <a:xfrm>
                <a:off x="5497817" y="2053414"/>
                <a:ext cx="740654" cy="420047"/>
              </a:xfrm>
              <a:prstGeom prst="roundRect">
                <a:avLst>
                  <a:gd name="adj" fmla="val 0"/>
                </a:avLst>
              </a:prstGeom>
              <a:solidFill>
                <a:schemeClr val="bg1"/>
              </a:solidFill>
              <a:ln w="19050">
                <a:no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pic>
          <p:nvPicPr>
            <p:cNvPr id="280" name="図 279" descr="グラフ.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46730" y="1368442"/>
              <a:ext cx="649983" cy="408937"/>
            </a:xfrm>
            <a:prstGeom prst="rect">
              <a:avLst/>
            </a:prstGeom>
          </p:spPr>
        </p:pic>
      </p:grpSp>
      <p:sp>
        <p:nvSpPr>
          <p:cNvPr id="285" name="TextBox 22"/>
          <p:cNvSpPr txBox="1"/>
          <p:nvPr/>
        </p:nvSpPr>
        <p:spPr>
          <a:xfrm>
            <a:off x="6084168" y="2118219"/>
            <a:ext cx="1152128" cy="261479"/>
          </a:xfrm>
          <a:prstGeom prst="rect">
            <a:avLst/>
          </a:prstGeom>
          <a:solidFill>
            <a:srgbClr val="000000"/>
          </a:solidFill>
          <a:ln>
            <a:solidFill>
              <a:schemeClr val="tx1"/>
            </a:solidFill>
          </a:ln>
        </p:spPr>
        <p:txBody>
          <a:bodyPr wrap="square" lIns="91418" tIns="45709" rIns="91418" bIns="45709" rtlCol="0">
            <a:spAutoFit/>
          </a:bodyPr>
          <a:lstStyle/>
          <a:p>
            <a:pPr algn="ctr" defTabSz="457097"/>
            <a:r>
              <a:rPr kumimoji="1" lang="ja-JP" altLang="en-US" sz="1100" b="1" dirty="0">
                <a:solidFill>
                  <a:srgbClr val="FFFFFF"/>
                </a:solidFill>
                <a:latin typeface="ＭＳ Ｐゴシック" panose="020B0600070205080204" pitchFamily="50" charset="-128"/>
                <a:ea typeface="ＭＳ Ｐゴシック" panose="020B0600070205080204" pitchFamily="50" charset="-128"/>
              </a:rPr>
              <a:t>データを分析</a:t>
            </a:r>
            <a:endParaRPr kumimoji="1" lang="en-US" altLang="ja-JP" sz="1100" b="1" dirty="0">
              <a:solidFill>
                <a:srgbClr val="FFFFFF"/>
              </a:solidFill>
              <a:latin typeface="ＭＳ Ｐゴシック" panose="020B0600070205080204" pitchFamily="50" charset="-128"/>
              <a:ea typeface="ＭＳ Ｐゴシック" panose="020B0600070205080204" pitchFamily="50" charset="-128"/>
            </a:endParaRPr>
          </a:p>
        </p:txBody>
      </p:sp>
      <p:sp>
        <p:nvSpPr>
          <p:cNvPr id="286" name="TextBox 22"/>
          <p:cNvSpPr txBox="1"/>
          <p:nvPr/>
        </p:nvSpPr>
        <p:spPr>
          <a:xfrm>
            <a:off x="3491886" y="1319059"/>
            <a:ext cx="1152127" cy="599841"/>
          </a:xfrm>
          <a:prstGeom prst="rect">
            <a:avLst/>
          </a:prstGeom>
          <a:solidFill>
            <a:srgbClr val="000000"/>
          </a:solidFill>
          <a:ln>
            <a:solidFill>
              <a:schemeClr val="tx1"/>
            </a:solidFill>
          </a:ln>
        </p:spPr>
        <p:txBody>
          <a:bodyPr wrap="square" lIns="91418" tIns="45709" rIns="91418" bIns="45709" rtlCol="0">
            <a:spAutoFit/>
          </a:bodyPr>
          <a:lstStyle/>
          <a:p>
            <a:pPr algn="ctr" defTabSz="457097"/>
            <a:r>
              <a:rPr kumimoji="1" lang="ja-JP" altLang="en-US" sz="1100" b="1" dirty="0">
                <a:solidFill>
                  <a:srgbClr val="FFFFFF"/>
                </a:solidFill>
                <a:latin typeface="ＭＳ Ｐゴシック" panose="020B0600070205080204" pitchFamily="50" charset="-128"/>
                <a:ea typeface="ＭＳ Ｐゴシック" panose="020B0600070205080204" pitchFamily="50" charset="-128"/>
              </a:rPr>
              <a:t>プロトコル統合</a:t>
            </a:r>
            <a:r>
              <a:rPr kumimoji="1" lang="en-US" altLang="ja-JP" sz="1100" b="1" dirty="0">
                <a:solidFill>
                  <a:srgbClr val="FFFFFF"/>
                </a:solidFill>
                <a:latin typeface="ＭＳ Ｐゴシック" panose="020B0600070205080204" pitchFamily="50" charset="-128"/>
                <a:ea typeface="ＭＳ Ｐゴシック" panose="020B0600070205080204" pitchFamily="50" charset="-128"/>
              </a:rPr>
              <a:t/>
            </a:r>
            <a:br>
              <a:rPr kumimoji="1" lang="en-US" altLang="ja-JP" sz="1100" b="1" dirty="0">
                <a:solidFill>
                  <a:srgbClr val="FFFFFF"/>
                </a:solidFill>
                <a:latin typeface="ＭＳ Ｐゴシック" panose="020B0600070205080204" pitchFamily="50" charset="-128"/>
                <a:ea typeface="ＭＳ Ｐゴシック" panose="020B0600070205080204" pitchFamily="50" charset="-128"/>
              </a:rPr>
            </a:br>
            <a:r>
              <a:rPr kumimoji="1" lang="ja-JP" altLang="en-US" sz="1100" b="1" dirty="0">
                <a:solidFill>
                  <a:srgbClr val="FFFFFF"/>
                </a:solidFill>
                <a:latin typeface="ＭＳ Ｐゴシック" panose="020B0600070205080204" pitchFamily="50" charset="-128"/>
                <a:ea typeface="ＭＳ Ｐゴシック" panose="020B0600070205080204" pitchFamily="50" charset="-128"/>
              </a:rPr>
              <a:t>フォーマット変換</a:t>
            </a:r>
            <a:r>
              <a:rPr kumimoji="1" lang="en-US" altLang="ja-JP" sz="1100" b="1" dirty="0">
                <a:solidFill>
                  <a:srgbClr val="FFFFFF"/>
                </a:solidFill>
                <a:latin typeface="ＭＳ Ｐゴシック" panose="020B0600070205080204" pitchFamily="50" charset="-128"/>
                <a:ea typeface="ＭＳ Ｐゴシック" panose="020B0600070205080204" pitchFamily="50" charset="-128"/>
              </a:rPr>
              <a:t/>
            </a:r>
            <a:br>
              <a:rPr kumimoji="1" lang="en-US" altLang="ja-JP" sz="1100" b="1" dirty="0">
                <a:solidFill>
                  <a:srgbClr val="FFFFFF"/>
                </a:solidFill>
                <a:latin typeface="ＭＳ Ｐゴシック" panose="020B0600070205080204" pitchFamily="50" charset="-128"/>
                <a:ea typeface="ＭＳ Ｐゴシック" panose="020B0600070205080204" pitchFamily="50" charset="-128"/>
              </a:rPr>
            </a:br>
            <a:r>
              <a:rPr kumimoji="1" lang="ja-JP" altLang="en-US" sz="1100" b="1" dirty="0">
                <a:solidFill>
                  <a:srgbClr val="FFFFFF"/>
                </a:solidFill>
                <a:latin typeface="ＭＳ Ｐゴシック" panose="020B0600070205080204" pitchFamily="50" charset="-128"/>
                <a:ea typeface="ＭＳ Ｐゴシック" panose="020B0600070205080204" pitchFamily="50" charset="-128"/>
              </a:rPr>
              <a:t>時系列整合</a:t>
            </a:r>
            <a:endParaRPr kumimoji="1" lang="en-US" altLang="ja-JP" sz="1100" b="1" dirty="0">
              <a:solidFill>
                <a:srgbClr val="FFFFFF"/>
              </a:solidFill>
              <a:latin typeface="ＭＳ Ｐゴシック" panose="020B0600070205080204" pitchFamily="50" charset="-128"/>
              <a:ea typeface="ＭＳ Ｐゴシック" panose="020B0600070205080204" pitchFamily="50" charset="-128"/>
            </a:endParaRPr>
          </a:p>
        </p:txBody>
      </p:sp>
      <p:sp>
        <p:nvSpPr>
          <p:cNvPr id="288" name="右中かっこ 287"/>
          <p:cNvSpPr/>
          <p:nvPr/>
        </p:nvSpPr>
        <p:spPr>
          <a:xfrm>
            <a:off x="2915816" y="1016783"/>
            <a:ext cx="360040" cy="1684548"/>
          </a:xfrm>
          <a:prstGeom prst="rightBrace">
            <a:avLst>
              <a:gd name="adj1" fmla="val 8333"/>
              <a:gd name="adj2" fmla="val 73047"/>
            </a:avLst>
          </a:prstGeom>
          <a:ln w="38100" cmpd="sng">
            <a:solidFill>
              <a:srgbClr val="214794"/>
            </a:solidFill>
          </a:ln>
          <a:effectLst/>
        </p:spPr>
        <p:style>
          <a:lnRef idx="2">
            <a:schemeClr val="accent1"/>
          </a:lnRef>
          <a:fillRef idx="0">
            <a:schemeClr val="accent1"/>
          </a:fillRef>
          <a:effectRef idx="1">
            <a:schemeClr val="accent1"/>
          </a:effectRef>
          <a:fontRef idx="minor">
            <a:schemeClr val="tx1"/>
          </a:fontRef>
        </p:style>
        <p:txBody>
          <a:bodyPr lIns="91422" tIns="45711" rIns="91422" bIns="45711" spcCol="0"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289" name="TextBox 22"/>
          <p:cNvSpPr txBox="1"/>
          <p:nvPr/>
        </p:nvSpPr>
        <p:spPr>
          <a:xfrm>
            <a:off x="1907703" y="2919485"/>
            <a:ext cx="1368152" cy="261479"/>
          </a:xfrm>
          <a:prstGeom prst="rect">
            <a:avLst/>
          </a:prstGeom>
          <a:solidFill>
            <a:srgbClr val="000000"/>
          </a:solidFill>
          <a:ln>
            <a:solidFill>
              <a:schemeClr val="tx1"/>
            </a:solidFill>
          </a:ln>
        </p:spPr>
        <p:txBody>
          <a:bodyPr wrap="square" lIns="0" tIns="45709" rIns="0" bIns="45709" rtlCol="0">
            <a:spAutoFit/>
          </a:bodyPr>
          <a:lstStyle/>
          <a:p>
            <a:pPr algn="ctr" defTabSz="457097"/>
            <a:r>
              <a:rPr kumimoji="1" lang="ja-JP" altLang="en-US" sz="1100" b="1" dirty="0">
                <a:solidFill>
                  <a:schemeClr val="bg1"/>
                </a:solidFill>
                <a:latin typeface="ＭＳ Ｐゴシック" panose="020B0600070205080204" pitchFamily="50" charset="-128"/>
                <a:ea typeface="ＭＳ Ｐゴシック" panose="020B0600070205080204" pitchFamily="50" charset="-128"/>
              </a:rPr>
              <a:t>シリアルをデジタル化</a:t>
            </a:r>
          </a:p>
        </p:txBody>
      </p:sp>
      <p:grpSp>
        <p:nvGrpSpPr>
          <p:cNvPr id="290" name="図形グループ 289"/>
          <p:cNvGrpSpPr/>
          <p:nvPr/>
        </p:nvGrpSpPr>
        <p:grpSpPr>
          <a:xfrm>
            <a:off x="2843808" y="4126721"/>
            <a:ext cx="399008" cy="259162"/>
            <a:chOff x="3502799" y="5267914"/>
            <a:chExt cx="959857" cy="493769"/>
          </a:xfrm>
        </p:grpSpPr>
        <p:sp>
          <p:nvSpPr>
            <p:cNvPr id="291" name="正方形/長方形 290"/>
            <p:cNvSpPr/>
            <p:nvPr/>
          </p:nvSpPr>
          <p:spPr>
            <a:xfrm>
              <a:off x="3502799" y="5267914"/>
              <a:ext cx="109698"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2" name="正方形/長方形 291"/>
            <p:cNvSpPr/>
            <p:nvPr/>
          </p:nvSpPr>
          <p:spPr>
            <a:xfrm>
              <a:off x="3612497" y="5267914"/>
              <a:ext cx="246820"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3" name="正方形/長方形 292"/>
            <p:cNvSpPr/>
            <p:nvPr/>
          </p:nvSpPr>
          <p:spPr>
            <a:xfrm>
              <a:off x="3859317" y="5267914"/>
              <a:ext cx="164547"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4" name="正方形/長方形 293"/>
            <p:cNvSpPr/>
            <p:nvPr/>
          </p:nvSpPr>
          <p:spPr>
            <a:xfrm>
              <a:off x="4023864" y="5267914"/>
              <a:ext cx="137122" cy="82295"/>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5" name="正方形/長方形 294"/>
            <p:cNvSpPr/>
            <p:nvPr/>
          </p:nvSpPr>
          <p:spPr>
            <a:xfrm>
              <a:off x="4160987" y="5267914"/>
              <a:ext cx="137122" cy="82295"/>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6" name="正方形/長方形 295"/>
            <p:cNvSpPr/>
            <p:nvPr/>
          </p:nvSpPr>
          <p:spPr>
            <a:xfrm>
              <a:off x="4106138" y="540507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7" name="正方形/長方形 296"/>
            <p:cNvSpPr/>
            <p:nvPr/>
          </p:nvSpPr>
          <p:spPr>
            <a:xfrm>
              <a:off x="4106138" y="5432504"/>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8" name="正方形/長方形 297"/>
            <p:cNvSpPr/>
            <p:nvPr/>
          </p:nvSpPr>
          <p:spPr>
            <a:xfrm>
              <a:off x="4106138" y="545993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9" name="正方形/長方形 298"/>
            <p:cNvSpPr/>
            <p:nvPr/>
          </p:nvSpPr>
          <p:spPr>
            <a:xfrm>
              <a:off x="4106138" y="548736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0" name="正方形/長方形 299"/>
            <p:cNvSpPr/>
            <p:nvPr/>
          </p:nvSpPr>
          <p:spPr>
            <a:xfrm>
              <a:off x="4106138" y="5514799"/>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1" name="正方形/長方形 300"/>
            <p:cNvSpPr/>
            <p:nvPr/>
          </p:nvSpPr>
          <p:spPr>
            <a:xfrm>
              <a:off x="4106138" y="554223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2" name="正方形/長方形 301"/>
            <p:cNvSpPr/>
            <p:nvPr/>
          </p:nvSpPr>
          <p:spPr>
            <a:xfrm>
              <a:off x="4106138" y="556966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3" name="正方形/長方形 302"/>
            <p:cNvSpPr/>
            <p:nvPr/>
          </p:nvSpPr>
          <p:spPr>
            <a:xfrm>
              <a:off x="4106138" y="5597093"/>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4" name="正方形/長方形 303"/>
            <p:cNvSpPr/>
            <p:nvPr/>
          </p:nvSpPr>
          <p:spPr>
            <a:xfrm>
              <a:off x="4106138" y="562452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5" name="正方形/長方形 304"/>
            <p:cNvSpPr/>
            <p:nvPr/>
          </p:nvSpPr>
          <p:spPr>
            <a:xfrm>
              <a:off x="4106138" y="565195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6" name="正方形/長方形 305"/>
            <p:cNvSpPr/>
            <p:nvPr/>
          </p:nvSpPr>
          <p:spPr>
            <a:xfrm>
              <a:off x="4106138" y="5679388"/>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7" name="正方形/長方形 306"/>
            <p:cNvSpPr/>
            <p:nvPr/>
          </p:nvSpPr>
          <p:spPr>
            <a:xfrm>
              <a:off x="4106138" y="570682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8" name="正方形/長方形 307"/>
            <p:cNvSpPr/>
            <p:nvPr/>
          </p:nvSpPr>
          <p:spPr>
            <a:xfrm>
              <a:off x="4106138" y="5734251"/>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9" name="正方形/長方形 308"/>
            <p:cNvSpPr/>
            <p:nvPr/>
          </p:nvSpPr>
          <p:spPr>
            <a:xfrm>
              <a:off x="4023864" y="5405072"/>
              <a:ext cx="82273" cy="356611"/>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0" name="正方形/長方形 309"/>
            <p:cNvSpPr/>
            <p:nvPr/>
          </p:nvSpPr>
          <p:spPr>
            <a:xfrm>
              <a:off x="4023864" y="5350209"/>
              <a:ext cx="274245" cy="54863"/>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1" name="正方形/長方形 310"/>
            <p:cNvSpPr/>
            <p:nvPr/>
          </p:nvSpPr>
          <p:spPr>
            <a:xfrm>
              <a:off x="4243260" y="540507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2" name="正方形/長方形 311"/>
            <p:cNvSpPr/>
            <p:nvPr/>
          </p:nvSpPr>
          <p:spPr>
            <a:xfrm>
              <a:off x="4243260" y="5432504"/>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3" name="正方形/長方形 312"/>
            <p:cNvSpPr/>
            <p:nvPr/>
          </p:nvSpPr>
          <p:spPr>
            <a:xfrm>
              <a:off x="4243260" y="545993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4" name="正方形/長方形 313"/>
            <p:cNvSpPr/>
            <p:nvPr/>
          </p:nvSpPr>
          <p:spPr>
            <a:xfrm>
              <a:off x="4243260" y="548736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5" name="正方形/長方形 314"/>
            <p:cNvSpPr/>
            <p:nvPr/>
          </p:nvSpPr>
          <p:spPr>
            <a:xfrm>
              <a:off x="4243260" y="5514799"/>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6" name="正方形/長方形 315"/>
            <p:cNvSpPr/>
            <p:nvPr/>
          </p:nvSpPr>
          <p:spPr>
            <a:xfrm>
              <a:off x="4243260" y="554223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7" name="正方形/長方形 316"/>
            <p:cNvSpPr/>
            <p:nvPr/>
          </p:nvSpPr>
          <p:spPr>
            <a:xfrm>
              <a:off x="4243260" y="556966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8" name="正方形/長方形 317"/>
            <p:cNvSpPr/>
            <p:nvPr/>
          </p:nvSpPr>
          <p:spPr>
            <a:xfrm>
              <a:off x="4243260" y="5597093"/>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9" name="正方形/長方形 318"/>
            <p:cNvSpPr/>
            <p:nvPr/>
          </p:nvSpPr>
          <p:spPr>
            <a:xfrm>
              <a:off x="4243260" y="562452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0" name="正方形/長方形 319"/>
            <p:cNvSpPr/>
            <p:nvPr/>
          </p:nvSpPr>
          <p:spPr>
            <a:xfrm>
              <a:off x="4243260" y="565195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1" name="正方形/長方形 320"/>
            <p:cNvSpPr/>
            <p:nvPr/>
          </p:nvSpPr>
          <p:spPr>
            <a:xfrm>
              <a:off x="4243260" y="5679388"/>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2" name="正方形/長方形 321"/>
            <p:cNvSpPr/>
            <p:nvPr/>
          </p:nvSpPr>
          <p:spPr>
            <a:xfrm>
              <a:off x="4243260" y="570682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3" name="正方形/長方形 322"/>
            <p:cNvSpPr/>
            <p:nvPr/>
          </p:nvSpPr>
          <p:spPr>
            <a:xfrm>
              <a:off x="4243260" y="5734251"/>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4" name="正方形/長方形 323"/>
            <p:cNvSpPr/>
            <p:nvPr/>
          </p:nvSpPr>
          <p:spPr>
            <a:xfrm>
              <a:off x="4160987" y="5405072"/>
              <a:ext cx="82273" cy="356611"/>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5" name="正方形/長方形 324"/>
            <p:cNvSpPr/>
            <p:nvPr/>
          </p:nvSpPr>
          <p:spPr>
            <a:xfrm>
              <a:off x="4298109" y="5267914"/>
              <a:ext cx="164547" cy="32917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6" name="正方形/長方形 325"/>
            <p:cNvSpPr/>
            <p:nvPr/>
          </p:nvSpPr>
          <p:spPr>
            <a:xfrm>
              <a:off x="4298109" y="5597093"/>
              <a:ext cx="164547" cy="109726"/>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7" name="正方形/長方形 326"/>
            <p:cNvSpPr/>
            <p:nvPr/>
          </p:nvSpPr>
          <p:spPr>
            <a:xfrm>
              <a:off x="4298109" y="5706820"/>
              <a:ext cx="164547" cy="54863"/>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369" name="下矢印 368"/>
          <p:cNvSpPr/>
          <p:nvPr/>
        </p:nvSpPr>
        <p:spPr>
          <a:xfrm rot="10800000">
            <a:off x="6444207" y="2960493"/>
            <a:ext cx="432048" cy="259162"/>
          </a:xfrm>
          <a:prstGeom prst="downArrow">
            <a:avLst>
              <a:gd name="adj1" fmla="val 50000"/>
              <a:gd name="adj2" fmla="val 35517"/>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70" name="下矢印 369"/>
          <p:cNvSpPr/>
          <p:nvPr/>
        </p:nvSpPr>
        <p:spPr>
          <a:xfrm>
            <a:off x="6372200" y="1211156"/>
            <a:ext cx="432048" cy="259162"/>
          </a:xfrm>
          <a:prstGeom prst="downArrow">
            <a:avLst>
              <a:gd name="adj1" fmla="val 50000"/>
              <a:gd name="adj2" fmla="val 35517"/>
            </a:avLst>
          </a:prstGeom>
          <a:solidFill>
            <a:srgbClr val="214794"/>
          </a:solidFill>
          <a:ln w="19050">
            <a:noFill/>
          </a:ln>
        </p:spPr>
        <p:style>
          <a:lnRef idx="2">
            <a:schemeClr val="accent5"/>
          </a:lnRef>
          <a:fillRef idx="1">
            <a:schemeClr val="lt1"/>
          </a:fillRef>
          <a:effectRef idx="0">
            <a:schemeClr val="accent5"/>
          </a:effectRef>
          <a:fontRef idx="minor">
            <a:schemeClr val="dk1"/>
          </a:fontRef>
        </p:style>
        <p:txBody>
          <a:bodyPr lIns="35996" tIns="35996" rIns="35996" bIns="35996" rtlCol="0" anchor="ctr"/>
          <a:lstStyle/>
          <a:p>
            <a:pPr algn="ctr"/>
            <a:endParaRPr kumimoji="1" lang="ja-JP" altLang="en-US" sz="16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72" name="右中かっこ 371"/>
          <p:cNvSpPr/>
          <p:nvPr/>
        </p:nvSpPr>
        <p:spPr>
          <a:xfrm rot="10800000">
            <a:off x="5724128" y="1599895"/>
            <a:ext cx="288032" cy="1295807"/>
          </a:xfrm>
          <a:prstGeom prst="rightBrace">
            <a:avLst>
              <a:gd name="adj1" fmla="val 8333"/>
              <a:gd name="adj2" fmla="val 49908"/>
            </a:avLst>
          </a:prstGeom>
          <a:ln w="38100" cmpd="sng">
            <a:solidFill>
              <a:srgbClr val="214794"/>
            </a:solidFill>
          </a:ln>
          <a:effectLst/>
        </p:spPr>
        <p:style>
          <a:lnRef idx="2">
            <a:schemeClr val="accent1"/>
          </a:lnRef>
          <a:fillRef idx="0">
            <a:schemeClr val="accent1"/>
          </a:fillRef>
          <a:effectRef idx="1">
            <a:schemeClr val="accent1"/>
          </a:effectRef>
          <a:fontRef idx="minor">
            <a:schemeClr val="tx1"/>
          </a:fontRef>
        </p:style>
        <p:txBody>
          <a:bodyPr lIns="91422" tIns="45711" rIns="91422" bIns="45711" spcCol="0"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cxnSp>
        <p:nvCxnSpPr>
          <p:cNvPr id="375" name="直線矢印コネクタ 374"/>
          <p:cNvCxnSpPr/>
          <p:nvPr/>
        </p:nvCxnSpPr>
        <p:spPr>
          <a:xfrm>
            <a:off x="7524327" y="2246609"/>
            <a:ext cx="360040" cy="1193"/>
          </a:xfrm>
          <a:prstGeom prst="straightConnector1">
            <a:avLst/>
          </a:prstGeom>
          <a:ln w="38100" cmpd="sng">
            <a:solidFill>
              <a:srgbClr val="214794"/>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6" name="直線矢印コネクタ 375"/>
          <p:cNvCxnSpPr/>
          <p:nvPr/>
        </p:nvCxnSpPr>
        <p:spPr>
          <a:xfrm>
            <a:off x="5436096" y="2247799"/>
            <a:ext cx="360040" cy="1193"/>
          </a:xfrm>
          <a:prstGeom prst="straightConnector1">
            <a:avLst/>
          </a:prstGeom>
          <a:ln w="38100" cmpd="sng">
            <a:solidFill>
              <a:srgbClr val="214794"/>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7" name="直線矢印コネクタ 376"/>
          <p:cNvCxnSpPr/>
          <p:nvPr/>
        </p:nvCxnSpPr>
        <p:spPr>
          <a:xfrm>
            <a:off x="3131840" y="2247799"/>
            <a:ext cx="576064" cy="0"/>
          </a:xfrm>
          <a:prstGeom prst="straightConnector1">
            <a:avLst/>
          </a:prstGeom>
          <a:ln w="38100" cmpd="sng">
            <a:solidFill>
              <a:srgbClr val="214794"/>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45" name="フリーフォーム 44"/>
          <p:cNvSpPr/>
          <p:nvPr/>
        </p:nvSpPr>
        <p:spPr>
          <a:xfrm>
            <a:off x="3281698" y="2419529"/>
            <a:ext cx="426213" cy="1826655"/>
          </a:xfrm>
          <a:custGeom>
            <a:avLst/>
            <a:gdLst>
              <a:gd name="connsiteX0" fmla="*/ 1103167 w 1103167"/>
              <a:gd name="connsiteY0" fmla="*/ 0 h 2030146"/>
              <a:gd name="connsiteX1" fmla="*/ 500597 w 1103167"/>
              <a:gd name="connsiteY1" fmla="*/ 0 h 2030146"/>
              <a:gd name="connsiteX2" fmla="*/ 500597 w 1103167"/>
              <a:gd name="connsiteY2" fmla="*/ 2030146 h 2030146"/>
              <a:gd name="connsiteX3" fmla="*/ 0 w 1103167"/>
              <a:gd name="connsiteY3" fmla="*/ 2030146 h 2030146"/>
            </a:gdLst>
            <a:ahLst/>
            <a:cxnLst>
              <a:cxn ang="0">
                <a:pos x="connsiteX0" y="connsiteY0"/>
              </a:cxn>
              <a:cxn ang="0">
                <a:pos x="connsiteX1" y="connsiteY1"/>
              </a:cxn>
              <a:cxn ang="0">
                <a:pos x="connsiteX2" y="connsiteY2"/>
              </a:cxn>
              <a:cxn ang="0">
                <a:pos x="connsiteX3" y="connsiteY3"/>
              </a:cxn>
            </a:cxnLst>
            <a:rect l="l" t="t" r="r" b="b"/>
            <a:pathLst>
              <a:path w="1103167" h="2030146">
                <a:moveTo>
                  <a:pt x="1103167" y="0"/>
                </a:moveTo>
                <a:lnTo>
                  <a:pt x="500597" y="0"/>
                </a:lnTo>
                <a:lnTo>
                  <a:pt x="500597" y="2030146"/>
                </a:lnTo>
                <a:lnTo>
                  <a:pt x="0" y="2030146"/>
                </a:lnTo>
              </a:path>
            </a:pathLst>
          </a:custGeom>
          <a:ln w="38100" cmpd="sng">
            <a:solidFill>
              <a:srgbClr val="214794"/>
            </a:solidFill>
            <a:headEnd type="triangle"/>
            <a:tailEnd type="none"/>
          </a:ln>
          <a:effectLst/>
        </p:spPr>
        <p:style>
          <a:lnRef idx="2">
            <a:schemeClr val="accent1"/>
          </a:lnRef>
          <a:fillRef idx="0">
            <a:schemeClr val="accent1"/>
          </a:fillRef>
          <a:effectRef idx="1">
            <a:schemeClr val="accent1"/>
          </a:effectRef>
          <a:fontRef idx="minor">
            <a:schemeClr val="tx1"/>
          </a:fontRef>
        </p:style>
        <p:txBody>
          <a:bodyPr lIns="68589" tIns="34295" rIns="68589" bIns="34295" rtlCol="0" anchor="ctr"/>
          <a:lstStyle/>
          <a:p>
            <a:pPr algn="ctr"/>
            <a:endParaRPr kumimoji="1" lang="ja-JP" altLang="en-US" sz="1900">
              <a:latin typeface="ＭＳ Ｐゴシック" panose="020B0600070205080204" pitchFamily="50" charset="-128"/>
              <a:ea typeface="ＭＳ Ｐゴシック" panose="020B0600070205080204" pitchFamily="50" charset="-128"/>
            </a:endParaRPr>
          </a:p>
        </p:txBody>
      </p:sp>
      <p:sp>
        <p:nvSpPr>
          <p:cNvPr id="380" name="TextBox 22"/>
          <p:cNvSpPr txBox="1"/>
          <p:nvPr/>
        </p:nvSpPr>
        <p:spPr>
          <a:xfrm>
            <a:off x="1835696" y="692831"/>
            <a:ext cx="1512168" cy="261479"/>
          </a:xfrm>
          <a:prstGeom prst="rect">
            <a:avLst/>
          </a:prstGeom>
          <a:solidFill>
            <a:srgbClr val="000000"/>
          </a:solidFill>
          <a:ln>
            <a:solidFill>
              <a:schemeClr val="tx1"/>
            </a:solidFill>
          </a:ln>
        </p:spPr>
        <p:txBody>
          <a:bodyPr wrap="square" lIns="0" tIns="45709" rIns="0" bIns="45709" rtlCol="0">
            <a:spAutoFit/>
          </a:bodyPr>
          <a:lstStyle/>
          <a:p>
            <a:pPr algn="ctr" defTabSz="457097"/>
            <a:r>
              <a:rPr kumimoji="1" lang="ja-JP" altLang="en-US" sz="1100" b="1" dirty="0">
                <a:solidFill>
                  <a:schemeClr val="bg1"/>
                </a:solidFill>
                <a:latin typeface="ＭＳ Ｐゴシック" panose="020B0600070205080204" pitchFamily="50" charset="-128"/>
                <a:ea typeface="ＭＳ Ｐゴシック" panose="020B0600070205080204" pitchFamily="50" charset="-128"/>
              </a:rPr>
              <a:t>新たに</a:t>
            </a:r>
            <a:r>
              <a:rPr kumimoji="1" lang="en-US" altLang="ja-JP" sz="1100" b="1" dirty="0">
                <a:solidFill>
                  <a:schemeClr val="bg1"/>
                </a:solidFill>
                <a:latin typeface="ＭＳ Ｐゴシック" panose="020B0600070205080204" pitchFamily="50" charset="-128"/>
                <a:ea typeface="ＭＳ Ｐゴシック" panose="020B0600070205080204" pitchFamily="50" charset="-128"/>
              </a:rPr>
              <a:t>IoT</a:t>
            </a:r>
            <a:r>
              <a:rPr kumimoji="1" lang="ja-JP" altLang="en-US" sz="1100" b="1" dirty="0">
                <a:solidFill>
                  <a:schemeClr val="bg1"/>
                </a:solidFill>
                <a:latin typeface="ＭＳ Ｐゴシック" panose="020B0600070205080204" pitchFamily="50" charset="-128"/>
                <a:ea typeface="ＭＳ Ｐゴシック" panose="020B0600070205080204" pitchFamily="50" charset="-128"/>
              </a:rPr>
              <a:t>データを収集</a:t>
            </a:r>
          </a:p>
        </p:txBody>
      </p:sp>
      <p:cxnSp>
        <p:nvCxnSpPr>
          <p:cNvPr id="188" name="直線矢印コネクタ 187"/>
          <p:cNvCxnSpPr/>
          <p:nvPr/>
        </p:nvCxnSpPr>
        <p:spPr>
          <a:xfrm>
            <a:off x="4499991" y="2246609"/>
            <a:ext cx="360040" cy="1193"/>
          </a:xfrm>
          <a:prstGeom prst="straightConnector1">
            <a:avLst/>
          </a:prstGeom>
          <a:ln w="38100" cmpd="sng">
            <a:solidFill>
              <a:srgbClr val="214794"/>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347" name="図形グループ 346"/>
          <p:cNvGrpSpPr/>
          <p:nvPr/>
        </p:nvGrpSpPr>
        <p:grpSpPr>
          <a:xfrm>
            <a:off x="4860032" y="2120593"/>
            <a:ext cx="658672" cy="411563"/>
            <a:chOff x="4355976" y="2859782"/>
            <a:chExt cx="1152128" cy="720080"/>
          </a:xfrm>
        </p:grpSpPr>
        <p:sp>
          <p:nvSpPr>
            <p:cNvPr id="348" name="円柱 347"/>
            <p:cNvSpPr/>
            <p:nvPr/>
          </p:nvSpPr>
          <p:spPr>
            <a:xfrm>
              <a:off x="4355976" y="2859782"/>
              <a:ext cx="1152128" cy="720080"/>
            </a:xfrm>
            <a:prstGeom prst="can">
              <a:avLst>
                <a:gd name="adj" fmla="val 50000"/>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9" name="左右矢印 348"/>
            <p:cNvSpPr/>
            <p:nvPr/>
          </p:nvSpPr>
          <p:spPr>
            <a:xfrm>
              <a:off x="4375149" y="2981325"/>
              <a:ext cx="1114425" cy="114300"/>
            </a:xfrm>
            <a:prstGeom prst="leftRightArrow">
              <a:avLst/>
            </a:prstGeom>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50" name="左右矢印 349"/>
            <p:cNvSpPr/>
            <p:nvPr/>
          </p:nvSpPr>
          <p:spPr>
            <a:xfrm rot="5400000">
              <a:off x="4766938" y="2969644"/>
              <a:ext cx="330203" cy="144016"/>
            </a:xfrm>
            <a:prstGeom prst="leftRightArrow">
              <a:avLst/>
            </a:prstGeom>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47988" tIns="47988" rIns="47988" bIns="47988" rtlCol="0" anchor="ctr"/>
            <a:lstStyle/>
            <a:p>
              <a:pPr algn="ctr"/>
              <a:endParaRPr kumimoji="1" lang="ja-JP" altLang="en-US" sz="16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351" name="TextBox 22"/>
          <p:cNvSpPr txBox="1"/>
          <p:nvPr/>
        </p:nvSpPr>
        <p:spPr>
          <a:xfrm>
            <a:off x="4644008" y="1664689"/>
            <a:ext cx="792088" cy="276964"/>
          </a:xfrm>
          <a:prstGeom prst="rect">
            <a:avLst/>
          </a:prstGeom>
          <a:noFill/>
        </p:spPr>
        <p:txBody>
          <a:bodyPr wrap="square" lIns="91418" tIns="45709" rIns="91418" bIns="45709" rtlCol="0">
            <a:spAutoFit/>
          </a:bodyPr>
          <a:lstStyle/>
          <a:p>
            <a:pPr algn="ctr" defTabSz="457097"/>
            <a:r>
              <a:rPr kumimoji="1" lang="en-US" altLang="ja-JP" sz="1200" b="1" dirty="0">
                <a:solidFill>
                  <a:schemeClr val="tx1">
                    <a:lumMod val="50000"/>
                  </a:schemeClr>
                </a:solidFill>
                <a:latin typeface="ＭＳ Ｐゴシック" panose="020B0600070205080204" pitchFamily="50" charset="-128"/>
                <a:ea typeface="ＭＳ Ｐゴシック" panose="020B0600070205080204" pitchFamily="50" charset="-128"/>
              </a:rPr>
              <a:t>Security</a:t>
            </a:r>
            <a:endParaRPr kumimoji="1" lang="ja-JP" altLang="en-US" sz="1200" b="1" dirty="0">
              <a:solidFill>
                <a:schemeClr val="tx1">
                  <a:lumMod val="50000"/>
                </a:schemeClr>
              </a:solidFill>
              <a:latin typeface="ＭＳ Ｐゴシック" panose="020B0600070205080204" pitchFamily="50" charset="-128"/>
              <a:ea typeface="ＭＳ Ｐゴシック" panose="020B0600070205080204" pitchFamily="50" charset="-128"/>
            </a:endParaRPr>
          </a:p>
        </p:txBody>
      </p:sp>
      <p:sp>
        <p:nvSpPr>
          <p:cNvPr id="353" name="TextBox 22"/>
          <p:cNvSpPr txBox="1"/>
          <p:nvPr/>
        </p:nvSpPr>
        <p:spPr>
          <a:xfrm>
            <a:off x="4644008" y="2506963"/>
            <a:ext cx="1080120" cy="276964"/>
          </a:xfrm>
          <a:prstGeom prst="rect">
            <a:avLst/>
          </a:prstGeom>
          <a:noFill/>
        </p:spPr>
        <p:txBody>
          <a:bodyPr wrap="square" lIns="91418" tIns="45709" rIns="91418" bIns="45709" rtlCol="0">
            <a:spAutoFit/>
          </a:bodyPr>
          <a:lstStyle/>
          <a:p>
            <a:pPr algn="ctr" defTabSz="457097"/>
            <a:r>
              <a:rPr kumimoji="1" lang="en-US" altLang="ja-JP" sz="1200" b="1" dirty="0">
                <a:solidFill>
                  <a:schemeClr val="tx1">
                    <a:lumMod val="50000"/>
                  </a:schemeClr>
                </a:solidFill>
                <a:latin typeface="ＭＳ Ｐゴシック" panose="020B0600070205080204" pitchFamily="50" charset="-128"/>
                <a:ea typeface="ＭＳ Ｐゴシック" panose="020B0600070205080204" pitchFamily="50" charset="-128"/>
              </a:rPr>
              <a:t>Network</a:t>
            </a:r>
            <a:endParaRPr kumimoji="1" lang="ja-JP" altLang="en-US" sz="1200" b="1" dirty="0">
              <a:solidFill>
                <a:schemeClr val="tx1">
                  <a:lumMod val="50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0088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タイトル 66"/>
          <p:cNvSpPr>
            <a:spLocks noGrp="1"/>
          </p:cNvSpPr>
          <p:nvPr>
            <p:ph type="ctrTitle"/>
          </p:nvPr>
        </p:nvSpPr>
        <p:spPr/>
        <p:txBody>
          <a:bodyPr/>
          <a:lstStyle/>
          <a:p>
            <a:r>
              <a:rPr kumimoji="1" lang="ja-JP" altLang="en-US" dirty="0" smtClean="0"/>
              <a:t>プラント現場における課題</a:t>
            </a:r>
            <a:endParaRPr kumimoji="1" lang="ja-JP" altLang="en-US" dirty="0"/>
          </a:p>
        </p:txBody>
      </p:sp>
      <p:sp>
        <p:nvSpPr>
          <p:cNvPr id="10" name="Shape 192"/>
          <p:cNvSpPr/>
          <p:nvPr/>
        </p:nvSpPr>
        <p:spPr>
          <a:xfrm>
            <a:off x="1101160" y="1804307"/>
            <a:ext cx="1484198" cy="2911929"/>
          </a:xfrm>
          <a:prstGeom prst="rect">
            <a:avLst/>
          </a:prstGeom>
          <a:solidFill>
            <a:schemeClr val="accent1"/>
          </a:solidFill>
          <a:ln w="12700" cap="flat" cmpd="sng">
            <a:noFill/>
            <a:prstDash val="solid"/>
            <a:bevel/>
          </a:ln>
          <a:effectLst/>
        </p:spPr>
        <p:txBody>
          <a:bodyPr wrap="square" lIns="0" tIns="35998" rIns="0" bIns="0" numCol="1" anchor="t">
            <a:noAutofit/>
          </a:bodyPr>
          <a:lstStyle/>
          <a:p>
            <a:pPr algn="ctr" defTabSz="778969"/>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ＭＳ Ｐゴシック"/>
              </a:rPr>
              <a:t>搬入</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sp>
        <p:nvSpPr>
          <p:cNvPr id="12" name="Shape 192"/>
          <p:cNvSpPr/>
          <p:nvPr/>
        </p:nvSpPr>
        <p:spPr>
          <a:xfrm>
            <a:off x="2656593" y="1812472"/>
            <a:ext cx="1479978" cy="2911929"/>
          </a:xfrm>
          <a:prstGeom prst="rect">
            <a:avLst/>
          </a:prstGeom>
          <a:solidFill>
            <a:schemeClr val="accent1"/>
          </a:solidFill>
          <a:ln w="12700" cap="flat" cmpd="sng">
            <a:noFill/>
            <a:prstDash val="solid"/>
            <a:bevel/>
          </a:ln>
          <a:effectLst/>
        </p:spPr>
        <p:txBody>
          <a:bodyPr wrap="square" lIns="0" tIns="35998" rIns="0" bIns="0" numCol="1" anchor="t">
            <a:noAutofit/>
          </a:bodyPr>
          <a:lstStyle/>
          <a:p>
            <a:pPr algn="ctr" defTabSz="778969"/>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ＭＳ Ｐゴシック"/>
              </a:rPr>
              <a:t>製造</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sp>
        <p:nvSpPr>
          <p:cNvPr id="13" name="Shape 192"/>
          <p:cNvSpPr/>
          <p:nvPr/>
        </p:nvSpPr>
        <p:spPr>
          <a:xfrm>
            <a:off x="4200850" y="1812471"/>
            <a:ext cx="1496011" cy="2911929"/>
          </a:xfrm>
          <a:prstGeom prst="rect">
            <a:avLst/>
          </a:prstGeom>
          <a:solidFill>
            <a:schemeClr val="accent1"/>
          </a:solidFill>
          <a:ln w="12700" cap="flat" cmpd="sng">
            <a:noFill/>
            <a:prstDash val="solid"/>
            <a:bevel/>
          </a:ln>
          <a:effectLst/>
        </p:spPr>
        <p:txBody>
          <a:bodyPr wrap="square" lIns="0" tIns="35998" rIns="0" bIns="0" numCol="1" anchor="t">
            <a:noAutofit/>
          </a:bodyPr>
          <a:lstStyle/>
          <a:p>
            <a:pPr algn="ctr" defTabSz="778969"/>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ＭＳ Ｐゴシック"/>
              </a:rPr>
              <a:t>検査</a:t>
            </a:r>
            <a:r>
              <a:rPr lang="ja-JP" altLang="en-US" sz="1200" dirty="0">
                <a:solidFill>
                  <a:schemeClr val="bg1"/>
                </a:solidFill>
                <a:latin typeface="ＭＳ Ｐゴシック" panose="020B0600070205080204" pitchFamily="50" charset="-128"/>
                <a:ea typeface="ＭＳ Ｐゴシック" panose="020B0600070205080204" pitchFamily="50" charset="-128"/>
                <a:cs typeface="ＭＳ Ｐゴシック"/>
              </a:rPr>
              <a:t>・保守</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sp>
        <p:nvSpPr>
          <p:cNvPr id="15" name="Shape 195"/>
          <p:cNvSpPr/>
          <p:nvPr/>
        </p:nvSpPr>
        <p:spPr>
          <a:xfrm>
            <a:off x="5762326" y="1810898"/>
            <a:ext cx="1503888" cy="2930319"/>
          </a:xfrm>
          <a:prstGeom prst="rect">
            <a:avLst/>
          </a:prstGeom>
          <a:solidFill>
            <a:schemeClr val="accent1"/>
          </a:solidFill>
          <a:ln w="12700" cap="flat">
            <a:noFill/>
            <a:prstDash val="solid"/>
            <a:bevel/>
          </a:ln>
          <a:effectLst/>
        </p:spPr>
        <p:txBody>
          <a:bodyPr wrap="square" lIns="0" tIns="30670" rIns="0" bIns="0" numCol="1" anchor="t">
            <a:noAutofit/>
          </a:bodyPr>
          <a:lstStyle/>
          <a:p>
            <a:pPr algn="ctr" defTabSz="778969">
              <a:defRPr sz="1600">
                <a:latin typeface="CiscoSansTT Light"/>
                <a:ea typeface="CiscoSansTT Light"/>
                <a:cs typeface="CiscoSansTT Light"/>
                <a:sym typeface="CiscoSansTT Light"/>
              </a:defRPr>
            </a:pPr>
            <a:r>
              <a:rPr lang="ja-JP" altLang="en-US" sz="1200" dirty="0">
                <a:solidFill>
                  <a:schemeClr val="bg1"/>
                </a:solidFill>
                <a:latin typeface="ＭＳ Ｐゴシック" panose="020B0600070205080204" pitchFamily="50" charset="-128"/>
                <a:ea typeface="ＭＳ Ｐゴシック" panose="020B0600070205080204" pitchFamily="50" charset="-128"/>
                <a:cs typeface="ＭＳ Ｐゴシック"/>
              </a:rPr>
              <a:t>流通</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sp>
        <p:nvSpPr>
          <p:cNvPr id="16" name="Shape 198"/>
          <p:cNvSpPr/>
          <p:nvPr/>
        </p:nvSpPr>
        <p:spPr>
          <a:xfrm>
            <a:off x="7329714" y="1810898"/>
            <a:ext cx="1496786" cy="2930319"/>
          </a:xfrm>
          <a:prstGeom prst="rect">
            <a:avLst/>
          </a:prstGeom>
          <a:solidFill>
            <a:schemeClr val="accent1"/>
          </a:solidFill>
          <a:ln w="12700" cap="flat">
            <a:noFill/>
            <a:prstDash val="solid"/>
            <a:bevel/>
          </a:ln>
          <a:effectLst/>
        </p:spPr>
        <p:txBody>
          <a:bodyPr wrap="square" lIns="0" tIns="30670" rIns="0" bIns="0" numCol="1" anchor="t">
            <a:noAutofit/>
          </a:bodyPr>
          <a:lstStyle/>
          <a:p>
            <a:pPr algn="ctr" defTabSz="778969"/>
            <a:r>
              <a:rPr lang="ja-JP" altLang="en-US" sz="1200" dirty="0">
                <a:solidFill>
                  <a:schemeClr val="bg1"/>
                </a:solidFill>
                <a:latin typeface="ＭＳ Ｐゴシック" panose="020B0600070205080204" pitchFamily="50" charset="-128"/>
                <a:ea typeface="ＭＳ Ｐゴシック" panose="020B0600070205080204" pitchFamily="50" charset="-128"/>
                <a:cs typeface="ＭＳ Ｐゴシック"/>
              </a:rPr>
              <a:t>販売</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grpSp>
        <p:nvGrpSpPr>
          <p:cNvPr id="23" name="グループ化 76"/>
          <p:cNvGrpSpPr/>
          <p:nvPr/>
        </p:nvGrpSpPr>
        <p:grpSpPr>
          <a:xfrm>
            <a:off x="292600" y="2153153"/>
            <a:ext cx="774888" cy="2555136"/>
            <a:chOff x="457200" y="3072620"/>
            <a:chExt cx="795641" cy="3121304"/>
          </a:xfrm>
          <a:solidFill>
            <a:schemeClr val="accent1"/>
          </a:solidFill>
        </p:grpSpPr>
        <p:sp>
          <p:nvSpPr>
            <p:cNvPr id="29" name="Shape 208"/>
            <p:cNvSpPr/>
            <p:nvPr/>
          </p:nvSpPr>
          <p:spPr>
            <a:xfrm>
              <a:off x="457200" y="3072620"/>
              <a:ext cx="795641" cy="722328"/>
            </a:xfrm>
            <a:prstGeom prst="rect">
              <a:avLst/>
            </a:prstGeom>
            <a:grpFill/>
            <a:ln w="12700" cap="flat">
              <a:noFill/>
              <a:miter lim="400000"/>
            </a:ln>
            <a:effectLst/>
          </p:spPr>
          <p:txBody>
            <a:bodyPr wrap="square" lIns="0" tIns="0" rIns="0" bIns="0" numCol="1" anchor="ctr">
              <a:noAutofit/>
            </a:bodyPr>
            <a:lstStyle/>
            <a:p>
              <a:pPr algn="ctr" defTabSz="778969"/>
              <a:r>
                <a:rPr lang="ja-JP" altLang="en-US" sz="1200" dirty="0">
                  <a:solidFill>
                    <a:schemeClr val="bg1"/>
                  </a:solidFill>
                  <a:latin typeface="ＭＳ Ｐゴシック" panose="020B0600070205080204" pitchFamily="50" charset="-128"/>
                  <a:ea typeface="ＭＳ Ｐゴシック" panose="020B0600070205080204" pitchFamily="50" charset="-128"/>
                  <a:cs typeface="ＭＳ Ｐゴシック"/>
                </a:rPr>
                <a:t>人</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sp>
          <p:nvSpPr>
            <p:cNvPr id="30" name="Shape 211"/>
            <p:cNvSpPr/>
            <p:nvPr/>
          </p:nvSpPr>
          <p:spPr>
            <a:xfrm>
              <a:off x="457200" y="3865383"/>
              <a:ext cx="795641" cy="722328"/>
            </a:xfrm>
            <a:prstGeom prst="rect">
              <a:avLst/>
            </a:prstGeom>
            <a:grpFill/>
            <a:ln w="12700" cap="flat">
              <a:noFill/>
              <a:miter lim="400000"/>
            </a:ln>
            <a:effectLst/>
          </p:spPr>
          <p:txBody>
            <a:bodyPr wrap="square" lIns="0" tIns="0" rIns="0" bIns="0" numCol="1" anchor="ctr">
              <a:noAutofit/>
            </a:bodyPr>
            <a:lstStyle/>
            <a:p>
              <a:pPr algn="ctr" defTabSz="778969"/>
              <a:r>
                <a:rPr lang="ja-JP" altLang="en-US" sz="1200" dirty="0">
                  <a:solidFill>
                    <a:schemeClr val="bg1"/>
                  </a:solidFill>
                  <a:latin typeface="ＭＳ Ｐゴシック" panose="020B0600070205080204" pitchFamily="50" charset="-128"/>
                  <a:ea typeface="ＭＳ Ｐゴシック" panose="020B0600070205080204" pitchFamily="50" charset="-128"/>
                  <a:cs typeface="ＭＳ Ｐゴシック"/>
                </a:rPr>
                <a:t>業務</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sp>
          <p:nvSpPr>
            <p:cNvPr id="31" name="Shape 214"/>
            <p:cNvSpPr/>
            <p:nvPr/>
          </p:nvSpPr>
          <p:spPr>
            <a:xfrm>
              <a:off x="457200" y="4668489"/>
              <a:ext cx="795641" cy="722328"/>
            </a:xfrm>
            <a:prstGeom prst="rect">
              <a:avLst/>
            </a:prstGeom>
            <a:grpFill/>
            <a:ln w="12700" cap="flat">
              <a:noFill/>
              <a:miter lim="400000"/>
            </a:ln>
            <a:effectLst/>
          </p:spPr>
          <p:txBody>
            <a:bodyPr wrap="square" lIns="0" tIns="0" rIns="0" bIns="0" numCol="1" anchor="ctr">
              <a:noAutofit/>
            </a:bodyPr>
            <a:lstStyle/>
            <a:p>
              <a:pPr algn="ctr" defTabSz="778969"/>
              <a:r>
                <a:rPr lang="ja-JP" altLang="en-US" sz="1200" dirty="0">
                  <a:solidFill>
                    <a:schemeClr val="bg1"/>
                  </a:solidFill>
                  <a:latin typeface="ＭＳ Ｐゴシック" panose="020B0600070205080204" pitchFamily="50" charset="-128"/>
                  <a:ea typeface="ＭＳ Ｐゴシック" panose="020B0600070205080204" pitchFamily="50" charset="-128"/>
                  <a:cs typeface="ＭＳ Ｐゴシック"/>
                </a:rPr>
                <a:t>データ</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sp>
          <p:nvSpPr>
            <p:cNvPr id="32" name="Shape 217"/>
            <p:cNvSpPr/>
            <p:nvPr/>
          </p:nvSpPr>
          <p:spPr>
            <a:xfrm>
              <a:off x="457200" y="5471596"/>
              <a:ext cx="795641" cy="722328"/>
            </a:xfrm>
            <a:prstGeom prst="rect">
              <a:avLst/>
            </a:prstGeom>
            <a:grpFill/>
            <a:ln w="12700" cap="flat">
              <a:noFill/>
              <a:miter lim="400000"/>
            </a:ln>
            <a:effectLst/>
          </p:spPr>
          <p:txBody>
            <a:bodyPr wrap="square" lIns="0" tIns="0" rIns="0" bIns="0" numCol="1" anchor="ctr">
              <a:noAutofit/>
            </a:bodyPr>
            <a:lstStyle/>
            <a:p>
              <a:pPr algn="ctr" defTabSz="778969"/>
              <a:r>
                <a:rPr lang="ja-JP" altLang="en-US" sz="1200" dirty="0">
                  <a:solidFill>
                    <a:schemeClr val="bg1"/>
                  </a:solidFill>
                  <a:latin typeface="ＭＳ Ｐゴシック" panose="020B0600070205080204" pitchFamily="50" charset="-128"/>
                  <a:ea typeface="ＭＳ Ｐゴシック" panose="020B0600070205080204" pitchFamily="50" charset="-128"/>
                  <a:cs typeface="ＭＳ Ｐゴシック"/>
                </a:rPr>
                <a:t>モノ</a:t>
              </a:r>
              <a:endParaRPr sz="1200" dirty="0">
                <a:solidFill>
                  <a:schemeClr val="bg1"/>
                </a:solidFill>
                <a:latin typeface="ＭＳ Ｐゴシック" panose="020B0600070205080204" pitchFamily="50" charset="-128"/>
                <a:ea typeface="ＭＳ Ｐゴシック" panose="020B0600070205080204" pitchFamily="50" charset="-128"/>
                <a:cs typeface="ＭＳ Ｐゴシック"/>
              </a:endParaRPr>
            </a:p>
          </p:txBody>
        </p:sp>
      </p:grpSp>
      <p:sp>
        <p:nvSpPr>
          <p:cNvPr id="33" name="角丸四角形 157"/>
          <p:cNvSpPr/>
          <p:nvPr/>
        </p:nvSpPr>
        <p:spPr>
          <a:xfrm>
            <a:off x="7329714" y="2782790"/>
            <a:ext cx="1453745" cy="392203"/>
          </a:xfrm>
          <a:prstGeom prst="roundRect">
            <a:avLst>
              <a:gd name="adj" fmla="val 8380"/>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ユーザの要望を効率的に収集できず、正確な情報</a:t>
            </a:r>
            <a:r>
              <a:rPr kumimoji="1"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を共有できず</a:t>
            </a:r>
            <a:endPar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37" name="角丸四角形 126"/>
          <p:cNvSpPr/>
          <p:nvPr/>
        </p:nvSpPr>
        <p:spPr>
          <a:xfrm>
            <a:off x="1115623" y="2337602"/>
            <a:ext cx="7669567" cy="194423"/>
          </a:xfrm>
          <a:prstGeom prst="roundRect">
            <a:avLst>
              <a:gd name="adj" fmla="val 1908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すぐに担当者や専門家とコミュニケーションを取りたくても、相手の居場所・状況が分からない、物理的に離れているといった理由でコンタクトから解決にまで時間がかかっている</a:t>
            </a:r>
          </a:p>
        </p:txBody>
      </p:sp>
      <p:sp>
        <p:nvSpPr>
          <p:cNvPr id="38" name="角丸四角形 128"/>
          <p:cNvSpPr/>
          <p:nvPr/>
        </p:nvSpPr>
        <p:spPr>
          <a:xfrm>
            <a:off x="1111250" y="3673153"/>
            <a:ext cx="7673943" cy="162239"/>
          </a:xfrm>
          <a:prstGeom prst="roundRect">
            <a:avLst>
              <a:gd name="adj" fmla="val 1908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85697"/>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取得したデータをどう活用すれば良いかわからない</a:t>
            </a:r>
          </a:p>
        </p:txBody>
      </p:sp>
      <p:sp>
        <p:nvSpPr>
          <p:cNvPr id="39" name="角丸四角形 134"/>
          <p:cNvSpPr/>
          <p:nvPr/>
        </p:nvSpPr>
        <p:spPr>
          <a:xfrm>
            <a:off x="2667011" y="4310023"/>
            <a:ext cx="1469571" cy="400049"/>
          </a:xfrm>
          <a:prstGeom prst="roundRect">
            <a:avLst>
              <a:gd name="adj" fmla="val 13385"/>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業界全体や競合他社</a:t>
            </a:r>
            <a:r>
              <a:rPr kumimoji="1"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の</a:t>
            </a:r>
            <a:r>
              <a:rPr kumimoji="1" lang="en-US" altLang="ja-JP"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
            </a:r>
            <a:br>
              <a:rPr kumimoji="1" lang="en-US" altLang="ja-JP"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br>
            <a:r>
              <a:rPr kumimoji="1"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技術を自社</a:t>
            </a:r>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製品の開発</a:t>
            </a:r>
            <a:r>
              <a:rPr kumimoji="1"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に</a:t>
            </a:r>
            <a:r>
              <a:rPr kumimoji="1" lang="en-US" altLang="ja-JP"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
            </a:r>
            <a:br>
              <a:rPr kumimoji="1" lang="en-US" altLang="ja-JP"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br>
            <a:r>
              <a:rPr kumimoji="1"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取り入れきれて</a:t>
            </a:r>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ない</a:t>
            </a:r>
          </a:p>
        </p:txBody>
      </p:sp>
      <p:sp>
        <p:nvSpPr>
          <p:cNvPr id="41" name="角丸四角形 149"/>
          <p:cNvSpPr/>
          <p:nvPr/>
        </p:nvSpPr>
        <p:spPr>
          <a:xfrm>
            <a:off x="1115617" y="2561755"/>
            <a:ext cx="7669570" cy="164322"/>
          </a:xfrm>
          <a:prstGeom prst="roundRect">
            <a:avLst>
              <a:gd name="adj" fmla="val 1908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ノウハウが俗人的になって標準化できていないため、スキルに</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バラつきが生じている</a:t>
            </a:r>
            <a:endPar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42" name="角丸四角形 152"/>
          <p:cNvSpPr/>
          <p:nvPr/>
        </p:nvSpPr>
        <p:spPr>
          <a:xfrm>
            <a:off x="1109579" y="2780052"/>
            <a:ext cx="2267246" cy="636978"/>
          </a:xfrm>
          <a:prstGeom prst="roundRect">
            <a:avLst>
              <a:gd name="adj" fmla="val 6660"/>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机上</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での作業になってしまって</a:t>
            </a: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おり</a:t>
            </a:r>
            <a:r>
              <a:rPr lang="en-US" altLang="ja-JP"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
            </a:r>
            <a:br>
              <a:rPr lang="en-US" altLang="ja-JP"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b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実際のプラントの</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状況</a:t>
            </a: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との</a:t>
            </a:r>
            <a:r>
              <a:rPr lang="en-US" altLang="ja-JP" sz="800" dirty="0">
                <a:solidFill>
                  <a:schemeClr val="accent1"/>
                </a:solidFill>
                <a:latin typeface="ＭＳ Ｐゴシック" panose="020B0600070205080204" pitchFamily="50" charset="-128"/>
                <a:ea typeface="ＭＳ Ｐゴシック" panose="020B0600070205080204" pitchFamily="50" charset="-128"/>
                <a:cs typeface="ＭＳ Ｐゴシック"/>
              </a:rPr>
              <a:t/>
            </a:r>
            <a:br>
              <a:rPr lang="en-US" altLang="ja-JP" sz="800" dirty="0">
                <a:solidFill>
                  <a:schemeClr val="accent1"/>
                </a:solidFill>
                <a:latin typeface="ＭＳ Ｐゴシック" panose="020B0600070205080204" pitchFamily="50" charset="-128"/>
                <a:ea typeface="ＭＳ Ｐゴシック" panose="020B0600070205080204" pitchFamily="50" charset="-128"/>
                <a:cs typeface="ＭＳ Ｐゴシック"/>
              </a:rPr>
            </a:b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大きな乖離が生じている</a:t>
            </a:r>
            <a:endPar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43" name="角丸四角形 156"/>
          <p:cNvSpPr/>
          <p:nvPr/>
        </p:nvSpPr>
        <p:spPr>
          <a:xfrm>
            <a:off x="1111250" y="3469451"/>
            <a:ext cx="7673943" cy="171208"/>
          </a:xfrm>
          <a:prstGeom prst="roundRect">
            <a:avLst>
              <a:gd name="adj" fmla="val 1908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製造現場での改善要求や保守・メンテナンスで顧客から言われている内容が、新製品の企画・設計に反映されるまでステップが多く、実際に反映されるまでのスピードが遅い</a:t>
            </a:r>
          </a:p>
        </p:txBody>
      </p:sp>
      <p:sp>
        <p:nvSpPr>
          <p:cNvPr id="49" name="角丸四角形 125"/>
          <p:cNvSpPr/>
          <p:nvPr/>
        </p:nvSpPr>
        <p:spPr>
          <a:xfrm>
            <a:off x="3419872" y="3006572"/>
            <a:ext cx="3837272" cy="173528"/>
          </a:xfrm>
          <a:prstGeom prst="roundRect">
            <a:avLst>
              <a:gd name="adj" fmla="val 13385"/>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工程のチェックポイントを紙と目検で確認しており、精度が悪い</a:t>
            </a:r>
            <a:endPar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50" name="角丸四角形 129"/>
          <p:cNvSpPr/>
          <p:nvPr/>
        </p:nvSpPr>
        <p:spPr>
          <a:xfrm>
            <a:off x="3419873" y="2786132"/>
            <a:ext cx="3837274" cy="199544"/>
          </a:xfrm>
          <a:prstGeom prst="roundRect">
            <a:avLst>
              <a:gd name="adj" fmla="val 17243"/>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少量</a:t>
            </a: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多品種の生産・流通・販売に</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対応できない</a:t>
            </a:r>
            <a:endPar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51" name="角丸四角形 131"/>
          <p:cNvSpPr/>
          <p:nvPr/>
        </p:nvSpPr>
        <p:spPr>
          <a:xfrm>
            <a:off x="3419872" y="3210825"/>
            <a:ext cx="5363581" cy="203652"/>
          </a:xfrm>
          <a:prstGeom prst="roundRect">
            <a:avLst>
              <a:gd name="adj" fmla="val 925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製造・流通・販売状況がリアルタイムで把握できないため、緊急</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対応ができない</a:t>
            </a:r>
            <a:endPar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55" name="角丸四角形 130"/>
          <p:cNvSpPr/>
          <p:nvPr/>
        </p:nvSpPr>
        <p:spPr>
          <a:xfrm>
            <a:off x="5760367" y="3884140"/>
            <a:ext cx="3011715" cy="194422"/>
          </a:xfrm>
          <a:prstGeom prst="roundRect">
            <a:avLst>
              <a:gd name="adj" fmla="val 5050"/>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欲しい</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データを取れる環境</a:t>
            </a: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やツール</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が整っていない</a:t>
            </a:r>
            <a:endPar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56" name="角丸四角形 132"/>
          <p:cNvSpPr/>
          <p:nvPr/>
        </p:nvSpPr>
        <p:spPr>
          <a:xfrm>
            <a:off x="5769429" y="4137064"/>
            <a:ext cx="1487714" cy="573005"/>
          </a:xfrm>
          <a:prstGeom prst="roundRect">
            <a:avLst>
              <a:gd name="adj" fmla="val 8442"/>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不良品への対応に時間を要し無駄に原材料を使っている</a:t>
            </a:r>
          </a:p>
        </p:txBody>
      </p:sp>
      <p:sp>
        <p:nvSpPr>
          <p:cNvPr id="57" name="角丸四角形 150"/>
          <p:cNvSpPr/>
          <p:nvPr/>
        </p:nvSpPr>
        <p:spPr>
          <a:xfrm>
            <a:off x="2666999" y="3867574"/>
            <a:ext cx="3002644" cy="194422"/>
          </a:xfrm>
          <a:prstGeom prst="roundRect">
            <a:avLst>
              <a:gd name="adj" fmla="val 960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保守手順書や設備設計書が紙</a:t>
            </a:r>
            <a:r>
              <a:rPr lang="ja-JP" altLang="en-US" sz="800" dirty="0">
                <a:solidFill>
                  <a:schemeClr val="accent1"/>
                </a:solidFill>
                <a:latin typeface="ＭＳ Ｐゴシック" panose="020B0600070205080204" pitchFamily="50" charset="-128"/>
                <a:ea typeface="ＭＳ Ｐゴシック" panose="020B0600070205080204" pitchFamily="50" charset="-128"/>
                <a:cs typeface="ＭＳ Ｐゴシック"/>
              </a:rPr>
              <a:t>で共有</a:t>
            </a:r>
            <a:r>
              <a:rPr lang="ja-JP" altLang="en-US" sz="800" dirty="0" smtClean="0">
                <a:solidFill>
                  <a:schemeClr val="accent1"/>
                </a:solidFill>
                <a:latin typeface="ＭＳ Ｐゴシック" panose="020B0600070205080204" pitchFamily="50" charset="-128"/>
                <a:ea typeface="ＭＳ Ｐゴシック" panose="020B0600070205080204" pitchFamily="50" charset="-128"/>
                <a:cs typeface="ＭＳ Ｐゴシック"/>
              </a:rPr>
              <a:t>されて最新化されていない</a:t>
            </a:r>
            <a:endParaRPr kumimoji="1" lang="en-US" altLang="ja-JP" sz="800" dirty="0">
              <a:solidFill>
                <a:schemeClr val="accent1"/>
              </a:solidFill>
              <a:latin typeface="ＭＳ Ｐゴシック" panose="020B0600070205080204" pitchFamily="50" charset="-128"/>
              <a:ea typeface="ＭＳ Ｐゴシック" panose="020B0600070205080204" pitchFamily="50" charset="-128"/>
              <a:cs typeface="ＭＳ Ｐゴシック"/>
            </a:endParaRPr>
          </a:p>
        </p:txBody>
      </p:sp>
      <p:sp>
        <p:nvSpPr>
          <p:cNvPr id="61" name="角丸四角形 149"/>
          <p:cNvSpPr/>
          <p:nvPr/>
        </p:nvSpPr>
        <p:spPr>
          <a:xfrm>
            <a:off x="2670905" y="4098188"/>
            <a:ext cx="3009951" cy="157163"/>
          </a:xfrm>
          <a:prstGeom prst="roundRect">
            <a:avLst>
              <a:gd name="adj" fmla="val 1908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800" dirty="0">
                <a:solidFill>
                  <a:schemeClr val="accent1"/>
                </a:solidFill>
                <a:latin typeface="ＭＳ Ｐゴシック" panose="020B0600070205080204" pitchFamily="50" charset="-128"/>
                <a:ea typeface="ＭＳ Ｐゴシック" panose="020B0600070205080204" pitchFamily="50" charset="-128"/>
              </a:rPr>
              <a:t>多品種対応</a:t>
            </a:r>
            <a:r>
              <a:rPr kumimoji="1" lang="ja-JP" altLang="en-US" sz="800" dirty="0" smtClean="0">
                <a:solidFill>
                  <a:schemeClr val="accent1"/>
                </a:solidFill>
                <a:latin typeface="ＭＳ Ｐゴシック" panose="020B0600070205080204" pitchFamily="50" charset="-128"/>
                <a:ea typeface="ＭＳ Ｐゴシック" panose="020B0600070205080204" pitchFamily="50" charset="-128"/>
              </a:rPr>
              <a:t>の組</a:t>
            </a:r>
            <a:r>
              <a:rPr kumimoji="1" lang="ja-JP" altLang="en-US" sz="800" dirty="0">
                <a:solidFill>
                  <a:schemeClr val="accent1"/>
                </a:solidFill>
                <a:latin typeface="ＭＳ Ｐゴシック" panose="020B0600070205080204" pitchFamily="50" charset="-128"/>
                <a:ea typeface="ＭＳ Ｐゴシック" panose="020B0600070205080204" pitchFamily="50" charset="-128"/>
              </a:rPr>
              <a:t>替に時間がかかる・最適化ができていない</a:t>
            </a:r>
          </a:p>
        </p:txBody>
      </p:sp>
      <p:sp>
        <p:nvSpPr>
          <p:cNvPr id="62" name="角丸四角形 149"/>
          <p:cNvSpPr/>
          <p:nvPr/>
        </p:nvSpPr>
        <p:spPr>
          <a:xfrm>
            <a:off x="1115617" y="2110235"/>
            <a:ext cx="4572174" cy="194422"/>
          </a:xfrm>
          <a:prstGeom prst="roundRect">
            <a:avLst>
              <a:gd name="adj" fmla="val 19087"/>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800" dirty="0">
                <a:solidFill>
                  <a:schemeClr val="accent1"/>
                </a:solidFill>
                <a:latin typeface="ＭＳ Ｐゴシック" panose="020B0600070205080204" pitchFamily="50" charset="-128"/>
                <a:ea typeface="ＭＳ Ｐゴシック" panose="020B0600070205080204" pitchFamily="50" charset="-128"/>
              </a:rPr>
              <a:t>ベテランと若手の連携が不足</a:t>
            </a:r>
            <a:endParaRPr kumimoji="1" lang="en-US" sz="800" dirty="0">
              <a:solidFill>
                <a:schemeClr val="accent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6" name="図 45"/>
          <p:cNvPicPr>
            <a:picLocks noChangeAspect="1"/>
          </p:cNvPicPr>
          <p:nvPr/>
        </p:nvPicPr>
        <p:blipFill>
          <a:blip r:embed="rId2"/>
          <a:stretch>
            <a:fillRect/>
          </a:stretch>
        </p:blipFill>
        <p:spPr>
          <a:xfrm>
            <a:off x="2625077" y="865418"/>
            <a:ext cx="1496233" cy="891711"/>
          </a:xfrm>
          <a:prstGeom prst="rect">
            <a:avLst/>
          </a:prstGeom>
          <a:ln w="12700" cmpd="sng">
            <a:noFill/>
          </a:ln>
        </p:spPr>
      </p:pic>
      <p:pic>
        <p:nvPicPr>
          <p:cNvPr id="47" name="図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573" y="857256"/>
            <a:ext cx="1497271" cy="899875"/>
          </a:xfrm>
          <a:prstGeom prst="rect">
            <a:avLst/>
          </a:prstGeom>
          <a:ln w="57150" cmpd="sng">
            <a:noFill/>
          </a:ln>
        </p:spPr>
      </p:pic>
      <p:pic>
        <p:nvPicPr>
          <p:cNvPr id="48" name="図 4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9597" y="865418"/>
            <a:ext cx="1489810" cy="891711"/>
          </a:xfrm>
          <a:prstGeom prst="rect">
            <a:avLst/>
          </a:prstGeom>
          <a:ln w="12700" cmpd="sng">
            <a:noFill/>
          </a:ln>
        </p:spPr>
      </p:pic>
      <p:pic>
        <p:nvPicPr>
          <p:cNvPr id="52" name="図 5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6566" y="865418"/>
            <a:ext cx="1489810" cy="891711"/>
          </a:xfrm>
          <a:prstGeom prst="rect">
            <a:avLst/>
          </a:prstGeom>
          <a:ln w="12700" cmpd="sng">
            <a:noFill/>
          </a:ln>
        </p:spPr>
      </p:pic>
      <p:pic>
        <p:nvPicPr>
          <p:cNvPr id="53" name="図 52"/>
          <p:cNvPicPr>
            <a:picLocks noChangeAspect="1"/>
          </p:cNvPicPr>
          <p:nvPr/>
        </p:nvPicPr>
        <p:blipFill rotWithShape="1">
          <a:blip r:embed="rId6" cstate="email">
            <a:extLst>
              <a:ext uri="{28A0092B-C50C-407E-A947-70E740481C1C}">
                <a14:useLocalDpi xmlns:a14="http://schemas.microsoft.com/office/drawing/2010/main"/>
              </a:ext>
            </a:extLst>
          </a:blip>
          <a:srcRect b="-1226"/>
          <a:stretch/>
        </p:blipFill>
        <p:spPr>
          <a:xfrm>
            <a:off x="7330279" y="865418"/>
            <a:ext cx="1496233" cy="891711"/>
          </a:xfrm>
          <a:prstGeom prst="rect">
            <a:avLst/>
          </a:prstGeom>
          <a:ln w="12700" cmpd="sng">
            <a:noFill/>
          </a:ln>
        </p:spPr>
      </p:pic>
    </p:spTree>
    <p:extLst>
      <p:ext uri="{BB962C8B-B14F-4D97-AF65-F5344CB8AC3E}">
        <p14:creationId xmlns:p14="http://schemas.microsoft.com/office/powerpoint/2010/main" val="7436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dirty="0">
                <a:latin typeface="ＭＳ Ｐゴシック" panose="020B0600070205080204" pitchFamily="50" charset="-128"/>
                <a:cs typeface="メイリオ"/>
              </a:rPr>
              <a:t>プラント現場に</a:t>
            </a:r>
            <a:r>
              <a:rPr lang="ja-JP" altLang="en-US" dirty="0" smtClean="0">
                <a:latin typeface="ＭＳ Ｐゴシック" panose="020B0600070205080204" pitchFamily="50" charset="-128"/>
                <a:cs typeface="メイリオ"/>
              </a:rPr>
              <a:t>おける業務テーマ、課題</a:t>
            </a:r>
            <a:r>
              <a:rPr lang="ja-JP" altLang="en-US" dirty="0">
                <a:latin typeface="ＭＳ Ｐゴシック" panose="020B0600070205080204" pitchFamily="50" charset="-128"/>
                <a:cs typeface="メイリオ"/>
              </a:rPr>
              <a:t>、</a:t>
            </a:r>
            <a:r>
              <a:rPr lang="ja-JP" altLang="en-US" dirty="0" smtClean="0">
                <a:latin typeface="ＭＳ Ｐゴシック" panose="020B0600070205080204" pitchFamily="50" charset="-128"/>
                <a:cs typeface="メイリオ"/>
              </a:rPr>
              <a:t>ツール</a:t>
            </a:r>
            <a:endParaRPr lang="en-US" dirty="0">
              <a:latin typeface="ＭＳ Ｐゴシック" panose="020B0600070205080204" pitchFamily="50" charset="-128"/>
              <a:cs typeface="メイリオ"/>
            </a:endParaRPr>
          </a:p>
        </p:txBody>
      </p:sp>
      <p:sp>
        <p:nvSpPr>
          <p:cNvPr id="3" name="テキスト プレースホルダー 2"/>
          <p:cNvSpPr>
            <a:spLocks noGrp="1"/>
          </p:cNvSpPr>
          <p:nvPr>
            <p:ph type="body" sz="quarter" idx="10"/>
          </p:nvPr>
        </p:nvSpPr>
        <p:spPr/>
        <p:txBody>
          <a:bodyPr/>
          <a:lstStyle/>
          <a:p>
            <a:r>
              <a:rPr lang="ja-JP" altLang="en-US" dirty="0">
                <a:latin typeface="ＭＳ Ｐゴシック" panose="020B0600070205080204" pitchFamily="50" charset="-128"/>
              </a:rPr>
              <a:t>あらゆるインターネット技術と製品を活用して、現場作業の安全性と効率性の向上を</a:t>
            </a:r>
            <a:r>
              <a:rPr lang="ja-JP" altLang="en-US" dirty="0" smtClean="0">
                <a:latin typeface="ＭＳ Ｐゴシック" panose="020B0600070205080204" pitchFamily="50" charset="-128"/>
              </a:rPr>
              <a:t>実現</a:t>
            </a:r>
            <a:endParaRPr kumimoji="1" lang="ja-JP" altLang="en-US" dirty="0">
              <a:latin typeface="ＭＳ Ｐゴシック" panose="020B0600070205080204" pitchFamily="50" charset="-128"/>
            </a:endParaRPr>
          </a:p>
        </p:txBody>
      </p:sp>
      <p:sp>
        <p:nvSpPr>
          <p:cNvPr id="40" name="Rounded Rectangle 34"/>
          <p:cNvSpPr/>
          <p:nvPr/>
        </p:nvSpPr>
        <p:spPr>
          <a:xfrm>
            <a:off x="2350547" y="1897597"/>
            <a:ext cx="4483666" cy="702077"/>
          </a:xfrm>
          <a:prstGeom prst="roundRect">
            <a:avLst>
              <a:gd name="adj" fmla="val 521"/>
            </a:avLst>
          </a:prstGeom>
          <a:solidFill>
            <a:schemeClr val="tx2">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設備や業務の専門家、担当者、関係部門と自動的に連絡できる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構内だけでなく構外のサプライヤー技術者とも即時連絡できる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管理者が担当者間の連絡および対応状況を自動的に把握できる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画像、振動</a:t>
            </a:r>
            <a:r>
              <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音</a:t>
            </a:r>
            <a:r>
              <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等のリアルタイム共有ができる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41" name="Rounded Rectangle 27"/>
          <p:cNvSpPr/>
          <p:nvPr/>
        </p:nvSpPr>
        <p:spPr>
          <a:xfrm>
            <a:off x="2350547" y="1143219"/>
            <a:ext cx="4483666" cy="702078"/>
          </a:xfrm>
          <a:prstGeom prst="roundRect">
            <a:avLst>
              <a:gd name="adj" fmla="val 0"/>
            </a:avLst>
          </a:prstGeom>
          <a:solidFill>
            <a:schemeClr val="tx2">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巡回業務における入力・報告作業が巡回現場で完結できる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巡回現場で手順書</a:t>
            </a:r>
            <a:r>
              <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1100" dirty="0" smtClean="0">
                <a:solidFill>
                  <a:srgbClr val="343434"/>
                </a:solidFill>
                <a:latin typeface="ＭＳ Ｐゴシック" panose="020B0600070205080204" pitchFamily="50" charset="-128"/>
                <a:ea typeface="ＭＳ Ｐゴシック" panose="020B0600070205080204" pitchFamily="50" charset="-128"/>
                <a:cs typeface="メイリオ" pitchFamily="50" charset="-128"/>
              </a:rPr>
              <a:t>チェック シート</a:t>
            </a:r>
            <a:r>
              <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過去履歴をすぐ参照</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大量の図面や作業手順書を手軽に持ち運び（雨天作業の負荷軽減）</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運転データのリアルタイム確認や</a:t>
            </a:r>
            <a:r>
              <a:rPr lang="ja-JP" altLang="en-US" sz="1100" dirty="0" smtClean="0">
                <a:solidFill>
                  <a:srgbClr val="343434"/>
                </a:solidFill>
                <a:latin typeface="ＭＳ Ｐゴシック" panose="020B0600070205080204" pitchFamily="50" charset="-128"/>
                <a:ea typeface="ＭＳ Ｐゴシック" panose="020B0600070205080204" pitchFamily="50" charset="-128"/>
                <a:cs typeface="メイリオ" pitchFamily="50" charset="-128"/>
              </a:rPr>
              <a:t>セルフループ テスト</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42" name="Rounded Rectangle 40"/>
          <p:cNvSpPr/>
          <p:nvPr/>
        </p:nvSpPr>
        <p:spPr>
          <a:xfrm>
            <a:off x="2350547" y="2651436"/>
            <a:ext cx="4483666" cy="702077"/>
          </a:xfrm>
          <a:prstGeom prst="roundRect">
            <a:avLst>
              <a:gd name="adj" fmla="val 521"/>
            </a:avLst>
          </a:prstGeom>
          <a:solidFill>
            <a:schemeClr val="tx2">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見た目、温度、音、振動、臭気などの設備状況を常時監視</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現場計器値と</a:t>
            </a:r>
            <a:r>
              <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DCS</a:t>
            </a:r>
            <a:r>
              <a:rPr lang="ja-JP" altLang="en-US" sz="1100" dirty="0" smtClean="0">
                <a:solidFill>
                  <a:srgbClr val="343434"/>
                </a:solidFill>
                <a:latin typeface="ＭＳ Ｐゴシック" panose="020B0600070205080204" pitchFamily="50" charset="-128"/>
                <a:ea typeface="ＭＳ Ｐゴシック" panose="020B0600070205080204" pitchFamily="50" charset="-128"/>
                <a:cs typeface="メイリオ" pitchFamily="50" charset="-128"/>
              </a:rPr>
              <a:t>コンソール データ</a:t>
            </a: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のリアルタイム比較ができる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上記状況を上長、他担当者、専門家や関係部門と即時共有できる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上記状況を日付・設備・原料・担当者・対応とともに記録できる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43" name="Rounded Rectangle 49"/>
          <p:cNvSpPr/>
          <p:nvPr/>
        </p:nvSpPr>
        <p:spPr>
          <a:xfrm>
            <a:off x="2350547" y="3407518"/>
            <a:ext cx="4483666" cy="702078"/>
          </a:xfrm>
          <a:prstGeom prst="roundRect">
            <a:avLst>
              <a:gd name="adj" fmla="val 4247"/>
            </a:avLst>
          </a:prstGeom>
          <a:solidFill>
            <a:schemeClr val="tx2">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現場作業員の位置把握に基づく作業指示と避難経路誘導ができる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現場作業員と計器室作業員、専門家、熟練者の多地点同時接続</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現場作業の映像共有と作業指示の通知ができる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44" name="Rounded Rectangle 33"/>
          <p:cNvSpPr/>
          <p:nvPr/>
        </p:nvSpPr>
        <p:spPr>
          <a:xfrm>
            <a:off x="2350547" y="4163602"/>
            <a:ext cx="4483666" cy="702078"/>
          </a:xfrm>
          <a:prstGeom prst="roundRect">
            <a:avLst>
              <a:gd name="adj" fmla="val 0"/>
            </a:avLst>
          </a:prstGeom>
          <a:solidFill>
            <a:schemeClr val="tx2">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実際に発生した問題と解決までのやりとりを録画できる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点検や巡回点検手順、ベテランや専門家の知識を簡単に動画化できる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社内</a:t>
            </a:r>
            <a:r>
              <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SNS</a:t>
            </a: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サイトに認証システム付きで社内関係者で共有できる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内容やコメントをフィードバックし、情報を同僚にシェアできる</a:t>
            </a:r>
            <a:endParaRPr lang="en-US" altLang="ja-JP" sz="11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45" name="Rounded Rectangle 34"/>
          <p:cNvSpPr/>
          <p:nvPr/>
        </p:nvSpPr>
        <p:spPr>
          <a:xfrm>
            <a:off x="466475" y="1143219"/>
            <a:ext cx="1674622" cy="702078"/>
          </a:xfrm>
          <a:prstGeom prst="roundRect">
            <a:avLst>
              <a:gd name="adj" fmla="val 0"/>
            </a:avLst>
          </a:prstGeom>
          <a:solidFill>
            <a:schemeClr val="tx1">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algn="ct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巡回点検業務の</a:t>
            </a:r>
            <a:r>
              <a:rPr lang="en-US" altLang="ja-JP"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
            </a:r>
            <a:br>
              <a:rPr lang="en-US" altLang="ja-JP"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b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高度化</a:t>
            </a:r>
          </a:p>
        </p:txBody>
      </p:sp>
      <p:sp>
        <p:nvSpPr>
          <p:cNvPr id="46" name="Rounded Rectangle 34"/>
          <p:cNvSpPr/>
          <p:nvPr/>
        </p:nvSpPr>
        <p:spPr>
          <a:xfrm>
            <a:off x="466475" y="1897600"/>
            <a:ext cx="1674622" cy="702078"/>
          </a:xfrm>
          <a:prstGeom prst="roundRect">
            <a:avLst>
              <a:gd name="adj" fmla="val 0"/>
            </a:avLst>
          </a:prstGeom>
          <a:solidFill>
            <a:schemeClr val="tx1">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algn="ct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連絡・共有・</a:t>
            </a:r>
            <a:r>
              <a:rPr lang="en-US" altLang="ja-JP"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
            </a:r>
            <a:br>
              <a:rPr lang="en-US" altLang="ja-JP"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b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指揮手段の確保</a:t>
            </a:r>
          </a:p>
        </p:txBody>
      </p:sp>
      <p:sp>
        <p:nvSpPr>
          <p:cNvPr id="47" name="Rounded Rectangle 34"/>
          <p:cNvSpPr/>
          <p:nvPr/>
        </p:nvSpPr>
        <p:spPr>
          <a:xfrm>
            <a:off x="466475" y="2651432"/>
            <a:ext cx="1674622" cy="702078"/>
          </a:xfrm>
          <a:prstGeom prst="roundRect">
            <a:avLst>
              <a:gd name="adj" fmla="val 0"/>
            </a:avLst>
          </a:prstGeom>
          <a:solidFill>
            <a:schemeClr val="tx1">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algn="ct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予防保全業務の</a:t>
            </a:r>
            <a:endParaRPr lang="en-US" altLang="ja-JP"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a:p>
            <a:pPr algn="ct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精度向上</a:t>
            </a:r>
          </a:p>
        </p:txBody>
      </p:sp>
      <p:sp>
        <p:nvSpPr>
          <p:cNvPr id="48" name="Rounded Rectangle 34"/>
          <p:cNvSpPr/>
          <p:nvPr/>
        </p:nvSpPr>
        <p:spPr>
          <a:xfrm>
            <a:off x="466475" y="3407518"/>
            <a:ext cx="1674622" cy="702078"/>
          </a:xfrm>
          <a:prstGeom prst="roundRect">
            <a:avLst>
              <a:gd name="adj" fmla="val 0"/>
            </a:avLst>
          </a:prstGeom>
          <a:solidFill>
            <a:schemeClr val="tx1">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algn="ct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非定常業務の</a:t>
            </a:r>
            <a:r>
              <a:rPr lang="en-US" altLang="ja-JP"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
            </a:r>
            <a:br>
              <a:rPr lang="en-US" altLang="ja-JP"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br>
            <a:r>
              <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rPr>
              <a:t>遠隔アシスト</a:t>
            </a:r>
          </a:p>
        </p:txBody>
      </p:sp>
      <p:sp>
        <p:nvSpPr>
          <p:cNvPr id="49" name="Rounded Rectangle 34"/>
          <p:cNvSpPr/>
          <p:nvPr/>
        </p:nvSpPr>
        <p:spPr>
          <a:xfrm>
            <a:off x="466475" y="4163602"/>
            <a:ext cx="1674622" cy="702078"/>
          </a:xfrm>
          <a:prstGeom prst="roundRect">
            <a:avLst>
              <a:gd name="adj" fmla="val 0"/>
            </a:avLst>
          </a:prstGeom>
          <a:solidFill>
            <a:schemeClr val="tx1">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algn="ctr"/>
            <a:r>
              <a:rPr kumimoji="1" lang="ja-JP" altLang="en-US" sz="1200" dirty="0">
                <a:solidFill>
                  <a:srgbClr val="343434"/>
                </a:solidFill>
                <a:latin typeface="ＭＳ Ｐゴシック" panose="020B0600070205080204" pitchFamily="50" charset="-128"/>
                <a:ea typeface="ＭＳ Ｐゴシック" panose="020B0600070205080204" pitchFamily="50" charset="-128"/>
                <a:cs typeface="メイリオ"/>
              </a:rPr>
              <a:t>実務知識習得の</a:t>
            </a:r>
            <a:r>
              <a:rPr kumimoji="1" lang="en-US" altLang="ja-JP" sz="1200" dirty="0">
                <a:solidFill>
                  <a:srgbClr val="343434"/>
                </a:solidFill>
                <a:latin typeface="ＭＳ Ｐゴシック" panose="020B0600070205080204" pitchFamily="50" charset="-128"/>
                <a:ea typeface="ＭＳ Ｐゴシック" panose="020B0600070205080204" pitchFamily="50" charset="-128"/>
                <a:cs typeface="メイリオ"/>
              </a:rPr>
              <a:t/>
            </a:r>
            <a:br>
              <a:rPr kumimoji="1" lang="en-US" altLang="ja-JP" sz="1200" dirty="0">
                <a:solidFill>
                  <a:srgbClr val="343434"/>
                </a:solidFill>
                <a:latin typeface="ＭＳ Ｐゴシック" panose="020B0600070205080204" pitchFamily="50" charset="-128"/>
                <a:ea typeface="ＭＳ Ｐゴシック" panose="020B0600070205080204" pitchFamily="50" charset="-128"/>
                <a:cs typeface="メイリオ"/>
              </a:rPr>
            </a:br>
            <a:r>
              <a:rPr kumimoji="1" lang="ja-JP" altLang="en-US" sz="1200" dirty="0">
                <a:solidFill>
                  <a:srgbClr val="343434"/>
                </a:solidFill>
                <a:latin typeface="ＭＳ Ｐゴシック" panose="020B0600070205080204" pitchFamily="50" charset="-128"/>
                <a:ea typeface="ＭＳ Ｐゴシック" panose="020B0600070205080204" pitchFamily="50" charset="-128"/>
                <a:cs typeface="メイリオ"/>
              </a:rPr>
              <a:t>効率化</a:t>
            </a:r>
            <a:endParaRPr lang="ja-JP" altLang="en-US" sz="1200" dirty="0">
              <a:solidFill>
                <a:srgbClr val="343434"/>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51" name="テキスト ボックス 45"/>
          <p:cNvSpPr txBox="1"/>
          <p:nvPr/>
        </p:nvSpPr>
        <p:spPr>
          <a:xfrm>
            <a:off x="1000193" y="872304"/>
            <a:ext cx="607851" cy="276995"/>
          </a:xfrm>
          <a:prstGeom prst="rect">
            <a:avLst/>
          </a:prstGeom>
          <a:noFill/>
        </p:spPr>
        <p:txBody>
          <a:bodyPr wrap="none" lIns="91436" tIns="45718" rIns="91436" bIns="45718" rtlCol="0">
            <a:spAutoFit/>
          </a:bodyPr>
          <a:lstStyle/>
          <a:p>
            <a:pPr algn="ctr"/>
            <a:r>
              <a:rPr kumimoji="1" lang="ja-JP" altLang="en-US" sz="1200" dirty="0">
                <a:latin typeface="ＭＳ Ｐゴシック" panose="020B0600070205080204" pitchFamily="50" charset="-128"/>
                <a:ea typeface="ＭＳ Ｐゴシック" panose="020B0600070205080204" pitchFamily="50" charset="-128"/>
                <a:cs typeface="メイリオ" pitchFamily="50" charset="-128"/>
              </a:rPr>
              <a:t>テーマ</a:t>
            </a:r>
          </a:p>
        </p:txBody>
      </p:sp>
      <p:sp>
        <p:nvSpPr>
          <p:cNvPr id="54" name="テキスト ボックス 45"/>
          <p:cNvSpPr txBox="1"/>
          <p:nvPr/>
        </p:nvSpPr>
        <p:spPr>
          <a:xfrm>
            <a:off x="4268593" y="872304"/>
            <a:ext cx="646323" cy="276995"/>
          </a:xfrm>
          <a:prstGeom prst="rect">
            <a:avLst/>
          </a:prstGeom>
          <a:noFill/>
        </p:spPr>
        <p:txBody>
          <a:bodyPr wrap="none" lIns="91436" tIns="45718" rIns="91436" bIns="45718" rtlCol="0">
            <a:spAutoFit/>
          </a:bodyPr>
          <a:lstStyle/>
          <a:p>
            <a:pPr algn="ctr"/>
            <a:r>
              <a:rPr kumimoji="1" lang="ja-JP" altLang="en-US" sz="1200" dirty="0">
                <a:latin typeface="ＭＳ Ｐゴシック" panose="020B0600070205080204" pitchFamily="50" charset="-128"/>
                <a:ea typeface="ＭＳ Ｐゴシック" panose="020B0600070205080204" pitchFamily="50" charset="-128"/>
                <a:cs typeface="メイリオ" pitchFamily="50" charset="-128"/>
              </a:rPr>
              <a:t>要件例</a:t>
            </a:r>
          </a:p>
        </p:txBody>
      </p:sp>
      <p:sp>
        <p:nvSpPr>
          <p:cNvPr id="57" name="テキスト ボックス 45"/>
          <p:cNvSpPr txBox="1"/>
          <p:nvPr/>
        </p:nvSpPr>
        <p:spPr>
          <a:xfrm>
            <a:off x="7146923" y="881736"/>
            <a:ext cx="1469865" cy="276995"/>
          </a:xfrm>
          <a:prstGeom prst="rect">
            <a:avLst/>
          </a:prstGeom>
          <a:noFill/>
        </p:spPr>
        <p:txBody>
          <a:bodyPr wrap="none" lIns="91436" tIns="45718" rIns="91436" bIns="45718" rtlCol="0">
            <a:spAutoFit/>
          </a:bodyPr>
          <a:lstStyle/>
          <a:p>
            <a:pPr algn="ctr"/>
            <a:r>
              <a:rPr kumimoji="1" lang="ja-JP" altLang="en-US" sz="1200" dirty="0">
                <a:solidFill>
                  <a:srgbClr val="676767"/>
                </a:solidFill>
                <a:latin typeface="ＭＳ Ｐゴシック" panose="020B0600070205080204" pitchFamily="50" charset="-128"/>
                <a:ea typeface="ＭＳ Ｐゴシック" panose="020B0600070205080204" pitchFamily="50" charset="-128"/>
                <a:cs typeface="メイリオ" pitchFamily="50" charset="-128"/>
              </a:rPr>
              <a:t>アプリ</a:t>
            </a:r>
            <a:r>
              <a:rPr kumimoji="1" lang="en-US" altLang="ja-JP" sz="1200" dirty="0">
                <a:solidFill>
                  <a:srgbClr val="676767"/>
                </a:solidFill>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200" dirty="0">
                <a:solidFill>
                  <a:srgbClr val="676767"/>
                </a:solidFill>
                <a:latin typeface="ＭＳ Ｐゴシック" panose="020B0600070205080204" pitchFamily="50" charset="-128"/>
                <a:ea typeface="ＭＳ Ｐゴシック" panose="020B0600070205080204" pitchFamily="50" charset="-128"/>
                <a:cs typeface="メイリオ" pitchFamily="50" charset="-128"/>
              </a:rPr>
              <a:t>ツール</a:t>
            </a:r>
            <a:r>
              <a:rPr kumimoji="1" lang="en-US" altLang="ja-JP" sz="1200" dirty="0">
                <a:solidFill>
                  <a:srgbClr val="676767"/>
                </a:solidFill>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200" dirty="0">
                <a:solidFill>
                  <a:srgbClr val="676767"/>
                </a:solidFill>
                <a:latin typeface="ＭＳ Ｐゴシック" panose="020B0600070205080204" pitchFamily="50" charset="-128"/>
                <a:ea typeface="ＭＳ Ｐゴシック" panose="020B0600070205080204" pitchFamily="50" charset="-128"/>
                <a:cs typeface="メイリオ" pitchFamily="50" charset="-128"/>
              </a:rPr>
              <a:t>基盤</a:t>
            </a:r>
          </a:p>
        </p:txBody>
      </p:sp>
      <p:sp>
        <p:nvSpPr>
          <p:cNvPr id="59" name="Rounded Rectangle 34"/>
          <p:cNvSpPr/>
          <p:nvPr/>
        </p:nvSpPr>
        <p:spPr>
          <a:xfrm>
            <a:off x="7007296" y="1152652"/>
            <a:ext cx="1668456" cy="702078"/>
          </a:xfrm>
          <a:prstGeom prst="roundRect">
            <a:avLst>
              <a:gd name="adj" fmla="val 0"/>
            </a:avLst>
          </a:prstGeom>
          <a:solidFill>
            <a:schemeClr val="accent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モバイル情報端末</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モバイル</a:t>
            </a:r>
            <a:r>
              <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DCS</a:t>
            </a: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位置情報システム</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60" name="Rounded Rectangle 34"/>
          <p:cNvSpPr/>
          <p:nvPr/>
        </p:nvSpPr>
        <p:spPr>
          <a:xfrm>
            <a:off x="7007296" y="1907032"/>
            <a:ext cx="1668456" cy="702078"/>
          </a:xfrm>
          <a:prstGeom prst="roundRect">
            <a:avLst>
              <a:gd name="adj" fmla="val 0"/>
            </a:avLst>
          </a:prstGeom>
          <a:solidFill>
            <a:srgbClr val="21479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モバイル情報端末</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音声・映像通話</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設備状態監視</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音声・映像記録</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61" name="Rounded Rectangle 34"/>
          <p:cNvSpPr/>
          <p:nvPr/>
        </p:nvSpPr>
        <p:spPr>
          <a:xfrm>
            <a:off x="7007296" y="2660864"/>
            <a:ext cx="1668456" cy="702078"/>
          </a:xfrm>
          <a:prstGeom prst="roundRect">
            <a:avLst>
              <a:gd name="adj" fmla="val 0"/>
            </a:avLst>
          </a:prstGeom>
          <a:solidFill>
            <a:srgbClr val="21479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無線計装</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モバイル</a:t>
            </a:r>
            <a:r>
              <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DCS</a:t>
            </a: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ビデオカメラ</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62" name="Rounded Rectangle 34"/>
          <p:cNvSpPr/>
          <p:nvPr/>
        </p:nvSpPr>
        <p:spPr>
          <a:xfrm>
            <a:off x="7007296" y="3416953"/>
            <a:ext cx="1668456" cy="702078"/>
          </a:xfrm>
          <a:prstGeom prst="roundRect">
            <a:avLst>
              <a:gd name="adj" fmla="val 0"/>
            </a:avLst>
          </a:prstGeom>
          <a:solidFill>
            <a:srgbClr val="21479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カメラ</a:t>
            </a:r>
            <a:r>
              <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a:t>
            </a: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マイク</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モバイル情報端末</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遠隔支援デスク</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位置情報システム</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p:txBody>
      </p:sp>
      <p:sp>
        <p:nvSpPr>
          <p:cNvPr id="63" name="Rounded Rectangle 34"/>
          <p:cNvSpPr/>
          <p:nvPr/>
        </p:nvSpPr>
        <p:spPr>
          <a:xfrm>
            <a:off x="7007296" y="4173034"/>
            <a:ext cx="1668456" cy="702078"/>
          </a:xfrm>
          <a:prstGeom prst="roundRect">
            <a:avLst>
              <a:gd name="adj" fmla="val 0"/>
            </a:avLst>
          </a:prstGeom>
          <a:solidFill>
            <a:srgbClr val="21479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71329" tIns="35664" rIns="71329" bIns="35664" rtlCol="0" anchor="ctr"/>
          <a:lstStyle/>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映像通信録画</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編集</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字幕、検索タグ</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a:p>
            <a:pPr marL="133742" indent="-133742">
              <a:buFont typeface="Arial"/>
              <a:buChar char="•"/>
            </a:pPr>
            <a:r>
              <a:rPr lang="ja-JP" altLang="en-US"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rPr>
              <a:t>動画配信・共有</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1781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cs typeface="メイリオ"/>
              </a:rPr>
              <a:t>プラント現場における安全性の向上と効率化</a:t>
            </a:r>
            <a:endParaRPr lang="ja-JP" altLang="en-US" dirty="0">
              <a:latin typeface="+mj-ea"/>
              <a:ea typeface="+mj-ea"/>
            </a:endParaRPr>
          </a:p>
        </p:txBody>
      </p:sp>
      <p:sp>
        <p:nvSpPr>
          <p:cNvPr id="10" name="テキスト プレースホルダー 9"/>
          <p:cNvSpPr>
            <a:spLocks noGrp="1"/>
          </p:cNvSpPr>
          <p:nvPr>
            <p:ph type="body" sz="quarter" idx="10"/>
          </p:nvPr>
        </p:nvSpPr>
        <p:spPr/>
        <p:txBody>
          <a:bodyPr/>
          <a:lstStyle/>
          <a:p>
            <a:r>
              <a:rPr lang="ja-JP" altLang="en-US" dirty="0">
                <a:latin typeface="ＭＳ Ｐゴシック" panose="020B0600070205080204" pitchFamily="50" charset="-128"/>
              </a:rPr>
              <a:t>あらゆるインターネット技術と製品</a:t>
            </a:r>
            <a:r>
              <a:rPr lang="ja-JP" altLang="en-US" dirty="0" smtClean="0">
                <a:latin typeface="ＭＳ Ｐゴシック" panose="020B0600070205080204" pitchFamily="50" charset="-128"/>
              </a:rPr>
              <a:t>を活用して、現場作業の</a:t>
            </a:r>
            <a:r>
              <a:rPr kumimoji="1" lang="ja-JP" altLang="en-US" dirty="0" smtClean="0">
                <a:latin typeface="ＭＳ Ｐゴシック" panose="020B0600070205080204" pitchFamily="50" charset="-128"/>
              </a:rPr>
              <a:t>安全性と効率性の向上を実現します</a:t>
            </a:r>
            <a:endParaRPr kumimoji="1" lang="ja-JP" altLang="en-US" dirty="0">
              <a:latin typeface="ＭＳ Ｐゴシック" panose="020B0600070205080204" pitchFamily="50" charset="-128"/>
            </a:endParaRPr>
          </a:p>
        </p:txBody>
      </p:sp>
      <p:grpSp>
        <p:nvGrpSpPr>
          <p:cNvPr id="9" name="図形グループ 8"/>
          <p:cNvGrpSpPr/>
          <p:nvPr/>
        </p:nvGrpSpPr>
        <p:grpSpPr>
          <a:xfrm>
            <a:off x="1468101" y="989533"/>
            <a:ext cx="6022634" cy="3930230"/>
            <a:chOff x="1404177" y="1286390"/>
            <a:chExt cx="5305445" cy="3364405"/>
          </a:xfrm>
        </p:grpSpPr>
        <p:sp>
          <p:nvSpPr>
            <p:cNvPr id="154" name="角丸四角形 153"/>
            <p:cNvSpPr/>
            <p:nvPr/>
          </p:nvSpPr>
          <p:spPr>
            <a:xfrm>
              <a:off x="1404177" y="2424998"/>
              <a:ext cx="5305428" cy="1069393"/>
            </a:xfrm>
            <a:prstGeom prst="roundRect">
              <a:avLst>
                <a:gd name="adj" fmla="val 4613"/>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32" tIns="35666" rIns="71332" bIns="35666" rtlCol="0" anchor="ctr"/>
            <a:lstStyle/>
            <a:p>
              <a:pPr algn="ctr"/>
              <a:endParaRPr kumimoji="1" lang="ja-JP" altLang="en-US" sz="3200" dirty="0">
                <a:solidFill>
                  <a:srgbClr val="000000"/>
                </a:solidFill>
                <a:latin typeface="ＭＳ Ｐゴシック" panose="020B0600070205080204" pitchFamily="50" charset="-128"/>
                <a:ea typeface="ＭＳ Ｐゴシック" panose="020B0600070205080204" pitchFamily="50" charset="-128"/>
              </a:endParaRPr>
            </a:p>
          </p:txBody>
        </p:sp>
        <p:sp>
          <p:nvSpPr>
            <p:cNvPr id="140" name="角丸四角形 139"/>
            <p:cNvSpPr/>
            <p:nvPr/>
          </p:nvSpPr>
          <p:spPr>
            <a:xfrm>
              <a:off x="4179008" y="3568216"/>
              <a:ext cx="2530598" cy="1082579"/>
            </a:xfrm>
            <a:prstGeom prst="roundRect">
              <a:avLst>
                <a:gd name="adj" fmla="val 4613"/>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32" tIns="35666" rIns="71332" bIns="35666" rtlCol="0" anchor="ctr"/>
            <a:lstStyle/>
            <a:p>
              <a:pPr algn="ct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45" name="角丸四角形 144"/>
            <p:cNvSpPr/>
            <p:nvPr/>
          </p:nvSpPr>
          <p:spPr>
            <a:xfrm>
              <a:off x="1411346" y="3562101"/>
              <a:ext cx="2673611" cy="1085772"/>
            </a:xfrm>
            <a:prstGeom prst="roundRect">
              <a:avLst>
                <a:gd name="adj" fmla="val 4613"/>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32" tIns="35666" rIns="71332" bIns="35666" rtlCol="0" anchor="ctr"/>
            <a:lstStyle/>
            <a:p>
              <a:pPr algn="ct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38" name="角丸四角形 137"/>
            <p:cNvSpPr/>
            <p:nvPr/>
          </p:nvSpPr>
          <p:spPr>
            <a:xfrm>
              <a:off x="4183576" y="1294084"/>
              <a:ext cx="2526046" cy="1069393"/>
            </a:xfrm>
            <a:prstGeom prst="roundRect">
              <a:avLst>
                <a:gd name="adj" fmla="val 4613"/>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32" tIns="35666" rIns="71332" bIns="35666" rtlCol="0" anchor="ctr"/>
            <a:lstStyle/>
            <a:p>
              <a:pPr algn="ct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1" name="角丸四角形 10"/>
            <p:cNvSpPr/>
            <p:nvPr/>
          </p:nvSpPr>
          <p:spPr>
            <a:xfrm>
              <a:off x="1404195" y="1286390"/>
              <a:ext cx="2685329" cy="1072548"/>
            </a:xfrm>
            <a:prstGeom prst="roundRect">
              <a:avLst>
                <a:gd name="adj" fmla="val 4613"/>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32" tIns="35666" rIns="71332" bIns="35666" rtlCol="0" anchor="ctr"/>
            <a:lstStyle/>
            <a:p>
              <a:pPr algn="ctr"/>
              <a:endParaRPr kumimoji="1" lang="ja-JP" altLang="en-US" sz="3200" dirty="0">
                <a:latin typeface="ＭＳ Ｐゴシック" panose="020B0600070205080204" pitchFamily="50" charset="-128"/>
                <a:ea typeface="ＭＳ Ｐゴシック" panose="020B0600070205080204" pitchFamily="50" charset="-128"/>
              </a:endParaRPr>
            </a:p>
          </p:txBody>
        </p:sp>
        <p:grpSp>
          <p:nvGrpSpPr>
            <p:cNvPr id="4" name="図形グループ 3"/>
            <p:cNvGrpSpPr/>
            <p:nvPr/>
          </p:nvGrpSpPr>
          <p:grpSpPr>
            <a:xfrm>
              <a:off x="2539278" y="1417242"/>
              <a:ext cx="3200680" cy="3072605"/>
              <a:chOff x="2791103" y="2209901"/>
              <a:chExt cx="3152497" cy="3133843"/>
            </a:xfrm>
            <a:effectLst/>
          </p:grpSpPr>
          <p:grpSp>
            <p:nvGrpSpPr>
              <p:cNvPr id="3" name="図形グループ 2"/>
              <p:cNvGrpSpPr/>
              <p:nvPr/>
            </p:nvGrpSpPr>
            <p:grpSpPr>
              <a:xfrm>
                <a:off x="2794587" y="2209901"/>
                <a:ext cx="3142044" cy="3052614"/>
                <a:chOff x="2794587" y="2209901"/>
                <a:chExt cx="3142044" cy="3052614"/>
              </a:xfrm>
            </p:grpSpPr>
            <p:sp>
              <p:nvSpPr>
                <p:cNvPr id="83" name="パイ 82"/>
                <p:cNvSpPr/>
                <p:nvPr/>
              </p:nvSpPr>
              <p:spPr>
                <a:xfrm>
                  <a:off x="2794587" y="2209901"/>
                  <a:ext cx="3050535" cy="3049948"/>
                </a:xfrm>
                <a:prstGeom prst="pie">
                  <a:avLst>
                    <a:gd name="adj1" fmla="val 10830494"/>
                    <a:gd name="adj2" fmla="val 16200000"/>
                  </a:avLst>
                </a:prstGeom>
                <a:solidFill>
                  <a:srgbClr val="4993C7"/>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sp>
              <p:nvSpPr>
                <p:cNvPr id="84" name="パイ 83"/>
                <p:cNvSpPr/>
                <p:nvPr/>
              </p:nvSpPr>
              <p:spPr>
                <a:xfrm flipH="1">
                  <a:off x="2886096" y="2212567"/>
                  <a:ext cx="3050535" cy="3049948"/>
                </a:xfrm>
                <a:prstGeom prst="pie">
                  <a:avLst>
                    <a:gd name="adj1" fmla="val 10796950"/>
                    <a:gd name="adj2" fmla="val 16200000"/>
                  </a:avLst>
                </a:prstGeom>
                <a:solidFill>
                  <a:schemeClr val="accent2">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6" name="図形グループ 5"/>
              <p:cNvGrpSpPr/>
              <p:nvPr/>
            </p:nvGrpSpPr>
            <p:grpSpPr>
              <a:xfrm>
                <a:off x="2791103" y="2291130"/>
                <a:ext cx="3152497" cy="3052614"/>
                <a:chOff x="2765466" y="2271642"/>
                <a:chExt cx="3124200" cy="3052614"/>
              </a:xfrm>
              <a:solidFill>
                <a:srgbClr val="6DB344"/>
              </a:solidFill>
            </p:grpSpPr>
            <p:sp>
              <p:nvSpPr>
                <p:cNvPr id="137" name="パイ 136"/>
                <p:cNvSpPr/>
                <p:nvPr/>
              </p:nvSpPr>
              <p:spPr>
                <a:xfrm flipV="1">
                  <a:off x="2765466" y="2274308"/>
                  <a:ext cx="3028625" cy="3049948"/>
                </a:xfrm>
                <a:prstGeom prst="pie">
                  <a:avLst>
                    <a:gd name="adj1" fmla="val 10830494"/>
                    <a:gd name="adj2" fmla="val 16200000"/>
                  </a:avLst>
                </a:prstGeom>
                <a:solidFill>
                  <a:srgbClr val="4993C7"/>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sp>
              <p:nvSpPr>
                <p:cNvPr id="79" name="パイ 78"/>
                <p:cNvSpPr/>
                <p:nvPr/>
              </p:nvSpPr>
              <p:spPr>
                <a:xfrm flipH="1" flipV="1">
                  <a:off x="2861041" y="2271642"/>
                  <a:ext cx="3028625" cy="3049948"/>
                </a:xfrm>
                <a:prstGeom prst="pie">
                  <a:avLst>
                    <a:gd name="adj1" fmla="val 10830494"/>
                    <a:gd name="adj2" fmla="val 16200000"/>
                  </a:avLst>
                </a:prstGeom>
                <a:solidFill>
                  <a:srgbClr val="4993C7"/>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129" name="Text Box 9"/>
            <p:cNvSpPr txBox="1">
              <a:spLocks noChangeArrowheads="1"/>
            </p:cNvSpPr>
            <p:nvPr/>
          </p:nvSpPr>
          <p:spPr bwMode="auto">
            <a:xfrm>
              <a:off x="1451493" y="1607903"/>
              <a:ext cx="1712555" cy="357046"/>
            </a:xfrm>
            <a:prstGeom prst="rect">
              <a:avLst/>
            </a:prstGeom>
            <a:noFill/>
            <a:ln w="9525">
              <a:noFill/>
              <a:miter lim="800000"/>
              <a:headEnd/>
              <a:tailEnd/>
            </a:ln>
            <a:effectLst/>
          </p:spPr>
          <p:txBody>
            <a:bodyPr wrap="square" lIns="64065" tIns="32032" rIns="64065" bIns="32032">
              <a:prstTxWarp prst="textNoShape">
                <a:avLst/>
              </a:prstTxWarp>
              <a:spAutoFit/>
            </a:bodyPr>
            <a:lstStyle/>
            <a:p>
              <a:pPr>
                <a:lnSpc>
                  <a:spcPct val="95000"/>
                </a:lnSpc>
                <a:spcBef>
                  <a:spcPts val="312"/>
                </a:spcBef>
              </a:pP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メイリオ"/>
                </a:rPr>
                <a:t>モバイルアプリ</a:t>
              </a:r>
              <a:r>
                <a:rPr lang="en-US" altLang="ja-JP" sz="1200" dirty="0" smtClean="0">
                  <a:solidFill>
                    <a:schemeClr val="bg1"/>
                  </a:solidFill>
                  <a:latin typeface="ＭＳ Ｐゴシック" panose="020B0600070205080204" pitchFamily="50" charset="-128"/>
                  <a:ea typeface="ＭＳ Ｐゴシック" panose="020B0600070205080204" pitchFamily="50" charset="-128"/>
                  <a:cs typeface="メイリオ"/>
                </a:rPr>
                <a:t/>
              </a:r>
              <a:br>
                <a:rPr lang="en-US" altLang="ja-JP" sz="1200" dirty="0" smtClean="0">
                  <a:solidFill>
                    <a:schemeClr val="bg1"/>
                  </a:solidFill>
                  <a:latin typeface="ＭＳ Ｐゴシック" panose="020B0600070205080204" pitchFamily="50" charset="-128"/>
                  <a:ea typeface="ＭＳ Ｐゴシック" panose="020B0600070205080204" pitchFamily="50" charset="-128"/>
                  <a:cs typeface="メイリオ"/>
                </a:rPr>
              </a:b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メイリオ"/>
                </a:rPr>
                <a:t>分析プラットフォーム</a:t>
              </a:r>
              <a:endParaRPr lang="en-GB" sz="1200" dirty="0">
                <a:solidFill>
                  <a:schemeClr val="bg1"/>
                </a:solidFill>
                <a:latin typeface="ＭＳ Ｐゴシック" panose="020B0600070205080204" pitchFamily="50" charset="-128"/>
                <a:ea typeface="ＭＳ Ｐゴシック" panose="020B0600070205080204" pitchFamily="50" charset="-128"/>
                <a:cs typeface="メイリオ"/>
              </a:endParaRPr>
            </a:p>
          </p:txBody>
        </p:sp>
        <p:grpSp>
          <p:nvGrpSpPr>
            <p:cNvPr id="8" name="図形グループ 7"/>
            <p:cNvGrpSpPr/>
            <p:nvPr/>
          </p:nvGrpSpPr>
          <p:grpSpPr>
            <a:xfrm>
              <a:off x="2974549" y="1777515"/>
              <a:ext cx="2326017" cy="2249622"/>
              <a:chOff x="3219823" y="2577354"/>
              <a:chExt cx="2291002" cy="2294457"/>
            </a:xfrm>
            <a:effectLst/>
          </p:grpSpPr>
          <p:sp>
            <p:nvSpPr>
              <p:cNvPr id="97" name="パイ 96"/>
              <p:cNvSpPr/>
              <p:nvPr/>
            </p:nvSpPr>
            <p:spPr>
              <a:xfrm>
                <a:off x="3219823" y="2577354"/>
                <a:ext cx="2190897" cy="2291468"/>
              </a:xfrm>
              <a:prstGeom prst="pie">
                <a:avLst>
                  <a:gd name="adj1" fmla="val 10830494"/>
                  <a:gd name="adj2" fmla="val 16200000"/>
                </a:avLst>
              </a:prstGeom>
              <a:solidFill>
                <a:schemeClr val="tx2">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sp>
            <p:nvSpPr>
              <p:cNvPr id="107" name="パイ 106"/>
              <p:cNvSpPr/>
              <p:nvPr/>
            </p:nvSpPr>
            <p:spPr>
              <a:xfrm flipH="1">
                <a:off x="3319928" y="2580343"/>
                <a:ext cx="2190897" cy="2291468"/>
              </a:xfrm>
              <a:prstGeom prst="pie">
                <a:avLst>
                  <a:gd name="adj1" fmla="val 10830494"/>
                  <a:gd name="adj2" fmla="val 16200000"/>
                </a:avLst>
              </a:prstGeom>
              <a:solidFill>
                <a:srgbClr val="1F4E83"/>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09" name="図形グループ 108"/>
            <p:cNvGrpSpPr/>
            <p:nvPr/>
          </p:nvGrpSpPr>
          <p:grpSpPr>
            <a:xfrm flipV="1">
              <a:off x="2977584" y="1875665"/>
              <a:ext cx="2326017" cy="2249622"/>
              <a:chOff x="3219823" y="2577354"/>
              <a:chExt cx="2291002" cy="2294457"/>
            </a:xfrm>
            <a:effectLst/>
          </p:grpSpPr>
          <p:sp>
            <p:nvSpPr>
              <p:cNvPr id="110" name="パイ 109"/>
              <p:cNvSpPr/>
              <p:nvPr/>
            </p:nvSpPr>
            <p:spPr>
              <a:xfrm>
                <a:off x="3219823" y="2577354"/>
                <a:ext cx="2190897" cy="2291468"/>
              </a:xfrm>
              <a:prstGeom prst="pie">
                <a:avLst>
                  <a:gd name="adj1" fmla="val 10830494"/>
                  <a:gd name="adj2" fmla="val 16200000"/>
                </a:avLst>
              </a:prstGeom>
              <a:solidFill>
                <a:srgbClr val="1F4E83"/>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sp>
            <p:nvSpPr>
              <p:cNvPr id="111" name="パイ 110"/>
              <p:cNvSpPr/>
              <p:nvPr/>
            </p:nvSpPr>
            <p:spPr>
              <a:xfrm flipH="1">
                <a:off x="3319928" y="2580343"/>
                <a:ext cx="2190897" cy="2291468"/>
              </a:xfrm>
              <a:prstGeom prst="pie">
                <a:avLst>
                  <a:gd name="adj1" fmla="val 10830494"/>
                  <a:gd name="adj2" fmla="val 16200000"/>
                </a:avLst>
              </a:prstGeom>
              <a:solidFill>
                <a:srgbClr val="1F4E83"/>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17" name="円/楕円 16"/>
            <p:cNvSpPr/>
            <p:nvPr/>
          </p:nvSpPr>
          <p:spPr>
            <a:xfrm>
              <a:off x="3496382" y="2313681"/>
              <a:ext cx="1315199" cy="1270088"/>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32" tIns="35666" rIns="71332" bIns="35666" rtlCol="0" anchor="ctr"/>
            <a:lstStyle/>
            <a:p>
              <a:pPr algn="ct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3327533" y="2615459"/>
              <a:ext cx="1624658" cy="693979"/>
            </a:xfrm>
            <a:prstGeom prst="rect">
              <a:avLst/>
            </a:prstGeom>
            <a:noFill/>
            <a:effectLst/>
          </p:spPr>
          <p:txBody>
            <a:bodyPr wrap="square" lIns="71332" tIns="35666" rIns="71332" bIns="35666" rtlCol="0">
              <a:spAutoFit/>
            </a:bodyPr>
            <a:lstStyle/>
            <a:p>
              <a:pPr algn="ctr"/>
              <a:r>
                <a:rPr kumimoji="1" lang="ja-JP" altLang="en-US" sz="1200" dirty="0">
                  <a:solidFill>
                    <a:schemeClr val="bg1"/>
                  </a:solidFill>
                  <a:latin typeface="ＭＳ Ｐゴシック" panose="020B0600070205080204" pitchFamily="50" charset="-128"/>
                  <a:ea typeface="ＭＳ Ｐゴシック" panose="020B0600070205080204" pitchFamily="50" charset="-128"/>
                  <a:cs typeface="メイリオ"/>
                </a:rPr>
                <a:t>安全性の向上</a:t>
              </a:r>
              <a:r>
                <a:rPr kumimoji="1"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t/>
              </a:r>
              <a:br>
                <a:rPr kumimoji="1"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br>
              <a:r>
                <a:rPr kumimoji="1"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t/>
              </a:r>
              <a:br>
                <a:rPr kumimoji="1"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br>
              <a:r>
                <a:rPr kumimoji="1" lang="ja-JP" altLang="en-US" sz="1200" dirty="0">
                  <a:solidFill>
                    <a:schemeClr val="bg1"/>
                  </a:solidFill>
                  <a:latin typeface="ＭＳ Ｐゴシック" panose="020B0600070205080204" pitchFamily="50" charset="-128"/>
                  <a:ea typeface="ＭＳ Ｐゴシック" panose="020B0600070205080204" pitchFamily="50" charset="-128"/>
                  <a:cs typeface="メイリオ"/>
                </a:rPr>
                <a:t>業務の効率化と</a:t>
              </a:r>
              <a:r>
                <a:rPr kumimoji="1"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t/>
              </a:r>
              <a:br>
                <a:rPr kumimoji="1"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br>
              <a:r>
                <a:rPr kumimoji="1" lang="ja-JP" altLang="en-US" sz="1200" dirty="0">
                  <a:solidFill>
                    <a:schemeClr val="bg1"/>
                  </a:solidFill>
                  <a:latin typeface="ＭＳ Ｐゴシック" panose="020B0600070205080204" pitchFamily="50" charset="-128"/>
                  <a:ea typeface="ＭＳ Ｐゴシック" panose="020B0600070205080204" pitchFamily="50" charset="-128"/>
                  <a:cs typeface="メイリオ"/>
                </a:rPr>
                <a:t>高度化</a:t>
              </a:r>
            </a:p>
          </p:txBody>
        </p:sp>
        <p:sp>
          <p:nvSpPr>
            <p:cNvPr id="78" name="正方形/長方形 77"/>
            <p:cNvSpPr/>
            <p:nvPr/>
          </p:nvSpPr>
          <p:spPr>
            <a:xfrm rot="2690321">
              <a:off x="3187495" y="2146455"/>
              <a:ext cx="1763479" cy="1708997"/>
            </a:xfrm>
            <a:prstGeom prst="rect">
              <a:avLst/>
            </a:prstGeom>
            <a:noFill/>
            <a:ln>
              <a:noFill/>
            </a:ln>
            <a:effectLst/>
          </p:spPr>
          <p:txBody>
            <a:bodyPr spcFirstLastPara="1" wrap="none" lIns="71332" tIns="35666" rIns="71332" bIns="35666" numCol="1">
              <a:prstTxWarp prst="textArchUp">
                <a:avLst/>
              </a:prstTxWarp>
              <a:spAutoFit/>
            </a:bodyPr>
            <a:lstStyle/>
            <a:p>
              <a:pPr algn="ctr"/>
              <a:r>
                <a:rPr lang="ja-JP" altLang="en-US" sz="1200" b="1" dirty="0">
                  <a:ln w="12700">
                    <a:noFill/>
                    <a:prstDash val="solid"/>
                  </a:ln>
                  <a:solidFill>
                    <a:schemeClr val="bg1"/>
                  </a:solidFill>
                  <a:latin typeface="ＭＳ Ｐゴシック" panose="020B0600070205080204" pitchFamily="50" charset="-128"/>
                  <a:ea typeface="ＭＳ Ｐゴシック" panose="020B0600070205080204" pitchFamily="50" charset="-128"/>
                </a:rPr>
                <a:t>予防保全業務の</a:t>
              </a:r>
              <a:r>
                <a:rPr lang="en-US" altLang="ja-JP" sz="1200" b="1" dirty="0">
                  <a:ln w="12700">
                    <a:noFill/>
                    <a:prstDash val="solid"/>
                  </a:ln>
                  <a:solidFill>
                    <a:schemeClr val="bg1"/>
                  </a:solidFill>
                  <a:latin typeface="ＭＳ Ｐゴシック" panose="020B0600070205080204" pitchFamily="50" charset="-128"/>
                  <a:ea typeface="ＭＳ Ｐゴシック" panose="020B0600070205080204" pitchFamily="50" charset="-128"/>
                </a:rPr>
                <a:t/>
              </a:r>
              <a:br>
                <a:rPr lang="en-US" altLang="ja-JP" sz="1200" b="1" dirty="0">
                  <a:ln w="12700">
                    <a:noFill/>
                    <a:prstDash val="solid"/>
                  </a:ln>
                  <a:solidFill>
                    <a:schemeClr val="bg1"/>
                  </a:solidFill>
                  <a:latin typeface="ＭＳ Ｐゴシック" panose="020B0600070205080204" pitchFamily="50" charset="-128"/>
                  <a:ea typeface="ＭＳ Ｐゴシック" panose="020B0600070205080204" pitchFamily="50" charset="-128"/>
                </a:rPr>
              </a:br>
              <a:r>
                <a:rPr lang="ja-JP" altLang="en-US" sz="1200" b="1" dirty="0">
                  <a:ln w="12700">
                    <a:noFill/>
                    <a:prstDash val="solid"/>
                  </a:ln>
                  <a:solidFill>
                    <a:schemeClr val="bg1"/>
                  </a:solidFill>
                  <a:latin typeface="ＭＳ Ｐゴシック" panose="020B0600070205080204" pitchFamily="50" charset="-128"/>
                  <a:ea typeface="ＭＳ Ｐゴシック" panose="020B0600070205080204" pitchFamily="50" charset="-128"/>
                </a:rPr>
                <a:t>精度向上</a:t>
              </a:r>
            </a:p>
          </p:txBody>
        </p:sp>
        <p:sp>
          <p:nvSpPr>
            <p:cNvPr id="5" name="正方形/長方形 4"/>
            <p:cNvSpPr/>
            <p:nvPr/>
          </p:nvSpPr>
          <p:spPr>
            <a:xfrm rot="18886420">
              <a:off x="3320686" y="2125682"/>
              <a:ext cx="1648768" cy="1695953"/>
            </a:xfrm>
            <a:prstGeom prst="rect">
              <a:avLst/>
            </a:prstGeom>
            <a:noFill/>
            <a:ln>
              <a:noFill/>
            </a:ln>
            <a:effectLst/>
          </p:spPr>
          <p:txBody>
            <a:bodyPr spcFirstLastPara="1" wrap="none" lIns="71332" tIns="35666" rIns="71332" bIns="35666" numCol="1">
              <a:prstTxWarp prst="textArchUp">
                <a:avLst/>
              </a:prstTxWarp>
              <a:spAutoFit/>
            </a:bodyPr>
            <a:lstStyle/>
            <a:p>
              <a:pPr algn="ctr"/>
              <a:r>
                <a:rPr lang="ja-JP" altLang="en-US"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巡回・点検業務の</a:t>
              </a:r>
              <a:r>
                <a:rPr lang="en-US" altLang="ja-JP"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
              </a:r>
              <a:br>
                <a:rPr lang="en-US" altLang="ja-JP"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br>
              <a:r>
                <a:rPr lang="ja-JP" altLang="en-US"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自動手順化・高度化</a:t>
              </a:r>
            </a:p>
          </p:txBody>
        </p:sp>
        <p:sp>
          <p:nvSpPr>
            <p:cNvPr id="144" name="Text Box 16"/>
            <p:cNvSpPr txBox="1">
              <a:spLocks noChangeArrowheads="1"/>
            </p:cNvSpPr>
            <p:nvPr/>
          </p:nvSpPr>
          <p:spPr bwMode="auto">
            <a:xfrm>
              <a:off x="5304323" y="1548149"/>
              <a:ext cx="1315199" cy="541472"/>
            </a:xfrm>
            <a:prstGeom prst="rect">
              <a:avLst/>
            </a:prstGeom>
            <a:noFill/>
            <a:ln w="9525">
              <a:noFill/>
              <a:miter lim="800000"/>
              <a:headEnd/>
              <a:tailEnd/>
            </a:ln>
            <a:effectLst/>
          </p:spPr>
          <p:txBody>
            <a:bodyPr wrap="square" lIns="64065" tIns="32032" rIns="64065" bIns="32032">
              <a:prstTxWarp prst="textNoShape">
                <a:avLst/>
              </a:prstTxWarp>
              <a:spAutoFit/>
            </a:bodyPr>
            <a:lstStyle/>
            <a:p>
              <a:pPr algn="r">
                <a:lnSpc>
                  <a:spcPct val="95000"/>
                </a:lnSpc>
                <a:spcBef>
                  <a:spcPts val="312"/>
                </a:spcBef>
              </a:pPr>
              <a:r>
                <a:rPr lang="ja-JP" altLang="en-US" sz="1200" dirty="0">
                  <a:solidFill>
                    <a:schemeClr val="bg1"/>
                  </a:solidFill>
                  <a:latin typeface="ＭＳ Ｐゴシック" panose="020B0600070205080204" pitchFamily="50" charset="-128"/>
                  <a:ea typeface="ＭＳ Ｐゴシック" panose="020B0600070205080204" pitchFamily="50" charset="-128"/>
                  <a:cs typeface="メイリオ"/>
                </a:rPr>
                <a:t>ビデオ</a:t>
              </a:r>
              <a:r>
                <a:rPr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t/>
              </a:r>
              <a:br>
                <a:rPr lang="en-US" altLang="ja-JP" sz="1200" dirty="0">
                  <a:solidFill>
                    <a:schemeClr val="bg1"/>
                  </a:solidFill>
                  <a:latin typeface="ＭＳ Ｐゴシック" panose="020B0600070205080204" pitchFamily="50" charset="-128"/>
                  <a:ea typeface="ＭＳ Ｐゴシック" panose="020B0600070205080204" pitchFamily="50" charset="-128"/>
                  <a:cs typeface="メイリオ"/>
                </a:rPr>
              </a:b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メイリオ"/>
                </a:rPr>
                <a:t>カメラ、マイク</a:t>
              </a:r>
              <a:endParaRPr lang="en-US" altLang="ja-JP" sz="1200" dirty="0">
                <a:solidFill>
                  <a:schemeClr val="bg1"/>
                </a:solidFill>
                <a:latin typeface="ＭＳ Ｐゴシック" panose="020B0600070205080204" pitchFamily="50" charset="-128"/>
                <a:ea typeface="ＭＳ Ｐゴシック" panose="020B0600070205080204" pitchFamily="50" charset="-128"/>
                <a:cs typeface="メイリオ"/>
              </a:endParaRPr>
            </a:p>
            <a:p>
              <a:pPr algn="r">
                <a:lnSpc>
                  <a:spcPct val="95000"/>
                </a:lnSpc>
                <a:spcBef>
                  <a:spcPts val="312"/>
                </a:spcBef>
              </a:pPr>
              <a:r>
                <a:rPr lang="ja-JP" altLang="en-US" sz="1200" dirty="0">
                  <a:solidFill>
                    <a:schemeClr val="bg1"/>
                  </a:solidFill>
                  <a:latin typeface="ＭＳ Ｐゴシック" panose="020B0600070205080204" pitchFamily="50" charset="-128"/>
                  <a:ea typeface="ＭＳ Ｐゴシック" panose="020B0600070205080204" pitchFamily="50" charset="-128"/>
                  <a:cs typeface="メイリオ"/>
                </a:rPr>
                <a:t>各種</a:t>
              </a: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メイリオ"/>
                </a:rPr>
                <a:t>センサ</a:t>
              </a:r>
              <a:r>
                <a:rPr lang="ja-JP" altLang="en-US" sz="1200" dirty="0">
                  <a:solidFill>
                    <a:schemeClr val="bg1"/>
                  </a:solidFill>
                  <a:latin typeface="ＭＳ Ｐゴシック" panose="020B0600070205080204" pitchFamily="50" charset="-128"/>
                  <a:ea typeface="ＭＳ Ｐゴシック" panose="020B0600070205080204" pitchFamily="50" charset="-128"/>
                  <a:cs typeface="メイリオ"/>
                </a:rPr>
                <a:t>ー</a:t>
              </a:r>
              <a:endParaRPr lang="en-GB" altLang="ja-JP" sz="1200" dirty="0">
                <a:solidFill>
                  <a:schemeClr val="bg1"/>
                </a:solidFill>
                <a:latin typeface="ＭＳ Ｐゴシック" panose="020B0600070205080204" pitchFamily="50" charset="-128"/>
                <a:ea typeface="ＭＳ Ｐゴシック" panose="020B0600070205080204" pitchFamily="50" charset="-128"/>
                <a:cs typeface="メイリオ"/>
              </a:endParaRPr>
            </a:p>
          </p:txBody>
        </p:sp>
        <p:sp>
          <p:nvSpPr>
            <p:cNvPr id="86" name="正方形/長方形 85"/>
            <p:cNvSpPr/>
            <p:nvPr/>
          </p:nvSpPr>
          <p:spPr>
            <a:xfrm rot="18916369">
              <a:off x="3236707" y="2100449"/>
              <a:ext cx="1767425" cy="1695429"/>
            </a:xfrm>
            <a:prstGeom prst="rect">
              <a:avLst/>
            </a:prstGeom>
            <a:noFill/>
            <a:ln>
              <a:noFill/>
            </a:ln>
            <a:effectLst/>
          </p:spPr>
          <p:txBody>
            <a:bodyPr spcFirstLastPara="1" wrap="none" lIns="71332" tIns="35666" rIns="71332" bIns="35666" numCol="1">
              <a:prstTxWarp prst="textArchDown">
                <a:avLst/>
              </a:prstTxWarp>
              <a:spAutoFit/>
            </a:bodyPr>
            <a:lstStyle/>
            <a:p>
              <a:pPr algn="ctr"/>
              <a:r>
                <a:rPr lang="ja-JP" altLang="en-US"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非定型業務の</a:t>
              </a:r>
              <a:r>
                <a:rPr lang="en-US" altLang="ja-JP"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
              </a:r>
              <a:br>
                <a:rPr lang="en-US" altLang="ja-JP"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br>
              <a:r>
                <a:rPr lang="ja-JP" altLang="en-US"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遠隔支援</a:t>
              </a:r>
            </a:p>
          </p:txBody>
        </p:sp>
        <p:sp>
          <p:nvSpPr>
            <p:cNvPr id="85" name="正方形/長方形 84"/>
            <p:cNvSpPr/>
            <p:nvPr/>
          </p:nvSpPr>
          <p:spPr>
            <a:xfrm rot="2689090">
              <a:off x="3267947" y="2040346"/>
              <a:ext cx="1832961" cy="1758295"/>
            </a:xfrm>
            <a:prstGeom prst="rect">
              <a:avLst/>
            </a:prstGeom>
            <a:noFill/>
            <a:ln>
              <a:noFill/>
            </a:ln>
            <a:effectLst/>
          </p:spPr>
          <p:txBody>
            <a:bodyPr spcFirstLastPara="1" wrap="none" lIns="71332" tIns="35666" rIns="71332" bIns="35666" numCol="1">
              <a:prstTxWarp prst="textArchDown">
                <a:avLst/>
              </a:prstTxWarp>
              <a:spAutoFit/>
            </a:bodyPr>
            <a:lstStyle/>
            <a:p>
              <a:pPr algn="ctr"/>
              <a:r>
                <a:rPr lang="ja-JP" altLang="en-US"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連絡・共有・指揮</a:t>
              </a:r>
              <a:r>
                <a:rPr lang="en-US" altLang="ja-JP"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
              </a:r>
              <a:br>
                <a:rPr lang="en-US" altLang="ja-JP"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br>
              <a:r>
                <a:rPr lang="ja-JP" altLang="en-US" sz="1200" b="1" dirty="0">
                  <a:ln w="12700">
                    <a:noFill/>
                    <a:prstDash val="solid"/>
                  </a:ln>
                  <a:solidFill>
                    <a:srgbClr val="FFFFFF"/>
                  </a:solidFill>
                  <a:latin typeface="ＭＳ Ｐゴシック" panose="020B0600070205080204" pitchFamily="50" charset="-128"/>
                  <a:ea typeface="ＭＳ Ｐゴシック" panose="020B0600070205080204" pitchFamily="50" charset="-128"/>
                </a:rPr>
                <a:t>手段の確保</a:t>
              </a:r>
            </a:p>
          </p:txBody>
        </p:sp>
        <p:sp>
          <p:nvSpPr>
            <p:cNvPr id="114" name="正方形/長方形 113"/>
            <p:cNvSpPr/>
            <p:nvPr/>
          </p:nvSpPr>
          <p:spPr>
            <a:xfrm rot="2690321">
              <a:off x="2847155" y="1704878"/>
              <a:ext cx="2575073" cy="2495518"/>
            </a:xfrm>
            <a:prstGeom prst="rect">
              <a:avLst/>
            </a:prstGeom>
            <a:noFill/>
            <a:ln>
              <a:noFill/>
            </a:ln>
            <a:effectLst/>
          </p:spPr>
          <p:txBody>
            <a:bodyPr spcFirstLastPara="1" wrap="none" lIns="71332" tIns="35666" rIns="71332" bIns="35666" numCol="1">
              <a:prstTxWarp prst="textArchUp">
                <a:avLst/>
              </a:prstTxWarp>
              <a:spAutoFit/>
            </a:bodyPr>
            <a:lstStyle/>
            <a:p>
              <a:pPr algn="ctr"/>
              <a:r>
                <a:rPr lang="ja-JP" altLang="en-US" sz="1100" b="1" dirty="0" smtClean="0">
                  <a:ln w="12700">
                    <a:noFill/>
                    <a:prstDash val="solid"/>
                  </a:ln>
                  <a:solidFill>
                    <a:schemeClr val="bg1"/>
                  </a:solidFill>
                  <a:latin typeface="ＭＳ Ｐゴシック" panose="020B0600070205080204" pitchFamily="50" charset="-128"/>
                  <a:ea typeface="ＭＳ Ｐゴシック" panose="020B0600070205080204" pitchFamily="50" charset="-128"/>
                </a:rPr>
                <a:t>カメラ、センサー</a:t>
              </a:r>
              <a:r>
                <a:rPr lang="ja-JP" altLang="en-US"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による設備監視</a:t>
              </a:r>
              <a:r>
                <a:rPr lang="en-US" altLang="ja-JP"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
              </a:r>
              <a:br>
                <a:rPr lang="en-US" altLang="ja-JP"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br>
              <a:r>
                <a:rPr lang="en-US" altLang="ja-JP"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Wi-Fi</a:t>
              </a:r>
              <a:r>
                <a:rPr lang="ja-JP" altLang="en-US"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測位による要員の所在管理</a:t>
              </a:r>
            </a:p>
          </p:txBody>
        </p:sp>
        <p:sp>
          <p:nvSpPr>
            <p:cNvPr id="130" name="正方形/長方形 129"/>
            <p:cNvSpPr/>
            <p:nvPr/>
          </p:nvSpPr>
          <p:spPr>
            <a:xfrm rot="18912817">
              <a:off x="2842605" y="1707800"/>
              <a:ext cx="2575073" cy="2495518"/>
            </a:xfrm>
            <a:prstGeom prst="rect">
              <a:avLst/>
            </a:prstGeom>
            <a:noFill/>
            <a:ln>
              <a:noFill/>
            </a:ln>
            <a:effectLst/>
          </p:spPr>
          <p:txBody>
            <a:bodyPr spcFirstLastPara="1" wrap="none" lIns="71332" tIns="35666" rIns="71332" bIns="35666" numCol="1">
              <a:prstTxWarp prst="textArchUp">
                <a:avLst/>
              </a:prstTxWarp>
              <a:spAutoFit/>
            </a:bodyPr>
            <a:lstStyle/>
            <a:p>
              <a:pPr algn="ctr"/>
              <a:r>
                <a:rPr lang="ja-JP" altLang="en-US"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巡回・点検手順にしたがった</a:t>
              </a:r>
              <a:r>
                <a:rPr lang="en-US" altLang="ja-JP"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
              </a:r>
              <a:br>
                <a:rPr lang="en-US" altLang="ja-JP"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br>
              <a:r>
                <a:rPr lang="ja-JP" altLang="en-US"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報告書の自動生成と提出</a:t>
              </a:r>
            </a:p>
          </p:txBody>
        </p:sp>
        <p:sp>
          <p:nvSpPr>
            <p:cNvPr id="132" name="正方形/長方形 131"/>
            <p:cNvSpPr/>
            <p:nvPr/>
          </p:nvSpPr>
          <p:spPr>
            <a:xfrm rot="18912817">
              <a:off x="2898734" y="1769331"/>
              <a:ext cx="2575073" cy="2495518"/>
            </a:xfrm>
            <a:prstGeom prst="rect">
              <a:avLst/>
            </a:prstGeom>
            <a:noFill/>
            <a:ln>
              <a:noFill/>
            </a:ln>
            <a:effectLst/>
          </p:spPr>
          <p:txBody>
            <a:bodyPr spcFirstLastPara="1" wrap="none" lIns="71332" tIns="35666" rIns="71332" bIns="35666" numCol="1">
              <a:prstTxWarp prst="textArchDown">
                <a:avLst/>
              </a:prstTxWarp>
              <a:spAutoFit/>
            </a:bodyPr>
            <a:lstStyle/>
            <a:p>
              <a:pPr algn="ctr"/>
              <a:r>
                <a:rPr lang="ja-JP" altLang="en-US" sz="1100" b="1" dirty="0" smtClean="0">
                  <a:ln w="12700">
                    <a:noFill/>
                    <a:prstDash val="solid"/>
                  </a:ln>
                  <a:solidFill>
                    <a:schemeClr val="bg1"/>
                  </a:solidFill>
                  <a:latin typeface="ＭＳ Ｐゴシック" panose="020B0600070205080204" pitchFamily="50" charset="-128"/>
                  <a:ea typeface="ＭＳ Ｐゴシック" panose="020B0600070205080204" pitchFamily="50" charset="-128"/>
                </a:rPr>
                <a:t>ディスプレイ</a:t>
              </a:r>
              <a:r>
                <a:rPr lang="ja-JP" altLang="en-US"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映像</a:t>
              </a:r>
              <a:r>
                <a:rPr lang="ja-JP" altLang="en-US" sz="1100" b="1" dirty="0" smtClean="0">
                  <a:ln w="12700">
                    <a:noFill/>
                    <a:prstDash val="solid"/>
                  </a:ln>
                  <a:solidFill>
                    <a:schemeClr val="bg1"/>
                  </a:solidFill>
                  <a:latin typeface="ＭＳ Ｐゴシック" panose="020B0600070205080204" pitchFamily="50" charset="-128"/>
                  <a:ea typeface="ＭＳ Ｐゴシック" panose="020B0600070205080204" pitchFamily="50" charset="-128"/>
                </a:rPr>
                <a:t>を</a:t>
              </a:r>
              <a:r>
                <a:rPr lang="en-US" altLang="ja-JP" sz="1100" b="1" dirty="0" smtClean="0">
                  <a:ln w="12700">
                    <a:noFill/>
                    <a:prstDash val="solid"/>
                  </a:ln>
                  <a:solidFill>
                    <a:schemeClr val="bg1"/>
                  </a:solidFill>
                  <a:latin typeface="ＭＳ Ｐゴシック" panose="020B0600070205080204" pitchFamily="50" charset="-128"/>
                  <a:ea typeface="ＭＳ Ｐゴシック" panose="020B0600070205080204" pitchFamily="50" charset="-128"/>
                </a:rPr>
                <a:t/>
              </a:r>
              <a:br>
                <a:rPr lang="en-US" altLang="ja-JP" sz="1100" b="1" dirty="0" smtClean="0">
                  <a:ln w="12700">
                    <a:noFill/>
                    <a:prstDash val="solid"/>
                  </a:ln>
                  <a:solidFill>
                    <a:schemeClr val="bg1"/>
                  </a:solidFill>
                  <a:latin typeface="ＭＳ Ｐゴシック" panose="020B0600070205080204" pitchFamily="50" charset="-128"/>
                  <a:ea typeface="ＭＳ Ｐゴシック" panose="020B0600070205080204" pitchFamily="50" charset="-128"/>
                </a:rPr>
              </a:br>
              <a:r>
                <a:rPr lang="ja-JP" altLang="en-US" sz="1100" b="1" dirty="0" smtClean="0">
                  <a:ln w="12700">
                    <a:noFill/>
                    <a:prstDash val="solid"/>
                  </a:ln>
                  <a:solidFill>
                    <a:schemeClr val="bg1"/>
                  </a:solidFill>
                  <a:latin typeface="ＭＳ Ｐゴシック" panose="020B0600070205080204" pitchFamily="50" charset="-128"/>
                  <a:ea typeface="ＭＳ Ｐゴシック" panose="020B0600070205080204" pitchFamily="50" charset="-128"/>
                </a:rPr>
                <a:t>通じた</a:t>
              </a:r>
              <a:r>
                <a:rPr lang="ja-JP" altLang="en-US" sz="1100" b="1" dirty="0">
                  <a:ln w="12700">
                    <a:noFill/>
                    <a:prstDash val="solid"/>
                  </a:ln>
                  <a:solidFill>
                    <a:schemeClr val="bg1"/>
                  </a:solidFill>
                  <a:latin typeface="ＭＳ Ｐゴシック" panose="020B0600070205080204" pitchFamily="50" charset="-128"/>
                  <a:ea typeface="ＭＳ Ｐゴシック" panose="020B0600070205080204" pitchFamily="50" charset="-128"/>
                </a:rPr>
                <a:t>設備操作の遠隔サポート</a:t>
              </a:r>
            </a:p>
          </p:txBody>
        </p:sp>
        <p:sp>
          <p:nvSpPr>
            <p:cNvPr id="134" name="正方形/長方形 133"/>
            <p:cNvSpPr/>
            <p:nvPr/>
          </p:nvSpPr>
          <p:spPr>
            <a:xfrm rot="2696884">
              <a:off x="2848691" y="1779596"/>
              <a:ext cx="2575073" cy="2495518"/>
            </a:xfrm>
            <a:prstGeom prst="rect">
              <a:avLst/>
            </a:prstGeom>
            <a:noFill/>
            <a:ln>
              <a:noFill/>
            </a:ln>
            <a:effectLst/>
          </p:spPr>
          <p:txBody>
            <a:bodyPr spcFirstLastPara="1" wrap="none" lIns="71332" tIns="35666" rIns="71332" bIns="35666" numCol="1">
              <a:prstTxWarp prst="textArchDown">
                <a:avLst/>
              </a:prstTxWarp>
              <a:spAutoFit/>
            </a:bodyPr>
            <a:lstStyle/>
            <a:p>
              <a:pPr algn="ctr"/>
              <a:r>
                <a:rPr lang="ja-JP" altLang="en-US" sz="1100" b="1" dirty="0">
                  <a:solidFill>
                    <a:schemeClr val="bg1"/>
                  </a:solidFill>
                  <a:latin typeface="ＭＳ Ｐゴシック" panose="020B0600070205080204" pitchFamily="50" charset="-128"/>
                  <a:ea typeface="ＭＳ Ｐゴシック" panose="020B0600070205080204" pitchFamily="50" charset="-128"/>
                </a:rPr>
                <a:t>統合</a:t>
              </a:r>
              <a:r>
                <a:rPr lang="ja-JP" altLang="en-US" sz="1100" b="1" dirty="0" smtClean="0">
                  <a:solidFill>
                    <a:schemeClr val="bg1"/>
                  </a:solidFill>
                  <a:latin typeface="ＭＳ Ｐゴシック" panose="020B0600070205080204" pitchFamily="50" charset="-128"/>
                  <a:ea typeface="ＭＳ Ｐゴシック" panose="020B0600070205080204" pitchFamily="50" charset="-128"/>
                </a:rPr>
                <a:t>コミュニケーション マネージャ</a:t>
              </a:r>
              <a:r>
                <a:rPr lang="ja-JP" altLang="en-US" sz="1100" b="1" dirty="0">
                  <a:solidFill>
                    <a:schemeClr val="bg1"/>
                  </a:solidFill>
                  <a:latin typeface="ＭＳ Ｐゴシック" panose="020B0600070205080204" pitchFamily="50" charset="-128"/>
                  <a:ea typeface="ＭＳ Ｐゴシック" panose="020B0600070205080204" pitchFamily="50" charset="-128"/>
                </a:rPr>
                <a:t>に</a:t>
              </a:r>
              <a:r>
                <a:rPr lang="en-US" altLang="ja-JP" sz="1100" b="1" dirty="0">
                  <a:solidFill>
                    <a:schemeClr val="bg1"/>
                  </a:solidFill>
                  <a:latin typeface="ＭＳ Ｐゴシック" panose="020B0600070205080204" pitchFamily="50" charset="-128"/>
                  <a:ea typeface="ＭＳ Ｐゴシック" panose="020B0600070205080204" pitchFamily="50" charset="-128"/>
                </a:rPr>
                <a:t/>
              </a:r>
              <a:br>
                <a:rPr lang="en-US" altLang="ja-JP" sz="1100" b="1" dirty="0">
                  <a:solidFill>
                    <a:schemeClr val="bg1"/>
                  </a:solidFill>
                  <a:latin typeface="ＭＳ Ｐゴシック" panose="020B0600070205080204" pitchFamily="50" charset="-128"/>
                  <a:ea typeface="ＭＳ Ｐゴシック" panose="020B0600070205080204" pitchFamily="50" charset="-128"/>
                </a:rPr>
              </a:br>
              <a:r>
                <a:rPr lang="ja-JP" altLang="en-US" sz="1100" b="1" dirty="0">
                  <a:solidFill>
                    <a:schemeClr val="bg1"/>
                  </a:solidFill>
                  <a:latin typeface="ＭＳ Ｐゴシック" panose="020B0600070205080204" pitchFamily="50" charset="-128"/>
                  <a:ea typeface="ＭＳ Ｐゴシック" panose="020B0600070205080204" pitchFamily="50" charset="-128"/>
                </a:rPr>
                <a:t>よる専門化への連絡と非常時の一斉同報</a:t>
              </a:r>
              <a:endParaRPr lang="en-US" altLang="ja-JP" sz="1100" b="1" dirty="0">
                <a:solidFill>
                  <a:schemeClr val="bg1"/>
                </a:solidFill>
                <a:latin typeface="ＭＳ Ｐゴシック" panose="020B0600070205080204" pitchFamily="50" charset="-128"/>
                <a:ea typeface="ＭＳ Ｐゴシック" panose="020B0600070205080204" pitchFamily="50" charset="-128"/>
              </a:endParaRPr>
            </a:p>
          </p:txBody>
        </p:sp>
        <p:sp>
          <p:nvSpPr>
            <p:cNvPr id="150" name="Text Box 15"/>
            <p:cNvSpPr txBox="1">
              <a:spLocks noChangeArrowheads="1"/>
            </p:cNvSpPr>
            <p:nvPr/>
          </p:nvSpPr>
          <p:spPr bwMode="auto">
            <a:xfrm>
              <a:off x="5346777" y="3911263"/>
              <a:ext cx="1272745" cy="391297"/>
            </a:xfrm>
            <a:prstGeom prst="rect">
              <a:avLst/>
            </a:prstGeom>
            <a:noFill/>
            <a:ln w="9525">
              <a:noFill/>
              <a:miter lim="800000"/>
              <a:headEnd/>
              <a:tailEnd/>
            </a:ln>
            <a:effectLst/>
          </p:spPr>
          <p:txBody>
            <a:bodyPr wrap="square" lIns="64065" tIns="32032" rIns="64065" bIns="32032">
              <a:prstTxWarp prst="textNoShape">
                <a:avLst/>
              </a:prstTxWarp>
              <a:spAutoFit/>
            </a:bodyPr>
            <a:lstStyle/>
            <a:p>
              <a:pPr algn="r" defTabSz="635278">
                <a:lnSpc>
                  <a:spcPct val="95000"/>
                </a:lnSpc>
                <a:spcBef>
                  <a:spcPts val="312"/>
                </a:spcBef>
              </a:pPr>
              <a:r>
                <a:rPr lang="ja-JP" altLang="en-US" sz="1200" dirty="0" smtClean="0">
                  <a:solidFill>
                    <a:srgbClr val="FFFFFF"/>
                  </a:solidFill>
                  <a:latin typeface="ＭＳ Ｐゴシック" panose="020B0600070205080204" pitchFamily="50" charset="-128"/>
                  <a:ea typeface="ＭＳ Ｐゴシック" panose="020B0600070205080204" pitchFamily="50" charset="-128"/>
                  <a:cs typeface="メイリオ"/>
                </a:rPr>
                <a:t>モバイル</a:t>
              </a:r>
              <a:r>
                <a:rPr lang="en-US" altLang="ja-JP" sz="1200" dirty="0" smtClean="0">
                  <a:solidFill>
                    <a:srgbClr val="FFFFFF"/>
                  </a:solidFill>
                  <a:latin typeface="ＭＳ Ｐゴシック" panose="020B0600070205080204" pitchFamily="50" charset="-128"/>
                  <a:ea typeface="ＭＳ Ｐゴシック" panose="020B0600070205080204" pitchFamily="50" charset="-128"/>
                  <a:cs typeface="メイリオ"/>
                </a:rPr>
                <a:t>DCS</a:t>
              </a:r>
            </a:p>
            <a:p>
              <a:pPr algn="r" defTabSz="635278">
                <a:lnSpc>
                  <a:spcPct val="95000"/>
                </a:lnSpc>
                <a:spcBef>
                  <a:spcPts val="312"/>
                </a:spcBef>
              </a:pPr>
              <a:r>
                <a:rPr lang="ja-JP" altLang="en-US" sz="1200" dirty="0" smtClean="0">
                  <a:solidFill>
                    <a:srgbClr val="FFFFFF"/>
                  </a:solidFill>
                  <a:latin typeface="ＭＳ Ｐゴシック" panose="020B0600070205080204" pitchFamily="50" charset="-128"/>
                  <a:ea typeface="ＭＳ Ｐゴシック" panose="020B0600070205080204" pitchFamily="50" charset="-128"/>
                  <a:cs typeface="メイリオ"/>
                </a:rPr>
                <a:t>モバイル端末</a:t>
              </a:r>
              <a:endParaRPr lang="en-US" sz="12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151" name="Text Box 9"/>
            <p:cNvSpPr txBox="1">
              <a:spLocks noChangeArrowheads="1"/>
            </p:cNvSpPr>
            <p:nvPr/>
          </p:nvSpPr>
          <p:spPr bwMode="auto">
            <a:xfrm>
              <a:off x="1451493" y="3911263"/>
              <a:ext cx="1551846" cy="357046"/>
            </a:xfrm>
            <a:prstGeom prst="rect">
              <a:avLst/>
            </a:prstGeom>
            <a:noFill/>
            <a:ln w="9525">
              <a:noFill/>
              <a:miter lim="800000"/>
              <a:headEnd/>
              <a:tailEnd/>
            </a:ln>
            <a:effectLst/>
          </p:spPr>
          <p:txBody>
            <a:bodyPr wrap="square" lIns="64065" tIns="32032" rIns="64065" bIns="32032">
              <a:prstTxWarp prst="textNoShape">
                <a:avLst/>
              </a:prstTxWarp>
              <a:spAutoFit/>
            </a:bodyPr>
            <a:lstStyle/>
            <a:p>
              <a:pPr>
                <a:lnSpc>
                  <a:spcPct val="95000"/>
                </a:lnSpc>
                <a:spcBef>
                  <a:spcPts val="312"/>
                </a:spcBef>
              </a:pP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rPr>
                <a:t>無線機を含めた</a:t>
              </a:r>
              <a:r>
                <a:rPr lang="en-US" altLang="ja-JP" sz="1200" dirty="0">
                  <a:solidFill>
                    <a:srgbClr val="FFFFFF"/>
                  </a:solidFill>
                  <a:latin typeface="ＭＳ Ｐゴシック" panose="020B0600070205080204" pitchFamily="50" charset="-128"/>
                  <a:ea typeface="ＭＳ Ｐゴシック" panose="020B0600070205080204" pitchFamily="50" charset="-128"/>
                  <a:cs typeface="メイリオ"/>
                </a:rPr>
                <a:t/>
              </a:r>
              <a:br>
                <a:rPr lang="en-US" altLang="ja-JP" sz="1200" dirty="0">
                  <a:solidFill>
                    <a:srgbClr val="FFFFFF"/>
                  </a:solidFill>
                  <a:latin typeface="ＭＳ Ｐゴシック" panose="020B0600070205080204" pitchFamily="50" charset="-128"/>
                  <a:ea typeface="ＭＳ Ｐゴシック" panose="020B0600070205080204" pitchFamily="50" charset="-128"/>
                  <a:cs typeface="メイリオ"/>
                </a:rPr>
              </a:b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rPr>
                <a:t>映像・音声通話の統合</a:t>
              </a:r>
              <a:endParaRPr lang="en-GB" sz="12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155" name="Text Box 9"/>
            <p:cNvSpPr txBox="1">
              <a:spLocks noChangeArrowheads="1"/>
            </p:cNvSpPr>
            <p:nvPr/>
          </p:nvSpPr>
          <p:spPr bwMode="auto">
            <a:xfrm>
              <a:off x="5713179" y="2796485"/>
              <a:ext cx="906343" cy="331907"/>
            </a:xfrm>
            <a:prstGeom prst="rect">
              <a:avLst/>
            </a:prstGeom>
            <a:noFill/>
            <a:ln w="9525">
              <a:noFill/>
              <a:miter lim="800000"/>
              <a:headEnd/>
              <a:tailEnd/>
            </a:ln>
            <a:effectLst/>
          </p:spPr>
          <p:txBody>
            <a:bodyPr wrap="square" lIns="64065" tIns="32032" rIns="64065" bIns="32032">
              <a:prstTxWarp prst="textNoShape">
                <a:avLst/>
              </a:prstTxWarp>
              <a:spAutoFit/>
            </a:bodyPr>
            <a:lstStyle/>
            <a:p>
              <a:pPr algn="r">
                <a:lnSpc>
                  <a:spcPct val="95000"/>
                </a:lnSpc>
                <a:spcBef>
                  <a:spcPts val="312"/>
                </a:spcBef>
              </a:pPr>
              <a:r>
                <a:rPr lang="en-US" altLang="ja-JP" sz="1100" dirty="0">
                  <a:solidFill>
                    <a:schemeClr val="bg2"/>
                  </a:solidFill>
                  <a:latin typeface="ＭＳ Ｐゴシック" panose="020B0600070205080204" pitchFamily="50" charset="-128"/>
                  <a:ea typeface="ＭＳ Ｐゴシック" panose="020B0600070205080204" pitchFamily="50" charset="-128"/>
                  <a:cs typeface="メイリオ"/>
                </a:rPr>
                <a:t>Wi-Fi</a:t>
              </a:r>
              <a:r>
                <a:rPr lang="ja-JP" altLang="en-US" sz="1100" dirty="0">
                  <a:solidFill>
                    <a:schemeClr val="bg2"/>
                  </a:solidFill>
                  <a:latin typeface="ＭＳ Ｐゴシック" panose="020B0600070205080204" pitchFamily="50" charset="-128"/>
                  <a:ea typeface="ＭＳ Ｐゴシック" panose="020B0600070205080204" pitchFamily="50" charset="-128"/>
                  <a:cs typeface="メイリオ"/>
                </a:rPr>
                <a:t>による</a:t>
              </a:r>
              <a:r>
                <a:rPr lang="en-US" altLang="ja-JP" sz="1100" dirty="0">
                  <a:solidFill>
                    <a:schemeClr val="bg2"/>
                  </a:solidFill>
                  <a:latin typeface="ＭＳ Ｐゴシック" panose="020B0600070205080204" pitchFamily="50" charset="-128"/>
                  <a:ea typeface="ＭＳ Ｐゴシック" panose="020B0600070205080204" pitchFamily="50" charset="-128"/>
                  <a:cs typeface="メイリオ"/>
                </a:rPr>
                <a:t/>
              </a:r>
              <a:br>
                <a:rPr lang="en-US" altLang="ja-JP" sz="1100" dirty="0">
                  <a:solidFill>
                    <a:schemeClr val="bg2"/>
                  </a:solidFill>
                  <a:latin typeface="ＭＳ Ｐゴシック" panose="020B0600070205080204" pitchFamily="50" charset="-128"/>
                  <a:ea typeface="ＭＳ Ｐゴシック" panose="020B0600070205080204" pitchFamily="50" charset="-128"/>
                  <a:cs typeface="メイリオ"/>
                </a:rPr>
              </a:br>
              <a:r>
                <a:rPr lang="ja-JP" altLang="en-US" sz="1100" dirty="0">
                  <a:solidFill>
                    <a:schemeClr val="bg2"/>
                  </a:solidFill>
                  <a:latin typeface="ＭＳ Ｐゴシック" panose="020B0600070205080204" pitchFamily="50" charset="-128"/>
                  <a:ea typeface="ＭＳ Ｐゴシック" panose="020B0600070205080204" pitchFamily="50" charset="-128"/>
                  <a:cs typeface="メイリオ"/>
                </a:rPr>
                <a:t>位置情報検知</a:t>
              </a:r>
              <a:endParaRPr lang="en-GB" sz="1100" dirty="0">
                <a:solidFill>
                  <a:schemeClr val="bg2"/>
                </a:solidFill>
                <a:latin typeface="ＭＳ Ｐゴシック" panose="020B0600070205080204" pitchFamily="50" charset="-128"/>
                <a:ea typeface="ＭＳ Ｐゴシック" panose="020B0600070205080204" pitchFamily="50" charset="-128"/>
                <a:cs typeface="メイリオ"/>
              </a:endParaRPr>
            </a:p>
          </p:txBody>
        </p:sp>
        <p:sp>
          <p:nvSpPr>
            <p:cNvPr id="156" name="Text Box 9"/>
            <p:cNvSpPr txBox="1">
              <a:spLocks noChangeArrowheads="1"/>
            </p:cNvSpPr>
            <p:nvPr/>
          </p:nvSpPr>
          <p:spPr bwMode="auto">
            <a:xfrm>
              <a:off x="1451493" y="2794258"/>
              <a:ext cx="1355770" cy="331907"/>
            </a:xfrm>
            <a:prstGeom prst="rect">
              <a:avLst/>
            </a:prstGeom>
            <a:noFill/>
            <a:ln w="9525">
              <a:noFill/>
              <a:miter lim="800000"/>
              <a:headEnd/>
              <a:tailEnd/>
            </a:ln>
            <a:effectLst/>
          </p:spPr>
          <p:txBody>
            <a:bodyPr wrap="square" lIns="64065" tIns="32032" rIns="64065" bIns="32032">
              <a:prstTxWarp prst="textNoShape">
                <a:avLst/>
              </a:prstTxWarp>
              <a:spAutoFit/>
            </a:bodyPr>
            <a:lstStyle/>
            <a:p>
              <a:pPr>
                <a:lnSpc>
                  <a:spcPct val="95000"/>
                </a:lnSpc>
                <a:spcBef>
                  <a:spcPts val="312"/>
                </a:spcBef>
              </a:pPr>
              <a:r>
                <a:rPr lang="ja-JP" altLang="en-US" sz="1100" dirty="0" smtClean="0">
                  <a:solidFill>
                    <a:schemeClr val="bg2"/>
                  </a:solidFill>
                  <a:latin typeface="ＭＳ Ｐゴシック" panose="020B0600070205080204" pitchFamily="50" charset="-128"/>
                  <a:ea typeface="ＭＳ Ｐゴシック" panose="020B0600070205080204" pitchFamily="50" charset="-128"/>
                  <a:cs typeface="メイリオ"/>
                </a:rPr>
                <a:t>セキュリティ</a:t>
              </a:r>
              <a:r>
                <a:rPr lang="en-US" altLang="ja-JP" sz="1100" dirty="0">
                  <a:solidFill>
                    <a:schemeClr val="bg2"/>
                  </a:solidFill>
                  <a:latin typeface="ＭＳ Ｐゴシック" panose="020B0600070205080204" pitchFamily="50" charset="-128"/>
                  <a:ea typeface="ＭＳ Ｐゴシック" panose="020B0600070205080204" pitchFamily="50" charset="-128"/>
                  <a:cs typeface="メイリオ"/>
                </a:rPr>
                <a:t/>
              </a:r>
              <a:br>
                <a:rPr lang="en-US" altLang="ja-JP" sz="1100" dirty="0">
                  <a:solidFill>
                    <a:schemeClr val="bg2"/>
                  </a:solidFill>
                  <a:latin typeface="ＭＳ Ｐゴシック" panose="020B0600070205080204" pitchFamily="50" charset="-128"/>
                  <a:ea typeface="ＭＳ Ｐゴシック" panose="020B0600070205080204" pitchFamily="50" charset="-128"/>
                  <a:cs typeface="メイリオ"/>
                </a:rPr>
              </a:br>
              <a:r>
                <a:rPr lang="ja-JP" altLang="en-US" sz="1100" dirty="0">
                  <a:solidFill>
                    <a:schemeClr val="bg2"/>
                  </a:solidFill>
                  <a:latin typeface="ＭＳ Ｐゴシック" panose="020B0600070205080204" pitchFamily="50" charset="-128"/>
                  <a:ea typeface="ＭＳ Ｐゴシック" panose="020B0600070205080204" pitchFamily="50" charset="-128"/>
                  <a:cs typeface="メイリオ"/>
                </a:rPr>
                <a:t>ネットワーク管理</a:t>
              </a:r>
              <a:endParaRPr lang="en-GB" sz="1100" dirty="0">
                <a:solidFill>
                  <a:schemeClr val="bg2"/>
                </a:solidFill>
                <a:latin typeface="ＭＳ Ｐゴシック" panose="020B0600070205080204" pitchFamily="50" charset="-128"/>
                <a:ea typeface="ＭＳ Ｐゴシック" panose="020B0600070205080204" pitchFamily="50" charset="-128"/>
                <a:cs typeface="メイリオ"/>
              </a:endParaRPr>
            </a:p>
          </p:txBody>
        </p:sp>
      </p:grpSp>
    </p:spTree>
    <p:extLst>
      <p:ext uri="{BB962C8B-B14F-4D97-AF65-F5344CB8AC3E}">
        <p14:creationId xmlns:p14="http://schemas.microsoft.com/office/powerpoint/2010/main" val="10668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48"/>
          <p:cNvSpPr>
            <a:spLocks noGrp="1"/>
          </p:cNvSpPr>
          <p:nvPr>
            <p:ph type="title"/>
          </p:nvPr>
        </p:nvSpPr>
        <p:spPr/>
        <p:txBody>
          <a:bodyPr/>
          <a:lstStyle/>
          <a:p>
            <a:r>
              <a:rPr lang="en-US" dirty="0">
                <a:latin typeface="ＭＳ Ｐゴシック" panose="020B0600070205080204" pitchFamily="50" charset="-128"/>
                <a:ea typeface="ＭＳ Ｐゴシック" panose="020B0600070205080204" pitchFamily="50" charset="-128"/>
              </a:rPr>
              <a:t>Connected </a:t>
            </a:r>
            <a:r>
              <a:rPr lang="en-US" dirty="0" smtClean="0">
                <a:latin typeface="ＭＳ Ｐゴシック" panose="020B0600070205080204" pitchFamily="50" charset="-128"/>
                <a:ea typeface="ＭＳ Ｐゴシック" panose="020B0600070205080204" pitchFamily="50" charset="-128"/>
              </a:rPr>
              <a:t>Plant</a:t>
            </a:r>
          </a:p>
        </p:txBody>
      </p:sp>
      <p:pic>
        <p:nvPicPr>
          <p:cNvPr id="105" name="Picture 3"/>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2232476" y="1221961"/>
            <a:ext cx="4891311" cy="345281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6" name="Group 90"/>
          <p:cNvGrpSpPr/>
          <p:nvPr/>
        </p:nvGrpSpPr>
        <p:grpSpPr>
          <a:xfrm>
            <a:off x="210187" y="1345689"/>
            <a:ext cx="2203397" cy="672353"/>
            <a:chOff x="928400" y="1199130"/>
            <a:chExt cx="2203397" cy="672353"/>
          </a:xfrm>
        </p:grpSpPr>
        <p:sp>
          <p:nvSpPr>
            <p:cNvPr id="108" name="Rectangle 107"/>
            <p:cNvSpPr/>
            <p:nvPr/>
          </p:nvSpPr>
          <p:spPr>
            <a:xfrm flipH="1">
              <a:off x="928400" y="1283260"/>
              <a:ext cx="1873982" cy="507831"/>
            </a:xfrm>
            <a:prstGeom prst="rect">
              <a:avLst/>
            </a:prstGeom>
          </p:spPr>
          <p:txBody>
            <a:bodyPr wrap="square">
              <a:spAutoFit/>
            </a:bodyPr>
            <a:lstStyle/>
            <a:p>
              <a:pPr algn="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モバイル、無線、ビデオの</a:t>
              </a:r>
              <a: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融合による効果的な</a:t>
              </a:r>
              <a:r>
                <a:rPr lang="en-US" altLang="ja-JP" sz="90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フィールド コラボレーション</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sp>
          <p:nvSpPr>
            <p:cNvPr id="110" name="Rounded Rectangle 109"/>
            <p:cNvSpPr/>
            <p:nvPr/>
          </p:nvSpPr>
          <p:spPr>
            <a:xfrm>
              <a:off x="996350" y="1199130"/>
              <a:ext cx="1827593"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cxnSp>
          <p:nvCxnSpPr>
            <p:cNvPr id="113" name="Straight Connector 112"/>
            <p:cNvCxnSpPr>
              <a:endCxn id="110" idx="3"/>
            </p:cNvCxnSpPr>
            <p:nvPr/>
          </p:nvCxnSpPr>
          <p:spPr>
            <a:xfrm rot="10800000" flipV="1">
              <a:off x="2823944" y="1528293"/>
              <a:ext cx="307853" cy="701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4" name="Group 172"/>
          <p:cNvGrpSpPr/>
          <p:nvPr/>
        </p:nvGrpSpPr>
        <p:grpSpPr>
          <a:xfrm>
            <a:off x="6387730" y="3939858"/>
            <a:ext cx="2704674" cy="672353"/>
            <a:chOff x="6114475" y="1343079"/>
            <a:chExt cx="2704674" cy="672353"/>
          </a:xfrm>
        </p:grpSpPr>
        <p:grpSp>
          <p:nvGrpSpPr>
            <p:cNvPr id="115" name="Group 180"/>
            <p:cNvGrpSpPr/>
            <p:nvPr/>
          </p:nvGrpSpPr>
          <p:grpSpPr>
            <a:xfrm>
              <a:off x="6496773" y="1343079"/>
              <a:ext cx="2322376" cy="672353"/>
              <a:chOff x="376374" y="1199130"/>
              <a:chExt cx="2322376" cy="672353"/>
            </a:xfrm>
          </p:grpSpPr>
          <p:sp>
            <p:nvSpPr>
              <p:cNvPr id="128" name="Rectangle 127"/>
              <p:cNvSpPr/>
              <p:nvPr/>
            </p:nvSpPr>
            <p:spPr>
              <a:xfrm flipH="1">
                <a:off x="385354" y="1281391"/>
                <a:ext cx="2313396" cy="507831"/>
              </a:xfrm>
              <a:prstGeom prst="rect">
                <a:avLst/>
              </a:prstGeom>
            </p:spPr>
            <p:txBody>
              <a:bodyPr wrap="square">
                <a:spAutoFit/>
              </a:bodyPr>
              <a:lstStyle/>
              <a:p>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ビデオ アナリティクス</a:t>
                </a: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による</a:t>
                </a:r>
                <a: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セキュリティ、安全性、</a:t>
                </a:r>
                <a: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プロセスの最適化</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sp>
            <p:nvSpPr>
              <p:cNvPr id="129" name="Rounded Rectangle 128"/>
              <p:cNvSpPr/>
              <p:nvPr/>
            </p:nvSpPr>
            <p:spPr>
              <a:xfrm flipH="1">
                <a:off x="376374" y="1199130"/>
                <a:ext cx="1827871"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grpSp>
        <p:cxnSp>
          <p:nvCxnSpPr>
            <p:cNvPr id="121" name="Straight Connector 120"/>
            <p:cNvCxnSpPr/>
            <p:nvPr/>
          </p:nvCxnSpPr>
          <p:spPr>
            <a:xfrm flipH="1">
              <a:off x="6114475" y="1684875"/>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8"/>
          <p:cNvGrpSpPr/>
          <p:nvPr/>
        </p:nvGrpSpPr>
        <p:grpSpPr>
          <a:xfrm>
            <a:off x="5864492" y="4049243"/>
            <a:ext cx="466746" cy="466740"/>
            <a:chOff x="5430149" y="2806573"/>
            <a:chExt cx="466746" cy="466740"/>
          </a:xfrm>
        </p:grpSpPr>
        <p:sp>
          <p:nvSpPr>
            <p:cNvPr id="131" name="Teardrop 130"/>
            <p:cNvSpPr/>
            <p:nvPr/>
          </p:nvSpPr>
          <p:spPr>
            <a:xfrm rot="2700000">
              <a:off x="5430152" y="2806570"/>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nvGrpSpPr>
            <p:cNvPr id="132" name="Group 193"/>
            <p:cNvGrpSpPr/>
            <p:nvPr/>
          </p:nvGrpSpPr>
          <p:grpSpPr>
            <a:xfrm>
              <a:off x="5466395" y="2841870"/>
              <a:ext cx="390482" cy="390482"/>
              <a:chOff x="5403247" y="665163"/>
              <a:chExt cx="463550" cy="463550"/>
            </a:xfrm>
          </p:grpSpPr>
          <p:pic>
            <p:nvPicPr>
              <p:cNvPr id="1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03247" y="665163"/>
                <a:ext cx="463550" cy="46355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pic>
            <p:nvPicPr>
              <p:cNvPr id="134" name="Picture 133"/>
              <p:cNvPicPr>
                <a:picLocks noChangeAspect="1"/>
              </p:cNvPicPr>
              <p:nvPr/>
            </p:nvPicPr>
            <p:blipFill>
              <a:blip r:embed="rId5">
                <a:clrChange>
                  <a:clrFrom>
                    <a:srgbClr val="FFFFFF"/>
                  </a:clrFrom>
                  <a:clrTo>
                    <a:srgbClr val="FFFFFF">
                      <a:alpha val="0"/>
                    </a:srgbClr>
                  </a:clrTo>
                </a:clrChange>
              </a:blip>
              <a:stretch>
                <a:fillRect/>
              </a:stretch>
            </p:blipFill>
            <p:spPr>
              <a:xfrm>
                <a:off x="5427544" y="692603"/>
                <a:ext cx="412492" cy="412492"/>
              </a:xfrm>
              <a:prstGeom prst="rect">
                <a:avLst/>
              </a:prstGeom>
            </p:spPr>
          </p:pic>
        </p:grpSp>
      </p:grpSp>
      <p:grpSp>
        <p:nvGrpSpPr>
          <p:cNvPr id="135" name="Group 172"/>
          <p:cNvGrpSpPr/>
          <p:nvPr/>
        </p:nvGrpSpPr>
        <p:grpSpPr>
          <a:xfrm>
            <a:off x="6318364" y="1668716"/>
            <a:ext cx="2704674" cy="672353"/>
            <a:chOff x="6114475" y="1343079"/>
            <a:chExt cx="2704674" cy="672353"/>
          </a:xfrm>
        </p:grpSpPr>
        <p:grpSp>
          <p:nvGrpSpPr>
            <p:cNvPr id="136" name="Group 180"/>
            <p:cNvGrpSpPr/>
            <p:nvPr/>
          </p:nvGrpSpPr>
          <p:grpSpPr>
            <a:xfrm>
              <a:off x="6496774" y="1343079"/>
              <a:ext cx="2322375" cy="672353"/>
              <a:chOff x="376375" y="1199130"/>
              <a:chExt cx="2322375" cy="672353"/>
            </a:xfrm>
          </p:grpSpPr>
          <p:sp>
            <p:nvSpPr>
              <p:cNvPr id="138" name="Rectangle 137"/>
              <p:cNvSpPr/>
              <p:nvPr/>
            </p:nvSpPr>
            <p:spPr>
              <a:xfrm flipH="1">
                <a:off x="385354" y="1279207"/>
                <a:ext cx="2313396" cy="507831"/>
              </a:xfrm>
              <a:prstGeom prst="rect">
                <a:avLst/>
              </a:prstGeom>
            </p:spPr>
            <p:txBody>
              <a:bodyPr wrap="square">
                <a:spAutoFit/>
              </a:bodyPr>
              <a:lstStyle/>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チェックイン</a:t>
                </a:r>
                <a:r>
                  <a:rPr lang="en-US" altLang="ja-JP" sz="900" dirty="0">
                    <a:solidFill>
                      <a:schemeClr val="accent1"/>
                    </a:solidFill>
                    <a:latin typeface="ＭＳ Ｐゴシック" panose="020B0600070205080204" pitchFamily="50" charset="-128"/>
                    <a:ea typeface="ＭＳ Ｐゴシック" panose="020B0600070205080204" pitchFamily="50" charset="-128"/>
                  </a:rPr>
                  <a:t>/</a:t>
                </a:r>
                <a:r>
                  <a:rPr lang="ja-JP" altLang="en-US" sz="900" dirty="0">
                    <a:solidFill>
                      <a:schemeClr val="accent1"/>
                    </a:solidFill>
                    <a:latin typeface="ＭＳ Ｐゴシック" panose="020B0600070205080204" pitchFamily="50" charset="-128"/>
                    <a:ea typeface="ＭＳ Ｐゴシック" panose="020B0600070205080204" pitchFamily="50" charset="-128"/>
                  </a:rPr>
                  <a:t>チェックアウト</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a:t>
                </a:r>
                <a:r>
                  <a:rPr lang="en-US" altLang="ja-JP" sz="90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ローディング プロセスなどの識別と</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トラッキングによるプロセス</a:t>
                </a:r>
                <a:r>
                  <a:rPr lang="ja-JP" altLang="en-US" sz="900" dirty="0">
                    <a:solidFill>
                      <a:schemeClr val="accent1"/>
                    </a:solidFill>
                    <a:latin typeface="ＭＳ Ｐゴシック" panose="020B0600070205080204" pitchFamily="50" charset="-128"/>
                    <a:ea typeface="ＭＳ Ｐゴシック" panose="020B0600070205080204" pitchFamily="50" charset="-128"/>
                  </a:rPr>
                  <a:t>の</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効率化</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39" name="Rounded Rectangle 138"/>
              <p:cNvSpPr/>
              <p:nvPr/>
            </p:nvSpPr>
            <p:spPr>
              <a:xfrm flipH="1">
                <a:off x="376375" y="1199130"/>
                <a:ext cx="1733044"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grpSp>
        <p:cxnSp>
          <p:nvCxnSpPr>
            <p:cNvPr id="137" name="Straight Connector 136"/>
            <p:cNvCxnSpPr/>
            <p:nvPr/>
          </p:nvCxnSpPr>
          <p:spPr>
            <a:xfrm flipH="1">
              <a:off x="6114475" y="1684875"/>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5789439" y="1780105"/>
            <a:ext cx="466746" cy="466740"/>
            <a:chOff x="5125586" y="1344820"/>
            <a:chExt cx="466746" cy="466740"/>
          </a:xfrm>
        </p:grpSpPr>
        <p:grpSp>
          <p:nvGrpSpPr>
            <p:cNvPr id="141" name="Group 146"/>
            <p:cNvGrpSpPr/>
            <p:nvPr/>
          </p:nvGrpSpPr>
          <p:grpSpPr>
            <a:xfrm>
              <a:off x="5125586" y="1344820"/>
              <a:ext cx="466746" cy="466740"/>
              <a:chOff x="2347189" y="3211695"/>
              <a:chExt cx="466746" cy="466740"/>
            </a:xfrm>
          </p:grpSpPr>
          <p:sp>
            <p:nvSpPr>
              <p:cNvPr id="143" name="Teardrop 142"/>
              <p:cNvSpPr/>
              <p:nvPr/>
            </p:nvSpPr>
            <p:spPr>
              <a:xfrm rot="2700000">
                <a:off x="2347192" y="3211692"/>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sp>
            <p:nvSpPr>
              <p:cNvPr id="144" name="Oval 143"/>
              <p:cNvSpPr/>
              <p:nvPr/>
            </p:nvSpPr>
            <p:spPr>
              <a:xfrm>
                <a:off x="2381608" y="3252307"/>
                <a:ext cx="391392" cy="391392"/>
              </a:xfrm>
              <a:prstGeom prst="ellipse">
                <a:avLst/>
              </a:prstGeom>
              <a:solidFill>
                <a:schemeClr val="bg1"/>
              </a:solidFill>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pic>
          <p:nvPicPr>
            <p:cNvPr id="142" name="Picture 141"/>
            <p:cNvPicPr>
              <a:picLocks noChangeAspect="1"/>
            </p:cNvPicPr>
            <p:nvPr/>
          </p:nvPicPr>
          <p:blipFill>
            <a:blip r:embed="rId6"/>
            <a:stretch>
              <a:fillRect/>
            </a:stretch>
          </p:blipFill>
          <p:spPr>
            <a:xfrm>
              <a:off x="5191973" y="1455840"/>
              <a:ext cx="325632" cy="251977"/>
            </a:xfrm>
            <a:prstGeom prst="rect">
              <a:avLst/>
            </a:prstGeom>
            <a:noFill/>
            <a:ln>
              <a:noFill/>
            </a:ln>
          </p:spPr>
        </p:pic>
      </p:grpSp>
      <p:grpSp>
        <p:nvGrpSpPr>
          <p:cNvPr id="145" name="Group 172"/>
          <p:cNvGrpSpPr/>
          <p:nvPr/>
        </p:nvGrpSpPr>
        <p:grpSpPr>
          <a:xfrm>
            <a:off x="3636729" y="1091914"/>
            <a:ext cx="2909913" cy="1511755"/>
            <a:chOff x="5479496" y="1361840"/>
            <a:chExt cx="2625965" cy="1511755"/>
          </a:xfrm>
        </p:grpSpPr>
        <p:grpSp>
          <p:nvGrpSpPr>
            <p:cNvPr id="146" name="Group 180"/>
            <p:cNvGrpSpPr/>
            <p:nvPr/>
          </p:nvGrpSpPr>
          <p:grpSpPr>
            <a:xfrm>
              <a:off x="6496772" y="1361840"/>
              <a:ext cx="1608689" cy="646331"/>
              <a:chOff x="376373" y="1217891"/>
              <a:chExt cx="1608689" cy="646331"/>
            </a:xfrm>
          </p:grpSpPr>
          <p:sp>
            <p:nvSpPr>
              <p:cNvPr id="151" name="Rectangle 150"/>
              <p:cNvSpPr/>
              <p:nvPr/>
            </p:nvSpPr>
            <p:spPr>
              <a:xfrm flipH="1">
                <a:off x="385352" y="1217891"/>
                <a:ext cx="1599710" cy="646331"/>
              </a:xfrm>
              <a:prstGeom prst="rect">
                <a:avLst/>
              </a:prstGeom>
            </p:spPr>
            <p:txBody>
              <a:bodyPr wrap="square">
                <a:spAutoFit/>
              </a:bodyPr>
              <a:lstStyle/>
              <a:p>
                <a:r>
                  <a:rPr lang="ja-JP" altLang="en-US" sz="900" dirty="0">
                    <a:solidFill>
                      <a:schemeClr val="accent1"/>
                    </a:solidFill>
                    <a:latin typeface="ＭＳ Ｐゴシック" panose="020B0600070205080204" pitchFamily="50" charset="-128"/>
                    <a:ea typeface="ＭＳ Ｐゴシック" panose="020B0600070205080204" pitchFamily="50" charset="-128"/>
                  </a:rPr>
                  <a:t>産業用</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ワイヤレスによる</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安全</a:t>
                </a:r>
                <a:r>
                  <a:rPr lang="ja-JP" altLang="en-US" sz="900" dirty="0">
                    <a:solidFill>
                      <a:schemeClr val="accent1"/>
                    </a:solidFill>
                    <a:latin typeface="ＭＳ Ｐゴシック" panose="020B0600070205080204" pitchFamily="50" charset="-128"/>
                    <a:ea typeface="ＭＳ Ｐゴシック" panose="020B0600070205080204" pitchFamily="50" charset="-128"/>
                  </a:rPr>
                  <a:t>で俊敏な</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プロセス データ、</a:t>
                </a:r>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dirty="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コラボレーション</a:t>
                </a:r>
                <a:r>
                  <a:rPr lang="ja-JP" altLang="en-US" sz="900" dirty="0">
                    <a:solidFill>
                      <a:schemeClr val="accent1"/>
                    </a:solidFill>
                    <a:latin typeface="ＭＳ Ｐゴシック" panose="020B0600070205080204" pitchFamily="50" charset="-128"/>
                    <a:ea typeface="ＭＳ Ｐゴシック" panose="020B0600070205080204" pitchFamily="50" charset="-128"/>
                  </a:rPr>
                  <a:t>、ビデオ、</a:t>
                </a:r>
                <a:r>
                  <a:rPr lang="en-US" altLang="ja-JP" sz="900" dirty="0">
                    <a:solidFill>
                      <a:schemeClr val="accent1"/>
                    </a:solidFill>
                    <a:latin typeface="ＭＳ Ｐゴシック" panose="020B0600070205080204" pitchFamily="50" charset="-128"/>
                    <a:ea typeface="ＭＳ Ｐゴシック" panose="020B0600070205080204" pitchFamily="50" charset="-128"/>
                  </a:rPr>
                  <a:t>RFID</a:t>
                </a:r>
                <a:r>
                  <a:rPr lang="ja-JP" altLang="en-US" sz="900" dirty="0">
                    <a:solidFill>
                      <a:schemeClr val="accent1"/>
                    </a:solidFill>
                    <a:latin typeface="ＭＳ Ｐゴシック" panose="020B0600070205080204" pitchFamily="50" charset="-128"/>
                    <a:ea typeface="ＭＳ Ｐゴシック" panose="020B0600070205080204" pitchFamily="50" charset="-128"/>
                  </a:rPr>
                  <a:t>、位置情報サービス</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のを実現</a:t>
                </a:r>
                <a:endParaRPr lang="en-US" sz="900" dirty="0" smtClean="0">
                  <a:solidFill>
                    <a:schemeClr val="accent1"/>
                  </a:solidFill>
                  <a:latin typeface="ＭＳ Ｐゴシック" panose="020B0600070205080204" pitchFamily="50" charset="-128"/>
                  <a:ea typeface="ＭＳ Ｐゴシック" panose="020B0600070205080204" pitchFamily="50" charset="-128"/>
                </a:endParaRPr>
              </a:p>
            </p:txBody>
          </p:sp>
          <p:sp>
            <p:nvSpPr>
              <p:cNvPr id="152" name="Rounded Rectangle 151"/>
              <p:cNvSpPr/>
              <p:nvPr/>
            </p:nvSpPr>
            <p:spPr>
              <a:xfrm flipH="1">
                <a:off x="376373" y="1239487"/>
                <a:ext cx="1082855" cy="591640"/>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grpSp>
        <p:cxnSp>
          <p:nvCxnSpPr>
            <p:cNvPr id="147" name="Straight Connector 146"/>
            <p:cNvCxnSpPr/>
            <p:nvPr/>
          </p:nvCxnSpPr>
          <p:spPr>
            <a:xfrm flipH="1">
              <a:off x="5479496" y="1684875"/>
              <a:ext cx="102754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5999122" y="1684875"/>
              <a:ext cx="0" cy="11887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5484881" y="1684875"/>
              <a:ext cx="0" cy="24829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253411" y="2112233"/>
            <a:ext cx="2107333" cy="417838"/>
            <a:chOff x="1098910" y="1771638"/>
            <a:chExt cx="2107333" cy="417838"/>
          </a:xfrm>
        </p:grpSpPr>
        <p:sp>
          <p:nvSpPr>
            <p:cNvPr id="155" name="Rectangle 154"/>
            <p:cNvSpPr/>
            <p:nvPr/>
          </p:nvSpPr>
          <p:spPr>
            <a:xfrm flipH="1">
              <a:off x="1098910" y="1797660"/>
              <a:ext cx="1703472" cy="369332"/>
            </a:xfrm>
            <a:prstGeom prst="rect">
              <a:avLst/>
            </a:prstGeom>
          </p:spPr>
          <p:txBody>
            <a:bodyPr wrap="square">
              <a:spAutoFit/>
            </a:bodyPr>
            <a:lstStyle/>
            <a:p>
              <a:pPr algn="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リモート エキスパートによって</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a:p>
              <a:pPr algn="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詳細な状況をライブ映像で共有</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sp>
          <p:nvSpPr>
            <p:cNvPr id="156" name="Rounded Rectangle 155"/>
            <p:cNvSpPr/>
            <p:nvPr/>
          </p:nvSpPr>
          <p:spPr>
            <a:xfrm>
              <a:off x="1098910" y="1771638"/>
              <a:ext cx="1725033" cy="417838"/>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cxnSp>
          <p:nvCxnSpPr>
            <p:cNvPr id="157" name="Straight Connector 156"/>
            <p:cNvCxnSpPr>
              <a:endCxn id="156" idx="3"/>
            </p:cNvCxnSpPr>
            <p:nvPr/>
          </p:nvCxnSpPr>
          <p:spPr>
            <a:xfrm flipH="1">
              <a:off x="2823943" y="1980557"/>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496897" y="3096171"/>
            <a:ext cx="1731079" cy="672354"/>
            <a:chOff x="148589" y="2264947"/>
            <a:chExt cx="1731079" cy="672354"/>
          </a:xfrm>
        </p:grpSpPr>
        <p:sp>
          <p:nvSpPr>
            <p:cNvPr id="159" name="Rectangle 158"/>
            <p:cNvSpPr/>
            <p:nvPr/>
          </p:nvSpPr>
          <p:spPr>
            <a:xfrm flipH="1">
              <a:off x="148589" y="2290970"/>
              <a:ext cx="1523089" cy="646331"/>
            </a:xfrm>
            <a:prstGeom prst="rect">
              <a:avLst/>
            </a:prstGeom>
          </p:spPr>
          <p:txBody>
            <a:bodyPr wrap="square">
              <a:spAutoFit/>
            </a:bodyPr>
            <a:lstStyle/>
            <a:p>
              <a:pPr algn="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リアルタイム分析と</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a:p>
              <a:pPr algn="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リッチメディアによる</a:t>
              </a:r>
              <a: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迅速でより優れた</a:t>
              </a:r>
              <a: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専門的な判断と指示</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grpSp>
          <p:nvGrpSpPr>
            <p:cNvPr id="160" name="Group 104"/>
            <p:cNvGrpSpPr/>
            <p:nvPr/>
          </p:nvGrpSpPr>
          <p:grpSpPr>
            <a:xfrm>
              <a:off x="148590" y="2264947"/>
              <a:ext cx="1731078" cy="672353"/>
              <a:chOff x="148590" y="2264947"/>
              <a:chExt cx="1731078" cy="672353"/>
            </a:xfrm>
          </p:grpSpPr>
          <p:sp>
            <p:nvSpPr>
              <p:cNvPr id="161" name="Rounded Rectangle 160"/>
              <p:cNvSpPr/>
              <p:nvPr/>
            </p:nvSpPr>
            <p:spPr>
              <a:xfrm>
                <a:off x="148590" y="2264947"/>
                <a:ext cx="1544651"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cxnSp>
            <p:nvCxnSpPr>
              <p:cNvPr id="164" name="Straight Connector 163"/>
              <p:cNvCxnSpPr/>
              <p:nvPr/>
            </p:nvCxnSpPr>
            <p:spPr>
              <a:xfrm flipH="1">
                <a:off x="1700188" y="2601121"/>
                <a:ext cx="179480" cy="140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74" name="Group 173"/>
          <p:cNvGrpSpPr/>
          <p:nvPr/>
        </p:nvGrpSpPr>
        <p:grpSpPr>
          <a:xfrm rot="16200000" flipV="1">
            <a:off x="3368513" y="3643221"/>
            <a:ext cx="471357" cy="776287"/>
            <a:chOff x="3446304" y="3691504"/>
            <a:chExt cx="471357" cy="776287"/>
          </a:xfrm>
        </p:grpSpPr>
        <p:cxnSp>
          <p:nvCxnSpPr>
            <p:cNvPr id="175" name="Straight Connector 174"/>
            <p:cNvCxnSpPr/>
            <p:nvPr/>
          </p:nvCxnSpPr>
          <p:spPr>
            <a:xfrm flipH="1">
              <a:off x="3535361" y="4012855"/>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16200000" flipV="1">
              <a:off x="3147217" y="4079648"/>
              <a:ext cx="77628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3446304" y="3691507"/>
              <a:ext cx="914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991419" y="3986833"/>
            <a:ext cx="2021056" cy="417838"/>
            <a:chOff x="55493" y="3012662"/>
            <a:chExt cx="2021056" cy="417838"/>
          </a:xfrm>
        </p:grpSpPr>
        <p:sp>
          <p:nvSpPr>
            <p:cNvPr id="180" name="Rectangle 179"/>
            <p:cNvSpPr/>
            <p:nvPr/>
          </p:nvSpPr>
          <p:spPr>
            <a:xfrm flipH="1">
              <a:off x="55493" y="3038684"/>
              <a:ext cx="1617195" cy="369332"/>
            </a:xfrm>
            <a:prstGeom prst="rect">
              <a:avLst/>
            </a:prstGeom>
          </p:spPr>
          <p:txBody>
            <a:bodyPr wrap="square">
              <a:spAutoFit/>
            </a:bodyPr>
            <a:lstStyle/>
            <a:p>
              <a:pPr algn="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エッジでのインテリジェンスと</a:t>
              </a:r>
              <a:endParaRPr lang="en-US" altLang="ja-JP" sz="900" dirty="0" smtClean="0">
                <a:solidFill>
                  <a:schemeClr val="tx2">
                    <a:lumMod val="75000"/>
                  </a:schemeClr>
                </a:solidFill>
                <a:latin typeface="ＭＳ Ｐゴシック" panose="020B0600070205080204" pitchFamily="50" charset="-128"/>
                <a:ea typeface="ＭＳ Ｐゴシック" panose="020B0600070205080204" pitchFamily="50" charset="-128"/>
              </a:endParaRPr>
            </a:p>
            <a:p>
              <a:pPr algn="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拡張</a:t>
              </a: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統合規格</a:t>
              </a: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イーサネット</a:t>
              </a:r>
              <a:endParaRPr lang="en-US" sz="900" dirty="0">
                <a:solidFill>
                  <a:schemeClr val="tx2"/>
                </a:solidFill>
                <a:latin typeface="ＭＳ Ｐゴシック" panose="020B0600070205080204" pitchFamily="50" charset="-128"/>
                <a:ea typeface="ＭＳ Ｐゴシック" panose="020B0600070205080204" pitchFamily="50" charset="-128"/>
              </a:endParaRPr>
            </a:p>
          </p:txBody>
        </p:sp>
        <p:sp>
          <p:nvSpPr>
            <p:cNvPr id="181" name="Rounded Rectangle 180"/>
            <p:cNvSpPr/>
            <p:nvPr/>
          </p:nvSpPr>
          <p:spPr>
            <a:xfrm>
              <a:off x="148590" y="3012662"/>
              <a:ext cx="1545659" cy="417838"/>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cxnSp>
          <p:nvCxnSpPr>
            <p:cNvPr id="187" name="Straight Connector 186"/>
            <p:cNvCxnSpPr/>
            <p:nvPr/>
          </p:nvCxnSpPr>
          <p:spPr>
            <a:xfrm flipH="1">
              <a:off x="1694249" y="3187206"/>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88" name="Group 180"/>
          <p:cNvGrpSpPr/>
          <p:nvPr/>
        </p:nvGrpSpPr>
        <p:grpSpPr>
          <a:xfrm>
            <a:off x="3742190" y="4267529"/>
            <a:ext cx="1562211" cy="471159"/>
            <a:chOff x="376372" y="1199130"/>
            <a:chExt cx="1562211" cy="471159"/>
          </a:xfrm>
        </p:grpSpPr>
        <p:sp>
          <p:nvSpPr>
            <p:cNvPr id="189" name="Rectangle 188"/>
            <p:cNvSpPr/>
            <p:nvPr/>
          </p:nvSpPr>
          <p:spPr>
            <a:xfrm flipH="1">
              <a:off x="385354" y="1255135"/>
              <a:ext cx="1553229" cy="369332"/>
            </a:xfrm>
            <a:prstGeom prst="rect">
              <a:avLst/>
            </a:prstGeom>
          </p:spPr>
          <p:txBody>
            <a:bodyPr wrap="square">
              <a:spAutoFit/>
            </a:bodyPr>
            <a:lstStyle/>
            <a:p>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ISA100</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a:t>
              </a:r>
              <a:r>
                <a:rPr lang="en-US" altLang="ja-JP" sz="900" dirty="0" err="1" smtClean="0">
                  <a:solidFill>
                    <a:schemeClr val="accent1"/>
                  </a:solidFill>
                  <a:latin typeface="ＭＳ Ｐゴシック" panose="020B0600070205080204" pitchFamily="50" charset="-128"/>
                  <a:ea typeface="ＭＳ Ｐゴシック" panose="020B0600070205080204" pitchFamily="50" charset="-128"/>
                </a:rPr>
                <a:t>wHART</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CIP</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による制御情報</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90" name="Rounded Rectangle 189"/>
            <p:cNvSpPr/>
            <p:nvPr/>
          </p:nvSpPr>
          <p:spPr>
            <a:xfrm flipH="1">
              <a:off x="376372" y="1199130"/>
              <a:ext cx="1178829" cy="471159"/>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grpSp>
      <p:grpSp>
        <p:nvGrpSpPr>
          <p:cNvPr id="191" name="Group 190"/>
          <p:cNvGrpSpPr/>
          <p:nvPr/>
        </p:nvGrpSpPr>
        <p:grpSpPr>
          <a:xfrm>
            <a:off x="2943165" y="3423426"/>
            <a:ext cx="962027" cy="978199"/>
            <a:chOff x="2837033" y="3423426"/>
            <a:chExt cx="962027" cy="978199"/>
          </a:xfrm>
        </p:grpSpPr>
        <p:grpSp>
          <p:nvGrpSpPr>
            <p:cNvPr id="192" name="Group 191"/>
            <p:cNvGrpSpPr/>
            <p:nvPr/>
          </p:nvGrpSpPr>
          <p:grpSpPr>
            <a:xfrm>
              <a:off x="2837033" y="3423426"/>
              <a:ext cx="962027" cy="978199"/>
              <a:chOff x="2317156" y="2476755"/>
              <a:chExt cx="962027" cy="978199"/>
            </a:xfrm>
          </p:grpSpPr>
          <p:grpSp>
            <p:nvGrpSpPr>
              <p:cNvPr id="200" name="Group 211"/>
              <p:cNvGrpSpPr/>
              <p:nvPr/>
            </p:nvGrpSpPr>
            <p:grpSpPr>
              <a:xfrm>
                <a:off x="2317156" y="2476755"/>
                <a:ext cx="962027" cy="978199"/>
                <a:chOff x="3336682" y="1235731"/>
                <a:chExt cx="962027" cy="978199"/>
              </a:xfrm>
            </p:grpSpPr>
            <p:sp>
              <p:nvSpPr>
                <p:cNvPr id="207" name="Teardrop 206"/>
                <p:cNvSpPr/>
                <p:nvPr/>
              </p:nvSpPr>
              <p:spPr>
                <a:xfrm rot="18900000" flipH="1">
                  <a:off x="3336682" y="1747184"/>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22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78054" y="1784148"/>
                  <a:ext cx="393192" cy="39319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sp>
              <p:nvSpPr>
                <p:cNvPr id="226" name="Teardrop 225"/>
                <p:cNvSpPr/>
                <p:nvPr/>
              </p:nvSpPr>
              <p:spPr>
                <a:xfrm rot="13500000" flipH="1">
                  <a:off x="3831966" y="1235728"/>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22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73338" y="1272692"/>
                  <a:ext cx="393192" cy="39319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grpSp>
          <p:pic>
            <p:nvPicPr>
              <p:cNvPr id="201" name="Picture 20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08348" y="3088522"/>
                <a:ext cx="284868" cy="256382"/>
              </a:xfrm>
              <a:prstGeom prst="ellipse">
                <a:avLst/>
              </a:prstGeom>
              <a:ln>
                <a:noFill/>
              </a:ln>
              <a:effectLst>
                <a:softEdge rad="12700"/>
              </a:effectLst>
            </p:spPr>
          </p:pic>
        </p:grpSp>
        <p:pic>
          <p:nvPicPr>
            <p:cNvPr id="193" name="Picture 192"/>
            <p:cNvPicPr>
              <a:picLocks noChangeAspect="1"/>
            </p:cNvPicPr>
            <p:nvPr/>
          </p:nvPicPr>
          <p:blipFill>
            <a:blip r:embed="rId8">
              <a:clrChange>
                <a:clrFrom>
                  <a:srgbClr val="FFFFFF"/>
                </a:clrFrom>
                <a:clrTo>
                  <a:srgbClr val="FFFFFF">
                    <a:alpha val="0"/>
                  </a:srgbClr>
                </a:clrTo>
              </a:clrChange>
            </a:blip>
            <a:stretch>
              <a:fillRect/>
            </a:stretch>
          </p:blipFill>
          <p:spPr>
            <a:xfrm>
              <a:off x="3460152" y="3493534"/>
              <a:ext cx="213323" cy="323398"/>
            </a:xfrm>
            <a:prstGeom prst="rect">
              <a:avLst/>
            </a:prstGeom>
          </p:spPr>
        </p:pic>
      </p:grpSp>
      <p:grpSp>
        <p:nvGrpSpPr>
          <p:cNvPr id="228" name="Group 227"/>
          <p:cNvGrpSpPr/>
          <p:nvPr/>
        </p:nvGrpSpPr>
        <p:grpSpPr>
          <a:xfrm flipH="1">
            <a:off x="128992" y="2615022"/>
            <a:ext cx="2169132" cy="410006"/>
            <a:chOff x="6866656" y="3002321"/>
            <a:chExt cx="2169132" cy="410006"/>
          </a:xfrm>
        </p:grpSpPr>
        <p:sp>
          <p:nvSpPr>
            <p:cNvPr id="229" name="Rectangle 228"/>
            <p:cNvSpPr/>
            <p:nvPr/>
          </p:nvSpPr>
          <p:spPr>
            <a:xfrm>
              <a:off x="7266762" y="3005434"/>
              <a:ext cx="1769026" cy="369332"/>
            </a:xfrm>
            <a:prstGeom prst="rect">
              <a:avLst/>
            </a:prstGeom>
          </p:spPr>
          <p:txBody>
            <a:bodyPr wrap="square">
              <a:spAutoFit/>
            </a:bodyPr>
            <a:lstStyle/>
            <a:p>
              <a:pPr algn="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リアルタイムな追跡とアラートによる作業員の安全確保</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sp>
          <p:nvSpPr>
            <p:cNvPr id="230" name="Rounded Rectangle 229"/>
            <p:cNvSpPr/>
            <p:nvPr/>
          </p:nvSpPr>
          <p:spPr>
            <a:xfrm flipH="1">
              <a:off x="7248955" y="3002321"/>
              <a:ext cx="1481403" cy="410006"/>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cxnSp>
          <p:nvCxnSpPr>
            <p:cNvPr id="240" name="Straight Connector 239"/>
            <p:cNvCxnSpPr/>
            <p:nvPr/>
          </p:nvCxnSpPr>
          <p:spPr>
            <a:xfrm flipH="1">
              <a:off x="6866656" y="3203090"/>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flipH="1">
            <a:off x="2225438" y="2582421"/>
            <a:ext cx="466746" cy="466740"/>
            <a:chOff x="6118489" y="3155345"/>
            <a:chExt cx="466746" cy="466740"/>
          </a:xfrm>
        </p:grpSpPr>
        <p:sp>
          <p:nvSpPr>
            <p:cNvPr id="244" name="Teardrop 243"/>
            <p:cNvSpPr/>
            <p:nvPr/>
          </p:nvSpPr>
          <p:spPr>
            <a:xfrm rot="2700000">
              <a:off x="6118492" y="3155342"/>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nvGrpSpPr>
            <p:cNvPr id="247" name="Group 359"/>
            <p:cNvGrpSpPr/>
            <p:nvPr/>
          </p:nvGrpSpPr>
          <p:grpSpPr>
            <a:xfrm>
              <a:off x="6150974" y="3194080"/>
              <a:ext cx="403871" cy="403871"/>
              <a:chOff x="6510321" y="3981175"/>
              <a:chExt cx="347472" cy="347472"/>
            </a:xfrm>
          </p:grpSpPr>
          <p:sp>
            <p:nvSpPr>
              <p:cNvPr id="248" name="Oval 247"/>
              <p:cNvSpPr/>
              <p:nvPr/>
            </p:nvSpPr>
            <p:spPr>
              <a:xfrm>
                <a:off x="6510321" y="3981175"/>
                <a:ext cx="347472" cy="347472"/>
              </a:xfrm>
              <a:prstGeom prst="ellipse">
                <a:avLst/>
              </a:prstGeom>
              <a:solidFill>
                <a:schemeClr val="bg1"/>
              </a:solidFill>
              <a:ln w="3175"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249" name="Picture 248"/>
              <p:cNvPicPr>
                <a:picLocks noChangeAspect="1"/>
              </p:cNvPicPr>
              <p:nvPr/>
            </p:nvPicPr>
            <p:blipFill>
              <a:blip r:embed="rId9"/>
              <a:stretch>
                <a:fillRect/>
              </a:stretch>
            </p:blipFill>
            <p:spPr>
              <a:xfrm>
                <a:off x="6569599" y="4000441"/>
                <a:ext cx="237651" cy="316868"/>
              </a:xfrm>
              <a:prstGeom prst="rect">
                <a:avLst/>
              </a:prstGeom>
              <a:effectLst>
                <a:softEdge rad="31750"/>
              </a:effectLst>
            </p:spPr>
          </p:pic>
        </p:grpSp>
      </p:grpSp>
      <p:grpSp>
        <p:nvGrpSpPr>
          <p:cNvPr id="250" name="Group 249"/>
          <p:cNvGrpSpPr/>
          <p:nvPr/>
        </p:nvGrpSpPr>
        <p:grpSpPr>
          <a:xfrm>
            <a:off x="2498770" y="1441858"/>
            <a:ext cx="466740" cy="466747"/>
            <a:chOff x="1548558" y="2118517"/>
            <a:chExt cx="554103" cy="554110"/>
          </a:xfrm>
          <a:solidFill>
            <a:schemeClr val="tx2"/>
          </a:solidFill>
        </p:grpSpPr>
        <p:sp>
          <p:nvSpPr>
            <p:cNvPr id="253" name="Teardrop 252"/>
            <p:cNvSpPr/>
            <p:nvPr/>
          </p:nvSpPr>
          <p:spPr>
            <a:xfrm rot="18900000" flipH="1">
              <a:off x="1548558" y="2118517"/>
              <a:ext cx="554103" cy="554110"/>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254" name="Picture 253"/>
            <p:cNvPicPr>
              <a:picLocks noChangeAspect="1"/>
            </p:cNvPicPr>
            <p:nvPr/>
          </p:nvPicPr>
          <p:blipFill>
            <a:blip r:embed="rId10"/>
            <a:srcRect l="3741" t="1475" r="2674" b="10725"/>
            <a:stretch>
              <a:fillRect/>
            </a:stretch>
          </p:blipFill>
          <p:spPr>
            <a:xfrm>
              <a:off x="1575832" y="2147542"/>
              <a:ext cx="494718" cy="494794"/>
            </a:xfrm>
            <a:prstGeom prst="ellipse">
              <a:avLst/>
            </a:prstGeom>
            <a:grpFill/>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p:spPr>
        </p:pic>
      </p:grpSp>
      <p:grpSp>
        <p:nvGrpSpPr>
          <p:cNvPr id="255" name="Group 254"/>
          <p:cNvGrpSpPr/>
          <p:nvPr/>
        </p:nvGrpSpPr>
        <p:grpSpPr>
          <a:xfrm>
            <a:off x="2387129" y="2095003"/>
            <a:ext cx="466740" cy="466746"/>
            <a:chOff x="3336682" y="1747184"/>
            <a:chExt cx="466740" cy="466746"/>
          </a:xfrm>
        </p:grpSpPr>
        <p:sp>
          <p:nvSpPr>
            <p:cNvPr id="256" name="Teardrop 255"/>
            <p:cNvSpPr/>
            <p:nvPr/>
          </p:nvSpPr>
          <p:spPr>
            <a:xfrm rot="18900000" flipH="1">
              <a:off x="3336682" y="1747184"/>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nvGrpSpPr>
            <p:cNvPr id="257" name="Group 164"/>
            <p:cNvGrpSpPr/>
            <p:nvPr/>
          </p:nvGrpSpPr>
          <p:grpSpPr>
            <a:xfrm>
              <a:off x="3378055" y="1784148"/>
              <a:ext cx="393192" cy="393192"/>
              <a:chOff x="6135811" y="1245716"/>
              <a:chExt cx="463550" cy="463550"/>
            </a:xfrm>
          </p:grpSpPr>
          <p:pic>
            <p:nvPicPr>
              <p:cNvPr id="25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35811" y="1245716"/>
                <a:ext cx="463550" cy="46355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pic>
            <p:nvPicPr>
              <p:cNvPr id="259" name="Picture 258"/>
              <p:cNvPicPr>
                <a:picLocks noChangeAspect="1"/>
              </p:cNvPicPr>
              <p:nvPr/>
            </p:nvPicPr>
            <p:blipFill>
              <a:blip r:embed="rId11">
                <a:clrChange>
                  <a:clrFrom>
                    <a:srgbClr val="FFFFFF"/>
                  </a:clrFrom>
                  <a:clrTo>
                    <a:srgbClr val="FFFFFF">
                      <a:alpha val="0"/>
                    </a:srgbClr>
                  </a:clrTo>
                </a:clrChange>
              </a:blip>
              <a:stretch>
                <a:fillRect/>
              </a:stretch>
            </p:blipFill>
            <p:spPr>
              <a:xfrm>
                <a:off x="6148369" y="1351700"/>
                <a:ext cx="431209" cy="276084"/>
              </a:xfrm>
              <a:prstGeom prst="rect">
                <a:avLst/>
              </a:prstGeom>
            </p:spPr>
          </p:pic>
        </p:grpSp>
      </p:grpSp>
      <p:grpSp>
        <p:nvGrpSpPr>
          <p:cNvPr id="260" name="Group 259"/>
          <p:cNvGrpSpPr/>
          <p:nvPr/>
        </p:nvGrpSpPr>
        <p:grpSpPr>
          <a:xfrm>
            <a:off x="2308362" y="3205156"/>
            <a:ext cx="466740" cy="466746"/>
            <a:chOff x="2317156" y="2402125"/>
            <a:chExt cx="466740" cy="466746"/>
          </a:xfrm>
        </p:grpSpPr>
        <p:sp>
          <p:nvSpPr>
            <p:cNvPr id="261" name="Teardrop 260"/>
            <p:cNvSpPr/>
            <p:nvPr/>
          </p:nvSpPr>
          <p:spPr>
            <a:xfrm rot="18900000" flipH="1">
              <a:off x="2317156" y="2402125"/>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nvGrpSpPr>
            <p:cNvPr id="262" name="Group 202"/>
            <p:cNvGrpSpPr/>
            <p:nvPr/>
          </p:nvGrpSpPr>
          <p:grpSpPr>
            <a:xfrm>
              <a:off x="2359490" y="2441518"/>
              <a:ext cx="390763" cy="390764"/>
              <a:chOff x="4549932" y="346373"/>
              <a:chExt cx="463550" cy="463550"/>
            </a:xfrm>
          </p:grpSpPr>
          <p:pic>
            <p:nvPicPr>
              <p:cNvPr id="26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9932" y="346373"/>
                <a:ext cx="463550" cy="46355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grpSp>
            <p:nvGrpSpPr>
              <p:cNvPr id="266" name="Group 204"/>
              <p:cNvGrpSpPr/>
              <p:nvPr/>
            </p:nvGrpSpPr>
            <p:grpSpPr>
              <a:xfrm>
                <a:off x="4632242" y="422355"/>
                <a:ext cx="314570" cy="314569"/>
                <a:chOff x="2265404" y="3449555"/>
                <a:chExt cx="414767" cy="414768"/>
              </a:xfrm>
            </p:grpSpPr>
            <p:pic>
              <p:nvPicPr>
                <p:cNvPr id="267" name="Picture 266"/>
                <p:cNvPicPr>
                  <a:picLocks noChangeAspect="1"/>
                </p:cNvPicPr>
                <p:nvPr/>
              </p:nvPicPr>
              <p:blipFill>
                <a:blip r:embed="rId12"/>
                <a:stretch>
                  <a:fillRect/>
                </a:stretch>
              </p:blipFill>
              <p:spPr>
                <a:xfrm rot="5400000">
                  <a:off x="2265404" y="3449555"/>
                  <a:ext cx="414768" cy="414767"/>
                </a:xfrm>
                <a:prstGeom prst="rect">
                  <a:avLst/>
                </a:prstGeom>
              </p:spPr>
            </p:pic>
            <p:pic>
              <p:nvPicPr>
                <p:cNvPr id="268" name="Picture 26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99512" y="3563411"/>
                  <a:ext cx="348155" cy="198465"/>
                </a:xfrm>
                <a:prstGeom prst="rect">
                  <a:avLst/>
                </a:prstGeom>
              </p:spPr>
            </p:pic>
            <p:pic>
              <p:nvPicPr>
                <p:cNvPr id="269" name="Picture 2" descr="http://newsroom.cisco.com/image/image_gallery?uuid=80a41696-4be6-4eb6-8a97-e67082cb140c&amp;groupId=10157"/>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2439570" y="3612089"/>
                  <a:ext cx="198858" cy="142397"/>
                </a:xfrm>
                <a:prstGeom prst="rect">
                  <a:avLst/>
                </a:prstGeom>
                <a:noFill/>
                <a:extLst>
                  <a:ext uri="{909E8E84-426E-40dd-AFC4-6F175D3DCCD1}">
                    <a14:hiddenFill xmlns:a14="http://schemas.microsoft.com/office/drawing/2010/main" xmlns="">
                      <a:solidFill>
                        <a:srgbClr val="FFFFFF"/>
                      </a:solidFill>
                    </a14:hiddenFill>
                  </a:ext>
                </a:extLst>
              </p:spPr>
            </p:pic>
          </p:grpSp>
        </p:grpSp>
      </p:grpSp>
      <p:grpSp>
        <p:nvGrpSpPr>
          <p:cNvPr id="270" name="Group 269"/>
          <p:cNvGrpSpPr/>
          <p:nvPr/>
        </p:nvGrpSpPr>
        <p:grpSpPr>
          <a:xfrm>
            <a:off x="6026315" y="2954500"/>
            <a:ext cx="3080360" cy="672353"/>
            <a:chOff x="6026315" y="2954500"/>
            <a:chExt cx="3080360" cy="672353"/>
          </a:xfrm>
        </p:grpSpPr>
        <p:grpSp>
          <p:nvGrpSpPr>
            <p:cNvPr id="271" name="Group 172"/>
            <p:cNvGrpSpPr/>
            <p:nvPr/>
          </p:nvGrpSpPr>
          <p:grpSpPr>
            <a:xfrm>
              <a:off x="6026315" y="2954500"/>
              <a:ext cx="3080360" cy="672353"/>
              <a:chOff x="5094640" y="1343079"/>
              <a:chExt cx="3080360" cy="672353"/>
            </a:xfrm>
          </p:grpSpPr>
          <p:sp>
            <p:nvSpPr>
              <p:cNvPr id="273" name="Rounded Rectangle 272"/>
              <p:cNvSpPr/>
              <p:nvPr/>
            </p:nvSpPr>
            <p:spPr>
              <a:xfrm flipH="1">
                <a:off x="6496773" y="1343079"/>
                <a:ext cx="1678227"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cxnSp>
            <p:nvCxnSpPr>
              <p:cNvPr id="274" name="Straight Connector 273"/>
              <p:cNvCxnSpPr/>
              <p:nvPr/>
            </p:nvCxnSpPr>
            <p:spPr>
              <a:xfrm flipH="1">
                <a:off x="5094640" y="1684875"/>
                <a:ext cx="14021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72" name="Picture 27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69951" y="2996051"/>
              <a:ext cx="1405762" cy="601748"/>
            </a:xfrm>
            <a:prstGeom prst="roundRect">
              <a:avLst>
                <a:gd name="adj" fmla="val 10766"/>
              </a:avLst>
            </a:prstGeom>
            <a:ln w="28575">
              <a:noFill/>
            </a:ln>
          </p:spPr>
        </p:pic>
      </p:grpSp>
      <p:grpSp>
        <p:nvGrpSpPr>
          <p:cNvPr id="275" name="Group 274"/>
          <p:cNvGrpSpPr/>
          <p:nvPr/>
        </p:nvGrpSpPr>
        <p:grpSpPr>
          <a:xfrm>
            <a:off x="5662067" y="2423818"/>
            <a:ext cx="1839006" cy="796732"/>
            <a:chOff x="5662067" y="2423818"/>
            <a:chExt cx="1839006" cy="796732"/>
          </a:xfrm>
        </p:grpSpPr>
        <p:grpSp>
          <p:nvGrpSpPr>
            <p:cNvPr id="276" name="Group 172"/>
            <p:cNvGrpSpPr/>
            <p:nvPr/>
          </p:nvGrpSpPr>
          <p:grpSpPr>
            <a:xfrm>
              <a:off x="5662067" y="2423818"/>
              <a:ext cx="1839006" cy="796732"/>
              <a:chOff x="6114475" y="1343079"/>
              <a:chExt cx="1839006" cy="796732"/>
            </a:xfrm>
          </p:grpSpPr>
          <p:sp>
            <p:nvSpPr>
              <p:cNvPr id="278" name="Rounded Rectangle 277"/>
              <p:cNvSpPr/>
              <p:nvPr/>
            </p:nvSpPr>
            <p:spPr>
              <a:xfrm flipH="1">
                <a:off x="6496772" y="1343079"/>
                <a:ext cx="1456709"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latin typeface="ＭＳ Ｐゴシック" panose="020B0600070205080204" pitchFamily="50" charset="-128"/>
                  <a:ea typeface="ＭＳ Ｐゴシック" panose="020B0600070205080204" pitchFamily="50" charset="-128"/>
                </a:endParaRPr>
              </a:p>
            </p:txBody>
          </p:sp>
          <p:cxnSp>
            <p:nvCxnSpPr>
              <p:cNvPr id="279" name="Straight Connector 278"/>
              <p:cNvCxnSpPr/>
              <p:nvPr/>
            </p:nvCxnSpPr>
            <p:spPr>
              <a:xfrm flipH="1">
                <a:off x="6114475" y="1684875"/>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rot="5400000" flipH="1">
                <a:off x="5885875" y="1911211"/>
                <a:ext cx="4572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77" name="Picture 276"/>
            <p:cNvPicPr>
              <a:picLocks noChangeAspect="1"/>
            </p:cNvPicPr>
            <p:nvPr/>
          </p:nvPicPr>
          <p:blipFill rotWithShape="1">
            <a:blip r:embed="rId16" cstate="screen">
              <a:extLst>
                <a:ext uri="{28A0092B-C50C-407E-A947-70E740481C1C}">
                  <a14:useLocalDpi xmlns:a14="http://schemas.microsoft.com/office/drawing/2010/main"/>
                </a:ext>
              </a:extLst>
            </a:blip>
            <a:stretch/>
          </p:blipFill>
          <p:spPr>
            <a:xfrm>
              <a:off x="6091543" y="2462996"/>
              <a:ext cx="1329502" cy="600878"/>
            </a:xfrm>
            <a:prstGeom prst="roundRect">
              <a:avLst>
                <a:gd name="adj" fmla="val 10766"/>
              </a:avLst>
            </a:prstGeom>
            <a:ln w="28575">
              <a:noFill/>
            </a:ln>
          </p:spPr>
        </p:pic>
      </p:grpSp>
      <p:grpSp>
        <p:nvGrpSpPr>
          <p:cNvPr id="2" name="Group 1"/>
          <p:cNvGrpSpPr/>
          <p:nvPr/>
        </p:nvGrpSpPr>
        <p:grpSpPr>
          <a:xfrm>
            <a:off x="3991516" y="3706489"/>
            <a:ext cx="466746" cy="466740"/>
            <a:chOff x="3991516" y="3706489"/>
            <a:chExt cx="466746" cy="466740"/>
          </a:xfrm>
        </p:grpSpPr>
        <p:sp>
          <p:nvSpPr>
            <p:cNvPr id="102" name="Teardrop 101"/>
            <p:cNvSpPr/>
            <p:nvPr/>
          </p:nvSpPr>
          <p:spPr>
            <a:xfrm rot="13500000" flipH="1">
              <a:off x="3991519" y="3706486"/>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103" name="Picture 102"/>
            <p:cNvPicPr>
              <a:picLocks noChangeAspect="1"/>
            </p:cNvPicPr>
            <p:nvPr/>
          </p:nvPicPr>
          <p:blipFill>
            <a:blip r:embed="rId17"/>
            <a:stretch>
              <a:fillRect/>
            </a:stretch>
          </p:blipFill>
          <p:spPr>
            <a:xfrm>
              <a:off x="4019639" y="3749849"/>
              <a:ext cx="395260" cy="39526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p:spPr>
        </p:pic>
      </p:grpSp>
      <p:grpSp>
        <p:nvGrpSpPr>
          <p:cNvPr id="4" name="Group 3"/>
          <p:cNvGrpSpPr/>
          <p:nvPr/>
        </p:nvGrpSpPr>
        <p:grpSpPr>
          <a:xfrm>
            <a:off x="7242209" y="859095"/>
            <a:ext cx="1884679" cy="672353"/>
            <a:chOff x="7242209" y="859095"/>
            <a:chExt cx="1884679" cy="672353"/>
          </a:xfrm>
        </p:grpSpPr>
        <p:grpSp>
          <p:nvGrpSpPr>
            <p:cNvPr id="118" name="Group 180"/>
            <p:cNvGrpSpPr/>
            <p:nvPr/>
          </p:nvGrpSpPr>
          <p:grpSpPr>
            <a:xfrm>
              <a:off x="7438479" y="859095"/>
              <a:ext cx="1688409" cy="672353"/>
              <a:chOff x="206112" y="1199130"/>
              <a:chExt cx="1688409" cy="672353"/>
            </a:xfrm>
          </p:grpSpPr>
          <p:sp>
            <p:nvSpPr>
              <p:cNvPr id="120" name="Rectangle 119"/>
              <p:cNvSpPr/>
              <p:nvPr/>
            </p:nvSpPr>
            <p:spPr>
              <a:xfrm flipH="1">
                <a:off x="222973" y="1273508"/>
                <a:ext cx="1459533" cy="507831"/>
              </a:xfrm>
              <a:prstGeom prst="rect">
                <a:avLst/>
              </a:prstGeom>
            </p:spPr>
            <p:txBody>
              <a:bodyPr wrap="square">
                <a:spAutoFit/>
              </a:bodyPr>
              <a:lstStyle/>
              <a:p>
                <a:r>
                  <a:rPr lang="en-US" altLang="ja-JP" sz="900" dirty="0" err="1">
                    <a:solidFill>
                      <a:schemeClr val="accent1"/>
                    </a:solidFill>
                    <a:latin typeface="ＭＳ Ｐゴシック" panose="020B0600070205080204" pitchFamily="50" charset="-128"/>
                    <a:ea typeface="ＭＳ Ｐゴシック" panose="020B0600070205080204" pitchFamily="50" charset="-128"/>
                  </a:rPr>
                  <a:t>SecureOps</a:t>
                </a:r>
                <a:r>
                  <a:rPr lang="en-US" altLang="ja-JP" sz="900" dirty="0">
                    <a:solidFill>
                      <a:schemeClr val="accent1"/>
                    </a:solidFill>
                    <a:latin typeface="ＭＳ Ｐゴシック" panose="020B0600070205080204" pitchFamily="50" charset="-128"/>
                    <a:ea typeface="ＭＳ Ｐゴシック" panose="020B0600070205080204" pitchFamily="50" charset="-128"/>
                  </a:rPr>
                  <a:t>®</a:t>
                </a:r>
                <a:r>
                  <a:rPr lang="ja-JP" altLang="en-US" sz="900" dirty="0">
                    <a:solidFill>
                      <a:schemeClr val="accent1"/>
                    </a:solidFill>
                    <a:latin typeface="ＭＳ Ｐゴシック" panose="020B0600070205080204" pitchFamily="50" charset="-128"/>
                    <a:ea typeface="ＭＳ Ｐゴシック" panose="020B0600070205080204" pitchFamily="50" charset="-128"/>
                  </a:rPr>
                  <a:t>による</a:t>
                </a:r>
                <a:r>
                  <a:rPr lang="en-US" altLang="ja-JP" sz="900" dirty="0">
                    <a:solidFill>
                      <a:schemeClr val="accent1"/>
                    </a:solidFill>
                    <a:latin typeface="ＭＳ Ｐゴシック" panose="020B0600070205080204" pitchFamily="50" charset="-128"/>
                    <a:ea typeface="ＭＳ Ｐゴシック" panose="020B0600070205080204" pitchFamily="50" charset="-128"/>
                  </a:rPr>
                  <a:t/>
                </a:r>
                <a:br>
                  <a:rPr lang="en-US" altLang="ja-JP" sz="900" dirty="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エンド ツー エンド</a:t>
                </a:r>
                <a:r>
                  <a:rPr lang="ja-JP" altLang="en-US" sz="900" dirty="0">
                    <a:solidFill>
                      <a:schemeClr val="accent1"/>
                    </a:solidFill>
                    <a:latin typeface="ＭＳ Ｐゴシック" panose="020B0600070205080204" pitchFamily="50" charset="-128"/>
                    <a:ea typeface="ＭＳ Ｐゴシック" panose="020B0600070205080204" pitchFamily="50" charset="-128"/>
                  </a:rPr>
                  <a:t>の</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a:solidFill>
                      <a:schemeClr val="accent1"/>
                    </a:solidFill>
                    <a:latin typeface="ＭＳ Ｐゴシック" panose="020B0600070205080204" pitchFamily="50" charset="-128"/>
                    <a:ea typeface="ＭＳ Ｐゴシック" panose="020B0600070205080204" pitchFamily="50" charset="-128"/>
                  </a:rPr>
                  <a:t>サイバーセキュリティ</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22" name="Rounded Rectangle 121"/>
              <p:cNvSpPr/>
              <p:nvPr/>
            </p:nvSpPr>
            <p:spPr>
              <a:xfrm flipH="1">
                <a:off x="206112" y="1199130"/>
                <a:ext cx="1688409"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grpSp>
        <p:cxnSp>
          <p:nvCxnSpPr>
            <p:cNvPr id="119" name="Straight Connector 118"/>
            <p:cNvCxnSpPr/>
            <p:nvPr/>
          </p:nvCxnSpPr>
          <p:spPr>
            <a:xfrm flipH="1">
              <a:off x="7242209" y="1200891"/>
              <a:ext cx="1988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6703205" y="968480"/>
            <a:ext cx="466746" cy="466740"/>
            <a:chOff x="6703205" y="968480"/>
            <a:chExt cx="466746" cy="466740"/>
          </a:xfrm>
        </p:grpSpPr>
        <p:grpSp>
          <p:nvGrpSpPr>
            <p:cNvPr id="112" name="Group 18"/>
            <p:cNvGrpSpPr/>
            <p:nvPr/>
          </p:nvGrpSpPr>
          <p:grpSpPr>
            <a:xfrm>
              <a:off x="6703205" y="968480"/>
              <a:ext cx="466746" cy="466740"/>
              <a:chOff x="5430149" y="2806573"/>
              <a:chExt cx="466746" cy="466740"/>
            </a:xfrm>
          </p:grpSpPr>
          <p:sp>
            <p:nvSpPr>
              <p:cNvPr id="116" name="Teardrop 115"/>
              <p:cNvSpPr/>
              <p:nvPr/>
            </p:nvSpPr>
            <p:spPr>
              <a:xfrm rot="2700000">
                <a:off x="5430152" y="2806570"/>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11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6395" y="2841870"/>
                <a:ext cx="390482" cy="39048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grpSp>
        <p:pic>
          <p:nvPicPr>
            <p:cNvPr id="109" name="Picture 3" descr="Y:\Training\Cisco Templates\2010_Updated Templates\New Cisco Brand\Kubrik Icons\256 Pixel Size\secure_0036_256.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783881" y="1034045"/>
              <a:ext cx="305394" cy="30539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239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10" presetClass="entr" presetSubtype="0" fill="hold" nodeType="withEffect">
                                  <p:stCondLst>
                                    <p:cond delay="0"/>
                                  </p:stCondLst>
                                  <p:childTnLst>
                                    <p:set>
                                      <p:cBhvr>
                                        <p:cTn id="9" dur="1" fill="hold">
                                          <p:stCondLst>
                                            <p:cond delay="0"/>
                                          </p:stCondLst>
                                        </p:cTn>
                                        <p:tgtEl>
                                          <p:spTgt spid="191"/>
                                        </p:tgtEl>
                                        <p:attrNameLst>
                                          <p:attrName>style.visibility</p:attrName>
                                        </p:attrNameLst>
                                      </p:cBhvr>
                                      <p:to>
                                        <p:strVal val="visible"/>
                                      </p:to>
                                    </p:set>
                                    <p:animEffect transition="in" filter="fade">
                                      <p:cBhvr>
                                        <p:cTn id="10" dur="500"/>
                                        <p:tgtEl>
                                          <p:spTgt spid="191"/>
                                        </p:tgtEl>
                                      </p:cBhvr>
                                    </p:animEffect>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242"/>
                                        </p:tgtEl>
                                        <p:attrNameLst>
                                          <p:attrName>style.visibility</p:attrName>
                                        </p:attrNameLst>
                                      </p:cBhvr>
                                      <p:to>
                                        <p:strVal val="visible"/>
                                      </p:to>
                                    </p:set>
                                    <p:animEffect transition="in" filter="fade">
                                      <p:cBhvr>
                                        <p:cTn id="16" dur="500"/>
                                        <p:tgtEl>
                                          <p:spTgt spid="242"/>
                                        </p:tgtEl>
                                      </p:cBhvr>
                                    </p:animEffect>
                                  </p:childTnLst>
                                </p:cTn>
                              </p:par>
                              <p:par>
                                <p:cTn id="17" presetID="10" presetClass="entr" presetSubtype="0"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animEffect transition="in" filter="fade">
                                      <p:cBhvr>
                                        <p:cTn id="19" dur="500"/>
                                        <p:tgtEl>
                                          <p:spTgt spid="250"/>
                                        </p:tgtEl>
                                      </p:cBhvr>
                                    </p:animEffect>
                                  </p:childTnLst>
                                </p:cTn>
                              </p:par>
                              <p:par>
                                <p:cTn id="20" presetID="10" presetClass="entr" presetSubtype="0" fill="hold" nodeType="withEffect">
                                  <p:stCondLst>
                                    <p:cond delay="0"/>
                                  </p:stCondLst>
                                  <p:childTnLst>
                                    <p:set>
                                      <p:cBhvr>
                                        <p:cTn id="21" dur="1" fill="hold">
                                          <p:stCondLst>
                                            <p:cond delay="0"/>
                                          </p:stCondLst>
                                        </p:cTn>
                                        <p:tgtEl>
                                          <p:spTgt spid="255"/>
                                        </p:tgtEl>
                                        <p:attrNameLst>
                                          <p:attrName>style.visibility</p:attrName>
                                        </p:attrNameLst>
                                      </p:cBhvr>
                                      <p:to>
                                        <p:strVal val="visible"/>
                                      </p:to>
                                    </p:set>
                                    <p:animEffect transition="in" filter="fade">
                                      <p:cBhvr>
                                        <p:cTn id="22" dur="500"/>
                                        <p:tgtEl>
                                          <p:spTgt spid="255"/>
                                        </p:tgtEl>
                                      </p:cBhvr>
                                    </p:animEffect>
                                  </p:childTnLst>
                                </p:cTn>
                              </p:par>
                              <p:par>
                                <p:cTn id="23" presetID="10" presetClass="entr" presetSubtype="0" fill="hold" nodeType="withEffect">
                                  <p:stCondLst>
                                    <p:cond delay="0"/>
                                  </p:stCondLst>
                                  <p:childTnLst>
                                    <p:set>
                                      <p:cBhvr>
                                        <p:cTn id="24" dur="1" fill="hold">
                                          <p:stCondLst>
                                            <p:cond delay="0"/>
                                          </p:stCondLst>
                                        </p:cTn>
                                        <p:tgtEl>
                                          <p:spTgt spid="260"/>
                                        </p:tgtEl>
                                        <p:attrNameLst>
                                          <p:attrName>style.visibility</p:attrName>
                                        </p:attrNameLst>
                                      </p:cBhvr>
                                      <p:to>
                                        <p:strVal val="visible"/>
                                      </p:to>
                                    </p:set>
                                    <p:animEffect transition="in" filter="fade">
                                      <p:cBhvr>
                                        <p:cTn id="25" dur="500"/>
                                        <p:tgtEl>
                                          <p:spTgt spid="260"/>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wipe(right)">
                                      <p:cBhvr>
                                        <p:cTn id="35" dur="500"/>
                                        <p:tgtEl>
                                          <p:spTgt spid="106"/>
                                        </p:tgtEl>
                                      </p:cBhvr>
                                    </p:animEffect>
                                  </p:childTnLst>
                                </p:cTn>
                              </p:par>
                              <p:par>
                                <p:cTn id="36" presetID="22" presetClass="entr" presetSubtype="2" fill="hold" nodeType="withEffect">
                                  <p:stCondLst>
                                    <p:cond delay="0"/>
                                  </p:stCondLst>
                                  <p:childTnLst>
                                    <p:set>
                                      <p:cBhvr>
                                        <p:cTn id="37" dur="1" fill="hold">
                                          <p:stCondLst>
                                            <p:cond delay="0"/>
                                          </p:stCondLst>
                                        </p:cTn>
                                        <p:tgtEl>
                                          <p:spTgt spid="154"/>
                                        </p:tgtEl>
                                        <p:attrNameLst>
                                          <p:attrName>style.visibility</p:attrName>
                                        </p:attrNameLst>
                                      </p:cBhvr>
                                      <p:to>
                                        <p:strVal val="visible"/>
                                      </p:to>
                                    </p:set>
                                    <p:animEffect transition="in" filter="wipe(right)">
                                      <p:cBhvr>
                                        <p:cTn id="38" dur="500"/>
                                        <p:tgtEl>
                                          <p:spTgt spid="154"/>
                                        </p:tgtEl>
                                      </p:cBhvr>
                                    </p:animEffect>
                                  </p:childTnLst>
                                </p:cTn>
                              </p:par>
                              <p:par>
                                <p:cTn id="39" presetID="22" presetClass="entr" presetSubtype="2" fill="hold" nodeType="withEffect">
                                  <p:stCondLst>
                                    <p:cond delay="0"/>
                                  </p:stCondLst>
                                  <p:childTnLst>
                                    <p:set>
                                      <p:cBhvr>
                                        <p:cTn id="40" dur="1" fill="hold">
                                          <p:stCondLst>
                                            <p:cond delay="0"/>
                                          </p:stCondLst>
                                        </p:cTn>
                                        <p:tgtEl>
                                          <p:spTgt spid="158"/>
                                        </p:tgtEl>
                                        <p:attrNameLst>
                                          <p:attrName>style.visibility</p:attrName>
                                        </p:attrNameLst>
                                      </p:cBhvr>
                                      <p:to>
                                        <p:strVal val="visible"/>
                                      </p:to>
                                    </p:set>
                                    <p:animEffect transition="in" filter="wipe(right)">
                                      <p:cBhvr>
                                        <p:cTn id="41" dur="500"/>
                                        <p:tgtEl>
                                          <p:spTgt spid="158"/>
                                        </p:tgtEl>
                                      </p:cBhvr>
                                    </p:animEffect>
                                  </p:childTnLst>
                                </p:cTn>
                              </p:par>
                              <p:par>
                                <p:cTn id="42" presetID="22" presetClass="entr" presetSubtype="2" fill="hold" nodeType="withEffect">
                                  <p:stCondLst>
                                    <p:cond delay="0"/>
                                  </p:stCondLst>
                                  <p:childTnLst>
                                    <p:set>
                                      <p:cBhvr>
                                        <p:cTn id="43" dur="1" fill="hold">
                                          <p:stCondLst>
                                            <p:cond delay="0"/>
                                          </p:stCondLst>
                                        </p:cTn>
                                        <p:tgtEl>
                                          <p:spTgt spid="179"/>
                                        </p:tgtEl>
                                        <p:attrNameLst>
                                          <p:attrName>style.visibility</p:attrName>
                                        </p:attrNameLst>
                                      </p:cBhvr>
                                      <p:to>
                                        <p:strVal val="visible"/>
                                      </p:to>
                                    </p:set>
                                    <p:animEffect transition="in" filter="wipe(right)">
                                      <p:cBhvr>
                                        <p:cTn id="44" dur="500"/>
                                        <p:tgtEl>
                                          <p:spTgt spid="179"/>
                                        </p:tgtEl>
                                      </p:cBhvr>
                                    </p:animEffect>
                                  </p:childTnLst>
                                </p:cTn>
                              </p:par>
                              <p:par>
                                <p:cTn id="45" presetID="22" presetClass="entr" presetSubtype="8" fill="hold" nodeType="withEffect">
                                  <p:stCondLst>
                                    <p:cond delay="0"/>
                                  </p:stCondLst>
                                  <p:childTnLst>
                                    <p:set>
                                      <p:cBhvr>
                                        <p:cTn id="46" dur="1" fill="hold">
                                          <p:stCondLst>
                                            <p:cond delay="0"/>
                                          </p:stCondLst>
                                        </p:cTn>
                                        <p:tgtEl>
                                          <p:spTgt spid="188"/>
                                        </p:tgtEl>
                                        <p:attrNameLst>
                                          <p:attrName>style.visibility</p:attrName>
                                        </p:attrNameLst>
                                      </p:cBhvr>
                                      <p:to>
                                        <p:strVal val="visible"/>
                                      </p:to>
                                    </p:set>
                                    <p:animEffect transition="in" filter="wipe(left)">
                                      <p:cBhvr>
                                        <p:cTn id="47" dur="500"/>
                                        <p:tgtEl>
                                          <p:spTgt spid="188"/>
                                        </p:tgtEl>
                                      </p:cBhvr>
                                    </p:animEffect>
                                  </p:childTnLst>
                                </p:cTn>
                              </p:par>
                              <p:par>
                                <p:cTn id="48" presetID="22" presetClass="entr" presetSubtype="8" fill="hold" nodeType="withEffect">
                                  <p:stCondLst>
                                    <p:cond delay="0"/>
                                  </p:stCondLst>
                                  <p:childTnLst>
                                    <p:set>
                                      <p:cBhvr>
                                        <p:cTn id="49" dur="1" fill="hold">
                                          <p:stCondLst>
                                            <p:cond delay="0"/>
                                          </p:stCondLst>
                                        </p:cTn>
                                        <p:tgtEl>
                                          <p:spTgt spid="114"/>
                                        </p:tgtEl>
                                        <p:attrNameLst>
                                          <p:attrName>style.visibility</p:attrName>
                                        </p:attrNameLst>
                                      </p:cBhvr>
                                      <p:to>
                                        <p:strVal val="visible"/>
                                      </p:to>
                                    </p:set>
                                    <p:animEffect transition="in" filter="wipe(left)">
                                      <p:cBhvr>
                                        <p:cTn id="50" dur="500"/>
                                        <p:tgtEl>
                                          <p:spTgt spid="114"/>
                                        </p:tgtEl>
                                      </p:cBhvr>
                                    </p:animEffect>
                                  </p:childTnLst>
                                </p:cTn>
                              </p:par>
                              <p:par>
                                <p:cTn id="51" presetID="22" presetClass="entr" presetSubtype="8" fill="hold" nodeType="withEffect">
                                  <p:stCondLst>
                                    <p:cond delay="0"/>
                                  </p:stCondLst>
                                  <p:childTnLst>
                                    <p:set>
                                      <p:cBhvr>
                                        <p:cTn id="52" dur="1" fill="hold">
                                          <p:stCondLst>
                                            <p:cond delay="0"/>
                                          </p:stCondLst>
                                        </p:cTn>
                                        <p:tgtEl>
                                          <p:spTgt spid="135"/>
                                        </p:tgtEl>
                                        <p:attrNameLst>
                                          <p:attrName>style.visibility</p:attrName>
                                        </p:attrNameLst>
                                      </p:cBhvr>
                                      <p:to>
                                        <p:strVal val="visible"/>
                                      </p:to>
                                    </p:set>
                                    <p:animEffect transition="in" filter="wipe(left)">
                                      <p:cBhvr>
                                        <p:cTn id="53" dur="500"/>
                                        <p:tgtEl>
                                          <p:spTgt spid="135"/>
                                        </p:tgtEl>
                                      </p:cBhvr>
                                    </p:animEffect>
                                  </p:childTnLst>
                                </p:cTn>
                              </p:par>
                              <p:par>
                                <p:cTn id="54" presetID="22" presetClass="entr" presetSubtype="8" fill="hold" nodeType="withEffect">
                                  <p:stCondLst>
                                    <p:cond delay="0"/>
                                  </p:stCondLst>
                                  <p:childTnLst>
                                    <p:set>
                                      <p:cBhvr>
                                        <p:cTn id="55" dur="1" fill="hold">
                                          <p:stCondLst>
                                            <p:cond delay="0"/>
                                          </p:stCondLst>
                                        </p:cTn>
                                        <p:tgtEl>
                                          <p:spTgt spid="145"/>
                                        </p:tgtEl>
                                        <p:attrNameLst>
                                          <p:attrName>style.visibility</p:attrName>
                                        </p:attrNameLst>
                                      </p:cBhvr>
                                      <p:to>
                                        <p:strVal val="visible"/>
                                      </p:to>
                                    </p:set>
                                    <p:animEffect transition="in" filter="wipe(left)">
                                      <p:cBhvr>
                                        <p:cTn id="56" dur="500"/>
                                        <p:tgtEl>
                                          <p:spTgt spid="145"/>
                                        </p:tgtEl>
                                      </p:cBhvr>
                                    </p:animEffect>
                                  </p:childTnLst>
                                </p:cTn>
                              </p:par>
                              <p:par>
                                <p:cTn id="57" presetID="22" presetClass="entr" presetSubtype="2" fill="hold" nodeType="withEffect">
                                  <p:stCondLst>
                                    <p:cond delay="0"/>
                                  </p:stCondLst>
                                  <p:childTnLst>
                                    <p:set>
                                      <p:cBhvr>
                                        <p:cTn id="58" dur="1" fill="hold">
                                          <p:stCondLst>
                                            <p:cond delay="0"/>
                                          </p:stCondLst>
                                        </p:cTn>
                                        <p:tgtEl>
                                          <p:spTgt spid="174"/>
                                        </p:tgtEl>
                                        <p:attrNameLst>
                                          <p:attrName>style.visibility</p:attrName>
                                        </p:attrNameLst>
                                      </p:cBhvr>
                                      <p:to>
                                        <p:strVal val="visible"/>
                                      </p:to>
                                    </p:set>
                                    <p:animEffect transition="in" filter="wipe(right)">
                                      <p:cBhvr>
                                        <p:cTn id="59" dur="500"/>
                                        <p:tgtEl>
                                          <p:spTgt spid="174"/>
                                        </p:tgtEl>
                                      </p:cBhvr>
                                    </p:animEffect>
                                  </p:childTnLst>
                                </p:cTn>
                              </p:par>
                              <p:par>
                                <p:cTn id="60" presetID="22" presetClass="entr" presetSubtype="2" fill="hold" nodeType="withEffect">
                                  <p:stCondLst>
                                    <p:cond delay="0"/>
                                  </p:stCondLst>
                                  <p:childTnLst>
                                    <p:set>
                                      <p:cBhvr>
                                        <p:cTn id="61" dur="1" fill="hold">
                                          <p:stCondLst>
                                            <p:cond delay="0"/>
                                          </p:stCondLst>
                                        </p:cTn>
                                        <p:tgtEl>
                                          <p:spTgt spid="228"/>
                                        </p:tgtEl>
                                        <p:attrNameLst>
                                          <p:attrName>style.visibility</p:attrName>
                                        </p:attrNameLst>
                                      </p:cBhvr>
                                      <p:to>
                                        <p:strVal val="visible"/>
                                      </p:to>
                                    </p:set>
                                    <p:animEffect transition="in" filter="wipe(right)">
                                      <p:cBhvr>
                                        <p:cTn id="62" dur="500"/>
                                        <p:tgtEl>
                                          <p:spTgt spid="228"/>
                                        </p:tgtEl>
                                      </p:cBhvr>
                                    </p:animEffect>
                                  </p:childTnLst>
                                </p:cTn>
                              </p:par>
                              <p:par>
                                <p:cTn id="63" presetID="22" presetClass="entr" presetSubtype="8" fill="hold" nodeType="withEffect">
                                  <p:stCondLst>
                                    <p:cond delay="0"/>
                                  </p:stCondLst>
                                  <p:childTnLst>
                                    <p:set>
                                      <p:cBhvr>
                                        <p:cTn id="64" dur="1" fill="hold">
                                          <p:stCondLst>
                                            <p:cond delay="0"/>
                                          </p:stCondLst>
                                        </p:cTn>
                                        <p:tgtEl>
                                          <p:spTgt spid="275"/>
                                        </p:tgtEl>
                                        <p:attrNameLst>
                                          <p:attrName>style.visibility</p:attrName>
                                        </p:attrNameLst>
                                      </p:cBhvr>
                                      <p:to>
                                        <p:strVal val="visible"/>
                                      </p:to>
                                    </p:set>
                                    <p:animEffect transition="in" filter="wipe(left)">
                                      <p:cBhvr>
                                        <p:cTn id="65" dur="500"/>
                                        <p:tgtEl>
                                          <p:spTgt spid="275"/>
                                        </p:tgtEl>
                                      </p:cBhvr>
                                    </p:animEffect>
                                  </p:childTnLst>
                                </p:cTn>
                              </p:par>
                              <p:par>
                                <p:cTn id="66" presetID="22" presetClass="entr" presetSubtype="8"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Effect transition="in" filter="wipe(left)">
                                      <p:cBhvr>
                                        <p:cTn id="68" dur="500"/>
                                        <p:tgtEl>
                                          <p:spTgt spid="270"/>
                                        </p:tgtEl>
                                      </p:cBhvr>
                                    </p:animEffect>
                                  </p:childTnLst>
                                </p:cTn>
                              </p:par>
                              <p:par>
                                <p:cTn id="69" presetID="22" presetClass="entr" presetSubtype="8"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arlak\Desktop\Documents\PPT PROJECTS\Q3FY15\IOE\C97-732538-02_Delivering Business Outcomes in Oil and Gas\pipeline_W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20969" y="1090106"/>
            <a:ext cx="7631642" cy="3684432"/>
          </a:xfrm>
          <a:prstGeom prst="rect">
            <a:avLst/>
          </a:prstGeom>
          <a:noFill/>
          <a:extLst>
            <a:ext uri="{909E8E84-426E-40dd-AFC4-6F175D3DCCD1}">
              <a14:hiddenFill xmlns:a14="http://schemas.microsoft.com/office/drawing/2010/main" xmlns="">
                <a:solidFill>
                  <a:srgbClr val="FFFFFF"/>
                </a:solidFill>
              </a14:hiddenFill>
            </a:ext>
          </a:extLst>
        </p:spPr>
      </p:pic>
      <p:sp>
        <p:nvSpPr>
          <p:cNvPr id="149" name="Title 148"/>
          <p:cNvSpPr>
            <a:spLocks noGrp="1"/>
          </p:cNvSpPr>
          <p:nvPr>
            <p:ph type="title"/>
          </p:nvPr>
        </p:nvSpPr>
        <p:spPr/>
        <p:txBody>
          <a:bodyPr/>
          <a:lstStyle/>
          <a:p>
            <a:r>
              <a:rPr lang="en-US" dirty="0">
                <a:latin typeface="ＭＳ Ｐゴシック" panose="020B0600070205080204" pitchFamily="50" charset="-128"/>
                <a:ea typeface="ＭＳ Ｐゴシック" panose="020B0600070205080204" pitchFamily="50" charset="-128"/>
              </a:rPr>
              <a:t>Connected </a:t>
            </a:r>
            <a:r>
              <a:rPr lang="en-US" dirty="0" smtClean="0">
                <a:latin typeface="ＭＳ Ｐゴシック" panose="020B0600070205080204" pitchFamily="50" charset="-128"/>
                <a:ea typeface="ＭＳ Ｐゴシック" panose="020B0600070205080204" pitchFamily="50" charset="-128"/>
              </a:rPr>
              <a:t>Pipeline</a:t>
            </a:r>
          </a:p>
        </p:txBody>
      </p:sp>
      <p:grpSp>
        <p:nvGrpSpPr>
          <p:cNvPr id="122" name="Group 90"/>
          <p:cNvGrpSpPr/>
          <p:nvPr/>
        </p:nvGrpSpPr>
        <p:grpSpPr>
          <a:xfrm flipH="1">
            <a:off x="3138591" y="1078527"/>
            <a:ext cx="3338408" cy="399624"/>
            <a:chOff x="-206612" y="1335495"/>
            <a:chExt cx="3338408" cy="399624"/>
          </a:xfrm>
        </p:grpSpPr>
        <p:sp>
          <p:nvSpPr>
            <p:cNvPr id="123" name="Rectangle 122"/>
            <p:cNvSpPr/>
            <p:nvPr/>
          </p:nvSpPr>
          <p:spPr>
            <a:xfrm flipH="1">
              <a:off x="-206612" y="1347073"/>
              <a:ext cx="3008995" cy="369332"/>
            </a:xfrm>
            <a:prstGeom prst="rect">
              <a:avLst/>
            </a:prstGeom>
          </p:spPr>
          <p:txBody>
            <a:bodyPr wrap="square">
              <a:spAutoFit/>
            </a:bodyPr>
            <a:lstStyle/>
            <a:p>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モバイル、無線、ビデオ</a:t>
              </a: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の融合</a:t>
              </a: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に</a:t>
              </a: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よる</a:t>
              </a:r>
              <a:endParaRPr lang="en-US" altLang="ja-JP" sz="900" dirty="0" smtClean="0">
                <a:solidFill>
                  <a:schemeClr val="tx2">
                    <a:lumMod val="75000"/>
                  </a:schemeClr>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効果的なフィールド コラボレーション</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sp>
          <p:nvSpPr>
            <p:cNvPr id="124" name="Rounded Rectangle 123"/>
            <p:cNvSpPr/>
            <p:nvPr/>
          </p:nvSpPr>
          <p:spPr>
            <a:xfrm>
              <a:off x="996352" y="1335495"/>
              <a:ext cx="1827593" cy="399624"/>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25" name="Straight Connector 124"/>
            <p:cNvCxnSpPr>
              <a:endCxn id="124" idx="3"/>
            </p:cNvCxnSpPr>
            <p:nvPr/>
          </p:nvCxnSpPr>
          <p:spPr>
            <a:xfrm flipH="1">
              <a:off x="2823945" y="1528294"/>
              <a:ext cx="307851" cy="701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6" name="Group 172"/>
          <p:cNvGrpSpPr/>
          <p:nvPr/>
        </p:nvGrpSpPr>
        <p:grpSpPr>
          <a:xfrm>
            <a:off x="7146438" y="1073153"/>
            <a:ext cx="1907433" cy="672353"/>
            <a:chOff x="6114475" y="1343079"/>
            <a:chExt cx="1907433" cy="672353"/>
          </a:xfrm>
        </p:grpSpPr>
        <p:grpSp>
          <p:nvGrpSpPr>
            <p:cNvPr id="127" name="Group 180"/>
            <p:cNvGrpSpPr/>
            <p:nvPr/>
          </p:nvGrpSpPr>
          <p:grpSpPr>
            <a:xfrm>
              <a:off x="6326511" y="1343079"/>
              <a:ext cx="1695397" cy="672353"/>
              <a:chOff x="206112" y="1199130"/>
              <a:chExt cx="1695397" cy="672353"/>
            </a:xfrm>
          </p:grpSpPr>
          <p:sp>
            <p:nvSpPr>
              <p:cNvPr id="129" name="Rectangle 128"/>
              <p:cNvSpPr/>
              <p:nvPr/>
            </p:nvSpPr>
            <p:spPr>
              <a:xfrm flipH="1">
                <a:off x="215092" y="1281391"/>
                <a:ext cx="1686417" cy="507831"/>
              </a:xfrm>
              <a:prstGeom prst="rect">
                <a:avLst/>
              </a:prstGeom>
            </p:spPr>
            <p:txBody>
              <a:bodyPr wrap="square">
                <a:spAutoFit/>
              </a:bodyPr>
              <a:lstStyle/>
              <a:p>
                <a:r>
                  <a:rPr lang="ja-JP" altLang="en-US" sz="900" dirty="0">
                    <a:solidFill>
                      <a:schemeClr val="accent1"/>
                    </a:solidFill>
                    <a:latin typeface="ＭＳ Ｐゴシック" panose="020B0600070205080204" pitchFamily="50" charset="-128"/>
                    <a:ea typeface="ＭＳ Ｐゴシック" panose="020B0600070205080204" pitchFamily="50" charset="-128"/>
                  </a:rPr>
                  <a:t>ビデオ分析による健康</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a:t>
                </a:r>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dirty="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安全、セキュリティ、</a:t>
                </a:r>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dirty="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設備と環境の保護</a:t>
                </a:r>
                <a:endParaRPr lang="ja-JP" altLang="en-US"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30" name="Rounded Rectangle 129"/>
              <p:cNvSpPr/>
              <p:nvPr/>
            </p:nvSpPr>
            <p:spPr>
              <a:xfrm flipH="1">
                <a:off x="206112" y="1199130"/>
                <a:ext cx="1688409"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grpSp>
        <p:cxnSp>
          <p:nvCxnSpPr>
            <p:cNvPr id="128" name="Straight Connector 127"/>
            <p:cNvCxnSpPr/>
            <p:nvPr/>
          </p:nvCxnSpPr>
          <p:spPr>
            <a:xfrm flipH="1">
              <a:off x="6114475" y="1684875"/>
              <a:ext cx="1988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1" name="Group 18"/>
          <p:cNvGrpSpPr/>
          <p:nvPr/>
        </p:nvGrpSpPr>
        <p:grpSpPr>
          <a:xfrm>
            <a:off x="6623200" y="1182538"/>
            <a:ext cx="466746" cy="466740"/>
            <a:chOff x="5430149" y="2806573"/>
            <a:chExt cx="466746" cy="466740"/>
          </a:xfrm>
        </p:grpSpPr>
        <p:sp>
          <p:nvSpPr>
            <p:cNvPr id="132" name="Teardrop 131"/>
            <p:cNvSpPr/>
            <p:nvPr/>
          </p:nvSpPr>
          <p:spPr>
            <a:xfrm rot="2700000">
              <a:off x="5430152" y="2806570"/>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grpSp>
          <p:nvGrpSpPr>
            <p:cNvPr id="133" name="Group 193"/>
            <p:cNvGrpSpPr/>
            <p:nvPr/>
          </p:nvGrpSpPr>
          <p:grpSpPr>
            <a:xfrm>
              <a:off x="5466395" y="2841870"/>
              <a:ext cx="390482" cy="390482"/>
              <a:chOff x="5403247" y="665163"/>
              <a:chExt cx="463550" cy="463550"/>
            </a:xfrm>
          </p:grpSpPr>
          <p:pic>
            <p:nvPicPr>
              <p:cNvPr id="13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03247" y="665163"/>
                <a:ext cx="463550" cy="46355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pic>
            <p:nvPicPr>
              <p:cNvPr id="135" name="Picture 134"/>
              <p:cNvPicPr>
                <a:picLocks noChangeAspect="1"/>
              </p:cNvPicPr>
              <p:nvPr/>
            </p:nvPicPr>
            <p:blipFill>
              <a:blip r:embed="rId5">
                <a:clrChange>
                  <a:clrFrom>
                    <a:srgbClr val="FFFFFF"/>
                  </a:clrFrom>
                  <a:clrTo>
                    <a:srgbClr val="FFFFFF">
                      <a:alpha val="0"/>
                    </a:srgbClr>
                  </a:clrTo>
                </a:clrChange>
              </a:blip>
              <a:stretch>
                <a:fillRect/>
              </a:stretch>
            </p:blipFill>
            <p:spPr>
              <a:xfrm>
                <a:off x="5433295" y="695528"/>
                <a:ext cx="401637" cy="401637"/>
              </a:xfrm>
              <a:prstGeom prst="rect">
                <a:avLst/>
              </a:prstGeom>
            </p:spPr>
          </p:pic>
        </p:grpSp>
      </p:grpSp>
      <p:grpSp>
        <p:nvGrpSpPr>
          <p:cNvPr id="136" name="Group 193"/>
          <p:cNvGrpSpPr/>
          <p:nvPr/>
        </p:nvGrpSpPr>
        <p:grpSpPr>
          <a:xfrm>
            <a:off x="69233" y="1893467"/>
            <a:ext cx="2107333" cy="417838"/>
            <a:chOff x="1098910" y="1771638"/>
            <a:chExt cx="2107333" cy="417838"/>
          </a:xfrm>
        </p:grpSpPr>
        <p:sp>
          <p:nvSpPr>
            <p:cNvPr id="137" name="Rectangle 136"/>
            <p:cNvSpPr/>
            <p:nvPr/>
          </p:nvSpPr>
          <p:spPr>
            <a:xfrm flipH="1">
              <a:off x="1098910" y="1797660"/>
              <a:ext cx="1703472" cy="369332"/>
            </a:xfrm>
            <a:prstGeom prst="rect">
              <a:avLst/>
            </a:prstGeom>
          </p:spPr>
          <p:txBody>
            <a:bodyPr wrap="square">
              <a:spAutoFit/>
            </a:bodyPr>
            <a:lstStyle/>
            <a:p>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リモート エキスパート</a:t>
              </a: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によって</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a:p>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詳細な状況をライブ映像で共有</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sp>
          <p:nvSpPr>
            <p:cNvPr id="138" name="Rounded Rectangle 137"/>
            <p:cNvSpPr/>
            <p:nvPr/>
          </p:nvSpPr>
          <p:spPr>
            <a:xfrm>
              <a:off x="1098910" y="1771638"/>
              <a:ext cx="1725033" cy="417838"/>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39" name="Straight Connector 138"/>
            <p:cNvCxnSpPr>
              <a:endCxn id="138" idx="3"/>
            </p:cNvCxnSpPr>
            <p:nvPr/>
          </p:nvCxnSpPr>
          <p:spPr>
            <a:xfrm flipH="1">
              <a:off x="2823943" y="1980557"/>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0" name="Group 207"/>
          <p:cNvGrpSpPr/>
          <p:nvPr/>
        </p:nvGrpSpPr>
        <p:grpSpPr>
          <a:xfrm>
            <a:off x="1278060" y="2523138"/>
            <a:ext cx="1731079" cy="672354"/>
            <a:chOff x="148589" y="2264947"/>
            <a:chExt cx="1731079" cy="672354"/>
          </a:xfrm>
        </p:grpSpPr>
        <p:sp>
          <p:nvSpPr>
            <p:cNvPr id="141" name="Rectangle 140"/>
            <p:cNvSpPr/>
            <p:nvPr/>
          </p:nvSpPr>
          <p:spPr>
            <a:xfrm flipH="1">
              <a:off x="148589" y="2290970"/>
              <a:ext cx="1523089" cy="646331"/>
            </a:xfrm>
            <a:prstGeom prst="rect">
              <a:avLst/>
            </a:prstGeom>
          </p:spPr>
          <p:txBody>
            <a:bodyPr wrap="square">
              <a:spAutoFit/>
            </a:bodyPr>
            <a:lstStyle/>
            <a:p>
              <a:pPr algn="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リアルタイム分析と</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a:p>
              <a:pPr algn="r"/>
              <a:r>
                <a:rPr lang="ja-JP" altLang="en-US" sz="900" dirty="0" smtClean="0">
                  <a:solidFill>
                    <a:schemeClr val="tx2">
                      <a:lumMod val="75000"/>
                    </a:schemeClr>
                  </a:solidFill>
                  <a:latin typeface="ＭＳ Ｐゴシック" panose="020B0600070205080204" pitchFamily="50" charset="-128"/>
                  <a:ea typeface="ＭＳ Ｐゴシック" panose="020B0600070205080204" pitchFamily="50" charset="-128"/>
                </a:rPr>
                <a:t>リッチ メディア</a:t>
              </a: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による</a:t>
              </a:r>
              <a: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迅速でより優れた</a:t>
              </a:r>
              <a: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t/>
              </a:r>
              <a:br>
                <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rPr>
              </a:br>
              <a:r>
                <a:rPr lang="ja-JP" altLang="en-US" sz="900" dirty="0">
                  <a:solidFill>
                    <a:schemeClr val="tx2">
                      <a:lumMod val="75000"/>
                    </a:schemeClr>
                  </a:solidFill>
                  <a:latin typeface="ＭＳ Ｐゴシック" panose="020B0600070205080204" pitchFamily="50" charset="-128"/>
                  <a:ea typeface="ＭＳ Ｐゴシック" panose="020B0600070205080204" pitchFamily="50" charset="-128"/>
                </a:rPr>
                <a:t>専門的な判断と指示</a:t>
              </a:r>
              <a:endParaRPr lang="en-US" altLang="ja-JP" sz="900" dirty="0">
                <a:solidFill>
                  <a:schemeClr val="tx2">
                    <a:lumMod val="75000"/>
                  </a:schemeClr>
                </a:solidFill>
                <a:latin typeface="ＭＳ Ｐゴシック" panose="020B0600070205080204" pitchFamily="50" charset="-128"/>
                <a:ea typeface="ＭＳ Ｐゴシック" panose="020B0600070205080204" pitchFamily="50" charset="-128"/>
              </a:endParaRPr>
            </a:p>
          </p:txBody>
        </p:sp>
        <p:grpSp>
          <p:nvGrpSpPr>
            <p:cNvPr id="142" name="Group 104"/>
            <p:cNvGrpSpPr/>
            <p:nvPr/>
          </p:nvGrpSpPr>
          <p:grpSpPr>
            <a:xfrm>
              <a:off x="148590" y="2264947"/>
              <a:ext cx="1731078" cy="672353"/>
              <a:chOff x="148590" y="2264947"/>
              <a:chExt cx="1731078" cy="672353"/>
            </a:xfrm>
          </p:grpSpPr>
          <p:sp>
            <p:nvSpPr>
              <p:cNvPr id="143" name="Rounded Rectangle 142"/>
              <p:cNvSpPr/>
              <p:nvPr/>
            </p:nvSpPr>
            <p:spPr>
              <a:xfrm>
                <a:off x="148590" y="2264947"/>
                <a:ext cx="1544651"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48" name="Straight Connector 147"/>
              <p:cNvCxnSpPr/>
              <p:nvPr/>
            </p:nvCxnSpPr>
            <p:spPr>
              <a:xfrm flipH="1">
                <a:off x="1700188" y="2601121"/>
                <a:ext cx="179480" cy="140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50" name="Group 220"/>
          <p:cNvGrpSpPr/>
          <p:nvPr/>
        </p:nvGrpSpPr>
        <p:grpSpPr>
          <a:xfrm>
            <a:off x="1276778" y="3598671"/>
            <a:ext cx="2519243" cy="507831"/>
            <a:chOff x="-442694" y="2967239"/>
            <a:chExt cx="2519243" cy="507831"/>
          </a:xfrm>
        </p:grpSpPr>
        <p:sp>
          <p:nvSpPr>
            <p:cNvPr id="154" name="Rectangle 153"/>
            <p:cNvSpPr/>
            <p:nvPr/>
          </p:nvSpPr>
          <p:spPr>
            <a:xfrm flipH="1">
              <a:off x="-442694" y="2967239"/>
              <a:ext cx="2115382" cy="507831"/>
            </a:xfrm>
            <a:prstGeom prst="rect">
              <a:avLst/>
            </a:prstGeom>
          </p:spPr>
          <p:txBody>
            <a:bodyPr wrap="square">
              <a:spAutoFit/>
            </a:bodyPr>
            <a:lstStyle/>
            <a:p>
              <a:pPr algn="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車載無線</a:t>
              </a:r>
              <a:r>
                <a:rPr lang="ja-JP" altLang="en-US" sz="900" dirty="0">
                  <a:solidFill>
                    <a:schemeClr val="accent1"/>
                  </a:solidFill>
                  <a:latin typeface="ＭＳ Ｐゴシック" panose="020B0600070205080204" pitchFamily="50" charset="-128"/>
                  <a:ea typeface="ＭＳ Ｐゴシック" panose="020B0600070205080204" pitchFamily="50" charset="-128"/>
                </a:rPr>
                <a:t>ホットスポット、</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メッシュおよび</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pPr algn="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長距離</a:t>
              </a:r>
              <a:r>
                <a:rPr lang="ja-JP" altLang="en-US" sz="900" dirty="0">
                  <a:solidFill>
                    <a:schemeClr val="accent1"/>
                  </a:solidFill>
                  <a:latin typeface="ＭＳ Ｐゴシック" panose="020B0600070205080204" pitchFamily="50" charset="-128"/>
                  <a:ea typeface="ＭＳ Ｐゴシック" panose="020B0600070205080204" pitchFamily="50" charset="-128"/>
                </a:rPr>
                <a:t>バックホール</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接続による</a:t>
              </a:r>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dirty="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モビリティ環境の整備</a:t>
              </a:r>
              <a:endParaRPr lang="en-US"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55" name="Rounded Rectangle 154"/>
            <p:cNvSpPr/>
            <p:nvPr/>
          </p:nvSpPr>
          <p:spPr>
            <a:xfrm>
              <a:off x="148590" y="2968092"/>
              <a:ext cx="1545659" cy="506978"/>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56" name="Straight Connector 155"/>
            <p:cNvCxnSpPr/>
            <p:nvPr/>
          </p:nvCxnSpPr>
          <p:spPr>
            <a:xfrm flipH="1">
              <a:off x="1694249" y="3187206"/>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3726711" y="3592140"/>
            <a:ext cx="466740" cy="466746"/>
            <a:chOff x="3442929" y="3342101"/>
            <a:chExt cx="466740" cy="466746"/>
          </a:xfrm>
        </p:grpSpPr>
        <p:grpSp>
          <p:nvGrpSpPr>
            <p:cNvPr id="158" name="Group 211"/>
            <p:cNvGrpSpPr/>
            <p:nvPr/>
          </p:nvGrpSpPr>
          <p:grpSpPr>
            <a:xfrm>
              <a:off x="3442929" y="3342101"/>
              <a:ext cx="466740" cy="466746"/>
              <a:chOff x="3336682" y="1747184"/>
              <a:chExt cx="466740" cy="466746"/>
            </a:xfrm>
          </p:grpSpPr>
          <p:sp>
            <p:nvSpPr>
              <p:cNvPr id="160" name="Teardrop 159"/>
              <p:cNvSpPr/>
              <p:nvPr/>
            </p:nvSpPr>
            <p:spPr>
              <a:xfrm rot="18900000" flipH="1">
                <a:off x="3336682" y="1747184"/>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16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78054" y="1784148"/>
                <a:ext cx="393192" cy="39319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grpSp>
        <p:pic>
          <p:nvPicPr>
            <p:cNvPr id="159" name="Picture 15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11380" y="3415292"/>
              <a:ext cx="335633" cy="302070"/>
            </a:xfrm>
            <a:prstGeom prst="ellipse">
              <a:avLst/>
            </a:prstGeom>
            <a:ln>
              <a:noFill/>
            </a:ln>
            <a:effectLst>
              <a:glow>
                <a:schemeClr val="bg1"/>
              </a:glow>
              <a:softEdge rad="12700"/>
            </a:effectLst>
          </p:spPr>
        </p:pic>
      </p:grpSp>
      <p:grpSp>
        <p:nvGrpSpPr>
          <p:cNvPr id="162" name="Group 161"/>
          <p:cNvGrpSpPr/>
          <p:nvPr/>
        </p:nvGrpSpPr>
        <p:grpSpPr>
          <a:xfrm>
            <a:off x="7226403" y="1889611"/>
            <a:ext cx="1917596" cy="598523"/>
            <a:chOff x="6866656" y="2908062"/>
            <a:chExt cx="1917596" cy="598523"/>
          </a:xfrm>
        </p:grpSpPr>
        <p:sp>
          <p:nvSpPr>
            <p:cNvPr id="163" name="Rectangle 162"/>
            <p:cNvSpPr/>
            <p:nvPr/>
          </p:nvSpPr>
          <p:spPr>
            <a:xfrm>
              <a:off x="7266761" y="2936854"/>
              <a:ext cx="1517491" cy="507831"/>
            </a:xfrm>
            <a:prstGeom prst="rect">
              <a:avLst/>
            </a:prstGeom>
          </p:spPr>
          <p:txBody>
            <a:bodyPr wrap="square">
              <a:spAutoFit/>
            </a:bodyPr>
            <a:lstStyle/>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リアルタイム トラッキングと</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アラート</a:t>
              </a:r>
              <a:r>
                <a:rPr lang="ja-JP" altLang="en-US" sz="900" dirty="0">
                  <a:solidFill>
                    <a:schemeClr val="accent1"/>
                  </a:solidFill>
                  <a:latin typeface="ＭＳ Ｐゴシック" panose="020B0600070205080204" pitchFamily="50" charset="-128"/>
                  <a:ea typeface="ＭＳ Ｐゴシック" panose="020B0600070205080204" pitchFamily="50" charset="-128"/>
                </a:rPr>
                <a:t>に</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よる</a:t>
              </a:r>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dirty="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作業員の安全確保</a:t>
              </a:r>
              <a:endParaRPr lang="ja-JP" altLang="en-US"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64" name="Rounded Rectangle 163"/>
            <p:cNvSpPr/>
            <p:nvPr/>
          </p:nvSpPr>
          <p:spPr>
            <a:xfrm flipH="1">
              <a:off x="7248955" y="2908062"/>
              <a:ext cx="1481403" cy="59852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65" name="Straight Connector 164"/>
            <p:cNvCxnSpPr/>
            <p:nvPr/>
          </p:nvCxnSpPr>
          <p:spPr>
            <a:xfrm flipH="1">
              <a:off x="6866656" y="3203090"/>
              <a:ext cx="3823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flipH="1">
            <a:off x="7079851" y="3365773"/>
            <a:ext cx="2098462" cy="672354"/>
            <a:chOff x="996350" y="1199130"/>
            <a:chExt cx="2098462" cy="672354"/>
          </a:xfrm>
        </p:grpSpPr>
        <p:sp>
          <p:nvSpPr>
            <p:cNvPr id="167" name="Rectangle 166"/>
            <p:cNvSpPr/>
            <p:nvPr/>
          </p:nvSpPr>
          <p:spPr>
            <a:xfrm flipH="1">
              <a:off x="1096211" y="1225153"/>
              <a:ext cx="1706171" cy="646331"/>
            </a:xfrm>
            <a:prstGeom prst="rect">
              <a:avLst/>
            </a:prstGeom>
          </p:spPr>
          <p:txBody>
            <a:bodyPr wrap="square">
              <a:spAutoFit/>
            </a:bodyPr>
            <a:lstStyle/>
            <a:p>
              <a:r>
                <a:rPr lang="ja-JP" altLang="en-US" sz="900" dirty="0">
                  <a:solidFill>
                    <a:schemeClr val="accent1"/>
                  </a:solidFill>
                  <a:latin typeface="ＭＳ Ｐゴシック" panose="020B0600070205080204" pitchFamily="50" charset="-128"/>
                  <a:ea typeface="ＭＳ Ｐゴシック" panose="020B0600070205080204" pitchFamily="50" charset="-128"/>
                </a:rPr>
                <a:t>産業用</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ワイヤレスによる</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安全</a:t>
              </a:r>
              <a:r>
                <a:rPr lang="ja-JP" altLang="en-US" sz="900" dirty="0">
                  <a:solidFill>
                    <a:schemeClr val="accent1"/>
                  </a:solidFill>
                  <a:latin typeface="ＭＳ Ｐゴシック" panose="020B0600070205080204" pitchFamily="50" charset="-128"/>
                  <a:ea typeface="ＭＳ Ｐゴシック" panose="020B0600070205080204" pitchFamily="50" charset="-128"/>
                </a:rPr>
                <a:t>で俊敏なプロセスデータ</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コラボレーション</a:t>
              </a:r>
              <a:r>
                <a:rPr lang="ja-JP" altLang="en-US" sz="900" dirty="0">
                  <a:solidFill>
                    <a:schemeClr val="accent1"/>
                  </a:solidFill>
                  <a:latin typeface="ＭＳ Ｐゴシック" panose="020B0600070205080204" pitchFamily="50" charset="-128"/>
                  <a:ea typeface="ＭＳ Ｐゴシック" panose="020B0600070205080204" pitchFamily="50" charset="-128"/>
                </a:rPr>
                <a:t>、ビデオ、</a:t>
              </a:r>
              <a:r>
                <a:rPr lang="en-US" altLang="ja-JP" sz="900" dirty="0">
                  <a:solidFill>
                    <a:schemeClr val="accent1"/>
                  </a:solidFill>
                  <a:latin typeface="ＭＳ Ｐゴシック" panose="020B0600070205080204" pitchFamily="50" charset="-128"/>
                  <a:ea typeface="ＭＳ Ｐゴシック" panose="020B0600070205080204" pitchFamily="50" charset="-128"/>
                </a:rPr>
                <a:t>RFID</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位置</a:t>
              </a:r>
              <a:r>
                <a:rPr lang="ja-JP" altLang="en-US" sz="900" dirty="0">
                  <a:solidFill>
                    <a:schemeClr val="accent1"/>
                  </a:solidFill>
                  <a:latin typeface="ＭＳ Ｐゴシック" panose="020B0600070205080204" pitchFamily="50" charset="-128"/>
                  <a:ea typeface="ＭＳ Ｐゴシック" panose="020B0600070205080204" pitchFamily="50" charset="-128"/>
                </a:rPr>
                <a:t>情報</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サービス</a:t>
              </a:r>
              <a:endParaRPr lang="en-US"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68" name="Rounded Rectangle 167"/>
            <p:cNvSpPr/>
            <p:nvPr/>
          </p:nvSpPr>
          <p:spPr>
            <a:xfrm>
              <a:off x="996350" y="1199130"/>
              <a:ext cx="1827593"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69" name="Straight Connector 168"/>
            <p:cNvCxnSpPr/>
            <p:nvPr/>
          </p:nvCxnSpPr>
          <p:spPr>
            <a:xfrm flipH="1">
              <a:off x="2823943" y="1535306"/>
              <a:ext cx="2708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flipH="1">
            <a:off x="6618459" y="3467916"/>
            <a:ext cx="466740" cy="466746"/>
            <a:chOff x="3228463" y="1174677"/>
            <a:chExt cx="466740" cy="466746"/>
          </a:xfrm>
        </p:grpSpPr>
        <p:sp>
          <p:nvSpPr>
            <p:cNvPr id="171" name="Teardrop 170"/>
            <p:cNvSpPr/>
            <p:nvPr/>
          </p:nvSpPr>
          <p:spPr>
            <a:xfrm rot="18900000" flipH="1">
              <a:off x="3228463" y="1174677"/>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172" name="Picture 171"/>
            <p:cNvPicPr>
              <a:picLocks noChangeAspect="1"/>
            </p:cNvPicPr>
            <p:nvPr/>
          </p:nvPicPr>
          <p:blipFill>
            <a:blip r:embed="rId7"/>
            <a:stretch>
              <a:fillRect/>
            </a:stretch>
          </p:blipFill>
          <p:spPr>
            <a:xfrm>
              <a:off x="3254796" y="1211496"/>
              <a:ext cx="395260" cy="39526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p:spPr>
        </p:pic>
      </p:grpSp>
      <p:grpSp>
        <p:nvGrpSpPr>
          <p:cNvPr id="173" name="Group 172"/>
          <p:cNvGrpSpPr/>
          <p:nvPr/>
        </p:nvGrpSpPr>
        <p:grpSpPr>
          <a:xfrm>
            <a:off x="3392129" y="4155005"/>
            <a:ext cx="2891658" cy="594131"/>
            <a:chOff x="-390196" y="3012661"/>
            <a:chExt cx="2891658" cy="594131"/>
          </a:xfrm>
        </p:grpSpPr>
        <p:sp>
          <p:nvSpPr>
            <p:cNvPr id="174" name="Rectangle 173"/>
            <p:cNvSpPr/>
            <p:nvPr/>
          </p:nvSpPr>
          <p:spPr>
            <a:xfrm flipH="1">
              <a:off x="-390196" y="3051384"/>
              <a:ext cx="2062884" cy="507831"/>
            </a:xfrm>
            <a:prstGeom prst="rect">
              <a:avLst/>
            </a:prstGeom>
          </p:spPr>
          <p:txBody>
            <a:bodyPr wrap="square">
              <a:spAutoFit/>
            </a:bodyPr>
            <a:lstStyle/>
            <a:p>
              <a:pPr algn="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光ファイバ、コンバージド</a:t>
              </a:r>
              <a:r>
                <a:rPr lang="ja-JP" altLang="en-US" sz="900" dirty="0">
                  <a:solidFill>
                    <a:schemeClr val="accent1"/>
                  </a:solidFill>
                  <a:latin typeface="ＭＳ Ｐゴシック" panose="020B0600070205080204" pitchFamily="50" charset="-128"/>
                  <a:ea typeface="ＭＳ Ｐゴシック" panose="020B0600070205080204" pitchFamily="50" charset="-128"/>
                </a:rPr>
                <a:t> </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イーサネット、</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pPr algn="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産業用ワイヤレスとエッジ</a:t>
              </a:r>
              <a:r>
                <a:rPr lang="ja-JP" altLang="en-US" sz="900" dirty="0">
                  <a:solidFill>
                    <a:schemeClr val="accent1"/>
                  </a:solidFill>
                  <a:latin typeface="ＭＳ Ｐゴシック" panose="020B0600070205080204" pitchFamily="50" charset="-128"/>
                  <a:ea typeface="ＭＳ Ｐゴシック" panose="020B0600070205080204" pitchFamily="50" charset="-128"/>
                </a:rPr>
                <a:t>で</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の</a:t>
              </a:r>
              <a:r>
                <a:rPr lang="en-US" altLang="ja-JP" sz="90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リアルタイム</a:t>
              </a:r>
              <a:r>
                <a:rPr lang="ja-JP" altLang="en-US" sz="900" dirty="0">
                  <a:solidFill>
                    <a:schemeClr val="accent1"/>
                  </a:solidFill>
                  <a:latin typeface="ＭＳ Ｐゴシック" panose="020B0600070205080204" pitchFamily="50" charset="-128"/>
                  <a:ea typeface="ＭＳ Ｐゴシック" panose="020B0600070205080204" pitchFamily="50" charset="-128"/>
                </a:rPr>
                <a:t> </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アナリティクス</a:t>
              </a:r>
              <a:endParaRPr lang="en-US"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75" name="Rounded Rectangle 174"/>
            <p:cNvSpPr/>
            <p:nvPr/>
          </p:nvSpPr>
          <p:spPr>
            <a:xfrm>
              <a:off x="148590" y="3012661"/>
              <a:ext cx="1545659" cy="594131"/>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76" name="Straight Connector 175"/>
            <p:cNvCxnSpPr/>
            <p:nvPr/>
          </p:nvCxnSpPr>
          <p:spPr>
            <a:xfrm flipH="1">
              <a:off x="1694249" y="3267956"/>
              <a:ext cx="8072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flipH="1">
            <a:off x="4166093" y="1660633"/>
            <a:ext cx="2618838" cy="503424"/>
            <a:chOff x="314948" y="1145096"/>
            <a:chExt cx="2618838" cy="503424"/>
          </a:xfrm>
        </p:grpSpPr>
        <p:sp>
          <p:nvSpPr>
            <p:cNvPr id="178" name="Rectangle 177"/>
            <p:cNvSpPr/>
            <p:nvPr/>
          </p:nvSpPr>
          <p:spPr>
            <a:xfrm flipH="1">
              <a:off x="314948" y="1214502"/>
              <a:ext cx="2487434" cy="369332"/>
            </a:xfrm>
            <a:prstGeom prst="rect">
              <a:avLst/>
            </a:prstGeom>
          </p:spPr>
          <p:txBody>
            <a:bodyPr wrap="square">
              <a:spAutoFit/>
            </a:bodyPr>
            <a:lstStyle/>
            <a:p>
              <a:r>
                <a:rPr lang="ja-JP" altLang="en-US" sz="900" dirty="0">
                  <a:solidFill>
                    <a:schemeClr val="accent1"/>
                  </a:solidFill>
                  <a:latin typeface="ＭＳ Ｐゴシック" panose="020B0600070205080204" pitchFamily="50" charset="-128"/>
                  <a:ea typeface="ＭＳ Ｐゴシック" panose="020B0600070205080204" pitchFamily="50" charset="-128"/>
                </a:rPr>
                <a:t>侵入、漏出</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、変化の検出と予測による</a:t>
              </a:r>
              <a:r>
                <a:rPr lang="en-US" altLang="ja-JP" sz="900" dirty="0" smtClean="0">
                  <a:solidFill>
                    <a:schemeClr val="accent1"/>
                  </a:solidFill>
                  <a:latin typeface="ＭＳ Ｐゴシック" panose="020B0600070205080204" pitchFamily="50" charset="-128"/>
                  <a:ea typeface="ＭＳ Ｐゴシック" panose="020B0600070205080204" pitchFamily="50" charset="-128"/>
                </a:rPr>
                <a:t/>
              </a:r>
              <a:br>
                <a:rPr lang="en-US" altLang="ja-JP" sz="900" dirty="0" smtClean="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セキュリティと設備の保護</a:t>
              </a:r>
              <a:endParaRPr lang="en-US"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79" name="Rounded Rectangle 178"/>
            <p:cNvSpPr/>
            <p:nvPr/>
          </p:nvSpPr>
          <p:spPr>
            <a:xfrm>
              <a:off x="482863" y="1145096"/>
              <a:ext cx="2341082" cy="503424"/>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180" name="Straight Connector 179"/>
            <p:cNvCxnSpPr/>
            <p:nvPr/>
          </p:nvCxnSpPr>
          <p:spPr>
            <a:xfrm flipH="1" flipV="1">
              <a:off x="2823944" y="1396247"/>
              <a:ext cx="109842" cy="112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p:cNvCxnSpPr>
            <a:stCxn id="192" idx="4"/>
          </p:cNvCxnSpPr>
          <p:nvPr/>
        </p:nvCxnSpPr>
        <p:spPr>
          <a:xfrm flipH="1">
            <a:off x="5099316" y="3942814"/>
            <a:ext cx="6010" cy="2093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a:off x="4867355" y="3512661"/>
            <a:ext cx="466746" cy="466740"/>
            <a:chOff x="11757880" y="2521320"/>
            <a:chExt cx="466746" cy="466740"/>
          </a:xfrm>
        </p:grpSpPr>
        <p:sp>
          <p:nvSpPr>
            <p:cNvPr id="187" name="Teardrop 186"/>
            <p:cNvSpPr/>
            <p:nvPr/>
          </p:nvSpPr>
          <p:spPr>
            <a:xfrm rot="13500000" flipH="1">
              <a:off x="11757883" y="2521317"/>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19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799255" y="2558281"/>
              <a:ext cx="393192" cy="39319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pic>
          <p:nvPicPr>
            <p:cNvPr id="193" name="Picture 192"/>
            <p:cNvPicPr>
              <a:picLocks noChangeAspect="1"/>
            </p:cNvPicPr>
            <p:nvPr/>
          </p:nvPicPr>
          <p:blipFill>
            <a:blip r:embed="rId8">
              <a:clrChange>
                <a:clrFrom>
                  <a:srgbClr val="FFFFFF"/>
                </a:clrFrom>
                <a:clrTo>
                  <a:srgbClr val="FFFFFF">
                    <a:alpha val="0"/>
                  </a:srgbClr>
                </a:clrTo>
              </a:clrChange>
            </a:blip>
            <a:stretch>
              <a:fillRect/>
            </a:stretch>
          </p:blipFill>
          <p:spPr>
            <a:xfrm>
              <a:off x="11869843" y="2591428"/>
              <a:ext cx="213323" cy="323398"/>
            </a:xfrm>
            <a:prstGeom prst="rect">
              <a:avLst/>
            </a:prstGeom>
          </p:spPr>
        </p:pic>
      </p:grpSp>
      <p:grpSp>
        <p:nvGrpSpPr>
          <p:cNvPr id="210" name="Group 209"/>
          <p:cNvGrpSpPr/>
          <p:nvPr/>
        </p:nvGrpSpPr>
        <p:grpSpPr>
          <a:xfrm flipH="1">
            <a:off x="2594869" y="1036919"/>
            <a:ext cx="466740" cy="466747"/>
            <a:chOff x="1548558" y="2118517"/>
            <a:chExt cx="554103" cy="554110"/>
          </a:xfrm>
          <a:solidFill>
            <a:schemeClr val="tx2"/>
          </a:solidFill>
        </p:grpSpPr>
        <p:sp>
          <p:nvSpPr>
            <p:cNvPr id="213" name="Teardrop 212"/>
            <p:cNvSpPr/>
            <p:nvPr/>
          </p:nvSpPr>
          <p:spPr>
            <a:xfrm rot="18900000" flipH="1">
              <a:off x="1548558" y="2118517"/>
              <a:ext cx="554103" cy="554110"/>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215" name="Picture 214"/>
            <p:cNvPicPr>
              <a:picLocks noChangeAspect="1"/>
            </p:cNvPicPr>
            <p:nvPr/>
          </p:nvPicPr>
          <p:blipFill>
            <a:blip r:embed="rId9"/>
            <a:srcRect l="3741" t="1475" r="2674" b="10725"/>
            <a:stretch>
              <a:fillRect/>
            </a:stretch>
          </p:blipFill>
          <p:spPr>
            <a:xfrm flipH="1">
              <a:off x="1575832" y="2147542"/>
              <a:ext cx="494718" cy="494794"/>
            </a:xfrm>
            <a:prstGeom prst="ellipse">
              <a:avLst/>
            </a:prstGeom>
            <a:grpFill/>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p:spPr>
        </p:pic>
      </p:grpSp>
      <p:grpSp>
        <p:nvGrpSpPr>
          <p:cNvPr id="217" name="Group 216"/>
          <p:cNvGrpSpPr/>
          <p:nvPr/>
        </p:nvGrpSpPr>
        <p:grpSpPr>
          <a:xfrm>
            <a:off x="1973103" y="1869651"/>
            <a:ext cx="466740" cy="466746"/>
            <a:chOff x="3336682" y="1747184"/>
            <a:chExt cx="466740" cy="466746"/>
          </a:xfrm>
        </p:grpSpPr>
        <p:sp>
          <p:nvSpPr>
            <p:cNvPr id="221" name="Teardrop 220"/>
            <p:cNvSpPr/>
            <p:nvPr/>
          </p:nvSpPr>
          <p:spPr>
            <a:xfrm rot="18900000" flipH="1">
              <a:off x="3336682" y="1747184"/>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nvGrpSpPr>
            <p:cNvPr id="225" name="Group 164"/>
            <p:cNvGrpSpPr/>
            <p:nvPr/>
          </p:nvGrpSpPr>
          <p:grpSpPr>
            <a:xfrm>
              <a:off x="3378055" y="1784148"/>
              <a:ext cx="393192" cy="393192"/>
              <a:chOff x="6135811" y="1245716"/>
              <a:chExt cx="463550" cy="463550"/>
            </a:xfrm>
          </p:grpSpPr>
          <p:pic>
            <p:nvPicPr>
              <p:cNvPr id="2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35811" y="1245716"/>
                <a:ext cx="463550" cy="46355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pic>
            <p:nvPicPr>
              <p:cNvPr id="227" name="Picture 226"/>
              <p:cNvPicPr>
                <a:picLocks noChangeAspect="1"/>
              </p:cNvPicPr>
              <p:nvPr/>
            </p:nvPicPr>
            <p:blipFill>
              <a:blip r:embed="rId10">
                <a:clrChange>
                  <a:clrFrom>
                    <a:srgbClr val="FFFFFF"/>
                  </a:clrFrom>
                  <a:clrTo>
                    <a:srgbClr val="FFFFFF">
                      <a:alpha val="0"/>
                    </a:srgbClr>
                  </a:clrTo>
                </a:clrChange>
              </a:blip>
              <a:stretch>
                <a:fillRect/>
              </a:stretch>
            </p:blipFill>
            <p:spPr>
              <a:xfrm>
                <a:off x="6148369" y="1351700"/>
                <a:ext cx="431209" cy="276084"/>
              </a:xfrm>
              <a:prstGeom prst="rect">
                <a:avLst/>
              </a:prstGeom>
            </p:spPr>
          </p:pic>
        </p:grpSp>
      </p:grpSp>
      <p:grpSp>
        <p:nvGrpSpPr>
          <p:cNvPr id="228" name="Group 227"/>
          <p:cNvGrpSpPr/>
          <p:nvPr/>
        </p:nvGrpSpPr>
        <p:grpSpPr>
          <a:xfrm>
            <a:off x="3096588" y="2626846"/>
            <a:ext cx="466740" cy="466746"/>
            <a:chOff x="2317156" y="2402125"/>
            <a:chExt cx="466740" cy="466746"/>
          </a:xfrm>
        </p:grpSpPr>
        <p:sp>
          <p:nvSpPr>
            <p:cNvPr id="229" name="Teardrop 228"/>
            <p:cNvSpPr/>
            <p:nvPr/>
          </p:nvSpPr>
          <p:spPr>
            <a:xfrm rot="18900000" flipH="1">
              <a:off x="2317156" y="2402125"/>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nvGrpSpPr>
            <p:cNvPr id="230" name="Group 202"/>
            <p:cNvGrpSpPr/>
            <p:nvPr/>
          </p:nvGrpSpPr>
          <p:grpSpPr>
            <a:xfrm>
              <a:off x="2359490" y="2441518"/>
              <a:ext cx="390763" cy="390764"/>
              <a:chOff x="4549932" y="346373"/>
              <a:chExt cx="463550" cy="463550"/>
            </a:xfrm>
          </p:grpSpPr>
          <p:pic>
            <p:nvPicPr>
              <p:cNvPr id="23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9932" y="346373"/>
                <a:ext cx="463550" cy="463550"/>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grpSp>
            <p:nvGrpSpPr>
              <p:cNvPr id="232" name="Group 204"/>
              <p:cNvGrpSpPr/>
              <p:nvPr/>
            </p:nvGrpSpPr>
            <p:grpSpPr>
              <a:xfrm>
                <a:off x="4632242" y="422355"/>
                <a:ext cx="314570" cy="314569"/>
                <a:chOff x="2265404" y="3449555"/>
                <a:chExt cx="414767" cy="414768"/>
              </a:xfrm>
            </p:grpSpPr>
            <p:pic>
              <p:nvPicPr>
                <p:cNvPr id="233" name="Picture 232"/>
                <p:cNvPicPr>
                  <a:picLocks noChangeAspect="1"/>
                </p:cNvPicPr>
                <p:nvPr/>
              </p:nvPicPr>
              <p:blipFill>
                <a:blip r:embed="rId11"/>
                <a:stretch>
                  <a:fillRect/>
                </a:stretch>
              </p:blipFill>
              <p:spPr>
                <a:xfrm rot="5400000">
                  <a:off x="2265404" y="3449555"/>
                  <a:ext cx="414768" cy="414767"/>
                </a:xfrm>
                <a:prstGeom prst="rect">
                  <a:avLst/>
                </a:prstGeom>
              </p:spPr>
            </p:pic>
            <p:pic>
              <p:nvPicPr>
                <p:cNvPr id="234" name="Picture 2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99512" y="3563411"/>
                  <a:ext cx="348155" cy="198465"/>
                </a:xfrm>
                <a:prstGeom prst="rect">
                  <a:avLst/>
                </a:prstGeom>
              </p:spPr>
            </p:pic>
            <p:pic>
              <p:nvPicPr>
                <p:cNvPr id="235" name="Picture 2" descr="http://newsroom.cisco.com/image/image_gallery?uuid=80a41696-4be6-4eb6-8a97-e67082cb140c&amp;groupId=10157"/>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439570" y="3612089"/>
                  <a:ext cx="198858" cy="142397"/>
                </a:xfrm>
                <a:prstGeom prst="rect">
                  <a:avLst/>
                </a:prstGeom>
                <a:noFill/>
                <a:extLst>
                  <a:ext uri="{909E8E84-426E-40dd-AFC4-6F175D3DCCD1}">
                    <a14:hiddenFill xmlns:a14="http://schemas.microsoft.com/office/drawing/2010/main" xmlns="">
                      <a:solidFill>
                        <a:srgbClr val="FFFFFF"/>
                      </a:solidFill>
                    </a14:hiddenFill>
                  </a:ext>
                </a:extLst>
              </p:spPr>
            </p:pic>
          </p:grpSp>
        </p:grpSp>
      </p:grpSp>
      <p:grpSp>
        <p:nvGrpSpPr>
          <p:cNvPr id="236" name="Group 235"/>
          <p:cNvGrpSpPr/>
          <p:nvPr/>
        </p:nvGrpSpPr>
        <p:grpSpPr>
          <a:xfrm>
            <a:off x="6156281" y="4176927"/>
            <a:ext cx="466740" cy="466746"/>
            <a:chOff x="2317156" y="2988208"/>
            <a:chExt cx="466740" cy="466746"/>
          </a:xfrm>
        </p:grpSpPr>
        <p:grpSp>
          <p:nvGrpSpPr>
            <p:cNvPr id="237" name="Group 211"/>
            <p:cNvGrpSpPr/>
            <p:nvPr/>
          </p:nvGrpSpPr>
          <p:grpSpPr>
            <a:xfrm>
              <a:off x="2317156" y="2988208"/>
              <a:ext cx="466740" cy="466746"/>
              <a:chOff x="3336682" y="1747184"/>
              <a:chExt cx="466740" cy="466746"/>
            </a:xfrm>
          </p:grpSpPr>
          <p:sp>
            <p:nvSpPr>
              <p:cNvPr id="241" name="Teardrop 240"/>
              <p:cNvSpPr/>
              <p:nvPr/>
            </p:nvSpPr>
            <p:spPr>
              <a:xfrm rot="18900000" flipH="1">
                <a:off x="3336682" y="1747184"/>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78054" y="1784148"/>
                <a:ext cx="393192" cy="39319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grpSp>
        <p:pic>
          <p:nvPicPr>
            <p:cNvPr id="240" name="Picture 239"/>
            <p:cNvPicPr>
              <a:picLocks noChangeAspect="1"/>
            </p:cNvPicPr>
            <p:nvPr/>
          </p:nvPicPr>
          <p:blipFill>
            <a:blip r:embed="rId14"/>
            <a:stretch>
              <a:fillRect/>
            </a:stretch>
          </p:blipFill>
          <p:spPr>
            <a:xfrm>
              <a:off x="2391139" y="3178940"/>
              <a:ext cx="335011" cy="104568"/>
            </a:xfrm>
            <a:prstGeom prst="rect">
              <a:avLst/>
            </a:prstGeom>
          </p:spPr>
        </p:pic>
      </p:grpSp>
      <p:grpSp>
        <p:nvGrpSpPr>
          <p:cNvPr id="243" name="Group 242"/>
          <p:cNvGrpSpPr/>
          <p:nvPr/>
        </p:nvGrpSpPr>
        <p:grpSpPr>
          <a:xfrm>
            <a:off x="6846303" y="1949898"/>
            <a:ext cx="466746" cy="466740"/>
            <a:chOff x="6118489" y="3155345"/>
            <a:chExt cx="466746" cy="466740"/>
          </a:xfrm>
        </p:grpSpPr>
        <p:sp>
          <p:nvSpPr>
            <p:cNvPr id="244" name="Teardrop 243"/>
            <p:cNvSpPr/>
            <p:nvPr/>
          </p:nvSpPr>
          <p:spPr>
            <a:xfrm rot="2700000">
              <a:off x="6118492" y="3155342"/>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nvGrpSpPr>
            <p:cNvPr id="245" name="Group 359"/>
            <p:cNvGrpSpPr/>
            <p:nvPr/>
          </p:nvGrpSpPr>
          <p:grpSpPr>
            <a:xfrm>
              <a:off x="6150974" y="3194080"/>
              <a:ext cx="403871" cy="403871"/>
              <a:chOff x="6510321" y="3981175"/>
              <a:chExt cx="347472" cy="347472"/>
            </a:xfrm>
          </p:grpSpPr>
          <p:sp>
            <p:nvSpPr>
              <p:cNvPr id="246" name="Oval 245"/>
              <p:cNvSpPr/>
              <p:nvPr/>
            </p:nvSpPr>
            <p:spPr>
              <a:xfrm>
                <a:off x="6510321" y="3981175"/>
                <a:ext cx="347472" cy="347472"/>
              </a:xfrm>
              <a:prstGeom prst="ellipse">
                <a:avLst/>
              </a:prstGeom>
              <a:solidFill>
                <a:schemeClr val="bg1"/>
              </a:solidFill>
              <a:ln w="3175"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247" name="Picture 246"/>
              <p:cNvPicPr>
                <a:picLocks noChangeAspect="1"/>
              </p:cNvPicPr>
              <p:nvPr/>
            </p:nvPicPr>
            <p:blipFill>
              <a:blip r:embed="rId15"/>
              <a:stretch>
                <a:fillRect/>
              </a:stretch>
            </p:blipFill>
            <p:spPr>
              <a:xfrm>
                <a:off x="6565304" y="4004954"/>
                <a:ext cx="225001" cy="300002"/>
              </a:xfrm>
              <a:prstGeom prst="rect">
                <a:avLst/>
              </a:prstGeom>
              <a:effectLst>
                <a:softEdge rad="31750"/>
              </a:effectLst>
            </p:spPr>
          </p:pic>
        </p:grpSp>
      </p:grpSp>
      <p:pic>
        <p:nvPicPr>
          <p:cNvPr id="2" name="Picture 2" descr="C:\Users\nsmit\AppData\Local\Microsoft\Windows\Temporary Internet Files\Content.IE5\XB10WUDS\2011_ford_super_duty_f_250_4wd_4x4_truck_turbocharged_92022510284845873[1].jpg"/>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10000" b="90000" l="2969" r="97500"/>
                    </a14:imgEffect>
                  </a14:imgLayer>
                </a14:imgProps>
              </a:ext>
              <a:ext uri="{28A0092B-C50C-407E-A947-70E740481C1C}">
                <a14:useLocalDpi xmlns:a14="http://schemas.microsoft.com/office/drawing/2010/main" val="0"/>
              </a:ext>
            </a:extLst>
          </a:blip>
          <a:srcRect/>
          <a:stretch>
            <a:fillRect/>
          </a:stretch>
        </p:blipFill>
        <p:spPr bwMode="auto">
          <a:xfrm flipH="1">
            <a:off x="3255621" y="2897000"/>
            <a:ext cx="1264668" cy="9485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3628083" y="1680098"/>
            <a:ext cx="466746" cy="466740"/>
            <a:chOff x="3628083" y="1680098"/>
            <a:chExt cx="466746" cy="466740"/>
          </a:xfrm>
        </p:grpSpPr>
        <p:grpSp>
          <p:nvGrpSpPr>
            <p:cNvPr id="202" name="Group 201"/>
            <p:cNvGrpSpPr/>
            <p:nvPr/>
          </p:nvGrpSpPr>
          <p:grpSpPr>
            <a:xfrm>
              <a:off x="3628083" y="1680098"/>
              <a:ext cx="466746" cy="466740"/>
              <a:chOff x="3639039" y="1174203"/>
              <a:chExt cx="466746" cy="466740"/>
            </a:xfrm>
          </p:grpSpPr>
          <p:sp>
            <p:nvSpPr>
              <p:cNvPr id="204" name="Teardrop 203"/>
              <p:cNvSpPr/>
              <p:nvPr/>
            </p:nvSpPr>
            <p:spPr>
              <a:xfrm rot="2700000">
                <a:off x="3639042" y="1174200"/>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207" name="Oval 206"/>
              <p:cNvSpPr/>
              <p:nvPr/>
            </p:nvSpPr>
            <p:spPr>
              <a:xfrm flipH="1">
                <a:off x="3670136" y="1208772"/>
                <a:ext cx="391392" cy="391392"/>
              </a:xfrm>
              <a:prstGeom prst="ellipse">
                <a:avLst/>
              </a:prstGeom>
              <a:solidFill>
                <a:schemeClr val="bg1"/>
              </a:solidFill>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208" name="Picture 207"/>
              <p:cNvPicPr>
                <a:picLocks noChangeAspect="1"/>
              </p:cNvPicPr>
              <p:nvPr/>
            </p:nvPicPr>
            <p:blipFill>
              <a:blip r:embed="rId18" cstate="email">
                <a:extLst>
                  <a:ext uri="{BEBA8EAE-BF5A-486C-A8C5-ECC9F3942E4B}">
                    <a14:imgProps xmlns:a14="http://schemas.microsoft.com/office/drawing/2010/main">
                      <a14:imgLayer r:embed="rId19">
                        <a14:imgEffect>
                          <a14:backgroundRemoval t="2465" b="100000" l="0" r="100000"/>
                        </a14:imgEffect>
                      </a14:imgLayer>
                    </a14:imgProps>
                  </a:ext>
                  <a:ext uri="{28A0092B-C50C-407E-A947-70E740481C1C}">
                    <a14:useLocalDpi xmlns:a14="http://schemas.microsoft.com/office/drawing/2010/main" val="0"/>
                  </a:ext>
                </a:extLst>
              </a:blip>
              <a:stretch>
                <a:fillRect/>
              </a:stretch>
            </p:blipFill>
            <p:spPr>
              <a:xfrm flipH="1">
                <a:off x="3716181" y="1236441"/>
                <a:ext cx="286592" cy="310658"/>
              </a:xfrm>
              <a:prstGeom prst="rect">
                <a:avLst/>
              </a:prstGeom>
              <a:noFill/>
              <a:ln>
                <a:noFill/>
              </a:ln>
            </p:spPr>
          </p:pic>
        </p:grpSp>
        <p:sp>
          <p:nvSpPr>
            <p:cNvPr id="3" name="Oval 2"/>
            <p:cNvSpPr/>
            <p:nvPr/>
          </p:nvSpPr>
          <p:spPr>
            <a:xfrm>
              <a:off x="3679031" y="1732502"/>
              <a:ext cx="352425" cy="352425"/>
            </a:xfrm>
            <a:prstGeom prst="ellipse">
              <a:avLst/>
            </a:prstGeom>
            <a:no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grpSp>
      <p:grpSp>
        <p:nvGrpSpPr>
          <p:cNvPr id="10" name="Group 9"/>
          <p:cNvGrpSpPr/>
          <p:nvPr/>
        </p:nvGrpSpPr>
        <p:grpSpPr>
          <a:xfrm>
            <a:off x="1546623" y="4239080"/>
            <a:ext cx="1934743" cy="672353"/>
            <a:chOff x="1546623" y="4345602"/>
            <a:chExt cx="1934743" cy="672353"/>
          </a:xfrm>
        </p:grpSpPr>
        <p:sp>
          <p:nvSpPr>
            <p:cNvPr id="99" name="Rectangle 98"/>
            <p:cNvSpPr/>
            <p:nvPr/>
          </p:nvSpPr>
          <p:spPr>
            <a:xfrm flipH="1">
              <a:off x="1759755" y="4362311"/>
              <a:ext cx="1721611" cy="646331"/>
            </a:xfrm>
            <a:prstGeom prst="rect">
              <a:avLst/>
            </a:prstGeom>
          </p:spPr>
          <p:txBody>
            <a:bodyPr wrap="square">
              <a:spAutoFit/>
            </a:bodyPr>
            <a:lstStyle/>
            <a:p>
              <a:r>
                <a:rPr lang="en-US" altLang="ja-JP" sz="900" dirty="0">
                  <a:solidFill>
                    <a:schemeClr val="accent1"/>
                  </a:solidFill>
                  <a:latin typeface="ＭＳ Ｐゴシック" panose="020B0600070205080204" pitchFamily="50" charset="-128"/>
                  <a:ea typeface="ＭＳ Ｐゴシック" panose="020B0600070205080204" pitchFamily="50" charset="-128"/>
                </a:rPr>
                <a:t>SCADA</a:t>
              </a:r>
              <a:r>
                <a:rPr lang="ja-JP" altLang="en-US" sz="900" dirty="0">
                  <a:solidFill>
                    <a:schemeClr val="accent1"/>
                  </a:solidFill>
                  <a:latin typeface="ＭＳ Ｐゴシック" panose="020B0600070205080204" pitchFamily="50" charset="-128"/>
                  <a:ea typeface="ＭＳ Ｐゴシック" panose="020B0600070205080204" pitchFamily="50" charset="-128"/>
                </a:rPr>
                <a:t>システムに</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よる</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コントロール センター</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統合</a:t>
              </a:r>
              <a:r>
                <a:rPr lang="ja-JP" altLang="en-US" sz="900" dirty="0">
                  <a:solidFill>
                    <a:schemeClr val="accent1"/>
                  </a:solidFill>
                  <a:latin typeface="ＭＳ Ｐゴシック" panose="020B0600070205080204" pitchFamily="50" charset="-128"/>
                  <a:ea typeface="ＭＳ Ｐゴシック" panose="020B0600070205080204" pitchFamily="50" charset="-128"/>
                </a:rPr>
                <a:t>ネットワーク</a:t>
              </a: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a:t>
              </a:r>
              <a:endParaRPr lang="en-US" altLang="ja-JP" sz="900" dirty="0" smtClean="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コンピューティング、ストレージ</a:t>
              </a:r>
              <a:endParaRPr lang="en-US" sz="900" dirty="0" smtClean="0">
                <a:solidFill>
                  <a:schemeClr val="accent1"/>
                </a:solidFill>
                <a:latin typeface="ＭＳ Ｐゴシック" panose="020B0600070205080204" pitchFamily="50" charset="-128"/>
                <a:ea typeface="ＭＳ Ｐゴシック" panose="020B0600070205080204" pitchFamily="50" charset="-128"/>
              </a:endParaRPr>
            </a:p>
          </p:txBody>
        </p:sp>
        <p:sp>
          <p:nvSpPr>
            <p:cNvPr id="100" name="Rounded Rectangle 99"/>
            <p:cNvSpPr/>
            <p:nvPr/>
          </p:nvSpPr>
          <p:spPr>
            <a:xfrm flipH="1">
              <a:off x="1742893" y="4345602"/>
              <a:ext cx="1688409"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cxnSp>
          <p:nvCxnSpPr>
            <p:cNvPr id="98" name="Straight Connector 97"/>
            <p:cNvCxnSpPr/>
            <p:nvPr/>
          </p:nvCxnSpPr>
          <p:spPr>
            <a:xfrm flipH="1">
              <a:off x="1546623" y="4687398"/>
              <a:ext cx="1988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007619" y="4348465"/>
            <a:ext cx="466746" cy="466740"/>
            <a:chOff x="1007619" y="4454987"/>
            <a:chExt cx="466746" cy="466740"/>
          </a:xfrm>
        </p:grpSpPr>
        <p:sp>
          <p:nvSpPr>
            <p:cNvPr id="102" name="Teardrop 101"/>
            <p:cNvSpPr/>
            <p:nvPr/>
          </p:nvSpPr>
          <p:spPr>
            <a:xfrm rot="2700000">
              <a:off x="1007622" y="4454984"/>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10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865" y="4490284"/>
              <a:ext cx="390482" cy="39048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pic>
          <p:nvPicPr>
            <p:cNvPr id="94" name="Picture 93"/>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096841" y="4532847"/>
              <a:ext cx="337506" cy="347919"/>
            </a:xfrm>
            <a:prstGeom prst="rect">
              <a:avLst/>
            </a:prstGeom>
          </p:spPr>
        </p:pic>
      </p:grpSp>
      <p:grpSp>
        <p:nvGrpSpPr>
          <p:cNvPr id="144" name="Group 143"/>
          <p:cNvGrpSpPr/>
          <p:nvPr/>
        </p:nvGrpSpPr>
        <p:grpSpPr>
          <a:xfrm>
            <a:off x="7322885" y="2589567"/>
            <a:ext cx="1884679" cy="672353"/>
            <a:chOff x="7242209" y="859095"/>
            <a:chExt cx="1884679" cy="672353"/>
          </a:xfrm>
        </p:grpSpPr>
        <p:grpSp>
          <p:nvGrpSpPr>
            <p:cNvPr id="145" name="Group 180"/>
            <p:cNvGrpSpPr/>
            <p:nvPr/>
          </p:nvGrpSpPr>
          <p:grpSpPr>
            <a:xfrm>
              <a:off x="7438479" y="859095"/>
              <a:ext cx="1688409" cy="672353"/>
              <a:chOff x="206112" y="1199130"/>
              <a:chExt cx="1688409" cy="672353"/>
            </a:xfrm>
          </p:grpSpPr>
          <p:sp>
            <p:nvSpPr>
              <p:cNvPr id="147" name="Rectangle 146"/>
              <p:cNvSpPr/>
              <p:nvPr/>
            </p:nvSpPr>
            <p:spPr>
              <a:xfrm flipH="1">
                <a:off x="222973" y="1273508"/>
                <a:ext cx="1459533" cy="507831"/>
              </a:xfrm>
              <a:prstGeom prst="rect">
                <a:avLst/>
              </a:prstGeom>
            </p:spPr>
            <p:txBody>
              <a:bodyPr wrap="square">
                <a:spAutoFit/>
              </a:bodyPr>
              <a:lstStyle/>
              <a:p>
                <a:r>
                  <a:rPr lang="en-US" altLang="ja-JP" sz="900" dirty="0" err="1">
                    <a:solidFill>
                      <a:schemeClr val="accent1"/>
                    </a:solidFill>
                    <a:latin typeface="ＭＳ Ｐゴシック" panose="020B0600070205080204" pitchFamily="50" charset="-128"/>
                    <a:ea typeface="ＭＳ Ｐゴシック" panose="020B0600070205080204" pitchFamily="50" charset="-128"/>
                  </a:rPr>
                  <a:t>SecureOps</a:t>
                </a:r>
                <a:r>
                  <a:rPr lang="en-US" altLang="ja-JP" sz="900" dirty="0">
                    <a:solidFill>
                      <a:schemeClr val="accent1"/>
                    </a:solidFill>
                    <a:latin typeface="ＭＳ Ｐゴシック" panose="020B0600070205080204" pitchFamily="50" charset="-128"/>
                    <a:ea typeface="ＭＳ Ｐゴシック" panose="020B0600070205080204" pitchFamily="50" charset="-128"/>
                  </a:rPr>
                  <a:t>®</a:t>
                </a:r>
                <a:r>
                  <a:rPr lang="ja-JP" altLang="en-US" sz="900" dirty="0">
                    <a:solidFill>
                      <a:schemeClr val="accent1"/>
                    </a:solidFill>
                    <a:latin typeface="ＭＳ Ｐゴシック" panose="020B0600070205080204" pitchFamily="50" charset="-128"/>
                    <a:ea typeface="ＭＳ Ｐゴシック" panose="020B0600070205080204" pitchFamily="50" charset="-128"/>
                  </a:rPr>
                  <a:t>による</a:t>
                </a:r>
                <a:r>
                  <a:rPr lang="en-US" altLang="ja-JP" sz="900" dirty="0">
                    <a:solidFill>
                      <a:schemeClr val="accent1"/>
                    </a:solidFill>
                    <a:latin typeface="ＭＳ Ｐゴシック" panose="020B0600070205080204" pitchFamily="50" charset="-128"/>
                    <a:ea typeface="ＭＳ Ｐゴシック" panose="020B0600070205080204" pitchFamily="50" charset="-128"/>
                  </a:rPr>
                  <a:t/>
                </a:r>
                <a:br>
                  <a:rPr lang="en-US" altLang="ja-JP" sz="900" dirty="0">
                    <a:solidFill>
                      <a:schemeClr val="accent1"/>
                    </a:solidFill>
                    <a:latin typeface="ＭＳ Ｐゴシック" panose="020B0600070205080204" pitchFamily="50" charset="-128"/>
                    <a:ea typeface="ＭＳ Ｐゴシック" panose="020B0600070205080204" pitchFamily="50" charset="-128"/>
                  </a:rPr>
                </a:br>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エンド ツー エンド</a:t>
                </a:r>
                <a:r>
                  <a:rPr lang="ja-JP" altLang="en-US" sz="900" dirty="0">
                    <a:solidFill>
                      <a:schemeClr val="accent1"/>
                    </a:solidFill>
                    <a:latin typeface="ＭＳ Ｐゴシック" panose="020B0600070205080204" pitchFamily="50" charset="-128"/>
                    <a:ea typeface="ＭＳ Ｐゴシック" panose="020B0600070205080204" pitchFamily="50" charset="-128"/>
                  </a:rPr>
                  <a:t>の</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a:p>
                <a:r>
                  <a:rPr lang="ja-JP" altLang="en-US" sz="900" dirty="0" smtClean="0">
                    <a:solidFill>
                      <a:schemeClr val="accent1"/>
                    </a:solidFill>
                    <a:latin typeface="ＭＳ Ｐゴシック" panose="020B0600070205080204" pitchFamily="50" charset="-128"/>
                    <a:ea typeface="ＭＳ Ｐゴシック" panose="020B0600070205080204" pitchFamily="50" charset="-128"/>
                  </a:rPr>
                  <a:t>サイバー セキュリティ</a:t>
                </a:r>
                <a:endParaRPr lang="en-US" altLang="ja-JP" sz="900" dirty="0">
                  <a:solidFill>
                    <a:schemeClr val="accent1"/>
                  </a:solidFill>
                  <a:latin typeface="ＭＳ Ｐゴシック" panose="020B0600070205080204" pitchFamily="50" charset="-128"/>
                  <a:ea typeface="ＭＳ Ｐゴシック" panose="020B0600070205080204" pitchFamily="50" charset="-128"/>
                </a:endParaRPr>
              </a:p>
            </p:txBody>
          </p:sp>
          <p:sp>
            <p:nvSpPr>
              <p:cNvPr id="151" name="Rounded Rectangle 150"/>
              <p:cNvSpPr/>
              <p:nvPr/>
            </p:nvSpPr>
            <p:spPr>
              <a:xfrm flipH="1">
                <a:off x="206112" y="1199130"/>
                <a:ext cx="1688409" cy="672353"/>
              </a:xfrm>
              <a:prstGeom prst="roundRect">
                <a:avLst/>
              </a:prstGeom>
              <a:noFill/>
              <a:ln w="15875">
                <a:gradFill>
                  <a:gsLst>
                    <a:gs pos="0">
                      <a:schemeClr val="tx2"/>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ＭＳ Ｐゴシック" panose="020B0600070205080204" pitchFamily="50" charset="-128"/>
                  <a:ea typeface="ＭＳ Ｐゴシック" panose="020B0600070205080204" pitchFamily="50" charset="-128"/>
                </a:endParaRPr>
              </a:p>
            </p:txBody>
          </p:sp>
        </p:grpSp>
        <p:cxnSp>
          <p:nvCxnSpPr>
            <p:cNvPr id="146" name="Straight Connector 145"/>
            <p:cNvCxnSpPr/>
            <p:nvPr/>
          </p:nvCxnSpPr>
          <p:spPr>
            <a:xfrm flipH="1">
              <a:off x="7242209" y="1200891"/>
              <a:ext cx="1988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6783881" y="2698952"/>
            <a:ext cx="466746" cy="466740"/>
            <a:chOff x="6703205" y="968480"/>
            <a:chExt cx="466746" cy="466740"/>
          </a:xfrm>
        </p:grpSpPr>
        <p:grpSp>
          <p:nvGrpSpPr>
            <p:cNvPr id="153" name="Group 18"/>
            <p:cNvGrpSpPr/>
            <p:nvPr/>
          </p:nvGrpSpPr>
          <p:grpSpPr>
            <a:xfrm>
              <a:off x="6703205" y="968480"/>
              <a:ext cx="466746" cy="466740"/>
              <a:chOff x="5430149" y="2806573"/>
              <a:chExt cx="466746" cy="466740"/>
            </a:xfrm>
          </p:grpSpPr>
          <p:sp>
            <p:nvSpPr>
              <p:cNvPr id="183" name="Teardrop 182"/>
              <p:cNvSpPr/>
              <p:nvPr/>
            </p:nvSpPr>
            <p:spPr>
              <a:xfrm rot="2700000">
                <a:off x="5430152" y="2806570"/>
                <a:ext cx="466740" cy="46674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18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6395" y="2841870"/>
                <a:ext cx="390482" cy="390482"/>
              </a:xfrm>
              <a:prstGeom prst="ellipse">
                <a:avLst/>
              </a:prstGeom>
              <a:ln w="6350" cap="rnd">
                <a:solidFill>
                  <a:schemeClr val="accent1">
                    <a:lumMod val="60000"/>
                    <a:lumOff val="40000"/>
                  </a:schemeClr>
                </a:solid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grpSp>
        <p:pic>
          <p:nvPicPr>
            <p:cNvPr id="182" name="Picture 3" descr="Y:\Training\Cisco Templates\2010_Updated Templates\New Cisco Brand\Kubrik Icons\256 Pixel Size\secure_0036_256.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783881" y="1034045"/>
              <a:ext cx="305394" cy="30539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426118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5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500"/>
                                        <p:tgtEl>
                                          <p:spTgt spid="185"/>
                                        </p:tgtEl>
                                      </p:cBhvr>
                                    </p:animEffect>
                                  </p:childTnLst>
                                </p:cTn>
                              </p:par>
                              <p:par>
                                <p:cTn id="17" presetID="10" presetClass="entr" presetSubtype="0" fill="hold" nodeType="withEffect">
                                  <p:stCondLst>
                                    <p:cond delay="0"/>
                                  </p:stCondLst>
                                  <p:childTnLst>
                                    <p:set>
                                      <p:cBhvr>
                                        <p:cTn id="18" dur="1" fill="hold">
                                          <p:stCondLst>
                                            <p:cond delay="0"/>
                                          </p:stCondLst>
                                        </p:cTn>
                                        <p:tgtEl>
                                          <p:spTgt spid="210"/>
                                        </p:tgtEl>
                                        <p:attrNameLst>
                                          <p:attrName>style.visibility</p:attrName>
                                        </p:attrNameLst>
                                      </p:cBhvr>
                                      <p:to>
                                        <p:strVal val="visible"/>
                                      </p:to>
                                    </p:set>
                                    <p:animEffect transition="in" filter="fade">
                                      <p:cBhvr>
                                        <p:cTn id="19" dur="500"/>
                                        <p:tgtEl>
                                          <p:spTgt spid="210"/>
                                        </p:tgtEl>
                                      </p:cBhvr>
                                    </p:animEffect>
                                  </p:childTnLst>
                                </p:cTn>
                              </p:par>
                              <p:par>
                                <p:cTn id="20" presetID="10" presetClass="entr" presetSubtype="0" fill="hold" nodeType="withEffect">
                                  <p:stCondLst>
                                    <p:cond delay="0"/>
                                  </p:stCondLst>
                                  <p:childTnLst>
                                    <p:set>
                                      <p:cBhvr>
                                        <p:cTn id="21" dur="1" fill="hold">
                                          <p:stCondLst>
                                            <p:cond delay="0"/>
                                          </p:stCondLst>
                                        </p:cTn>
                                        <p:tgtEl>
                                          <p:spTgt spid="217"/>
                                        </p:tgtEl>
                                        <p:attrNameLst>
                                          <p:attrName>style.visibility</p:attrName>
                                        </p:attrNameLst>
                                      </p:cBhvr>
                                      <p:to>
                                        <p:strVal val="visible"/>
                                      </p:to>
                                    </p:set>
                                    <p:animEffect transition="in" filter="fade">
                                      <p:cBhvr>
                                        <p:cTn id="22" dur="500"/>
                                        <p:tgtEl>
                                          <p:spTgt spid="217"/>
                                        </p:tgtEl>
                                      </p:cBhvr>
                                    </p:animEffect>
                                  </p:childTnLst>
                                </p:cTn>
                              </p:par>
                              <p:par>
                                <p:cTn id="23" presetID="10" presetClass="entr" presetSubtype="0" fill="hold" nodeType="withEffect">
                                  <p:stCondLst>
                                    <p:cond delay="0"/>
                                  </p:stCondLst>
                                  <p:childTnLst>
                                    <p:set>
                                      <p:cBhvr>
                                        <p:cTn id="24" dur="1" fill="hold">
                                          <p:stCondLst>
                                            <p:cond delay="0"/>
                                          </p:stCondLst>
                                        </p:cTn>
                                        <p:tgtEl>
                                          <p:spTgt spid="228"/>
                                        </p:tgtEl>
                                        <p:attrNameLst>
                                          <p:attrName>style.visibility</p:attrName>
                                        </p:attrNameLst>
                                      </p:cBhvr>
                                      <p:to>
                                        <p:strVal val="visible"/>
                                      </p:to>
                                    </p:set>
                                    <p:animEffect transition="in" filter="fade">
                                      <p:cBhvr>
                                        <p:cTn id="25" dur="500"/>
                                        <p:tgtEl>
                                          <p:spTgt spid="228"/>
                                        </p:tgtEl>
                                      </p:cBhvr>
                                    </p:animEffect>
                                  </p:childTnLst>
                                </p:cTn>
                              </p:par>
                              <p:par>
                                <p:cTn id="26" presetID="10" presetClass="entr" presetSubtype="0" fill="hold" nodeType="withEffect">
                                  <p:stCondLst>
                                    <p:cond delay="0"/>
                                  </p:stCondLst>
                                  <p:childTnLst>
                                    <p:set>
                                      <p:cBhvr>
                                        <p:cTn id="27" dur="1" fill="hold">
                                          <p:stCondLst>
                                            <p:cond delay="0"/>
                                          </p:stCondLst>
                                        </p:cTn>
                                        <p:tgtEl>
                                          <p:spTgt spid="236"/>
                                        </p:tgtEl>
                                        <p:attrNameLst>
                                          <p:attrName>style.visibility</p:attrName>
                                        </p:attrNameLst>
                                      </p:cBhvr>
                                      <p:to>
                                        <p:strVal val="visible"/>
                                      </p:to>
                                    </p:set>
                                    <p:animEffect transition="in" filter="fade">
                                      <p:cBhvr>
                                        <p:cTn id="28" dur="500"/>
                                        <p:tgtEl>
                                          <p:spTgt spid="236"/>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52"/>
                                        </p:tgtEl>
                                        <p:attrNameLst>
                                          <p:attrName>style.visibility</p:attrName>
                                        </p:attrNameLst>
                                      </p:cBhvr>
                                      <p:to>
                                        <p:strVal val="visible"/>
                                      </p:to>
                                    </p:set>
                                    <p:animEffect transition="in" filter="fade">
                                      <p:cBhvr>
                                        <p:cTn id="37" dur="500"/>
                                        <p:tgtEl>
                                          <p:spTgt spid="152"/>
                                        </p:tgtEl>
                                      </p:cBhvr>
                                    </p:animEffect>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173"/>
                                        </p:tgtEl>
                                        <p:attrNameLst>
                                          <p:attrName>style.visibility</p:attrName>
                                        </p:attrNameLst>
                                      </p:cBhvr>
                                      <p:to>
                                        <p:strVal val="visible"/>
                                      </p:to>
                                    </p:set>
                                    <p:animEffect transition="in" filter="wipe(right)">
                                      <p:cBhvr>
                                        <p:cTn id="41" dur="500"/>
                                        <p:tgtEl>
                                          <p:spTgt spid="173"/>
                                        </p:tgtEl>
                                      </p:cBhvr>
                                    </p:animEffect>
                                  </p:childTnLst>
                                </p:cTn>
                              </p:par>
                              <p:par>
                                <p:cTn id="42" presetID="22" presetClass="entr" presetSubtype="8" fill="hold" nodeType="with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wipe(left)">
                                      <p:cBhvr>
                                        <p:cTn id="44" dur="500"/>
                                        <p:tgtEl>
                                          <p:spTgt spid="126"/>
                                        </p:tgtEl>
                                      </p:cBhvr>
                                    </p:animEffect>
                                  </p:childTnLst>
                                </p:cTn>
                              </p:par>
                              <p:par>
                                <p:cTn id="45" presetID="22" presetClass="entr" presetSubtype="8" fill="hold" nodeType="with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wipe(left)">
                                      <p:cBhvr>
                                        <p:cTn id="47" dur="500"/>
                                        <p:tgtEl>
                                          <p:spTgt spid="122"/>
                                        </p:tgtEl>
                                      </p:cBhvr>
                                    </p:animEffect>
                                  </p:childTnLst>
                                </p:cTn>
                              </p:par>
                              <p:par>
                                <p:cTn id="48" presetID="22" presetClass="entr" presetSubtype="8" fill="hold" nodeType="withEffect">
                                  <p:stCondLst>
                                    <p:cond delay="0"/>
                                  </p:stCondLst>
                                  <p:childTnLst>
                                    <p:set>
                                      <p:cBhvr>
                                        <p:cTn id="49" dur="1" fill="hold">
                                          <p:stCondLst>
                                            <p:cond delay="0"/>
                                          </p:stCondLst>
                                        </p:cTn>
                                        <p:tgtEl>
                                          <p:spTgt spid="166"/>
                                        </p:tgtEl>
                                        <p:attrNameLst>
                                          <p:attrName>style.visibility</p:attrName>
                                        </p:attrNameLst>
                                      </p:cBhvr>
                                      <p:to>
                                        <p:strVal val="visible"/>
                                      </p:to>
                                    </p:set>
                                    <p:animEffect transition="in" filter="wipe(left)">
                                      <p:cBhvr>
                                        <p:cTn id="50" dur="500"/>
                                        <p:tgtEl>
                                          <p:spTgt spid="166"/>
                                        </p:tgtEl>
                                      </p:cBhvr>
                                    </p:animEffect>
                                  </p:childTnLst>
                                </p:cTn>
                              </p:par>
                              <p:par>
                                <p:cTn id="51" presetID="22" presetClass="entr" presetSubtype="8" fill="hold" nodeType="withEffect">
                                  <p:stCondLst>
                                    <p:cond delay="0"/>
                                  </p:stCondLst>
                                  <p:childTnLst>
                                    <p:set>
                                      <p:cBhvr>
                                        <p:cTn id="52" dur="1" fill="hold">
                                          <p:stCondLst>
                                            <p:cond delay="0"/>
                                          </p:stCondLst>
                                        </p:cTn>
                                        <p:tgtEl>
                                          <p:spTgt spid="177"/>
                                        </p:tgtEl>
                                        <p:attrNameLst>
                                          <p:attrName>style.visibility</p:attrName>
                                        </p:attrNameLst>
                                      </p:cBhvr>
                                      <p:to>
                                        <p:strVal val="visible"/>
                                      </p:to>
                                    </p:set>
                                    <p:animEffect transition="in" filter="wipe(left)">
                                      <p:cBhvr>
                                        <p:cTn id="53" dur="500"/>
                                        <p:tgtEl>
                                          <p:spTgt spid="177"/>
                                        </p:tgtEl>
                                      </p:cBhvr>
                                    </p:animEffect>
                                  </p:childTnLst>
                                </p:cTn>
                              </p:par>
                              <p:par>
                                <p:cTn id="54" presetID="22" presetClass="entr" presetSubtype="2" fill="hold" nodeType="withEffect">
                                  <p:stCondLst>
                                    <p:cond delay="0"/>
                                  </p:stCondLst>
                                  <p:childTnLst>
                                    <p:set>
                                      <p:cBhvr>
                                        <p:cTn id="55" dur="1" fill="hold">
                                          <p:stCondLst>
                                            <p:cond delay="0"/>
                                          </p:stCondLst>
                                        </p:cTn>
                                        <p:tgtEl>
                                          <p:spTgt spid="136"/>
                                        </p:tgtEl>
                                        <p:attrNameLst>
                                          <p:attrName>style.visibility</p:attrName>
                                        </p:attrNameLst>
                                      </p:cBhvr>
                                      <p:to>
                                        <p:strVal val="visible"/>
                                      </p:to>
                                    </p:set>
                                    <p:animEffect transition="in" filter="wipe(right)">
                                      <p:cBhvr>
                                        <p:cTn id="56" dur="500"/>
                                        <p:tgtEl>
                                          <p:spTgt spid="136"/>
                                        </p:tgtEl>
                                      </p:cBhvr>
                                    </p:animEffect>
                                  </p:childTnLst>
                                </p:cTn>
                              </p:par>
                              <p:par>
                                <p:cTn id="57" presetID="22" presetClass="entr" presetSubtype="2" fill="hold" nodeType="withEffect">
                                  <p:stCondLst>
                                    <p:cond delay="0"/>
                                  </p:stCondLst>
                                  <p:childTnLst>
                                    <p:set>
                                      <p:cBhvr>
                                        <p:cTn id="58" dur="1" fill="hold">
                                          <p:stCondLst>
                                            <p:cond delay="0"/>
                                          </p:stCondLst>
                                        </p:cTn>
                                        <p:tgtEl>
                                          <p:spTgt spid="140"/>
                                        </p:tgtEl>
                                        <p:attrNameLst>
                                          <p:attrName>style.visibility</p:attrName>
                                        </p:attrNameLst>
                                      </p:cBhvr>
                                      <p:to>
                                        <p:strVal val="visible"/>
                                      </p:to>
                                    </p:set>
                                    <p:animEffect transition="in" filter="wipe(right)">
                                      <p:cBhvr>
                                        <p:cTn id="59" dur="500"/>
                                        <p:tgtEl>
                                          <p:spTgt spid="140"/>
                                        </p:tgtEl>
                                      </p:cBhvr>
                                    </p:animEffect>
                                  </p:childTnLst>
                                </p:cTn>
                              </p:par>
                              <p:par>
                                <p:cTn id="60" presetID="22" presetClass="entr" presetSubtype="2" fill="hold" nodeType="with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right)">
                                      <p:cBhvr>
                                        <p:cTn id="62" dur="500"/>
                                        <p:tgtEl>
                                          <p:spTgt spid="150"/>
                                        </p:tgtEl>
                                      </p:cBhvr>
                                    </p:animEffect>
                                  </p:childTnLst>
                                </p:cTn>
                              </p:par>
                              <p:par>
                                <p:cTn id="63" presetID="22" presetClass="entr" presetSubtype="2" fill="hold"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par>
                                <p:cTn id="66" presetID="22" presetClass="entr" presetSubtype="8" fill="hold" nodeType="withEffect">
                                  <p:stCondLst>
                                    <p:cond delay="0"/>
                                  </p:stCondLst>
                                  <p:childTnLst>
                                    <p:set>
                                      <p:cBhvr>
                                        <p:cTn id="67" dur="1" fill="hold">
                                          <p:stCondLst>
                                            <p:cond delay="0"/>
                                          </p:stCondLst>
                                        </p:cTn>
                                        <p:tgtEl>
                                          <p:spTgt spid="162"/>
                                        </p:tgtEl>
                                        <p:attrNameLst>
                                          <p:attrName>style.visibility</p:attrName>
                                        </p:attrNameLst>
                                      </p:cBhvr>
                                      <p:to>
                                        <p:strVal val="visible"/>
                                      </p:to>
                                    </p:set>
                                    <p:animEffect transition="in" filter="wipe(left)">
                                      <p:cBhvr>
                                        <p:cTn id="68" dur="500"/>
                                        <p:tgtEl>
                                          <p:spTgt spid="162"/>
                                        </p:tgtEl>
                                      </p:cBhvr>
                                    </p:animEffect>
                                  </p:childTnLst>
                                </p:cTn>
                              </p:par>
                              <p:par>
                                <p:cTn id="69" presetID="22" presetClass="entr" presetSubtype="1" fill="hold" nodeType="withEffect">
                                  <p:stCondLst>
                                    <p:cond delay="0"/>
                                  </p:stCondLst>
                                  <p:childTnLst>
                                    <p:set>
                                      <p:cBhvr>
                                        <p:cTn id="70" dur="1" fill="hold">
                                          <p:stCondLst>
                                            <p:cond delay="0"/>
                                          </p:stCondLst>
                                        </p:cTn>
                                        <p:tgtEl>
                                          <p:spTgt spid="181"/>
                                        </p:tgtEl>
                                        <p:attrNameLst>
                                          <p:attrName>style.visibility</p:attrName>
                                        </p:attrNameLst>
                                      </p:cBhvr>
                                      <p:to>
                                        <p:strVal val="visible"/>
                                      </p:to>
                                    </p:set>
                                    <p:animEffect transition="in" filter="wipe(up)">
                                      <p:cBhvr>
                                        <p:cTn id="71" dur="500"/>
                                        <p:tgtEl>
                                          <p:spTgt spid="181"/>
                                        </p:tgtEl>
                                      </p:cBhvr>
                                    </p:animEffect>
                                  </p:childTnLst>
                                </p:cTn>
                              </p:par>
                              <p:par>
                                <p:cTn id="72" presetID="10" presetClass="entr" presetSubtype="0" fill="hold" nodeType="withEffect">
                                  <p:stCondLst>
                                    <p:cond delay="0"/>
                                  </p:stCondLst>
                                  <p:childTnLst>
                                    <p:set>
                                      <p:cBhvr>
                                        <p:cTn id="73" dur="1" fill="hold">
                                          <p:stCondLst>
                                            <p:cond delay="0"/>
                                          </p:stCondLst>
                                        </p:cTn>
                                        <p:tgtEl>
                                          <p:spTgt spid="243"/>
                                        </p:tgtEl>
                                        <p:attrNameLst>
                                          <p:attrName>style.visibility</p:attrName>
                                        </p:attrNameLst>
                                      </p:cBhvr>
                                      <p:to>
                                        <p:strVal val="visible"/>
                                      </p:to>
                                    </p:set>
                                    <p:animEffect transition="in" filter="fade">
                                      <p:cBhvr>
                                        <p:cTn id="74" dur="500"/>
                                        <p:tgtEl>
                                          <p:spTgt spid="243"/>
                                        </p:tgtEl>
                                      </p:cBhvr>
                                    </p:animEffect>
                                  </p:childTnLst>
                                </p:cTn>
                              </p:par>
                              <p:par>
                                <p:cTn id="75" presetID="22" presetClass="entr" presetSubtype="8"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par>
                                <p:cTn id="78" presetID="22" presetClass="entr" presetSubtype="8" fill="hold" nodeType="withEffect">
                                  <p:stCondLst>
                                    <p:cond delay="0"/>
                                  </p:stCondLst>
                                  <p:childTnLst>
                                    <p:set>
                                      <p:cBhvr>
                                        <p:cTn id="79" dur="1" fill="hold">
                                          <p:stCondLst>
                                            <p:cond delay="0"/>
                                          </p:stCondLst>
                                        </p:cTn>
                                        <p:tgtEl>
                                          <p:spTgt spid="144"/>
                                        </p:tgtEl>
                                        <p:attrNameLst>
                                          <p:attrName>style.visibility</p:attrName>
                                        </p:attrNameLst>
                                      </p:cBhvr>
                                      <p:to>
                                        <p:strVal val="visible"/>
                                      </p:to>
                                    </p:set>
                                    <p:animEffect transition="in" filter="wipe(left)">
                                      <p:cBhvr>
                                        <p:cTn id="80"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22" tIns="38962" rIns="77922" bIns="38962" numCol="1" spcCol="0" rtlCol="0" fromWordArt="0" anchor="ctr" anchorCtr="0" forceAA="0" compatLnSpc="1">
            <a:prstTxWarp prst="textNoShape">
              <a:avLst/>
            </a:prstTxWarp>
            <a:noAutofit/>
          </a:bodyPr>
          <a:lstStyle/>
          <a:p>
            <a:pPr algn="ctr"/>
            <a:endParaRPr kumimoji="1" lang="ja-JP" altLang="en-US" dirty="0"/>
          </a:p>
        </p:txBody>
      </p:sp>
      <p:sp>
        <p:nvSpPr>
          <p:cNvPr id="2" name="タイトル 1"/>
          <p:cNvSpPr>
            <a:spLocks noGrp="1"/>
          </p:cNvSpPr>
          <p:nvPr>
            <p:ph type="ctrTitle"/>
          </p:nvPr>
        </p:nvSpPr>
        <p:spPr/>
        <p:txBody>
          <a:bodyPr/>
          <a:lstStyle/>
          <a:p>
            <a:r>
              <a:rPr lang="ja-JP" altLang="en-US" dirty="0" smtClean="0">
                <a:solidFill>
                  <a:schemeClr val="bg1"/>
                </a:solidFill>
              </a:rPr>
              <a:t>石油</a:t>
            </a:r>
            <a:r>
              <a:rPr lang="ja-JP" altLang="en-US" dirty="0">
                <a:solidFill>
                  <a:schemeClr val="bg1"/>
                </a:solidFill>
              </a:rPr>
              <a:t>および石油化学</a:t>
            </a:r>
            <a:r>
              <a:rPr lang="ja-JP" altLang="en-US" dirty="0" smtClean="0">
                <a:solidFill>
                  <a:schemeClr val="bg1"/>
                </a:solidFill>
              </a:rPr>
              <a:t>業界をはじめとした協業実績</a:t>
            </a:r>
            <a:endParaRPr kumimoji="1" lang="ja-JP" altLang="en-US" dirty="0">
              <a:solidFill>
                <a:srgbClr val="FFFFFF"/>
              </a:solidFill>
            </a:endParaRPr>
          </a:p>
        </p:txBody>
      </p:sp>
      <p:sp>
        <p:nvSpPr>
          <p:cNvPr id="37" name="Rectangle 27"/>
          <p:cNvSpPr/>
          <p:nvPr/>
        </p:nvSpPr>
        <p:spPr>
          <a:xfrm>
            <a:off x="1453795" y="334220"/>
            <a:ext cx="6177229" cy="4612230"/>
          </a:xfrm>
          <a:prstGeom prst="rect">
            <a:avLst/>
          </a:prstGeom>
          <a:blipFill dpi="0" rotWithShape="1">
            <a:blip r:embed="rId2" cstate="email">
              <a:alphaModFix amt="56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b="-274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922" tIns="38962" rIns="77922" bIns="38962" anchor="ctr"/>
          <a:lstStyle/>
          <a:p>
            <a:pPr algn="ctr" defTabSz="779220">
              <a:defRPr/>
            </a:pPr>
            <a:endParaRPr lang="en-US" dirty="0">
              <a:solidFill>
                <a:srgbClr val="FFFFFF"/>
              </a:solidFill>
              <a:latin typeface="Arial"/>
            </a:endParaRPr>
          </a:p>
        </p:txBody>
      </p:sp>
      <p:grpSp>
        <p:nvGrpSpPr>
          <p:cNvPr id="4" name="図形グループ 3"/>
          <p:cNvGrpSpPr/>
          <p:nvPr/>
        </p:nvGrpSpPr>
        <p:grpSpPr>
          <a:xfrm>
            <a:off x="1799139" y="946956"/>
            <a:ext cx="5291586" cy="3927080"/>
            <a:chOff x="1453794" y="873789"/>
            <a:chExt cx="6012473" cy="3847783"/>
          </a:xfrm>
        </p:grpSpPr>
        <p:pic>
          <p:nvPicPr>
            <p:cNvPr id="38" name="Picture 14" descr="ENI.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60706" y="1983102"/>
              <a:ext cx="438265" cy="426484"/>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39" name="Picture 22" descr="qp_arabic.png"/>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453794" y="3635406"/>
              <a:ext cx="1251733" cy="507122"/>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40" name="Picture 32"/>
            <p:cNvPicPr>
              <a:picLocks noChangeAspect="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3540690" y="1098970"/>
              <a:ext cx="795176" cy="397473"/>
            </a:xfrm>
            <a:prstGeom prst="rect">
              <a:avLst/>
            </a:prstGeom>
            <a:effectLst>
              <a:outerShdw blurRad="50800" dist="38100" dir="5400000" algn="t" rotWithShape="0">
                <a:prstClr val="black">
                  <a:alpha val="40000"/>
                </a:prstClr>
              </a:outerShdw>
            </a:effectLst>
          </p:spPr>
        </p:pic>
        <p:grpSp>
          <p:nvGrpSpPr>
            <p:cNvPr id="41" name="Group 2"/>
            <p:cNvGrpSpPr/>
            <p:nvPr/>
          </p:nvGrpSpPr>
          <p:grpSpPr>
            <a:xfrm>
              <a:off x="4154862" y="4171138"/>
              <a:ext cx="1158108" cy="547723"/>
              <a:chOff x="6420057" y="4491560"/>
              <a:chExt cx="1263134" cy="660121"/>
            </a:xfrm>
          </p:grpSpPr>
          <p:pic>
            <p:nvPicPr>
              <p:cNvPr id="42" name="Picture 3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420057" y="4491560"/>
                <a:ext cx="656412" cy="660121"/>
              </a:xfrm>
              <a:prstGeom prst="rect">
                <a:avLst/>
              </a:prstGeom>
            </p:spPr>
          </p:pic>
          <p:pic>
            <p:nvPicPr>
              <p:cNvPr id="43" name="Picture 35"/>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a:xfrm>
                <a:off x="6960823" y="4812193"/>
                <a:ext cx="722368" cy="289267"/>
              </a:xfrm>
              <a:prstGeom prst="rect">
                <a:avLst/>
              </a:prstGeom>
            </p:spPr>
          </p:pic>
        </p:grpSp>
        <p:pic>
          <p:nvPicPr>
            <p:cNvPr id="44" name="Picture 3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86111" y="1314471"/>
              <a:ext cx="909388" cy="582353"/>
            </a:xfrm>
            <a:prstGeom prst="rect">
              <a:avLst/>
            </a:prstGeom>
            <a:effectLst>
              <a:outerShdw blurRad="50800" dist="38100" dir="5400000" algn="t" rotWithShape="0">
                <a:prstClr val="black">
                  <a:alpha val="40000"/>
                </a:prstClr>
              </a:outerShdw>
            </a:effectLst>
          </p:spPr>
        </p:pic>
        <p:pic>
          <p:nvPicPr>
            <p:cNvPr id="45" name="Picture 37"/>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2831562" y="2048308"/>
              <a:ext cx="1220889" cy="248323"/>
            </a:xfrm>
            <a:prstGeom prst="rect">
              <a:avLst/>
            </a:prstGeom>
            <a:effectLst>
              <a:outerShdw blurRad="50800" dist="38100" dir="5400000" algn="t" rotWithShape="0">
                <a:prstClr val="black">
                  <a:alpha val="40000"/>
                </a:prstClr>
              </a:outerShdw>
            </a:effectLst>
          </p:spPr>
        </p:pic>
        <p:pic>
          <p:nvPicPr>
            <p:cNvPr id="46" name="Picture 3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94296" y="4142528"/>
              <a:ext cx="509478" cy="576333"/>
            </a:xfrm>
            <a:prstGeom prst="rect">
              <a:avLst/>
            </a:prstGeom>
            <a:effectLst>
              <a:outerShdw blurRad="50800" dist="38100" dir="5400000" algn="t" rotWithShape="0">
                <a:prstClr val="black">
                  <a:alpha val="40000"/>
                </a:prstClr>
              </a:outerShdw>
            </a:effectLst>
          </p:spPr>
        </p:pic>
        <p:pic>
          <p:nvPicPr>
            <p:cNvPr id="47" name="Picture 3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821198" y="873789"/>
              <a:ext cx="744650" cy="818493"/>
            </a:xfrm>
            <a:prstGeom prst="rect">
              <a:avLst/>
            </a:prstGeom>
            <a:effectLst>
              <a:outerShdw blurRad="50800" dist="38100" dir="5400000" algn="t" rotWithShape="0">
                <a:prstClr val="black">
                  <a:alpha val="40000"/>
                </a:prstClr>
              </a:outerShdw>
            </a:effectLst>
          </p:spPr>
        </p:pic>
        <p:pic>
          <p:nvPicPr>
            <p:cNvPr id="48" name="Picture 40"/>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67808" y="2048308"/>
              <a:ext cx="518303" cy="514815"/>
            </a:xfrm>
            <a:prstGeom prst="rect">
              <a:avLst/>
            </a:prstGeom>
            <a:effectLst>
              <a:outerShdw blurRad="50800" dist="38100" dir="5400000" algn="t" rotWithShape="0">
                <a:prstClr val="black">
                  <a:alpha val="40000"/>
                </a:prstClr>
              </a:outerShdw>
            </a:effectLst>
          </p:spPr>
        </p:pic>
        <p:grpSp>
          <p:nvGrpSpPr>
            <p:cNvPr id="49" name="Group 41"/>
            <p:cNvGrpSpPr/>
            <p:nvPr/>
          </p:nvGrpSpPr>
          <p:grpSpPr>
            <a:xfrm>
              <a:off x="4967905" y="2800105"/>
              <a:ext cx="1233865" cy="477355"/>
              <a:chOff x="7216960" y="1930400"/>
              <a:chExt cx="1467554" cy="627379"/>
            </a:xfrm>
            <a:effectLst>
              <a:outerShdw blurRad="50800" dist="38100" dir="5400000" algn="t" rotWithShape="0">
                <a:prstClr val="black">
                  <a:alpha val="40000"/>
                </a:prstClr>
              </a:outerShdw>
            </a:effectLst>
          </p:grpSpPr>
          <p:pic>
            <p:nvPicPr>
              <p:cNvPr id="50" name="Picture 42"/>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150902" y="1930400"/>
                <a:ext cx="533612" cy="627379"/>
              </a:xfrm>
              <a:prstGeom prst="rect">
                <a:avLst/>
              </a:prstGeom>
            </p:spPr>
          </p:pic>
          <p:pic>
            <p:nvPicPr>
              <p:cNvPr id="51" name="Picture 43"/>
              <p:cNvPicPr>
                <a:picLocks noChangeAspect="1"/>
              </p:cNvPicPr>
              <p:nvPr/>
            </p:nvPicPr>
            <p:blipFill rotWithShape="1">
              <a:blip r:embed="rId19" cstate="email">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rcRect/>
              <a:stretch/>
            </p:blipFill>
            <p:spPr>
              <a:xfrm>
                <a:off x="7216960" y="1930400"/>
                <a:ext cx="982905" cy="271788"/>
              </a:xfrm>
              <a:prstGeom prst="rect">
                <a:avLst/>
              </a:prstGeom>
            </p:spPr>
          </p:pic>
        </p:grpSp>
        <p:pic>
          <p:nvPicPr>
            <p:cNvPr id="52" name="Picture 4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652063" y="2673236"/>
              <a:ext cx="1991819" cy="230267"/>
            </a:xfrm>
            <a:prstGeom prst="rect">
              <a:avLst/>
            </a:prstGeom>
            <a:effectLst>
              <a:outerShdw blurRad="50800" dist="38100" dir="5400000" algn="t" rotWithShape="0">
                <a:prstClr val="black">
                  <a:alpha val="40000"/>
                </a:prstClr>
              </a:outerShdw>
            </a:effectLst>
          </p:spPr>
        </p:pic>
        <p:pic>
          <p:nvPicPr>
            <p:cNvPr id="53" name="Picture 4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647638" y="2673236"/>
              <a:ext cx="818629" cy="509329"/>
            </a:xfrm>
            <a:prstGeom prst="rect">
              <a:avLst/>
            </a:prstGeom>
            <a:effectLst>
              <a:outerShdw blurRad="50800" dist="38100" dir="5400000" algn="t" rotWithShape="0">
                <a:prstClr val="black">
                  <a:alpha val="40000"/>
                </a:prstClr>
              </a:outerShdw>
            </a:effectLst>
          </p:spPr>
        </p:pic>
        <p:pic>
          <p:nvPicPr>
            <p:cNvPr id="54" name="Picture 46"/>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006062" y="3749304"/>
              <a:ext cx="788234" cy="506467"/>
            </a:xfrm>
            <a:prstGeom prst="rect">
              <a:avLst/>
            </a:prstGeom>
            <a:effectLst>
              <a:outerShdw blurRad="50800" dist="38100" dir="5400000" algn="t" rotWithShape="0">
                <a:prstClr val="black">
                  <a:alpha val="40000"/>
                </a:prstClr>
              </a:outerShdw>
            </a:effectLst>
          </p:spPr>
        </p:pic>
        <p:pic>
          <p:nvPicPr>
            <p:cNvPr id="55" name="Picture 10" descr="Logos_32"/>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679151" y="3426277"/>
              <a:ext cx="640623" cy="593929"/>
            </a:xfrm>
            <a:prstGeom prst="rect">
              <a:avLst/>
            </a:prstGeom>
            <a:noFill/>
            <a:ln w="9525">
              <a:noFill/>
              <a:miter lim="800000"/>
              <a:headEnd/>
              <a:tailEnd/>
            </a:ln>
          </p:spPr>
        </p:pic>
        <p:pic>
          <p:nvPicPr>
            <p:cNvPr id="56" name="Picture 30"/>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479549" y="3488489"/>
              <a:ext cx="1125175" cy="228130"/>
            </a:xfrm>
            <a:prstGeom prst="rect">
              <a:avLst/>
            </a:prstGeom>
            <a:effectLst>
              <a:outerShdw blurRad="50800" dist="38100" dir="5400000" algn="t" rotWithShape="0">
                <a:prstClr val="black">
                  <a:alpha val="40000"/>
                </a:prstClr>
              </a:outerShdw>
            </a:effectLst>
          </p:spPr>
        </p:pic>
        <p:pic>
          <p:nvPicPr>
            <p:cNvPr id="57" name="Picture 47"/>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335749" y="4332815"/>
              <a:ext cx="1431919" cy="388757"/>
            </a:xfrm>
            <a:prstGeom prst="rect">
              <a:avLst/>
            </a:prstGeom>
            <a:effectLst>
              <a:outerShdw blurRad="50800" dist="38100" dir="5400000" algn="t" rotWithShape="0">
                <a:prstClr val="black">
                  <a:alpha val="40000"/>
                </a:prstClr>
              </a:outerShdw>
            </a:effectLst>
          </p:spPr>
        </p:pic>
        <p:pic>
          <p:nvPicPr>
            <p:cNvPr id="58" name="Picture 48"/>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713683" y="2386543"/>
              <a:ext cx="1189306" cy="353160"/>
            </a:xfrm>
            <a:prstGeom prst="rect">
              <a:avLst/>
            </a:prstGeom>
            <a:effectLst>
              <a:outerShdw blurRad="50800" dist="38100" dir="5400000" algn="t" rotWithShape="0">
                <a:prstClr val="black">
                  <a:alpha val="40000"/>
                </a:prstClr>
              </a:outerShdw>
            </a:effectLst>
          </p:spPr>
        </p:pic>
        <p:pic>
          <p:nvPicPr>
            <p:cNvPr id="59" name="Picture 49"/>
            <p:cNvPicPr>
              <a:picLocks noChangeAspect="1"/>
            </p:cNvPicPr>
            <p:nvPr/>
          </p:nvPicPr>
          <p:blipFill>
            <a:blip r:embed="rId28" cstate="email">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a:ext>
              </a:extLst>
            </a:blip>
            <a:stretch>
              <a:fillRect/>
            </a:stretch>
          </p:blipFill>
          <p:spPr>
            <a:xfrm>
              <a:off x="6105885" y="1997236"/>
              <a:ext cx="1083507" cy="481798"/>
            </a:xfrm>
            <a:prstGeom prst="rect">
              <a:avLst/>
            </a:prstGeom>
            <a:effectLst>
              <a:outerShdw blurRad="50800" dist="38100" dir="5400000" algn="t" rotWithShape="0">
                <a:prstClr val="black">
                  <a:alpha val="40000"/>
                </a:prstClr>
              </a:outerShdw>
            </a:effectLst>
          </p:spPr>
        </p:pic>
        <p:pic>
          <p:nvPicPr>
            <p:cNvPr id="60" name="Picture 50"/>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625917" y="3277459"/>
              <a:ext cx="1419898" cy="543974"/>
            </a:xfrm>
            <a:prstGeom prst="rect">
              <a:avLst/>
            </a:prstGeom>
            <a:effectLst>
              <a:outerShdw blurRad="50800" dist="38100" dir="5400000" algn="t" rotWithShape="0">
                <a:prstClr val="black">
                  <a:alpha val="40000"/>
                </a:prstClr>
              </a:outerShdw>
            </a:effectLst>
          </p:spPr>
        </p:pic>
        <p:pic>
          <p:nvPicPr>
            <p:cNvPr id="61" name="Picture 53" descr="PTT_white.png"/>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4154862" y="1605648"/>
              <a:ext cx="543843" cy="445101"/>
            </a:xfrm>
            <a:prstGeom prst="rect">
              <a:avLst/>
            </a:prstGeom>
            <a:effectLst>
              <a:outerShdw blurRad="50800" dist="38100" dir="5400000" algn="t" rotWithShape="0">
                <a:prstClr val="black">
                  <a:alpha val="40000"/>
                </a:prstClr>
              </a:outerShdw>
            </a:effectLst>
          </p:spPr>
        </p:pic>
        <p:pic>
          <p:nvPicPr>
            <p:cNvPr id="62" name="Picture 54" descr="Logo_CNPC_white.png"/>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280190" y="1203142"/>
              <a:ext cx="602037" cy="586601"/>
            </a:xfrm>
            <a:prstGeom prst="rect">
              <a:avLst/>
            </a:prstGeom>
            <a:effectLst>
              <a:outerShdw blurRad="50800" dist="38100" dir="5400000" algn="t" rotWithShape="0">
                <a:prstClr val="black">
                  <a:alpha val="40000"/>
                </a:prstClr>
              </a:outerShdw>
            </a:effectLst>
          </p:spPr>
        </p:pic>
        <p:pic>
          <p:nvPicPr>
            <p:cNvPr id="63" name="Picture 56" descr="pertamina-seeklogo.com_white.png"/>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2831562" y="4002538"/>
              <a:ext cx="1323300" cy="279980"/>
            </a:xfrm>
            <a:prstGeom prst="rect">
              <a:avLst/>
            </a:prstGeom>
            <a:effectLst>
              <a:outerShdw blurRad="50800" dist="38100" dir="5400000" algn="t" rotWithShape="0">
                <a:prstClr val="black">
                  <a:alpha val="40000"/>
                </a:prstClr>
              </a:outerShdw>
            </a:effectLst>
          </p:spPr>
        </p:pic>
        <p:pic>
          <p:nvPicPr>
            <p:cNvPr id="64" name="Picture 57" descr="Canadian_Natural_white.png"/>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682630" y="3159821"/>
              <a:ext cx="1115606" cy="442734"/>
            </a:xfrm>
            <a:prstGeom prst="rect">
              <a:avLst/>
            </a:prstGeom>
            <a:effectLst>
              <a:outerShdw blurRad="50800" dist="38100" dir="5400000" algn="t" rotWithShape="0">
                <a:prstClr val="black">
                  <a:alpha val="40000"/>
                </a:prstClr>
              </a:outerShdw>
            </a:effectLst>
          </p:spPr>
        </p:pic>
        <p:pic>
          <p:nvPicPr>
            <p:cNvPr id="65" name="Picture 59" descr="logo petro.png"/>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5565848" y="1503739"/>
              <a:ext cx="550614" cy="577333"/>
            </a:xfrm>
            <a:prstGeom prst="rect">
              <a:avLst/>
            </a:prstGeom>
            <a:effectLst>
              <a:outerShdw blurRad="50800" dist="38100" dir="5400000" algn="t" rotWithShape="0">
                <a:prstClr val="black">
                  <a:alpha val="40000"/>
                </a:prstClr>
              </a:outerShdw>
            </a:effectLst>
          </p:spPr>
        </p:pic>
        <p:pic>
          <p:nvPicPr>
            <p:cNvPr id="66" name="Picture 60" descr="sinopec_white.png"/>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578775" y="4139818"/>
              <a:ext cx="606903" cy="579043"/>
            </a:xfrm>
            <a:prstGeom prst="rect">
              <a:avLst/>
            </a:prstGeom>
            <a:effectLst>
              <a:outerShdw blurRad="50800" dist="38100" dir="5400000" algn="t" rotWithShape="0">
                <a:prstClr val="black">
                  <a:alpha val="40000"/>
                </a:prstClr>
              </a:outerShdw>
            </a:effectLst>
          </p:spPr>
        </p:pic>
        <p:pic>
          <p:nvPicPr>
            <p:cNvPr id="67" name="Picture 62"/>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5479549" y="2287449"/>
              <a:ext cx="547162" cy="452254"/>
            </a:xfrm>
            <a:prstGeom prst="rect">
              <a:avLst/>
            </a:prstGeom>
          </p:spPr>
        </p:pic>
        <p:pic>
          <p:nvPicPr>
            <p:cNvPr id="68" name="Picture 63" descr="Husky_Energy_white.png"/>
            <p:cNvPicPr>
              <a:picLocks noChangeAspect="1"/>
            </p:cNvPicPr>
            <p:nvPr/>
          </p:nvPicPr>
          <p:blipFill>
            <a:blip r:embed="rId38" cstate="email">
              <a:extLst>
                <a:ext uri="{28A0092B-C50C-407E-A947-70E740481C1C}">
                  <a14:useLocalDpi xmlns:a14="http://schemas.microsoft.com/office/drawing/2010/main"/>
                </a:ext>
              </a:extLst>
            </a:blip>
            <a:srcRect/>
            <a:stretch>
              <a:fillRect/>
            </a:stretch>
          </p:blipFill>
          <p:spPr>
            <a:xfrm>
              <a:off x="2629976" y="3006900"/>
              <a:ext cx="1524886" cy="219399"/>
            </a:xfrm>
            <a:prstGeom prst="rect">
              <a:avLst/>
            </a:prstGeom>
            <a:effectLst>
              <a:outerShdw blurRad="50800" dist="38100" dir="5400000" algn="t" rotWithShape="0">
                <a:prstClr val="black">
                  <a:alpha val="40000"/>
                </a:prstClr>
              </a:outerShdw>
            </a:effectLst>
          </p:spPr>
        </p:pic>
      </p:grpSp>
      <p:sp>
        <p:nvSpPr>
          <p:cNvPr id="5" name="テキスト プレースホルダー 4"/>
          <p:cNvSpPr>
            <a:spLocks noGrp="1"/>
          </p:cNvSpPr>
          <p:nvPr>
            <p:ph type="body" sz="quarter" idx="10"/>
          </p:nvPr>
        </p:nvSpPr>
        <p:spPr/>
        <p:txBody>
          <a:bodyPr/>
          <a:lstStyle/>
          <a:p>
            <a:r>
              <a:rPr lang="en-US" altLang="ja-JP" dirty="0">
                <a:solidFill>
                  <a:schemeClr val="bg1"/>
                </a:solidFill>
              </a:rPr>
              <a:t>Cisco</a:t>
            </a:r>
            <a:r>
              <a:rPr lang="ja-JP" altLang="en-US" dirty="0" smtClean="0">
                <a:solidFill>
                  <a:schemeClr val="bg1"/>
                </a:solidFill>
              </a:rPr>
              <a:t>は海外において</a:t>
            </a:r>
            <a:r>
              <a:rPr kumimoji="1" lang="en-US" altLang="ja-JP" dirty="0" smtClean="0">
                <a:solidFill>
                  <a:schemeClr val="bg1"/>
                </a:solidFill>
              </a:rPr>
              <a:t>YOKOGAWA</a:t>
            </a:r>
            <a:r>
              <a:rPr kumimoji="1" lang="ja-JP" altLang="en-US" dirty="0" smtClean="0">
                <a:solidFill>
                  <a:schemeClr val="bg1"/>
                </a:solidFill>
              </a:rPr>
              <a:t>をはじめとしたさまざまなプレイヤーとのコラボすることで、</a:t>
            </a:r>
            <a:r>
              <a:rPr kumimoji="1" lang="en-US" altLang="ja-JP" dirty="0" smtClean="0">
                <a:solidFill>
                  <a:schemeClr val="bg1"/>
                </a:solidFill>
              </a:rPr>
              <a:t/>
            </a:r>
            <a:br>
              <a:rPr kumimoji="1" lang="en-US" altLang="ja-JP" dirty="0" smtClean="0">
                <a:solidFill>
                  <a:schemeClr val="bg1"/>
                </a:solidFill>
              </a:rPr>
            </a:br>
            <a:r>
              <a:rPr kumimoji="1" lang="ja-JP" altLang="en-US" dirty="0" smtClean="0">
                <a:solidFill>
                  <a:schemeClr val="bg1"/>
                </a:solidFill>
              </a:rPr>
              <a:t>たとえば石油および石油化学業界においても さまざまなビジネス実績を持っています</a:t>
            </a:r>
            <a:endParaRPr kumimoji="1" lang="ja-JP" altLang="en-US" dirty="0">
              <a:solidFill>
                <a:schemeClr val="bg1"/>
              </a:solidFill>
            </a:endParaRPr>
          </a:p>
        </p:txBody>
      </p:sp>
    </p:spTree>
    <p:extLst>
      <p:ext uri="{BB962C8B-B14F-4D97-AF65-F5344CB8AC3E}">
        <p14:creationId xmlns:p14="http://schemas.microsoft.com/office/powerpoint/2010/main" val="39110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theme 2014_light 16x9</Template>
  <TotalTime>15500</TotalTime>
  <Words>3920</Words>
  <Application>Microsoft Office PowerPoint</Application>
  <PresentationFormat>画面に合わせる (16:9)</PresentationFormat>
  <Paragraphs>732</Paragraphs>
  <Slides>37</Slides>
  <Notes>13</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37</vt:i4>
      </vt:variant>
    </vt:vector>
  </HeadingPairs>
  <TitlesOfParts>
    <vt:vector size="54" baseType="lpstr">
      <vt:lpstr>A-OTF 新ゴ Pro R</vt:lpstr>
      <vt:lpstr>Arial Unicode MS</vt:lpstr>
      <vt:lpstr>Ciscolight</vt:lpstr>
      <vt:lpstr>CiscoSansTT ExtraLight</vt:lpstr>
      <vt:lpstr>CiscoSansTT Light</vt:lpstr>
      <vt:lpstr>ＭＳ Ｐゴシック</vt:lpstr>
      <vt:lpstr>ヒラギノ角ゴ StdN W8</vt:lpstr>
      <vt:lpstr>メイリオ</vt:lpstr>
      <vt:lpstr>Arial</vt:lpstr>
      <vt:lpstr>Broadway</vt:lpstr>
      <vt:lpstr>Calibri</vt:lpstr>
      <vt:lpstr>CiscoSans</vt:lpstr>
      <vt:lpstr>CiscoSans ExtraLight</vt:lpstr>
      <vt:lpstr>CiscoSans Thin</vt:lpstr>
      <vt:lpstr>Times New Roman</vt:lpstr>
      <vt:lpstr>Wingdings</vt:lpstr>
      <vt:lpstr>Blue theme 2014 16x9</vt:lpstr>
      <vt:lpstr>The latest and greatest</vt:lpstr>
      <vt:lpstr>プラント現場における業務課題</vt:lpstr>
      <vt:lpstr>Ciscoの製造業向けソリューション</vt:lpstr>
      <vt:lpstr>プラント現場における課題</vt:lpstr>
      <vt:lpstr>プラント現場における業務テーマ、課題、ツール</vt:lpstr>
      <vt:lpstr>プラント現場における安全性の向上と効率化</vt:lpstr>
      <vt:lpstr>Connected Plant</vt:lpstr>
      <vt:lpstr>Connected Pipeline</vt:lpstr>
      <vt:lpstr>石油および石油化学業界をはじめとした協業実績</vt:lpstr>
      <vt:lpstr>導入事例：石油メジャー</vt:lpstr>
      <vt:lpstr>導入事例：Service Companies, IOC’s</vt:lpstr>
      <vt:lpstr>AP1552H-Q-K9</vt:lpstr>
      <vt:lpstr>プラントにおけるWi-Fiの技術的課題への取り組み</vt:lpstr>
      <vt:lpstr>Cisco AP1552H-Q-K9　防爆Wi-Fiアクセスポイント</vt:lpstr>
      <vt:lpstr>業界最高水準の電波干渉管理</vt:lpstr>
      <vt:lpstr>Cisco 拡張 Beam forming テクノロジー : Client Link</vt:lpstr>
      <vt:lpstr>無線計装とWi-Fiの混在環境例</vt:lpstr>
      <vt:lpstr>総務省ガイドラインへの完全準拠</vt:lpstr>
      <vt:lpstr>Wi-Fi位置情報サービスを活用した現場作業状況の可視化</vt:lpstr>
      <vt:lpstr>CiscoのWi-Fiによる位置情報サービスの提供</vt:lpstr>
      <vt:lpstr>Intelligent Field Work</vt:lpstr>
      <vt:lpstr>Wi-FiによるIntelligent Field Workの実現</vt:lpstr>
      <vt:lpstr>PowerPoint プレゼンテーション</vt:lpstr>
      <vt:lpstr>Intelligent Field Work </vt:lpstr>
      <vt:lpstr>Cisco Jabberアプリ</vt:lpstr>
      <vt:lpstr>Plant IoTの装備デバイス</vt:lpstr>
      <vt:lpstr>Cisco Jabberアプリによる映像通信を使った現場作業支援</vt:lpstr>
      <vt:lpstr>立入禁止箇所への進入を検知してアラート</vt:lpstr>
      <vt:lpstr>センサーからの情報を作業スタッフに同報</vt:lpstr>
      <vt:lpstr>Ciscoの協力会社とのコラボレーション</vt:lpstr>
      <vt:lpstr>位置情報測定方式の比較</vt:lpstr>
      <vt:lpstr>Intelligent Field Work</vt:lpstr>
      <vt:lpstr>Next Step</vt:lpstr>
      <vt:lpstr>ARシステムとのパッケージング</vt:lpstr>
      <vt:lpstr>現状の手作業によるデータ収集と可視化</vt:lpstr>
      <vt:lpstr>IoTデータと既存システムからのデータを活かす</vt:lpstr>
      <vt:lpstr>PowerPoint プレゼンテーション</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Meraki Wi-Fi SP-With Joint Marketing Activities w/NTT-East &amp; NOP</dc:title>
  <dc:creator>Ayumi Tamura (atamura)</dc:creator>
  <cp:lastModifiedBy>Sachiko Wakuta -T (swakuta - Adecco at Cisco)</cp:lastModifiedBy>
  <cp:revision>254</cp:revision>
  <cp:lastPrinted>2017-07-04T06:49:28Z</cp:lastPrinted>
  <dcterms:created xsi:type="dcterms:W3CDTF">2015-01-09T04:11:05Z</dcterms:created>
  <dcterms:modified xsi:type="dcterms:W3CDTF">2017-07-05T01:53:48Z</dcterms:modified>
</cp:coreProperties>
</file>