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5143500" type="screen16x9"/>
  <p:notesSz cx="6858000" cy="9144000"/>
  <p:custDataLst>
    <p:tags r:id="rId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le" id="{57DC69AD-A26E-47D6-B65E-46E672F711FE}">
          <p14:sldIdLst/>
        </p14:section>
        <p14:section name="Quote slides" id="{6ADCA1DA-4FD2-4119-BAF5-64D136DA2684}">
          <p14:sldIdLst/>
        </p14:section>
        <p14:section name="Text Slides" id="{291AD1F2-09EC-4502-AA26-4C6E419F9E62}">
          <p14:sldIdLst>
            <p14:sldId id="259"/>
          </p14:sldIdLst>
        </p14:section>
        <p14:section name="Charts and Tables" id="{B39E9D49-010E-44C0-9FA7-333FF1AC4CEB}">
          <p14:sldIdLst/>
        </p14:section>
        <p14:section name="Photo Slides" id="{D234F0B1-B17B-478A-B377-718D1A2B486D}">
          <p14:sldIdLst/>
        </p14:section>
        <p14:section name="Best Practices" id="{B16B0119-F592-42F7-9D01-1C22FDD9DB10}">
          <p14:sldIdLst/>
        </p14:section>
      </p14:sectionLst>
    </p:ex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69"/>
    <a:srgbClr val="86DBF2"/>
    <a:srgbClr val="049FD9"/>
    <a:srgbClr val="1FAED4"/>
    <a:srgbClr val="72C059"/>
    <a:srgbClr val="B2D171"/>
    <a:srgbClr val="B8E1D0"/>
    <a:srgbClr val="26194B"/>
    <a:srgbClr val="9891A0"/>
    <a:srgbClr val="113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8" autoAdjust="0"/>
    <p:restoredTop sz="96469" autoAdjust="0"/>
  </p:normalViewPr>
  <p:slideViewPr>
    <p:cSldViewPr snapToGrid="0" snapToObjects="1" showGuides="1">
      <p:cViewPr varScale="1">
        <p:scale>
          <a:sx n="170" d="100"/>
          <a:sy n="170" d="100"/>
        </p:scale>
        <p:origin x="200" y="208"/>
      </p:cViewPr>
      <p:guideLst>
        <p:guide pos="3144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tags" Target="tags/tag1.xml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</a:t>
            </a:r>
            <a:r>
              <a:rPr lang="en-US" altLang="ja-JP" sz="600" spc="20" baseline="0" dirty="0" smtClean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 spc="20" baseline="0" dirty="0">
              <a:solidFill>
                <a:schemeClr val="bg2">
                  <a:lumMod val="6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r="9659"/>
          <a:stretch/>
        </p:blipFill>
        <p:spPr>
          <a:xfrm>
            <a:off x="0" y="533678"/>
            <a:ext cx="1108954" cy="1035575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>
            <a:off x="6419123" y="674526"/>
            <a:ext cx="2228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b="1" dirty="0" smtClean="0"/>
              <a:t>サツドラホールディングス株式会社</a:t>
            </a:r>
            <a:endParaRPr lang="en-US" altLang="ja-JP" sz="800" b="1" dirty="0" smtClean="0"/>
          </a:p>
          <a:p>
            <a:r>
              <a:rPr lang="ja-JP" altLang="en-US" sz="700" b="1" dirty="0" smtClean="0"/>
              <a:t>所在地　</a:t>
            </a:r>
            <a:r>
              <a:rPr lang="zh-CN" altLang="en-US" sz="700" dirty="0" smtClean="0"/>
              <a:t>北海道</a:t>
            </a:r>
            <a:r>
              <a:rPr lang="zh-CN" altLang="en-US" sz="700" dirty="0"/>
              <a:t>札幌市北区</a:t>
            </a:r>
            <a:r>
              <a:rPr lang="zh-CN" altLang="en-US" sz="700" dirty="0" smtClean="0"/>
              <a:t>太平</a:t>
            </a:r>
            <a:r>
              <a:rPr lang="en-US" altLang="zh-CN" sz="700" dirty="0" smtClean="0"/>
              <a:t>3</a:t>
            </a:r>
            <a:r>
              <a:rPr lang="zh-CN" altLang="en-US" sz="700" dirty="0" smtClean="0"/>
              <a:t>条</a:t>
            </a:r>
            <a:r>
              <a:rPr lang="en-US" altLang="zh-CN" sz="700" dirty="0" smtClean="0"/>
              <a:t>1</a:t>
            </a:r>
            <a:r>
              <a:rPr lang="zh-CN" altLang="en-US" sz="700" dirty="0" smtClean="0"/>
              <a:t>丁目</a:t>
            </a:r>
            <a:r>
              <a:rPr lang="en-US" altLang="zh-CN" sz="700" dirty="0" smtClean="0"/>
              <a:t>2</a:t>
            </a:r>
            <a:r>
              <a:rPr lang="zh-CN" altLang="en-US" sz="700" dirty="0" smtClean="0"/>
              <a:t>番</a:t>
            </a:r>
            <a:r>
              <a:rPr lang="en-US" altLang="zh-CN" sz="700" dirty="0" smtClean="0"/>
              <a:t>18</a:t>
            </a:r>
            <a:r>
              <a:rPr lang="zh-CN" altLang="en-US" sz="700" dirty="0" smtClean="0"/>
              <a:t>号</a:t>
            </a:r>
            <a:endParaRPr lang="zh-CN" altLang="en-US" sz="700" dirty="0"/>
          </a:p>
          <a:p>
            <a:r>
              <a:rPr lang="ja-JP" altLang="en-US" sz="700" b="1" dirty="0" smtClean="0"/>
              <a:t>設立　</a:t>
            </a:r>
            <a:r>
              <a:rPr lang="en-US" altLang="ja-JP" sz="700" dirty="0" smtClean="0"/>
              <a:t>2016 </a:t>
            </a:r>
            <a:r>
              <a:rPr lang="ja-JP" altLang="en-US" sz="700" dirty="0"/>
              <a:t>年（平成 </a:t>
            </a:r>
            <a:r>
              <a:rPr lang="en-US" altLang="ja-JP" sz="700" dirty="0"/>
              <a:t>28 </a:t>
            </a:r>
            <a:r>
              <a:rPr lang="ja-JP" altLang="en-US" sz="700" dirty="0"/>
              <a:t>年） </a:t>
            </a:r>
            <a:r>
              <a:rPr lang="en-US" altLang="ja-JP" sz="700" dirty="0"/>
              <a:t>8 </a:t>
            </a:r>
            <a:r>
              <a:rPr lang="ja-JP" altLang="en-US" sz="700" dirty="0"/>
              <a:t>月 </a:t>
            </a:r>
            <a:r>
              <a:rPr lang="en-US" altLang="ja-JP" sz="700" dirty="0"/>
              <a:t>16 </a:t>
            </a:r>
            <a:r>
              <a:rPr lang="ja-JP" altLang="en-US" sz="700" dirty="0"/>
              <a:t>日</a:t>
            </a:r>
          </a:p>
          <a:p>
            <a:r>
              <a:rPr lang="ja-JP" altLang="en-US" sz="700" b="1" dirty="0"/>
              <a:t>資本</a:t>
            </a:r>
            <a:r>
              <a:rPr lang="ja-JP" altLang="en-US" sz="700" b="1" dirty="0" smtClean="0"/>
              <a:t>金　</a:t>
            </a:r>
            <a:r>
              <a:rPr lang="en-US" altLang="ja-JP" sz="700" dirty="0" smtClean="0"/>
              <a:t>1,000 </a:t>
            </a:r>
            <a:r>
              <a:rPr lang="ja-JP" altLang="en-US" sz="700" dirty="0"/>
              <a:t>百万円</a:t>
            </a:r>
          </a:p>
          <a:p>
            <a:r>
              <a:rPr lang="ja-JP" altLang="en-US" sz="700" b="1" dirty="0" smtClean="0"/>
              <a:t>売上高　</a:t>
            </a:r>
            <a:r>
              <a:rPr lang="en-US" altLang="zh-TW" sz="700" dirty="0" smtClean="0"/>
              <a:t>87,844 </a:t>
            </a:r>
            <a:r>
              <a:rPr lang="zh-TW" altLang="en-US" sz="700" dirty="0"/>
              <a:t>百万円（</a:t>
            </a:r>
            <a:r>
              <a:rPr lang="en-US" altLang="zh-TW" sz="700" dirty="0"/>
              <a:t>2017 </a:t>
            </a:r>
            <a:r>
              <a:rPr lang="zh-TW" altLang="en-US" sz="700" dirty="0"/>
              <a:t>年 </a:t>
            </a:r>
            <a:r>
              <a:rPr lang="en-US" altLang="zh-TW" sz="700" dirty="0"/>
              <a:t>5 </a:t>
            </a:r>
            <a:r>
              <a:rPr lang="zh-TW" altLang="en-US" sz="700" dirty="0"/>
              <a:t>月期 連結業績）</a:t>
            </a:r>
          </a:p>
          <a:p>
            <a:r>
              <a:rPr lang="ja-JP" altLang="en-US" sz="700" b="1" dirty="0"/>
              <a:t>従業</a:t>
            </a:r>
            <a:r>
              <a:rPr lang="ja-JP" altLang="en-US" sz="700" b="1" dirty="0" smtClean="0"/>
              <a:t>員数　</a:t>
            </a:r>
            <a:r>
              <a:rPr lang="en-US" altLang="ja-JP" sz="700" dirty="0" smtClean="0"/>
              <a:t>2,314 </a:t>
            </a:r>
            <a:r>
              <a:rPr lang="ja-JP" altLang="en-US" sz="700" dirty="0" smtClean="0"/>
              <a:t>名　（</a:t>
            </a:r>
            <a:r>
              <a:rPr lang="ja-JP" altLang="en-US" sz="700" dirty="0"/>
              <a:t>サツドラホールディングス連結従業員数</a:t>
            </a:r>
            <a:r>
              <a:rPr lang="ja-JP" altLang="en-US" sz="700" dirty="0" smtClean="0"/>
              <a:t>）うち</a:t>
            </a:r>
            <a:r>
              <a:rPr lang="ja-JP" altLang="en-US" sz="700" dirty="0"/>
              <a:t>、パート社員及びアルバイト </a:t>
            </a:r>
            <a:r>
              <a:rPr lang="en-US" altLang="ja-JP" sz="700" dirty="0"/>
              <a:t>1,530 </a:t>
            </a:r>
            <a:r>
              <a:rPr lang="ja-JP" altLang="en-US" sz="700" dirty="0"/>
              <a:t>名</a:t>
            </a:r>
          </a:p>
          <a:p>
            <a:r>
              <a:rPr lang="zh-TW" altLang="en-US" sz="700" dirty="0"/>
              <a:t>（</a:t>
            </a:r>
            <a:r>
              <a:rPr lang="en-US" altLang="zh-TW" sz="700" dirty="0"/>
              <a:t>2017 </a:t>
            </a:r>
            <a:r>
              <a:rPr lang="zh-TW" altLang="en-US" sz="700" dirty="0"/>
              <a:t>年 </a:t>
            </a:r>
            <a:r>
              <a:rPr lang="en-US" altLang="zh-TW" sz="700" dirty="0"/>
              <a:t>5 </a:t>
            </a:r>
            <a:r>
              <a:rPr lang="zh-TW" altLang="en-US" sz="700" dirty="0"/>
              <a:t>月 </a:t>
            </a:r>
            <a:r>
              <a:rPr lang="en-US" altLang="zh-TW" sz="700" dirty="0"/>
              <a:t>15 </a:t>
            </a:r>
            <a:r>
              <a:rPr lang="zh-TW" altLang="en-US" sz="700" dirty="0"/>
              <a:t>日現在）</a:t>
            </a:r>
          </a:p>
          <a:p>
            <a:r>
              <a:rPr lang="en-US" altLang="ja-JP" sz="700" b="1" dirty="0" smtClean="0"/>
              <a:t>URL</a:t>
            </a:r>
            <a:r>
              <a:rPr lang="ja-JP" altLang="en-US" sz="700" b="1" dirty="0" smtClean="0"/>
              <a:t>　</a:t>
            </a:r>
            <a:r>
              <a:rPr lang="en-US" altLang="ja-JP" sz="700" dirty="0" smtClean="0"/>
              <a:t>https</a:t>
            </a:r>
            <a:r>
              <a:rPr lang="en-US" altLang="ja-JP" sz="700" dirty="0"/>
              <a:t>://satudora-hd.co.jp/</a:t>
            </a:r>
            <a:endParaRPr lang="zh-TW" altLang="en-US" sz="5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77515" y="634742"/>
            <a:ext cx="4940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グループ企業のシナジー強化と働き方改革を実現する</a:t>
            </a:r>
          </a:p>
          <a:p>
            <a:r>
              <a:rPr lang="ja-JP" altLang="en-US" sz="1600" dirty="0"/>
              <a:t>新しいコミュニケーション基盤を構築</a:t>
            </a:r>
            <a:endParaRPr lang="ja-JP" altLang="en-US" sz="1600" b="1" kern="1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75145" y="1182048"/>
            <a:ext cx="4943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/>
              <a:t>サツドラホールディングスは、北海道を中心に運営するドラッグストア</a:t>
            </a:r>
            <a:r>
              <a:rPr lang="ja-JP" altLang="en-US" sz="1000" dirty="0" smtClean="0"/>
              <a:t>、「</a:t>
            </a:r>
            <a:r>
              <a:rPr lang="ja-JP" altLang="en-US" sz="1000" dirty="0"/>
              <a:t>サツドラ</a:t>
            </a:r>
            <a:r>
              <a:rPr lang="ja-JP" altLang="en-US" sz="1000" dirty="0" smtClean="0"/>
              <a:t>」をはじめさまざま</a:t>
            </a:r>
            <a:r>
              <a:rPr lang="ja-JP" altLang="en-US" sz="1000" dirty="0"/>
              <a:t>な事業を展開しています。今回、拡大する各事業とグループ企業が</a:t>
            </a:r>
            <a:r>
              <a:rPr lang="ja-JP" altLang="en-US" sz="1000" dirty="0" smtClean="0"/>
              <a:t>スピーディ</a:t>
            </a:r>
            <a:r>
              <a:rPr lang="ja-JP" altLang="en-US" sz="1000" dirty="0"/>
              <a:t>かつ柔軟に相互連携してシナジーを発揮し、働き方改革を</a:t>
            </a:r>
            <a:r>
              <a:rPr lang="ja-JP" altLang="en-US" sz="1000" dirty="0" smtClean="0"/>
              <a:t>実現する</a:t>
            </a:r>
            <a:r>
              <a:rPr lang="ja-JP" altLang="en-US" sz="1000" dirty="0"/>
              <a:t>ための新しいコミュニケーション基盤として、</a:t>
            </a:r>
            <a:r>
              <a:rPr lang="en-US" altLang="ja-JP" sz="1000" dirty="0"/>
              <a:t>Cisco Spark </a:t>
            </a:r>
            <a:r>
              <a:rPr lang="ja-JP" altLang="en-US" sz="1000" dirty="0" smtClean="0"/>
              <a:t>と </a:t>
            </a:r>
            <a:r>
              <a:rPr lang="en-US" altLang="ja-JP" sz="1000" dirty="0" smtClean="0"/>
              <a:t>Cisco</a:t>
            </a:r>
            <a:r>
              <a:rPr lang="ja-JP" altLang="en-US" sz="1000" dirty="0"/>
              <a:t> </a:t>
            </a:r>
            <a:r>
              <a:rPr lang="en-US" altLang="ja-JP" sz="1000" dirty="0" smtClean="0"/>
              <a:t>TelePresence </a:t>
            </a:r>
            <a:r>
              <a:rPr lang="ja-JP" altLang="en-US" sz="1000" dirty="0"/>
              <a:t>を導入しました。</a:t>
            </a:r>
            <a:endParaRPr lang="en-US" altLang="ja-JP" sz="4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ゴシック" panose="020B0609070205080204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274638"/>
            <a:ext cx="1080000" cy="252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1045" y="272519"/>
            <a:ext cx="8483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ユーザ事例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7516" y="279004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サービス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539691" y="1897871"/>
            <a:ext cx="1636364" cy="1308572"/>
            <a:chOff x="257628" y="1710231"/>
            <a:chExt cx="1980000" cy="1308572"/>
          </a:xfrm>
        </p:grpSpPr>
        <p:sp>
          <p:nvSpPr>
            <p:cNvPr id="14" name="正方形/長方形 13"/>
            <p:cNvSpPr/>
            <p:nvPr/>
          </p:nvSpPr>
          <p:spPr>
            <a:xfrm>
              <a:off x="257628" y="1956974"/>
              <a:ext cx="198000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ja-JP" sz="900" dirty="0" smtClean="0"/>
                <a:t>BCP</a:t>
              </a:r>
              <a:r>
                <a:rPr lang="ja-JP" altLang="en-US" sz="900" dirty="0"/>
                <a:t>（事業継続）、働き方改革的な</a:t>
              </a:r>
              <a:r>
                <a:rPr lang="ja-JP" altLang="en-US" sz="900" dirty="0" smtClean="0"/>
                <a:t>観点で</a:t>
              </a:r>
              <a:r>
                <a:rPr lang="ja-JP" altLang="en-US" sz="900" dirty="0"/>
                <a:t>のコミュニケーション ツール</a:t>
              </a:r>
              <a:r>
                <a:rPr lang="ja-JP" altLang="en-US" sz="900" dirty="0" smtClean="0"/>
                <a:t>整備</a:t>
              </a:r>
              <a:endParaRPr lang="en-US" altLang="ja-JP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ja-JP" altLang="en-US" sz="9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ja-JP" altLang="en-US" sz="900" dirty="0" smtClean="0"/>
                <a:t>店舗</a:t>
              </a:r>
              <a:r>
                <a:rPr lang="ja-JP" altLang="en-US" sz="900" dirty="0"/>
                <a:t>やグループ企業間のむだな行き来</a:t>
              </a:r>
              <a:r>
                <a:rPr lang="ja-JP" altLang="en-US" sz="900" dirty="0" smtClean="0"/>
                <a:t>やコミュニケーション </a:t>
              </a:r>
              <a:r>
                <a:rPr lang="ja-JP" altLang="en-US" sz="900" dirty="0"/>
                <a:t>ロス</a:t>
              </a:r>
              <a:endParaRPr lang="ja-JP" altLang="en-US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57628" y="1710231"/>
              <a:ext cx="1980000" cy="23948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課題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2606312" y="1897871"/>
            <a:ext cx="1636364" cy="1585571"/>
            <a:chOff x="2434494" y="1710231"/>
            <a:chExt cx="1980000" cy="1585571"/>
          </a:xfrm>
        </p:grpSpPr>
        <p:sp>
          <p:nvSpPr>
            <p:cNvPr id="17" name="正方形/長方形 16"/>
            <p:cNvSpPr/>
            <p:nvPr/>
          </p:nvSpPr>
          <p:spPr>
            <a:xfrm>
              <a:off x="2434494" y="1956974"/>
              <a:ext cx="198000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ja-JP" sz="900" dirty="0"/>
                <a:t>Cisco Spark </a:t>
              </a:r>
              <a:r>
                <a:rPr lang="ja-JP" altLang="en-US" sz="900" dirty="0"/>
                <a:t>と </a:t>
              </a:r>
              <a:r>
                <a:rPr lang="en-US" altLang="ja-JP" sz="900" dirty="0"/>
                <a:t>Cisco </a:t>
              </a:r>
              <a:r>
                <a:rPr lang="en-US" altLang="ja-JP" sz="900" dirty="0" smtClean="0"/>
                <a:t>TelePresence</a:t>
              </a:r>
              <a:r>
                <a:rPr lang="ja-JP" altLang="en-US" sz="900" dirty="0" smtClean="0"/>
                <a:t>に</a:t>
              </a:r>
              <a:r>
                <a:rPr lang="ja-JP" altLang="en-US" sz="900" dirty="0"/>
                <a:t>よるミーティング</a:t>
              </a:r>
              <a:r>
                <a:rPr lang="ja-JP" altLang="en-US" sz="900" dirty="0" smtClean="0"/>
                <a:t>開催</a:t>
              </a:r>
              <a:endParaRPr lang="en-US" altLang="ja-JP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ja-JP" altLang="en-US" sz="9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ja-JP" altLang="en-US" sz="900" dirty="0" smtClean="0"/>
                <a:t>店舗</a:t>
              </a:r>
              <a:r>
                <a:rPr lang="ja-JP" altLang="en-US" sz="900" dirty="0"/>
                <a:t>状況のリアルタイムな把握と意思</a:t>
              </a:r>
              <a:r>
                <a:rPr lang="ja-JP" altLang="en-US" sz="900" dirty="0" smtClean="0"/>
                <a:t>決定</a:t>
              </a:r>
              <a:endParaRPr lang="en-US" altLang="ja-JP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ja-JP" altLang="en-US" sz="9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ja-JP" altLang="en-US" sz="900" dirty="0" smtClean="0"/>
                <a:t>移動</a:t>
              </a:r>
              <a:r>
                <a:rPr lang="ja-JP" altLang="en-US" sz="900" dirty="0"/>
                <a:t>負荷の軽減、コスト削減</a:t>
              </a:r>
              <a:endParaRPr lang="ja-JP" altLang="en-US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434494" y="1710231"/>
              <a:ext cx="1980000" cy="23948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ソリューション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4783177" y="1891386"/>
            <a:ext cx="1636364" cy="893074"/>
            <a:chOff x="4611359" y="1710231"/>
            <a:chExt cx="1980000" cy="893074"/>
          </a:xfrm>
        </p:grpSpPr>
        <p:sp>
          <p:nvSpPr>
            <p:cNvPr id="20" name="正方形/長方形 19"/>
            <p:cNvSpPr/>
            <p:nvPr/>
          </p:nvSpPr>
          <p:spPr>
            <a:xfrm>
              <a:off x="4611359" y="1956974"/>
              <a:ext cx="19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ja-JP" altLang="en-US" sz="900" dirty="0"/>
                <a:t>外部との協働加速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ja-JP" sz="9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ja-JP" altLang="en-US" sz="900" dirty="0" smtClean="0"/>
                <a:t>エリア</a:t>
              </a:r>
              <a:r>
                <a:rPr lang="ja-JP" altLang="en-US" sz="900" dirty="0"/>
                <a:t>を超えた店舗支援、教育実施</a:t>
              </a:r>
              <a:endParaRPr lang="ja-JP" altLang="en-US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611359" y="1710231"/>
              <a:ext cx="1980000" cy="239486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結果～今後</a:t>
              </a: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6634558" y="1859390"/>
            <a:ext cx="2021364" cy="51416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rgbClr val="67676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05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ゴシック" panose="020B0609070205080204" pitchFamily="49" charset="-128"/>
              </a:rPr>
              <a:t>製品</a:t>
            </a:r>
            <a:r>
              <a:rPr kumimoji="0" lang="en-US" altLang="ja-JP" sz="105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ゴシック" panose="020B0609070205080204" pitchFamily="49" charset="-128"/>
              </a:rPr>
              <a:t> &amp; </a:t>
            </a:r>
            <a:r>
              <a:rPr kumimoji="0" lang="ja-JP" altLang="ja-JP" sz="105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ゴシック" panose="020B0609070205080204" pitchFamily="49" charset="-128"/>
              </a:rPr>
              <a:t>サービス</a:t>
            </a:r>
            <a:endParaRPr kumimoji="0" lang="ja-JP" altLang="ja-JP" sz="11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Courier New" panose="02070309020205020404" pitchFamily="49" charset="0"/>
            </a:endParaRPr>
          </a:p>
          <a:p>
            <a:r>
              <a:rPr lang="ja-JP" altLang="en-US" sz="700" dirty="0" smtClean="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800" dirty="0" smtClean="0">
                <a:solidFill>
                  <a:schemeClr val="bg2"/>
                </a:solidFill>
              </a:rPr>
              <a:t>Cisco </a:t>
            </a:r>
            <a:r>
              <a:rPr lang="en-US" altLang="ja-JP" sz="800" dirty="0">
                <a:solidFill>
                  <a:schemeClr val="bg2"/>
                </a:solidFill>
              </a:rPr>
              <a:t>Spark</a:t>
            </a:r>
          </a:p>
          <a:p>
            <a:r>
              <a:rPr lang="ja-JP" altLang="en-US" sz="800" dirty="0">
                <a:solidFill>
                  <a:schemeClr val="bg2"/>
                </a:solidFill>
              </a:rPr>
              <a:t>・</a:t>
            </a:r>
            <a:r>
              <a:rPr lang="en-US" altLang="ja-JP" sz="800" dirty="0">
                <a:solidFill>
                  <a:schemeClr val="bg2"/>
                </a:solidFill>
              </a:rPr>
              <a:t>Cisco TelePresence</a:t>
            </a:r>
            <a:endParaRPr lang="ja-JP" altLang="ja-JP" sz="100" kern="100" dirty="0">
              <a:solidFill>
                <a:schemeClr val="bg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Courier New" panose="02070309020205020404" pitchFamily="49" charset="0"/>
            </a:endParaRPr>
          </a:p>
        </p:txBody>
      </p:sp>
      <p:sp>
        <p:nvSpPr>
          <p:cNvPr id="24" name="二等辺三角形 23"/>
          <p:cNvSpPr>
            <a:spLocks noChangeAspect="1"/>
          </p:cNvSpPr>
          <p:nvPr/>
        </p:nvSpPr>
        <p:spPr>
          <a:xfrm rot="5400000">
            <a:off x="2326176" y="2014197"/>
            <a:ext cx="143334" cy="123564"/>
          </a:xfrm>
          <a:prstGeom prst="triangle">
            <a:avLst/>
          </a:prstGeom>
          <a:gradFill rotWithShape="1">
            <a:gsLst>
              <a:gs pos="0">
                <a:srgbClr val="214794">
                  <a:tint val="50000"/>
                  <a:satMod val="300000"/>
                </a:srgbClr>
              </a:gs>
              <a:gs pos="35000">
                <a:srgbClr val="214794">
                  <a:tint val="37000"/>
                  <a:satMod val="300000"/>
                </a:srgbClr>
              </a:gs>
              <a:gs pos="100000">
                <a:srgbClr val="21479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二等辺三角形 24"/>
          <p:cNvSpPr>
            <a:spLocks noChangeAspect="1"/>
          </p:cNvSpPr>
          <p:nvPr/>
        </p:nvSpPr>
        <p:spPr>
          <a:xfrm rot="5400000">
            <a:off x="4480438" y="2003908"/>
            <a:ext cx="143334" cy="123564"/>
          </a:xfrm>
          <a:prstGeom prst="triangle">
            <a:avLst/>
          </a:prstGeom>
          <a:gradFill rotWithShape="1">
            <a:gsLst>
              <a:gs pos="0">
                <a:srgbClr val="8EBCDC">
                  <a:tint val="50000"/>
                  <a:satMod val="300000"/>
                </a:srgbClr>
              </a:gs>
              <a:gs pos="35000">
                <a:srgbClr val="8EBCDC">
                  <a:tint val="37000"/>
                  <a:satMod val="300000"/>
                </a:srgbClr>
              </a:gs>
              <a:gs pos="100000">
                <a:srgbClr val="8EBCD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1680566" y="529177"/>
            <a:ext cx="6275810" cy="0"/>
          </a:xfrm>
          <a:prstGeom prst="line">
            <a:avLst/>
          </a:prstGeom>
          <a:noFill/>
          <a:ln w="9525" cap="flat" cmpd="sng" algn="ctr">
            <a:solidFill>
              <a:srgbClr val="8EBCDC"/>
            </a:solidFill>
            <a:prstDash val="solid"/>
          </a:ln>
          <a:effectLst/>
        </p:spPr>
      </p:cxnSp>
      <p:grpSp>
        <p:nvGrpSpPr>
          <p:cNvPr id="27" name="グループ化 26"/>
          <p:cNvGrpSpPr/>
          <p:nvPr/>
        </p:nvGrpSpPr>
        <p:grpSpPr>
          <a:xfrm>
            <a:off x="-1" y="3587013"/>
            <a:ext cx="6588125" cy="1000862"/>
            <a:chOff x="-1" y="3587013"/>
            <a:chExt cx="6588125" cy="1000862"/>
          </a:xfrm>
        </p:grpSpPr>
        <p:sp>
          <p:nvSpPr>
            <p:cNvPr id="28" name="Rectangle 630"/>
            <p:cNvSpPr>
              <a:spLocks noChangeArrowheads="1"/>
            </p:cNvSpPr>
            <p:nvPr/>
          </p:nvSpPr>
          <p:spPr bwMode="auto">
            <a:xfrm flipV="1">
              <a:off x="-1" y="3587013"/>
              <a:ext cx="6588125" cy="1000862"/>
            </a:xfrm>
            <a:prstGeom prst="rect">
              <a:avLst/>
            </a:prstGeom>
            <a:gradFill rotWithShape="1">
              <a:gsLst>
                <a:gs pos="0">
                  <a:srgbClr val="32B2DF">
                    <a:shade val="51000"/>
                    <a:satMod val="130000"/>
                  </a:srgbClr>
                </a:gs>
                <a:gs pos="80000">
                  <a:srgbClr val="32B2DF">
                    <a:shade val="93000"/>
                    <a:satMod val="130000"/>
                  </a:srgbClr>
                </a:gs>
                <a:gs pos="100000">
                  <a:srgbClr val="32B2D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2B2D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73025" tIns="36511" rIns="73025" bIns="365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685295" y="3671672"/>
              <a:ext cx="806492" cy="806492"/>
              <a:chOff x="1647825" y="5186363"/>
              <a:chExt cx="1428750" cy="1428750"/>
            </a:xfrm>
          </p:grpSpPr>
          <p:sp>
            <p:nvSpPr>
              <p:cNvPr id="35" name="Oval 20"/>
              <p:cNvSpPr>
                <a:spLocks noChangeArrowheads="1"/>
              </p:cNvSpPr>
              <p:nvPr/>
            </p:nvSpPr>
            <p:spPr bwMode="auto">
              <a:xfrm>
                <a:off x="1647825" y="5186363"/>
                <a:ext cx="1428750" cy="1428750"/>
              </a:xfrm>
              <a:prstGeom prst="ellipse">
                <a:avLst/>
              </a:prstGeom>
              <a:gradFill rotWithShape="1">
                <a:gsLst>
                  <a:gs pos="0">
                    <a:srgbClr val="215163">
                      <a:alpha val="0"/>
                    </a:srgbClr>
                  </a:gs>
                  <a:gs pos="100000">
                    <a:srgbClr val="2BA2D7">
                      <a:alpha val="10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lIns="82124" tIns="41061" rIns="82124" bIns="4106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auto">
              <a:xfrm>
                <a:off x="1895991" y="5434529"/>
                <a:ext cx="932417" cy="932417"/>
              </a:xfrm>
              <a:prstGeom prst="ellipse">
                <a:avLst/>
              </a:prstGeom>
              <a:gradFill rotWithShape="1">
                <a:gsLst>
                  <a:gs pos="0">
                    <a:srgbClr val="255E76">
                      <a:alpha val="0"/>
                    </a:srgbClr>
                  </a:gs>
                  <a:gs pos="100000">
                    <a:srgbClr val="50CCFE">
                      <a:alpha val="28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189037" y="3781048"/>
              <a:ext cx="1114185" cy="612792"/>
              <a:chOff x="189037" y="3795886"/>
              <a:chExt cx="1114185" cy="612792"/>
            </a:xfrm>
          </p:grpSpPr>
          <p:sp>
            <p:nvSpPr>
              <p:cNvPr id="33" name="Text Box 23"/>
              <p:cNvSpPr txBox="1">
                <a:spLocks noChangeArrowheads="1"/>
              </p:cNvSpPr>
              <p:nvPr/>
            </p:nvSpPr>
            <p:spPr bwMode="auto">
              <a:xfrm>
                <a:off x="189037" y="3795886"/>
                <a:ext cx="518513" cy="329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>
                <a:spAutoFit/>
              </a:bodyPr>
              <a:lstStyle/>
              <a:p>
                <a:pPr marL="0" marR="0" lvl="0" indent="0" defTabSz="8143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Why</a:t>
                </a:r>
              </a:p>
            </p:txBody>
          </p:sp>
          <p:sp>
            <p:nvSpPr>
              <p:cNvPr id="34" name="Text Box 24"/>
              <p:cNvSpPr txBox="1">
                <a:spLocks noChangeArrowheads="1"/>
              </p:cNvSpPr>
              <p:nvPr/>
            </p:nvSpPr>
            <p:spPr bwMode="auto">
              <a:xfrm>
                <a:off x="419225" y="4017977"/>
                <a:ext cx="883997" cy="390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>
                <a:spAutoFit/>
              </a:bodyPr>
              <a:lstStyle/>
              <a:p>
                <a:pPr marL="0" marR="0" lvl="0" indent="0" defTabSz="8143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Cisco?</a:t>
                </a:r>
              </a:p>
            </p:txBody>
          </p:sp>
        </p:grpSp>
        <p:sp>
          <p:nvSpPr>
            <p:cNvPr id="31" name="正方形/長方形 30"/>
            <p:cNvSpPr/>
            <p:nvPr/>
          </p:nvSpPr>
          <p:spPr>
            <a:xfrm>
              <a:off x="1560288" y="3656557"/>
              <a:ext cx="5027836" cy="8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050" dirty="0" smtClean="0">
                  <a:solidFill>
                    <a:schemeClr val="bg2"/>
                  </a:solidFill>
                </a:rPr>
                <a:t>「直感的</a:t>
              </a:r>
              <a:r>
                <a:rPr lang="ja-JP" altLang="en-US" sz="1050" dirty="0">
                  <a:solidFill>
                    <a:schemeClr val="bg2"/>
                  </a:solidFill>
                </a:rPr>
                <a:t>な </a:t>
              </a:r>
              <a:r>
                <a:rPr lang="en-US" altLang="ja-JP" sz="1050" dirty="0">
                  <a:solidFill>
                    <a:schemeClr val="bg2"/>
                  </a:solidFill>
                </a:rPr>
                <a:t>UI </a:t>
              </a:r>
              <a:r>
                <a:rPr lang="ja-JP" altLang="en-US" sz="1050" dirty="0">
                  <a:solidFill>
                    <a:schemeClr val="bg2"/>
                  </a:solidFill>
                </a:rPr>
                <a:t>による使用感と見た目もスマート、というのが第一印象で</a:t>
              </a:r>
            </a:p>
            <a:p>
              <a:r>
                <a:rPr lang="ja-JP" altLang="en-US" sz="1050" dirty="0">
                  <a:solidFill>
                    <a:schemeClr val="bg2"/>
                  </a:solidFill>
                </a:rPr>
                <a:t>した。いま現在だけでなく未来に向けて、シスコが考えるコラボレーショ</a:t>
              </a:r>
            </a:p>
            <a:p>
              <a:r>
                <a:rPr lang="ja-JP" altLang="en-US" sz="1050" dirty="0">
                  <a:solidFill>
                    <a:schemeClr val="bg2"/>
                  </a:solidFill>
                </a:rPr>
                <a:t>ンや新しい働き方の思想に共鳴した、というのが導入の決め手です</a:t>
              </a:r>
              <a:r>
                <a:rPr lang="ja-JP" altLang="en-US" sz="1050" dirty="0" smtClean="0">
                  <a:solidFill>
                    <a:schemeClr val="bg2"/>
                  </a:solidFill>
                </a:rPr>
                <a:t>。」</a:t>
              </a:r>
              <a:endParaRPr lang="en-US" altLang="ja-JP" sz="1050" dirty="0" smtClean="0">
                <a:solidFill>
                  <a:schemeClr val="bg2"/>
                </a:solidFill>
              </a:endParaRPr>
            </a:p>
            <a:p>
              <a:r>
                <a:rPr lang="ja-JP" altLang="en-US" sz="800" dirty="0">
                  <a:solidFill>
                    <a:schemeClr val="bg2"/>
                  </a:solidFill>
                </a:rPr>
                <a:t>サツドラホールディングス株式会社 </a:t>
              </a:r>
              <a:endParaRPr lang="en-US" altLang="ja-JP" sz="800" dirty="0" smtClean="0">
                <a:solidFill>
                  <a:schemeClr val="bg2"/>
                </a:solidFill>
              </a:endParaRPr>
            </a:p>
            <a:p>
              <a:r>
                <a:rPr lang="ja-JP" altLang="en-US" sz="800" dirty="0" smtClean="0">
                  <a:solidFill>
                    <a:schemeClr val="bg2"/>
                  </a:solidFill>
                </a:rPr>
                <a:t>代表</a:t>
              </a:r>
              <a:r>
                <a:rPr lang="ja-JP" altLang="en-US" sz="800" dirty="0">
                  <a:solidFill>
                    <a:schemeClr val="bg2"/>
                  </a:solidFill>
                </a:rPr>
                <a:t>取締役社長　富山 浩樹 氏</a:t>
              </a:r>
              <a:endParaRPr lang="ja-JP" altLang="en-US" sz="800" dirty="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1560288" y="3713525"/>
              <a:ext cx="0" cy="747839"/>
            </a:xfrm>
            <a:prstGeom prst="line">
              <a:avLst/>
            </a:prstGeom>
            <a:noFill/>
            <a:ln w="9525">
              <a:solidFill>
                <a:srgbClr val="C5D4E9"/>
              </a:solidFill>
              <a:round/>
              <a:headEnd/>
              <a:tailEnd/>
            </a:ln>
          </p:spPr>
          <p:txBody>
            <a:bodyPr lIns="82124" tIns="41061" rIns="82124" bIns="4106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47" y="2583143"/>
            <a:ext cx="1206595" cy="804397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14" y="3926259"/>
            <a:ext cx="997186" cy="664791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01" y="3606132"/>
            <a:ext cx="928350" cy="521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正方形/長方形 38"/>
          <p:cNvSpPr/>
          <p:nvPr/>
        </p:nvSpPr>
        <p:spPr>
          <a:xfrm>
            <a:off x="6739571" y="3392316"/>
            <a:ext cx="19163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dirty="0"/>
              <a:t>パートナーを交えた</a:t>
            </a:r>
          </a:p>
          <a:p>
            <a:r>
              <a:rPr lang="en-US" altLang="ja-JP" sz="500" dirty="0"/>
              <a:t>Cisco Spark &amp; Cisco TelePresence </a:t>
            </a:r>
            <a:r>
              <a:rPr lang="ja-JP" altLang="en-US" sz="500" dirty="0"/>
              <a:t>ミーティング風景。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7735152" y="4140124"/>
            <a:ext cx="91428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dirty="0">
                <a:solidFill>
                  <a:srgbClr val="231F20"/>
                </a:solidFill>
                <a:latin typeface="KozGoPro-Regular-90pv-RKSJ-H-Identity-H"/>
              </a:rPr>
              <a:t>遠隔からの参加の様子。</a:t>
            </a:r>
            <a:r>
              <a:rPr lang="en-US" altLang="ja-JP" sz="500" dirty="0">
                <a:solidFill>
                  <a:srgbClr val="231F20"/>
                </a:solidFill>
                <a:latin typeface="KozGoPro-Regular-90pv-RKSJ-H-Identity-H"/>
              </a:rPr>
              <a:t>LTE </a:t>
            </a:r>
            <a:r>
              <a:rPr lang="ja-JP" altLang="en-US" sz="500" dirty="0">
                <a:solidFill>
                  <a:srgbClr val="231F20"/>
                </a:solidFill>
                <a:latin typeface="KozGoPro-Regular-90pv-RKSJ-H-Identity-H"/>
              </a:rPr>
              <a:t>通信対応の </a:t>
            </a:r>
            <a:r>
              <a:rPr lang="en-US" altLang="ja-JP" sz="500" dirty="0">
                <a:solidFill>
                  <a:srgbClr val="231F20"/>
                </a:solidFill>
                <a:latin typeface="KozGoPro-Regular-90pv-RKSJ-H-Identity-H"/>
              </a:rPr>
              <a:t>PC </a:t>
            </a:r>
            <a:r>
              <a:rPr lang="ja-JP" altLang="en-US" sz="500" dirty="0">
                <a:solidFill>
                  <a:srgbClr val="231F20"/>
                </a:solidFill>
                <a:latin typeface="KozGoPro-Regular-90pv-RKSJ-H-Identity-H"/>
              </a:rPr>
              <a:t>からでも</a:t>
            </a:r>
          </a:p>
          <a:p>
            <a:r>
              <a:rPr lang="ja-JP" altLang="en-US" sz="500" dirty="0">
                <a:solidFill>
                  <a:srgbClr val="231F20"/>
                </a:solidFill>
                <a:latin typeface="KozGoPro-Regular-90pv-RKSJ-H-Identity-H"/>
              </a:rPr>
              <a:t>驚きの高画質でミーティング可能。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4732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object type=&quot;3&quot; unique_id=&quot;184153&quot;&gt;&lt;property id=&quot;20148&quot; value=&quot;5&quot;/&gt;&lt;property id=&quot;20300&quot; value=&quot;Slide 6 - &amp;quot;Use this slide for transitions&amp;quot;&quot;/&gt;&lt;property id=&quot;20307&quot; value=&quot;257&quot;/&gt;&lt;/object&gt;&lt;object type=&quot;3&quot; unique_id=&quot;184154&quot;&gt;&lt;property id=&quot;20148&quot; value=&quot;5&quot;/&gt;&lt;property id=&quot;20300&quot; value=&quot;Slide 25 - &amp;quot;Color palette&amp;quot;&quot;/&gt;&lt;property id=&quot;20307&quot; value=&quot;258&quot;/&gt;&lt;/object&gt;&lt;object type=&quot;3&quot; unique_id=&quot;184155&quot;&gt;&lt;property id=&quot;20148&quot; value=&quot;5&quot;/&gt;&lt;property id=&quot;20300&quot; value=&quot;Slide 13 - &amp;quot;Two-column layout&amp;quot;&quot;/&gt;&lt;property id=&quot;20307&quot; value=&quot;259&quot;/&gt;&lt;/object&gt;&lt;object type=&quot;3&quot; unique_id=&quot;184156&quot;&gt;&lt;property id=&quot;20148&quot; value=&quot;5&quot;/&gt;&lt;property id=&quot;20300&quot; value=&quot;Slide 19 - &amp;quot;This is a sample headline&amp;quot;&quot;/&gt;&lt;property id=&quot;20307&quot; value=&quot;260&quot;/&gt;&lt;/object&gt;&lt;object type=&quot;3&quot; unique_id=&quot;184157&quot;&gt;&lt;property id=&quot;20148&quot; value=&quot;5&quot;/&gt;&lt;property id=&quot;20300&quot; value=&quot;Slide 20 - &amp;quot;Slide title&amp;quot;&quot;/&gt;&lt;property id=&quot;20307&quot; value=&quot;261&quot;/&gt;&lt;/object&gt;&lt;object type=&quot;3&quot; unique_id=&quot;184158&quot;&gt;&lt;property id=&quot;20148&quot; value=&quot;5&quot;/&gt;&lt;property id=&quot;20300&quot; value=&quot;Slide 10 - &amp;quot;This is a sample headline&amp;quot;&quot;/&gt;&lt;property id=&quot;20307&quot; value=&quot;262&quot;/&gt;&lt;/object&gt;&lt;object type=&quot;3&quot; unique_id=&quot;184159&quot;&gt;&lt;property id=&quot;20148&quot; value=&quot;5&quot;/&gt;&lt;property id=&quot;20300&quot; value=&quot;Slide 11 - &amp;quot;This is a sample headline&amp;quot;&quot;/&gt;&lt;property id=&quot;20307&quot; value=&quot;263&quot;/&gt;&lt;/object&gt;&lt;object type=&quot;3&quot; unique_id=&quot;184160&quot;&gt;&lt;property id=&quot;20148&quot; value=&quot;5&quot;/&gt;&lt;property id=&quot;20300&quot; value=&quot;Slide 12 - &amp;quot;This is a sample headline&amp;quot;&quot;/&gt;&lt;property id=&quot;20307&quot; value=&quot;264&quot;/&gt;&lt;/object&gt;&lt;object type=&quot;3&quot; unique_id=&quot;184161&quot;&gt;&lt;property id=&quot;20148&quot; value=&quot;5&quot;/&gt;&lt;property id=&quot;20300&quot; value=&quot;Slide 14 - &amp;quot;This is a sample headline&amp;quot;&quot;/&gt;&lt;property id=&quot;20307&quot; value=&quot;265&quot;/&gt;&lt;/object&gt;&lt;object type=&quot;3&quot; unique_id=&quot;184162&quot;&gt;&lt;property id=&quot;20148&quot; value=&quot;5&quot;/&gt;&lt;property id=&quot;20300&quot; value=&quot;Slide 15 - &amp;quot;This is a sample headline&amp;quot;&quot;/&gt;&lt;property id=&quot;20307&quot; value=&quot;266&quot;/&gt;&lt;/object&gt;&lt;object type=&quot;3&quot; unique_id=&quot;184163&quot;&gt;&lt;property id=&quot;20148&quot; value=&quot;5&quot;/&gt;&lt;property id=&quot;20300&quot; value=&quot;Slide 16 - &amp;quot;This is a sample headline&amp;quot;&quot;/&gt;&lt;property id=&quot;20307&quot; value=&quot;267&quot;/&gt;&lt;/object&gt;&lt;object type=&quot;3&quot; unique_id=&quot;184164&quot;&gt;&lt;property id=&quot;20148&quot; value=&quot;5&quot;/&gt;&lt;property id=&quot;20300&quot; value=&quot;Slide 21 - &amp;quot;Use this layout when pairing words with a picture.&amp;quot;&quot;/&gt;&lt;property id=&quot;20307&quot; value=&quot;268&quot;/&gt;&lt;/object&gt;&lt;object type=&quot;3&quot; unique_id=&quot;184165&quot;&gt;&lt;property id=&quot;20148&quot; value=&quot;5&quot;/&gt;&lt;property id=&quot;20300&quot; value=&quot;Slide 22 - &amp;quot;Use this layout when pairing words with a picture.&amp;quot;&quot;/&gt;&lt;property id=&quot;20307&quot; value=&quot;269&quot;/&gt;&lt;/object&gt;&lt;object type=&quot;3&quot; unique_id=&quot;184166&quot;&gt;&lt;property id=&quot;20148&quot; value=&quot;5&quot;/&gt;&lt;property id=&quot;20300&quot; value=&quot;Slide 23&quot;/&gt;&lt;property id=&quot;20307&quot; value=&quot;270&quot;/&gt;&lt;/object&gt;&lt;object type=&quot;3&quot; unique_id=&quot;198815&quot;&gt;&lt;property id=&quot;20148&quot; value=&quot;5&quot;/&gt;&lt;property id=&quot;20300&quot; value=&quot;Slide 24 - &amp;quot;Best practices&amp;quot;&quot;/&gt;&lt;property id=&quot;20307&quot; value=&quot;286&quot;/&gt;&lt;/object&gt;&lt;object type=&quot;3&quot; unique_id=&quot;198816&quot;&gt;&lt;property id=&quot;20148&quot; value=&quot;5&quot;/&gt;&lt;property id=&quot;20300&quot; value=&quot;Slide 26 - &amp;quot;Only use the themes provided&amp;quot;&quot;/&gt;&lt;property id=&quot;20307&quot; value=&quot;287&quot;/&gt;&lt;/object&gt;&lt;object type=&quot;3&quot; unique_id=&quot;198998&quot;&gt;&lt;property id=&quot;20148&quot; value=&quot;5&quot;/&gt;&lt;property id=&quot;20300&quot; value=&quot;Slide 27 - &amp;quot;Seven tips for better presentations&amp;quot;&quot;/&gt;&lt;property id=&quot;20307&quot; value=&quot;288&quot;/&gt;&lt;/object&gt;&lt;object type=&quot;3&quot; unique_id=&quot;199061&quot;&gt;&lt;property id=&quot;20148&quot; value=&quot;5&quot;/&gt;&lt;property id=&quot;20300&quot; value=&quot;Slide 1 - &amp;quot;Please read&amp;quot;&quot;/&gt;&lt;property id=&quot;20307&quot; value=&quot;303&quot;/&gt;&lt;/object&gt;&lt;object type=&quot;3&quot; unique_id=&quot;199062&quot;&gt;&lt;property id=&quot;20148&quot; value=&quot;5&quot;/&gt;&lt;property id=&quot;20300&quot; value=&quot;Slide 2 - &amp;quot;Everyone is responsible  for security&amp;quot;&quot;/&gt;&lt;property id=&quot;20307&quot; value=&quot;443&quot;/&gt;&lt;/object&gt;&lt;object type=&quot;3&quot; unique_id=&quot;199063&quot;&gt;&lt;property id=&quot;20148&quot; value=&quot;5&quot;/&gt;&lt;property id=&quot;20300&quot; value=&quot;Slide 3 - &amp;quot;Please read&amp;quot;&quot;/&gt;&lt;property id=&quot;20307&quot; value=&quot;444&quot;/&gt;&lt;/object&gt;&lt;object type=&quot;3&quot; unique_id=&quot;199064&quot;&gt;&lt;property id=&quot;20148&quot; value=&quot;5&quot;/&gt;&lt;property id=&quot;20300&quot; value=&quot;Slide 4 - &amp;quot;Color themes&amp;quot;&quot;/&gt;&lt;property id=&quot;20307&quot; value=&quot;445&quot;/&gt;&lt;/object&gt;&lt;object type=&quot;3&quot; unique_id=&quot;199065&quot;&gt;&lt;property id=&quot;20148&quot; value=&quot;5&quot;/&gt;&lt;property id=&quot;20300&quot; value=&quot;Slide 5 - &amp;quot;Presentation Title Goes Here&amp;quot;&quot;/&gt;&lt;property id=&quot;20307&quot; value=&quot;256&quot;/&gt;&lt;/object&gt;&lt;object type=&quot;3&quot; unique_id=&quot;199066&quot;&gt;&lt;property id=&quot;20148&quot; value=&quot;5&quot;/&gt;&lt;property id=&quot;20300&quot; value=&quot;Slide 7 - &amp;quot;Use this slide for transitions&amp;quot;&quot;/&gt;&lt;property id=&quot;20307&quot; value=&quot;302&quot;/&gt;&lt;/object&gt;&lt;object type=&quot;3&quot; unique_id=&quot;199067&quot;&gt;&lt;property id=&quot;20148&quot; value=&quot;5&quot;/&gt;&lt;property id=&quot;20300&quot; value=&quot;Slide 8 - &amp;quot;“Design is the silent  ambassador of your brand.”&amp;quot;&quot;/&gt;&lt;property id=&quot;20307&quot; value=&quot;293&quot;/&gt;&lt;/object&gt;&lt;object type=&quot;3&quot; unique_id=&quot;199068&quot;&gt;&lt;property id=&quot;20148&quot; value=&quot;5&quot;/&gt;&lt;property id=&quot;20300&quot; value=&quot;Slide 9 - &amp;quot;“Design is the silent  ambassador of your brand.”&amp;quot;&quot;/&gt;&lt;property id=&quot;20307&quot; value=&quot;301&quot;/&gt;&lt;/object&gt;&lt;object type=&quot;3&quot; unique_id=&quot;199069&quot;&gt;&lt;property id=&quot;20148&quot; value=&quot;5&quot;/&gt;&lt;property id=&quot;20300&quot; value=&quot;Slide 17 - &amp;quot;Bar charts&amp;quot;&quot;/&gt;&lt;property id=&quot;20307&quot; value=&quot;298&quot;/&gt;&lt;/object&gt;&lt;object type=&quot;3&quot; unique_id=&quot;199070&quot;&gt;&lt;property id=&quot;20148&quot; value=&quot;5&quot;/&gt;&lt;property id=&quot;20300&quot; value=&quot;Slide 18 - &amp;quot;Line charts&amp;quot;&quot;/&gt;&lt;property id=&quot;20307&quot; value=&quot;300&quot;/&gt;&lt;/object&gt;&lt;object type=&quot;3&quot; unique_id=&quot;199071&quot;&gt;&lt;property id=&quot;20148&quot; value=&quot;5&quot;/&gt;&lt;property id=&quot;20300&quot; value=&quot;Slide 28&quot;/&gt;&lt;property id=&quot;20307&quot; value=&quot;290&quot;/&gt;&lt;/object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263</Words>
  <Application>Microsoft Macintosh PowerPoint</Application>
  <PresentationFormat>画面に合わせる (16:9)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Calibri</vt:lpstr>
      <vt:lpstr>CiscoSans</vt:lpstr>
      <vt:lpstr>CiscoSans ExtraLight</vt:lpstr>
      <vt:lpstr>CiscoSans Thin</vt:lpstr>
      <vt:lpstr>CiscoSansTT ExtraLight</vt:lpstr>
      <vt:lpstr>CiscoSansTT Thin</vt:lpstr>
      <vt:lpstr>Courier New</vt:lpstr>
      <vt:lpstr>KozGoPro-Regular-90pv-RKSJ-H-Identity-H</vt:lpstr>
      <vt:lpstr>Meiryo UI</vt:lpstr>
      <vt:lpstr>ＭＳ Ｐゴシック</vt:lpstr>
      <vt:lpstr>ＭＳ ゴシック</vt:lpstr>
      <vt:lpstr>メイリオ</vt:lpstr>
      <vt:lpstr>Arial</vt:lpstr>
      <vt:lpstr>Blue theme 2015 16x9</vt:lpstr>
      <vt:lpstr>PowerPoint プレゼンテーション</vt:lpstr>
    </vt:vector>
  </TitlesOfParts>
  <Company>NDS Limited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cisco_case</dc:title>
  <dc:creator>spius@cisco.com</dc:creator>
  <cp:lastModifiedBy>Microsoft Office ユーザー</cp:lastModifiedBy>
  <cp:revision>884</cp:revision>
  <cp:lastPrinted>2016-04-29T20:31:14Z</cp:lastPrinted>
  <dcterms:created xsi:type="dcterms:W3CDTF">2014-07-09T19:55:36Z</dcterms:created>
  <dcterms:modified xsi:type="dcterms:W3CDTF">2018-02-07T07:40:36Z</dcterms:modified>
</cp:coreProperties>
</file>