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xlsx" ContentType="application/vnd.openxmlformats-officedocument.spreadsheetml.sheet"/>
  <Default Extension="vml" ContentType="application/vnd.openxmlformats-officedocument.vmlDrawing"/>
  <Default Extension="wdp" ContentType="image/vnd.ms-photo"/>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081" r:id="rId1"/>
    <p:sldMasterId id="2147486091" r:id="rId2"/>
    <p:sldMasterId id="2147486122" r:id="rId3"/>
    <p:sldMasterId id="2147486194" r:id="rId4"/>
    <p:sldMasterId id="2147486202" r:id="rId5"/>
    <p:sldMasterId id="2147486233" r:id="rId6"/>
  </p:sldMasterIdLst>
  <p:notesMasterIdLst>
    <p:notesMasterId r:id="rId55"/>
  </p:notesMasterIdLst>
  <p:sldIdLst>
    <p:sldId id="1109" r:id="rId7"/>
    <p:sldId id="1135" r:id="rId8"/>
    <p:sldId id="1097" r:id="rId9"/>
    <p:sldId id="1100" r:id="rId10"/>
    <p:sldId id="1079" r:id="rId11"/>
    <p:sldId id="1088" r:id="rId12"/>
    <p:sldId id="1080" r:id="rId13"/>
    <p:sldId id="1066" r:id="rId14"/>
    <p:sldId id="1067" r:id="rId15"/>
    <p:sldId id="1107" r:id="rId16"/>
    <p:sldId id="1068" r:id="rId17"/>
    <p:sldId id="1069" r:id="rId18"/>
    <p:sldId id="1070" r:id="rId19"/>
    <p:sldId id="1136" r:id="rId20"/>
    <p:sldId id="1102" r:id="rId21"/>
    <p:sldId id="1114" r:id="rId22"/>
    <p:sldId id="1137" r:id="rId23"/>
    <p:sldId id="1134" r:id="rId24"/>
    <p:sldId id="1138" r:id="rId25"/>
    <p:sldId id="1105" r:id="rId26"/>
    <p:sldId id="1150" r:id="rId27"/>
    <p:sldId id="1146" r:id="rId28"/>
    <p:sldId id="1143" r:id="rId29"/>
    <p:sldId id="1148" r:id="rId30"/>
    <p:sldId id="1111" r:id="rId31"/>
    <p:sldId id="1139" r:id="rId32"/>
    <p:sldId id="1140" r:id="rId33"/>
    <p:sldId id="1115" r:id="rId34"/>
    <p:sldId id="1112" r:id="rId35"/>
    <p:sldId id="1144" r:id="rId36"/>
    <p:sldId id="1116" r:id="rId37"/>
    <p:sldId id="1117" r:id="rId38"/>
    <p:sldId id="1118" r:id="rId39"/>
    <p:sldId id="1119" r:id="rId40"/>
    <p:sldId id="1120" r:id="rId41"/>
    <p:sldId id="1121" r:id="rId42"/>
    <p:sldId id="1122" r:id="rId43"/>
    <p:sldId id="1123" r:id="rId44"/>
    <p:sldId id="1124" r:id="rId45"/>
    <p:sldId id="1125" r:id="rId46"/>
    <p:sldId id="1126" r:id="rId47"/>
    <p:sldId id="1127" r:id="rId48"/>
    <p:sldId id="1128" r:id="rId49"/>
    <p:sldId id="1129" r:id="rId50"/>
    <p:sldId id="1131" r:id="rId51"/>
    <p:sldId id="1132" r:id="rId52"/>
    <p:sldId id="1133" r:id="rId53"/>
    <p:sldId id="1151" r:id="rId54"/>
  </p:sldIdLst>
  <p:sldSz cx="9144000" cy="5143500" type="screen16x9"/>
  <p:notesSz cx="6858000" cy="9144000"/>
  <p:defaultTextStyle>
    <a:defPPr>
      <a:defRPr lang="en-US"/>
    </a:defPPr>
    <a:lvl1pPr algn="l" defTabSz="457178"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78" algn="l" defTabSz="457178"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55" algn="l" defTabSz="457178"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32" algn="l" defTabSz="457178"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709" algn="l" defTabSz="457178"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886" algn="l" defTabSz="457178" rtl="0" eaLnBrk="1" latinLnBrk="0" hangingPunct="1">
      <a:defRPr kern="1200">
        <a:solidFill>
          <a:schemeClr val="tx1"/>
        </a:solidFill>
        <a:latin typeface="Arial" charset="0"/>
        <a:ea typeface="ＭＳ Ｐゴシック" charset="0"/>
        <a:cs typeface="ＭＳ Ｐゴシック" charset="0"/>
      </a:defRPr>
    </a:lvl6pPr>
    <a:lvl7pPr marL="2743064" algn="l" defTabSz="457178" rtl="0" eaLnBrk="1" latinLnBrk="0" hangingPunct="1">
      <a:defRPr kern="1200">
        <a:solidFill>
          <a:schemeClr val="tx1"/>
        </a:solidFill>
        <a:latin typeface="Arial" charset="0"/>
        <a:ea typeface="ＭＳ Ｐゴシック" charset="0"/>
        <a:cs typeface="ＭＳ Ｐゴシック" charset="0"/>
      </a:defRPr>
    </a:lvl7pPr>
    <a:lvl8pPr marL="3200240" algn="l" defTabSz="457178" rtl="0" eaLnBrk="1" latinLnBrk="0" hangingPunct="1">
      <a:defRPr kern="1200">
        <a:solidFill>
          <a:schemeClr val="tx1"/>
        </a:solidFill>
        <a:latin typeface="Arial" charset="0"/>
        <a:ea typeface="ＭＳ Ｐゴシック" charset="0"/>
        <a:cs typeface="ＭＳ Ｐゴシック" charset="0"/>
      </a:defRPr>
    </a:lvl8pPr>
    <a:lvl9pPr marL="3657418" algn="l" defTabSz="457178"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Repeat" id="{A5BDC6AF-3C22-8D42-BCD0-C1ECAA02D675}">
          <p14:sldIdLst>
            <p14:sldId id="1109"/>
            <p14:sldId id="1135"/>
            <p14:sldId id="1097"/>
            <p14:sldId id="1100"/>
            <p14:sldId id="1079"/>
            <p14:sldId id="1088"/>
            <p14:sldId id="1080"/>
            <p14:sldId id="1066"/>
            <p14:sldId id="1067"/>
            <p14:sldId id="1107"/>
            <p14:sldId id="1068"/>
            <p14:sldId id="1069"/>
            <p14:sldId id="1070"/>
            <p14:sldId id="1136"/>
            <p14:sldId id="1102"/>
            <p14:sldId id="1114"/>
            <p14:sldId id="1137"/>
            <p14:sldId id="1134"/>
            <p14:sldId id="1138"/>
            <p14:sldId id="1105"/>
            <p14:sldId id="1150"/>
            <p14:sldId id="1146"/>
            <p14:sldId id="1143"/>
            <p14:sldId id="1148"/>
            <p14:sldId id="1111"/>
            <p14:sldId id="1139"/>
            <p14:sldId id="1140"/>
            <p14:sldId id="1115"/>
            <p14:sldId id="1112"/>
            <p14:sldId id="1144"/>
            <p14:sldId id="1116"/>
            <p14:sldId id="1117"/>
            <p14:sldId id="1118"/>
            <p14:sldId id="1119"/>
            <p14:sldId id="1120"/>
            <p14:sldId id="1121"/>
            <p14:sldId id="1122"/>
            <p14:sldId id="1123"/>
            <p14:sldId id="1124"/>
            <p14:sldId id="1125"/>
            <p14:sldId id="1126"/>
            <p14:sldId id="1127"/>
            <p14:sldId id="1128"/>
            <p14:sldId id="1129"/>
            <p14:sldId id="1131"/>
            <p14:sldId id="1132"/>
            <p14:sldId id="1133"/>
            <p14:sldId id="1151"/>
          </p14:sldIdLst>
        </p14:section>
        <p14:section name="First Time" id="{CE0C132A-3A89-6142-A876-453A2990B54B}">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kee" initials="" lastIdx="1" clrIdx="0"/>
  <p:cmAuthor id="2" name="Microsoft Office ユーザー" initials="Office"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202"/>
    <p:restoredTop sz="96206"/>
  </p:normalViewPr>
  <p:slideViewPr>
    <p:cSldViewPr snapToGrid="0" snapToObjects="1">
      <p:cViewPr varScale="1">
        <p:scale>
          <a:sx n="165" d="100"/>
          <a:sy n="165" d="100"/>
        </p:scale>
        <p:origin x="664" y="184"/>
      </p:cViewPr>
      <p:guideLst>
        <p:guide orient="horz" pos="162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notesMaster" Target="notesMasters/notesMaster1.xml"/><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svials/Desktop/CTG%20TAM%20Update%2020170531%20SL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'New Pivot'!$C$20</c:f>
              <c:strCache>
                <c:ptCount val="1"/>
                <c:pt idx="0">
                  <c:v>Core</c:v>
                </c:pt>
              </c:strCache>
            </c:strRef>
          </c:tx>
          <c:spPr>
            <a:solidFill>
              <a:schemeClr val="accent1"/>
            </a:solidFill>
            <a:ln>
              <a:noFill/>
            </a:ln>
            <a:effectLst/>
          </c:spPr>
          <c:invertIfNegative val="0"/>
          <c:cat>
            <c:numRef>
              <c:f>'New Pivot'!$D$19:$H$19</c:f>
              <c:numCache>
                <c:formatCode>General</c:formatCode>
                <c:ptCount val="5"/>
                <c:pt idx="0">
                  <c:v>2016.0</c:v>
                </c:pt>
                <c:pt idx="1">
                  <c:v>2017.0</c:v>
                </c:pt>
                <c:pt idx="2">
                  <c:v>2018.0</c:v>
                </c:pt>
                <c:pt idx="3">
                  <c:v>2019.0</c:v>
                </c:pt>
                <c:pt idx="4">
                  <c:v>2020.0</c:v>
                </c:pt>
              </c:numCache>
            </c:numRef>
          </c:cat>
          <c:val>
            <c:numRef>
              <c:f>'New Pivot'!$D$20:$H$20</c:f>
              <c:numCache>
                <c:formatCode>0.00</c:formatCode>
                <c:ptCount val="5"/>
                <c:pt idx="0">
                  <c:v>0.773</c:v>
                </c:pt>
                <c:pt idx="1">
                  <c:v>0.758</c:v>
                </c:pt>
                <c:pt idx="2">
                  <c:v>0.745</c:v>
                </c:pt>
                <c:pt idx="3">
                  <c:v>0.739</c:v>
                </c:pt>
                <c:pt idx="4">
                  <c:v>0.739</c:v>
                </c:pt>
              </c:numCache>
            </c:numRef>
          </c:val>
          <c:extLst xmlns:c16r2="http://schemas.microsoft.com/office/drawing/2015/06/chart">
            <c:ext xmlns:c16="http://schemas.microsoft.com/office/drawing/2014/chart" uri="{C3380CC4-5D6E-409C-BE32-E72D297353CC}">
              <c16:uniqueId val="{00000000-7FEF-4DFB-839B-00F71CC293B3}"/>
            </c:ext>
          </c:extLst>
        </c:ser>
        <c:ser>
          <c:idx val="1"/>
          <c:order val="1"/>
          <c:tx>
            <c:strRef>
              <c:f>'New Pivot'!$C$21</c:f>
              <c:strCache>
                <c:ptCount val="1"/>
                <c:pt idx="0">
                  <c:v>Cloud</c:v>
                </c:pt>
              </c:strCache>
            </c:strRef>
          </c:tx>
          <c:spPr>
            <a:solidFill>
              <a:schemeClr val="accent2"/>
            </a:solidFill>
            <a:ln>
              <a:noFill/>
            </a:ln>
            <a:effectLst/>
          </c:spPr>
          <c:invertIfNegative val="0"/>
          <c:cat>
            <c:numRef>
              <c:f>'New Pivot'!$D$19:$H$19</c:f>
              <c:numCache>
                <c:formatCode>General</c:formatCode>
                <c:ptCount val="5"/>
                <c:pt idx="0">
                  <c:v>2016.0</c:v>
                </c:pt>
                <c:pt idx="1">
                  <c:v>2017.0</c:v>
                </c:pt>
                <c:pt idx="2">
                  <c:v>2018.0</c:v>
                </c:pt>
                <c:pt idx="3">
                  <c:v>2019.0</c:v>
                </c:pt>
                <c:pt idx="4">
                  <c:v>2020.0</c:v>
                </c:pt>
              </c:numCache>
            </c:numRef>
          </c:cat>
          <c:val>
            <c:numRef>
              <c:f>'New Pivot'!$D$21:$H$21</c:f>
              <c:numCache>
                <c:formatCode>0.00</c:formatCode>
                <c:ptCount val="5"/>
                <c:pt idx="0">
                  <c:v>1.21</c:v>
                </c:pt>
                <c:pt idx="1">
                  <c:v>1.51</c:v>
                </c:pt>
                <c:pt idx="2">
                  <c:v>1.85</c:v>
                </c:pt>
                <c:pt idx="3">
                  <c:v>2.3</c:v>
                </c:pt>
                <c:pt idx="4">
                  <c:v>2.7</c:v>
                </c:pt>
              </c:numCache>
            </c:numRef>
          </c:val>
          <c:extLst xmlns:c16r2="http://schemas.microsoft.com/office/drawing/2015/06/chart">
            <c:ext xmlns:c16="http://schemas.microsoft.com/office/drawing/2014/chart" uri="{C3380CC4-5D6E-409C-BE32-E72D297353CC}">
              <c16:uniqueId val="{00000001-7FEF-4DFB-839B-00F71CC293B3}"/>
            </c:ext>
          </c:extLst>
        </c:ser>
        <c:dLbls>
          <c:showLegendKey val="0"/>
          <c:showVal val="0"/>
          <c:showCatName val="0"/>
          <c:showSerName val="0"/>
          <c:showPercent val="0"/>
          <c:showBubbleSize val="0"/>
        </c:dLbls>
        <c:gapWidth val="150"/>
        <c:overlap val="100"/>
        <c:axId val="-170222848"/>
        <c:axId val="-73878752"/>
      </c:barChart>
      <c:catAx>
        <c:axId val="-17022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3878752"/>
        <c:crosses val="autoZero"/>
        <c:auto val="1"/>
        <c:lblAlgn val="ctr"/>
        <c:lblOffset val="100"/>
        <c:noMultiLvlLbl val="0"/>
      </c:catAx>
      <c:valAx>
        <c:axId val="-738787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02228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2"/>
    </a:solid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DF014-5DBA-AA43-8900-82D936763E15}" type="datetimeFigureOut">
              <a:rPr lang="en-US" smtClean="0"/>
              <a:t>1/17/18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31FBBA-C988-6244-9E39-28F8E3CFFEF9}" type="slidenum">
              <a:rPr lang="en-US" smtClean="0"/>
              <a:t>‹#›</a:t>
            </a:fld>
            <a:endParaRPr lang="en-US"/>
          </a:p>
        </p:txBody>
      </p:sp>
    </p:spTree>
    <p:extLst>
      <p:ext uri="{BB962C8B-B14F-4D97-AF65-F5344CB8AC3E}">
        <p14:creationId xmlns:p14="http://schemas.microsoft.com/office/powerpoint/2010/main" val="1179869543"/>
      </p:ext>
    </p:extLst>
  </p:cSld>
  <p:clrMap bg1="lt1" tx1="dk1" bg2="lt2" tx2="dk2" accent1="accent1" accent2="accent2" accent3="accent3" accent4="accent4" accent5="accent5" accent6="accent6" hlink="hlink" folHlink="folHlink"/>
  <p:notesStyle>
    <a:lvl1pPr marL="0" algn="l" defTabSz="457178" rtl="0" eaLnBrk="1" latinLnBrk="0" hangingPunct="1">
      <a:defRPr sz="1200" kern="1200">
        <a:solidFill>
          <a:schemeClr val="tx1"/>
        </a:solidFill>
        <a:latin typeface="+mn-lt"/>
        <a:ea typeface="+mn-ea"/>
        <a:cs typeface="+mn-cs"/>
      </a:defRPr>
    </a:lvl1pPr>
    <a:lvl2pPr marL="457178" algn="l" defTabSz="457178" rtl="0" eaLnBrk="1" latinLnBrk="0" hangingPunct="1">
      <a:defRPr sz="1200" kern="1200">
        <a:solidFill>
          <a:schemeClr val="tx1"/>
        </a:solidFill>
        <a:latin typeface="+mn-lt"/>
        <a:ea typeface="+mn-ea"/>
        <a:cs typeface="+mn-cs"/>
      </a:defRPr>
    </a:lvl2pPr>
    <a:lvl3pPr marL="914355" algn="l" defTabSz="457178" rtl="0" eaLnBrk="1" latinLnBrk="0" hangingPunct="1">
      <a:defRPr sz="1200" kern="1200">
        <a:solidFill>
          <a:schemeClr val="tx1"/>
        </a:solidFill>
        <a:latin typeface="+mn-lt"/>
        <a:ea typeface="+mn-ea"/>
        <a:cs typeface="+mn-cs"/>
      </a:defRPr>
    </a:lvl3pPr>
    <a:lvl4pPr marL="1371532" algn="l" defTabSz="457178" rtl="0" eaLnBrk="1" latinLnBrk="0" hangingPunct="1">
      <a:defRPr sz="1200" kern="1200">
        <a:solidFill>
          <a:schemeClr val="tx1"/>
        </a:solidFill>
        <a:latin typeface="+mn-lt"/>
        <a:ea typeface="+mn-ea"/>
        <a:cs typeface="+mn-cs"/>
      </a:defRPr>
    </a:lvl4pPr>
    <a:lvl5pPr marL="1828709" algn="l" defTabSz="457178" rtl="0" eaLnBrk="1" latinLnBrk="0" hangingPunct="1">
      <a:defRPr sz="1200" kern="1200">
        <a:solidFill>
          <a:schemeClr val="tx1"/>
        </a:solidFill>
        <a:latin typeface="+mn-lt"/>
        <a:ea typeface="+mn-ea"/>
        <a:cs typeface="+mn-cs"/>
      </a:defRPr>
    </a:lvl5pPr>
    <a:lvl6pPr marL="2285886" algn="l" defTabSz="457178" rtl="0" eaLnBrk="1" latinLnBrk="0" hangingPunct="1">
      <a:defRPr sz="1200" kern="1200">
        <a:solidFill>
          <a:schemeClr val="tx1"/>
        </a:solidFill>
        <a:latin typeface="+mn-lt"/>
        <a:ea typeface="+mn-ea"/>
        <a:cs typeface="+mn-cs"/>
      </a:defRPr>
    </a:lvl6pPr>
    <a:lvl7pPr marL="2743064" algn="l" defTabSz="457178" rtl="0" eaLnBrk="1" latinLnBrk="0" hangingPunct="1">
      <a:defRPr sz="1200" kern="1200">
        <a:solidFill>
          <a:schemeClr val="tx1"/>
        </a:solidFill>
        <a:latin typeface="+mn-lt"/>
        <a:ea typeface="+mn-ea"/>
        <a:cs typeface="+mn-cs"/>
      </a:defRPr>
    </a:lvl7pPr>
    <a:lvl8pPr marL="3200240" algn="l" defTabSz="457178" rtl="0" eaLnBrk="1" latinLnBrk="0" hangingPunct="1">
      <a:defRPr sz="1200" kern="1200">
        <a:solidFill>
          <a:schemeClr val="tx1"/>
        </a:solidFill>
        <a:latin typeface="+mn-lt"/>
        <a:ea typeface="+mn-ea"/>
        <a:cs typeface="+mn-cs"/>
      </a:defRPr>
    </a:lvl8pPr>
    <a:lvl9pPr marL="3657418" algn="l" defTabSz="457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1366880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840" y="4223813"/>
            <a:ext cx="5486400" cy="4114488"/>
          </a:xfrm>
        </p:spPr>
        <p:txBody>
          <a:bodyPr/>
          <a:lstStyle/>
          <a:p>
            <a:pPr marL="171450" indent="-171450">
              <a:buFont typeface="Arial"/>
              <a:buChar char="•"/>
            </a:pPr>
            <a:endParaRPr lang="en-US" sz="1000" i="1" baseline="0" dirty="0" smtClean="0"/>
          </a:p>
        </p:txBody>
      </p:sp>
      <p:sp>
        <p:nvSpPr>
          <p:cNvPr id="4" name="Slide Number Placeholder 3"/>
          <p:cNvSpPr>
            <a:spLocks noGrp="1"/>
          </p:cNvSpPr>
          <p:nvPr>
            <p:ph type="sldNum" sz="quarter" idx="10"/>
          </p:nvPr>
        </p:nvSpPr>
        <p:spPr/>
        <p:txBody>
          <a:bodyPr/>
          <a:lstStyle/>
          <a:p>
            <a:fld id="{538D1842-2CD1-E446-B897-5D30F42BC2E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021057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44538"/>
            <a:ext cx="5999162" cy="3375025"/>
          </a:xfrm>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As we make this</a:t>
            </a:r>
            <a:r>
              <a:rPr lang="en-US" baseline="0" dirty="0" smtClean="0"/>
              <a:t> shift to subscription, “Cloud” becomes even more important.  Its what will allow us to rapidly bring to market new innovation that will ensure our customers continue to renew their subscription.  What you see here is pretty simple, </a:t>
            </a:r>
            <a:r>
              <a:rPr lang="en-US" baseline="0" dirty="0" err="1" smtClean="0"/>
              <a:t>prem</a:t>
            </a:r>
            <a:r>
              <a:rPr lang="en-US" baseline="0" dirty="0" smtClean="0"/>
              <a:t> based offerings are declining, cloud and hybrid offerings are growing.  The beauty of Flex plan, as Mark is going to take you through, is that our customers can start with </a:t>
            </a:r>
            <a:r>
              <a:rPr lang="en-US" baseline="0" dirty="0" err="1" smtClean="0"/>
              <a:t>prem</a:t>
            </a:r>
            <a:r>
              <a:rPr lang="en-US" baseline="0" dirty="0" smtClean="0"/>
              <a:t> and move to the Cloud at their own pace.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Lets take a look at how this is broken down: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defTabSz="914400">
              <a:defRPr/>
            </a:pPr>
            <a:fld id="{3F6C1005-B323-4A04-B0D1-DB577C3C2ECA}" type="slidenum">
              <a:rPr lang="en-US" smtClean="0">
                <a:solidFill>
                  <a:prstClr val="black"/>
                </a:solidFill>
              </a:rPr>
              <a:pPr defTabSz="914400">
                <a:defRPr/>
              </a:pPr>
              <a:t>16</a:t>
            </a:fld>
            <a:endParaRPr lang="en-US" dirty="0">
              <a:solidFill>
                <a:prstClr val="black"/>
              </a:solidFill>
            </a:endParaRPr>
          </a:p>
        </p:txBody>
      </p:sp>
    </p:spTree>
    <p:extLst>
      <p:ext uri="{BB962C8B-B14F-4D97-AF65-F5344CB8AC3E}">
        <p14:creationId xmlns:p14="http://schemas.microsoft.com/office/powerpoint/2010/main" val="153133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62568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kumimoji="1" lang="ja-JP" altLang="en-US" smtClean="0"/>
              <a:t>19</a:t>
            </a:fld>
            <a:endParaRPr kumimoji="1" lang="ja-JP" altLang="en-US"/>
          </a:p>
        </p:txBody>
      </p:sp>
    </p:spTree>
    <p:extLst>
      <p:ext uri="{BB962C8B-B14F-4D97-AF65-F5344CB8AC3E}">
        <p14:creationId xmlns:p14="http://schemas.microsoft.com/office/powerpoint/2010/main" val="98350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1"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99653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718173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8CFE20-D88C-4F53-B01E-FA5A445D50DB}"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1561879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47908" eaLnBrk="0" fontAlgn="base" hangingPunct="0">
              <a:spcBef>
                <a:spcPct val="30000"/>
              </a:spcBef>
              <a:spcAft>
                <a:spcPct val="0"/>
              </a:spcAf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9674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711164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ja-JP" altLang="fr-FR" sz="1400" dirty="0" smtClean="0">
                <a:ea typeface="ＭＳ Ｐゴシック" pitchFamily="50" charset="-128"/>
              </a:rPr>
              <a:t>こちらのポートフォリオをご覧ください。 </a:t>
            </a:r>
          </a:p>
          <a:p>
            <a:endParaRPr lang="ja-JP" altLang="fr-FR" sz="1400" baseline="0" dirty="0" smtClean="0">
              <a:ea typeface="ＭＳ Ｐゴシック" pitchFamily="50" charset="-128"/>
            </a:endParaRPr>
          </a:p>
          <a:p>
            <a:r>
              <a:rPr lang="fr-FR" altLang="ja-JP" sz="1400" baseline="0" dirty="0" smtClean="0">
                <a:ea typeface="ＭＳ Ｐゴシック" pitchFamily="50" charset="-128"/>
              </a:rPr>
              <a:t>2017 </a:t>
            </a:r>
            <a:r>
              <a:rPr lang="ja-JP" altLang="fr-FR" sz="1400" baseline="0" dirty="0" smtClean="0">
                <a:ea typeface="ＭＳ Ｐゴシック" pitchFamily="50" charset="-128"/>
              </a:rPr>
              <a:t>年に </a:t>
            </a:r>
            <a:r>
              <a:rPr lang="fr-FR" altLang="ja-JP" sz="1400" baseline="0" dirty="0" smtClean="0">
                <a:ea typeface="ＭＳ Ｐゴシック" pitchFamily="50" charset="-128"/>
              </a:rPr>
              <a:t>4 </a:t>
            </a:r>
            <a:r>
              <a:rPr lang="ja-JP" altLang="fr-FR" sz="1400" baseline="0" dirty="0" smtClean="0">
                <a:ea typeface="ＭＳ Ｐゴシック" pitchFamily="50" charset="-128"/>
              </a:rPr>
              <a:t>つの新しいデバイスが登場しています。</a:t>
            </a:r>
          </a:p>
          <a:p>
            <a:endParaRPr lang="ja-JP" altLang="fr-FR" sz="1400" baseline="0" dirty="0">
              <a:ea typeface="ＭＳ Ｐゴシック" pitchFamily="50" charset="-128"/>
            </a:endParaRPr>
          </a:p>
          <a:p>
            <a:r>
              <a:rPr lang="ja-JP" altLang="fr-FR" sz="1400" baseline="0" dirty="0" smtClean="0">
                <a:ea typeface="ＭＳ Ｐゴシック" pitchFamily="50" charset="-128"/>
              </a:rPr>
              <a:t>新たな次元：クラウドでもオンプレミスでも利用可能</a:t>
            </a:r>
          </a:p>
          <a:p>
            <a:endParaRPr lang="ja-JP" altLang="fr-FR" sz="1400" baseline="0" dirty="0" smtClean="0">
              <a:ea typeface="ＭＳ Ｐゴシック" pitchFamily="50" charset="-128"/>
            </a:endParaRPr>
          </a:p>
          <a:p>
            <a:r>
              <a:rPr lang="ja-JP" altLang="fr-FR" sz="1400" baseline="0" dirty="0" smtClean="0">
                <a:ea typeface="ＭＳ Ｐゴシック" pitchFamily="50" charset="-128"/>
              </a:rPr>
              <a:t>混乱の解消：新しい </a:t>
            </a:r>
            <a:r>
              <a:rPr lang="fr-FR" altLang="ja-JP" sz="1400" baseline="0" dirty="0" smtClean="0">
                <a:ea typeface="ＭＳ Ｐゴシック" pitchFamily="50" charset="-128"/>
              </a:rPr>
              <a:t>Cisco Spark Room Kit </a:t>
            </a:r>
            <a:r>
              <a:rPr lang="ja-JP" altLang="fr-FR" sz="1400" baseline="0" dirty="0" smtClean="0">
                <a:ea typeface="ＭＳ Ｐゴシック" pitchFamily="50" charset="-128"/>
              </a:rPr>
              <a:t>シリーズは、オンプレミスでもクラウドでも利用でき、その他の </a:t>
            </a:r>
            <a:r>
              <a:rPr lang="fr-FR" altLang="ja-JP" sz="1400" baseline="0" dirty="0" smtClean="0">
                <a:ea typeface="ＭＳ Ｐゴシック" pitchFamily="50" charset="-128"/>
              </a:rPr>
              <a:t>SX</a:t>
            </a:r>
            <a:r>
              <a:rPr lang="ja-JP" altLang="fr-FR" sz="1400" baseline="0" dirty="0" smtClean="0">
                <a:ea typeface="ＭＳ Ｐゴシック" pitchFamily="50" charset="-128"/>
              </a:rPr>
              <a:t>、</a:t>
            </a:r>
            <a:r>
              <a:rPr lang="fr-FR" altLang="ja-JP" sz="1400" baseline="0" dirty="0" smtClean="0">
                <a:ea typeface="ＭＳ Ｐゴシック" pitchFamily="50" charset="-128"/>
              </a:rPr>
              <a:t>MX</a:t>
            </a:r>
            <a:r>
              <a:rPr lang="ja-JP" altLang="fr-FR" sz="1400" baseline="0" dirty="0" smtClean="0">
                <a:ea typeface="ＭＳ Ｐゴシック" pitchFamily="50" charset="-128"/>
              </a:rPr>
              <a:t>、</a:t>
            </a:r>
            <a:r>
              <a:rPr lang="fr-FR" altLang="ja-JP" sz="1400" baseline="0" dirty="0" smtClean="0">
                <a:ea typeface="ＭＳ Ｐゴシック" pitchFamily="50" charset="-128"/>
              </a:rPr>
              <a:t>DX </a:t>
            </a:r>
            <a:r>
              <a:rPr lang="ja-JP" altLang="fr-FR" sz="1400" baseline="0" dirty="0" smtClean="0">
                <a:ea typeface="ＭＳ Ｐゴシック" pitchFamily="50" charset="-128"/>
              </a:rPr>
              <a:t>シリーズと同様、同じ </a:t>
            </a:r>
            <a:r>
              <a:rPr lang="fr-FR" altLang="ja-JP" sz="1400" baseline="0" dirty="0" smtClean="0">
                <a:ea typeface="ＭＳ Ｐゴシック" pitchFamily="50" charset="-128"/>
              </a:rPr>
              <a:t>CE/Room OS SW </a:t>
            </a:r>
            <a:r>
              <a:rPr lang="ja-JP" altLang="fr-FR" sz="1400" baseline="0" dirty="0" smtClean="0">
                <a:ea typeface="ＭＳ Ｐゴシック" pitchFamily="50" charset="-128"/>
              </a:rPr>
              <a:t>ビルドが実行されます。</a:t>
            </a:r>
          </a:p>
          <a:p>
            <a:endParaRPr lang="ja-JP" altLang="fr-FR" sz="1400" baseline="0" dirty="0" smtClean="0">
              <a:ea typeface="ＭＳ Ｐゴシック" pitchFamily="50" charset="-128"/>
            </a:endParaRPr>
          </a:p>
          <a:p>
            <a:r>
              <a:rPr lang="fr-FR" altLang="ja-JP" sz="1400" baseline="0" dirty="0" smtClean="0">
                <a:ea typeface="ＭＳ Ｐゴシック" pitchFamily="50" charset="-128"/>
              </a:rPr>
              <a:t>IX5000 </a:t>
            </a:r>
            <a:r>
              <a:rPr lang="ja-JP" altLang="fr-FR" sz="1400" baseline="0" dirty="0" smtClean="0">
                <a:ea typeface="ＭＳ Ｐゴシック" pitchFamily="50" charset="-128"/>
              </a:rPr>
              <a:t>シリーズでは、管理やモニタリングの面から、オンプレミスに登録することでメリットが大きいと思われる使用例に対応するために、クラウド登録はサポートされません。</a:t>
            </a:r>
          </a:p>
          <a:p>
            <a:endParaRPr lang="ja-JP" altLang="fr-FR" sz="1400" baseline="0" dirty="0" smtClean="0">
              <a:ea typeface="ＭＳ Ｐゴシック" pitchFamily="50" charset="-128"/>
            </a:endParaRPr>
          </a:p>
        </p:txBody>
      </p:sp>
    </p:spTree>
    <p:extLst>
      <p:ext uri="{BB962C8B-B14F-4D97-AF65-F5344CB8AC3E}">
        <p14:creationId xmlns:p14="http://schemas.microsoft.com/office/powerpoint/2010/main" val="180202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1361738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rPr lang="ja-JP" altLang="fr-FR" baseline="0" smtClean="0">
                <a:ea typeface="ＭＳ Ｐゴシック" pitchFamily="50" charset="-128"/>
              </a:rPr>
              <a:t>ワンボタン機能（</a:t>
            </a:r>
            <a:r>
              <a:rPr lang="fr-FR" altLang="ja-JP" baseline="0" smtClean="0">
                <a:ea typeface="ＭＳ Ｐゴシック" pitchFamily="50" charset="-128"/>
              </a:rPr>
              <a:t>OBTP</a:t>
            </a:r>
            <a:r>
              <a:rPr lang="ja-JP" altLang="fr-FR" baseline="0" smtClean="0">
                <a:ea typeface="ＭＳ Ｐゴシック" pitchFamily="50" charset="-128"/>
              </a:rPr>
              <a:t>）で、会議が近づくとシステムがウェイクアップします。</a:t>
            </a:r>
          </a:p>
          <a:p>
            <a:r>
              <a:rPr lang="ja-JP" altLang="fr-FR" baseline="0" smtClean="0">
                <a:ea typeface="ＭＳ Ｐゴシック" pitchFamily="50" charset="-128"/>
              </a:rPr>
              <a:t>タッチ パネルの操作でウェイクアップします。</a:t>
            </a:r>
          </a:p>
          <a:p>
            <a:r>
              <a:rPr lang="ja-JP" altLang="fr-FR" baseline="0" smtClean="0">
                <a:ea typeface="ＭＳ Ｐゴシック" pitchFamily="50" charset="-128"/>
              </a:rPr>
              <a:t>会議が続いている場合は、ウェイク状態のままですが、ローカルのミーティング時には半ウェイク状態に戻ります。</a:t>
            </a:r>
          </a:p>
          <a:p>
            <a:endParaRPr lang="ja-JP" altLang="fr-FR" baseline="0">
              <a:ea typeface="ＭＳ Ｐゴシック" pitchFamily="50" charset="-128"/>
            </a:endParaRPr>
          </a:p>
          <a:p>
            <a:endParaRPr lang="ja-JP" altLang="fr-FR" baseline="0">
              <a:ea typeface="ＭＳ Ｐゴシック" pitchFamily="50" charset="-128"/>
            </a:endParaRPr>
          </a:p>
          <a:p>
            <a:endParaRPr lang="ja-JP" altLang="fr-FR" baseline="0">
              <a:ea typeface="ＭＳ Ｐゴシック" pitchFamily="50" charset="-128"/>
            </a:endParaRPr>
          </a:p>
          <a:p>
            <a:r>
              <a:rPr lang="ja-JP" altLang="fr-FR" baseline="0" smtClean="0">
                <a:ea typeface="ＭＳ Ｐゴシック" pitchFamily="50" charset="-128"/>
              </a:rPr>
              <a:t>アドホック シナリオ：誰かが会議室に入ると、超音波でそれを検知して、半ウェイク状態にします。 </a:t>
            </a:r>
          </a:p>
          <a:p>
            <a:endParaRPr lang="ja-JP" altLang="fr-FR" baseline="0">
              <a:ea typeface="ＭＳ Ｐゴシック" pitchFamily="50" charset="-128"/>
            </a:endParaRPr>
          </a:p>
          <a:p>
            <a:r>
              <a:rPr lang="ja-JP" altLang="fr-FR" baseline="0" smtClean="0">
                <a:ea typeface="ＭＳ Ｐゴシック" pitchFamily="50" charset="-128"/>
              </a:rPr>
              <a:t>この状態は、システムを使用して会議を開始するために何が必要か、どこを操作すればよいかを正確に教えてくれます。 </a:t>
            </a:r>
          </a:p>
        </p:txBody>
      </p:sp>
    </p:spTree>
    <p:extLst>
      <p:ext uri="{BB962C8B-B14F-4D97-AF65-F5344CB8AC3E}">
        <p14:creationId xmlns:p14="http://schemas.microsoft.com/office/powerpoint/2010/main" val="1095422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rPr lang="ja-JP" altLang="fr-FR" baseline="0" smtClean="0">
                <a:ea typeface="ＭＳ Ｐゴシック" pitchFamily="50" charset="-128"/>
              </a:rPr>
              <a:t>ワンボタン機能（</a:t>
            </a:r>
            <a:r>
              <a:rPr lang="fr-FR" altLang="ja-JP" baseline="0" smtClean="0">
                <a:ea typeface="ＭＳ Ｐゴシック" pitchFamily="50" charset="-128"/>
              </a:rPr>
              <a:t>OBTP</a:t>
            </a:r>
            <a:r>
              <a:rPr lang="ja-JP" altLang="fr-FR" baseline="0" smtClean="0">
                <a:ea typeface="ＭＳ Ｐゴシック" pitchFamily="50" charset="-128"/>
              </a:rPr>
              <a:t>）で、会議が近づくとシステムがウェイクアップします。</a:t>
            </a:r>
          </a:p>
          <a:p>
            <a:r>
              <a:rPr lang="ja-JP" altLang="fr-FR" baseline="0" smtClean="0">
                <a:ea typeface="ＭＳ Ｐゴシック" pitchFamily="50" charset="-128"/>
              </a:rPr>
              <a:t>タッチ パネルの操作でウェイクアップします。</a:t>
            </a:r>
          </a:p>
          <a:p>
            <a:r>
              <a:rPr lang="ja-JP" altLang="fr-FR" baseline="0" smtClean="0">
                <a:ea typeface="ＭＳ Ｐゴシック" pitchFamily="50" charset="-128"/>
              </a:rPr>
              <a:t>会議が続いている場合は、ウェイク状態のままですが、ローカルのミーティング時には半ウェイク状態に戻ります。</a:t>
            </a:r>
          </a:p>
          <a:p>
            <a:endParaRPr lang="ja-JP" altLang="fr-FR" baseline="0">
              <a:ea typeface="ＭＳ Ｐゴシック" pitchFamily="50" charset="-128"/>
            </a:endParaRPr>
          </a:p>
          <a:p>
            <a:endParaRPr lang="ja-JP" altLang="fr-FR" baseline="0">
              <a:ea typeface="ＭＳ Ｐゴシック" pitchFamily="50" charset="-128"/>
            </a:endParaRPr>
          </a:p>
          <a:p>
            <a:endParaRPr lang="ja-JP" altLang="fr-FR" baseline="0">
              <a:ea typeface="ＭＳ Ｐゴシック" pitchFamily="50" charset="-128"/>
            </a:endParaRPr>
          </a:p>
          <a:p>
            <a:r>
              <a:rPr lang="ja-JP" altLang="fr-FR" baseline="0" smtClean="0">
                <a:ea typeface="ＭＳ Ｐゴシック" pitchFamily="50" charset="-128"/>
              </a:rPr>
              <a:t>アドホック シナリオ：誰かが会議室に入ると、超音波でそれを検知して、半ウェイク状態にします。 </a:t>
            </a:r>
          </a:p>
          <a:p>
            <a:endParaRPr lang="ja-JP" altLang="fr-FR" baseline="0">
              <a:ea typeface="ＭＳ Ｐゴシック" pitchFamily="50" charset="-128"/>
            </a:endParaRPr>
          </a:p>
          <a:p>
            <a:r>
              <a:rPr lang="ja-JP" altLang="fr-FR" baseline="0" smtClean="0">
                <a:ea typeface="ＭＳ Ｐゴシック" pitchFamily="50" charset="-128"/>
              </a:rPr>
              <a:t>この状態は、システムを使用して会議を開始するために何が必要か、どこを操作すればよいかを正確に教えてくれます。 </a:t>
            </a:r>
          </a:p>
        </p:txBody>
      </p:sp>
    </p:spTree>
    <p:extLst>
      <p:ext uri="{BB962C8B-B14F-4D97-AF65-F5344CB8AC3E}">
        <p14:creationId xmlns:p14="http://schemas.microsoft.com/office/powerpoint/2010/main" val="630300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lang="ja-JP" altLang="fr-FR" dirty="0" smtClean="0">
                <a:ea typeface="ＭＳ Ｐゴシック" pitchFamily="50" charset="-128"/>
              </a:rPr>
              <a:t>そして、彼女は、操作する場所がわかります。 </a:t>
            </a:r>
          </a:p>
          <a:p>
            <a:r>
              <a:rPr lang="ja-JP" altLang="fr-FR" dirty="0" smtClean="0">
                <a:ea typeface="ＭＳ Ｐゴシック" pitchFamily="50" charset="-128"/>
              </a:rPr>
              <a:t>完全起動状態ではありませんが、開始する場所をガイドしてくれます。</a:t>
            </a:r>
          </a:p>
          <a:p>
            <a:endParaRPr lang="ja-JP" altLang="fr-FR" dirty="0">
              <a:ea typeface="ＭＳ Ｐゴシック" pitchFamily="50" charset="-128"/>
            </a:endParaRPr>
          </a:p>
          <a:p>
            <a:r>
              <a:rPr lang="ja-JP" altLang="fr-FR" dirty="0" smtClean="0">
                <a:ea typeface="ＭＳ Ｐゴシック" pitchFamily="50" charset="-128"/>
              </a:rPr>
              <a:t>その他の入力デバイスとしては、リモート、</a:t>
            </a:r>
            <a:r>
              <a:rPr lang="fr-FR" altLang="ja-JP" dirty="0" smtClean="0">
                <a:ea typeface="ＭＳ Ｐゴシック" pitchFamily="50" charset="-128"/>
              </a:rPr>
              <a:t>Spark</a:t>
            </a:r>
            <a:r>
              <a:rPr lang="ja-JP" altLang="fr-FR" dirty="0" smtClean="0">
                <a:ea typeface="ＭＳ Ｐゴシック" pitchFamily="50" charset="-128"/>
              </a:rPr>
              <a:t>、</a:t>
            </a:r>
            <a:r>
              <a:rPr lang="fr-FR" altLang="ja-JP" dirty="0" smtClean="0">
                <a:ea typeface="ＭＳ Ｐゴシック" pitchFamily="50" charset="-128"/>
              </a:rPr>
              <a:t>CMA </a:t>
            </a:r>
            <a:r>
              <a:rPr lang="ja-JP" altLang="fr-FR" dirty="0" smtClean="0">
                <a:ea typeface="ＭＳ Ｐゴシック" pitchFamily="50" charset="-128"/>
              </a:rPr>
              <a:t>などが挙げられます。</a:t>
            </a:r>
          </a:p>
          <a:p>
            <a:endParaRPr lang="ja-JP" altLang="fr-FR" dirty="0">
              <a:ea typeface="ＭＳ Ｐゴシック" pitchFamily="50" charset="-128"/>
            </a:endParaRPr>
          </a:p>
          <a:p>
            <a:endParaRPr lang="ja-JP" altLang="fr-FR" dirty="0">
              <a:ea typeface="ＭＳ Ｐゴシック" pitchFamily="50" charset="-128"/>
            </a:endParaRPr>
          </a:p>
          <a:p>
            <a:r>
              <a:rPr lang="ja-JP" altLang="fr-FR" dirty="0" smtClean="0">
                <a:ea typeface="ＭＳ Ｐゴシック" pitchFamily="50" charset="-128"/>
              </a:rPr>
              <a:t>ワンボタン機能（</a:t>
            </a:r>
            <a:r>
              <a:rPr lang="fr-FR" altLang="ja-JP" dirty="0" smtClean="0">
                <a:ea typeface="ＭＳ Ｐゴシック" pitchFamily="50" charset="-128"/>
              </a:rPr>
              <a:t>OBTP</a:t>
            </a:r>
            <a:r>
              <a:rPr lang="ja-JP" altLang="fr-FR" dirty="0" smtClean="0">
                <a:ea typeface="ＭＳ Ｐゴシック" pitchFamily="50" charset="-128"/>
              </a:rPr>
              <a:t>）で、会議が近づくとシステムがウェイクアップします。</a:t>
            </a:r>
          </a:p>
          <a:p>
            <a:r>
              <a:rPr lang="ja-JP" altLang="fr-FR" dirty="0" smtClean="0">
                <a:ea typeface="ＭＳ Ｐゴシック" pitchFamily="50" charset="-128"/>
              </a:rPr>
              <a:t>タッチ パネルの操作でウェイクアップします。</a:t>
            </a:r>
          </a:p>
          <a:p>
            <a:r>
              <a:rPr lang="ja-JP" altLang="fr-FR" dirty="0" smtClean="0">
                <a:ea typeface="ＭＳ Ｐゴシック" pitchFamily="50" charset="-128"/>
              </a:rPr>
              <a:t>会議が続いている場合は、ウェイク状態のままですが、ローカルのミーティング時には半ウェイク状態に戻ります。</a:t>
            </a:r>
          </a:p>
          <a:p>
            <a:endParaRPr lang="ja-JP" altLang="fr-FR" dirty="0">
              <a:ea typeface="ＭＳ Ｐゴシック" pitchFamily="50" charset="-128"/>
            </a:endParaRPr>
          </a:p>
          <a:p>
            <a:endParaRPr lang="ja-JP" altLang="fr-FR" dirty="0">
              <a:ea typeface="ＭＳ Ｐゴシック" pitchFamily="50" charset="-128"/>
            </a:endParaRPr>
          </a:p>
          <a:p>
            <a:endParaRPr lang="ja-JP" altLang="fr-FR" dirty="0">
              <a:ea typeface="ＭＳ Ｐゴシック" pitchFamily="50" charset="-128"/>
            </a:endParaRPr>
          </a:p>
          <a:p>
            <a:r>
              <a:rPr lang="ja-JP" altLang="fr-FR" dirty="0" smtClean="0">
                <a:ea typeface="ＭＳ Ｐゴシック" pitchFamily="50" charset="-128"/>
              </a:rPr>
              <a:t>アドホック シナリオ：誰かが会議室に入ると、超音波でそれを検知して、半ウェイク状態にします。 </a:t>
            </a:r>
          </a:p>
          <a:p>
            <a:endParaRPr lang="ja-JP" altLang="fr-FR" dirty="0">
              <a:ea typeface="ＭＳ Ｐゴシック" pitchFamily="50" charset="-128"/>
            </a:endParaRPr>
          </a:p>
          <a:p>
            <a:r>
              <a:rPr lang="ja-JP" altLang="fr-FR" dirty="0" smtClean="0">
                <a:ea typeface="ＭＳ Ｐゴシック" pitchFamily="50" charset="-128"/>
              </a:rPr>
              <a:t>この状態は、システムを使用して会議を開始するために何が必要か、どこを操作すればよいかを正確に教えてくれます。 </a:t>
            </a:r>
          </a:p>
        </p:txBody>
      </p:sp>
    </p:spTree>
    <p:extLst>
      <p:ext uri="{BB962C8B-B14F-4D97-AF65-F5344CB8AC3E}">
        <p14:creationId xmlns:p14="http://schemas.microsoft.com/office/powerpoint/2010/main" val="76551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rPr lang="ja-JP" altLang="fr-FR" smtClean="0">
                <a:ea typeface="ＭＳ Ｐゴシック" pitchFamily="50" charset="-128"/>
              </a:rPr>
              <a:t>ワンボタン機能（</a:t>
            </a:r>
            <a:r>
              <a:rPr lang="fr-FR" altLang="ja-JP" smtClean="0">
                <a:ea typeface="ＭＳ Ｐゴシック" pitchFamily="50" charset="-128"/>
              </a:rPr>
              <a:t>OBTP</a:t>
            </a:r>
            <a:r>
              <a:rPr lang="ja-JP" altLang="fr-FR" smtClean="0">
                <a:ea typeface="ＭＳ Ｐゴシック" pitchFamily="50" charset="-128"/>
              </a:rPr>
              <a:t>）で、会議が近づくとシステムがウェイクアップします。</a:t>
            </a:r>
          </a:p>
          <a:p>
            <a:r>
              <a:rPr lang="ja-JP" altLang="fr-FR" smtClean="0">
                <a:ea typeface="ＭＳ Ｐゴシック" pitchFamily="50" charset="-128"/>
              </a:rPr>
              <a:t>タッチ パネルの操作でウェイクアップします。</a:t>
            </a:r>
          </a:p>
          <a:p>
            <a:r>
              <a:rPr lang="ja-JP" altLang="fr-FR" smtClean="0">
                <a:ea typeface="ＭＳ Ｐゴシック" pitchFamily="50" charset="-128"/>
              </a:rPr>
              <a:t>会議が続いている場合は、ウェイク状態のままですが、ローカルのミーティング時には半ウェイク状態に戻ります。</a:t>
            </a:r>
          </a:p>
          <a:p>
            <a:endParaRPr lang="ja-JP" altLang="fr-FR">
              <a:ea typeface="ＭＳ Ｐゴシック" pitchFamily="50" charset="-128"/>
            </a:endParaRPr>
          </a:p>
          <a:p>
            <a:r>
              <a:rPr lang="ja-JP" altLang="fr-FR" smtClean="0">
                <a:ea typeface="ＭＳ Ｐゴシック" pitchFamily="50" charset="-128"/>
              </a:rPr>
              <a:t>半ウェイク状態：完全起動状態ではなく、カメラは動きません。</a:t>
            </a:r>
          </a:p>
          <a:p>
            <a:endParaRPr lang="ja-JP" altLang="fr-FR">
              <a:ea typeface="ＭＳ Ｐゴシック" pitchFamily="50" charset="-128"/>
            </a:endParaRPr>
          </a:p>
          <a:p>
            <a:r>
              <a:rPr lang="ja-JP" altLang="fr-FR" smtClean="0">
                <a:ea typeface="ＭＳ Ｐゴシック" pitchFamily="50" charset="-128"/>
              </a:rPr>
              <a:t>アドホック シナリオ：誰かが会議室に入ると、超音波でそれを検知して、半ウェイク状態にします。 </a:t>
            </a:r>
          </a:p>
          <a:p>
            <a:endParaRPr lang="ja-JP" altLang="fr-FR">
              <a:ea typeface="ＭＳ Ｐゴシック" pitchFamily="50" charset="-128"/>
            </a:endParaRPr>
          </a:p>
          <a:p>
            <a:r>
              <a:rPr lang="ja-JP" altLang="fr-FR" smtClean="0">
                <a:ea typeface="ＭＳ Ｐゴシック" pitchFamily="50" charset="-128"/>
              </a:rPr>
              <a:t>この状態は、システムを使用して会議を開始するために何が必要か、どこを操作すればよいかを正確に教えてくれます。 </a:t>
            </a:r>
          </a:p>
        </p:txBody>
      </p:sp>
    </p:spTree>
    <p:extLst>
      <p:ext uri="{BB962C8B-B14F-4D97-AF65-F5344CB8AC3E}">
        <p14:creationId xmlns:p14="http://schemas.microsoft.com/office/powerpoint/2010/main" val="940453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rPr lang="ja-JP" altLang="fr-FR" smtClean="0">
                <a:ea typeface="ＭＳ Ｐゴシック" pitchFamily="50" charset="-128"/>
              </a:rPr>
              <a:t>ワンボタン機能（</a:t>
            </a:r>
            <a:r>
              <a:rPr lang="fr-FR" altLang="ja-JP" smtClean="0">
                <a:ea typeface="ＭＳ Ｐゴシック" pitchFamily="50" charset="-128"/>
              </a:rPr>
              <a:t>OBTP</a:t>
            </a:r>
            <a:r>
              <a:rPr lang="ja-JP" altLang="fr-FR" smtClean="0">
                <a:ea typeface="ＭＳ Ｐゴシック" pitchFamily="50" charset="-128"/>
              </a:rPr>
              <a:t>）で、会議が近づくとシステムがウェイクアップします。</a:t>
            </a:r>
          </a:p>
          <a:p>
            <a:r>
              <a:rPr lang="ja-JP" altLang="fr-FR" smtClean="0">
                <a:ea typeface="ＭＳ Ｐゴシック" pitchFamily="50" charset="-128"/>
              </a:rPr>
              <a:t>タッチ パネルの操作でウェイクアップします。</a:t>
            </a:r>
          </a:p>
          <a:p>
            <a:r>
              <a:rPr lang="ja-JP" altLang="fr-FR" smtClean="0">
                <a:ea typeface="ＭＳ Ｐゴシック" pitchFamily="50" charset="-128"/>
              </a:rPr>
              <a:t>会議が続いている場合は、ウェイク状態のままですが、ローカルのミーティング時には半ウェイク状態に戻ります。</a:t>
            </a:r>
          </a:p>
          <a:p>
            <a:endParaRPr lang="ja-JP" altLang="fr-FR" dirty="0">
              <a:ea typeface="ＭＳ Ｐゴシック" pitchFamily="50" charset="-128"/>
            </a:endParaRPr>
          </a:p>
          <a:p>
            <a:endParaRPr lang="ja-JP" altLang="fr-FR" dirty="0">
              <a:ea typeface="ＭＳ Ｐゴシック" pitchFamily="50" charset="-128"/>
            </a:endParaRPr>
          </a:p>
          <a:p>
            <a:endParaRPr lang="ja-JP" altLang="fr-FR" dirty="0">
              <a:ea typeface="ＭＳ Ｐゴシック" pitchFamily="50" charset="-128"/>
            </a:endParaRPr>
          </a:p>
          <a:p>
            <a:r>
              <a:rPr lang="ja-JP" altLang="fr-FR" smtClean="0">
                <a:ea typeface="ＭＳ Ｐゴシック" pitchFamily="50" charset="-128"/>
              </a:rPr>
              <a:t>アドホック シナリオ：誰かが会議室に入ると、超音波でそれを検知して、半ウェイク状態にします。 </a:t>
            </a:r>
          </a:p>
          <a:p>
            <a:endParaRPr lang="ja-JP" altLang="fr-FR" dirty="0">
              <a:ea typeface="ＭＳ Ｐゴシック" pitchFamily="50" charset="-128"/>
            </a:endParaRPr>
          </a:p>
          <a:p>
            <a:r>
              <a:rPr lang="ja-JP" altLang="fr-FR" smtClean="0">
                <a:ea typeface="ＭＳ Ｐゴシック" pitchFamily="50" charset="-128"/>
              </a:rPr>
              <a:t>この状態は、システムを使用して会議を開始するために何が必要か、どこを操作すればよいかを正確に教えてくれます。 </a:t>
            </a:r>
          </a:p>
        </p:txBody>
      </p:sp>
    </p:spTree>
    <p:extLst>
      <p:ext uri="{BB962C8B-B14F-4D97-AF65-F5344CB8AC3E}">
        <p14:creationId xmlns:p14="http://schemas.microsoft.com/office/powerpoint/2010/main" val="484288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ja-JP" altLang="fr-FR" smtClean="0">
                <a:ea typeface="ＭＳ Ｐゴシック" pitchFamily="50" charset="-128"/>
              </a:rPr>
              <a:t>インテリジェント フレーミングによって、同じ部屋にいるような感覚と明快なコミュニケーションを実現する次世代のエクスペリエンスが実現されます。</a:t>
            </a:r>
          </a:p>
          <a:p>
            <a:endParaRPr lang="ja-JP" altLang="fr-FR" dirty="0" smtClean="0">
              <a:ea typeface="ＭＳ Ｐゴシック" pitchFamily="50" charset="-128"/>
            </a:endParaRPr>
          </a:p>
          <a:p>
            <a:pPr marL="119063" indent="-119063">
              <a:buFont typeface="Arial"/>
              <a:buChar char="•"/>
            </a:pPr>
            <a:r>
              <a:rPr lang="ja-JP" altLang="fr-FR" smtClean="0">
                <a:ea typeface="ＭＳ Ｐゴシック" pitchFamily="50" charset="-128"/>
              </a:rPr>
              <a:t>ベスト ビュー機能は、参加者が会議室で座っている場所を特定し、フレーミングします。たとえば、広い部屋に </a:t>
            </a:r>
            <a:r>
              <a:rPr lang="fr-FR" altLang="ja-JP" smtClean="0">
                <a:ea typeface="ＭＳ Ｐゴシック" pitchFamily="50" charset="-128"/>
              </a:rPr>
              <a:t>2</a:t>
            </a:r>
            <a:r>
              <a:rPr lang="ja-JP" altLang="fr-FR" smtClean="0">
                <a:ea typeface="ＭＳ Ｐゴシック" pitchFamily="50" charset="-128"/>
              </a:rPr>
              <a:t>、</a:t>
            </a:r>
            <a:r>
              <a:rPr lang="fr-FR" altLang="ja-JP" smtClean="0">
                <a:ea typeface="ＭＳ Ｐゴシック" pitchFamily="50" charset="-128"/>
              </a:rPr>
              <a:t>3 </a:t>
            </a:r>
            <a:r>
              <a:rPr lang="ja-JP" altLang="fr-FR" smtClean="0">
                <a:ea typeface="ＭＳ Ｐゴシック" pitchFamily="50" charset="-128"/>
              </a:rPr>
              <a:t>人しか参加者がいない場合などに有効です。</a:t>
            </a:r>
          </a:p>
          <a:p>
            <a:pPr marL="119063" indent="-119063">
              <a:buFont typeface="Arial"/>
              <a:buChar char="•"/>
            </a:pPr>
            <a:r>
              <a:rPr lang="ja-JP" altLang="fr-FR" smtClean="0">
                <a:ea typeface="ＭＳ Ｐゴシック" pitchFamily="50" charset="-128"/>
              </a:rPr>
              <a:t>スピーカー トラッキングは、発言者をフレーミングします。</a:t>
            </a:r>
            <a:endParaRPr lang="ja-JP" altLang="fr-FR" dirty="0">
              <a:ea typeface="ＭＳ Ｐゴシック" pitchFamily="50" charset="-128"/>
            </a:endParaRPr>
          </a:p>
        </p:txBody>
      </p:sp>
      <p:sp>
        <p:nvSpPr>
          <p:cNvPr id="4" name="Plassholder for lysbildenummer 3"/>
          <p:cNvSpPr>
            <a:spLocks noGrp="1"/>
          </p:cNvSpPr>
          <p:nvPr>
            <p:ph type="sldNum" sz="quarter" idx="10"/>
          </p:nvPr>
        </p:nvSpPr>
        <p:spPr/>
        <p:txBody>
          <a:bodyPr/>
          <a:lstStyle/>
          <a:p>
            <a:pPr defTabSz="457200">
              <a:defRPr/>
            </a:pPr>
            <a:fld id="{EBA803D3-BBA2-5A4C-8CF6-A6BB89644125}" type="slidenum">
              <a:rPr>
                <a:solidFill>
                  <a:prstClr val="black"/>
                </a:solidFill>
              </a:rPr>
              <a:pPr defTabSz="457200">
                <a:defRPr/>
              </a:pPr>
              <a:t>36</a:t>
            </a:fld>
            <a:endParaRPr lang="ja-JP" altLang="en-US">
              <a:solidFill>
                <a:prstClr val="black"/>
              </a:solidFill>
            </a:endParaRPr>
          </a:p>
        </p:txBody>
      </p:sp>
    </p:spTree>
    <p:extLst>
      <p:ext uri="{BB962C8B-B14F-4D97-AF65-F5344CB8AC3E}">
        <p14:creationId xmlns:p14="http://schemas.microsoft.com/office/powerpoint/2010/main" val="154980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v="urn:schemas-microsoft-com:mac:vml">
                <a:solidFill>
                  <a:srgbClr val="FFFFFF"/>
                </a:solidFill>
              </a14:hiddenFill>
            </a:ext>
          </a:extLst>
        </p:spPr>
      </p:sp>
      <p:sp>
        <p:nvSpPr>
          <p:cNvPr id="25602" name="Notes Placeholder 2"/>
          <p:cNvSpPr>
            <a:spLocks noGrp="1"/>
          </p:cNvSpPr>
          <p:nvPr>
            <p:ph type="body" idx="1"/>
          </p:nvPr>
        </p:nvSpPr>
        <p:spPr bwMode="auto">
          <a:xfrm>
            <a:off x="685800" y="4400549"/>
            <a:ext cx="5486400" cy="4522471"/>
          </a:xfrm>
          <a:noFill/>
          <a:extLst>
            <a:ext uri="{FAA26D3D-D897-4be2-8F04-BA451C77F1D7}">
              <ma14:placeholderFlag xmlns:ma14="http://schemas.microsoft.com/office/mac/drawingml/2011/main" val="1"/>
            </a:ex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v="urn:schemas-microsoft-com:mac:vml">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v="urn:schemas-microsoft-com:mac:vml"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ja-JP" altLang="fr-FR" sz="1100" dirty="0" smtClean="0">
                <a:latin typeface="Calibri" charset="0"/>
                <a:ea typeface="ＭＳ Ｐゴシック" pitchFamily="50" charset="-128"/>
              </a:rPr>
              <a:t>診断モードでは、実用的に </a:t>
            </a:r>
            <a:r>
              <a:rPr lang="fr-FR" altLang="ja-JP" sz="1100" dirty="0" smtClean="0">
                <a:latin typeface="Calibri" charset="0"/>
                <a:ea typeface="ＭＳ Ｐゴシック" pitchFamily="50" charset="-128"/>
              </a:rPr>
              <a:t>AI </a:t>
            </a:r>
            <a:r>
              <a:rPr lang="ja-JP" altLang="fr-FR" sz="1100" dirty="0" smtClean="0">
                <a:latin typeface="Calibri" charset="0"/>
                <a:ea typeface="ＭＳ Ｐゴシック" pitchFamily="50" charset="-128"/>
              </a:rPr>
              <a:t>を適用してリソースを計画する方法が提示されます。顔認識機能を利用して会議室のコンテンツを自動化するといった、エキサイティングな未来の可能性が提案されます。</a:t>
            </a:r>
          </a:p>
          <a:p>
            <a:pPr marL="228600" indent="-228600" eaLnBrk="1" hangingPunct="1">
              <a:spcBef>
                <a:spcPct val="0"/>
              </a:spcBef>
              <a:buFont typeface="+mj-lt"/>
              <a:buAutoNum type="arabicPeriod"/>
            </a:pPr>
            <a:r>
              <a:rPr lang="ja-JP" altLang="fr-FR" sz="1100" dirty="0" smtClean="0">
                <a:latin typeface="Calibri" charset="0"/>
                <a:ea typeface="ＭＳ Ｐゴシック" pitchFamily="50" charset="-128"/>
              </a:rPr>
              <a:t>主な機能として、高性能の顔検出モジュールがあります。人物を常に追跡し、顔の方向を把握します。</a:t>
            </a:r>
          </a:p>
          <a:p>
            <a:pPr marL="228600" indent="-228600" eaLnBrk="1" hangingPunct="1">
              <a:spcBef>
                <a:spcPct val="0"/>
              </a:spcBef>
              <a:buFont typeface="+mj-lt"/>
              <a:buAutoNum type="arabicPeriod"/>
            </a:pPr>
            <a:endParaRPr lang="ja-JP" altLang="fr-FR" sz="1100" dirty="0" smtClean="0">
              <a:latin typeface="Calibri" charset="0"/>
              <a:ea typeface="ＭＳ Ｐゴシック" pitchFamily="50" charset="-128"/>
            </a:endParaRPr>
          </a:p>
          <a:p>
            <a:pPr marL="228600" marR="0" indent="-228600" algn="l" defTabSz="457200" rtl="0" eaLnBrk="1" fontAlgn="base" latinLnBrk="0" hangingPunct="1">
              <a:lnSpc>
                <a:spcPct val="100000"/>
              </a:lnSpc>
              <a:spcBef>
                <a:spcPct val="0"/>
              </a:spcBef>
              <a:spcAft>
                <a:spcPct val="0"/>
              </a:spcAft>
              <a:buClrTx/>
              <a:buSzTx/>
              <a:buFontTx/>
              <a:buAutoNum type="arabicPeriod"/>
              <a:tabLst/>
              <a:defRPr/>
            </a:pPr>
            <a:r>
              <a:rPr lang="ja-JP" altLang="fr-FR" sz="1100" baseline="0" dirty="0" smtClean="0">
                <a:latin typeface="Calibri" charset="0"/>
                <a:ea typeface="ＭＳ Ｐゴシック" pitchFamily="50" charset="-128"/>
              </a:rPr>
              <a:t>音声の三角測量を利用することで（専用の </a:t>
            </a:r>
            <a:r>
              <a:rPr lang="fr-FR" altLang="ja-JP" sz="1100" baseline="0" dirty="0" smtClean="0">
                <a:latin typeface="Calibri" charset="0"/>
                <a:ea typeface="ＭＳ Ｐゴシック" pitchFamily="50" charset="-128"/>
              </a:rPr>
              <a:t>6 </a:t>
            </a:r>
            <a:r>
              <a:rPr lang="ja-JP" altLang="fr-FR" sz="1100" baseline="0" dirty="0" smtClean="0">
                <a:latin typeface="Calibri" charset="0"/>
                <a:ea typeface="ＭＳ Ｐゴシック" pitchFamily="50" charset="-128"/>
              </a:rPr>
              <a:t>つの内蔵マイクを使用）、発言者を正確に捉えます。</a:t>
            </a:r>
            <a:r>
              <a:rPr lang="ja-JP" altLang="fr-FR" dirty="0" smtClean="0">
                <a:ea typeface="ＭＳ Ｐゴシック" pitchFamily="50" charset="-128"/>
              </a:rPr>
              <a:t/>
            </a:r>
            <a:br>
              <a:rPr lang="ja-JP" altLang="fr-FR" dirty="0" smtClean="0">
                <a:ea typeface="ＭＳ Ｐゴシック" pitchFamily="50" charset="-128"/>
              </a:rPr>
            </a:br>
            <a:r>
              <a:rPr lang="ja-JP" altLang="fr-FR" sz="1100" dirty="0" smtClean="0">
                <a:latin typeface="Calibri" charset="0"/>
                <a:ea typeface="ＭＳ Ｐゴシック" pitchFamily="50" charset="-128"/>
              </a:rPr>
              <a:t>音声三角測量によって、発言者は緑の二重のフレームで示されます。</a:t>
            </a:r>
          </a:p>
          <a:p>
            <a:pPr marL="228600" indent="-228600" eaLnBrk="1" hangingPunct="1">
              <a:spcBef>
                <a:spcPct val="0"/>
              </a:spcBef>
              <a:buAutoNum type="arabicPeriod"/>
            </a:pPr>
            <a:endParaRPr lang="ja-JP" altLang="fr-FR" sz="1100" dirty="0" smtClean="0">
              <a:latin typeface="Calibri" charset="0"/>
              <a:ea typeface="ＭＳ Ｐゴシック" pitchFamily="50" charset="-128"/>
            </a:endParaRPr>
          </a:p>
          <a:p>
            <a:pPr marL="228600" indent="-228600" eaLnBrk="1" hangingPunct="1">
              <a:spcBef>
                <a:spcPct val="0"/>
              </a:spcBef>
              <a:buAutoNum type="arabicPeriod"/>
            </a:pPr>
            <a:r>
              <a:rPr lang="ja-JP" altLang="fr-FR" sz="1100" dirty="0" smtClean="0">
                <a:latin typeface="Calibri" charset="0"/>
                <a:ea typeface="ＭＳ Ｐゴシック" pitchFamily="50" charset="-128"/>
              </a:rPr>
              <a:t>人数カウント、</a:t>
            </a:r>
            <a:r>
              <a:rPr lang="fr-FR" altLang="ja-JP" sz="1100" dirty="0" smtClean="0">
                <a:latin typeface="Calibri" charset="0"/>
                <a:ea typeface="ＭＳ Ｐゴシック" pitchFamily="50" charset="-128"/>
              </a:rPr>
              <a:t>&lt;&lt;</a:t>
            </a:r>
            <a:r>
              <a:rPr lang="ja-JP" altLang="fr-FR" sz="1100" dirty="0" smtClean="0">
                <a:latin typeface="Calibri" charset="0"/>
                <a:ea typeface="ＭＳ Ｐゴシック" pitchFamily="50" charset="-128"/>
              </a:rPr>
              <a:t>プラットフォームとしてのエンドポイント</a:t>
            </a:r>
            <a:r>
              <a:rPr lang="fr-FR" altLang="ja-JP" sz="1100" dirty="0" smtClean="0">
                <a:latin typeface="Calibri" charset="0"/>
                <a:ea typeface="ＭＳ Ｐゴシック" pitchFamily="50" charset="-128"/>
              </a:rPr>
              <a:t>&gt;&gt;</a:t>
            </a:r>
            <a:r>
              <a:rPr lang="ja-JP" altLang="fr-FR" dirty="0" smtClean="0">
                <a:ea typeface="ＭＳ Ｐゴシック" pitchFamily="50" charset="-128"/>
              </a:rPr>
              <a:t/>
            </a:r>
            <a:br>
              <a:rPr lang="ja-JP" altLang="fr-FR" dirty="0" smtClean="0">
                <a:ea typeface="ＭＳ Ｐゴシック" pitchFamily="50" charset="-128"/>
              </a:rPr>
            </a:br>
            <a:r>
              <a:rPr lang="ja-JP" altLang="fr-FR" sz="1100" dirty="0" smtClean="0">
                <a:latin typeface="Calibri" charset="0"/>
                <a:ea typeface="ＭＳ Ｐゴシック" pitchFamily="50" charset="-128"/>
              </a:rPr>
              <a:t>このシステムは、部屋のさらに詳細な情報を取得できます。 </a:t>
            </a:r>
            <a:r>
              <a:rPr lang="ja-JP" altLang="fr-FR" dirty="0" smtClean="0">
                <a:ea typeface="ＭＳ Ｐゴシック" pitchFamily="50" charset="-128"/>
              </a:rPr>
              <a:t/>
            </a:r>
            <a:br>
              <a:rPr lang="ja-JP" altLang="fr-FR" dirty="0" smtClean="0">
                <a:ea typeface="ＭＳ Ｐゴシック" pitchFamily="50" charset="-128"/>
              </a:rPr>
            </a:br>
            <a:r>
              <a:rPr lang="ja-JP" altLang="fr-FR" sz="1100" dirty="0" smtClean="0">
                <a:latin typeface="Calibri" charset="0"/>
                <a:ea typeface="ＭＳ Ｐゴシック" pitchFamily="50" charset="-128"/>
              </a:rPr>
              <a:t>マイクは音声を検出し、人物の入室を検出してシステムを起動します。 </a:t>
            </a:r>
            <a:r>
              <a:rPr lang="ja-JP" altLang="fr-FR" dirty="0" smtClean="0">
                <a:ea typeface="ＭＳ Ｐゴシック" pitchFamily="50" charset="-128"/>
              </a:rPr>
              <a:t/>
            </a:r>
            <a:br>
              <a:rPr lang="ja-JP" altLang="fr-FR" dirty="0" smtClean="0">
                <a:ea typeface="ＭＳ Ｐゴシック" pitchFamily="50" charset="-128"/>
              </a:rPr>
            </a:br>
            <a:r>
              <a:rPr lang="ja-JP" altLang="fr-FR" sz="1100" dirty="0" smtClean="0">
                <a:latin typeface="Calibri" charset="0"/>
                <a:ea typeface="ＭＳ Ｐゴシック" pitchFamily="50" charset="-128"/>
              </a:rPr>
              <a:t>カメラは映像を捉えて、室内の人数をカウントします。 </a:t>
            </a:r>
            <a:r>
              <a:rPr lang="ja-JP" altLang="fr-FR" dirty="0" smtClean="0">
                <a:ea typeface="ＭＳ Ｐゴシック" pitchFamily="50" charset="-128"/>
              </a:rPr>
              <a:t/>
            </a:r>
            <a:br>
              <a:rPr lang="ja-JP" altLang="fr-FR" dirty="0" smtClean="0">
                <a:ea typeface="ＭＳ Ｐゴシック" pitchFamily="50" charset="-128"/>
              </a:rPr>
            </a:br>
            <a:r>
              <a:rPr lang="ja-JP" altLang="fr-FR" sz="1100" dirty="0" smtClean="0">
                <a:latin typeface="Calibri" charset="0"/>
                <a:ea typeface="ＭＳ Ｐゴシック" pitchFamily="50" charset="-128"/>
              </a:rPr>
              <a:t>この機能は、これまで部屋や会議のデータを記録するために利用されてきた他のルーム センサー機能（椅子の中やテーブルの下にある旧式センサー、会議の統計情報を手動で記録するなど）に代わるものです。</a:t>
            </a:r>
            <a:r>
              <a:rPr lang="ja-JP" altLang="fr-FR" dirty="0" smtClean="0">
                <a:ea typeface="ＭＳ Ｐゴシック" pitchFamily="50" charset="-128"/>
              </a:rPr>
              <a:t/>
            </a:r>
            <a:br>
              <a:rPr lang="ja-JP" altLang="fr-FR" dirty="0" smtClean="0">
                <a:ea typeface="ＭＳ Ｐゴシック" pitchFamily="50" charset="-128"/>
              </a:rPr>
            </a:br>
            <a:r>
              <a:rPr lang="ja-JP" altLang="fr-FR" sz="1100" dirty="0" smtClean="0">
                <a:latin typeface="Calibri" charset="0"/>
                <a:ea typeface="ＭＳ Ｐゴシック" pitchFamily="50" charset="-128"/>
              </a:rPr>
              <a:t>この情報は、管理システム（</a:t>
            </a:r>
            <a:r>
              <a:rPr lang="fr-FR" altLang="ja-JP" sz="1100" dirty="0" smtClean="0">
                <a:latin typeface="Calibri" charset="0"/>
                <a:ea typeface="ＭＳ Ｐゴシック" pitchFamily="50" charset="-128"/>
              </a:rPr>
              <a:t>Spark </a:t>
            </a:r>
            <a:r>
              <a:rPr lang="ja-JP" altLang="fr-FR" sz="1100" dirty="0" smtClean="0">
                <a:latin typeface="Calibri" charset="0"/>
                <a:ea typeface="ＭＳ Ｐゴシック" pitchFamily="50" charset="-128"/>
              </a:rPr>
              <a:t>または </a:t>
            </a:r>
            <a:r>
              <a:rPr lang="fr-FR" altLang="ja-JP" sz="1100" dirty="0" smtClean="0">
                <a:latin typeface="Calibri" charset="0"/>
                <a:ea typeface="ＭＳ Ｐゴシック" pitchFamily="50" charset="-128"/>
              </a:rPr>
              <a:t>TMS</a:t>
            </a:r>
            <a:r>
              <a:rPr lang="ja-JP" altLang="fr-FR" sz="1100" dirty="0" smtClean="0">
                <a:latin typeface="Calibri" charset="0"/>
                <a:ea typeface="ＭＳ Ｐゴシック" pitchFamily="50" charset="-128"/>
              </a:rPr>
              <a:t>、もしくはサードパーティの </a:t>
            </a:r>
            <a:r>
              <a:rPr lang="fr-FR" altLang="ja-JP" sz="1100" dirty="0" smtClean="0">
                <a:latin typeface="Calibri" charset="0"/>
                <a:ea typeface="ＭＳ Ｐゴシック" pitchFamily="50" charset="-128"/>
              </a:rPr>
              <a:t>SW</a:t>
            </a:r>
            <a:r>
              <a:rPr lang="ja-JP" altLang="fr-FR" sz="1100" dirty="0" smtClean="0">
                <a:latin typeface="Calibri" charset="0"/>
                <a:ea typeface="ＭＳ Ｐゴシック" pitchFamily="50" charset="-128"/>
              </a:rPr>
              <a:t>）に送信されます。</a:t>
            </a:r>
          </a:p>
          <a:p>
            <a:pPr marL="228600" indent="-228600" eaLnBrk="1" hangingPunct="1">
              <a:spcBef>
                <a:spcPct val="0"/>
              </a:spcBef>
            </a:pPr>
            <a:endParaRPr lang="ja-JP" altLang="fr-FR" sz="1100" baseline="0" dirty="0" smtClean="0">
              <a:latin typeface="Calibri" charset="0"/>
              <a:ea typeface="ＭＳ Ｐゴシック" pitchFamily="50" charset="-128"/>
            </a:endParaRPr>
          </a:p>
          <a:p>
            <a:pPr marL="228600" indent="-228600" eaLnBrk="1" hangingPunct="1">
              <a:spcBef>
                <a:spcPct val="0"/>
              </a:spcBef>
              <a:buNone/>
            </a:pPr>
            <a:r>
              <a:rPr lang="fr-FR" altLang="ja-JP" sz="1100" baseline="0" dirty="0" smtClean="0">
                <a:latin typeface="Calibri" charset="0"/>
                <a:ea typeface="ＭＳ Ｐゴシック" pitchFamily="50" charset="-128"/>
              </a:rPr>
              <a:t>-----------------</a:t>
            </a:r>
          </a:p>
          <a:p>
            <a:pPr marL="228600" indent="-228600" eaLnBrk="1" hangingPunct="1">
              <a:spcBef>
                <a:spcPct val="0"/>
              </a:spcBef>
              <a:buNone/>
            </a:pPr>
            <a:r>
              <a:rPr lang="ja-JP" altLang="fr-FR" sz="1100" kern="1200" dirty="0" smtClean="0">
                <a:solidFill>
                  <a:schemeClr val="tx1"/>
                </a:solidFill>
                <a:latin typeface="+mn-lt"/>
                <a:ea typeface="ＭＳ Ｐゴシック" pitchFamily="50" charset="-128"/>
              </a:rPr>
              <a:t>詳細：</a:t>
            </a:r>
            <a:r>
              <a:rPr lang="fr-FR" altLang="ja-JP" sz="1100" kern="1200" dirty="0" smtClean="0">
                <a:solidFill>
                  <a:schemeClr val="tx1"/>
                </a:solidFill>
                <a:latin typeface="+mn-lt"/>
                <a:ea typeface="ＭＳ Ｐゴシック" pitchFamily="50" charset="-128"/>
              </a:rPr>
              <a:t>Audio distance: 1.90 = </a:t>
            </a:r>
            <a:r>
              <a:rPr lang="ja-JP" altLang="fr-FR" sz="1100" kern="1200" dirty="0" smtClean="0">
                <a:solidFill>
                  <a:schemeClr val="tx1"/>
                </a:solidFill>
                <a:latin typeface="+mn-lt"/>
                <a:ea typeface="ＭＳ Ｐゴシック" pitchFamily="50" charset="-128"/>
              </a:rPr>
              <a:t>発言中の参加者までの距離</a:t>
            </a:r>
            <a:r>
              <a:rPr lang="en-US" altLang="ja-JP" sz="1100" kern="1200" dirty="0" smtClean="0">
                <a:solidFill>
                  <a:schemeClr val="tx1"/>
                </a:solidFill>
                <a:latin typeface="Calibri" pitchFamily="34" charset="0"/>
                <a:ea typeface="ＭＳ Ｐゴシック" pitchFamily="50" charset="-128"/>
                <a:cs typeface="Calibri" pitchFamily="34" charset="0"/>
              </a:rPr>
              <a:t> </a:t>
            </a:r>
            <a:r>
              <a:rPr lang="fr-FR" altLang="ja-JP" sz="1100" kern="1200" dirty="0" err="1" smtClean="0">
                <a:solidFill>
                  <a:schemeClr val="tx1"/>
                </a:solidFill>
                <a:latin typeface="+mn-lt"/>
                <a:ea typeface="ＭＳ Ｐゴシック" pitchFamily="50" charset="-128"/>
              </a:rPr>
              <a:t>Quality</a:t>
            </a:r>
            <a:r>
              <a:rPr lang="fr-FR" altLang="ja-JP" sz="1100" kern="1200" dirty="0" smtClean="0">
                <a:solidFill>
                  <a:schemeClr val="tx1"/>
                </a:solidFill>
                <a:latin typeface="+mn-lt"/>
                <a:ea typeface="ＭＳ Ｐゴシック" pitchFamily="50" charset="-128"/>
              </a:rPr>
              <a:t>: 0.58 = </a:t>
            </a:r>
            <a:r>
              <a:rPr lang="ja-JP" altLang="fr-FR" sz="1100" kern="1200" dirty="0" smtClean="0">
                <a:solidFill>
                  <a:schemeClr val="tx1"/>
                </a:solidFill>
                <a:latin typeface="+mn-lt"/>
                <a:ea typeface="ＭＳ Ｐゴシック" pitchFamily="50" charset="-128"/>
              </a:rPr>
              <a:t>音声検出の精度。値は </a:t>
            </a:r>
            <a:r>
              <a:rPr lang="fr-FR" altLang="ja-JP" sz="1100" kern="1200" dirty="0" smtClean="0">
                <a:solidFill>
                  <a:schemeClr val="tx1"/>
                </a:solidFill>
                <a:latin typeface="+mn-lt"/>
                <a:ea typeface="ＭＳ Ｐゴシック" pitchFamily="50" charset="-128"/>
              </a:rPr>
              <a:t>0.00 </a:t>
            </a:r>
            <a:r>
              <a:rPr lang="ja-JP" altLang="fr-FR" sz="1100" kern="1200" dirty="0" smtClean="0">
                <a:solidFill>
                  <a:schemeClr val="tx1"/>
                </a:solidFill>
                <a:latin typeface="+mn-lt"/>
                <a:ea typeface="ＭＳ Ｐゴシック" pitchFamily="50" charset="-128"/>
              </a:rPr>
              <a:t>～ </a:t>
            </a:r>
            <a:r>
              <a:rPr lang="fr-FR" altLang="ja-JP" sz="1100" kern="1200" dirty="0" smtClean="0">
                <a:solidFill>
                  <a:schemeClr val="tx1"/>
                </a:solidFill>
                <a:latin typeface="+mn-lt"/>
                <a:ea typeface="ＭＳ Ｐゴシック" pitchFamily="50" charset="-128"/>
              </a:rPr>
              <a:t>1.00  Far end: 0 = </a:t>
            </a:r>
            <a:r>
              <a:rPr lang="ja-JP" altLang="fr-FR" sz="1100" kern="1200" dirty="0" smtClean="0">
                <a:solidFill>
                  <a:schemeClr val="tx1"/>
                </a:solidFill>
                <a:latin typeface="+mn-lt"/>
                <a:ea typeface="ＭＳ Ｐゴシック" pitchFamily="50" charset="-128"/>
              </a:rPr>
              <a:t>相手側が発言中の場合は </a:t>
            </a:r>
            <a:r>
              <a:rPr lang="fr-FR" altLang="ja-JP" sz="1100" kern="1200" dirty="0" smtClean="0">
                <a:solidFill>
                  <a:schemeClr val="tx1"/>
                </a:solidFill>
                <a:latin typeface="+mn-lt"/>
                <a:ea typeface="ＭＳ Ｐゴシック" pitchFamily="50" charset="-128"/>
              </a:rPr>
              <a:t>0 </a:t>
            </a:r>
            <a:r>
              <a:rPr lang="ja-JP" altLang="fr-FR" sz="1100" kern="1200" dirty="0" smtClean="0">
                <a:solidFill>
                  <a:schemeClr val="tx1"/>
                </a:solidFill>
                <a:latin typeface="+mn-lt"/>
                <a:ea typeface="ＭＳ Ｐゴシック" pitchFamily="50" charset="-128"/>
              </a:rPr>
              <a:t>以外 </a:t>
            </a:r>
            <a:r>
              <a:rPr lang="fr-FR" altLang="ja-JP" sz="1100" kern="1200" dirty="0" smtClean="0">
                <a:solidFill>
                  <a:schemeClr val="tx1"/>
                </a:solidFill>
                <a:latin typeface="+mn-lt"/>
                <a:ea typeface="ＭＳ Ｐゴシック" pitchFamily="50" charset="-128"/>
              </a:rPr>
              <a:t>F. 0.0% = </a:t>
            </a:r>
            <a:r>
              <a:rPr lang="ja-JP" altLang="fr-FR" sz="1100" kern="1200" dirty="0" smtClean="0">
                <a:solidFill>
                  <a:schemeClr val="tx1"/>
                </a:solidFill>
                <a:latin typeface="+mn-lt"/>
                <a:ea typeface="ＭＳ Ｐゴシック" pitchFamily="50" charset="-128"/>
              </a:rPr>
              <a:t>音声検出率  </a:t>
            </a:r>
            <a:r>
              <a:rPr lang="fr-FR" altLang="ja-JP" sz="1100" kern="1200" dirty="0" smtClean="0">
                <a:solidFill>
                  <a:schemeClr val="tx1"/>
                </a:solidFill>
                <a:latin typeface="+mn-lt"/>
                <a:ea typeface="ＭＳ Ｐゴシック" pitchFamily="50" charset="-128"/>
              </a:rPr>
              <a:t>T: 86.4 = </a:t>
            </a:r>
            <a:r>
              <a:rPr lang="ja-JP" altLang="fr-FR" sz="1100" kern="1200" dirty="0" smtClean="0">
                <a:solidFill>
                  <a:schemeClr val="tx1"/>
                </a:solidFill>
                <a:latin typeface="+mn-lt"/>
                <a:ea typeface="ＭＳ Ｐゴシック" pitchFamily="50" charset="-128"/>
              </a:rPr>
              <a:t>ノイズ除去率 </a:t>
            </a:r>
            <a:r>
              <a:rPr lang="fr-FR" altLang="ja-JP" sz="1100" kern="1200" dirty="0" smtClean="0">
                <a:solidFill>
                  <a:schemeClr val="tx1"/>
                </a:solidFill>
                <a:latin typeface="+mn-lt"/>
                <a:ea typeface="ＭＳ Ｐゴシック" pitchFamily="50" charset="-128"/>
              </a:rPr>
              <a:t>U: 0.0% = </a:t>
            </a:r>
            <a:r>
              <a:rPr lang="ja-JP" altLang="fr-FR" sz="1100" kern="1200" dirty="0" smtClean="0">
                <a:solidFill>
                  <a:schemeClr val="tx1"/>
                </a:solidFill>
                <a:latin typeface="+mn-lt"/>
                <a:ea typeface="ＭＳ Ｐゴシック" pitchFamily="50" charset="-128"/>
              </a:rPr>
              <a:t>超音波検出率 </a:t>
            </a:r>
            <a:r>
              <a:rPr lang="fr-FR" altLang="ja-JP" sz="1100" kern="1200" dirty="0" smtClean="0">
                <a:solidFill>
                  <a:schemeClr val="tx1"/>
                </a:solidFill>
                <a:latin typeface="+mn-lt"/>
                <a:ea typeface="ＭＳ Ｐゴシック" pitchFamily="50" charset="-128"/>
              </a:rPr>
              <a:t>N: 0.0% = </a:t>
            </a:r>
            <a:r>
              <a:rPr lang="ja-JP" altLang="fr-FR" sz="1100" kern="1200" dirty="0" smtClean="0">
                <a:solidFill>
                  <a:schemeClr val="tx1"/>
                </a:solidFill>
                <a:latin typeface="+mn-lt"/>
                <a:ea typeface="ＭＳ Ｐゴシック" pitchFamily="50" charset="-128"/>
              </a:rPr>
              <a:t>サイレント </a:t>
            </a:r>
            <a:r>
              <a:rPr lang="fr-FR" altLang="ja-JP" sz="1100" kern="1200" dirty="0" smtClean="0">
                <a:solidFill>
                  <a:schemeClr val="tx1"/>
                </a:solidFill>
                <a:latin typeface="+mn-lt"/>
                <a:ea typeface="ＭＳ Ｐゴシック" pitchFamily="50" charset="-128"/>
              </a:rPr>
              <a:t>S: 235 = </a:t>
            </a:r>
            <a:r>
              <a:rPr lang="ja-JP" altLang="fr-FR" sz="1100" kern="1200" dirty="0" smtClean="0">
                <a:solidFill>
                  <a:schemeClr val="tx1"/>
                </a:solidFill>
                <a:latin typeface="+mn-lt"/>
                <a:ea typeface="ＭＳ Ｐゴシック" pitchFamily="50" charset="-128"/>
              </a:rPr>
              <a:t>サウンド アルゴリズムでのサンプル数</a:t>
            </a:r>
            <a:endParaRPr lang="ja-JP" altLang="fr-FR" sz="1100" dirty="0" smtClean="0">
              <a:latin typeface="Calibri" charset="0"/>
              <a:ea typeface="ＭＳ Ｐゴシック" pitchFamily="50" charset="-128"/>
            </a:endParaRPr>
          </a:p>
        </p:txBody>
      </p:sp>
      <p:sp>
        <p:nvSpPr>
          <p:cNvPr id="25603" name="Slide Number Placeholder 3"/>
          <p:cNvSpPr>
            <a:spLocks noGrp="1"/>
          </p:cNvSpPr>
          <p:nvPr>
            <p:ph type="sldNum" sz="quarter" idx="5"/>
          </p:nvPr>
        </p:nvSpPr>
        <p:spPr bwMode="auto">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v="urn:schemas-microsoft-com:mac:vml">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v="urn:schemas-microsoft-com:mac:vml"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fld id="{2BB90F4D-6BE2-214A-85BA-A85D074D6614}" type="slidenum">
              <a:rPr lang="en-US" sz="1200">
                <a:solidFill>
                  <a:prstClr val="black"/>
                </a:solidFill>
                <a:latin typeface="Calibri" charset="0"/>
              </a:rPr>
              <a:pPr eaLnBrk="1" fontAlgn="base" hangingPunct="1">
                <a:spcBef>
                  <a:spcPct val="0"/>
                </a:spcBef>
                <a:spcAft>
                  <a:spcPct val="0"/>
                </a:spcAft>
                <a:defRPr/>
              </a:pPr>
              <a:t>37</a:t>
            </a:fld>
            <a:endParaRPr lang="ja-JP" altLang="en-US" sz="1200" dirty="0">
              <a:solidFill>
                <a:prstClr val="black"/>
              </a:solidFill>
              <a:latin typeface="Calibri" charset="0"/>
            </a:endParaRPr>
          </a:p>
        </p:txBody>
      </p:sp>
    </p:spTree>
    <p:extLst>
      <p:ext uri="{BB962C8B-B14F-4D97-AF65-F5344CB8AC3E}">
        <p14:creationId xmlns:p14="http://schemas.microsoft.com/office/powerpoint/2010/main" val="387940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noProof="0" dirty="0" err="1" smtClean="0">
                <a:solidFill>
                  <a:schemeClr val="bg2">
                    <a:lumMod val="50000"/>
                  </a:schemeClr>
                </a:solidFill>
                <a:latin typeface="CiscoSans Light" charset="0"/>
                <a:ea typeface="CiscoSans Light" charset="0"/>
                <a:cs typeface="CiscoSans Light" charset="0"/>
              </a:rPr>
              <a:t>You</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also</a:t>
            </a:r>
            <a:r>
              <a:rPr lang="nb-NO" sz="1200" noProof="0" dirty="0" smtClean="0">
                <a:solidFill>
                  <a:schemeClr val="bg2">
                    <a:lumMod val="50000"/>
                  </a:schemeClr>
                </a:solidFill>
                <a:latin typeface="CiscoSans Light" charset="0"/>
                <a:ea typeface="CiscoSans Light" charset="0"/>
                <a:cs typeface="CiscoSans Light" charset="0"/>
              </a:rPr>
              <a:t> have a </a:t>
            </a:r>
            <a:r>
              <a:rPr lang="nb-NO" sz="1200" noProof="0" dirty="0" err="1" smtClean="0">
                <a:solidFill>
                  <a:schemeClr val="bg2">
                    <a:lumMod val="50000"/>
                  </a:schemeClr>
                </a:solidFill>
                <a:latin typeface="CiscoSans Light" charset="0"/>
                <a:ea typeface="CiscoSans Light" charset="0"/>
                <a:cs typeface="CiscoSans Light" charset="0"/>
              </a:rPr>
              <a:t>choice</a:t>
            </a:r>
            <a:r>
              <a:rPr lang="nb-NO" sz="1200" noProof="0" dirty="0" smtClean="0">
                <a:solidFill>
                  <a:schemeClr val="bg2">
                    <a:lumMod val="50000"/>
                  </a:schemeClr>
                </a:solidFill>
                <a:latin typeface="CiscoSans Light" charset="0"/>
                <a:ea typeface="CiscoSans Light" charset="0"/>
                <a:cs typeface="CiscoSans Light" charset="0"/>
              </a:rPr>
              <a:t>. For </a:t>
            </a:r>
            <a:r>
              <a:rPr lang="nb-NO" dirty="0" smtClean="0">
                <a:solidFill>
                  <a:schemeClr val="bg2">
                    <a:lumMod val="50000"/>
                  </a:schemeClr>
                </a:solidFill>
                <a:latin typeface="CiscoSans Light" charset="0"/>
                <a:ea typeface="CiscoSans Light" charset="0"/>
                <a:cs typeface="CiscoSans Light" charset="0"/>
              </a:rPr>
              <a:t>medium </a:t>
            </a:r>
            <a:r>
              <a:rPr lang="nb-NO" sz="1200" noProof="0" dirty="0" err="1" smtClean="0">
                <a:solidFill>
                  <a:schemeClr val="bg2">
                    <a:lumMod val="50000"/>
                  </a:schemeClr>
                </a:solidFill>
                <a:latin typeface="CiscoSans Light" charset="0"/>
                <a:ea typeface="CiscoSans Light" charset="0"/>
                <a:cs typeface="CiscoSans Light" charset="0"/>
              </a:rPr>
              <a:t>rooms</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deploy</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the</a:t>
            </a:r>
            <a:r>
              <a:rPr lang="nb-NO" sz="1200" noProof="0" dirty="0" smtClean="0">
                <a:solidFill>
                  <a:schemeClr val="bg2">
                    <a:lumMod val="50000"/>
                  </a:schemeClr>
                </a:solidFill>
                <a:latin typeface="CiscoSans Light" charset="0"/>
                <a:ea typeface="CiscoSans Light" charset="0"/>
                <a:cs typeface="CiscoSans Light" charset="0"/>
              </a:rPr>
              <a:t> Cisco Spark </a:t>
            </a:r>
            <a:r>
              <a:rPr lang="nb-NO" sz="1200" noProof="0" dirty="0" err="1" smtClean="0">
                <a:solidFill>
                  <a:schemeClr val="bg2">
                    <a:lumMod val="50000"/>
                  </a:schemeClr>
                </a:solidFill>
                <a:latin typeface="CiscoSans Light" charset="0"/>
                <a:ea typeface="CiscoSans Light" charset="0"/>
                <a:cs typeface="CiscoSans Light" charset="0"/>
              </a:rPr>
              <a:t>Room</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Kit</a:t>
            </a:r>
            <a:r>
              <a:rPr lang="nb-NO" sz="1200" noProof="0" dirty="0" smtClean="0">
                <a:solidFill>
                  <a:schemeClr val="bg2">
                    <a:lumMod val="50000"/>
                  </a:schemeClr>
                </a:solidFill>
                <a:latin typeface="CiscoSans Light" charset="0"/>
                <a:ea typeface="CiscoSans Light" charset="0"/>
                <a:cs typeface="CiscoSans Light" charset="0"/>
              </a:rPr>
              <a:t>, and </a:t>
            </a:r>
            <a:r>
              <a:rPr lang="nb-NO" sz="1200" noProof="0" dirty="0" err="1" smtClean="0">
                <a:solidFill>
                  <a:schemeClr val="bg2">
                    <a:lumMod val="50000"/>
                  </a:schemeClr>
                </a:solidFill>
                <a:latin typeface="CiscoSans Light" charset="0"/>
                <a:ea typeface="CiscoSans Light" charset="0"/>
                <a:cs typeface="CiscoSans Light" charset="0"/>
              </a:rPr>
              <a:t>the</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Room</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Kit</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Plus</a:t>
            </a:r>
            <a:r>
              <a:rPr lang="nb-NO" sz="1200" noProof="0" dirty="0" smtClean="0">
                <a:solidFill>
                  <a:schemeClr val="bg2">
                    <a:lumMod val="50000"/>
                  </a:schemeClr>
                </a:solidFill>
                <a:latin typeface="CiscoSans Light" charset="0"/>
                <a:ea typeface="CiscoSans Light" charset="0"/>
                <a:cs typeface="CiscoSans Light" charset="0"/>
              </a:rPr>
              <a:t> for large </a:t>
            </a:r>
            <a:r>
              <a:rPr lang="nb-NO" sz="1200" noProof="0" dirty="0" err="1" smtClean="0">
                <a:solidFill>
                  <a:schemeClr val="bg2">
                    <a:lumMod val="50000"/>
                  </a:schemeClr>
                </a:solidFill>
                <a:latin typeface="CiscoSans Light" charset="0"/>
                <a:ea typeface="CiscoSans Light" charset="0"/>
                <a:cs typeface="CiscoSans Light" charset="0"/>
              </a:rPr>
              <a:t>rooms</a:t>
            </a:r>
            <a:r>
              <a:rPr lang="nb-NO" sz="1200" noProof="0" dirty="0" smtClean="0">
                <a:solidFill>
                  <a:schemeClr val="bg2">
                    <a:lumMod val="50000"/>
                  </a:schemeClr>
                </a:solidFill>
                <a:latin typeface="CiscoSans Light" charset="0"/>
                <a:ea typeface="CiscoSans Light" charset="0"/>
                <a:cs typeface="CiscoSans Light"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solidFill>
                <a:schemeClr val="bg2">
                  <a:lumMod val="50000"/>
                </a:schemeClr>
              </a:solidFill>
              <a:latin typeface="CiscoSans Light" charset="0"/>
              <a:ea typeface="CiscoSans Light" charset="0"/>
              <a:cs typeface="CiscoSans Ligh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200" noProof="0" dirty="0" smtClean="0">
                <a:solidFill>
                  <a:schemeClr val="bg2">
                    <a:lumMod val="50000"/>
                  </a:schemeClr>
                </a:solidFill>
                <a:latin typeface="CiscoSans Light" charset="0"/>
                <a:ea typeface="CiscoSans Light" charset="0"/>
                <a:cs typeface="CiscoSans Light" charset="0"/>
              </a:rPr>
              <a:t>The </a:t>
            </a:r>
            <a:r>
              <a:rPr lang="nb-NO" sz="1200" noProof="0" dirty="0" err="1" smtClean="0">
                <a:solidFill>
                  <a:schemeClr val="bg2">
                    <a:lumMod val="50000"/>
                  </a:schemeClr>
                </a:solidFill>
                <a:latin typeface="CiscoSans Light" charset="0"/>
                <a:ea typeface="CiscoSans Light" charset="0"/>
                <a:cs typeface="CiscoSans Light" charset="0"/>
              </a:rPr>
              <a:t>Room</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Kits</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works</a:t>
            </a:r>
            <a:r>
              <a:rPr lang="nb-NO" sz="1200" baseline="0" noProof="0" dirty="0" smtClean="0">
                <a:solidFill>
                  <a:schemeClr val="bg2">
                    <a:lumMod val="50000"/>
                  </a:schemeClr>
                </a:solidFill>
                <a:latin typeface="CiscoSans Light" charset="0"/>
                <a:ea typeface="CiscoSans Light" charset="0"/>
                <a:cs typeface="CiscoSans Light" charset="0"/>
              </a:rPr>
              <a:t> </a:t>
            </a:r>
            <a:r>
              <a:rPr lang="nb-NO" sz="1200" baseline="0" noProof="0" dirty="0" err="1" smtClean="0">
                <a:solidFill>
                  <a:schemeClr val="bg2">
                    <a:lumMod val="50000"/>
                  </a:schemeClr>
                </a:solidFill>
                <a:latin typeface="CiscoSans Light" charset="0"/>
                <a:ea typeface="CiscoSans Light" charset="0"/>
                <a:cs typeface="CiscoSans Light" charset="0"/>
              </a:rPr>
              <a:t>with</a:t>
            </a:r>
            <a:r>
              <a:rPr lang="nb-NO" sz="1200" baseline="0" noProof="0" dirty="0" smtClean="0">
                <a:solidFill>
                  <a:schemeClr val="bg2">
                    <a:lumMod val="50000"/>
                  </a:schemeClr>
                </a:solidFill>
                <a:latin typeface="CiscoSans Light" charset="0"/>
                <a:ea typeface="CiscoSans Light" charset="0"/>
                <a:cs typeface="CiscoSans Light" charset="0"/>
              </a:rPr>
              <a:t> </a:t>
            </a:r>
            <a:r>
              <a:rPr lang="nb-NO" sz="1200" baseline="0" noProof="0" dirty="0" err="1" smtClean="0">
                <a:solidFill>
                  <a:schemeClr val="bg2">
                    <a:lumMod val="50000"/>
                  </a:schemeClr>
                </a:solidFill>
                <a:latin typeface="CiscoSans Light" charset="0"/>
                <a:ea typeface="CiscoSans Light" charset="0"/>
                <a:cs typeface="CiscoSans Light" charset="0"/>
              </a:rPr>
              <a:t>your</a:t>
            </a:r>
            <a:r>
              <a:rPr lang="nb-NO" sz="1200" baseline="0" noProof="0" dirty="0" smtClean="0">
                <a:solidFill>
                  <a:schemeClr val="bg2">
                    <a:lumMod val="50000"/>
                  </a:schemeClr>
                </a:solidFill>
                <a:latin typeface="CiscoSans Light" charset="0"/>
                <a:ea typeface="CiscoSans Light" charset="0"/>
                <a:cs typeface="CiscoSans Light" charset="0"/>
              </a:rPr>
              <a:t> </a:t>
            </a:r>
            <a:r>
              <a:rPr lang="nb-NO" sz="1200" baseline="0" noProof="0" dirty="0" err="1" smtClean="0">
                <a:solidFill>
                  <a:schemeClr val="bg2">
                    <a:lumMod val="50000"/>
                  </a:schemeClr>
                </a:solidFill>
                <a:latin typeface="CiscoSans Light" charset="0"/>
                <a:ea typeface="CiscoSans Light" charset="0"/>
                <a:cs typeface="CiscoSans Light" charset="0"/>
              </a:rPr>
              <a:t>customer’s</a:t>
            </a:r>
            <a:r>
              <a:rPr lang="nb-NO" sz="1200" baseline="0" noProof="0" dirty="0" smtClean="0">
                <a:solidFill>
                  <a:schemeClr val="bg2">
                    <a:lumMod val="50000"/>
                  </a:schemeClr>
                </a:solidFill>
                <a:latin typeface="CiscoSans Light" charset="0"/>
                <a:ea typeface="CiscoSans Light" charset="0"/>
                <a:cs typeface="CiscoSans Light" charset="0"/>
              </a:rPr>
              <a:t> </a:t>
            </a:r>
            <a:r>
              <a:rPr lang="nb-NO" sz="1200" baseline="0" noProof="0" dirty="0" err="1" smtClean="0">
                <a:solidFill>
                  <a:schemeClr val="bg2">
                    <a:lumMod val="50000"/>
                  </a:schemeClr>
                </a:solidFill>
                <a:latin typeface="CiscoSans Light" charset="0"/>
                <a:ea typeface="CiscoSans Light" charset="0"/>
                <a:cs typeface="CiscoSans Light" charset="0"/>
              </a:rPr>
              <a:t>current</a:t>
            </a:r>
            <a:r>
              <a:rPr lang="nb-NO" sz="1200" baseline="0" noProof="0" dirty="0" smtClean="0">
                <a:solidFill>
                  <a:schemeClr val="bg2">
                    <a:lumMod val="50000"/>
                  </a:schemeClr>
                </a:solidFill>
                <a:latin typeface="CiscoSans Light" charset="0"/>
                <a:ea typeface="CiscoSans Light" charset="0"/>
                <a:cs typeface="CiscoSans Light" charset="0"/>
              </a:rPr>
              <a:t> displays,</a:t>
            </a:r>
            <a:r>
              <a:rPr lang="nb-NO" sz="1200" noProof="0" dirty="0" smtClean="0">
                <a:solidFill>
                  <a:schemeClr val="bg2">
                    <a:lumMod val="50000"/>
                  </a:schemeClr>
                </a:solidFill>
                <a:latin typeface="CiscoSans Light" charset="0"/>
                <a:ea typeface="CiscoSans Light" charset="0"/>
                <a:cs typeface="CiscoSans Light" charset="0"/>
              </a:rPr>
              <a:t> or </a:t>
            </a:r>
            <a:r>
              <a:rPr lang="nb-NO" sz="1200" noProof="0" dirty="0" err="1" smtClean="0">
                <a:solidFill>
                  <a:schemeClr val="bg2">
                    <a:lumMod val="50000"/>
                  </a:schemeClr>
                </a:solidFill>
                <a:latin typeface="CiscoSans Light" charset="0"/>
                <a:ea typeface="CiscoSans Light" charset="0"/>
                <a:cs typeface="CiscoSans Light" charset="0"/>
              </a:rPr>
              <a:t>use</a:t>
            </a:r>
            <a:r>
              <a:rPr lang="nb-NO" sz="1200" noProof="0" dirty="0" smtClean="0">
                <a:solidFill>
                  <a:schemeClr val="bg2">
                    <a:lumMod val="50000"/>
                  </a:schemeClr>
                </a:solidFill>
                <a:latin typeface="CiscoSans Light" charset="0"/>
                <a:ea typeface="CiscoSans Light" charset="0"/>
                <a:cs typeface="CiscoSans Light" charset="0"/>
              </a:rPr>
              <a:t> an </a:t>
            </a:r>
            <a:endParaRPr lang="nb-NO" sz="1200" baseline="0" noProof="0" dirty="0" smtClean="0">
              <a:solidFill>
                <a:schemeClr val="bg2">
                  <a:lumMod val="50000"/>
                </a:schemeClr>
              </a:solidFill>
              <a:latin typeface="CiscoSans Light" charset="0"/>
              <a:ea typeface="CiscoSans Light" charset="0"/>
              <a:cs typeface="CiscoSans Ligh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200" noProof="0" dirty="0" smtClean="0">
                <a:solidFill>
                  <a:schemeClr val="bg2">
                    <a:lumMod val="50000"/>
                  </a:schemeClr>
                </a:solidFill>
                <a:latin typeface="CiscoSans Light" charset="0"/>
                <a:ea typeface="CiscoSans Light" charset="0"/>
                <a:cs typeface="CiscoSans Light" charset="0"/>
              </a:rPr>
              <a:t>LG display</a:t>
            </a:r>
            <a:r>
              <a:rPr lang="nb-NO" sz="1200" dirty="0" smtClean="0">
                <a:solidFill>
                  <a:schemeClr val="bg2">
                    <a:lumMod val="50000"/>
                  </a:schemeClr>
                </a:solidFill>
                <a:latin typeface="CiscoSans Light" charset="0"/>
                <a:ea typeface="CiscoSans Light" charset="0"/>
                <a:cs typeface="CiscoSans Light" charset="0"/>
              </a:rPr>
              <a:t>  to</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optimize</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experience</a:t>
            </a:r>
            <a:r>
              <a:rPr lang="nb-NO" sz="1200" noProof="0" dirty="0" smtClean="0">
                <a:solidFill>
                  <a:schemeClr val="bg2">
                    <a:lumMod val="50000"/>
                  </a:schemeClr>
                </a:solidFill>
                <a:latin typeface="CiscoSans Light" charset="0"/>
                <a:ea typeface="CiscoSans Light" charset="0"/>
                <a:cs typeface="CiscoSans Light" charset="0"/>
              </a:rPr>
              <a:t> </a:t>
            </a:r>
            <a:r>
              <a:rPr lang="nb-NO" sz="1200" dirty="0" err="1" smtClean="0">
                <a:solidFill>
                  <a:schemeClr val="bg2">
                    <a:lumMod val="50000"/>
                  </a:schemeClr>
                </a:solidFill>
                <a:latin typeface="CiscoSans Light" charset="0"/>
                <a:ea typeface="CiscoSans Light" charset="0"/>
                <a:cs typeface="CiscoSans Light" charset="0"/>
              </a:rPr>
              <a:t>on</a:t>
            </a:r>
            <a:r>
              <a:rPr lang="nb-NO" sz="1200" noProof="0" dirty="0" smtClean="0">
                <a:solidFill>
                  <a:schemeClr val="bg2">
                    <a:lumMod val="50000"/>
                  </a:schemeClr>
                </a:solidFill>
                <a:latin typeface="CiscoSans Light" charset="0"/>
                <a:ea typeface="CiscoSans Light" charset="0"/>
                <a:cs typeface="CiscoSans Light" charset="0"/>
              </a:rPr>
              <a:t> 4K display series – UH5C (49’’-98’’). Cisco is </a:t>
            </a:r>
            <a:r>
              <a:rPr lang="nb-NO" sz="1200" noProof="0" dirty="0" err="1" smtClean="0">
                <a:solidFill>
                  <a:schemeClr val="bg2">
                    <a:lumMod val="50000"/>
                  </a:schemeClr>
                </a:solidFill>
                <a:latin typeface="CiscoSans Light" charset="0"/>
                <a:ea typeface="CiscoSans Light" charset="0"/>
                <a:cs typeface="CiscoSans Light" charset="0"/>
              </a:rPr>
              <a:t>working</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on</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partnerships</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with</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vendors</a:t>
            </a:r>
            <a:r>
              <a:rPr lang="nb-NO" sz="1200" noProof="0" dirty="0" smtClean="0">
                <a:solidFill>
                  <a:schemeClr val="bg2">
                    <a:lumMod val="50000"/>
                  </a:schemeClr>
                </a:solidFill>
                <a:latin typeface="CiscoSans Light" charset="0"/>
                <a:ea typeface="CiscoSans Light" charset="0"/>
                <a:cs typeface="CiscoSans Light" charset="0"/>
              </a:rPr>
              <a:t> to </a:t>
            </a:r>
            <a:r>
              <a:rPr lang="nb-NO" sz="1200" noProof="0" dirty="0" err="1" smtClean="0">
                <a:solidFill>
                  <a:schemeClr val="bg2">
                    <a:lumMod val="50000"/>
                  </a:schemeClr>
                </a:solidFill>
                <a:latin typeface="CiscoSans Light" charset="0"/>
                <a:ea typeface="CiscoSans Light" charset="0"/>
                <a:cs typeface="CiscoSans Light" charset="0"/>
              </a:rPr>
              <a:t>ensure</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the</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highest</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quality</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experience</a:t>
            </a:r>
            <a:r>
              <a:rPr lang="nb-NO" sz="1200" noProof="0" dirty="0" smtClean="0">
                <a:solidFill>
                  <a:schemeClr val="bg2">
                    <a:lumMod val="50000"/>
                  </a:schemeClr>
                </a:solidFill>
                <a:latin typeface="CiscoSans Light" charset="0"/>
                <a:ea typeface="CiscoSans Light" charset="0"/>
                <a:cs typeface="CiscoSans Light" charset="0"/>
              </a:rPr>
              <a:t> for </a:t>
            </a:r>
            <a:r>
              <a:rPr lang="nb-NO" sz="1200" noProof="0" dirty="0" err="1" smtClean="0">
                <a:solidFill>
                  <a:schemeClr val="bg2">
                    <a:lumMod val="50000"/>
                  </a:schemeClr>
                </a:solidFill>
                <a:latin typeface="CiscoSans Light" charset="0"/>
                <a:ea typeface="CiscoSans Light" charset="0"/>
                <a:cs typeface="CiscoSans Light" charset="0"/>
              </a:rPr>
              <a:t>our</a:t>
            </a:r>
            <a:r>
              <a:rPr lang="nb-NO" sz="1200" noProof="0" dirty="0" smtClean="0">
                <a:solidFill>
                  <a:schemeClr val="bg2">
                    <a:lumMod val="50000"/>
                  </a:schemeClr>
                </a:solidFill>
                <a:latin typeface="CiscoSans Light" charset="0"/>
                <a:ea typeface="CiscoSans Light" charset="0"/>
                <a:cs typeface="CiscoSans Light" charset="0"/>
              </a:rPr>
              <a:t> </a:t>
            </a:r>
            <a:r>
              <a:rPr lang="nb-NO" sz="1200" noProof="0" dirty="0" err="1" smtClean="0">
                <a:solidFill>
                  <a:schemeClr val="bg2">
                    <a:lumMod val="50000"/>
                  </a:schemeClr>
                </a:solidFill>
                <a:latin typeface="CiscoSans Light" charset="0"/>
                <a:ea typeface="CiscoSans Light" charset="0"/>
                <a:cs typeface="CiscoSans Light" charset="0"/>
              </a:rPr>
              <a:t>customers</a:t>
            </a:r>
            <a:r>
              <a:rPr lang="nb-NO" sz="1200" noProof="0" dirty="0" smtClean="0">
                <a:solidFill>
                  <a:schemeClr val="bg2">
                    <a:lumMod val="50000"/>
                  </a:schemeClr>
                </a:solidFill>
                <a:latin typeface="CiscoSans Light" charset="0"/>
                <a:ea typeface="CiscoSans Light" charset="0"/>
                <a:cs typeface="CiscoSans Light" charset="0"/>
              </a:rPr>
              <a:t>. </a:t>
            </a:r>
            <a:endParaRPr kumimoji="0" lang="nb-NO" sz="1200" b="0" i="0" u="none" strike="noStrike" kern="1200" cap="none" spc="0" normalizeH="0" baseline="0" noProof="0" dirty="0" smtClean="0">
              <a:ln>
                <a:noFill/>
              </a:ln>
              <a:solidFill>
                <a:schemeClr val="bg2">
                  <a:lumMod val="50000"/>
                </a:schemeClr>
              </a:solidFill>
              <a:effectLst/>
              <a:uLnTx/>
              <a:uFillTx/>
              <a:latin typeface="CiscoSans Light" charset="0"/>
              <a:ea typeface="CiscoSans Light" charset="0"/>
              <a:cs typeface="CiscoSans Light" charset="0"/>
            </a:endParaRPr>
          </a:p>
          <a:p>
            <a:endParaRPr lang="en-US" dirty="0"/>
          </a:p>
        </p:txBody>
      </p:sp>
      <p:sp>
        <p:nvSpPr>
          <p:cNvPr id="4" name="Plassholder for lysbildenummer 3"/>
          <p:cNvSpPr>
            <a:spLocks noGrp="1"/>
          </p:cNvSpPr>
          <p:nvPr>
            <p:ph type="sldNum" sz="quarter" idx="10"/>
          </p:nvPr>
        </p:nvSpPr>
        <p:spPr/>
        <p:txBody>
          <a:bodyPr/>
          <a:lstStyle/>
          <a:p>
            <a:pPr>
              <a:defRPr/>
            </a:pPr>
            <a:fld id="{EBA803D3-BBA2-5A4C-8CF6-A6BB89644125}" type="slidenum">
              <a:rPr>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1728230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B449C5-4E2E-DF4A-AEAD-E7341EA1E981}"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492717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b="1" dirty="0" err="1" smtClean="0"/>
              <a:t>What’s</a:t>
            </a:r>
            <a:r>
              <a:rPr lang="nb-NO" b="1" dirty="0" smtClean="0"/>
              <a:t> </a:t>
            </a:r>
            <a:r>
              <a:rPr lang="nb-NO" b="1" dirty="0" err="1" smtClean="0"/>
              <a:t>new</a:t>
            </a:r>
            <a:r>
              <a:rPr lang="nb-NO" b="1" dirty="0" smtClean="0"/>
              <a:t> </a:t>
            </a:r>
            <a:r>
              <a:rPr lang="nb-NO" b="1" dirty="0" err="1" smtClean="0"/>
              <a:t>on</a:t>
            </a:r>
            <a:r>
              <a:rPr lang="nb-NO" b="1" dirty="0" smtClean="0"/>
              <a:t> Room55</a:t>
            </a:r>
          </a:p>
          <a:p>
            <a:pPr marL="228600" indent="-228600">
              <a:buFont typeface="Arial" panose="020B0604020202020204" pitchFamily="34" charset="0"/>
              <a:buChar char="•"/>
            </a:pPr>
            <a:r>
              <a:rPr lang="nb-NO" b="0" dirty="0" smtClean="0"/>
              <a:t>4K screen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smtClean="0"/>
              <a:t>Best overview</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smtClean="0"/>
              <a:t>Speaker</a:t>
            </a:r>
            <a:r>
              <a:rPr lang="nb-NO" b="0" baseline="0" dirty="0" smtClean="0"/>
              <a:t> </a:t>
            </a:r>
            <a:r>
              <a:rPr lang="nb-NO" b="0" baseline="0" dirty="0" err="1" smtClean="0"/>
              <a:t>t</a:t>
            </a:r>
            <a:r>
              <a:rPr lang="nb-NO" b="0" dirty="0" err="1" smtClean="0"/>
              <a:t>rack</a:t>
            </a:r>
            <a:endParaRPr lang="nb-NO" b="0" dirty="0" smtClean="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smtClean="0"/>
              <a:t>Stereo speakers with </a:t>
            </a:r>
            <a:r>
              <a:rPr lang="nb-NO" b="0" dirty="0" err="1" smtClean="0"/>
              <a:t>dedicated</a:t>
            </a:r>
            <a:r>
              <a:rPr lang="nb-NO" b="0" dirty="0" smtClean="0"/>
              <a:t> </a:t>
            </a:r>
            <a:r>
              <a:rPr lang="nb-NO" b="0" dirty="0" err="1" smtClean="0"/>
              <a:t>center</a:t>
            </a:r>
            <a:r>
              <a:rPr lang="nb-NO" b="0" dirty="0" smtClean="0"/>
              <a:t> speaker for </a:t>
            </a:r>
            <a:r>
              <a:rPr lang="nb-NO" b="0" dirty="0" err="1" smtClean="0"/>
              <a:t>voice</a:t>
            </a:r>
            <a:endParaRPr lang="nb-NO" b="0" dirty="0" smtClean="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smtClean="0"/>
              <a:t>Built</a:t>
            </a:r>
            <a:r>
              <a:rPr lang="nb-NO" b="0" baseline="0" dirty="0" smtClean="0"/>
              <a:t>-in bass</a:t>
            </a:r>
            <a:endParaRPr lang="nb-NO" b="0" dirty="0" smtClean="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smtClean="0"/>
              <a:t>Speakers </a:t>
            </a:r>
            <a:r>
              <a:rPr lang="nb-NO" b="0" dirty="0" err="1" smtClean="0"/>
              <a:t>above</a:t>
            </a:r>
            <a:r>
              <a:rPr lang="nb-NO" b="0" dirty="0" smtClean="0"/>
              <a:t> screen for</a:t>
            </a:r>
            <a:r>
              <a:rPr lang="nb-NO" b="0" baseline="0" dirty="0" smtClean="0"/>
              <a:t> more </a:t>
            </a:r>
            <a:r>
              <a:rPr lang="nb-NO" b="0" baseline="0" dirty="0" err="1" smtClean="0"/>
              <a:t>equal</a:t>
            </a:r>
            <a:r>
              <a:rPr lang="nb-NO" b="0" baseline="0" dirty="0" smtClean="0"/>
              <a:t> </a:t>
            </a:r>
            <a:r>
              <a:rPr lang="nb-NO" b="0" baseline="0" dirty="0" err="1" smtClean="0"/>
              <a:t>coverage</a:t>
            </a:r>
            <a:r>
              <a:rPr lang="nb-NO" b="0" baseline="0" dirty="0" smtClean="0"/>
              <a:t> </a:t>
            </a:r>
            <a:r>
              <a:rPr lang="nb-NO" b="0" baseline="0" dirty="0" err="1" smtClean="0"/>
              <a:t>of</a:t>
            </a:r>
            <a:r>
              <a:rPr lang="nb-NO" b="0" baseline="0" dirty="0" smtClean="0"/>
              <a:t> </a:t>
            </a:r>
            <a:r>
              <a:rPr lang="nb-NO" b="0" baseline="0" dirty="0" err="1" smtClean="0"/>
              <a:t>the</a:t>
            </a:r>
            <a:r>
              <a:rPr lang="nb-NO" b="0" baseline="0" dirty="0" smtClean="0"/>
              <a:t> </a:t>
            </a:r>
            <a:r>
              <a:rPr lang="nb-NO" b="0" baseline="0" dirty="0" err="1" smtClean="0"/>
              <a:t>room</a:t>
            </a:r>
            <a:endParaRPr lang="nb-NO" b="0" baseline="0" dirty="0" smtClean="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baseline="0" dirty="0" err="1" smtClean="0"/>
              <a:t>WiFi</a:t>
            </a:r>
            <a:r>
              <a:rPr lang="nb-NO" b="0" baseline="0" dirty="0" smtClean="0"/>
              <a:t> support</a:t>
            </a:r>
            <a:endParaRPr lang="nb-NO" b="0" dirty="0" smtClean="0"/>
          </a:p>
          <a:p>
            <a:pPr marL="228600" indent="-228600">
              <a:buFont typeface="Arial" panose="020B0604020202020204" pitchFamily="34" charset="0"/>
              <a:buChar char="•"/>
            </a:pPr>
            <a:r>
              <a:rPr lang="nb-NO" b="0" baseline="0" dirty="0" err="1" smtClean="0"/>
              <a:t>Increased</a:t>
            </a:r>
            <a:r>
              <a:rPr lang="nb-NO" b="0" baseline="0" dirty="0" smtClean="0"/>
              <a:t> </a:t>
            </a:r>
            <a:r>
              <a:rPr lang="nb-NO" b="0" baseline="0" dirty="0" err="1" smtClean="0"/>
              <a:t>height</a:t>
            </a:r>
            <a:r>
              <a:rPr lang="nb-NO" b="0" baseline="0" dirty="0" smtClean="0"/>
              <a:t> (10cm/4inches) over MX300</a:t>
            </a:r>
          </a:p>
          <a:p>
            <a:pPr marL="228600" indent="-228600">
              <a:buFont typeface="Arial" panose="020B0604020202020204" pitchFamily="34" charset="0"/>
              <a:buChar char="•"/>
            </a:pPr>
            <a:r>
              <a:rPr lang="nb-NO" b="0" baseline="0" dirty="0" smtClean="0"/>
              <a:t>Smarter Rooms: </a:t>
            </a:r>
          </a:p>
          <a:p>
            <a:pPr marL="685800" lvl="1" indent="-228600">
              <a:buFont typeface="Arial" panose="020B0604020202020204" pitchFamily="34" charset="0"/>
              <a:buChar char="•"/>
            </a:pPr>
            <a:r>
              <a:rPr lang="nb-NO" b="0" baseline="0" dirty="0" smtClean="0"/>
              <a:t>Auto wake-up </a:t>
            </a:r>
            <a:r>
              <a:rPr lang="nb-NO" b="0" baseline="0" dirty="0" err="1" smtClean="0"/>
              <a:t>on</a:t>
            </a:r>
            <a:r>
              <a:rPr lang="nb-NO" b="0" baseline="0" dirty="0" smtClean="0"/>
              <a:t> </a:t>
            </a:r>
            <a:r>
              <a:rPr lang="nb-NO" b="0" baseline="0" dirty="0" err="1" smtClean="0"/>
              <a:t>entry</a:t>
            </a:r>
            <a:endParaRPr lang="nb-NO" b="0" baseline="0" dirty="0" smtClean="0"/>
          </a:p>
          <a:p>
            <a:pPr marL="685800" lvl="1" indent="-228600">
              <a:buFont typeface="Arial" panose="020B0604020202020204" pitchFamily="34" charset="0"/>
              <a:buChar char="•"/>
            </a:pPr>
            <a:r>
              <a:rPr lang="nb-NO" b="0" baseline="0" dirty="0" smtClean="0"/>
              <a:t>People </a:t>
            </a:r>
            <a:r>
              <a:rPr lang="nb-NO" b="0" baseline="0" dirty="0" err="1" smtClean="0"/>
              <a:t>count</a:t>
            </a:r>
            <a:endParaRPr lang="nb-NO" b="0" baseline="0" dirty="0" smtClean="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baseline="0" dirty="0" err="1" smtClean="0"/>
              <a:t>Launch</a:t>
            </a:r>
            <a:r>
              <a:rPr lang="nb-NO" b="0" baseline="0" dirty="0" smtClean="0"/>
              <a:t> August 2017</a:t>
            </a:r>
            <a:endParaRPr lang="nb-NO" b="1" dirty="0" smtClean="0"/>
          </a:p>
          <a:p>
            <a:pPr marL="0" indent="0">
              <a:buFont typeface="Arial" panose="020B0604020202020204" pitchFamily="34" charset="0"/>
              <a:buNone/>
            </a:pPr>
            <a:endParaRPr lang="nb-NO" b="1" dirty="0" smtClean="0"/>
          </a:p>
          <a:p>
            <a:pPr marL="0" indent="0">
              <a:buFont typeface="Arial" panose="020B0604020202020204" pitchFamily="34" charset="0"/>
              <a:buNone/>
            </a:pPr>
            <a:r>
              <a:rPr lang="nb-NO" b="1" dirty="0" smtClean="0"/>
              <a:t>Benefits </a:t>
            </a:r>
            <a:r>
              <a:rPr lang="nb-NO" b="1" dirty="0" err="1" smtClean="0"/>
              <a:t>of</a:t>
            </a:r>
            <a:r>
              <a:rPr lang="nb-NO" b="1" dirty="0" smtClean="0"/>
              <a:t> </a:t>
            </a:r>
            <a:r>
              <a:rPr lang="nb-NO" b="1" dirty="0" err="1" smtClean="0"/>
              <a:t>fully</a:t>
            </a:r>
            <a:r>
              <a:rPr lang="nb-NO" b="1" dirty="0" smtClean="0"/>
              <a:t> </a:t>
            </a:r>
            <a:r>
              <a:rPr lang="nb-NO" b="1" dirty="0" err="1" smtClean="0"/>
              <a:t>integrated</a:t>
            </a:r>
            <a:r>
              <a:rPr lang="nb-NO" b="1" dirty="0" smtClean="0"/>
              <a:t> systems</a:t>
            </a:r>
            <a:endParaRPr lang="en-US" b="1" dirty="0" smtClean="0"/>
          </a:p>
          <a:p>
            <a:pPr marL="171450" indent="-171450">
              <a:buFont typeface="Arial" panose="020B0604020202020204" pitchFamily="34" charset="0"/>
              <a:buChar char="•"/>
            </a:pPr>
            <a:r>
              <a:rPr lang="en-US" dirty="0" smtClean="0"/>
              <a:t>Easy to Install, multiple mounting options</a:t>
            </a:r>
          </a:p>
          <a:p>
            <a:pPr marL="171450" indent="-171450">
              <a:buFont typeface="Arial" panose="020B0604020202020204" pitchFamily="34" charset="0"/>
              <a:buChar char="•"/>
            </a:pPr>
            <a:r>
              <a:rPr lang="nb-NO" dirty="0" err="1" smtClean="0"/>
              <a:t>Easy</a:t>
            </a:r>
            <a:r>
              <a:rPr lang="nb-NO" baseline="0" dirty="0" smtClean="0"/>
              <a:t> to </a:t>
            </a:r>
            <a:r>
              <a:rPr lang="nb-NO" baseline="0" dirty="0" err="1" smtClean="0"/>
              <a:t>manage</a:t>
            </a:r>
            <a:r>
              <a:rPr lang="nb-NO" baseline="0" dirty="0" smtClean="0"/>
              <a:t> </a:t>
            </a:r>
            <a:r>
              <a:rPr lang="nb-NO" baseline="0" dirty="0" err="1" smtClean="0"/>
              <a:t>resulting</a:t>
            </a:r>
            <a:r>
              <a:rPr lang="nb-NO" baseline="0" dirty="0" smtClean="0"/>
              <a:t> in </a:t>
            </a:r>
            <a:r>
              <a:rPr lang="nb-NO" b="1" baseline="0" dirty="0" err="1" smtClean="0"/>
              <a:t>Lower</a:t>
            </a:r>
            <a:r>
              <a:rPr lang="nb-NO" b="1" baseline="0" dirty="0" smtClean="0"/>
              <a:t> TCO </a:t>
            </a:r>
            <a:endParaRPr lang="en-US" b="1" dirty="0" smtClean="0"/>
          </a:p>
          <a:p>
            <a:pPr marL="171450" indent="-171450">
              <a:buFont typeface="Arial" panose="020B0604020202020204" pitchFamily="34" charset="0"/>
              <a:buChar char="•"/>
            </a:pPr>
            <a:r>
              <a:rPr lang="en-US" dirty="0" smtClean="0"/>
              <a:t>All in one</a:t>
            </a:r>
          </a:p>
          <a:p>
            <a:pPr marL="171450" indent="-171450">
              <a:buFont typeface="Arial" panose="020B0604020202020204" pitchFamily="34" charset="0"/>
              <a:buChar char="•"/>
            </a:pPr>
            <a:r>
              <a:rPr lang="en-US" b="1" dirty="0" smtClean="0"/>
              <a:t>Consistent</a:t>
            </a:r>
            <a:r>
              <a:rPr lang="en-US" dirty="0" smtClean="0"/>
              <a:t> quality &amp; experience</a:t>
            </a:r>
          </a:p>
          <a:p>
            <a:pPr marL="171450" indent="-171450">
              <a:buFont typeface="Arial" panose="020B0604020202020204" pitchFamily="34" charset="0"/>
              <a:buChar char="•"/>
            </a:pPr>
            <a:r>
              <a:rPr lang="en-US" dirty="0" smtClean="0"/>
              <a:t>Industrial design</a:t>
            </a:r>
          </a:p>
          <a:p>
            <a:pPr marL="171450" indent="-171450">
              <a:buFont typeface="Arial" panose="020B0604020202020204" pitchFamily="34" charset="0"/>
              <a:buChar char="•"/>
            </a:pPr>
            <a:r>
              <a:rPr lang="en-US" dirty="0" smtClean="0"/>
              <a:t>Easy to re-deploy</a:t>
            </a:r>
          </a:p>
          <a:p>
            <a:pPr marL="171450" indent="-171450">
              <a:buFont typeface="Arial" panose="020B0604020202020204" pitchFamily="34" charset="0"/>
              <a:buChar char="•"/>
            </a:pPr>
            <a:r>
              <a:rPr lang="en-US" dirty="0" smtClean="0"/>
              <a:t>Global Service (Service Depos)</a:t>
            </a:r>
          </a:p>
          <a:p>
            <a:endParaRPr lang="en-US" b="1" dirty="0" smtClean="0"/>
          </a:p>
          <a:p>
            <a:r>
              <a:rPr lang="en-US" b="1" dirty="0" smtClean="0"/>
              <a:t>Designed to work together</a:t>
            </a:r>
          </a:p>
          <a:p>
            <a:pPr marL="171450" indent="-171450">
              <a:buFont typeface="Arial" panose="020B0604020202020204" pitchFamily="34" charset="0"/>
              <a:buChar char="•"/>
            </a:pPr>
            <a:r>
              <a:rPr lang="en-US" dirty="0" smtClean="0"/>
              <a:t>Screen, speaker system, amplifier, camera, codec</a:t>
            </a:r>
          </a:p>
          <a:p>
            <a:pPr marL="171450" indent="-171450">
              <a:buFont typeface="Arial" panose="020B0604020202020204" pitchFamily="34" charset="0"/>
              <a:buChar char="•"/>
            </a:pPr>
            <a:r>
              <a:rPr lang="en-US" dirty="0" smtClean="0"/>
              <a:t>Speaker tracking</a:t>
            </a:r>
            <a:endParaRPr lang="en-US" dirty="0"/>
          </a:p>
        </p:txBody>
      </p:sp>
      <p:sp>
        <p:nvSpPr>
          <p:cNvPr id="4" name="Slide Number Placeholder 3"/>
          <p:cNvSpPr>
            <a:spLocks noGrp="1"/>
          </p:cNvSpPr>
          <p:nvPr>
            <p:ph type="sldNum" sz="quarter" idx="10"/>
          </p:nvPr>
        </p:nvSpPr>
        <p:spPr/>
        <p:txBody>
          <a:bodyPr/>
          <a:lstStyle/>
          <a:p>
            <a:pPr defTabSz="457200">
              <a:defRPr/>
            </a:pPr>
            <a:fld id="{FBB449C5-4E2E-DF4A-AEAD-E7341EA1E981}" type="slidenum">
              <a:rPr lang="en-US" smtClean="0">
                <a:solidFill>
                  <a:prstClr val="black"/>
                </a:solidFill>
              </a:rPr>
              <a:pPr defTabSz="457200">
                <a:defRPr/>
              </a:pPr>
              <a:t>42</a:t>
            </a:fld>
            <a:endParaRPr lang="en-US">
              <a:solidFill>
                <a:prstClr val="black"/>
              </a:solidFill>
            </a:endParaRPr>
          </a:p>
        </p:txBody>
      </p:sp>
    </p:spTree>
    <p:extLst>
      <p:ext uri="{BB962C8B-B14F-4D97-AF65-F5344CB8AC3E}">
        <p14:creationId xmlns:p14="http://schemas.microsoft.com/office/powerpoint/2010/main" val="80418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1659610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10 cm</a:t>
            </a:r>
            <a:r>
              <a:rPr lang="nb-NO" baseline="0" dirty="0" smtClean="0"/>
              <a:t> ~4inches higher to </a:t>
            </a:r>
            <a:r>
              <a:rPr lang="nb-NO" baseline="0" dirty="0" err="1" smtClean="0"/>
              <a:t>the</a:t>
            </a:r>
            <a:r>
              <a:rPr lang="nb-NO" baseline="0" dirty="0" smtClean="0"/>
              <a:t> </a:t>
            </a:r>
            <a:r>
              <a:rPr lang="nb-NO" baseline="0" dirty="0" err="1" smtClean="0"/>
              <a:t>lowest</a:t>
            </a:r>
            <a:r>
              <a:rPr lang="nb-NO" baseline="0" dirty="0" smtClean="0"/>
              <a:t> pixel. </a:t>
            </a:r>
            <a:endParaRPr lang="en-US" dirty="0"/>
          </a:p>
        </p:txBody>
      </p:sp>
      <p:sp>
        <p:nvSpPr>
          <p:cNvPr id="4" name="Slide Number Placeholder 3"/>
          <p:cNvSpPr>
            <a:spLocks noGrp="1"/>
          </p:cNvSpPr>
          <p:nvPr>
            <p:ph type="sldNum" sz="quarter" idx="10"/>
          </p:nvPr>
        </p:nvSpPr>
        <p:spPr/>
        <p:txBody>
          <a:bodyPr/>
          <a:lstStyle/>
          <a:p>
            <a:pPr>
              <a:defRPr/>
            </a:pPr>
            <a:fld id="{FBB449C5-4E2E-DF4A-AEAD-E7341EA1E981}"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760488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B449C5-4E2E-DF4A-AEAD-E7341EA1E981}"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1425866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b="1" dirty="0" smtClean="0"/>
              <a:t>Room70</a:t>
            </a:r>
            <a:r>
              <a:rPr lang="ja-JP" altLang="en-US" b="1" dirty="0" smtClean="0"/>
              <a:t> 新機能</a:t>
            </a:r>
            <a:endParaRPr lang="nb-NO" b="1" dirty="0" smtClean="0"/>
          </a:p>
          <a:p>
            <a:pPr marL="228600" indent="-228600">
              <a:buFont typeface="Arial" panose="020B0604020202020204" pitchFamily="34" charset="0"/>
              <a:buChar char="•"/>
            </a:pPr>
            <a:r>
              <a:rPr lang="nb-NO" b="0" dirty="0" smtClean="0"/>
              <a:t>4K </a:t>
            </a:r>
            <a:r>
              <a:rPr lang="ja-JP" altLang="en-US" b="0" dirty="0" smtClean="0"/>
              <a:t>対応モニター</a:t>
            </a:r>
            <a:endParaRPr lang="nb-NO" b="0" dirty="0" smtClean="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dirty="0" smtClean="0"/>
              <a:t>カメラ機能</a:t>
            </a:r>
            <a:endParaRPr lang="nb-NO" b="0" dirty="0" smtClean="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dirty="0" smtClean="0"/>
              <a:t>ベストオーバービュー（人数に合わせて適切なフレームを適応）</a:t>
            </a:r>
            <a:endParaRPr lang="nb-NO" b="0" dirty="0" smtClean="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dirty="0" smtClean="0"/>
              <a:t>スピーカートラック（＝話者追尾）</a:t>
            </a:r>
            <a:endParaRPr lang="nb-NO" b="0" dirty="0" smtClean="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baseline="0" dirty="0" smtClean="0"/>
              <a:t>WiFi </a:t>
            </a:r>
            <a:r>
              <a:rPr lang="ja-JP" altLang="en-US" b="0" baseline="0" dirty="0" smtClean="0"/>
              <a:t>サポート</a:t>
            </a:r>
            <a:endParaRPr lang="nb-NO" b="0" dirty="0" smtClean="0"/>
          </a:p>
          <a:p>
            <a:pPr marL="228600" indent="-228600">
              <a:buFont typeface="Arial" panose="020B0604020202020204" pitchFamily="34" charset="0"/>
              <a:buChar char="•"/>
            </a:pPr>
            <a:r>
              <a:rPr lang="ja-JP" altLang="en-US" b="0" baseline="0" dirty="0" smtClean="0"/>
              <a:t>モニター高さを</a:t>
            </a:r>
            <a:r>
              <a:rPr lang="en-US" altLang="ja-JP" b="0" baseline="0" dirty="0" smtClean="0"/>
              <a:t>10</a:t>
            </a:r>
            <a:r>
              <a:rPr lang="ja-JP" altLang="en-US" b="0" baseline="0" dirty="0" smtClean="0"/>
              <a:t>㎝ </a:t>
            </a:r>
            <a:r>
              <a:rPr lang="en-US" altLang="ja-JP" b="0" baseline="0" dirty="0" smtClean="0"/>
              <a:t>up</a:t>
            </a:r>
            <a:r>
              <a:rPr lang="ja-JP" altLang="en-US" b="0" baseline="0" dirty="0" smtClean="0"/>
              <a:t>　</a:t>
            </a:r>
            <a:r>
              <a:rPr lang="en-US" altLang="ja-JP" b="0" baseline="0" dirty="0" smtClean="0"/>
              <a:t>MX800</a:t>
            </a:r>
            <a:r>
              <a:rPr lang="ja-JP" altLang="en-US" b="0" baseline="0" dirty="0" smtClean="0"/>
              <a:t>比較</a:t>
            </a:r>
            <a:endParaRPr lang="nb-NO" b="0" baseline="0" dirty="0" smtClean="0"/>
          </a:p>
          <a:p>
            <a:pPr marL="228600" indent="-228600">
              <a:buFont typeface="Arial" panose="020B0604020202020204" pitchFamily="34" charset="0"/>
              <a:buChar char="•"/>
            </a:pPr>
            <a:r>
              <a:rPr lang="nb-NO" b="0" baseline="0" dirty="0" smtClean="0"/>
              <a:t>Smarter Rooms: </a:t>
            </a:r>
          </a:p>
          <a:p>
            <a:pPr marL="685800" lvl="1" indent="-228600">
              <a:buFont typeface="Arial" panose="020B0604020202020204" pitchFamily="34" charset="0"/>
              <a:buChar char="•"/>
            </a:pPr>
            <a:r>
              <a:rPr lang="ja-JP" altLang="en-US" b="0" baseline="0" dirty="0" smtClean="0"/>
              <a:t>自動ウェイクアップ機能</a:t>
            </a:r>
            <a:endParaRPr lang="nb-NO" b="0" baseline="0" dirty="0" smtClean="0"/>
          </a:p>
          <a:p>
            <a:pPr marL="685800" lvl="1" indent="-228600">
              <a:buFont typeface="Arial" panose="020B0604020202020204" pitchFamily="34" charset="0"/>
              <a:buChar char="•"/>
            </a:pPr>
            <a:r>
              <a:rPr lang="ja-JP" altLang="en-US" b="0" baseline="0" dirty="0" smtClean="0"/>
              <a:t>会議参加人数カウント</a:t>
            </a:r>
            <a:endParaRPr lang="nb-NO" b="1" dirty="0" smtClean="0"/>
          </a:p>
          <a:p>
            <a:pPr marL="0" indent="0">
              <a:buFont typeface="Arial" panose="020B0604020202020204" pitchFamily="34" charset="0"/>
              <a:buNone/>
            </a:pPr>
            <a:endParaRPr lang="nb-NO" b="1" dirty="0" smtClean="0"/>
          </a:p>
          <a:p>
            <a:pPr marL="0" indent="0">
              <a:buFont typeface="Arial" panose="020B0604020202020204" pitchFamily="34" charset="0"/>
              <a:buNone/>
            </a:pPr>
            <a:endParaRPr lang="nb-NO" b="1" dirty="0" smtClean="0"/>
          </a:p>
          <a:p>
            <a:pPr marL="0" indent="0">
              <a:buFont typeface="Arial" panose="020B0604020202020204" pitchFamily="34" charset="0"/>
              <a:buNone/>
            </a:pPr>
            <a:r>
              <a:rPr lang="ja-JP" altLang="en-US" b="1" dirty="0" smtClean="0"/>
              <a:t>システムの利点</a:t>
            </a:r>
            <a:endParaRPr lang="nb-NO" b="1" dirty="0" smtClean="0"/>
          </a:p>
          <a:p>
            <a:pPr marL="0" indent="0">
              <a:buFont typeface="Arial" panose="020B0604020202020204" pitchFamily="34" charset="0"/>
              <a:buNone/>
            </a:pPr>
            <a:r>
              <a:rPr lang="ja-JP" altLang="en-US" dirty="0" smtClean="0"/>
              <a:t>簡単な取り付け、多様な取り付けオプションを用意</a:t>
            </a:r>
            <a:endParaRPr lang="en-US" dirty="0" smtClean="0"/>
          </a:p>
          <a:p>
            <a:pPr marL="171450" indent="-171450">
              <a:buFont typeface="Arial" panose="020B0604020202020204" pitchFamily="34" charset="0"/>
              <a:buChar char="•"/>
            </a:pPr>
            <a:r>
              <a:rPr lang="ja-JP" altLang="en-US" dirty="0" smtClean="0"/>
              <a:t>管理を簡単にすることにより、</a:t>
            </a:r>
            <a:r>
              <a:rPr lang="en-US" altLang="ja-JP" dirty="0" smtClean="0"/>
              <a:t>TCO</a:t>
            </a:r>
            <a:r>
              <a:rPr lang="ja-JP" altLang="en-US" dirty="0" smtClean="0"/>
              <a:t>を削減</a:t>
            </a:r>
            <a:r>
              <a:rPr lang="nb-NO" b="1" baseline="0" dirty="0" smtClean="0"/>
              <a:t> </a:t>
            </a:r>
            <a:endParaRPr lang="en-US" b="1" dirty="0" smtClean="0"/>
          </a:p>
          <a:p>
            <a:pPr marL="171450" indent="-171450">
              <a:buFont typeface="Arial" panose="020B0604020202020204" pitchFamily="34" charset="0"/>
              <a:buChar char="•"/>
            </a:pPr>
            <a:r>
              <a:rPr lang="ja-JP" altLang="en-US" dirty="0" smtClean="0"/>
              <a:t>カメラ、マイク、モニター、オールインワンモデル</a:t>
            </a:r>
            <a:endParaRPr lang="en-US" dirty="0" smtClean="0"/>
          </a:p>
          <a:p>
            <a:pPr marL="171450" indent="-171450">
              <a:buFont typeface="Arial" panose="020B0604020202020204" pitchFamily="34" charset="0"/>
              <a:buChar char="•"/>
            </a:pPr>
            <a:r>
              <a:rPr lang="ja-JP" altLang="en-US" dirty="0" smtClean="0"/>
              <a:t>統合されたデザイン</a:t>
            </a:r>
            <a:endParaRPr lang="en-US" dirty="0" smtClean="0"/>
          </a:p>
          <a:p>
            <a:endParaRPr lang="en-US" b="1" dirty="0" smtClean="0"/>
          </a:p>
          <a:p>
            <a:endParaRPr lang="en-US" b="1" dirty="0" smtClean="0"/>
          </a:p>
          <a:p>
            <a:r>
              <a:rPr lang="ja-JP" altLang="en-US" b="1" dirty="0" smtClean="0"/>
              <a:t>チームで働くためのデザイン</a:t>
            </a:r>
            <a:endParaRPr lang="en-US" b="1" dirty="0" smtClean="0"/>
          </a:p>
          <a:p>
            <a:pPr marL="171450" indent="-171450">
              <a:buFont typeface="Arial" panose="020B0604020202020204" pitchFamily="34" charset="0"/>
              <a:buChar char="•"/>
            </a:pPr>
            <a:r>
              <a:rPr lang="ja-JP" altLang="en-US" dirty="0" smtClean="0"/>
              <a:t>スクリーン、スピーカーシステム、カメラ、コーデック</a:t>
            </a:r>
            <a:endParaRPr lang="en-US" altLang="ja-JP" dirty="0" smtClean="0"/>
          </a:p>
          <a:p>
            <a:pPr marL="171450" indent="-171450">
              <a:buFont typeface="Arial" panose="020B0604020202020204" pitchFamily="34" charset="0"/>
              <a:buChar char="•"/>
            </a:pPr>
            <a:r>
              <a:rPr lang="ja-JP" altLang="en-US" dirty="0" smtClean="0"/>
              <a:t>スピーカートラック</a:t>
            </a:r>
            <a:endParaRPr lang="en-US" altLang="ja-JP"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457200">
              <a:defRPr/>
            </a:pPr>
            <a:fld id="{FBB449C5-4E2E-DF4A-AEAD-E7341EA1E981}" type="slidenum">
              <a:rPr lang="en-US" smtClean="0">
                <a:solidFill>
                  <a:prstClr val="black"/>
                </a:solidFill>
              </a:rPr>
              <a:pPr defTabSz="457200">
                <a:defRPr/>
              </a:pPr>
              <a:t>46</a:t>
            </a:fld>
            <a:endParaRPr lang="en-US">
              <a:solidFill>
                <a:prstClr val="black"/>
              </a:solidFill>
            </a:endParaRPr>
          </a:p>
        </p:txBody>
      </p:sp>
    </p:spTree>
    <p:extLst>
      <p:ext uri="{BB962C8B-B14F-4D97-AF65-F5344CB8AC3E}">
        <p14:creationId xmlns:p14="http://schemas.microsoft.com/office/powerpoint/2010/main" val="977001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r>
              <a:rPr lang="nb-NO" altLang="ja-JP" b="1" dirty="0" smtClean="0"/>
              <a:t>Room70</a:t>
            </a:r>
            <a:r>
              <a:rPr lang="ja-JP" altLang="en-US" b="1" dirty="0" smtClean="0"/>
              <a:t> 新機能</a:t>
            </a:r>
            <a:endParaRPr lang="nb-NO" altLang="ja-JP" b="1" dirty="0" smtClean="0"/>
          </a:p>
          <a:p>
            <a:pPr marL="228600" indent="-228600">
              <a:buFont typeface="Arial" panose="020B0604020202020204" pitchFamily="34" charset="0"/>
              <a:buChar char="•"/>
            </a:pPr>
            <a:r>
              <a:rPr lang="nb-NO" altLang="ja-JP" b="0" dirty="0" smtClean="0"/>
              <a:t>4K </a:t>
            </a:r>
            <a:r>
              <a:rPr lang="ja-JP" altLang="en-US" b="0" dirty="0" smtClean="0"/>
              <a:t>対応モニター</a:t>
            </a:r>
            <a:endParaRPr lang="nb-NO" altLang="ja-JP" b="0" dirty="0" smtClean="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dirty="0" smtClean="0"/>
              <a:t>カメラ機能</a:t>
            </a:r>
            <a:endParaRPr lang="nb-NO" altLang="ja-JP" b="0" dirty="0" smtClean="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dirty="0" smtClean="0"/>
              <a:t>ベストオーバービュー（人数に合わせて適切なフレームを適応）</a:t>
            </a:r>
            <a:endParaRPr lang="nb-NO" altLang="ja-JP" b="0" dirty="0" smtClean="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b="0" dirty="0" smtClean="0"/>
              <a:t>スピーカートラック（＝話者追尾）</a:t>
            </a:r>
            <a:endParaRPr lang="nb-NO" altLang="ja-JP" b="0" dirty="0" smtClean="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ltLang="ja-JP" b="0" baseline="0" dirty="0" smtClean="0"/>
              <a:t>WiFi </a:t>
            </a:r>
            <a:r>
              <a:rPr lang="ja-JP" altLang="en-US" b="0" baseline="0" dirty="0" smtClean="0"/>
              <a:t>サポート</a:t>
            </a:r>
            <a:endParaRPr lang="nb-NO" altLang="ja-JP" b="0" dirty="0" smtClean="0"/>
          </a:p>
          <a:p>
            <a:pPr marL="228600" indent="-228600">
              <a:buFont typeface="Arial" panose="020B0604020202020204" pitchFamily="34" charset="0"/>
              <a:buChar char="•"/>
            </a:pPr>
            <a:r>
              <a:rPr lang="ja-JP" altLang="en-US" b="0" baseline="0" dirty="0" smtClean="0"/>
              <a:t>モニター高さを</a:t>
            </a:r>
            <a:r>
              <a:rPr lang="en-US" altLang="ja-JP" b="0" baseline="0" dirty="0" smtClean="0"/>
              <a:t>10</a:t>
            </a:r>
            <a:r>
              <a:rPr lang="ja-JP" altLang="en-US" b="0" baseline="0" dirty="0" smtClean="0"/>
              <a:t>㎝ </a:t>
            </a:r>
            <a:r>
              <a:rPr lang="en-US" altLang="ja-JP" b="0" baseline="0" dirty="0" smtClean="0"/>
              <a:t>up</a:t>
            </a:r>
            <a:r>
              <a:rPr lang="ja-JP" altLang="en-US" b="0" baseline="0" dirty="0" smtClean="0"/>
              <a:t>　</a:t>
            </a:r>
            <a:r>
              <a:rPr lang="en-US" altLang="ja-JP" b="0" baseline="0" dirty="0" smtClean="0"/>
              <a:t>MX800</a:t>
            </a:r>
            <a:r>
              <a:rPr lang="ja-JP" altLang="en-US" b="0" baseline="0" dirty="0" smtClean="0"/>
              <a:t>比較</a:t>
            </a:r>
            <a:endParaRPr lang="nb-NO" altLang="ja-JP" b="0" baseline="0" dirty="0" smtClean="0"/>
          </a:p>
          <a:p>
            <a:pPr marL="228600" indent="-228600">
              <a:buFont typeface="Arial" panose="020B0604020202020204" pitchFamily="34" charset="0"/>
              <a:buChar char="•"/>
            </a:pPr>
            <a:r>
              <a:rPr lang="nb-NO" altLang="ja-JP" b="0" baseline="0" dirty="0" smtClean="0"/>
              <a:t>Smarter Rooms: </a:t>
            </a:r>
          </a:p>
          <a:p>
            <a:pPr marL="685800" lvl="1" indent="-228600">
              <a:buFont typeface="Arial" panose="020B0604020202020204" pitchFamily="34" charset="0"/>
              <a:buChar char="•"/>
            </a:pPr>
            <a:r>
              <a:rPr lang="ja-JP" altLang="en-US" b="0" baseline="0" dirty="0" smtClean="0"/>
              <a:t>自動ウェイクアップ機能</a:t>
            </a:r>
            <a:endParaRPr lang="nb-NO" altLang="ja-JP" b="0" baseline="0" dirty="0" smtClean="0"/>
          </a:p>
          <a:p>
            <a:pPr marL="685800" lvl="1" indent="-228600">
              <a:buFont typeface="Arial" panose="020B0604020202020204" pitchFamily="34" charset="0"/>
              <a:buChar char="•"/>
            </a:pPr>
            <a:r>
              <a:rPr lang="ja-JP" altLang="en-US" b="0" baseline="0" dirty="0" smtClean="0"/>
              <a:t>会議参加人数カウント</a:t>
            </a:r>
            <a:endParaRPr lang="nb-NO" altLang="ja-JP" b="1" dirty="0" smtClean="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187370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000" dirty="0">
                <a:solidFill>
                  <a:srgbClr val="676767"/>
                </a:solidFill>
                <a:latin typeface="CiscoSansTT ExtraLight"/>
              </a:rPr>
              <a:t>Of employees consider 47% of employees consider too many meetings to be the biggest waste of time in their day</a:t>
            </a:r>
          </a:p>
          <a:p>
            <a:endParaRPr lang="en-US" sz="10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1653719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sz="10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20171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Exchange Information</a:t>
            </a:r>
          </a:p>
          <a:p>
            <a:r>
              <a:rPr lang="en-US" sz="1100" kern="1200" dirty="0">
                <a:solidFill>
                  <a:schemeClr val="tx1"/>
                </a:solidFill>
                <a:effectLst/>
                <a:latin typeface="+mn-lt"/>
                <a:ea typeface="+mn-ea"/>
                <a:cs typeface="+mn-cs"/>
              </a:rPr>
              <a:t> &amp; Knowledge</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4804BB-3128-7E48-A48B-6AD2EE584401}" type="slidenum">
              <a:rPr lang="en-US" smtClean="0"/>
              <a:pPr/>
              <a:t>9</a:t>
            </a:fld>
            <a:endParaRPr lang="en-US"/>
          </a:p>
        </p:txBody>
      </p:sp>
    </p:spTree>
    <p:extLst>
      <p:ext uri="{BB962C8B-B14F-4D97-AF65-F5344CB8AC3E}">
        <p14:creationId xmlns:p14="http://schemas.microsoft.com/office/powerpoint/2010/main" val="289756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endParaRPr lang="en-US" sz="800"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689081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Autofit/>
          </a:bodyPr>
          <a:lstStyle/>
          <a:p>
            <a:pPr lvl="0"/>
            <a:endParaRPr lang="en-US" sz="13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4804BB-3128-7E48-A48B-6AD2EE5844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3733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779060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tif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2">
    <p:spTree>
      <p:nvGrpSpPr>
        <p:cNvPr id="1" name=""/>
        <p:cNvGrpSpPr/>
        <p:nvPr/>
      </p:nvGrpSpPr>
      <p:grpSpPr>
        <a:xfrm>
          <a:off x="0" y="0"/>
          <a:ext cx="0" cy="0"/>
          <a:chOff x="0" y="0"/>
          <a:chExt cx="0" cy="0"/>
        </a:xfrm>
      </p:grpSpPr>
      <p:sp>
        <p:nvSpPr>
          <p:cNvPr id="13" name="Rectangle 12"/>
          <p:cNvSpPr/>
          <p:nvPr userDrawn="1"/>
        </p:nvSpPr>
        <p:spPr>
          <a:xfrm>
            <a:off x="4547264" y="1"/>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en-US">
              <a:solidFill>
                <a:srgbClr val="FFFFFF"/>
              </a:solidFill>
            </a:endParaRPr>
          </a:p>
        </p:txBody>
      </p:sp>
      <p:sp>
        <p:nvSpPr>
          <p:cNvPr id="4" name="正方形/長方形 3"/>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a:endParaRPr kumimoji="1" lang="ja-JP" altLang="en-US" dirty="0">
              <a:solidFill>
                <a:srgbClr val="FFFFFF"/>
              </a:solidFill>
              <a:latin typeface="CiscoSansTT ExtraLight"/>
            </a:endParaRPr>
          </a:p>
        </p:txBody>
      </p:sp>
      <p:pic>
        <p:nvPicPr>
          <p:cNvPr id="10"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37158" t="2510" r="17919" b="10593"/>
          <a:stretch/>
        </p:blipFill>
        <p:spPr>
          <a:xfrm>
            <a:off x="4547265" y="1"/>
            <a:ext cx="4596792" cy="5143499"/>
          </a:xfrm>
          <a:prstGeom prst="rect">
            <a:avLst/>
          </a:prstGeom>
        </p:spPr>
      </p:pic>
      <p:sp>
        <p:nvSpPr>
          <p:cNvPr id="1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alpha val="25000"/>
                  </a:srgbClr>
                </a:solidFill>
                <a:latin typeface="CiscoSansTT ExtraLight"/>
                <a:cs typeface="CiscoSans Thin"/>
              </a:rPr>
              <a:t>© 201</a:t>
            </a:r>
            <a:r>
              <a:rPr lang="en-US" altLang="ja-JP" sz="600" dirty="0">
                <a:solidFill>
                  <a:srgbClr val="000000">
                    <a:alpha val="25000"/>
                  </a:srgbClr>
                </a:solidFill>
                <a:latin typeface="CiscoSansTT ExtraLight"/>
                <a:cs typeface="CiscoSans Thin"/>
              </a:rPr>
              <a:t>7</a:t>
            </a:r>
            <a:r>
              <a:rPr lang="en-US" sz="600" dirty="0">
                <a:solidFill>
                  <a:srgbClr val="000000">
                    <a:alpha val="25000"/>
                  </a:srgbClr>
                </a:solidFill>
                <a:latin typeface="CiscoSansTT ExtraLight"/>
                <a:cs typeface="CiscoSans Thin"/>
              </a:rPr>
              <a:t>  Cisco and/or its affiliates. All rights reserved.   Cisco </a:t>
            </a:r>
            <a:r>
              <a:rPr lang="en-US" altLang="ja-JP" sz="600" dirty="0">
                <a:solidFill>
                  <a:srgbClr val="000000">
                    <a:alpha val="25000"/>
                  </a:srgbClr>
                </a:solidFill>
                <a:latin typeface="CiscoSansTT ExtraLight"/>
                <a:cs typeface="CiscoSans Thin"/>
              </a:rPr>
              <a:t>Public</a:t>
            </a:r>
            <a:endParaRPr lang="en-US" sz="600" dirty="0">
              <a:solidFill>
                <a:srgbClr val="000000">
                  <a:alpha val="25000"/>
                </a:srgbClr>
              </a:solidFill>
              <a:latin typeface="CiscoSansTT ExtraLight"/>
              <a:cs typeface="CiscoSans Thin"/>
            </a:endParaRPr>
          </a:p>
        </p:txBody>
      </p:sp>
      <p:sp>
        <p:nvSpPr>
          <p:cNvPr id="5" name="正方形/長方形 4"/>
          <p:cNvSpPr/>
          <p:nvPr userDrawn="1"/>
        </p:nvSpPr>
        <p:spPr>
          <a:xfrm>
            <a:off x="4226355" y="2675"/>
            <a:ext cx="515464" cy="499265"/>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
        <p:nvSpPr>
          <p:cNvPr id="16" name="正方形/長方形 15"/>
          <p:cNvSpPr/>
          <p:nvPr userDrawn="1"/>
        </p:nvSpPr>
        <p:spPr>
          <a:xfrm>
            <a:off x="4226355" y="1722293"/>
            <a:ext cx="515464" cy="794525"/>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
        <p:nvSpPr>
          <p:cNvPr id="8" name="Text Placeholder 2"/>
          <p:cNvSpPr>
            <a:spLocks noGrp="1"/>
          </p:cNvSpPr>
          <p:nvPr userDrawn="1">
            <p:ph type="body" sz="quarter" idx="13" hasCustomPrompt="1"/>
          </p:nvPr>
        </p:nvSpPr>
        <p:spPr>
          <a:xfrm>
            <a:off x="418477" y="2516818"/>
            <a:ext cx="4830469" cy="362172"/>
          </a:xfrm>
          <a:prstGeom prst="rect">
            <a:avLst/>
          </a:prstGeom>
        </p:spPr>
        <p:txBody>
          <a:bodyPr lIns="91418" tIns="45709" rIns="91418" bIns="45709"/>
          <a:lstStyle>
            <a:lvl1pPr marL="0" indent="0">
              <a:buFont typeface="Arial" panose="020B0604020202020204" pitchFamily="34" charset="0"/>
              <a:buNone/>
              <a:defRPr sz="1800" b="0" i="0" baseline="0">
                <a:solidFill>
                  <a:srgbClr val="7F7F7F"/>
                </a:solidFill>
                <a:latin typeface="+mn-lt"/>
                <a:ea typeface="Arial" charset="0"/>
                <a:cs typeface="Arial" charset="0"/>
              </a:defRPr>
            </a:lvl1pPr>
            <a:lvl2pPr marL="228581" indent="0">
              <a:buNone/>
              <a:defRPr/>
            </a:lvl2pPr>
            <a:lvl3pPr marL="320543" indent="0">
              <a:buNone/>
              <a:defRPr/>
            </a:lvl3pPr>
            <a:lvl4pPr marL="387512" indent="0">
              <a:buNone/>
              <a:defRPr/>
            </a:lvl4pPr>
            <a:lvl5pPr marL="450905" indent="0">
              <a:buNone/>
              <a:defRPr/>
            </a:lvl5pPr>
          </a:lstStyle>
          <a:p>
            <a:pPr lvl="0"/>
            <a:r>
              <a:rPr lang="en-GB" dirty="0"/>
              <a:t>Subtitle Goes Here</a:t>
            </a:r>
          </a:p>
        </p:txBody>
      </p:sp>
      <p:sp>
        <p:nvSpPr>
          <p:cNvPr id="9" name="Title 1"/>
          <p:cNvSpPr>
            <a:spLocks noGrp="1"/>
          </p:cNvSpPr>
          <p:nvPr userDrawn="1">
            <p:ph type="ctrTitle" hasCustomPrompt="1"/>
          </p:nvPr>
        </p:nvSpPr>
        <p:spPr>
          <a:xfrm>
            <a:off x="418476" y="1189170"/>
            <a:ext cx="4830470" cy="1382580"/>
          </a:xfrm>
          <a:prstGeom prst="rect">
            <a:avLst/>
          </a:prstGeom>
        </p:spPr>
        <p:txBody>
          <a:bodyPr lIns="91438" tIns="45719" rIns="91438" bIns="45719" anchor="b"/>
          <a:lstStyle>
            <a:lvl1pPr marL="0" indent="0" algn="l">
              <a:lnSpc>
                <a:spcPct val="90000"/>
              </a:lnSpc>
              <a:buFont typeface="Arial" panose="020B0604020202020204" pitchFamily="34" charset="0"/>
              <a:buNone/>
              <a:defRPr sz="4400" b="0" i="0" spc="0" baseline="0">
                <a:solidFill>
                  <a:srgbClr val="7F7F7F"/>
                </a:solidFill>
                <a:latin typeface="+mj-lt"/>
                <a:ea typeface="Arial" charset="0"/>
                <a:cs typeface="Arial" charset="0"/>
              </a:defRPr>
            </a:lvl1pPr>
          </a:lstStyle>
          <a:p>
            <a:r>
              <a:rPr lang="en-GB" dirty="0"/>
              <a:t>Presentation Title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48129727"/>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1"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100" dirty="0">
              <a:solidFill>
                <a:srgbClr val="005073"/>
              </a:solidFill>
            </a:endParaRPr>
          </a:p>
        </p:txBody>
      </p:sp>
      <p:sp>
        <p:nvSpPr>
          <p:cNvPr id="5" name="Rectangle 4"/>
          <p:cNvSpPr>
            <a:spLocks noChangeArrowheads="1"/>
          </p:cNvSpPr>
          <p:nvPr userDrawn="1"/>
        </p:nvSpPr>
        <p:spPr bwMode="ltGray">
          <a:xfrm>
            <a:off x="477680" y="4741655"/>
            <a:ext cx="34667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altLang="ja-JP" sz="600" spc="20" dirty="0">
                <a:solidFill>
                  <a:srgbClr val="00BCEB">
                    <a:lumMod val="75000"/>
                  </a:srgbClr>
                </a:solidFill>
                <a:latin typeface="CiscoSansTT ExtraLight"/>
                <a:ea typeface=""/>
                <a:cs typeface=""/>
              </a:rPr>
              <a:t>© 2017  Cisco and/or its </a:t>
            </a:r>
            <a:r>
              <a:rPr lang="en-US" altLang="ja-JP" sz="600" spc="20" dirty="0" err="1" smtClean="0">
                <a:solidFill>
                  <a:srgbClr val="00BCEB">
                    <a:lumMod val="75000"/>
                  </a:srgbClr>
                </a:solidFill>
                <a:latin typeface="CiscoSansTT ExtraLight"/>
                <a:ea typeface=""/>
                <a:cs typeface=""/>
              </a:rPr>
              <a:t>affilia</a:t>
            </a:r>
            <a:r>
              <a:rPr lang="fr-BE" altLang="ja-JP" sz="600" spc="20" dirty="0" smtClean="0">
                <a:solidFill>
                  <a:srgbClr val="00BCEB">
                    <a:lumMod val="75000"/>
                  </a:srgbClr>
                </a:solidFill>
                <a:latin typeface="CiscoSansTT ExtraLight"/>
                <a:ea typeface=""/>
                <a:cs typeface=""/>
              </a:rPr>
              <a:t>tes. All</a:t>
            </a:r>
            <a:r>
              <a:rPr lang="ja-JP" altLang="en-US" sz="600" spc="20" dirty="0" smtClean="0">
                <a:solidFill>
                  <a:srgbClr val="00BCEB">
                    <a:lumMod val="75000"/>
                  </a:srgbClr>
                </a:solidFill>
                <a:latin typeface="CiscoSansTT ExtraLight"/>
                <a:ea typeface=""/>
                <a:cs typeface=""/>
              </a:rPr>
              <a:t> </a:t>
            </a:r>
            <a:r>
              <a:rPr lang="en-US" altLang="ja-JP" sz="600" spc="20" dirty="0">
                <a:solidFill>
                  <a:srgbClr val="00BCEB">
                    <a:lumMod val="75000"/>
                  </a:srgbClr>
                </a:solidFill>
                <a:latin typeface="CiscoSansTT ExtraLight"/>
                <a:ea typeface=""/>
                <a:cs typeface=""/>
              </a:rPr>
              <a:t>rights </a:t>
            </a:r>
            <a:r>
              <a:rPr lang="en-US" altLang="ja-JP" sz="600" spc="20" dirty="0" smtClean="0">
                <a:solidFill>
                  <a:srgbClr val="00BCEB">
                    <a:lumMod val="75000"/>
                  </a:srgbClr>
                </a:solidFill>
                <a:latin typeface="CiscoSansTT ExtraLight"/>
                <a:ea typeface=""/>
                <a:cs typeface=""/>
              </a:rPr>
              <a:t>reserve</a:t>
            </a:r>
            <a:r>
              <a:rPr lang="fr-BE" altLang="ja-JP" sz="600" spc="20" dirty="0" smtClean="0">
                <a:solidFill>
                  <a:srgbClr val="00BCEB">
                    <a:lumMod val="75000"/>
                  </a:srgbClr>
                </a:solidFill>
                <a:latin typeface="CiscoSansTT ExtraLight"/>
                <a:ea typeface=""/>
                <a:cs typeface=""/>
              </a:rPr>
              <a:t>d. </a:t>
            </a:r>
            <a:r>
              <a:rPr lang="fr-BE" altLang="ja-JP" sz="600" spc="20" dirty="0" smtClean="0">
                <a:solidFill>
                  <a:srgbClr val="00BCEB">
                    <a:lumMod val="75000"/>
                  </a:srgbClr>
                </a:solidFill>
                <a:latin typeface="CiscoSansTT ExtraLight"/>
                <a:ea typeface=""/>
                <a:cs typeface=""/>
              </a:rPr>
              <a:t>Cisco</a:t>
            </a:r>
            <a:r>
              <a:rPr lang="fr-BE" altLang="ja-JP" sz="600" spc="20" baseline="0" dirty="0" smtClean="0">
                <a:solidFill>
                  <a:srgbClr val="00BCEB">
                    <a:lumMod val="75000"/>
                  </a:srgbClr>
                </a:solidFill>
                <a:latin typeface="CiscoSansTT ExtraLight"/>
                <a:ea typeface=""/>
                <a:cs typeface=""/>
              </a:rPr>
              <a:t> Public</a:t>
            </a:r>
            <a:r>
              <a:rPr lang="en-US" altLang="ja-JP" sz="600" spc="20" dirty="0" smtClean="0">
                <a:solidFill>
                  <a:srgbClr val="00BCEB">
                    <a:lumMod val="75000"/>
                  </a:srgbClr>
                </a:solidFill>
                <a:latin typeface="CiscoSansTT ExtraLight"/>
                <a:ea typeface=""/>
                <a:cs typeface=""/>
              </a:rPr>
              <a:t>l</a:t>
            </a:r>
            <a:endParaRPr lang="en-US" altLang="ja-JP" sz="600" spc="20" dirty="0">
              <a:solidFill>
                <a:srgbClr val="00BCEB">
                  <a:lumMod val="75000"/>
                </a:srgbClr>
              </a:solidFill>
              <a:latin typeface="CiscoSansTT ExtraLight"/>
              <a:ea typeface=""/>
              <a:cs typeface=""/>
            </a:endParaRPr>
          </a:p>
        </p:txBody>
      </p:sp>
      <p:sp>
        <p:nvSpPr>
          <p:cNvPr id="3" name="Picture Placeholder 2"/>
          <p:cNvSpPr>
            <a:spLocks noGrp="1"/>
          </p:cNvSpPr>
          <p:nvPr>
            <p:ph type="pic" sz="quarter" idx="10"/>
          </p:nvPr>
        </p:nvSpPr>
        <p:spPr>
          <a:xfrm>
            <a:off x="308012" y="240632"/>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594" indent="-171446">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189" indent="-165096">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783" indent="-109535">
              <a:buClr>
                <a:schemeClr val="tx1"/>
              </a:buClr>
              <a:buSzPct val="80000"/>
              <a:buFont typeface="Arial"/>
              <a:buChar char="•"/>
              <a:defRPr sz="1600" b="0" i="0">
                <a:solidFill>
                  <a:schemeClr val="tx1"/>
                </a:solidFill>
                <a:latin typeface="+mn-lt"/>
                <a:ea typeface="CiscoSansTT Thin" charset="0"/>
                <a:cs typeface="CiscoSansTT Thin" charset="0"/>
              </a:defRPr>
            </a:lvl3pPr>
            <a:lvl4pPr marL="911012" indent="-171411">
              <a:buClr>
                <a:schemeClr val="tx1"/>
              </a:buClr>
              <a:buSzPct val="80000"/>
              <a:buFont typeface="Arial"/>
              <a:buChar char="•"/>
              <a:defRPr sz="1400" b="0" i="0">
                <a:solidFill>
                  <a:schemeClr val="tx1"/>
                </a:solidFill>
                <a:latin typeface="+mn-lt"/>
                <a:ea typeface="CiscoSansTT Thin" charset="0"/>
                <a:cs typeface="CiscoSansTT Thin" charset="0"/>
              </a:defRPr>
            </a:lvl4pPr>
            <a:lvl5pPr marL="1082423" indent="-168236">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15" indent="-114297">
              <a:buClr>
                <a:schemeClr val="tx1"/>
              </a:buClr>
              <a:buSzPct val="60000"/>
              <a:buFont typeface="Arial"/>
              <a:buChar char="•"/>
              <a:defRPr sz="1600" b="0" i="0">
                <a:solidFill>
                  <a:schemeClr val="tx1"/>
                </a:solidFill>
                <a:latin typeface="+mn-lt"/>
                <a:cs typeface="CiscoSans ExtraLight"/>
              </a:defRPr>
            </a:lvl3pPr>
            <a:lvl4pPr marL="517512" indent="-114297">
              <a:buClr>
                <a:schemeClr val="tx1"/>
              </a:buClr>
              <a:buSzPct val="60000"/>
              <a:buFont typeface="Arial"/>
              <a:buChar char="•"/>
              <a:defRPr sz="1400" b="0" i="0">
                <a:solidFill>
                  <a:schemeClr val="tx1"/>
                </a:solidFill>
                <a:latin typeface="+mn-lt"/>
                <a:cs typeface="CiscoSans ExtraLight"/>
              </a:defRPr>
            </a:lvl4pPr>
            <a:lvl5pPr marL="631809" indent="-114297">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15" indent="-114297">
              <a:buClr>
                <a:schemeClr val="tx1"/>
              </a:buClr>
              <a:buSzPct val="60000"/>
              <a:buFont typeface="Arial"/>
              <a:buChar char="•"/>
              <a:defRPr sz="1600" b="0" i="0">
                <a:solidFill>
                  <a:schemeClr val="tx1"/>
                </a:solidFill>
                <a:latin typeface="+mn-lt"/>
                <a:cs typeface="CiscoSans ExtraLight"/>
              </a:defRPr>
            </a:lvl3pPr>
            <a:lvl4pPr marL="517512" indent="-114297">
              <a:buClr>
                <a:schemeClr val="tx1"/>
              </a:buClr>
              <a:buSzPct val="60000"/>
              <a:buFont typeface="Arial"/>
              <a:buChar char="•"/>
              <a:defRPr sz="1400" b="0" i="0">
                <a:solidFill>
                  <a:schemeClr val="tx1"/>
                </a:solidFill>
                <a:latin typeface="+mn-lt"/>
                <a:cs typeface="CiscoSans ExtraLight"/>
              </a:defRPr>
            </a:lvl4pPr>
            <a:lvl5pPr marL="631809" indent="-114297">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9"/>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9"/>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defTabSz="685800" fontAlgn="auto">
              <a:spcBef>
                <a:spcPts val="0"/>
              </a:spcBef>
              <a:spcAft>
                <a:spcPts val="0"/>
              </a:spcAft>
            </a:pPr>
            <a:fld id="{A0A8A7B3-7BE7-4F45-A33A-36EABD0ECC14}" type="slidenum">
              <a:rPr lang="en-US" smtClean="0">
                <a:solidFill>
                  <a:srgbClr val="282828"/>
                </a:solidFill>
                <a:latin typeface="CiscoSansTT ExtraLight"/>
                <a:ea typeface=""/>
                <a:cs typeface=""/>
              </a:rPr>
              <a:pPr defTabSz="685800" fontAlgn="auto">
                <a:spcBef>
                  <a:spcPts val="0"/>
                </a:spcBef>
                <a:spcAft>
                  <a:spcPts val="0"/>
                </a:spcAft>
              </a:pPr>
              <a:t>‹#›</a:t>
            </a:fld>
            <a:endParaRPr lang="en-US">
              <a:solidFill>
                <a:srgbClr val="282828"/>
              </a:solidFill>
              <a:latin typeface="CiscoSansTT ExtraLight"/>
              <a:ea typeface=""/>
              <a:cs typeface=""/>
            </a:endParaRP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063845839"/>
      </p:ext>
    </p:extLst>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171446" indent="0" algn="ctr">
              <a:buNone/>
              <a:defRPr/>
            </a:lvl2pPr>
            <a:lvl3pPr marL="342892" indent="0" algn="ctr">
              <a:buNone/>
              <a:defRPr/>
            </a:lvl3pPr>
            <a:lvl4pPr marL="514337" indent="0" algn="ctr">
              <a:buNone/>
              <a:defRPr/>
            </a:lvl4pPr>
            <a:lvl5pPr marL="685783" indent="0" algn="ctr">
              <a:buNone/>
              <a:defRPr/>
            </a:lvl5pPr>
            <a:lvl6pPr marL="857228" indent="0" algn="ctr">
              <a:buNone/>
              <a:defRPr/>
            </a:lvl6pPr>
            <a:lvl7pPr marL="1028675" indent="0" algn="ctr">
              <a:buNone/>
              <a:defRPr/>
            </a:lvl7pPr>
            <a:lvl8pPr marL="1200120" indent="0" algn="ctr">
              <a:buNone/>
              <a:defRPr/>
            </a:lvl8pPr>
            <a:lvl9pPr marL="137156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defTabSz="685800" fontAlgn="auto">
              <a:spcBef>
                <a:spcPts val="0"/>
              </a:spcBef>
              <a:spcAft>
                <a:spcPts val="0"/>
              </a:spcAft>
            </a:pPr>
            <a:fld id="{A9A7B679-AC04-9B41-A37B-4AF17ADEDA64}" type="slidenum">
              <a:rPr lang="en-US" smtClean="0">
                <a:solidFill>
                  <a:srgbClr val="282828"/>
                </a:solidFill>
                <a:latin typeface="CiscoSansTT ExtraLight"/>
                <a:ea typeface=""/>
                <a:cs typeface=""/>
              </a:rPr>
              <a:pPr defTabSz="685800" fontAlgn="auto">
                <a:spcBef>
                  <a:spcPts val="0"/>
                </a:spcBef>
                <a:spcAft>
                  <a:spcPts val="0"/>
                </a:spcAft>
              </a:pPr>
              <a:t>‹#›</a:t>
            </a:fld>
            <a:endParaRPr lang="en-US">
              <a:solidFill>
                <a:srgbClr val="282828"/>
              </a:solidFill>
              <a:latin typeface="CiscoSansTT ExtraLight"/>
              <a:ea typeface=""/>
              <a:cs typeface=""/>
            </a:endParaRP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smtClean="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Segue Demo">
    <p:spTree>
      <p:nvGrpSpPr>
        <p:cNvPr id="1" name=""/>
        <p:cNvGrpSpPr/>
        <p:nvPr/>
      </p:nvGrpSpPr>
      <p:grpSpPr>
        <a:xfrm>
          <a:off x="0" y="0"/>
          <a:ext cx="0" cy="0"/>
          <a:chOff x="0" y="0"/>
          <a:chExt cx="0" cy="0"/>
        </a:xfrm>
      </p:grpSpPr>
      <p:sp>
        <p:nvSpPr>
          <p:cNvPr id="11" name="Rectangle 10"/>
          <p:cNvSpPr/>
          <p:nvPr userDrawn="1"/>
        </p:nvSpPr>
        <p:spPr bwMode="auto">
          <a:xfrm>
            <a:off x="0" y="1"/>
            <a:ext cx="9144000" cy="5160536"/>
          </a:xfrm>
          <a:prstGeom prst="rect">
            <a:avLst/>
          </a:prstGeom>
          <a:solidFill>
            <a:srgbClr val="00BCEB"/>
          </a:solidFill>
          <a:ln w="12700" cap="flat">
            <a:noFill/>
            <a:miter lim="800000"/>
            <a:headEnd type="none" w="med" len="med"/>
            <a:tailEnd type="none" w="med" len="med"/>
          </a:ln>
        </p:spPr>
        <p:txBody>
          <a:bodyPr lIns="91440" tIns="45720" rIns="91440" bIns="45720" rtlCol="0" anchor="ctr"/>
          <a:lstStyle/>
          <a:p>
            <a:pPr algn="ctr" defTabSz="514337" fontAlgn="auto">
              <a:spcBef>
                <a:spcPts val="0"/>
              </a:spcBef>
              <a:spcAft>
                <a:spcPts val="0"/>
              </a:spcAft>
            </a:pPr>
            <a:endParaRPr lang="en-US" sz="1400" dirty="0" err="1">
              <a:solidFill>
                <a:srgbClr val="005073"/>
              </a:solidFill>
              <a:latin typeface="CiscoSansTT ExtraLight"/>
              <a:ea typeface="Arial" pitchFamily="-107" charset="0"/>
              <a:cs typeface="Arial" pitchFamily="-107" charset="0"/>
              <a:sym typeface="Arial" pitchFamily="-107" charset="0"/>
            </a:endParaRPr>
          </a:p>
        </p:txBody>
      </p:sp>
      <p:grpSp>
        <p:nvGrpSpPr>
          <p:cNvPr id="12" name="Group 11"/>
          <p:cNvGrpSpPr/>
          <p:nvPr userDrawn="1"/>
        </p:nvGrpSpPr>
        <p:grpSpPr>
          <a:xfrm>
            <a:off x="0" y="3341680"/>
            <a:ext cx="9144000" cy="1818857"/>
            <a:chOff x="0" y="3324643"/>
            <a:chExt cx="9144000" cy="1818857"/>
          </a:xfrm>
          <a:solidFill>
            <a:srgbClr val="005073"/>
          </a:solidFill>
        </p:grpSpPr>
        <p:grpSp>
          <p:nvGrpSpPr>
            <p:cNvPr id="14" name="Group 13"/>
            <p:cNvGrpSpPr/>
            <p:nvPr/>
          </p:nvGrpSpPr>
          <p:grpSpPr>
            <a:xfrm>
              <a:off x="0" y="3324643"/>
              <a:ext cx="9144000" cy="1709204"/>
              <a:chOff x="2676240" y="1391040"/>
              <a:chExt cx="5323319" cy="995039"/>
            </a:xfrm>
            <a:grpFill/>
          </p:grpSpPr>
          <p:sp>
            <p:nvSpPr>
              <p:cNvPr id="16" name="Freeform: Shape 1"/>
              <p:cNvSpPr/>
              <p:nvPr/>
            </p:nvSpPr>
            <p:spPr>
              <a:xfrm>
                <a:off x="2676240" y="2204279"/>
                <a:ext cx="5323319" cy="181800"/>
              </a:xfrm>
              <a:custGeom>
                <a:avLst/>
                <a:gdLst/>
                <a:ahLst/>
                <a:cxnLst>
                  <a:cxn ang="3cd4">
                    <a:pos x="hc" y="t"/>
                  </a:cxn>
                  <a:cxn ang="cd2">
                    <a:pos x="l" y="vc"/>
                  </a:cxn>
                  <a:cxn ang="cd4">
                    <a:pos x="hc" y="b"/>
                  </a:cxn>
                  <a:cxn ang="0">
                    <a:pos x="r" y="vc"/>
                  </a:cxn>
                </a:cxnLst>
                <a:rect l="l" t="t" r="r" b="b"/>
                <a:pathLst>
                  <a:path w="14804" h="506">
                    <a:moveTo>
                      <a:pt x="7403" y="506"/>
                    </a:moveTo>
                    <a:lnTo>
                      <a:pt x="0" y="506"/>
                    </a:lnTo>
                    <a:lnTo>
                      <a:pt x="0" y="0"/>
                    </a:lnTo>
                    <a:lnTo>
                      <a:pt x="14804" y="0"/>
                    </a:lnTo>
                    <a:lnTo>
                      <a:pt x="14804" y="506"/>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17" name="Freeform: Shape 2"/>
              <p:cNvSpPr/>
              <p:nvPr/>
            </p:nvSpPr>
            <p:spPr>
              <a:xfrm>
                <a:off x="4409279" y="2031839"/>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18" name="Freeform: Shape 3"/>
              <p:cNvSpPr/>
              <p:nvPr/>
            </p:nvSpPr>
            <p:spPr>
              <a:xfrm>
                <a:off x="4554360" y="2088719"/>
                <a:ext cx="32760" cy="263880"/>
              </a:xfrm>
              <a:custGeom>
                <a:avLst/>
                <a:gdLst/>
                <a:ahLst/>
                <a:cxnLst>
                  <a:cxn ang="3cd4">
                    <a:pos x="hc" y="t"/>
                  </a:cxn>
                  <a:cxn ang="cd2">
                    <a:pos x="l" y="vc"/>
                  </a:cxn>
                  <a:cxn ang="cd4">
                    <a:pos x="hc" y="b"/>
                  </a:cxn>
                  <a:cxn ang="0">
                    <a:pos x="r" y="vc"/>
                  </a:cxn>
                </a:cxnLst>
                <a:rect l="l" t="t" r="r" b="b"/>
                <a:pathLst>
                  <a:path w="92" h="734">
                    <a:moveTo>
                      <a:pt x="46" y="734"/>
                    </a:moveTo>
                    <a:lnTo>
                      <a:pt x="0" y="734"/>
                    </a:lnTo>
                    <a:lnTo>
                      <a:pt x="0" y="0"/>
                    </a:lnTo>
                    <a:lnTo>
                      <a:pt x="92" y="0"/>
                    </a:lnTo>
                    <a:lnTo>
                      <a:pt x="92" y="734"/>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19" name="Freeform: Shape 4"/>
              <p:cNvSpPr/>
              <p:nvPr/>
            </p:nvSpPr>
            <p:spPr>
              <a:xfrm>
                <a:off x="4733279" y="1795320"/>
                <a:ext cx="68400" cy="525960"/>
              </a:xfrm>
              <a:custGeom>
                <a:avLst/>
                <a:gdLst/>
                <a:ahLst/>
                <a:cxnLst>
                  <a:cxn ang="3cd4">
                    <a:pos x="hc" y="t"/>
                  </a:cxn>
                  <a:cxn ang="cd2">
                    <a:pos x="l" y="vc"/>
                  </a:cxn>
                  <a:cxn ang="cd4">
                    <a:pos x="hc" y="b"/>
                  </a:cxn>
                  <a:cxn ang="0">
                    <a:pos x="r" y="vc"/>
                  </a:cxn>
                </a:cxnLst>
                <a:rect l="l" t="t" r="r" b="b"/>
                <a:pathLst>
                  <a:path w="191" h="1462">
                    <a:moveTo>
                      <a:pt x="96" y="1462"/>
                    </a:moveTo>
                    <a:lnTo>
                      <a:pt x="0" y="1462"/>
                    </a:lnTo>
                    <a:lnTo>
                      <a:pt x="0" y="0"/>
                    </a:lnTo>
                    <a:lnTo>
                      <a:pt x="191" y="0"/>
                    </a:lnTo>
                    <a:lnTo>
                      <a:pt x="191" y="1462"/>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20" name="Freeform: Shape 5"/>
              <p:cNvSpPr/>
              <p:nvPr/>
            </p:nvSpPr>
            <p:spPr>
              <a:xfrm>
                <a:off x="4659120" y="2103120"/>
                <a:ext cx="114840" cy="211320"/>
              </a:xfrm>
              <a:custGeom>
                <a:avLst/>
                <a:gdLst/>
                <a:ahLst/>
                <a:cxnLst>
                  <a:cxn ang="3cd4">
                    <a:pos x="hc" y="t"/>
                  </a:cxn>
                  <a:cxn ang="cd2">
                    <a:pos x="l" y="vc"/>
                  </a:cxn>
                  <a:cxn ang="cd4">
                    <a:pos x="hc" y="b"/>
                  </a:cxn>
                  <a:cxn ang="0">
                    <a:pos x="r" y="vc"/>
                  </a:cxn>
                </a:cxnLst>
                <a:rect l="l" t="t" r="r" b="b"/>
                <a:pathLst>
                  <a:path w="320" h="588">
                    <a:moveTo>
                      <a:pt x="160" y="588"/>
                    </a:moveTo>
                    <a:lnTo>
                      <a:pt x="0" y="588"/>
                    </a:lnTo>
                    <a:lnTo>
                      <a:pt x="0" y="0"/>
                    </a:lnTo>
                    <a:lnTo>
                      <a:pt x="320" y="0"/>
                    </a:lnTo>
                    <a:lnTo>
                      <a:pt x="320" y="588"/>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21" name="Freeform: Shape 6"/>
              <p:cNvSpPr/>
              <p:nvPr/>
            </p:nvSpPr>
            <p:spPr>
              <a:xfrm>
                <a:off x="4938479" y="2107800"/>
                <a:ext cx="571680" cy="148320"/>
              </a:xfrm>
              <a:custGeom>
                <a:avLst/>
                <a:gdLst/>
                <a:ahLst/>
                <a:cxnLst>
                  <a:cxn ang="3cd4">
                    <a:pos x="hc" y="t"/>
                  </a:cxn>
                  <a:cxn ang="cd2">
                    <a:pos x="l" y="vc"/>
                  </a:cxn>
                  <a:cxn ang="cd4">
                    <a:pos x="hc" y="b"/>
                  </a:cxn>
                  <a:cxn ang="0">
                    <a:pos x="r" y="vc"/>
                  </a:cxn>
                </a:cxnLst>
                <a:rect l="l" t="t" r="r" b="b"/>
                <a:pathLst>
                  <a:path w="1589" h="413">
                    <a:moveTo>
                      <a:pt x="794" y="413"/>
                    </a:moveTo>
                    <a:lnTo>
                      <a:pt x="0" y="413"/>
                    </a:lnTo>
                    <a:lnTo>
                      <a:pt x="0" y="0"/>
                    </a:lnTo>
                    <a:lnTo>
                      <a:pt x="1589" y="0"/>
                    </a:lnTo>
                    <a:lnTo>
                      <a:pt x="1589" y="413"/>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23" name="Freeform: Shape 7"/>
              <p:cNvSpPr/>
              <p:nvPr/>
            </p:nvSpPr>
            <p:spPr>
              <a:xfrm>
                <a:off x="4640040" y="2163240"/>
                <a:ext cx="783359" cy="76680"/>
              </a:xfrm>
              <a:custGeom>
                <a:avLst/>
                <a:gdLst/>
                <a:ahLst/>
                <a:cxnLst>
                  <a:cxn ang="3cd4">
                    <a:pos x="hc" y="t"/>
                  </a:cxn>
                  <a:cxn ang="cd2">
                    <a:pos x="l" y="vc"/>
                  </a:cxn>
                  <a:cxn ang="cd4">
                    <a:pos x="hc" y="b"/>
                  </a:cxn>
                  <a:cxn ang="0">
                    <a:pos x="r" y="vc"/>
                  </a:cxn>
                </a:cxnLst>
                <a:rect l="l" t="t" r="r" b="b"/>
                <a:pathLst>
                  <a:path w="2177" h="214">
                    <a:moveTo>
                      <a:pt x="1088" y="214"/>
                    </a:moveTo>
                    <a:lnTo>
                      <a:pt x="0" y="214"/>
                    </a:lnTo>
                    <a:lnTo>
                      <a:pt x="0" y="0"/>
                    </a:lnTo>
                    <a:lnTo>
                      <a:pt x="2177" y="0"/>
                    </a:lnTo>
                    <a:lnTo>
                      <a:pt x="2177" y="214"/>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24" name="Freeform: Shape 8"/>
              <p:cNvSpPr/>
              <p:nvPr/>
            </p:nvSpPr>
            <p:spPr>
              <a:xfrm>
                <a:off x="3107159" y="2031839"/>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25" name="Freeform: Shape 9"/>
              <p:cNvSpPr/>
              <p:nvPr/>
            </p:nvSpPr>
            <p:spPr>
              <a:xfrm>
                <a:off x="7894079" y="2031839"/>
                <a:ext cx="105480" cy="326520"/>
              </a:xfrm>
              <a:custGeom>
                <a:avLst/>
                <a:gdLst/>
                <a:ahLst/>
                <a:cxnLst>
                  <a:cxn ang="3cd4">
                    <a:pos x="hc" y="t"/>
                  </a:cxn>
                  <a:cxn ang="cd2">
                    <a:pos x="l" y="vc"/>
                  </a:cxn>
                  <a:cxn ang="cd4">
                    <a:pos x="hc" y="b"/>
                  </a:cxn>
                  <a:cxn ang="0">
                    <a:pos x="r" y="vc"/>
                  </a:cxn>
                </a:cxnLst>
                <a:rect l="l" t="t" r="r" b="b"/>
                <a:pathLst>
                  <a:path w="294" h="908">
                    <a:moveTo>
                      <a:pt x="147" y="908"/>
                    </a:moveTo>
                    <a:lnTo>
                      <a:pt x="0" y="908"/>
                    </a:lnTo>
                    <a:lnTo>
                      <a:pt x="0" y="0"/>
                    </a:lnTo>
                    <a:lnTo>
                      <a:pt x="294" y="0"/>
                    </a:lnTo>
                    <a:lnTo>
                      <a:pt x="294" y="908"/>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26" name="Freeform: Shape 10"/>
              <p:cNvSpPr/>
              <p:nvPr/>
            </p:nvSpPr>
            <p:spPr>
              <a:xfrm>
                <a:off x="3252239" y="2088719"/>
                <a:ext cx="32760" cy="263880"/>
              </a:xfrm>
              <a:custGeom>
                <a:avLst/>
                <a:gdLst/>
                <a:ahLst/>
                <a:cxnLst>
                  <a:cxn ang="3cd4">
                    <a:pos x="hc" y="t"/>
                  </a:cxn>
                  <a:cxn ang="cd2">
                    <a:pos x="l" y="vc"/>
                  </a:cxn>
                  <a:cxn ang="cd4">
                    <a:pos x="hc" y="b"/>
                  </a:cxn>
                  <a:cxn ang="0">
                    <a:pos x="r" y="vc"/>
                  </a:cxn>
                </a:cxnLst>
                <a:rect l="l" t="t" r="r" b="b"/>
                <a:pathLst>
                  <a:path w="92" h="734">
                    <a:moveTo>
                      <a:pt x="46" y="734"/>
                    </a:moveTo>
                    <a:lnTo>
                      <a:pt x="0" y="734"/>
                    </a:lnTo>
                    <a:lnTo>
                      <a:pt x="0" y="0"/>
                    </a:lnTo>
                    <a:lnTo>
                      <a:pt x="92" y="0"/>
                    </a:lnTo>
                    <a:lnTo>
                      <a:pt x="92" y="734"/>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27" name="Freeform: Shape 11"/>
              <p:cNvSpPr/>
              <p:nvPr/>
            </p:nvSpPr>
            <p:spPr>
              <a:xfrm>
                <a:off x="3432239" y="1795320"/>
                <a:ext cx="68400" cy="525960"/>
              </a:xfrm>
              <a:custGeom>
                <a:avLst/>
                <a:gdLst/>
                <a:ahLst/>
                <a:cxnLst>
                  <a:cxn ang="3cd4">
                    <a:pos x="hc" y="t"/>
                  </a:cxn>
                  <a:cxn ang="cd2">
                    <a:pos x="l" y="vc"/>
                  </a:cxn>
                  <a:cxn ang="cd4">
                    <a:pos x="hc" y="b"/>
                  </a:cxn>
                  <a:cxn ang="0">
                    <a:pos x="r" y="vc"/>
                  </a:cxn>
                </a:cxnLst>
                <a:rect l="l" t="t" r="r" b="b"/>
                <a:pathLst>
                  <a:path w="191" h="1462">
                    <a:moveTo>
                      <a:pt x="95" y="1462"/>
                    </a:moveTo>
                    <a:lnTo>
                      <a:pt x="0" y="1462"/>
                    </a:lnTo>
                    <a:lnTo>
                      <a:pt x="0" y="0"/>
                    </a:lnTo>
                    <a:lnTo>
                      <a:pt x="191" y="0"/>
                    </a:lnTo>
                    <a:lnTo>
                      <a:pt x="191" y="1462"/>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28" name="Freeform: Shape 12"/>
              <p:cNvSpPr/>
              <p:nvPr/>
            </p:nvSpPr>
            <p:spPr>
              <a:xfrm>
                <a:off x="3524759" y="1795320"/>
                <a:ext cx="68040" cy="525960"/>
              </a:xfrm>
              <a:custGeom>
                <a:avLst/>
                <a:gdLst/>
                <a:ahLst/>
                <a:cxnLst>
                  <a:cxn ang="3cd4">
                    <a:pos x="hc" y="t"/>
                  </a:cxn>
                  <a:cxn ang="cd2">
                    <a:pos x="l" y="vc"/>
                  </a:cxn>
                  <a:cxn ang="cd4">
                    <a:pos x="hc" y="b"/>
                  </a:cxn>
                  <a:cxn ang="0">
                    <a:pos x="r" y="vc"/>
                  </a:cxn>
                </a:cxnLst>
                <a:rect l="l" t="t" r="r" b="b"/>
                <a:pathLst>
                  <a:path w="190" h="1462">
                    <a:moveTo>
                      <a:pt x="95" y="1462"/>
                    </a:moveTo>
                    <a:lnTo>
                      <a:pt x="0" y="1462"/>
                    </a:lnTo>
                    <a:lnTo>
                      <a:pt x="0" y="0"/>
                    </a:lnTo>
                    <a:lnTo>
                      <a:pt x="190" y="0"/>
                    </a:lnTo>
                    <a:lnTo>
                      <a:pt x="190" y="1462"/>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29" name="Freeform: Shape 13"/>
              <p:cNvSpPr/>
              <p:nvPr/>
            </p:nvSpPr>
            <p:spPr>
              <a:xfrm>
                <a:off x="3617279" y="1795320"/>
                <a:ext cx="68040" cy="525960"/>
              </a:xfrm>
              <a:custGeom>
                <a:avLst/>
                <a:gdLst/>
                <a:ahLst/>
                <a:cxnLst>
                  <a:cxn ang="3cd4">
                    <a:pos x="hc" y="t"/>
                  </a:cxn>
                  <a:cxn ang="cd2">
                    <a:pos x="l" y="vc"/>
                  </a:cxn>
                  <a:cxn ang="cd4">
                    <a:pos x="hc" y="b"/>
                  </a:cxn>
                  <a:cxn ang="0">
                    <a:pos x="r" y="vc"/>
                  </a:cxn>
                </a:cxnLst>
                <a:rect l="l" t="t" r="r" b="b"/>
                <a:pathLst>
                  <a:path w="190" h="1462">
                    <a:moveTo>
                      <a:pt x="95" y="1462"/>
                    </a:moveTo>
                    <a:lnTo>
                      <a:pt x="0" y="1462"/>
                    </a:lnTo>
                    <a:lnTo>
                      <a:pt x="0" y="0"/>
                    </a:lnTo>
                    <a:lnTo>
                      <a:pt x="190" y="0"/>
                    </a:lnTo>
                    <a:lnTo>
                      <a:pt x="190" y="1462"/>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0" name="Freeform: Shape 14"/>
              <p:cNvSpPr/>
              <p:nvPr/>
            </p:nvSpPr>
            <p:spPr>
              <a:xfrm>
                <a:off x="3357720" y="2103120"/>
                <a:ext cx="115200" cy="211320"/>
              </a:xfrm>
              <a:custGeom>
                <a:avLst/>
                <a:gdLst/>
                <a:ahLst/>
                <a:cxnLst>
                  <a:cxn ang="3cd4">
                    <a:pos x="hc" y="t"/>
                  </a:cxn>
                  <a:cxn ang="cd2">
                    <a:pos x="l" y="vc"/>
                  </a:cxn>
                  <a:cxn ang="cd4">
                    <a:pos x="hc" y="b"/>
                  </a:cxn>
                  <a:cxn ang="0">
                    <a:pos x="r" y="vc"/>
                  </a:cxn>
                </a:cxnLst>
                <a:rect l="l" t="t" r="r" b="b"/>
                <a:pathLst>
                  <a:path w="321" h="588">
                    <a:moveTo>
                      <a:pt x="161" y="588"/>
                    </a:moveTo>
                    <a:lnTo>
                      <a:pt x="0" y="588"/>
                    </a:lnTo>
                    <a:lnTo>
                      <a:pt x="0" y="0"/>
                    </a:lnTo>
                    <a:lnTo>
                      <a:pt x="321" y="0"/>
                    </a:lnTo>
                    <a:lnTo>
                      <a:pt x="321" y="588"/>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1" name="Freeform: Shape 15"/>
              <p:cNvSpPr/>
              <p:nvPr/>
            </p:nvSpPr>
            <p:spPr>
              <a:xfrm>
                <a:off x="3337920" y="2163240"/>
                <a:ext cx="782999" cy="76680"/>
              </a:xfrm>
              <a:custGeom>
                <a:avLst/>
                <a:gdLst/>
                <a:ahLst/>
                <a:cxnLst>
                  <a:cxn ang="3cd4">
                    <a:pos x="hc" y="t"/>
                  </a:cxn>
                  <a:cxn ang="cd2">
                    <a:pos x="l" y="vc"/>
                  </a:cxn>
                  <a:cxn ang="cd4">
                    <a:pos x="hc" y="b"/>
                  </a:cxn>
                  <a:cxn ang="0">
                    <a:pos x="r" y="vc"/>
                  </a:cxn>
                </a:cxnLst>
                <a:rect l="l" t="t" r="r" b="b"/>
                <a:pathLst>
                  <a:path w="2176" h="214">
                    <a:moveTo>
                      <a:pt x="1088" y="214"/>
                    </a:moveTo>
                    <a:lnTo>
                      <a:pt x="0" y="214"/>
                    </a:lnTo>
                    <a:lnTo>
                      <a:pt x="0" y="0"/>
                    </a:lnTo>
                    <a:lnTo>
                      <a:pt x="2176" y="0"/>
                    </a:lnTo>
                    <a:lnTo>
                      <a:pt x="2176" y="214"/>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2" name="Freeform: Shape 16"/>
              <p:cNvSpPr/>
              <p:nvPr/>
            </p:nvSpPr>
            <p:spPr>
              <a:xfrm>
                <a:off x="4827960" y="1766520"/>
                <a:ext cx="67320" cy="427680"/>
              </a:xfrm>
              <a:custGeom>
                <a:avLst/>
                <a:gdLst/>
                <a:ahLst/>
                <a:cxnLst>
                  <a:cxn ang="3cd4">
                    <a:pos x="hc" y="t"/>
                  </a:cxn>
                  <a:cxn ang="cd2">
                    <a:pos x="l" y="vc"/>
                  </a:cxn>
                  <a:cxn ang="cd4">
                    <a:pos x="hc" y="b"/>
                  </a:cxn>
                  <a:cxn ang="0">
                    <a:pos x="r" y="vc"/>
                  </a:cxn>
                </a:cxnLst>
                <a:rect l="l" t="t" r="r" b="b"/>
                <a:pathLst>
                  <a:path w="188" h="1189">
                    <a:moveTo>
                      <a:pt x="94" y="1189"/>
                    </a:moveTo>
                    <a:lnTo>
                      <a:pt x="0" y="1189"/>
                    </a:lnTo>
                    <a:lnTo>
                      <a:pt x="0" y="0"/>
                    </a:lnTo>
                    <a:lnTo>
                      <a:pt x="188" y="0"/>
                    </a:lnTo>
                    <a:lnTo>
                      <a:pt x="188" y="1189"/>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3" name="Freeform: Shape 17"/>
              <p:cNvSpPr/>
              <p:nvPr/>
            </p:nvSpPr>
            <p:spPr>
              <a:xfrm>
                <a:off x="4920120" y="1765800"/>
                <a:ext cx="67320" cy="524880"/>
              </a:xfrm>
              <a:custGeom>
                <a:avLst/>
                <a:gdLst/>
                <a:ahLst/>
                <a:cxnLst>
                  <a:cxn ang="3cd4">
                    <a:pos x="hc" y="t"/>
                  </a:cxn>
                  <a:cxn ang="cd2">
                    <a:pos x="l" y="vc"/>
                  </a:cxn>
                  <a:cxn ang="cd4">
                    <a:pos x="hc" y="b"/>
                  </a:cxn>
                  <a:cxn ang="0">
                    <a:pos x="r" y="vc"/>
                  </a:cxn>
                </a:cxnLst>
                <a:rect l="l" t="t" r="r" b="b"/>
                <a:pathLst>
                  <a:path w="188" h="1459">
                    <a:moveTo>
                      <a:pt x="0" y="1459"/>
                    </a:moveTo>
                    <a:lnTo>
                      <a:pt x="188" y="1459"/>
                    </a:lnTo>
                    <a:lnTo>
                      <a:pt x="188" y="349"/>
                    </a:lnTo>
                    <a:lnTo>
                      <a:pt x="0" y="0"/>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4" name="Freeform: Shape 18"/>
              <p:cNvSpPr/>
              <p:nvPr/>
            </p:nvSpPr>
            <p:spPr>
              <a:xfrm>
                <a:off x="5095800" y="1842840"/>
                <a:ext cx="149040" cy="74160"/>
              </a:xfrm>
              <a:custGeom>
                <a:avLst/>
                <a:gdLst/>
                <a:ahLst/>
                <a:cxnLst>
                  <a:cxn ang="3cd4">
                    <a:pos x="hc" y="t"/>
                  </a:cxn>
                  <a:cxn ang="cd2">
                    <a:pos x="l" y="vc"/>
                  </a:cxn>
                  <a:cxn ang="cd4">
                    <a:pos x="hc" y="b"/>
                  </a:cxn>
                  <a:cxn ang="0">
                    <a:pos x="r" y="vc"/>
                  </a:cxn>
                </a:cxnLst>
                <a:rect l="l" t="t" r="r" b="b"/>
                <a:pathLst>
                  <a:path w="415" h="207">
                    <a:moveTo>
                      <a:pt x="208" y="207"/>
                    </a:moveTo>
                    <a:lnTo>
                      <a:pt x="0" y="207"/>
                    </a:lnTo>
                    <a:lnTo>
                      <a:pt x="0" y="0"/>
                    </a:lnTo>
                    <a:lnTo>
                      <a:pt x="415" y="0"/>
                    </a:lnTo>
                    <a:lnTo>
                      <a:pt x="415" y="207"/>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5" name="Freeform: Shape 19"/>
              <p:cNvSpPr/>
              <p:nvPr/>
            </p:nvSpPr>
            <p:spPr>
              <a:xfrm>
                <a:off x="5043240" y="1868760"/>
                <a:ext cx="420840" cy="307440"/>
              </a:xfrm>
              <a:custGeom>
                <a:avLst/>
                <a:gdLst/>
                <a:ahLst/>
                <a:cxnLst>
                  <a:cxn ang="3cd4">
                    <a:pos x="hc" y="t"/>
                  </a:cxn>
                  <a:cxn ang="cd2">
                    <a:pos x="l" y="vc"/>
                  </a:cxn>
                  <a:cxn ang="cd4">
                    <a:pos x="hc" y="b"/>
                  </a:cxn>
                  <a:cxn ang="0">
                    <a:pos x="r" y="vc"/>
                  </a:cxn>
                </a:cxnLst>
                <a:rect l="l" t="t" r="r" b="b"/>
                <a:pathLst>
                  <a:path w="1170" h="855">
                    <a:moveTo>
                      <a:pt x="286" y="217"/>
                    </a:moveTo>
                    <a:lnTo>
                      <a:pt x="286" y="174"/>
                    </a:lnTo>
                    <a:lnTo>
                      <a:pt x="1170" y="174"/>
                    </a:lnTo>
                    <a:lnTo>
                      <a:pt x="1170" y="0"/>
                    </a:lnTo>
                    <a:lnTo>
                      <a:pt x="0" y="0"/>
                    </a:lnTo>
                    <a:lnTo>
                      <a:pt x="0" y="855"/>
                    </a:lnTo>
                    <a:lnTo>
                      <a:pt x="1170" y="855"/>
                    </a:lnTo>
                    <a:lnTo>
                      <a:pt x="1170" y="664"/>
                    </a:lnTo>
                    <a:lnTo>
                      <a:pt x="286" y="664"/>
                    </a:lnTo>
                    <a:lnTo>
                      <a:pt x="286" y="622"/>
                    </a:lnTo>
                    <a:lnTo>
                      <a:pt x="1170" y="622"/>
                    </a:lnTo>
                    <a:lnTo>
                      <a:pt x="1170" y="574"/>
                    </a:lnTo>
                    <a:lnTo>
                      <a:pt x="286" y="574"/>
                    </a:lnTo>
                    <a:lnTo>
                      <a:pt x="286" y="535"/>
                    </a:lnTo>
                    <a:lnTo>
                      <a:pt x="1170" y="535"/>
                    </a:lnTo>
                    <a:lnTo>
                      <a:pt x="1170" y="484"/>
                    </a:lnTo>
                    <a:lnTo>
                      <a:pt x="286" y="484"/>
                    </a:lnTo>
                    <a:lnTo>
                      <a:pt x="286" y="445"/>
                    </a:lnTo>
                    <a:lnTo>
                      <a:pt x="1170" y="445"/>
                    </a:lnTo>
                    <a:lnTo>
                      <a:pt x="1170" y="397"/>
                    </a:lnTo>
                    <a:lnTo>
                      <a:pt x="286" y="397"/>
                    </a:lnTo>
                    <a:lnTo>
                      <a:pt x="286" y="355"/>
                    </a:lnTo>
                    <a:lnTo>
                      <a:pt x="1170" y="355"/>
                    </a:lnTo>
                    <a:lnTo>
                      <a:pt x="1170" y="307"/>
                    </a:lnTo>
                    <a:lnTo>
                      <a:pt x="286" y="307"/>
                    </a:lnTo>
                    <a:lnTo>
                      <a:pt x="286" y="265"/>
                    </a:lnTo>
                    <a:lnTo>
                      <a:pt x="1170" y="265"/>
                    </a:lnTo>
                    <a:lnTo>
                      <a:pt x="1170" y="217"/>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6" name="Freeform: Shape 20"/>
              <p:cNvSpPr/>
              <p:nvPr/>
            </p:nvSpPr>
            <p:spPr>
              <a:xfrm>
                <a:off x="5657760" y="1989719"/>
                <a:ext cx="356040" cy="315360"/>
              </a:xfrm>
              <a:custGeom>
                <a:avLst/>
                <a:gdLst/>
                <a:ahLst/>
                <a:cxnLst>
                  <a:cxn ang="3cd4">
                    <a:pos x="hc" y="t"/>
                  </a:cxn>
                  <a:cxn ang="cd2">
                    <a:pos x="l" y="vc"/>
                  </a:cxn>
                  <a:cxn ang="cd4">
                    <a:pos x="hc" y="b"/>
                  </a:cxn>
                  <a:cxn ang="0">
                    <a:pos x="r" y="vc"/>
                  </a:cxn>
                </a:cxnLst>
                <a:rect l="l" t="t" r="r" b="b"/>
                <a:pathLst>
                  <a:path w="990" h="877">
                    <a:moveTo>
                      <a:pt x="678" y="0"/>
                    </a:moveTo>
                    <a:lnTo>
                      <a:pt x="678" y="410"/>
                    </a:lnTo>
                    <a:lnTo>
                      <a:pt x="410" y="410"/>
                    </a:lnTo>
                    <a:lnTo>
                      <a:pt x="410" y="479"/>
                    </a:lnTo>
                    <a:lnTo>
                      <a:pt x="0" y="479"/>
                    </a:lnTo>
                    <a:lnTo>
                      <a:pt x="0" y="723"/>
                    </a:lnTo>
                    <a:lnTo>
                      <a:pt x="678" y="723"/>
                    </a:lnTo>
                    <a:lnTo>
                      <a:pt x="678" y="877"/>
                    </a:lnTo>
                    <a:lnTo>
                      <a:pt x="990" y="877"/>
                    </a:lnTo>
                    <a:lnTo>
                      <a:pt x="990" y="0"/>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7" name="Freeform: Shape 21"/>
              <p:cNvSpPr/>
              <p:nvPr/>
            </p:nvSpPr>
            <p:spPr>
              <a:xfrm>
                <a:off x="6043679" y="1942919"/>
                <a:ext cx="175320" cy="385920"/>
              </a:xfrm>
              <a:custGeom>
                <a:avLst/>
                <a:gdLst/>
                <a:ahLst/>
                <a:cxnLst>
                  <a:cxn ang="3cd4">
                    <a:pos x="hc" y="t"/>
                  </a:cxn>
                  <a:cxn ang="cd2">
                    <a:pos x="l" y="vc"/>
                  </a:cxn>
                  <a:cxn ang="cd4">
                    <a:pos x="hc" y="b"/>
                  </a:cxn>
                  <a:cxn ang="0">
                    <a:pos x="r" y="vc"/>
                  </a:cxn>
                </a:cxnLst>
                <a:rect l="l" t="t" r="r" b="b"/>
                <a:pathLst>
                  <a:path w="488" h="1073">
                    <a:moveTo>
                      <a:pt x="244" y="1073"/>
                    </a:moveTo>
                    <a:lnTo>
                      <a:pt x="0" y="1073"/>
                    </a:lnTo>
                    <a:lnTo>
                      <a:pt x="0" y="0"/>
                    </a:lnTo>
                    <a:lnTo>
                      <a:pt x="488" y="0"/>
                    </a:lnTo>
                    <a:lnTo>
                      <a:pt x="488" y="1073"/>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8" name="Freeform: Shape 22"/>
              <p:cNvSpPr/>
              <p:nvPr/>
            </p:nvSpPr>
            <p:spPr>
              <a:xfrm>
                <a:off x="6156360" y="2048040"/>
                <a:ext cx="109080" cy="227160"/>
              </a:xfrm>
              <a:custGeom>
                <a:avLst/>
                <a:gdLst/>
                <a:ahLst/>
                <a:cxnLst>
                  <a:cxn ang="3cd4">
                    <a:pos x="hc" y="t"/>
                  </a:cxn>
                  <a:cxn ang="cd2">
                    <a:pos x="l" y="vc"/>
                  </a:cxn>
                  <a:cxn ang="cd4">
                    <a:pos x="hc" y="b"/>
                  </a:cxn>
                  <a:cxn ang="0">
                    <a:pos x="r" y="vc"/>
                  </a:cxn>
                </a:cxnLst>
                <a:rect l="l" t="t" r="r" b="b"/>
                <a:pathLst>
                  <a:path w="304" h="632">
                    <a:moveTo>
                      <a:pt x="152" y="632"/>
                    </a:moveTo>
                    <a:lnTo>
                      <a:pt x="0" y="632"/>
                    </a:lnTo>
                    <a:lnTo>
                      <a:pt x="0" y="0"/>
                    </a:lnTo>
                    <a:lnTo>
                      <a:pt x="304" y="0"/>
                    </a:lnTo>
                    <a:lnTo>
                      <a:pt x="304" y="632"/>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39" name="Freeform: Shape 23"/>
              <p:cNvSpPr/>
              <p:nvPr/>
            </p:nvSpPr>
            <p:spPr>
              <a:xfrm>
                <a:off x="6084719" y="1850400"/>
                <a:ext cx="112320" cy="284760"/>
              </a:xfrm>
              <a:custGeom>
                <a:avLst/>
                <a:gdLst/>
                <a:ahLst/>
                <a:cxnLst>
                  <a:cxn ang="3cd4">
                    <a:pos x="hc" y="t"/>
                  </a:cxn>
                  <a:cxn ang="cd2">
                    <a:pos x="l" y="vc"/>
                  </a:cxn>
                  <a:cxn ang="cd4">
                    <a:pos x="hc" y="b"/>
                  </a:cxn>
                  <a:cxn ang="0">
                    <a:pos x="r" y="vc"/>
                  </a:cxn>
                </a:cxnLst>
                <a:rect l="l" t="t" r="r" b="b"/>
                <a:pathLst>
                  <a:path w="313" h="792">
                    <a:moveTo>
                      <a:pt x="156" y="792"/>
                    </a:moveTo>
                    <a:lnTo>
                      <a:pt x="0" y="792"/>
                    </a:lnTo>
                    <a:lnTo>
                      <a:pt x="0" y="0"/>
                    </a:lnTo>
                    <a:lnTo>
                      <a:pt x="313" y="0"/>
                    </a:lnTo>
                    <a:lnTo>
                      <a:pt x="313" y="792"/>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0" name="Freeform: Shape 24"/>
              <p:cNvSpPr/>
              <p:nvPr/>
            </p:nvSpPr>
            <p:spPr>
              <a:xfrm>
                <a:off x="4007879" y="1970640"/>
                <a:ext cx="356400" cy="315360"/>
              </a:xfrm>
              <a:custGeom>
                <a:avLst/>
                <a:gdLst/>
                <a:ahLst/>
                <a:cxnLst>
                  <a:cxn ang="3cd4">
                    <a:pos x="hc" y="t"/>
                  </a:cxn>
                  <a:cxn ang="cd2">
                    <a:pos x="l" y="vc"/>
                  </a:cxn>
                  <a:cxn ang="cd4">
                    <a:pos x="hc" y="b"/>
                  </a:cxn>
                  <a:cxn ang="0">
                    <a:pos x="r" y="vc"/>
                  </a:cxn>
                </a:cxnLst>
                <a:rect l="l" t="t" r="r" b="b"/>
                <a:pathLst>
                  <a:path w="991" h="877">
                    <a:moveTo>
                      <a:pt x="313" y="0"/>
                    </a:moveTo>
                    <a:lnTo>
                      <a:pt x="313" y="411"/>
                    </a:lnTo>
                    <a:lnTo>
                      <a:pt x="580" y="411"/>
                    </a:lnTo>
                    <a:lnTo>
                      <a:pt x="580" y="479"/>
                    </a:lnTo>
                    <a:lnTo>
                      <a:pt x="991" y="479"/>
                    </a:lnTo>
                    <a:lnTo>
                      <a:pt x="991" y="723"/>
                    </a:lnTo>
                    <a:lnTo>
                      <a:pt x="313" y="723"/>
                    </a:lnTo>
                    <a:lnTo>
                      <a:pt x="313" y="877"/>
                    </a:lnTo>
                    <a:lnTo>
                      <a:pt x="0" y="877"/>
                    </a:lnTo>
                    <a:lnTo>
                      <a:pt x="0" y="0"/>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1" name="Freeform: Shape 25"/>
              <p:cNvSpPr/>
              <p:nvPr/>
            </p:nvSpPr>
            <p:spPr>
              <a:xfrm>
                <a:off x="3802320" y="1924919"/>
                <a:ext cx="174960" cy="385560"/>
              </a:xfrm>
              <a:custGeom>
                <a:avLst/>
                <a:gdLst/>
                <a:ahLst/>
                <a:cxnLst>
                  <a:cxn ang="3cd4">
                    <a:pos x="hc" y="t"/>
                  </a:cxn>
                  <a:cxn ang="cd2">
                    <a:pos x="l" y="vc"/>
                  </a:cxn>
                  <a:cxn ang="cd4">
                    <a:pos x="hc" y="b"/>
                  </a:cxn>
                  <a:cxn ang="0">
                    <a:pos x="r" y="vc"/>
                  </a:cxn>
                </a:cxnLst>
                <a:rect l="l" t="t" r="r" b="b"/>
                <a:pathLst>
                  <a:path w="487" h="1072">
                    <a:moveTo>
                      <a:pt x="243" y="0"/>
                    </a:moveTo>
                    <a:lnTo>
                      <a:pt x="487" y="0"/>
                    </a:lnTo>
                    <a:lnTo>
                      <a:pt x="487" y="1072"/>
                    </a:lnTo>
                    <a:lnTo>
                      <a:pt x="0" y="1072"/>
                    </a:lnTo>
                    <a:lnTo>
                      <a:pt x="0" y="0"/>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2" name="Freeform: Shape 26"/>
              <p:cNvSpPr/>
              <p:nvPr/>
            </p:nvSpPr>
            <p:spPr>
              <a:xfrm>
                <a:off x="3755880" y="2027519"/>
                <a:ext cx="109080" cy="227520"/>
              </a:xfrm>
              <a:custGeom>
                <a:avLst/>
                <a:gdLst/>
                <a:ahLst/>
                <a:cxnLst>
                  <a:cxn ang="3cd4">
                    <a:pos x="hc" y="t"/>
                  </a:cxn>
                  <a:cxn ang="cd2">
                    <a:pos x="l" y="vc"/>
                  </a:cxn>
                  <a:cxn ang="cd4">
                    <a:pos x="hc" y="b"/>
                  </a:cxn>
                  <a:cxn ang="0">
                    <a:pos x="r" y="vc"/>
                  </a:cxn>
                </a:cxnLst>
                <a:rect l="l" t="t" r="r" b="b"/>
                <a:pathLst>
                  <a:path w="304" h="633">
                    <a:moveTo>
                      <a:pt x="152" y="0"/>
                    </a:moveTo>
                    <a:lnTo>
                      <a:pt x="304" y="0"/>
                    </a:lnTo>
                    <a:lnTo>
                      <a:pt x="304" y="633"/>
                    </a:lnTo>
                    <a:lnTo>
                      <a:pt x="0" y="633"/>
                    </a:lnTo>
                    <a:lnTo>
                      <a:pt x="0" y="0"/>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3" name="Freeform: Shape 27"/>
              <p:cNvSpPr/>
              <p:nvPr/>
            </p:nvSpPr>
            <p:spPr>
              <a:xfrm>
                <a:off x="3823920" y="1830600"/>
                <a:ext cx="112320" cy="284760"/>
              </a:xfrm>
              <a:custGeom>
                <a:avLst/>
                <a:gdLst/>
                <a:ahLst/>
                <a:cxnLst>
                  <a:cxn ang="3cd4">
                    <a:pos x="hc" y="t"/>
                  </a:cxn>
                  <a:cxn ang="cd2">
                    <a:pos x="l" y="vc"/>
                  </a:cxn>
                  <a:cxn ang="cd4">
                    <a:pos x="hc" y="b"/>
                  </a:cxn>
                  <a:cxn ang="0">
                    <a:pos x="r" y="vc"/>
                  </a:cxn>
                </a:cxnLst>
                <a:rect l="l" t="t" r="r" b="b"/>
                <a:pathLst>
                  <a:path w="313" h="792">
                    <a:moveTo>
                      <a:pt x="156" y="0"/>
                    </a:moveTo>
                    <a:lnTo>
                      <a:pt x="313" y="0"/>
                    </a:lnTo>
                    <a:lnTo>
                      <a:pt x="313" y="792"/>
                    </a:lnTo>
                    <a:lnTo>
                      <a:pt x="0" y="792"/>
                    </a:lnTo>
                    <a:lnTo>
                      <a:pt x="0" y="0"/>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4" name="Freeform: Shape 28"/>
              <p:cNvSpPr/>
              <p:nvPr/>
            </p:nvSpPr>
            <p:spPr>
              <a:xfrm>
                <a:off x="2777400" y="1970640"/>
                <a:ext cx="356040" cy="315360"/>
              </a:xfrm>
              <a:custGeom>
                <a:avLst/>
                <a:gdLst/>
                <a:ahLst/>
                <a:cxnLst>
                  <a:cxn ang="3cd4">
                    <a:pos x="hc" y="t"/>
                  </a:cxn>
                  <a:cxn ang="cd2">
                    <a:pos x="l" y="vc"/>
                  </a:cxn>
                  <a:cxn ang="cd4">
                    <a:pos x="hc" y="b"/>
                  </a:cxn>
                  <a:cxn ang="0">
                    <a:pos x="r" y="vc"/>
                  </a:cxn>
                </a:cxnLst>
                <a:rect l="l" t="t" r="r" b="b"/>
                <a:pathLst>
                  <a:path w="990" h="877">
                    <a:moveTo>
                      <a:pt x="312" y="0"/>
                    </a:moveTo>
                    <a:lnTo>
                      <a:pt x="312" y="411"/>
                    </a:lnTo>
                    <a:lnTo>
                      <a:pt x="580" y="411"/>
                    </a:lnTo>
                    <a:lnTo>
                      <a:pt x="580" y="479"/>
                    </a:lnTo>
                    <a:lnTo>
                      <a:pt x="990" y="479"/>
                    </a:lnTo>
                    <a:lnTo>
                      <a:pt x="990" y="723"/>
                    </a:lnTo>
                    <a:lnTo>
                      <a:pt x="312" y="723"/>
                    </a:lnTo>
                    <a:lnTo>
                      <a:pt x="312" y="877"/>
                    </a:lnTo>
                    <a:lnTo>
                      <a:pt x="0" y="877"/>
                    </a:lnTo>
                    <a:lnTo>
                      <a:pt x="0" y="0"/>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5" name="Freeform: Shape 29"/>
              <p:cNvSpPr/>
              <p:nvPr/>
            </p:nvSpPr>
            <p:spPr>
              <a:xfrm>
                <a:off x="6325200" y="1788480"/>
                <a:ext cx="308160" cy="512640"/>
              </a:xfrm>
              <a:custGeom>
                <a:avLst/>
                <a:gdLst/>
                <a:ahLst/>
                <a:cxnLst>
                  <a:cxn ang="3cd4">
                    <a:pos x="hc" y="t"/>
                  </a:cxn>
                  <a:cxn ang="cd2">
                    <a:pos x="l" y="vc"/>
                  </a:cxn>
                  <a:cxn ang="cd4">
                    <a:pos x="hc" y="b"/>
                  </a:cxn>
                  <a:cxn ang="0">
                    <a:pos x="r" y="vc"/>
                  </a:cxn>
                </a:cxnLst>
                <a:rect l="l" t="t" r="r" b="b"/>
                <a:pathLst>
                  <a:path w="857" h="1425">
                    <a:moveTo>
                      <a:pt x="153" y="0"/>
                    </a:moveTo>
                    <a:lnTo>
                      <a:pt x="0" y="0"/>
                    </a:lnTo>
                    <a:lnTo>
                      <a:pt x="0" y="104"/>
                    </a:lnTo>
                    <a:lnTo>
                      <a:pt x="0" y="1425"/>
                    </a:lnTo>
                    <a:lnTo>
                      <a:pt x="153" y="1425"/>
                    </a:lnTo>
                    <a:lnTo>
                      <a:pt x="153" y="104"/>
                    </a:lnTo>
                    <a:lnTo>
                      <a:pt x="188" y="104"/>
                    </a:lnTo>
                    <a:lnTo>
                      <a:pt x="188" y="1181"/>
                    </a:lnTo>
                    <a:lnTo>
                      <a:pt x="214" y="1181"/>
                    </a:lnTo>
                    <a:lnTo>
                      <a:pt x="214" y="104"/>
                    </a:lnTo>
                    <a:lnTo>
                      <a:pt x="251" y="104"/>
                    </a:lnTo>
                    <a:lnTo>
                      <a:pt x="251" y="1181"/>
                    </a:lnTo>
                    <a:lnTo>
                      <a:pt x="278" y="1181"/>
                    </a:lnTo>
                    <a:lnTo>
                      <a:pt x="278" y="104"/>
                    </a:lnTo>
                    <a:lnTo>
                      <a:pt x="315" y="104"/>
                    </a:lnTo>
                    <a:lnTo>
                      <a:pt x="315" y="1181"/>
                    </a:lnTo>
                    <a:lnTo>
                      <a:pt x="341" y="1181"/>
                    </a:lnTo>
                    <a:lnTo>
                      <a:pt x="341" y="104"/>
                    </a:lnTo>
                    <a:lnTo>
                      <a:pt x="381" y="104"/>
                    </a:lnTo>
                    <a:lnTo>
                      <a:pt x="381" y="1181"/>
                    </a:lnTo>
                    <a:lnTo>
                      <a:pt x="407" y="1181"/>
                    </a:lnTo>
                    <a:lnTo>
                      <a:pt x="407" y="104"/>
                    </a:lnTo>
                    <a:lnTo>
                      <a:pt x="444" y="104"/>
                    </a:lnTo>
                    <a:lnTo>
                      <a:pt x="444" y="1181"/>
                    </a:lnTo>
                    <a:lnTo>
                      <a:pt x="471" y="1181"/>
                    </a:lnTo>
                    <a:lnTo>
                      <a:pt x="471" y="104"/>
                    </a:lnTo>
                    <a:lnTo>
                      <a:pt x="508" y="104"/>
                    </a:lnTo>
                    <a:lnTo>
                      <a:pt x="508" y="1181"/>
                    </a:lnTo>
                    <a:lnTo>
                      <a:pt x="534" y="1181"/>
                    </a:lnTo>
                    <a:lnTo>
                      <a:pt x="534" y="104"/>
                    </a:lnTo>
                    <a:lnTo>
                      <a:pt x="574" y="104"/>
                    </a:lnTo>
                    <a:lnTo>
                      <a:pt x="574" y="1181"/>
                    </a:lnTo>
                    <a:lnTo>
                      <a:pt x="601" y="1181"/>
                    </a:lnTo>
                    <a:lnTo>
                      <a:pt x="601" y="104"/>
                    </a:lnTo>
                    <a:lnTo>
                      <a:pt x="638" y="104"/>
                    </a:lnTo>
                    <a:lnTo>
                      <a:pt x="638" y="1181"/>
                    </a:lnTo>
                    <a:lnTo>
                      <a:pt x="664" y="1181"/>
                    </a:lnTo>
                    <a:lnTo>
                      <a:pt x="664" y="104"/>
                    </a:lnTo>
                    <a:lnTo>
                      <a:pt x="704" y="104"/>
                    </a:lnTo>
                    <a:lnTo>
                      <a:pt x="704" y="1181"/>
                    </a:lnTo>
                    <a:lnTo>
                      <a:pt x="728" y="1181"/>
                    </a:lnTo>
                    <a:lnTo>
                      <a:pt x="728" y="104"/>
                    </a:lnTo>
                    <a:lnTo>
                      <a:pt x="767" y="104"/>
                    </a:lnTo>
                    <a:lnTo>
                      <a:pt x="767" y="1181"/>
                    </a:lnTo>
                    <a:lnTo>
                      <a:pt x="794" y="1181"/>
                    </a:lnTo>
                    <a:lnTo>
                      <a:pt x="794" y="104"/>
                    </a:lnTo>
                    <a:lnTo>
                      <a:pt x="831" y="104"/>
                    </a:lnTo>
                    <a:lnTo>
                      <a:pt x="831" y="1181"/>
                    </a:lnTo>
                    <a:lnTo>
                      <a:pt x="857" y="1181"/>
                    </a:lnTo>
                    <a:lnTo>
                      <a:pt x="857" y="104"/>
                    </a:lnTo>
                    <a:lnTo>
                      <a:pt x="857" y="69"/>
                    </a:lnTo>
                    <a:lnTo>
                      <a:pt x="857" y="0"/>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6" name="Freeform: Shape 30"/>
              <p:cNvSpPr/>
              <p:nvPr/>
            </p:nvSpPr>
            <p:spPr>
              <a:xfrm>
                <a:off x="6464160" y="1778040"/>
                <a:ext cx="895680" cy="452519"/>
              </a:xfrm>
              <a:custGeom>
                <a:avLst/>
                <a:gdLst/>
                <a:ahLst/>
                <a:cxnLst>
                  <a:cxn ang="3cd4">
                    <a:pos x="hc" y="t"/>
                  </a:cxn>
                  <a:cxn ang="cd2">
                    <a:pos x="l" y="vc"/>
                  </a:cxn>
                  <a:cxn ang="cd4">
                    <a:pos x="hc" y="b"/>
                  </a:cxn>
                  <a:cxn ang="0">
                    <a:pos x="r" y="vc"/>
                  </a:cxn>
                </a:cxnLst>
                <a:rect l="l" t="t" r="r" b="b"/>
                <a:pathLst>
                  <a:path w="2489" h="1258">
                    <a:moveTo>
                      <a:pt x="1247" y="0"/>
                    </a:moveTo>
                    <a:lnTo>
                      <a:pt x="0" y="1258"/>
                    </a:lnTo>
                    <a:lnTo>
                      <a:pt x="2489" y="1258"/>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7" name="Freeform: Shape 31"/>
              <p:cNvSpPr/>
              <p:nvPr/>
            </p:nvSpPr>
            <p:spPr>
              <a:xfrm>
                <a:off x="7193519" y="1638000"/>
                <a:ext cx="381960" cy="595440"/>
              </a:xfrm>
              <a:custGeom>
                <a:avLst/>
                <a:gdLst/>
                <a:ahLst/>
                <a:cxnLst>
                  <a:cxn ang="3cd4">
                    <a:pos x="hc" y="t"/>
                  </a:cxn>
                  <a:cxn ang="cd2">
                    <a:pos x="l" y="vc"/>
                  </a:cxn>
                  <a:cxn ang="cd4">
                    <a:pos x="hc" y="b"/>
                  </a:cxn>
                  <a:cxn ang="0">
                    <a:pos x="r" y="vc"/>
                  </a:cxn>
                </a:cxnLst>
                <a:rect l="l" t="t" r="r" b="b"/>
                <a:pathLst>
                  <a:path w="1062" h="1655">
                    <a:moveTo>
                      <a:pt x="980" y="0"/>
                    </a:moveTo>
                    <a:lnTo>
                      <a:pt x="882" y="0"/>
                    </a:lnTo>
                    <a:lnTo>
                      <a:pt x="882" y="193"/>
                    </a:lnTo>
                    <a:lnTo>
                      <a:pt x="794" y="193"/>
                    </a:lnTo>
                    <a:lnTo>
                      <a:pt x="794" y="344"/>
                    </a:lnTo>
                    <a:lnTo>
                      <a:pt x="273" y="344"/>
                    </a:lnTo>
                    <a:lnTo>
                      <a:pt x="273" y="193"/>
                    </a:lnTo>
                    <a:lnTo>
                      <a:pt x="185" y="193"/>
                    </a:lnTo>
                    <a:lnTo>
                      <a:pt x="185" y="0"/>
                    </a:lnTo>
                    <a:lnTo>
                      <a:pt x="87" y="0"/>
                    </a:lnTo>
                    <a:lnTo>
                      <a:pt x="87" y="193"/>
                    </a:lnTo>
                    <a:lnTo>
                      <a:pt x="0" y="193"/>
                    </a:lnTo>
                    <a:lnTo>
                      <a:pt x="0" y="1655"/>
                    </a:lnTo>
                    <a:lnTo>
                      <a:pt x="270" y="1655"/>
                    </a:lnTo>
                    <a:lnTo>
                      <a:pt x="270" y="1475"/>
                    </a:lnTo>
                    <a:lnTo>
                      <a:pt x="792" y="1475"/>
                    </a:lnTo>
                    <a:lnTo>
                      <a:pt x="792" y="1655"/>
                    </a:lnTo>
                    <a:lnTo>
                      <a:pt x="1062" y="1655"/>
                    </a:lnTo>
                    <a:lnTo>
                      <a:pt x="1062" y="193"/>
                    </a:lnTo>
                    <a:lnTo>
                      <a:pt x="980" y="193"/>
                    </a:lnTo>
                    <a:close/>
                    <a:moveTo>
                      <a:pt x="797" y="421"/>
                    </a:moveTo>
                    <a:lnTo>
                      <a:pt x="797" y="450"/>
                    </a:lnTo>
                    <a:lnTo>
                      <a:pt x="275" y="450"/>
                    </a:lnTo>
                    <a:lnTo>
                      <a:pt x="275" y="421"/>
                    </a:lnTo>
                    <a:close/>
                    <a:moveTo>
                      <a:pt x="275" y="1189"/>
                    </a:moveTo>
                    <a:lnTo>
                      <a:pt x="275" y="1160"/>
                    </a:lnTo>
                    <a:lnTo>
                      <a:pt x="797" y="1160"/>
                    </a:lnTo>
                    <a:lnTo>
                      <a:pt x="797" y="1189"/>
                    </a:lnTo>
                    <a:close/>
                    <a:moveTo>
                      <a:pt x="797" y="1266"/>
                    </a:moveTo>
                    <a:lnTo>
                      <a:pt x="797" y="1295"/>
                    </a:lnTo>
                    <a:lnTo>
                      <a:pt x="275" y="1295"/>
                    </a:lnTo>
                    <a:lnTo>
                      <a:pt x="275" y="1266"/>
                    </a:lnTo>
                    <a:close/>
                    <a:moveTo>
                      <a:pt x="275" y="1083"/>
                    </a:moveTo>
                    <a:lnTo>
                      <a:pt x="275" y="1054"/>
                    </a:lnTo>
                    <a:lnTo>
                      <a:pt x="797" y="1054"/>
                    </a:lnTo>
                    <a:lnTo>
                      <a:pt x="797" y="1083"/>
                    </a:lnTo>
                    <a:close/>
                    <a:moveTo>
                      <a:pt x="275" y="977"/>
                    </a:moveTo>
                    <a:lnTo>
                      <a:pt x="275" y="948"/>
                    </a:lnTo>
                    <a:lnTo>
                      <a:pt x="797" y="948"/>
                    </a:lnTo>
                    <a:lnTo>
                      <a:pt x="797" y="977"/>
                    </a:lnTo>
                    <a:close/>
                    <a:moveTo>
                      <a:pt x="275" y="871"/>
                    </a:moveTo>
                    <a:lnTo>
                      <a:pt x="275" y="842"/>
                    </a:lnTo>
                    <a:lnTo>
                      <a:pt x="797" y="842"/>
                    </a:lnTo>
                    <a:lnTo>
                      <a:pt x="797" y="871"/>
                    </a:lnTo>
                    <a:close/>
                    <a:moveTo>
                      <a:pt x="275" y="768"/>
                    </a:moveTo>
                    <a:lnTo>
                      <a:pt x="275" y="739"/>
                    </a:lnTo>
                    <a:lnTo>
                      <a:pt x="797" y="739"/>
                    </a:lnTo>
                    <a:lnTo>
                      <a:pt x="797" y="768"/>
                    </a:lnTo>
                    <a:close/>
                    <a:moveTo>
                      <a:pt x="275" y="662"/>
                    </a:moveTo>
                    <a:lnTo>
                      <a:pt x="275" y="633"/>
                    </a:lnTo>
                    <a:lnTo>
                      <a:pt x="797" y="633"/>
                    </a:lnTo>
                    <a:lnTo>
                      <a:pt x="797" y="662"/>
                    </a:lnTo>
                    <a:close/>
                    <a:moveTo>
                      <a:pt x="275" y="556"/>
                    </a:moveTo>
                    <a:lnTo>
                      <a:pt x="275" y="527"/>
                    </a:lnTo>
                    <a:lnTo>
                      <a:pt x="797" y="527"/>
                    </a:lnTo>
                    <a:lnTo>
                      <a:pt x="797" y="556"/>
                    </a:lnTo>
                    <a:close/>
                    <a:moveTo>
                      <a:pt x="275" y="1401"/>
                    </a:moveTo>
                    <a:lnTo>
                      <a:pt x="275" y="1372"/>
                    </a:lnTo>
                    <a:lnTo>
                      <a:pt x="797" y="1372"/>
                    </a:lnTo>
                    <a:lnTo>
                      <a:pt x="797" y="1401"/>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8" name="Freeform: Shape 32"/>
              <p:cNvSpPr/>
              <p:nvPr/>
            </p:nvSpPr>
            <p:spPr>
              <a:xfrm>
                <a:off x="7260120" y="2180520"/>
                <a:ext cx="255960" cy="27000"/>
              </a:xfrm>
              <a:custGeom>
                <a:avLst/>
                <a:gdLst/>
                <a:ahLst/>
                <a:cxnLst>
                  <a:cxn ang="3cd4">
                    <a:pos x="hc" y="t"/>
                  </a:cxn>
                  <a:cxn ang="cd2">
                    <a:pos x="l" y="vc"/>
                  </a:cxn>
                  <a:cxn ang="cd4">
                    <a:pos x="hc" y="b"/>
                  </a:cxn>
                  <a:cxn ang="0">
                    <a:pos x="r" y="vc"/>
                  </a:cxn>
                </a:cxnLst>
                <a:rect l="l" t="t" r="r" b="b"/>
                <a:pathLst>
                  <a:path w="712" h="76">
                    <a:moveTo>
                      <a:pt x="356" y="76"/>
                    </a:moveTo>
                    <a:lnTo>
                      <a:pt x="0" y="76"/>
                    </a:lnTo>
                    <a:lnTo>
                      <a:pt x="0" y="0"/>
                    </a:lnTo>
                    <a:lnTo>
                      <a:pt x="712" y="0"/>
                    </a:lnTo>
                    <a:lnTo>
                      <a:pt x="712" y="76"/>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49" name="Freeform: Shape 33"/>
              <p:cNvSpPr/>
              <p:nvPr/>
            </p:nvSpPr>
            <p:spPr>
              <a:xfrm>
                <a:off x="7714079" y="2033640"/>
                <a:ext cx="285480" cy="211320"/>
              </a:xfrm>
              <a:custGeom>
                <a:avLst/>
                <a:gdLst/>
                <a:ahLst/>
                <a:cxnLst>
                  <a:cxn ang="3cd4">
                    <a:pos x="hc" y="t"/>
                  </a:cxn>
                  <a:cxn ang="cd2">
                    <a:pos x="l" y="vc"/>
                  </a:cxn>
                  <a:cxn ang="cd4">
                    <a:pos x="hc" y="b"/>
                  </a:cxn>
                  <a:cxn ang="0">
                    <a:pos x="r" y="vc"/>
                  </a:cxn>
                </a:cxnLst>
                <a:rect l="l" t="t" r="r" b="b"/>
                <a:pathLst>
                  <a:path w="794" h="588">
                    <a:moveTo>
                      <a:pt x="638" y="138"/>
                    </a:moveTo>
                    <a:lnTo>
                      <a:pt x="638" y="371"/>
                    </a:lnTo>
                    <a:lnTo>
                      <a:pt x="434" y="371"/>
                    </a:lnTo>
                    <a:lnTo>
                      <a:pt x="434" y="0"/>
                    </a:lnTo>
                    <a:lnTo>
                      <a:pt x="153" y="0"/>
                    </a:lnTo>
                    <a:lnTo>
                      <a:pt x="153" y="371"/>
                    </a:lnTo>
                    <a:lnTo>
                      <a:pt x="0" y="371"/>
                    </a:lnTo>
                    <a:lnTo>
                      <a:pt x="0" y="524"/>
                    </a:lnTo>
                    <a:lnTo>
                      <a:pt x="153" y="524"/>
                    </a:lnTo>
                    <a:lnTo>
                      <a:pt x="153" y="580"/>
                    </a:lnTo>
                    <a:lnTo>
                      <a:pt x="434" y="580"/>
                    </a:lnTo>
                    <a:lnTo>
                      <a:pt x="434" y="524"/>
                    </a:lnTo>
                    <a:lnTo>
                      <a:pt x="638" y="524"/>
                    </a:lnTo>
                    <a:lnTo>
                      <a:pt x="638" y="588"/>
                    </a:lnTo>
                    <a:lnTo>
                      <a:pt x="794" y="588"/>
                    </a:lnTo>
                    <a:lnTo>
                      <a:pt x="794" y="138"/>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50" name="Freeform: Shape 34"/>
              <p:cNvSpPr/>
              <p:nvPr/>
            </p:nvSpPr>
            <p:spPr>
              <a:xfrm>
                <a:off x="5578560" y="1624680"/>
                <a:ext cx="123480" cy="586800"/>
              </a:xfrm>
              <a:custGeom>
                <a:avLst/>
                <a:gdLst/>
                <a:ahLst/>
                <a:cxnLst>
                  <a:cxn ang="3cd4">
                    <a:pos x="hc" y="t"/>
                  </a:cxn>
                  <a:cxn ang="cd2">
                    <a:pos x="l" y="vc"/>
                  </a:cxn>
                  <a:cxn ang="cd4">
                    <a:pos x="hc" y="b"/>
                  </a:cxn>
                  <a:cxn ang="0">
                    <a:pos x="r" y="vc"/>
                  </a:cxn>
                </a:cxnLst>
                <a:rect l="l" t="t" r="r" b="b"/>
                <a:pathLst>
                  <a:path w="344" h="1631">
                    <a:moveTo>
                      <a:pt x="344" y="1626"/>
                    </a:moveTo>
                    <a:cubicBezTo>
                      <a:pt x="344" y="1620"/>
                      <a:pt x="260" y="977"/>
                      <a:pt x="260" y="582"/>
                    </a:cubicBezTo>
                    <a:cubicBezTo>
                      <a:pt x="260" y="190"/>
                      <a:pt x="260" y="161"/>
                      <a:pt x="273" y="50"/>
                    </a:cubicBezTo>
                    <a:lnTo>
                      <a:pt x="289" y="50"/>
                    </a:lnTo>
                    <a:lnTo>
                      <a:pt x="289" y="0"/>
                    </a:lnTo>
                    <a:lnTo>
                      <a:pt x="58" y="0"/>
                    </a:lnTo>
                    <a:lnTo>
                      <a:pt x="58" y="50"/>
                    </a:lnTo>
                    <a:lnTo>
                      <a:pt x="72" y="50"/>
                    </a:lnTo>
                    <a:cubicBezTo>
                      <a:pt x="85" y="161"/>
                      <a:pt x="85" y="190"/>
                      <a:pt x="85" y="582"/>
                    </a:cubicBezTo>
                    <a:cubicBezTo>
                      <a:pt x="85" y="977"/>
                      <a:pt x="0" y="1620"/>
                      <a:pt x="0" y="1626"/>
                    </a:cubicBezTo>
                    <a:lnTo>
                      <a:pt x="32" y="1631"/>
                    </a:lnTo>
                    <a:cubicBezTo>
                      <a:pt x="32" y="1626"/>
                      <a:pt x="77" y="1292"/>
                      <a:pt x="101" y="958"/>
                    </a:cubicBezTo>
                    <a:lnTo>
                      <a:pt x="101" y="1247"/>
                    </a:lnTo>
                    <a:lnTo>
                      <a:pt x="154" y="1247"/>
                    </a:lnTo>
                    <a:lnTo>
                      <a:pt x="154" y="1631"/>
                    </a:lnTo>
                    <a:lnTo>
                      <a:pt x="186" y="1631"/>
                    </a:lnTo>
                    <a:lnTo>
                      <a:pt x="186" y="1247"/>
                    </a:lnTo>
                    <a:lnTo>
                      <a:pt x="238" y="1247"/>
                    </a:lnTo>
                    <a:lnTo>
                      <a:pt x="238" y="964"/>
                    </a:lnTo>
                    <a:cubicBezTo>
                      <a:pt x="262" y="1295"/>
                      <a:pt x="307" y="1623"/>
                      <a:pt x="307" y="1628"/>
                    </a:cubicBezTo>
                    <a:close/>
                    <a:moveTo>
                      <a:pt x="117" y="175"/>
                    </a:moveTo>
                    <a:cubicBezTo>
                      <a:pt x="114" y="127"/>
                      <a:pt x="111" y="95"/>
                      <a:pt x="106" y="50"/>
                    </a:cubicBezTo>
                    <a:lnTo>
                      <a:pt x="156" y="50"/>
                    </a:lnTo>
                    <a:lnTo>
                      <a:pt x="156" y="175"/>
                    </a:lnTo>
                    <a:close/>
                    <a:moveTo>
                      <a:pt x="191" y="50"/>
                    </a:moveTo>
                    <a:lnTo>
                      <a:pt x="241" y="50"/>
                    </a:lnTo>
                    <a:cubicBezTo>
                      <a:pt x="236" y="95"/>
                      <a:pt x="233" y="127"/>
                      <a:pt x="231" y="175"/>
                    </a:cubicBezTo>
                    <a:lnTo>
                      <a:pt x="191" y="175"/>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51" name="Freeform: Shape 35"/>
              <p:cNvSpPr/>
              <p:nvPr/>
            </p:nvSpPr>
            <p:spPr>
              <a:xfrm>
                <a:off x="5569920" y="1391040"/>
                <a:ext cx="145440" cy="225720"/>
              </a:xfrm>
              <a:custGeom>
                <a:avLst/>
                <a:gdLst/>
                <a:ahLst/>
                <a:cxnLst>
                  <a:cxn ang="3cd4">
                    <a:pos x="hc" y="t"/>
                  </a:cxn>
                  <a:cxn ang="cd2">
                    <a:pos x="l" y="vc"/>
                  </a:cxn>
                  <a:cxn ang="cd4">
                    <a:pos x="hc" y="b"/>
                  </a:cxn>
                  <a:cxn ang="0">
                    <a:pos x="r" y="vc"/>
                  </a:cxn>
                </a:cxnLst>
                <a:rect l="l" t="t" r="r" b="b"/>
                <a:pathLst>
                  <a:path w="405" h="628">
                    <a:moveTo>
                      <a:pt x="405" y="469"/>
                    </a:moveTo>
                    <a:lnTo>
                      <a:pt x="355" y="469"/>
                    </a:lnTo>
                    <a:lnTo>
                      <a:pt x="297" y="424"/>
                    </a:lnTo>
                    <a:lnTo>
                      <a:pt x="270" y="424"/>
                    </a:lnTo>
                    <a:lnTo>
                      <a:pt x="270" y="400"/>
                    </a:lnTo>
                    <a:lnTo>
                      <a:pt x="225" y="400"/>
                    </a:lnTo>
                    <a:lnTo>
                      <a:pt x="225" y="90"/>
                    </a:lnTo>
                    <a:lnTo>
                      <a:pt x="210" y="90"/>
                    </a:lnTo>
                    <a:lnTo>
                      <a:pt x="210" y="0"/>
                    </a:lnTo>
                    <a:lnTo>
                      <a:pt x="196" y="0"/>
                    </a:lnTo>
                    <a:lnTo>
                      <a:pt x="196" y="90"/>
                    </a:lnTo>
                    <a:lnTo>
                      <a:pt x="180" y="90"/>
                    </a:lnTo>
                    <a:lnTo>
                      <a:pt x="180" y="400"/>
                    </a:lnTo>
                    <a:lnTo>
                      <a:pt x="135" y="400"/>
                    </a:lnTo>
                    <a:lnTo>
                      <a:pt x="135" y="424"/>
                    </a:lnTo>
                    <a:lnTo>
                      <a:pt x="104" y="424"/>
                    </a:lnTo>
                    <a:lnTo>
                      <a:pt x="48" y="469"/>
                    </a:lnTo>
                    <a:lnTo>
                      <a:pt x="0" y="469"/>
                    </a:lnTo>
                    <a:lnTo>
                      <a:pt x="0" y="503"/>
                    </a:lnTo>
                    <a:lnTo>
                      <a:pt x="43" y="503"/>
                    </a:lnTo>
                    <a:lnTo>
                      <a:pt x="85" y="628"/>
                    </a:lnTo>
                    <a:lnTo>
                      <a:pt x="329" y="628"/>
                    </a:lnTo>
                    <a:lnTo>
                      <a:pt x="366" y="503"/>
                    </a:lnTo>
                    <a:lnTo>
                      <a:pt x="405" y="503"/>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grpSp>
        <p:sp>
          <p:nvSpPr>
            <p:cNvPr id="15" name="Rectangle 14"/>
            <p:cNvSpPr/>
            <p:nvPr/>
          </p:nvSpPr>
          <p:spPr bwMode="auto">
            <a:xfrm>
              <a:off x="0" y="4786058"/>
              <a:ext cx="9144000" cy="357442"/>
            </a:xfrm>
            <a:prstGeom prst="rect">
              <a:avLst/>
            </a:prstGeom>
            <a:grpFill/>
            <a:ln w="12700" cap="flat">
              <a:noFill/>
              <a:miter lim="800000"/>
              <a:headEnd type="none" w="med" len="med"/>
              <a:tailEnd type="none" w="med" len="med"/>
            </a:ln>
          </p:spPr>
          <p:txBody>
            <a:bodyPr lIns="91440" tIns="45720" rIns="91440" bIns="45720" rtlCol="0" anchor="ctr"/>
            <a:lstStyle/>
            <a:p>
              <a:pPr algn="ctr" defTabSz="514337" fontAlgn="auto">
                <a:spcBef>
                  <a:spcPts val="0"/>
                </a:spcBef>
                <a:spcAft>
                  <a:spcPts val="0"/>
                </a:spcAft>
              </a:pPr>
              <a:endParaRPr lang="en-US" sz="1400" dirty="0" err="1">
                <a:solidFill>
                  <a:srgbClr val="005073"/>
                </a:solidFill>
                <a:latin typeface="CiscoSansTT ExtraLight"/>
                <a:ea typeface="Arial" pitchFamily="-107" charset="0"/>
                <a:cs typeface="Arial" pitchFamily="-107" charset="0"/>
                <a:sym typeface="Arial" pitchFamily="-107" charset="0"/>
              </a:endParaRPr>
            </a:p>
          </p:txBody>
        </p:sp>
      </p:grpSp>
      <p:sp>
        <p:nvSpPr>
          <p:cNvPr id="8" name="Title 7"/>
          <p:cNvSpPr>
            <a:spLocks noGrp="1"/>
          </p:cNvSpPr>
          <p:nvPr>
            <p:ph type="title" hasCustomPrompt="1"/>
          </p:nvPr>
        </p:nvSpPr>
        <p:spPr bwMode="white">
          <a:xfrm>
            <a:off x="359052" y="413620"/>
            <a:ext cx="8394466" cy="1142052"/>
          </a:xfrm>
        </p:spPr>
        <p:txBody>
          <a:bodyPr anchor="t"/>
          <a:lstStyle>
            <a:lvl1pPr marL="6251" indent="-6251" algn="l" defTabSz="914378" rtl="0" eaLnBrk="0" fontAlgn="base" latinLnBrk="0" hangingPunct="0">
              <a:lnSpc>
                <a:spcPct val="90000"/>
              </a:lnSpc>
              <a:spcBef>
                <a:spcPct val="0"/>
              </a:spcBef>
              <a:spcAft>
                <a:spcPct val="0"/>
              </a:spcAft>
              <a:defRPr lang="en-US" sz="4000" b="0" i="0" kern="1200" baseline="0" dirty="0">
                <a:solidFill>
                  <a:schemeClr val="bg1"/>
                </a:solidFill>
                <a:latin typeface="+mj-lt"/>
                <a:ea typeface="+mj-ea"/>
                <a:cs typeface="+mj-cs"/>
                <a:sym typeface="Arial" pitchFamily="34" charset="0"/>
              </a:defRPr>
            </a:lvl1pPr>
          </a:lstStyle>
          <a:p>
            <a:r>
              <a:rPr lang="en-US" dirty="0" smtClean="0"/>
              <a:t>Demo Slide</a:t>
            </a:r>
            <a:endParaRPr lang="en-US" dirty="0"/>
          </a:p>
        </p:txBody>
      </p:sp>
      <p:sp>
        <p:nvSpPr>
          <p:cNvPr id="13" name="Rectangle 4"/>
          <p:cNvSpPr>
            <a:spLocks noChangeArrowheads="1"/>
          </p:cNvSpPr>
          <p:nvPr userDrawn="1"/>
        </p:nvSpPr>
        <p:spPr bwMode="ltGray">
          <a:xfrm>
            <a:off x="4572000" y="4946905"/>
            <a:ext cx="3885646" cy="154518"/>
          </a:xfrm>
          <a:prstGeom prst="rect">
            <a:avLst/>
          </a:prstGeom>
          <a:noFill/>
          <a:ln w="9525">
            <a:noFill/>
            <a:miter lim="800000"/>
            <a:headEnd/>
            <a:tailEnd/>
          </a:ln>
          <a:effectLst/>
        </p:spPr>
        <p:txBody>
          <a:bodyPr wrap="square" lIns="61586" tIns="30792" rIns="61586" bIns="30792" anchor="b">
            <a:spAutoFit/>
          </a:bodyPr>
          <a:lstStyle/>
          <a:p>
            <a:pPr algn="r" defTabSz="610729" fontAlgn="auto">
              <a:spcBef>
                <a:spcPts val="0"/>
              </a:spcBef>
              <a:spcAft>
                <a:spcPts val="0"/>
              </a:spcAft>
            </a:pPr>
            <a:r>
              <a:rPr lang="en-US" altLang="ja-JP" sz="600" dirty="0">
                <a:solidFill>
                  <a:srgbClr val="FFFFFF">
                    <a:alpha val="60000"/>
                  </a:srgbClr>
                </a:solidFill>
                <a:latin typeface="CiscoSansTT ExtraLight"/>
                <a:ea typeface=""/>
                <a:cs typeface=""/>
              </a:rPr>
              <a:t>© 2017  Cisco and/or </a:t>
            </a:r>
            <a:r>
              <a:rPr lang="en-US" altLang="ja-JP" sz="600">
                <a:solidFill>
                  <a:srgbClr val="FFFFFF">
                    <a:alpha val="60000"/>
                  </a:srgbClr>
                </a:solidFill>
                <a:latin typeface="CiscoSansTT ExtraLight"/>
                <a:ea typeface=""/>
                <a:cs typeface=""/>
              </a:rPr>
              <a:t>its </a:t>
            </a:r>
            <a:r>
              <a:rPr lang="en-US" altLang="ja-JP" sz="600" smtClean="0">
                <a:solidFill>
                  <a:srgbClr val="FFFFFF">
                    <a:alpha val="60000"/>
                  </a:srgbClr>
                </a:solidFill>
                <a:latin typeface="CiscoSansTT ExtraLight"/>
                <a:ea typeface=""/>
                <a:cs typeface=""/>
              </a:rPr>
              <a:t>affilia</a:t>
            </a:r>
            <a:r>
              <a:rPr lang="fr-BE" altLang="ja-JP" sz="600" smtClean="0">
                <a:solidFill>
                  <a:srgbClr val="FFFFFF">
                    <a:alpha val="60000"/>
                  </a:srgbClr>
                </a:solidFill>
                <a:latin typeface="CiscoSansTT ExtraLight"/>
                <a:ea typeface=""/>
                <a:cs typeface=""/>
              </a:rPr>
              <a:t>tes. All</a:t>
            </a:r>
            <a:r>
              <a:rPr lang="ja-JP" altLang="en-US" sz="600" smtClean="0">
                <a:solidFill>
                  <a:srgbClr val="FFFFFF">
                    <a:alpha val="60000"/>
                  </a:srgbClr>
                </a:solidFill>
                <a:latin typeface="CiscoSansTT ExtraLight"/>
                <a:ea typeface=""/>
                <a:cs typeface=""/>
              </a:rPr>
              <a:t> </a:t>
            </a:r>
            <a:r>
              <a:rPr lang="en-US" altLang="ja-JP" sz="600">
                <a:solidFill>
                  <a:srgbClr val="FFFFFF">
                    <a:alpha val="60000"/>
                  </a:srgbClr>
                </a:solidFill>
                <a:latin typeface="CiscoSansTT ExtraLight"/>
                <a:ea typeface=""/>
                <a:cs typeface=""/>
              </a:rPr>
              <a:t>rights </a:t>
            </a:r>
            <a:r>
              <a:rPr lang="en-US" altLang="ja-JP" sz="600" smtClean="0">
                <a:solidFill>
                  <a:srgbClr val="FFFFFF">
                    <a:alpha val="60000"/>
                  </a:srgbClr>
                </a:solidFill>
                <a:latin typeface="CiscoSansTT ExtraLight"/>
                <a:ea typeface=""/>
                <a:cs typeface=""/>
              </a:rPr>
              <a:t>reserve</a:t>
            </a:r>
            <a:r>
              <a:rPr lang="fr-BE" altLang="ja-JP" sz="600" smtClean="0">
                <a:solidFill>
                  <a:srgbClr val="FFFFFF">
                    <a:alpha val="60000"/>
                  </a:srgbClr>
                </a:solidFill>
                <a:latin typeface="CiscoSansTT ExtraLight"/>
                <a:ea typeface=""/>
                <a:cs typeface=""/>
              </a:rPr>
              <a:t>d. C</a:t>
            </a:r>
            <a:r>
              <a:rPr lang="en-US" altLang="ja-JP" sz="600" smtClean="0">
                <a:solidFill>
                  <a:srgbClr val="FFFFFF">
                    <a:alpha val="60000"/>
                  </a:srgbClr>
                </a:solidFill>
                <a:latin typeface="CiscoSansTT ExtraLight"/>
                <a:ea typeface=""/>
                <a:cs typeface=""/>
              </a:rPr>
              <a:t>isco </a:t>
            </a:r>
            <a:r>
              <a:rPr lang="en-US" altLang="ja-JP" sz="600" dirty="0">
                <a:solidFill>
                  <a:srgbClr val="FFFFFF">
                    <a:alpha val="60000"/>
                  </a:srgbClr>
                </a:solidFill>
                <a:latin typeface="CiscoSansTT ExtraLight"/>
                <a:ea typeface=""/>
                <a:cs typeface=""/>
              </a:rPr>
              <a:t>Confidential</a:t>
            </a:r>
            <a:endParaRPr lang="ja-JP" altLang="en-US" sz="600" dirty="0">
              <a:solidFill>
                <a:srgbClr val="FFFFFF">
                  <a:alpha val="60000"/>
                </a:srgbClr>
              </a:solidFill>
              <a:latin typeface="CiscoSansTT ExtraLight"/>
              <a:ea typeface=""/>
              <a:cs typeface="CiscoSans Thin"/>
            </a:endParaRPr>
          </a:p>
        </p:txBody>
      </p:sp>
      <p:grpSp>
        <p:nvGrpSpPr>
          <p:cNvPr id="52" name="Group 51"/>
          <p:cNvGrpSpPr/>
          <p:nvPr userDrawn="1"/>
        </p:nvGrpSpPr>
        <p:grpSpPr>
          <a:xfrm>
            <a:off x="454862" y="4785455"/>
            <a:ext cx="820227" cy="274319"/>
            <a:chOff x="1741456" y="4513412"/>
            <a:chExt cx="1027381" cy="343600"/>
          </a:xfrm>
          <a:solidFill>
            <a:schemeClr val="bg1"/>
          </a:solidFill>
        </p:grpSpPr>
        <p:sp>
          <p:nvSpPr>
            <p:cNvPr id="53" name="Freeform: Shape 1"/>
            <p:cNvSpPr/>
            <p:nvPr/>
          </p:nvSpPr>
          <p:spPr>
            <a:xfrm>
              <a:off x="2624973" y="4513412"/>
              <a:ext cx="143864" cy="343030"/>
            </a:xfrm>
            <a:custGeom>
              <a:avLst/>
              <a:gdLst/>
              <a:ahLst/>
              <a:cxnLst>
                <a:cxn ang="3cd4">
                  <a:pos x="hc" y="t"/>
                </a:cxn>
                <a:cxn ang="cd2">
                  <a:pos x="l" y="vc"/>
                </a:cxn>
                <a:cxn ang="cd4">
                  <a:pos x="hc" y="b"/>
                </a:cxn>
                <a:cxn ang="0">
                  <a:pos x="r" y="vc"/>
                </a:cxn>
              </a:cxnLst>
              <a:rect l="l" t="t" r="r" b="b"/>
              <a:pathLst>
                <a:path w="758" h="1806">
                  <a:moveTo>
                    <a:pt x="242" y="829"/>
                  </a:moveTo>
                  <a:cubicBezTo>
                    <a:pt x="215" y="896"/>
                    <a:pt x="204" y="941"/>
                    <a:pt x="204" y="964"/>
                  </a:cubicBezTo>
                  <a:cubicBezTo>
                    <a:pt x="183" y="999"/>
                    <a:pt x="175" y="1070"/>
                    <a:pt x="175" y="1097"/>
                  </a:cubicBezTo>
                  <a:lnTo>
                    <a:pt x="175" y="1129"/>
                  </a:lnTo>
                  <a:lnTo>
                    <a:pt x="223" y="1208"/>
                  </a:lnTo>
                  <a:cubicBezTo>
                    <a:pt x="250" y="1245"/>
                    <a:pt x="218" y="1258"/>
                    <a:pt x="292" y="1282"/>
                  </a:cubicBezTo>
                  <a:cubicBezTo>
                    <a:pt x="318" y="1282"/>
                    <a:pt x="340" y="1261"/>
                    <a:pt x="353" y="1221"/>
                  </a:cubicBezTo>
                  <a:lnTo>
                    <a:pt x="353" y="1208"/>
                  </a:lnTo>
                  <a:cubicBezTo>
                    <a:pt x="353" y="1113"/>
                    <a:pt x="387" y="978"/>
                    <a:pt x="419" y="888"/>
                  </a:cubicBezTo>
                  <a:cubicBezTo>
                    <a:pt x="419" y="845"/>
                    <a:pt x="456" y="718"/>
                    <a:pt x="588" y="406"/>
                  </a:cubicBezTo>
                  <a:cubicBezTo>
                    <a:pt x="588" y="371"/>
                    <a:pt x="618" y="308"/>
                    <a:pt x="678" y="210"/>
                  </a:cubicBezTo>
                  <a:cubicBezTo>
                    <a:pt x="729" y="125"/>
                    <a:pt x="742" y="138"/>
                    <a:pt x="758" y="128"/>
                  </a:cubicBezTo>
                  <a:lnTo>
                    <a:pt x="758" y="80"/>
                  </a:lnTo>
                  <a:lnTo>
                    <a:pt x="739" y="61"/>
                  </a:lnTo>
                  <a:cubicBezTo>
                    <a:pt x="739" y="61"/>
                    <a:pt x="721" y="43"/>
                    <a:pt x="671" y="22"/>
                  </a:cubicBezTo>
                  <a:cubicBezTo>
                    <a:pt x="671" y="22"/>
                    <a:pt x="620" y="0"/>
                    <a:pt x="604" y="0"/>
                  </a:cubicBezTo>
                  <a:cubicBezTo>
                    <a:pt x="588" y="0"/>
                    <a:pt x="557" y="32"/>
                    <a:pt x="530" y="93"/>
                  </a:cubicBezTo>
                  <a:close/>
                  <a:moveTo>
                    <a:pt x="14" y="1738"/>
                  </a:moveTo>
                  <a:cubicBezTo>
                    <a:pt x="14" y="1772"/>
                    <a:pt x="-18" y="1783"/>
                    <a:pt x="16" y="1806"/>
                  </a:cubicBezTo>
                  <a:lnTo>
                    <a:pt x="77" y="1806"/>
                  </a:lnTo>
                  <a:cubicBezTo>
                    <a:pt x="144" y="1775"/>
                    <a:pt x="167" y="1716"/>
                    <a:pt x="252" y="1528"/>
                  </a:cubicBezTo>
                  <a:lnTo>
                    <a:pt x="252" y="1486"/>
                  </a:lnTo>
                  <a:cubicBezTo>
                    <a:pt x="252" y="1460"/>
                    <a:pt x="273" y="1446"/>
                    <a:pt x="218" y="1412"/>
                  </a:cubicBezTo>
                  <a:lnTo>
                    <a:pt x="202" y="1412"/>
                  </a:lnTo>
                  <a:cubicBezTo>
                    <a:pt x="93" y="1409"/>
                    <a:pt x="67" y="1465"/>
                    <a:pt x="14" y="1682"/>
                  </a:cubicBez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54" name="Freeform: Shape 2"/>
            <p:cNvSpPr/>
            <p:nvPr/>
          </p:nvSpPr>
          <p:spPr>
            <a:xfrm>
              <a:off x="2244124" y="4551801"/>
              <a:ext cx="81339" cy="304261"/>
            </a:xfrm>
            <a:custGeom>
              <a:avLst/>
              <a:gdLst/>
              <a:ahLst/>
              <a:cxnLst>
                <a:cxn ang="3cd4">
                  <a:pos x="hc" y="t"/>
                </a:cxn>
                <a:cxn ang="cd2">
                  <a:pos x="l" y="vc"/>
                </a:cxn>
                <a:cxn ang="cd4">
                  <a:pos x="hc" y="b"/>
                </a:cxn>
                <a:cxn ang="0">
                  <a:pos x="r" y="vc"/>
                </a:cxn>
              </a:cxnLst>
              <a:rect l="l" t="t" r="r" b="b"/>
              <a:pathLst>
                <a:path w="429" h="1602">
                  <a:moveTo>
                    <a:pt x="244" y="1533"/>
                  </a:moveTo>
                  <a:cubicBezTo>
                    <a:pt x="209" y="1533"/>
                    <a:pt x="199" y="1483"/>
                    <a:pt x="183" y="1329"/>
                  </a:cubicBezTo>
                  <a:cubicBezTo>
                    <a:pt x="201" y="1064"/>
                    <a:pt x="223" y="884"/>
                    <a:pt x="241" y="789"/>
                  </a:cubicBezTo>
                  <a:cubicBezTo>
                    <a:pt x="323" y="384"/>
                    <a:pt x="307" y="458"/>
                    <a:pt x="366" y="320"/>
                  </a:cubicBezTo>
                  <a:cubicBezTo>
                    <a:pt x="424" y="180"/>
                    <a:pt x="429" y="161"/>
                    <a:pt x="429" y="119"/>
                  </a:cubicBezTo>
                  <a:cubicBezTo>
                    <a:pt x="429" y="71"/>
                    <a:pt x="376" y="32"/>
                    <a:pt x="268" y="0"/>
                  </a:cubicBezTo>
                  <a:lnTo>
                    <a:pt x="260" y="0"/>
                  </a:lnTo>
                  <a:lnTo>
                    <a:pt x="257" y="2"/>
                  </a:lnTo>
                  <a:cubicBezTo>
                    <a:pt x="257" y="2"/>
                    <a:pt x="254" y="5"/>
                    <a:pt x="241" y="63"/>
                  </a:cubicBezTo>
                  <a:lnTo>
                    <a:pt x="209" y="201"/>
                  </a:lnTo>
                  <a:cubicBezTo>
                    <a:pt x="130" y="535"/>
                    <a:pt x="127" y="564"/>
                    <a:pt x="109" y="614"/>
                  </a:cubicBezTo>
                  <a:cubicBezTo>
                    <a:pt x="-8" y="1138"/>
                    <a:pt x="0" y="1213"/>
                    <a:pt x="0" y="1340"/>
                  </a:cubicBezTo>
                  <a:cubicBezTo>
                    <a:pt x="5" y="1385"/>
                    <a:pt x="27" y="1432"/>
                    <a:pt x="66" y="1483"/>
                  </a:cubicBezTo>
                  <a:cubicBezTo>
                    <a:pt x="146" y="1562"/>
                    <a:pt x="212" y="1602"/>
                    <a:pt x="257" y="1602"/>
                  </a:cubicBez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55" name="Freeform: Shape 3"/>
            <p:cNvSpPr/>
            <p:nvPr/>
          </p:nvSpPr>
          <p:spPr>
            <a:xfrm>
              <a:off x="2307789" y="4611664"/>
              <a:ext cx="82479" cy="244587"/>
            </a:xfrm>
            <a:custGeom>
              <a:avLst/>
              <a:gdLst/>
              <a:ahLst/>
              <a:cxnLst>
                <a:cxn ang="3cd4">
                  <a:pos x="hc" y="t"/>
                </a:cxn>
                <a:cxn ang="cd2">
                  <a:pos x="l" y="vc"/>
                </a:cxn>
                <a:cxn ang="cd4">
                  <a:pos x="hc" y="b"/>
                </a:cxn>
                <a:cxn ang="0">
                  <a:pos x="r" y="vc"/>
                </a:cxn>
              </a:cxnLst>
              <a:rect l="l" t="t" r="r" b="b"/>
              <a:pathLst>
                <a:path w="435" h="1288">
                  <a:moveTo>
                    <a:pt x="270" y="204"/>
                  </a:moveTo>
                  <a:lnTo>
                    <a:pt x="294" y="212"/>
                  </a:lnTo>
                  <a:cubicBezTo>
                    <a:pt x="331" y="206"/>
                    <a:pt x="379" y="164"/>
                    <a:pt x="435" y="82"/>
                  </a:cubicBezTo>
                  <a:lnTo>
                    <a:pt x="432" y="71"/>
                  </a:lnTo>
                  <a:cubicBezTo>
                    <a:pt x="429" y="45"/>
                    <a:pt x="395" y="21"/>
                    <a:pt x="329" y="0"/>
                  </a:cubicBezTo>
                  <a:lnTo>
                    <a:pt x="321" y="0"/>
                  </a:lnTo>
                  <a:cubicBezTo>
                    <a:pt x="302" y="3"/>
                    <a:pt x="284" y="69"/>
                    <a:pt x="270" y="204"/>
                  </a:cubicBezTo>
                  <a:close/>
                  <a:moveTo>
                    <a:pt x="210" y="1218"/>
                  </a:moveTo>
                  <a:lnTo>
                    <a:pt x="199" y="1189"/>
                  </a:lnTo>
                  <a:cubicBezTo>
                    <a:pt x="194" y="1048"/>
                    <a:pt x="194" y="956"/>
                    <a:pt x="204" y="913"/>
                  </a:cubicBezTo>
                  <a:lnTo>
                    <a:pt x="194" y="884"/>
                  </a:lnTo>
                  <a:cubicBezTo>
                    <a:pt x="191" y="829"/>
                    <a:pt x="196" y="800"/>
                    <a:pt x="207" y="800"/>
                  </a:cubicBezTo>
                  <a:cubicBezTo>
                    <a:pt x="220" y="712"/>
                    <a:pt x="236" y="662"/>
                    <a:pt x="249" y="651"/>
                  </a:cubicBezTo>
                  <a:cubicBezTo>
                    <a:pt x="255" y="590"/>
                    <a:pt x="286" y="511"/>
                    <a:pt x="347" y="413"/>
                  </a:cubicBezTo>
                  <a:cubicBezTo>
                    <a:pt x="345" y="381"/>
                    <a:pt x="281" y="341"/>
                    <a:pt x="165" y="291"/>
                  </a:cubicBezTo>
                  <a:cubicBezTo>
                    <a:pt x="133" y="294"/>
                    <a:pt x="106" y="360"/>
                    <a:pt x="82" y="484"/>
                  </a:cubicBezTo>
                  <a:cubicBezTo>
                    <a:pt x="16" y="768"/>
                    <a:pt x="-10" y="969"/>
                    <a:pt x="3" y="1086"/>
                  </a:cubicBezTo>
                  <a:cubicBezTo>
                    <a:pt x="14" y="1168"/>
                    <a:pt x="24" y="1207"/>
                    <a:pt x="40" y="1207"/>
                  </a:cubicBezTo>
                  <a:cubicBezTo>
                    <a:pt x="96" y="1268"/>
                    <a:pt x="157" y="1295"/>
                    <a:pt x="225" y="1287"/>
                  </a:cubicBez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56" name="Freeform: Shape 4"/>
            <p:cNvSpPr/>
            <p:nvPr/>
          </p:nvSpPr>
          <p:spPr>
            <a:xfrm>
              <a:off x="2387038" y="4639791"/>
              <a:ext cx="173891" cy="216270"/>
            </a:xfrm>
            <a:custGeom>
              <a:avLst/>
              <a:gdLst/>
              <a:ahLst/>
              <a:cxnLst>
                <a:cxn ang="3cd4">
                  <a:pos x="hc" y="t"/>
                </a:cxn>
                <a:cxn ang="cd2">
                  <a:pos x="l" y="vc"/>
                </a:cxn>
                <a:cxn ang="cd4">
                  <a:pos x="hc" y="b"/>
                </a:cxn>
                <a:cxn ang="0">
                  <a:pos x="r" y="vc"/>
                </a:cxn>
              </a:cxnLst>
              <a:rect l="l" t="t" r="r" b="b"/>
              <a:pathLst>
                <a:path w="916" h="1139">
                  <a:moveTo>
                    <a:pt x="871" y="172"/>
                  </a:moveTo>
                  <a:cubicBezTo>
                    <a:pt x="900" y="141"/>
                    <a:pt x="916" y="114"/>
                    <a:pt x="916" y="95"/>
                  </a:cubicBezTo>
                  <a:cubicBezTo>
                    <a:pt x="916" y="37"/>
                    <a:pt x="892" y="5"/>
                    <a:pt x="795" y="0"/>
                  </a:cubicBezTo>
                  <a:cubicBezTo>
                    <a:pt x="773" y="0"/>
                    <a:pt x="736" y="35"/>
                    <a:pt x="683" y="106"/>
                  </a:cubicBezTo>
                  <a:cubicBezTo>
                    <a:pt x="644" y="252"/>
                    <a:pt x="599" y="350"/>
                    <a:pt x="543" y="403"/>
                  </a:cubicBezTo>
                  <a:cubicBezTo>
                    <a:pt x="456" y="596"/>
                    <a:pt x="389" y="723"/>
                    <a:pt x="344" y="781"/>
                  </a:cubicBezTo>
                  <a:cubicBezTo>
                    <a:pt x="331" y="832"/>
                    <a:pt x="318" y="858"/>
                    <a:pt x="307" y="858"/>
                  </a:cubicBezTo>
                  <a:lnTo>
                    <a:pt x="305" y="858"/>
                  </a:lnTo>
                  <a:cubicBezTo>
                    <a:pt x="305" y="858"/>
                    <a:pt x="302" y="858"/>
                    <a:pt x="299" y="773"/>
                  </a:cubicBezTo>
                  <a:lnTo>
                    <a:pt x="294" y="569"/>
                  </a:lnTo>
                  <a:lnTo>
                    <a:pt x="302" y="498"/>
                  </a:lnTo>
                  <a:lnTo>
                    <a:pt x="286" y="416"/>
                  </a:lnTo>
                  <a:lnTo>
                    <a:pt x="294" y="397"/>
                  </a:lnTo>
                  <a:lnTo>
                    <a:pt x="278" y="363"/>
                  </a:lnTo>
                  <a:lnTo>
                    <a:pt x="286" y="339"/>
                  </a:lnTo>
                  <a:lnTo>
                    <a:pt x="286" y="334"/>
                  </a:lnTo>
                  <a:cubicBezTo>
                    <a:pt x="286" y="286"/>
                    <a:pt x="207" y="249"/>
                    <a:pt x="45" y="220"/>
                  </a:cubicBezTo>
                  <a:cubicBezTo>
                    <a:pt x="24" y="225"/>
                    <a:pt x="11" y="236"/>
                    <a:pt x="0" y="249"/>
                  </a:cubicBezTo>
                  <a:lnTo>
                    <a:pt x="0" y="260"/>
                  </a:lnTo>
                  <a:cubicBezTo>
                    <a:pt x="29" y="260"/>
                    <a:pt x="53" y="474"/>
                    <a:pt x="74" y="906"/>
                  </a:cubicBezTo>
                  <a:cubicBezTo>
                    <a:pt x="74" y="993"/>
                    <a:pt x="93" y="1049"/>
                    <a:pt x="133" y="1073"/>
                  </a:cubicBezTo>
                  <a:cubicBezTo>
                    <a:pt x="170" y="1115"/>
                    <a:pt x="215" y="1139"/>
                    <a:pt x="273" y="1139"/>
                  </a:cubicBezTo>
                  <a:lnTo>
                    <a:pt x="302" y="1139"/>
                  </a:lnTo>
                  <a:lnTo>
                    <a:pt x="305" y="1136"/>
                  </a:lnTo>
                  <a:cubicBezTo>
                    <a:pt x="305" y="1136"/>
                    <a:pt x="307" y="1134"/>
                    <a:pt x="342" y="1054"/>
                  </a:cubicBezTo>
                  <a:lnTo>
                    <a:pt x="432" y="848"/>
                  </a:lnTo>
                  <a:cubicBezTo>
                    <a:pt x="516" y="667"/>
                    <a:pt x="569" y="564"/>
                    <a:pt x="593" y="540"/>
                  </a:cubicBezTo>
                  <a:cubicBezTo>
                    <a:pt x="620" y="474"/>
                    <a:pt x="641" y="440"/>
                    <a:pt x="652" y="434"/>
                  </a:cubicBezTo>
                  <a:lnTo>
                    <a:pt x="654" y="434"/>
                  </a:lnTo>
                  <a:cubicBezTo>
                    <a:pt x="654" y="434"/>
                    <a:pt x="657" y="434"/>
                    <a:pt x="712" y="368"/>
                  </a:cubicBez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57" name="Freeform: Shape 5"/>
            <p:cNvSpPr/>
            <p:nvPr/>
          </p:nvSpPr>
          <p:spPr>
            <a:xfrm>
              <a:off x="2518358" y="4655945"/>
              <a:ext cx="124099" cy="201067"/>
            </a:xfrm>
            <a:custGeom>
              <a:avLst/>
              <a:gdLst/>
              <a:ahLst/>
              <a:cxnLst>
                <a:cxn ang="3cd4">
                  <a:pos x="hc" y="t"/>
                </a:cxn>
                <a:cxn ang="cd2">
                  <a:pos x="l" y="vc"/>
                </a:cxn>
                <a:cxn ang="cd4">
                  <a:pos x="hc" y="b"/>
                </a:cxn>
                <a:cxn ang="0">
                  <a:pos x="r" y="vc"/>
                </a:cxn>
              </a:cxnLst>
              <a:rect l="l" t="t" r="r" b="b"/>
              <a:pathLst>
                <a:path w="654" h="1059">
                  <a:moveTo>
                    <a:pt x="337" y="53"/>
                  </a:moveTo>
                  <a:cubicBezTo>
                    <a:pt x="276" y="108"/>
                    <a:pt x="233" y="167"/>
                    <a:pt x="204" y="230"/>
                  </a:cubicBezTo>
                  <a:lnTo>
                    <a:pt x="201" y="233"/>
                  </a:lnTo>
                  <a:cubicBezTo>
                    <a:pt x="201" y="233"/>
                    <a:pt x="199" y="236"/>
                    <a:pt x="183" y="262"/>
                  </a:cubicBezTo>
                  <a:lnTo>
                    <a:pt x="125" y="368"/>
                  </a:lnTo>
                  <a:cubicBezTo>
                    <a:pt x="43" y="564"/>
                    <a:pt x="0" y="710"/>
                    <a:pt x="0" y="808"/>
                  </a:cubicBezTo>
                  <a:lnTo>
                    <a:pt x="0" y="826"/>
                  </a:lnTo>
                  <a:cubicBezTo>
                    <a:pt x="0" y="861"/>
                    <a:pt x="21" y="900"/>
                    <a:pt x="66" y="945"/>
                  </a:cubicBezTo>
                  <a:cubicBezTo>
                    <a:pt x="109" y="1019"/>
                    <a:pt x="159" y="1059"/>
                    <a:pt x="220" y="1059"/>
                  </a:cubicBezTo>
                  <a:cubicBezTo>
                    <a:pt x="268" y="1049"/>
                    <a:pt x="294" y="1038"/>
                    <a:pt x="294" y="1030"/>
                  </a:cubicBezTo>
                  <a:cubicBezTo>
                    <a:pt x="339" y="998"/>
                    <a:pt x="360" y="977"/>
                    <a:pt x="360" y="964"/>
                  </a:cubicBezTo>
                  <a:cubicBezTo>
                    <a:pt x="432" y="874"/>
                    <a:pt x="477" y="800"/>
                    <a:pt x="501" y="739"/>
                  </a:cubicBezTo>
                  <a:lnTo>
                    <a:pt x="501" y="733"/>
                  </a:lnTo>
                  <a:lnTo>
                    <a:pt x="485" y="720"/>
                  </a:lnTo>
                  <a:lnTo>
                    <a:pt x="469" y="733"/>
                  </a:lnTo>
                  <a:cubicBezTo>
                    <a:pt x="392" y="845"/>
                    <a:pt x="310" y="924"/>
                    <a:pt x="220" y="972"/>
                  </a:cubicBezTo>
                  <a:cubicBezTo>
                    <a:pt x="204" y="972"/>
                    <a:pt x="191" y="961"/>
                    <a:pt x="183" y="943"/>
                  </a:cubicBezTo>
                  <a:cubicBezTo>
                    <a:pt x="183" y="813"/>
                    <a:pt x="233" y="641"/>
                    <a:pt x="331" y="421"/>
                  </a:cubicBezTo>
                  <a:lnTo>
                    <a:pt x="382" y="424"/>
                  </a:lnTo>
                  <a:cubicBezTo>
                    <a:pt x="382" y="424"/>
                    <a:pt x="411" y="426"/>
                    <a:pt x="440" y="416"/>
                  </a:cubicBezTo>
                  <a:lnTo>
                    <a:pt x="530" y="379"/>
                  </a:lnTo>
                  <a:cubicBezTo>
                    <a:pt x="588" y="349"/>
                    <a:pt x="628" y="299"/>
                    <a:pt x="654" y="230"/>
                  </a:cubicBezTo>
                  <a:lnTo>
                    <a:pt x="654" y="159"/>
                  </a:lnTo>
                  <a:cubicBezTo>
                    <a:pt x="646" y="111"/>
                    <a:pt x="577" y="58"/>
                    <a:pt x="448" y="0"/>
                  </a:cubicBezTo>
                  <a:lnTo>
                    <a:pt x="411" y="0"/>
                  </a:lnTo>
                  <a:close/>
                  <a:moveTo>
                    <a:pt x="374" y="349"/>
                  </a:moveTo>
                  <a:cubicBezTo>
                    <a:pt x="453" y="244"/>
                    <a:pt x="506" y="191"/>
                    <a:pt x="535" y="191"/>
                  </a:cubicBezTo>
                  <a:lnTo>
                    <a:pt x="543" y="191"/>
                  </a:lnTo>
                  <a:lnTo>
                    <a:pt x="551" y="196"/>
                  </a:lnTo>
                  <a:cubicBezTo>
                    <a:pt x="498" y="310"/>
                    <a:pt x="448" y="368"/>
                    <a:pt x="405" y="368"/>
                  </a:cubicBezTo>
                  <a:lnTo>
                    <a:pt x="376" y="355"/>
                  </a:lnTo>
                  <a:lnTo>
                    <a:pt x="376" y="349"/>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58" name="Freeform: Shape 6"/>
            <p:cNvSpPr/>
            <p:nvPr/>
          </p:nvSpPr>
          <p:spPr>
            <a:xfrm>
              <a:off x="1741456" y="4718660"/>
              <a:ext cx="122009" cy="137212"/>
            </a:xfrm>
            <a:custGeom>
              <a:avLst/>
              <a:gdLst/>
              <a:ahLst/>
              <a:cxnLst>
                <a:cxn ang="3cd4">
                  <a:pos x="hc" y="t"/>
                </a:cxn>
                <a:cxn ang="cd2">
                  <a:pos x="l" y="vc"/>
                </a:cxn>
                <a:cxn ang="cd4">
                  <a:pos x="hc" y="b"/>
                </a:cxn>
                <a:cxn ang="0">
                  <a:pos x="r" y="vc"/>
                </a:cxn>
              </a:cxnLst>
              <a:rect l="l" t="t" r="r" b="b"/>
              <a:pathLst>
                <a:path w="643" h="723">
                  <a:moveTo>
                    <a:pt x="495" y="442"/>
                  </a:moveTo>
                  <a:cubicBezTo>
                    <a:pt x="490" y="495"/>
                    <a:pt x="455" y="598"/>
                    <a:pt x="339" y="598"/>
                  </a:cubicBezTo>
                  <a:cubicBezTo>
                    <a:pt x="233" y="598"/>
                    <a:pt x="151" y="522"/>
                    <a:pt x="151" y="363"/>
                  </a:cubicBezTo>
                  <a:cubicBezTo>
                    <a:pt x="151" y="220"/>
                    <a:pt x="222" y="127"/>
                    <a:pt x="339" y="127"/>
                  </a:cubicBezTo>
                  <a:cubicBezTo>
                    <a:pt x="434" y="127"/>
                    <a:pt x="482" y="199"/>
                    <a:pt x="490" y="249"/>
                  </a:cubicBezTo>
                  <a:lnTo>
                    <a:pt x="635" y="249"/>
                  </a:lnTo>
                  <a:cubicBezTo>
                    <a:pt x="627" y="161"/>
                    <a:pt x="559" y="0"/>
                    <a:pt x="339" y="0"/>
                  </a:cubicBezTo>
                  <a:cubicBezTo>
                    <a:pt x="130" y="0"/>
                    <a:pt x="0" y="156"/>
                    <a:pt x="0" y="360"/>
                  </a:cubicBezTo>
                  <a:cubicBezTo>
                    <a:pt x="0" y="577"/>
                    <a:pt x="140" y="723"/>
                    <a:pt x="339" y="723"/>
                  </a:cubicBezTo>
                  <a:cubicBezTo>
                    <a:pt x="566" y="723"/>
                    <a:pt x="638" y="537"/>
                    <a:pt x="643" y="439"/>
                  </a:cubicBez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59" name="Freeform: Shape 7"/>
            <p:cNvSpPr/>
            <p:nvPr/>
          </p:nvSpPr>
          <p:spPr>
            <a:xfrm>
              <a:off x="1876198" y="4721701"/>
              <a:ext cx="27556" cy="23375"/>
            </a:xfrm>
            <a:custGeom>
              <a:avLst/>
              <a:gdLst/>
              <a:ahLst/>
              <a:cxnLst>
                <a:cxn ang="3cd4">
                  <a:pos x="hc" y="t"/>
                </a:cxn>
                <a:cxn ang="cd2">
                  <a:pos x="l" y="vc"/>
                </a:cxn>
                <a:cxn ang="cd4">
                  <a:pos x="hc" y="b"/>
                </a:cxn>
                <a:cxn ang="0">
                  <a:pos x="r" y="vc"/>
                </a:cxn>
              </a:cxnLst>
              <a:rect l="l" t="t" r="r" b="b"/>
              <a:pathLst>
                <a:path w="146" h="124">
                  <a:moveTo>
                    <a:pt x="73" y="124"/>
                  </a:moveTo>
                  <a:lnTo>
                    <a:pt x="0" y="124"/>
                  </a:lnTo>
                  <a:lnTo>
                    <a:pt x="0" y="0"/>
                  </a:lnTo>
                  <a:lnTo>
                    <a:pt x="146" y="0"/>
                  </a:lnTo>
                  <a:lnTo>
                    <a:pt x="146" y="124"/>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60" name="Freeform: Shape 8"/>
            <p:cNvSpPr/>
            <p:nvPr/>
          </p:nvSpPr>
          <p:spPr>
            <a:xfrm>
              <a:off x="1876198" y="4757809"/>
              <a:ext cx="27556" cy="95022"/>
            </a:xfrm>
            <a:custGeom>
              <a:avLst/>
              <a:gdLst/>
              <a:ahLst/>
              <a:cxnLst>
                <a:cxn ang="3cd4">
                  <a:pos x="hc" y="t"/>
                </a:cxn>
                <a:cxn ang="cd2">
                  <a:pos x="l" y="vc"/>
                </a:cxn>
                <a:cxn ang="cd4">
                  <a:pos x="hc" y="b"/>
                </a:cxn>
                <a:cxn ang="0">
                  <a:pos x="r" y="vc"/>
                </a:cxn>
              </a:cxnLst>
              <a:rect l="l" t="t" r="r" b="b"/>
              <a:pathLst>
                <a:path w="146" h="501">
                  <a:moveTo>
                    <a:pt x="73" y="501"/>
                  </a:moveTo>
                  <a:lnTo>
                    <a:pt x="0" y="501"/>
                  </a:lnTo>
                  <a:lnTo>
                    <a:pt x="0" y="0"/>
                  </a:lnTo>
                  <a:lnTo>
                    <a:pt x="146" y="0"/>
                  </a:lnTo>
                  <a:lnTo>
                    <a:pt x="146" y="501"/>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61" name="Freeform: Shape 9"/>
            <p:cNvSpPr/>
            <p:nvPr/>
          </p:nvSpPr>
          <p:spPr>
            <a:xfrm>
              <a:off x="1914967" y="4755338"/>
              <a:ext cx="90461" cy="100533"/>
            </a:xfrm>
            <a:custGeom>
              <a:avLst/>
              <a:gdLst/>
              <a:ahLst/>
              <a:cxnLst>
                <a:cxn ang="3cd4">
                  <a:pos x="hc" y="t"/>
                </a:cxn>
                <a:cxn ang="cd2">
                  <a:pos x="l" y="vc"/>
                </a:cxn>
                <a:cxn ang="cd4">
                  <a:pos x="hc" y="b"/>
                </a:cxn>
                <a:cxn ang="0">
                  <a:pos x="r" y="vc"/>
                </a:cxn>
              </a:cxnLst>
              <a:rect l="l" t="t" r="r" b="b"/>
              <a:pathLst>
                <a:path w="477" h="530">
                  <a:moveTo>
                    <a:pt x="16" y="146"/>
                  </a:moveTo>
                  <a:cubicBezTo>
                    <a:pt x="16" y="252"/>
                    <a:pt x="109" y="284"/>
                    <a:pt x="162" y="297"/>
                  </a:cubicBezTo>
                  <a:cubicBezTo>
                    <a:pt x="175" y="299"/>
                    <a:pt x="212" y="310"/>
                    <a:pt x="225" y="313"/>
                  </a:cubicBezTo>
                  <a:cubicBezTo>
                    <a:pt x="278" y="326"/>
                    <a:pt x="326" y="337"/>
                    <a:pt x="326" y="379"/>
                  </a:cubicBezTo>
                  <a:cubicBezTo>
                    <a:pt x="326" y="408"/>
                    <a:pt x="294" y="432"/>
                    <a:pt x="236" y="432"/>
                  </a:cubicBezTo>
                  <a:cubicBezTo>
                    <a:pt x="178" y="432"/>
                    <a:pt x="143" y="403"/>
                    <a:pt x="138" y="352"/>
                  </a:cubicBezTo>
                  <a:lnTo>
                    <a:pt x="0" y="352"/>
                  </a:lnTo>
                  <a:cubicBezTo>
                    <a:pt x="6" y="405"/>
                    <a:pt x="35" y="530"/>
                    <a:pt x="236" y="530"/>
                  </a:cubicBezTo>
                  <a:cubicBezTo>
                    <a:pt x="424" y="530"/>
                    <a:pt x="477" y="427"/>
                    <a:pt x="477" y="368"/>
                  </a:cubicBezTo>
                  <a:cubicBezTo>
                    <a:pt x="477" y="302"/>
                    <a:pt x="435" y="246"/>
                    <a:pt x="310" y="215"/>
                  </a:cubicBezTo>
                  <a:cubicBezTo>
                    <a:pt x="302" y="212"/>
                    <a:pt x="262" y="204"/>
                    <a:pt x="247" y="199"/>
                  </a:cubicBezTo>
                  <a:cubicBezTo>
                    <a:pt x="183" y="183"/>
                    <a:pt x="165" y="172"/>
                    <a:pt x="165" y="141"/>
                  </a:cubicBezTo>
                  <a:cubicBezTo>
                    <a:pt x="165" y="111"/>
                    <a:pt x="196" y="98"/>
                    <a:pt x="231" y="98"/>
                  </a:cubicBezTo>
                  <a:cubicBezTo>
                    <a:pt x="310" y="98"/>
                    <a:pt x="326" y="138"/>
                    <a:pt x="326" y="162"/>
                  </a:cubicBezTo>
                  <a:lnTo>
                    <a:pt x="464" y="162"/>
                  </a:lnTo>
                  <a:cubicBezTo>
                    <a:pt x="464" y="109"/>
                    <a:pt x="427" y="0"/>
                    <a:pt x="231" y="0"/>
                  </a:cubicBezTo>
                  <a:cubicBezTo>
                    <a:pt x="74" y="0"/>
                    <a:pt x="16" y="80"/>
                    <a:pt x="16" y="146"/>
                  </a:cubicBez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62" name="Freeform: Shape 10"/>
            <p:cNvSpPr/>
            <p:nvPr/>
          </p:nvSpPr>
          <p:spPr>
            <a:xfrm>
              <a:off x="2012080" y="4755338"/>
              <a:ext cx="97493" cy="100533"/>
            </a:xfrm>
            <a:custGeom>
              <a:avLst/>
              <a:gdLst/>
              <a:ahLst/>
              <a:cxnLst>
                <a:cxn ang="3cd4">
                  <a:pos x="hc" y="t"/>
                </a:cxn>
                <a:cxn ang="cd2">
                  <a:pos x="l" y="vc"/>
                </a:cxn>
                <a:cxn ang="cd4">
                  <a:pos x="hc" y="b"/>
                </a:cxn>
                <a:cxn ang="0">
                  <a:pos x="r" y="vc"/>
                </a:cxn>
              </a:cxnLst>
              <a:rect l="l" t="t" r="r" b="b"/>
              <a:pathLst>
                <a:path w="514" h="530">
                  <a:moveTo>
                    <a:pt x="376" y="331"/>
                  </a:moveTo>
                  <a:cubicBezTo>
                    <a:pt x="366" y="379"/>
                    <a:pt x="334" y="424"/>
                    <a:pt x="270" y="424"/>
                  </a:cubicBezTo>
                  <a:cubicBezTo>
                    <a:pt x="191" y="424"/>
                    <a:pt x="151" y="355"/>
                    <a:pt x="151" y="265"/>
                  </a:cubicBezTo>
                  <a:cubicBezTo>
                    <a:pt x="151" y="196"/>
                    <a:pt x="178" y="103"/>
                    <a:pt x="270" y="103"/>
                  </a:cubicBezTo>
                  <a:cubicBezTo>
                    <a:pt x="329" y="103"/>
                    <a:pt x="363" y="143"/>
                    <a:pt x="371" y="188"/>
                  </a:cubicBezTo>
                  <a:lnTo>
                    <a:pt x="511" y="188"/>
                  </a:lnTo>
                  <a:cubicBezTo>
                    <a:pt x="503" y="109"/>
                    <a:pt x="445" y="0"/>
                    <a:pt x="268" y="0"/>
                  </a:cubicBezTo>
                  <a:cubicBezTo>
                    <a:pt x="112" y="0"/>
                    <a:pt x="0" y="103"/>
                    <a:pt x="0" y="265"/>
                  </a:cubicBezTo>
                  <a:cubicBezTo>
                    <a:pt x="0" y="427"/>
                    <a:pt x="109" y="530"/>
                    <a:pt x="268" y="530"/>
                  </a:cubicBezTo>
                  <a:cubicBezTo>
                    <a:pt x="453" y="530"/>
                    <a:pt x="506" y="413"/>
                    <a:pt x="514" y="334"/>
                  </a:cubicBezTo>
                  <a:lnTo>
                    <a:pt x="376" y="334"/>
                  </a:ln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sp>
          <p:nvSpPr>
            <p:cNvPr id="63" name="Freeform: Shape 11"/>
            <p:cNvSpPr/>
            <p:nvPr/>
          </p:nvSpPr>
          <p:spPr>
            <a:xfrm>
              <a:off x="2117744" y="4755338"/>
              <a:ext cx="101104" cy="100533"/>
            </a:xfrm>
            <a:custGeom>
              <a:avLst/>
              <a:gdLst/>
              <a:ahLst/>
              <a:cxnLst>
                <a:cxn ang="3cd4">
                  <a:pos x="hc" y="t"/>
                </a:cxn>
                <a:cxn ang="cd2">
                  <a:pos x="l" y="vc"/>
                </a:cxn>
                <a:cxn ang="cd4">
                  <a:pos x="hc" y="b"/>
                </a:cxn>
                <a:cxn ang="0">
                  <a:pos x="r" y="vc"/>
                </a:cxn>
              </a:cxnLst>
              <a:rect l="l" t="t" r="r" b="b"/>
              <a:pathLst>
                <a:path w="533" h="530">
                  <a:moveTo>
                    <a:pt x="268" y="0"/>
                  </a:moveTo>
                  <a:cubicBezTo>
                    <a:pt x="109" y="0"/>
                    <a:pt x="0" y="103"/>
                    <a:pt x="0" y="265"/>
                  </a:cubicBezTo>
                  <a:cubicBezTo>
                    <a:pt x="0" y="427"/>
                    <a:pt x="109" y="530"/>
                    <a:pt x="268" y="530"/>
                  </a:cubicBezTo>
                  <a:cubicBezTo>
                    <a:pt x="424" y="530"/>
                    <a:pt x="533" y="429"/>
                    <a:pt x="533" y="265"/>
                  </a:cubicBezTo>
                  <a:cubicBezTo>
                    <a:pt x="533" y="98"/>
                    <a:pt x="419" y="0"/>
                    <a:pt x="268" y="0"/>
                  </a:cubicBezTo>
                  <a:close/>
                  <a:moveTo>
                    <a:pt x="265" y="424"/>
                  </a:moveTo>
                  <a:cubicBezTo>
                    <a:pt x="188" y="424"/>
                    <a:pt x="146" y="355"/>
                    <a:pt x="146" y="265"/>
                  </a:cubicBezTo>
                  <a:cubicBezTo>
                    <a:pt x="149" y="196"/>
                    <a:pt x="175" y="103"/>
                    <a:pt x="265" y="103"/>
                  </a:cubicBezTo>
                  <a:cubicBezTo>
                    <a:pt x="347" y="103"/>
                    <a:pt x="382" y="183"/>
                    <a:pt x="382" y="265"/>
                  </a:cubicBezTo>
                  <a:cubicBezTo>
                    <a:pt x="382" y="347"/>
                    <a:pt x="347" y="424"/>
                    <a:pt x="265" y="424"/>
                  </a:cubicBezTo>
                  <a:close/>
                </a:path>
              </a:pathLst>
            </a:custGeom>
            <a:grpFill/>
            <a:ln cap="flat">
              <a:noFill/>
              <a:prstDash val="solid"/>
            </a:ln>
          </p:spPr>
          <p:txBody>
            <a:bodyPr vert="horz" wrap="none" lIns="90000" tIns="45000" rIns="90000" bIns="45000" anchor="ctr" anchorCtr="1" compatLnSpc="0"/>
            <a:lstStyle/>
            <a:p>
              <a:pPr defTabSz="685800" fontAlgn="auto" hangingPunct="0">
                <a:spcBef>
                  <a:spcPts val="0"/>
                </a:spcBef>
                <a:spcAft>
                  <a:spcPts val="0"/>
                </a:spcAft>
              </a:pPr>
              <a:endParaRPr lang="en-US" sz="1800">
                <a:solidFill>
                  <a:srgbClr val="282828"/>
                </a:solidFill>
                <a:latin typeface="Arial" pitchFamily="18"/>
                <a:ea typeface="Arial Unicode MS" pitchFamily="2"/>
                <a:cs typeface="Arial Unicode MS" pitchFamily="2"/>
              </a:endParaRPr>
            </a:p>
          </p:txBody>
        </p:sp>
      </p:gr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noFill/>
            </a:endParaRP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3"/>
          <p:cNvSpPr>
            <a:spLocks noGrp="1"/>
          </p:cNvSpPr>
          <p:nvPr>
            <p:ph type="title"/>
          </p:nvPr>
        </p:nvSpPr>
        <p:spPr>
          <a:xfrm>
            <a:off x="217708" y="181485"/>
            <a:ext cx="8229600" cy="857250"/>
          </a:xfrm>
          <a:prstGeom prst="rect">
            <a:avLst/>
          </a:prstGeom>
        </p:spPr>
        <p:txBody>
          <a:bodyPr vert="horz" lIns="121899" tIns="60949" rIns="121899" bIns="60949" rtlCol="0" anchor="t" anchorCtr="0">
            <a:normAutofit/>
          </a:bodyPr>
          <a:lstStyle/>
          <a:p>
            <a:r>
              <a:rPr lang="en-US" dirty="0" smtClean="0"/>
              <a:t>Click to edit Master title style</a:t>
            </a:r>
            <a:endParaRPr lang="en-US" dirty="0"/>
          </a:p>
        </p:txBody>
      </p:sp>
    </p:spTree>
    <p:extLst/>
  </p:cSld>
  <p:clrMapOvr>
    <a:masterClrMapping/>
  </p:clrMapOvr>
  <p:transition>
    <p:wipe dir="r"/>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7" y="3868769"/>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108766"/>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348763"/>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pPr>
            <a:endParaRPr lang="en-US" sz="1800">
              <a:solidFill>
                <a:srgbClr val="005073"/>
              </a:solidFill>
              <a:latin typeface="CiscoSansTT ExtraLight"/>
              <a:ea typeface=""/>
              <a:cs typeface=""/>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pPr defTabSz="457200"/>
            <a:endParaRPr lang="en-US">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pPr defTabSz="457200"/>
            <a:endParaRPr lang="en-US">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90114972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16" tIns="45708" rIns="91416" bIns="45708">
            <a:noAutofit/>
          </a:bodyPr>
          <a:lstStyle>
            <a:lvl1pPr marL="280914" indent="-223781">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881665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69947"/>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7022526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903327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318672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420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alf_Page_Blu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FFFFFF"/>
              </a:solidFill>
            </a:endParaRPr>
          </a:p>
        </p:txBody>
      </p:sp>
      <p:sp>
        <p:nvSpPr>
          <p:cNvPr id="3" name="Title Placeholder 5"/>
          <p:cNvSpPr>
            <a:spLocks noGrp="1"/>
          </p:cNvSpPr>
          <p:nvPr>
            <p:ph type="title"/>
          </p:nvPr>
        </p:nvSpPr>
        <p:spPr bwMode="auto">
          <a:xfrm>
            <a:off x="419101"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4" y="531812"/>
            <a:ext cx="3551237" cy="4059237"/>
          </a:xfrm>
          <a:prstGeom prst="rect">
            <a:avLst/>
          </a:prstGeom>
        </p:spPr>
        <p:txBody>
          <a:bodyPr lIns="0" rIns="0" anchor="ctr" anchorCtr="0"/>
          <a:lstStyle>
            <a:lvl1pPr marL="169859" indent="-169859">
              <a:lnSpc>
                <a:spcPct val="100000"/>
              </a:lnSpc>
              <a:buClr>
                <a:schemeClr val="tx1"/>
              </a:buClr>
              <a:buSzPct val="60000"/>
              <a:buFont typeface="Arial" panose="020B0604020202020204" pitchFamily="34" charset="0"/>
              <a:buChar char="•"/>
              <a:tabLst>
                <a:tab pos="228594" algn="l"/>
              </a:tabLst>
              <a:defRPr sz="2400"/>
            </a:lvl1pPr>
            <a:lvl2pPr marL="346067" indent="-171446">
              <a:lnSpc>
                <a:spcPct val="100000"/>
              </a:lnSpc>
              <a:buClr>
                <a:schemeClr val="tx1"/>
              </a:buClr>
              <a:buSzPct val="60000"/>
              <a:buFont typeface="Arial" panose="020B0604020202020204" pitchFamily="34" charset="0"/>
              <a:buChar char="•"/>
              <a:defRPr sz="2400"/>
            </a:lvl2pPr>
            <a:lvl3pPr marL="457189" indent="-117472">
              <a:lnSpc>
                <a:spcPct val="100000"/>
              </a:lnSpc>
              <a:buClr>
                <a:schemeClr val="tx1"/>
              </a:buClr>
              <a:buSzPct val="60000"/>
              <a:buFont typeface="Arial" panose="020B0604020202020204" pitchFamily="34" charset="0"/>
              <a:buChar char="•"/>
              <a:defRPr sz="2000"/>
            </a:lvl3pPr>
            <a:lvl4pPr marL="574661" indent="-117472">
              <a:lnSpc>
                <a:spcPct val="100000"/>
              </a:lnSpc>
              <a:buClr>
                <a:schemeClr val="tx1"/>
              </a:buClr>
              <a:buSzPct val="60000"/>
              <a:buFont typeface="Arial" panose="020B0604020202020204" pitchFamily="34" charset="0"/>
              <a:buChar char="•"/>
              <a:tabLst/>
              <a:defRPr sz="1800"/>
            </a:lvl4pPr>
            <a:lvl5pPr marL="744520" indent="-112710">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80" y="4741655"/>
            <a:ext cx="34667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5073">
                    <a:alpha val="60000"/>
                  </a:srgbClr>
                </a:solidFill>
                <a:latin typeface="ＭＳ Ｐゴシック"/>
                <a:ea typeface=""/>
                <a:cs typeface="CiscoSans Thin"/>
              </a:rPr>
              <a:t>© 2017  Cisco and/or its affiliates. All rights reserved.   Cisco Confidential</a:t>
            </a:r>
          </a:p>
        </p:txBody>
      </p:sp>
    </p:spTree>
    <p:extLst>
      <p:ext uri="{BB962C8B-B14F-4D97-AF65-F5344CB8AC3E}">
        <p14:creationId xmlns:p14="http://schemas.microsoft.com/office/powerpoint/2010/main" val="32769135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82080" t="2510" r="6267" b="10593"/>
          <a:stretch/>
        </p:blipFill>
        <p:spPr>
          <a:xfrm>
            <a:off x="0" y="1"/>
            <a:ext cx="1192360" cy="5143499"/>
          </a:xfrm>
          <a:prstGeom prst="rect">
            <a:avLst/>
          </a:prstGeom>
        </p:spPr>
      </p:pic>
      <p:sp>
        <p:nvSpPr>
          <p:cNvPr id="13" name="正方形/長方形 12"/>
          <p:cNvSpPr/>
          <p:nvPr userDrawn="1"/>
        </p:nvSpPr>
        <p:spPr>
          <a:xfrm>
            <a:off x="-4287" y="2675"/>
            <a:ext cx="1619101" cy="994470"/>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
        <p:nvSpPr>
          <p:cNvPr id="14" name="正方形/長方形 13"/>
          <p:cNvSpPr/>
          <p:nvPr userDrawn="1"/>
        </p:nvSpPr>
        <p:spPr>
          <a:xfrm>
            <a:off x="578571" y="1918864"/>
            <a:ext cx="844220" cy="1190555"/>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Tree>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532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srgbClr val="005073"/>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Public</a:t>
            </a:r>
          </a:p>
        </p:txBody>
      </p:sp>
    </p:spTree>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Public</a:t>
            </a:r>
          </a:p>
        </p:txBody>
      </p:sp>
    </p:spTree>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ＭＳ Ｐゴシック"/>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srgbClr val="005073"/>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2">
    <p:spTree>
      <p:nvGrpSpPr>
        <p:cNvPr id="1" name=""/>
        <p:cNvGrpSpPr/>
        <p:nvPr/>
      </p:nvGrpSpPr>
      <p:grpSpPr>
        <a:xfrm>
          <a:off x="0" y="0"/>
          <a:ext cx="0" cy="0"/>
          <a:chOff x="0" y="0"/>
          <a:chExt cx="0" cy="0"/>
        </a:xfrm>
      </p:grpSpPr>
      <p:sp>
        <p:nvSpPr>
          <p:cNvPr id="13" name="Rectangle 12"/>
          <p:cNvSpPr/>
          <p:nvPr userDrawn="1"/>
        </p:nvSpPr>
        <p:spPr>
          <a:xfrm>
            <a:off x="4547264" y="1"/>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en-US">
              <a:solidFill>
                <a:srgbClr val="FFFFFF"/>
              </a:solidFill>
            </a:endParaRPr>
          </a:p>
        </p:txBody>
      </p:sp>
      <p:sp>
        <p:nvSpPr>
          <p:cNvPr id="4" name="正方形/長方形 3"/>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a:endParaRPr kumimoji="1" lang="ja-JP" altLang="en-US" dirty="0">
              <a:solidFill>
                <a:srgbClr val="FFFFFF"/>
              </a:solidFill>
              <a:latin typeface="CiscoSansTT ExtraLight"/>
            </a:endParaRPr>
          </a:p>
        </p:txBody>
      </p:sp>
      <p:pic>
        <p:nvPicPr>
          <p:cNvPr id="10"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37158" t="2510" r="17919" b="10593"/>
          <a:stretch/>
        </p:blipFill>
        <p:spPr>
          <a:xfrm>
            <a:off x="4547265" y="1"/>
            <a:ext cx="4596792" cy="5143499"/>
          </a:xfrm>
          <a:prstGeom prst="rect">
            <a:avLst/>
          </a:prstGeom>
        </p:spPr>
      </p:pic>
      <p:sp>
        <p:nvSpPr>
          <p:cNvPr id="1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alpha val="25000"/>
                  </a:srgbClr>
                </a:solidFill>
                <a:latin typeface="CiscoSansTT ExtraLight"/>
                <a:cs typeface="CiscoSans Thin"/>
              </a:rPr>
              <a:t>© 201</a:t>
            </a:r>
            <a:r>
              <a:rPr lang="en-US" altLang="ja-JP" sz="600" dirty="0">
                <a:solidFill>
                  <a:srgbClr val="000000">
                    <a:alpha val="25000"/>
                  </a:srgbClr>
                </a:solidFill>
                <a:latin typeface="CiscoSansTT ExtraLight"/>
                <a:cs typeface="CiscoSans Thin"/>
              </a:rPr>
              <a:t>7</a:t>
            </a:r>
            <a:r>
              <a:rPr lang="en-US" sz="600" dirty="0">
                <a:solidFill>
                  <a:srgbClr val="000000">
                    <a:alpha val="25000"/>
                  </a:srgbClr>
                </a:solidFill>
                <a:latin typeface="CiscoSansTT ExtraLight"/>
                <a:cs typeface="CiscoSans Thin"/>
              </a:rPr>
              <a:t>  Cisco and/or its affiliates. All rights reserved.   Cisco </a:t>
            </a:r>
            <a:r>
              <a:rPr lang="en-US" altLang="ja-JP" sz="600" dirty="0">
                <a:solidFill>
                  <a:srgbClr val="000000">
                    <a:alpha val="25000"/>
                  </a:srgbClr>
                </a:solidFill>
                <a:latin typeface="CiscoSansTT ExtraLight"/>
                <a:cs typeface="CiscoSans Thin"/>
              </a:rPr>
              <a:t>Public</a:t>
            </a:r>
            <a:endParaRPr lang="en-US" sz="600" dirty="0">
              <a:solidFill>
                <a:srgbClr val="000000">
                  <a:alpha val="25000"/>
                </a:srgbClr>
              </a:solidFill>
              <a:latin typeface="CiscoSansTT ExtraLight"/>
              <a:cs typeface="CiscoSans Thin"/>
            </a:endParaRPr>
          </a:p>
        </p:txBody>
      </p:sp>
      <p:sp>
        <p:nvSpPr>
          <p:cNvPr id="5" name="正方形/長方形 4"/>
          <p:cNvSpPr/>
          <p:nvPr userDrawn="1"/>
        </p:nvSpPr>
        <p:spPr>
          <a:xfrm>
            <a:off x="4226355" y="2675"/>
            <a:ext cx="515464" cy="499265"/>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
        <p:nvSpPr>
          <p:cNvPr id="16" name="正方形/長方形 15"/>
          <p:cNvSpPr/>
          <p:nvPr userDrawn="1"/>
        </p:nvSpPr>
        <p:spPr>
          <a:xfrm>
            <a:off x="4226355" y="1722293"/>
            <a:ext cx="515464" cy="794525"/>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
        <p:nvSpPr>
          <p:cNvPr id="8" name="Text Placeholder 2"/>
          <p:cNvSpPr>
            <a:spLocks noGrp="1"/>
          </p:cNvSpPr>
          <p:nvPr userDrawn="1">
            <p:ph type="body" sz="quarter" idx="13" hasCustomPrompt="1"/>
          </p:nvPr>
        </p:nvSpPr>
        <p:spPr>
          <a:xfrm>
            <a:off x="418477" y="2516818"/>
            <a:ext cx="4830469" cy="362172"/>
          </a:xfrm>
          <a:prstGeom prst="rect">
            <a:avLst/>
          </a:prstGeom>
        </p:spPr>
        <p:txBody>
          <a:bodyPr lIns="91418" tIns="45709" rIns="91418" bIns="45709"/>
          <a:lstStyle>
            <a:lvl1pPr marL="0" indent="0">
              <a:buFont typeface="Arial" panose="020B0604020202020204" pitchFamily="34" charset="0"/>
              <a:buNone/>
              <a:defRPr sz="1800" b="0" i="0" baseline="0">
                <a:solidFill>
                  <a:srgbClr val="7F7F7F"/>
                </a:solidFill>
                <a:latin typeface="+mn-lt"/>
                <a:ea typeface="Arial" charset="0"/>
                <a:cs typeface="Arial" charset="0"/>
              </a:defRPr>
            </a:lvl1pPr>
            <a:lvl2pPr marL="228581" indent="0">
              <a:buNone/>
              <a:defRPr/>
            </a:lvl2pPr>
            <a:lvl3pPr marL="320543" indent="0">
              <a:buNone/>
              <a:defRPr/>
            </a:lvl3pPr>
            <a:lvl4pPr marL="387512" indent="0">
              <a:buNone/>
              <a:defRPr/>
            </a:lvl4pPr>
            <a:lvl5pPr marL="450905" indent="0">
              <a:buNone/>
              <a:defRPr/>
            </a:lvl5pPr>
          </a:lstStyle>
          <a:p>
            <a:pPr lvl="0"/>
            <a:r>
              <a:rPr lang="en-GB" dirty="0"/>
              <a:t>Subtitle Goes Here</a:t>
            </a:r>
          </a:p>
        </p:txBody>
      </p:sp>
      <p:sp>
        <p:nvSpPr>
          <p:cNvPr id="9" name="Title 1"/>
          <p:cNvSpPr>
            <a:spLocks noGrp="1"/>
          </p:cNvSpPr>
          <p:nvPr userDrawn="1">
            <p:ph type="ctrTitle" hasCustomPrompt="1"/>
          </p:nvPr>
        </p:nvSpPr>
        <p:spPr>
          <a:xfrm>
            <a:off x="418476" y="1189170"/>
            <a:ext cx="4830470" cy="1382580"/>
          </a:xfrm>
          <a:prstGeom prst="rect">
            <a:avLst/>
          </a:prstGeom>
        </p:spPr>
        <p:txBody>
          <a:bodyPr lIns="91438" tIns="45719" rIns="91438" bIns="45719" anchor="b"/>
          <a:lstStyle>
            <a:lvl1pPr marL="0" indent="0" algn="l">
              <a:lnSpc>
                <a:spcPct val="90000"/>
              </a:lnSpc>
              <a:buFont typeface="Arial" panose="020B0604020202020204" pitchFamily="34" charset="0"/>
              <a:buNone/>
              <a:defRPr sz="4400" b="0" i="0" spc="0" baseline="0">
                <a:solidFill>
                  <a:srgbClr val="7F7F7F"/>
                </a:solidFill>
                <a:latin typeface="+mj-lt"/>
                <a:ea typeface="Arial" charset="0"/>
                <a:cs typeface="Arial" charset="0"/>
              </a:defRPr>
            </a:lvl1pPr>
          </a:lstStyle>
          <a:p>
            <a:r>
              <a:rPr lang="en-GB" dirty="0"/>
              <a:t>Presentation Title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82080" t="2510" r="6267" b="10593"/>
          <a:stretch/>
        </p:blipFill>
        <p:spPr>
          <a:xfrm>
            <a:off x="0" y="1"/>
            <a:ext cx="1192360" cy="5143499"/>
          </a:xfrm>
          <a:prstGeom prst="rect">
            <a:avLst/>
          </a:prstGeom>
        </p:spPr>
      </p:pic>
      <p:sp>
        <p:nvSpPr>
          <p:cNvPr id="13" name="正方形/長方形 12"/>
          <p:cNvSpPr/>
          <p:nvPr userDrawn="1"/>
        </p:nvSpPr>
        <p:spPr>
          <a:xfrm>
            <a:off x="-4287" y="2675"/>
            <a:ext cx="1619101" cy="994470"/>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
        <p:nvSpPr>
          <p:cNvPr id="14" name="正方形/長方形 13"/>
          <p:cNvSpPr/>
          <p:nvPr userDrawn="1"/>
        </p:nvSpPr>
        <p:spPr>
          <a:xfrm>
            <a:off x="578571" y="1918864"/>
            <a:ext cx="844220" cy="1190555"/>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Tree>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Slide">
    <p:bg>
      <p:bgRef idx="1001">
        <a:schemeClr val="bg1"/>
      </p:bgRef>
    </p:bg>
    <p:spTree>
      <p:nvGrpSpPr>
        <p:cNvPr id="1" name=""/>
        <p:cNvGrpSpPr/>
        <p:nvPr/>
      </p:nvGrpSpPr>
      <p:grpSpPr>
        <a:xfrm>
          <a:off x="0" y="0"/>
          <a:ext cx="0" cy="0"/>
          <a:chOff x="0" y="0"/>
          <a:chExt cx="0" cy="0"/>
        </a:xfrm>
      </p:grpSpPr>
      <p:sp>
        <p:nvSpPr>
          <p:cNvPr id="3" name="正方形/長方形 2"/>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a:endParaRPr kumimoji="1" lang="ja-JP" altLang="en-US" dirty="0">
              <a:solidFill>
                <a:srgbClr val="FFFFFF"/>
              </a:solidFill>
              <a:latin typeface="CiscoSansTT ExtraLight"/>
            </a:endParaRPr>
          </a:p>
        </p:txBody>
      </p:sp>
      <p:pic>
        <p:nvPicPr>
          <p:cNvPr id="2"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208" y="0"/>
            <a:ext cx="9109791" cy="5143486"/>
          </a:xfrm>
          <a:prstGeom prst="rect">
            <a:avLst/>
          </a:prstGeom>
        </p:spPr>
      </p:pic>
      <p:sp>
        <p:nvSpPr>
          <p:cNvPr id="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alpha val="25000"/>
                  </a:srgbClr>
                </a:solidFill>
                <a:latin typeface="CiscoSansTT ExtraLight"/>
                <a:cs typeface="CiscoSans Thin"/>
              </a:rPr>
              <a:t>© 201</a:t>
            </a:r>
            <a:r>
              <a:rPr lang="en-US" altLang="ja-JP" sz="600" dirty="0">
                <a:solidFill>
                  <a:srgbClr val="000000">
                    <a:alpha val="25000"/>
                  </a:srgbClr>
                </a:solidFill>
                <a:latin typeface="CiscoSansTT ExtraLight"/>
                <a:cs typeface="CiscoSans Thin"/>
              </a:rPr>
              <a:t>7</a:t>
            </a:r>
            <a:r>
              <a:rPr lang="en-US" sz="600" dirty="0">
                <a:solidFill>
                  <a:srgbClr val="000000">
                    <a:alpha val="25000"/>
                  </a:srgbClr>
                </a:solidFill>
                <a:latin typeface="CiscoSansTT ExtraLight"/>
                <a:cs typeface="CiscoSans Thin"/>
              </a:rPr>
              <a:t>  Cisco and/or its affiliates. All rights reserved.   Cisco </a:t>
            </a:r>
            <a:r>
              <a:rPr lang="en-US" altLang="ja-JP" sz="600" dirty="0">
                <a:solidFill>
                  <a:srgbClr val="000000">
                    <a:alpha val="25000"/>
                  </a:srgbClr>
                </a:solidFill>
                <a:latin typeface="CiscoSansTT ExtraLight"/>
                <a:cs typeface="CiscoSans Thin"/>
              </a:rPr>
              <a:t>Public</a:t>
            </a:r>
            <a:endParaRPr lang="en-US" sz="600" dirty="0">
              <a:solidFill>
                <a:srgbClr val="000000">
                  <a:alpha val="25000"/>
                </a:srgbClr>
              </a:solidFill>
              <a:latin typeface="CiscoSansTT ExtraLight"/>
              <a:cs typeface="CiscoSans Thin"/>
            </a:endParaRPr>
          </a:p>
        </p:txBody>
      </p:sp>
    </p:spTree>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Blank Slide">
    <p:bg>
      <p:bgRef idx="1001">
        <a:schemeClr val="bg1"/>
      </p:bgRef>
    </p:bg>
    <p:spTree>
      <p:nvGrpSpPr>
        <p:cNvPr id="1" name=""/>
        <p:cNvGrpSpPr/>
        <p:nvPr/>
      </p:nvGrpSpPr>
      <p:grpSpPr>
        <a:xfrm>
          <a:off x="0" y="0"/>
          <a:ext cx="0" cy="0"/>
          <a:chOff x="0" y="0"/>
          <a:chExt cx="0" cy="0"/>
        </a:xfrm>
      </p:grpSpPr>
      <p:sp>
        <p:nvSpPr>
          <p:cNvPr id="3" name="正方形/長方形 2"/>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a:endParaRPr kumimoji="1" lang="ja-JP" altLang="en-US" dirty="0">
              <a:solidFill>
                <a:srgbClr val="FFFFFF"/>
              </a:solidFill>
              <a:latin typeface="CiscoSansTT ExtraLight"/>
            </a:endParaRPr>
          </a:p>
        </p:txBody>
      </p:sp>
      <p:pic>
        <p:nvPicPr>
          <p:cNvPr id="2"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208" y="0"/>
            <a:ext cx="9109791" cy="5143486"/>
          </a:xfrm>
          <a:prstGeom prst="rect">
            <a:avLst/>
          </a:prstGeom>
        </p:spPr>
      </p:pic>
      <p:sp>
        <p:nvSpPr>
          <p:cNvPr id="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alpha val="25000"/>
                  </a:srgbClr>
                </a:solidFill>
                <a:latin typeface="CiscoSansTT ExtraLight"/>
                <a:cs typeface="CiscoSans Thin"/>
              </a:rPr>
              <a:t>© 201</a:t>
            </a:r>
            <a:r>
              <a:rPr lang="en-US" altLang="ja-JP" sz="600" dirty="0">
                <a:solidFill>
                  <a:srgbClr val="000000">
                    <a:alpha val="25000"/>
                  </a:srgbClr>
                </a:solidFill>
                <a:latin typeface="CiscoSansTT ExtraLight"/>
                <a:cs typeface="CiscoSans Thin"/>
              </a:rPr>
              <a:t>7</a:t>
            </a:r>
            <a:r>
              <a:rPr lang="en-US" sz="600" dirty="0">
                <a:solidFill>
                  <a:srgbClr val="000000">
                    <a:alpha val="25000"/>
                  </a:srgbClr>
                </a:solidFill>
                <a:latin typeface="CiscoSansTT ExtraLight"/>
                <a:cs typeface="CiscoSans Thin"/>
              </a:rPr>
              <a:t>  Cisco and/or its affiliates. All rights reserved.   Cisco </a:t>
            </a:r>
            <a:r>
              <a:rPr lang="en-US" altLang="ja-JP" sz="600" dirty="0">
                <a:solidFill>
                  <a:srgbClr val="000000">
                    <a:alpha val="25000"/>
                  </a:srgbClr>
                </a:solidFill>
                <a:latin typeface="CiscoSansTT ExtraLight"/>
                <a:cs typeface="CiscoSans Thin"/>
              </a:rPr>
              <a:t>Public</a:t>
            </a:r>
            <a:endParaRPr lang="en-US" sz="600" dirty="0">
              <a:solidFill>
                <a:srgbClr val="000000">
                  <a:alpha val="25000"/>
                </a:srgbClr>
              </a:solidFill>
              <a:latin typeface="CiscoSansTT ExtraLight"/>
              <a:cs typeface="CiscoSans Thin"/>
            </a:endParaRPr>
          </a:p>
        </p:txBody>
      </p:sp>
    </p:spTree>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4" name="Freeform 5"/>
          <p:cNvSpPr>
            <a:spLocks noEditPoints="1"/>
          </p:cNvSpPr>
          <p:nvPr userDrawn="1"/>
        </p:nvSpPr>
        <p:spPr bwMode="auto">
          <a:xfrm>
            <a:off x="3737180" y="2127732"/>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00B0F0"/>
          </a:solidFill>
          <a:ln w="0">
            <a:noFill/>
            <a:prstDash val="solid"/>
            <a:round/>
            <a:headEnd/>
            <a:tailEnd/>
          </a:ln>
        </p:spPr>
        <p:txBody>
          <a:bodyPr vert="horz" wrap="square" lIns="91402" tIns="45701" rIns="91402" bIns="45701" numCol="1" anchor="t" anchorCtr="0" compatLnSpc="1">
            <a:prstTxWarp prst="textNoShape">
              <a:avLst/>
            </a:prstTxWarp>
          </a:bodyPr>
          <a:lstStyle/>
          <a:p>
            <a:pPr defTabSz="457189"/>
            <a:endParaRPr lang="en-US">
              <a:solidFill>
                <a:srgbClr val="676767"/>
              </a:solidFill>
            </a:endParaRPr>
          </a:p>
        </p:txBody>
      </p:sp>
    </p:spTree>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772"/>
            <a:ext cx="6858000" cy="17907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5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80699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663865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77369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988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2">
    <p:spTree>
      <p:nvGrpSpPr>
        <p:cNvPr id="1" name=""/>
        <p:cNvGrpSpPr/>
        <p:nvPr/>
      </p:nvGrpSpPr>
      <p:grpSpPr>
        <a:xfrm>
          <a:off x="0" y="0"/>
          <a:ext cx="0" cy="0"/>
          <a:chOff x="0" y="0"/>
          <a:chExt cx="0" cy="0"/>
        </a:xfrm>
      </p:grpSpPr>
      <p:sp>
        <p:nvSpPr>
          <p:cNvPr id="13" name="Rectangle 12"/>
          <p:cNvSpPr/>
          <p:nvPr userDrawn="1"/>
        </p:nvSpPr>
        <p:spPr>
          <a:xfrm>
            <a:off x="4547264" y="1"/>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en-US">
              <a:solidFill>
                <a:srgbClr val="FFFFFF"/>
              </a:solidFill>
            </a:endParaRPr>
          </a:p>
        </p:txBody>
      </p:sp>
      <p:sp>
        <p:nvSpPr>
          <p:cNvPr id="4" name="正方形/長方形 3"/>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a:endParaRPr kumimoji="1" lang="ja-JP" altLang="en-US" dirty="0">
              <a:solidFill>
                <a:srgbClr val="FFFFFF"/>
              </a:solidFill>
              <a:latin typeface="CiscoSansTT ExtraLight"/>
            </a:endParaRPr>
          </a:p>
        </p:txBody>
      </p:sp>
      <p:pic>
        <p:nvPicPr>
          <p:cNvPr id="10"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37158" t="2510" r="17919" b="10593"/>
          <a:stretch/>
        </p:blipFill>
        <p:spPr>
          <a:xfrm>
            <a:off x="4547265" y="1"/>
            <a:ext cx="4596792" cy="5143499"/>
          </a:xfrm>
          <a:prstGeom prst="rect">
            <a:avLst/>
          </a:prstGeom>
        </p:spPr>
      </p:pic>
      <p:sp>
        <p:nvSpPr>
          <p:cNvPr id="1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alpha val="25000"/>
                  </a:srgbClr>
                </a:solidFill>
                <a:latin typeface="CiscoSansTT ExtraLight"/>
                <a:cs typeface="CiscoSans Thin"/>
              </a:rPr>
              <a:t>© 201</a:t>
            </a:r>
            <a:r>
              <a:rPr lang="en-US" altLang="ja-JP" sz="600" dirty="0">
                <a:solidFill>
                  <a:srgbClr val="000000">
                    <a:alpha val="25000"/>
                  </a:srgbClr>
                </a:solidFill>
                <a:latin typeface="CiscoSansTT ExtraLight"/>
                <a:cs typeface="CiscoSans Thin"/>
              </a:rPr>
              <a:t>7</a:t>
            </a:r>
            <a:r>
              <a:rPr lang="en-US" sz="600" dirty="0">
                <a:solidFill>
                  <a:srgbClr val="000000">
                    <a:alpha val="25000"/>
                  </a:srgbClr>
                </a:solidFill>
                <a:latin typeface="CiscoSansTT ExtraLight"/>
                <a:cs typeface="CiscoSans Thin"/>
              </a:rPr>
              <a:t>  Cisco and/or its affiliates. All rights reserved.   Cisco </a:t>
            </a:r>
            <a:r>
              <a:rPr lang="en-US" altLang="ja-JP" sz="600" dirty="0">
                <a:solidFill>
                  <a:srgbClr val="000000">
                    <a:alpha val="25000"/>
                  </a:srgbClr>
                </a:solidFill>
                <a:latin typeface="CiscoSansTT ExtraLight"/>
                <a:cs typeface="CiscoSans Thin"/>
              </a:rPr>
              <a:t>Public</a:t>
            </a:r>
            <a:endParaRPr lang="en-US" sz="600" dirty="0">
              <a:solidFill>
                <a:srgbClr val="000000">
                  <a:alpha val="25000"/>
                </a:srgbClr>
              </a:solidFill>
              <a:latin typeface="CiscoSansTT ExtraLight"/>
              <a:cs typeface="CiscoSans Thin"/>
            </a:endParaRPr>
          </a:p>
        </p:txBody>
      </p:sp>
      <p:sp>
        <p:nvSpPr>
          <p:cNvPr id="5" name="正方形/長方形 4"/>
          <p:cNvSpPr/>
          <p:nvPr userDrawn="1"/>
        </p:nvSpPr>
        <p:spPr>
          <a:xfrm>
            <a:off x="4226355" y="2675"/>
            <a:ext cx="515464" cy="499265"/>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
        <p:nvSpPr>
          <p:cNvPr id="16" name="正方形/長方形 15"/>
          <p:cNvSpPr/>
          <p:nvPr userDrawn="1"/>
        </p:nvSpPr>
        <p:spPr>
          <a:xfrm>
            <a:off x="4226355" y="1722293"/>
            <a:ext cx="515464" cy="794525"/>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
        <p:nvSpPr>
          <p:cNvPr id="8" name="Text Placeholder 2"/>
          <p:cNvSpPr>
            <a:spLocks noGrp="1"/>
          </p:cNvSpPr>
          <p:nvPr userDrawn="1">
            <p:ph type="body" sz="quarter" idx="13" hasCustomPrompt="1"/>
          </p:nvPr>
        </p:nvSpPr>
        <p:spPr>
          <a:xfrm>
            <a:off x="418477" y="2516818"/>
            <a:ext cx="4830469" cy="362172"/>
          </a:xfrm>
          <a:prstGeom prst="rect">
            <a:avLst/>
          </a:prstGeom>
        </p:spPr>
        <p:txBody>
          <a:bodyPr lIns="91418" tIns="45709" rIns="91418" bIns="45709"/>
          <a:lstStyle>
            <a:lvl1pPr marL="0" indent="0">
              <a:buFont typeface="Arial" panose="020B0604020202020204" pitchFamily="34" charset="0"/>
              <a:buNone/>
              <a:defRPr sz="1800" b="0" i="0" baseline="0">
                <a:solidFill>
                  <a:srgbClr val="7F7F7F"/>
                </a:solidFill>
                <a:latin typeface="+mn-lt"/>
                <a:ea typeface="Arial" charset="0"/>
                <a:cs typeface="Arial" charset="0"/>
              </a:defRPr>
            </a:lvl1pPr>
            <a:lvl2pPr marL="228581" indent="0">
              <a:buNone/>
              <a:defRPr/>
            </a:lvl2pPr>
            <a:lvl3pPr marL="320543" indent="0">
              <a:buNone/>
              <a:defRPr/>
            </a:lvl3pPr>
            <a:lvl4pPr marL="387512" indent="0">
              <a:buNone/>
              <a:defRPr/>
            </a:lvl4pPr>
            <a:lvl5pPr marL="450905" indent="0">
              <a:buNone/>
              <a:defRPr/>
            </a:lvl5pPr>
          </a:lstStyle>
          <a:p>
            <a:pPr lvl="0"/>
            <a:r>
              <a:rPr lang="en-GB" dirty="0"/>
              <a:t>Subtitle Goes Here</a:t>
            </a:r>
          </a:p>
        </p:txBody>
      </p:sp>
      <p:sp>
        <p:nvSpPr>
          <p:cNvPr id="9" name="Title 1"/>
          <p:cNvSpPr>
            <a:spLocks noGrp="1"/>
          </p:cNvSpPr>
          <p:nvPr userDrawn="1">
            <p:ph type="ctrTitle" hasCustomPrompt="1"/>
          </p:nvPr>
        </p:nvSpPr>
        <p:spPr>
          <a:xfrm>
            <a:off x="418476" y="1189170"/>
            <a:ext cx="4830470" cy="1382580"/>
          </a:xfrm>
          <a:prstGeom prst="rect">
            <a:avLst/>
          </a:prstGeom>
        </p:spPr>
        <p:txBody>
          <a:bodyPr lIns="91438" tIns="45719" rIns="91438" bIns="45719" anchor="b"/>
          <a:lstStyle>
            <a:lvl1pPr marL="0" indent="0" algn="l">
              <a:lnSpc>
                <a:spcPct val="90000"/>
              </a:lnSpc>
              <a:buFont typeface="Arial" panose="020B0604020202020204" pitchFamily="34" charset="0"/>
              <a:buNone/>
              <a:defRPr sz="4400" b="0" i="0" spc="0" baseline="0">
                <a:solidFill>
                  <a:srgbClr val="7F7F7F"/>
                </a:solidFill>
                <a:latin typeface="+mj-lt"/>
                <a:ea typeface="Arial" charset="0"/>
                <a:cs typeface="Arial" charset="0"/>
              </a:defRPr>
            </a:lvl1pPr>
          </a:lstStyle>
          <a:p>
            <a:r>
              <a:rPr lang="en-GB" dirty="0"/>
              <a:t>Presentation Title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4" name="Freeform 5"/>
          <p:cNvSpPr>
            <a:spLocks noEditPoints="1"/>
          </p:cNvSpPr>
          <p:nvPr userDrawn="1"/>
        </p:nvSpPr>
        <p:spPr bwMode="auto">
          <a:xfrm>
            <a:off x="3737180" y="2127732"/>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00B0F0"/>
          </a:solidFill>
          <a:ln w="0">
            <a:noFill/>
            <a:prstDash val="solid"/>
            <a:round/>
            <a:headEnd/>
            <a:tailEnd/>
          </a:ln>
        </p:spPr>
        <p:txBody>
          <a:bodyPr vert="horz" wrap="square" lIns="91402" tIns="45701" rIns="91402" bIns="45701" numCol="1" anchor="t" anchorCtr="0" compatLnSpc="1">
            <a:prstTxWarp prst="textNoShape">
              <a:avLst/>
            </a:prstTxWarp>
          </a:bodyPr>
          <a:lstStyle/>
          <a:p>
            <a:pPr defTabSz="457189"/>
            <a:endParaRPr lang="en-US">
              <a:solidFill>
                <a:srgbClr val="676767"/>
              </a:solidFill>
            </a:endParaRPr>
          </a:p>
        </p:txBody>
      </p:sp>
    </p:spTree>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82080" t="2510" r="6267" b="10593"/>
          <a:stretch/>
        </p:blipFill>
        <p:spPr>
          <a:xfrm>
            <a:off x="0" y="1"/>
            <a:ext cx="1192360" cy="5143499"/>
          </a:xfrm>
          <a:prstGeom prst="rect">
            <a:avLst/>
          </a:prstGeom>
        </p:spPr>
      </p:pic>
      <p:sp>
        <p:nvSpPr>
          <p:cNvPr id="13" name="正方形/長方形 12"/>
          <p:cNvSpPr/>
          <p:nvPr userDrawn="1"/>
        </p:nvSpPr>
        <p:spPr>
          <a:xfrm>
            <a:off x="-4287" y="2675"/>
            <a:ext cx="1619101" cy="994470"/>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
        <p:nvSpPr>
          <p:cNvPr id="14" name="正方形/長方形 13"/>
          <p:cNvSpPr/>
          <p:nvPr userDrawn="1"/>
        </p:nvSpPr>
        <p:spPr>
          <a:xfrm>
            <a:off x="578571" y="1918864"/>
            <a:ext cx="844220" cy="1190555"/>
          </a:xfrm>
          <a:prstGeom prst="rect">
            <a:avLst/>
          </a:prstGeom>
          <a:solidFill>
            <a:schemeClr val="bg1"/>
          </a:solidFill>
          <a:ln>
            <a:noFill/>
          </a:ln>
        </p:spPr>
        <p:txBody>
          <a:bodyPr wrap="square" rtlCol="0" anchor="ctr">
            <a:noAutofit/>
          </a:bodyPr>
          <a:lstStyle/>
          <a:p>
            <a:pPr algn="ctr" defTabSz="457189"/>
            <a:endParaRPr kumimoji="1" lang="ja-JP" altLang="en-US" dirty="0">
              <a:solidFill>
                <a:srgbClr val="FFFFFF"/>
              </a:solidFill>
              <a:latin typeface="CiscoSansTT ExtraLight"/>
            </a:endParaRPr>
          </a:p>
        </p:txBody>
      </p:sp>
    </p:spTree>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Blank Slide">
    <p:bg>
      <p:bgRef idx="1001">
        <a:schemeClr val="bg1"/>
      </p:bgRef>
    </p:bg>
    <p:spTree>
      <p:nvGrpSpPr>
        <p:cNvPr id="1" name=""/>
        <p:cNvGrpSpPr/>
        <p:nvPr/>
      </p:nvGrpSpPr>
      <p:grpSpPr>
        <a:xfrm>
          <a:off x="0" y="0"/>
          <a:ext cx="0" cy="0"/>
          <a:chOff x="0" y="0"/>
          <a:chExt cx="0" cy="0"/>
        </a:xfrm>
      </p:grpSpPr>
      <p:sp>
        <p:nvSpPr>
          <p:cNvPr id="3" name="正方形/長方形 2"/>
          <p:cNvSpPr/>
          <p:nvPr userDrawn="1"/>
        </p:nvSpPr>
        <p:spPr>
          <a:xfrm>
            <a:off x="5877770" y="4837645"/>
            <a:ext cx="2803565" cy="230430"/>
          </a:xfrm>
          <a:prstGeom prst="rect">
            <a:avLst/>
          </a:prstGeom>
          <a:solidFill>
            <a:schemeClr val="bg1"/>
          </a:solidFill>
        </p:spPr>
        <p:txBody>
          <a:bodyPr wrap="square" rtlCol="0" anchor="ctr">
            <a:noAutofit/>
          </a:bodyPr>
          <a:lstStyle/>
          <a:p>
            <a:pPr algn="ctr" defTabSz="457189"/>
            <a:endParaRPr kumimoji="1" lang="ja-JP" altLang="en-US" dirty="0">
              <a:solidFill>
                <a:srgbClr val="FFFFFF"/>
              </a:solidFill>
              <a:latin typeface="CiscoSansTT ExtraLight"/>
            </a:endParaRPr>
          </a:p>
        </p:txBody>
      </p:sp>
      <p:pic>
        <p:nvPicPr>
          <p:cNvPr id="2"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208" y="0"/>
            <a:ext cx="9109791" cy="5143486"/>
          </a:xfrm>
          <a:prstGeom prst="rect">
            <a:avLst/>
          </a:prstGeom>
        </p:spPr>
      </p:pic>
      <p:sp>
        <p:nvSpPr>
          <p:cNvPr id="4"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alpha val="25000"/>
                  </a:srgbClr>
                </a:solidFill>
                <a:latin typeface="CiscoSansTT ExtraLight"/>
                <a:cs typeface="CiscoSans Thin"/>
              </a:rPr>
              <a:t>© 201</a:t>
            </a:r>
            <a:r>
              <a:rPr lang="en-US" altLang="ja-JP" sz="600" dirty="0">
                <a:solidFill>
                  <a:srgbClr val="000000">
                    <a:alpha val="25000"/>
                  </a:srgbClr>
                </a:solidFill>
                <a:latin typeface="CiscoSansTT ExtraLight"/>
                <a:cs typeface="CiscoSans Thin"/>
              </a:rPr>
              <a:t>7</a:t>
            </a:r>
            <a:r>
              <a:rPr lang="en-US" sz="600" dirty="0">
                <a:solidFill>
                  <a:srgbClr val="000000">
                    <a:alpha val="25000"/>
                  </a:srgbClr>
                </a:solidFill>
                <a:latin typeface="CiscoSansTT ExtraLight"/>
                <a:cs typeface="CiscoSans Thin"/>
              </a:rPr>
              <a:t>  Cisco and/or its affiliates. All rights reserved.   Cisco </a:t>
            </a:r>
            <a:r>
              <a:rPr lang="en-US" altLang="ja-JP" sz="600" dirty="0">
                <a:solidFill>
                  <a:srgbClr val="000000">
                    <a:alpha val="25000"/>
                  </a:srgbClr>
                </a:solidFill>
                <a:latin typeface="CiscoSansTT ExtraLight"/>
                <a:cs typeface="CiscoSans Thin"/>
              </a:rPr>
              <a:t>Public</a:t>
            </a:r>
            <a:endParaRPr lang="en-US" sz="600" dirty="0">
              <a:solidFill>
                <a:srgbClr val="000000">
                  <a:alpha val="25000"/>
                </a:srgbClr>
              </a:solidFill>
              <a:latin typeface="CiscoSansTT ExtraLight"/>
              <a:cs typeface="CiscoSans Thin"/>
            </a:endParaRPr>
          </a:p>
        </p:txBody>
      </p:sp>
    </p:spTree>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4" name="Freeform 5"/>
          <p:cNvSpPr>
            <a:spLocks noEditPoints="1"/>
          </p:cNvSpPr>
          <p:nvPr userDrawn="1"/>
        </p:nvSpPr>
        <p:spPr bwMode="auto">
          <a:xfrm>
            <a:off x="3737180" y="2127732"/>
            <a:ext cx="1669643" cy="888038"/>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00B0F0"/>
          </a:solidFill>
          <a:ln w="0">
            <a:noFill/>
            <a:prstDash val="solid"/>
            <a:round/>
            <a:headEnd/>
            <a:tailEnd/>
          </a:ln>
        </p:spPr>
        <p:txBody>
          <a:bodyPr vert="horz" wrap="square" lIns="91402" tIns="45701" rIns="91402" bIns="45701" numCol="1" anchor="t" anchorCtr="0" compatLnSpc="1">
            <a:prstTxWarp prst="textNoShape">
              <a:avLst/>
            </a:prstTxWarp>
          </a:bodyPr>
          <a:lstStyle/>
          <a:p>
            <a:pPr defTabSz="457189"/>
            <a:endParaRPr lang="en-US">
              <a:solidFill>
                <a:srgbClr val="676767"/>
              </a:solidFill>
            </a:endParaRPr>
          </a:p>
        </p:txBody>
      </p:sp>
    </p:spTree>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772"/>
            <a:ext cx="6858000" cy="17907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469" y="391308"/>
            <a:ext cx="2091122" cy="788693"/>
          </a:xfrm>
          <a:prstGeom prst="rect">
            <a:avLst/>
          </a:prstGeom>
        </p:spPr>
      </p:pic>
    </p:spTree>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772"/>
            <a:ext cx="6858000" cy="17907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628650" y="4767263"/>
            <a:ext cx="2057400" cy="273844"/>
          </a:xfrm>
          <a:prstGeom prst="rect">
            <a:avLst/>
          </a:prstGeom>
        </p:spPr>
        <p:txBody>
          <a:bodyPr/>
          <a:lstStyle/>
          <a:p>
            <a:pPr defTabSz="457189"/>
            <a:fld id="{1B7BAB26-EE5E-42D7-9532-CF4C25FE72D3}" type="datetimeFigureOut">
              <a:rPr kumimoji="1" lang="ja-JP" altLang="en-US" smtClean="0">
                <a:solidFill>
                  <a:srgbClr val="676767"/>
                </a:solidFill>
              </a:rPr>
              <a:pPr defTabSz="457189"/>
              <a:t>2018/1/17</a:t>
            </a:fld>
            <a:endParaRPr kumimoji="1" lang="ja-JP" altLang="en-US">
              <a:solidFill>
                <a:srgbClr val="676767"/>
              </a:solidFill>
            </a:endParaRPr>
          </a:p>
        </p:txBody>
      </p:sp>
      <p:sp>
        <p:nvSpPr>
          <p:cNvPr id="5" name="フッター プレースホルダー 4"/>
          <p:cNvSpPr>
            <a:spLocks noGrp="1"/>
          </p:cNvSpPr>
          <p:nvPr>
            <p:ph type="ftr" sz="quarter" idx="11"/>
          </p:nvPr>
        </p:nvSpPr>
        <p:spPr>
          <a:xfrm>
            <a:off x="3028950" y="4767263"/>
            <a:ext cx="3086100" cy="273844"/>
          </a:xfrm>
          <a:prstGeom prst="rect">
            <a:avLst/>
          </a:prstGeom>
        </p:spPr>
        <p:txBody>
          <a:bodyPr/>
          <a:lstStyle/>
          <a:p>
            <a:pPr defTabSz="457189"/>
            <a:endParaRPr kumimoji="1" lang="ja-JP" altLang="en-US">
              <a:solidFill>
                <a:srgbClr val="676767"/>
              </a:solidFill>
            </a:endParaRPr>
          </a:p>
        </p:txBody>
      </p:sp>
      <p:sp>
        <p:nvSpPr>
          <p:cNvPr id="6" name="スライド番号プレースホルダー 5"/>
          <p:cNvSpPr>
            <a:spLocks noGrp="1"/>
          </p:cNvSpPr>
          <p:nvPr>
            <p:ph type="sldNum" sz="quarter" idx="12"/>
          </p:nvPr>
        </p:nvSpPr>
        <p:spPr>
          <a:xfrm>
            <a:off x="6457950" y="4767263"/>
            <a:ext cx="2057400" cy="273844"/>
          </a:xfrm>
          <a:prstGeom prst="rect">
            <a:avLst/>
          </a:prstGeom>
        </p:spPr>
        <p:txBody>
          <a:bodyPr/>
          <a:lstStyle/>
          <a:p>
            <a:pPr defTabSz="457189"/>
            <a:fld id="{664C3B34-1DF9-407B-B319-CD9BADAD3EC0}" type="slidenum">
              <a:rPr kumimoji="1" lang="ja-JP" altLang="en-US" smtClean="0">
                <a:solidFill>
                  <a:srgbClr val="676767"/>
                </a:solidFill>
              </a:rPr>
              <a:pPr defTabSz="457189"/>
              <a:t>‹#›</a:t>
            </a:fld>
            <a:endParaRPr kumimoji="1" lang="ja-JP" altLang="en-US">
              <a:solidFill>
                <a:srgbClr val="676767"/>
              </a:solidFill>
            </a:endParaRPr>
          </a:p>
        </p:txBody>
      </p:sp>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Slide (no GSX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 pos="2675">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7785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srgbClr val="005073"/>
              </a:solidFill>
            </a:endParaRPr>
          </a:p>
        </p:txBody>
      </p:sp>
    </p:spTree>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xfrm>
            <a:off x="8016876" y="4930381"/>
            <a:ext cx="1079500" cy="202406"/>
          </a:xfrm>
          <a:prstGeom prst="rect">
            <a:avLst/>
          </a:prstGeom>
          <a:ln/>
        </p:spPr>
        <p:txBody>
          <a:bodyPr lIns="68589" tIns="34295" rIns="68589" bIns="34295"/>
          <a:lstStyle>
            <a:lvl1pPr>
              <a:defRPr/>
            </a:lvl1pPr>
          </a:lstStyle>
          <a:p>
            <a:pPr defTabSz="342900">
              <a:defRPr/>
            </a:pPr>
            <a:fld id="{347A26B5-E056-4925-8669-4D801F95C235}" type="slidenum">
              <a:rPr lang="en-US" sz="1350" smtClean="0">
                <a:solidFill>
                  <a:srgbClr val="39393B"/>
                </a:solidFill>
              </a:rPr>
              <a:pPr defTabSz="342900">
                <a:defRPr/>
              </a:pPr>
              <a:t>‹#›</a:t>
            </a:fld>
            <a:endParaRPr lang="en-US" sz="1350">
              <a:solidFill>
                <a:srgbClr val="39393B"/>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Rectangle 4"/>
          <p:cNvSpPr/>
          <p:nvPr userDrawn="1"/>
        </p:nvSpPr>
        <p:spPr>
          <a:xfrm>
            <a:off x="-1" y="0"/>
            <a:ext cx="6653049"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6025897" cy="426369"/>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endParaRPr lang="en-GB" dirty="0"/>
          </a:p>
        </p:txBody>
      </p:sp>
      <p:sp>
        <p:nvSpPr>
          <p:cNvPr id="19" name="Text Placeholder 2"/>
          <p:cNvSpPr>
            <a:spLocks noGrp="1"/>
          </p:cNvSpPr>
          <p:nvPr>
            <p:ph type="body" sz="quarter" idx="13" hasCustomPrompt="1"/>
          </p:nvPr>
        </p:nvSpPr>
        <p:spPr>
          <a:xfrm>
            <a:off x="463292" y="3043653"/>
            <a:ext cx="6032101" cy="306476"/>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6069628"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pic>
        <p:nvPicPr>
          <p:cNvPr id="10" name="図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48199" y="1212994"/>
            <a:ext cx="2270363" cy="3348952"/>
          </a:xfrm>
          <a:prstGeom prst="rect">
            <a:avLst/>
          </a:prstGeom>
        </p:spPr>
      </p:pic>
    </p:spTree>
    <p:extLst>
      <p:ext uri="{BB962C8B-B14F-4D97-AF65-F5344CB8AC3E}">
        <p14:creationId xmlns:p14="http://schemas.microsoft.com/office/powerpoint/2010/main" val="18784640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4" y="3895663"/>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6" y="3054518"/>
            <a:ext cx="8364236" cy="560153"/>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20" Type="http://schemas.openxmlformats.org/officeDocument/2006/relationships/slideLayout" Target="../slideLayouts/slideLayout40.xml"/><Relationship Id="rId21" Type="http://schemas.openxmlformats.org/officeDocument/2006/relationships/slideLayout" Target="../slideLayouts/slideLayout41.xml"/><Relationship Id="rId22" Type="http://schemas.openxmlformats.org/officeDocument/2006/relationships/slideLayout" Target="../slideLayouts/slideLayout42.xml"/><Relationship Id="rId23" Type="http://schemas.openxmlformats.org/officeDocument/2006/relationships/slideLayout" Target="../slideLayouts/slideLayout43.xml"/><Relationship Id="rId24" Type="http://schemas.openxmlformats.org/officeDocument/2006/relationships/slideLayout" Target="../slideLayouts/slideLayout44.xml"/><Relationship Id="rId25" Type="http://schemas.openxmlformats.org/officeDocument/2006/relationships/slideLayout" Target="../slideLayouts/slideLayout45.xml"/><Relationship Id="rId26" Type="http://schemas.openxmlformats.org/officeDocument/2006/relationships/slideLayout" Target="../slideLayouts/slideLayout46.xml"/><Relationship Id="rId27" Type="http://schemas.openxmlformats.org/officeDocument/2006/relationships/slideLayout" Target="../slideLayouts/slideLayout47.xml"/><Relationship Id="rId28" Type="http://schemas.openxmlformats.org/officeDocument/2006/relationships/theme" Target="../theme/theme2.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Relationship Id="rId17" Type="http://schemas.openxmlformats.org/officeDocument/2006/relationships/slideLayout" Target="../slideLayouts/slideLayout37.xml"/><Relationship Id="rId18" Type="http://schemas.openxmlformats.org/officeDocument/2006/relationships/slideLayout" Target="../slideLayouts/slideLayout38.xml"/><Relationship Id="rId19" Type="http://schemas.openxmlformats.org/officeDocument/2006/relationships/slideLayout" Target="../slideLayouts/slideLayout39.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theme" Target="../theme/theme4.xml"/><Relationship Id="rId9" Type="http://schemas.openxmlformats.org/officeDocument/2006/relationships/image" Target="../media/image1.png"/><Relationship Id="rId1" Type="http://schemas.openxmlformats.org/officeDocument/2006/relationships/slideLayout" Target="../slideLayouts/slideLayout59.xml"/><Relationship Id="rId2"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4.xml"/><Relationship Id="rId20" Type="http://schemas.openxmlformats.org/officeDocument/2006/relationships/slideLayout" Target="../slideLayouts/slideLayout85.xml"/><Relationship Id="rId21" Type="http://schemas.openxmlformats.org/officeDocument/2006/relationships/slideLayout" Target="../slideLayouts/slideLayout86.xml"/><Relationship Id="rId22" Type="http://schemas.openxmlformats.org/officeDocument/2006/relationships/slideLayout" Target="../slideLayouts/slideLayout87.xml"/><Relationship Id="rId23" Type="http://schemas.openxmlformats.org/officeDocument/2006/relationships/slideLayout" Target="../slideLayouts/slideLayout88.xml"/><Relationship Id="rId24" Type="http://schemas.openxmlformats.org/officeDocument/2006/relationships/slideLayout" Target="../slideLayouts/slideLayout89.xml"/><Relationship Id="rId25" Type="http://schemas.openxmlformats.org/officeDocument/2006/relationships/slideLayout" Target="../slideLayouts/slideLayout90.xml"/><Relationship Id="rId26" Type="http://schemas.openxmlformats.org/officeDocument/2006/relationships/slideLayout" Target="../slideLayouts/slideLayout91.xml"/><Relationship Id="rId27" Type="http://schemas.openxmlformats.org/officeDocument/2006/relationships/slideLayout" Target="../slideLayouts/slideLayout92.xml"/><Relationship Id="rId28" Type="http://schemas.openxmlformats.org/officeDocument/2006/relationships/slideLayout" Target="../slideLayouts/slideLayout93.xml"/><Relationship Id="rId29" Type="http://schemas.openxmlformats.org/officeDocument/2006/relationships/theme" Target="../theme/theme5.xml"/><Relationship Id="rId10" Type="http://schemas.openxmlformats.org/officeDocument/2006/relationships/slideLayout" Target="../slideLayouts/slideLayout75.xml"/><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slideLayout" Target="../slideLayouts/slideLayout78.xml"/><Relationship Id="rId14" Type="http://schemas.openxmlformats.org/officeDocument/2006/relationships/slideLayout" Target="../slideLayouts/slideLayout79.xml"/><Relationship Id="rId15" Type="http://schemas.openxmlformats.org/officeDocument/2006/relationships/slideLayout" Target="../slideLayouts/slideLayout80.xml"/><Relationship Id="rId16" Type="http://schemas.openxmlformats.org/officeDocument/2006/relationships/slideLayout" Target="../slideLayouts/slideLayout81.xml"/><Relationship Id="rId17" Type="http://schemas.openxmlformats.org/officeDocument/2006/relationships/slideLayout" Target="../slideLayouts/slideLayout82.xml"/><Relationship Id="rId18" Type="http://schemas.openxmlformats.org/officeDocument/2006/relationships/slideLayout" Target="../slideLayouts/slideLayout83.xml"/><Relationship Id="rId19" Type="http://schemas.openxmlformats.org/officeDocument/2006/relationships/slideLayout" Target="../slideLayouts/slideLayout84.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102.xml"/><Relationship Id="rId20" Type="http://schemas.openxmlformats.org/officeDocument/2006/relationships/slideLayout" Target="../slideLayouts/slideLayout113.xml"/><Relationship Id="rId21" Type="http://schemas.openxmlformats.org/officeDocument/2006/relationships/slideLayout" Target="../slideLayouts/slideLayout114.xml"/><Relationship Id="rId22" Type="http://schemas.openxmlformats.org/officeDocument/2006/relationships/slideLayout" Target="../slideLayouts/slideLayout115.xml"/><Relationship Id="rId23" Type="http://schemas.openxmlformats.org/officeDocument/2006/relationships/slideLayout" Target="../slideLayouts/slideLayout116.xml"/><Relationship Id="rId24" Type="http://schemas.openxmlformats.org/officeDocument/2006/relationships/slideLayout" Target="../slideLayouts/slideLayout117.xml"/><Relationship Id="rId25" Type="http://schemas.openxmlformats.org/officeDocument/2006/relationships/slideLayout" Target="../slideLayouts/slideLayout118.xml"/><Relationship Id="rId26" Type="http://schemas.openxmlformats.org/officeDocument/2006/relationships/theme" Target="../theme/theme6.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Relationship Id="rId16" Type="http://schemas.openxmlformats.org/officeDocument/2006/relationships/slideLayout" Target="../slideLayouts/slideLayout109.xml"/><Relationship Id="rId17" Type="http://schemas.openxmlformats.org/officeDocument/2006/relationships/slideLayout" Target="../slideLayouts/slideLayout110.xml"/><Relationship Id="rId18" Type="http://schemas.openxmlformats.org/officeDocument/2006/relationships/slideLayout" Target="../slideLayouts/slideLayout111.xml"/><Relationship Id="rId19" Type="http://schemas.openxmlformats.org/officeDocument/2006/relationships/slideLayout" Target="../slideLayouts/slideLayout1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userDrawn="1"/>
        </p:nvSpPr>
        <p:spPr>
          <a:xfrm>
            <a:off x="0" y="0"/>
            <a:ext cx="9144000" cy="5143500"/>
          </a:xfrm>
          <a:prstGeom prst="rect">
            <a:avLst/>
          </a:prstGeom>
          <a:noFill/>
          <a:ln>
            <a:noFill/>
          </a:ln>
          <a:effectLst/>
          <a:extLst>
            <a:ext uri="{909E8E84-426E-40dd-AFC4-6F175D3DCCD1}">
              <a14:hiddenFill xmlns=""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en-US" dirty="0">
              <a:solidFill>
                <a:srgbClr val="FFFFFF"/>
              </a:solidFill>
            </a:endParaRPr>
          </a:p>
        </p:txBody>
      </p:sp>
      <p:sp>
        <p:nvSpPr>
          <p:cNvPr id="102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5" tIns="30791" rIns="61585" bIns="30791" anchor="b">
            <a:spAutoFit/>
          </a:bodyPr>
          <a:lstStyle/>
          <a:p>
            <a:pPr algn="r" defTabSz="610729" fontAlgn="auto">
              <a:spcBef>
                <a:spcPts val="0"/>
              </a:spcBef>
              <a:spcAft>
                <a:spcPts val="0"/>
              </a:spcAft>
              <a:defRPr/>
            </a:pPr>
            <a:fld id="{4ABDCABE-3F10-B64C-92F1-862014417034}" type="slidenum">
              <a:rPr lang="en-US" sz="600">
                <a:solidFill>
                  <a:srgbClr val="000000">
                    <a:alpha val="25000"/>
                  </a:srgbClr>
                </a:solidFill>
                <a:latin typeface="CiscoSansTT ExtraLight"/>
                <a:cs typeface="CiscoSans Thin"/>
              </a:rPr>
              <a:pPr algn="r" defTabSz="610729" fontAlgn="auto">
                <a:spcBef>
                  <a:spcPts val="0"/>
                </a:spcBef>
                <a:spcAft>
                  <a:spcPts val="0"/>
                </a:spcAft>
                <a:defRPr/>
              </a:pPr>
              <a:t>‹#›</a:t>
            </a:fld>
            <a:endParaRPr lang="en-US" sz="600" dirty="0">
              <a:solidFill>
                <a:srgbClr val="000000">
                  <a:alpha val="25000"/>
                </a:srgbClr>
              </a:solidFill>
              <a:latin typeface="CiscoSansTT ExtraLight"/>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alpha val="25000"/>
                  </a:srgbClr>
                </a:solidFill>
                <a:latin typeface="CiscoSansTT ExtraLight"/>
                <a:cs typeface="CiscoSans Thin"/>
              </a:rPr>
              <a:t>© 201</a:t>
            </a:r>
            <a:r>
              <a:rPr lang="en-US" altLang="ja-JP" sz="600" dirty="0">
                <a:solidFill>
                  <a:srgbClr val="000000">
                    <a:alpha val="25000"/>
                  </a:srgbClr>
                </a:solidFill>
                <a:latin typeface="CiscoSansTT ExtraLight"/>
                <a:cs typeface="CiscoSans Thin"/>
              </a:rPr>
              <a:t>7</a:t>
            </a:r>
            <a:r>
              <a:rPr lang="en-US" sz="600" dirty="0">
                <a:solidFill>
                  <a:srgbClr val="000000">
                    <a:alpha val="25000"/>
                  </a:srgbClr>
                </a:solidFill>
                <a:latin typeface="CiscoSansTT ExtraLight"/>
                <a:cs typeface="CiscoSans Thin"/>
              </a:rPr>
              <a:t>  Cisco and/or its affiliates. All rights reserved.   Cisco </a:t>
            </a:r>
            <a:r>
              <a:rPr lang="en-US" altLang="ja-JP" sz="600" dirty="0">
                <a:solidFill>
                  <a:srgbClr val="000000">
                    <a:alpha val="25000"/>
                  </a:srgbClr>
                </a:solidFill>
                <a:latin typeface="CiscoSansTT ExtraLight"/>
                <a:cs typeface="CiscoSans Thin"/>
              </a:rPr>
              <a:t>Public</a:t>
            </a:r>
            <a:endParaRPr lang="en-US" sz="600" dirty="0">
              <a:solidFill>
                <a:srgbClr val="000000">
                  <a:alpha val="25000"/>
                </a:srgbClr>
              </a:solidFill>
              <a:latin typeface="CiscoSansTT ExtraLight"/>
              <a:cs typeface="CiscoSans Thin"/>
            </a:endParaRPr>
          </a:p>
        </p:txBody>
      </p:sp>
      <p:pic>
        <p:nvPicPr>
          <p:cNvPr id="7" name="Picture 2" descr="C:\Users\spius\Pictures\cisco logo blue gradient.png"/>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9702602"/>
      </p:ext>
    </p:extLst>
  </p:cSld>
  <p:clrMap bg1="lt1" tx1="dk1" bg2="lt2" tx2="dk2" accent1="accent1" accent2="accent2" accent3="accent3" accent4="accent4" accent5="accent5" accent6="accent6" hlink="hlink" folHlink="folHlink"/>
  <p:sldLayoutIdLst>
    <p:sldLayoutId id="2147486082" r:id="rId1"/>
    <p:sldLayoutId id="2147486083" r:id="rId2"/>
    <p:sldLayoutId id="2147486084" r:id="rId3"/>
    <p:sldLayoutId id="2147486085" r:id="rId4"/>
    <p:sldLayoutId id="2147486086" r:id="rId5"/>
    <p:sldLayoutId id="2147486087" r:id="rId6"/>
    <p:sldLayoutId id="2147486088" r:id="rId7"/>
    <p:sldLayoutId id="2147486089" r:id="rId8"/>
    <p:sldLayoutId id="2147486090" r:id="rId9"/>
    <p:sldLayoutId id="2147486334" r:id="rId10"/>
    <p:sldLayoutId id="2147486335" r:id="rId11"/>
    <p:sldLayoutId id="2147486336" r:id="rId12"/>
    <p:sldLayoutId id="2147486337" r:id="rId13"/>
    <p:sldLayoutId id="2147486338" r:id="rId14"/>
    <p:sldLayoutId id="2147486339" r:id="rId15"/>
    <p:sldLayoutId id="2147486340" r:id="rId16"/>
    <p:sldLayoutId id="2147486341" r:id="rId17"/>
    <p:sldLayoutId id="2147486342" r:id="rId18"/>
    <p:sldLayoutId id="2147486343" r:id="rId19"/>
    <p:sldLayoutId id="2147486344" r:id="rId20"/>
  </p:sldLayoutIdLst>
  <p:transition spd="slow">
    <p:wipe/>
  </p:transition>
  <p:txStyles>
    <p:title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ＭＳ Ｐゴシック"/>
                <a:cs typeface="CiscoSans Thin"/>
              </a:rPr>
              <a:t>© 2017  Cisco and/or its affiliates. All rights reserved.   Cisco Public</a:t>
            </a:r>
          </a:p>
        </p:txBody>
      </p:sp>
    </p:spTree>
    <p:extLst>
      <p:ext uri="{BB962C8B-B14F-4D97-AF65-F5344CB8AC3E}">
        <p14:creationId xmlns:p14="http://schemas.microsoft.com/office/powerpoint/2010/main" val="250459060"/>
      </p:ext>
    </p:extLst>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 id="2147486095" r:id="rId4"/>
    <p:sldLayoutId id="2147486096" r:id="rId5"/>
    <p:sldLayoutId id="2147486097" r:id="rId6"/>
    <p:sldLayoutId id="2147486098" r:id="rId7"/>
    <p:sldLayoutId id="2147486099" r:id="rId8"/>
    <p:sldLayoutId id="2147486100" r:id="rId9"/>
    <p:sldLayoutId id="2147486101" r:id="rId10"/>
    <p:sldLayoutId id="2147486102" r:id="rId11"/>
    <p:sldLayoutId id="2147486103" r:id="rId12"/>
    <p:sldLayoutId id="2147486104" r:id="rId13"/>
    <p:sldLayoutId id="2147486105" r:id="rId14"/>
    <p:sldLayoutId id="2147486106" r:id="rId15"/>
    <p:sldLayoutId id="2147486107" r:id="rId16"/>
    <p:sldLayoutId id="2147486108" r:id="rId17"/>
    <p:sldLayoutId id="2147486109" r:id="rId18"/>
    <p:sldLayoutId id="2147486110" r:id="rId19"/>
    <p:sldLayoutId id="2147486111" r:id="rId20"/>
    <p:sldLayoutId id="2147486112" r:id="rId21"/>
    <p:sldLayoutId id="2147486113" r:id="rId22"/>
    <p:sldLayoutId id="2147486114" r:id="rId23"/>
    <p:sldLayoutId id="2147486115" r:id="rId24"/>
    <p:sldLayoutId id="2147486116" r:id="rId25"/>
    <p:sldLayoutId id="2147486117" r:id="rId26"/>
    <p:sldLayoutId id="2147486121" r:id="rId27"/>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userDrawn="1"/>
        </p:nvSpPr>
        <p:spPr>
          <a:xfrm>
            <a:off x="0" y="0"/>
            <a:ext cx="9144000" cy="5143500"/>
          </a:xfrm>
          <a:prstGeom prst="rect">
            <a:avLst/>
          </a:prstGeom>
          <a:noFill/>
          <a:ln>
            <a:noFill/>
          </a:ln>
          <a:effectLst/>
          <a:extLst>
            <a:ext uri="{909E8E84-426E-40dd-AFC4-6F175D3DCCD1}">
              <a14:hiddenFill xmlns:a14="http://schemas.microsoft.com/office/drawing/2010/main" xmlns="">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en-US" dirty="0">
              <a:solidFill>
                <a:srgbClr val="FFFFFF"/>
              </a:solidFill>
            </a:endParaRPr>
          </a:p>
        </p:txBody>
      </p:sp>
      <p:sp>
        <p:nvSpPr>
          <p:cNvPr id="102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5" tIns="30791" rIns="61585" bIns="30791" anchor="b">
            <a:spAutoFit/>
          </a:bodyPr>
          <a:lstStyle/>
          <a:p>
            <a:pPr algn="r" defTabSz="610729" fontAlgn="auto">
              <a:spcBef>
                <a:spcPts val="0"/>
              </a:spcBef>
              <a:spcAft>
                <a:spcPts val="0"/>
              </a:spcAft>
              <a:defRPr/>
            </a:pPr>
            <a:fld id="{4ABDCABE-3F10-B64C-92F1-862014417034}" type="slidenum">
              <a:rPr lang="en-US" sz="600">
                <a:solidFill>
                  <a:srgbClr val="000000">
                    <a:alpha val="25000"/>
                  </a:srgbClr>
                </a:solidFill>
                <a:latin typeface="CiscoSansTT ExtraLight"/>
                <a:cs typeface="CiscoSans Thin"/>
              </a:rPr>
              <a:pPr algn="r" defTabSz="610729" fontAlgn="auto">
                <a:spcBef>
                  <a:spcPts val="0"/>
                </a:spcBef>
                <a:spcAft>
                  <a:spcPts val="0"/>
                </a:spcAft>
                <a:defRPr/>
              </a:pPr>
              <a:t>‹#›</a:t>
            </a:fld>
            <a:endParaRPr lang="en-US" sz="600" dirty="0">
              <a:solidFill>
                <a:srgbClr val="000000">
                  <a:alpha val="25000"/>
                </a:srgbClr>
              </a:solidFill>
              <a:latin typeface="CiscoSansTT ExtraLight"/>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alpha val="25000"/>
                  </a:srgbClr>
                </a:solidFill>
                <a:latin typeface="CiscoSansTT ExtraLight"/>
                <a:cs typeface="CiscoSans Thin"/>
              </a:rPr>
              <a:t>© 201</a:t>
            </a:r>
            <a:r>
              <a:rPr lang="en-US" altLang="ja-JP" sz="600" dirty="0">
                <a:solidFill>
                  <a:srgbClr val="000000">
                    <a:alpha val="25000"/>
                  </a:srgbClr>
                </a:solidFill>
                <a:latin typeface="CiscoSansTT ExtraLight"/>
                <a:cs typeface="CiscoSans Thin"/>
              </a:rPr>
              <a:t>7</a:t>
            </a:r>
            <a:r>
              <a:rPr lang="en-US" sz="600" dirty="0">
                <a:solidFill>
                  <a:srgbClr val="000000">
                    <a:alpha val="25000"/>
                  </a:srgbClr>
                </a:solidFill>
                <a:latin typeface="CiscoSansTT ExtraLight"/>
                <a:cs typeface="CiscoSans Thin"/>
              </a:rPr>
              <a:t>  Cisco and/or its affiliates. All rights reserved.   Cisco </a:t>
            </a:r>
            <a:r>
              <a:rPr lang="en-US" altLang="ja-JP" sz="600" dirty="0">
                <a:solidFill>
                  <a:srgbClr val="000000">
                    <a:alpha val="25000"/>
                  </a:srgbClr>
                </a:solidFill>
                <a:latin typeface="CiscoSansTT ExtraLight"/>
                <a:cs typeface="CiscoSans Thin"/>
              </a:rPr>
              <a:t>Public</a:t>
            </a:r>
            <a:endParaRPr lang="en-US" sz="600" dirty="0">
              <a:solidFill>
                <a:srgbClr val="000000">
                  <a:alpha val="25000"/>
                </a:srgbClr>
              </a:solidFill>
              <a:latin typeface="CiscoSansTT ExtraLight"/>
              <a:cs typeface="CiscoSans Thin"/>
            </a:endParaRPr>
          </a:p>
        </p:txBody>
      </p:sp>
      <p:pic>
        <p:nvPicPr>
          <p:cNvPr id="7" name="Picture 2" descr="C:\Users\spius\Pictures\cisco logo blue gradient.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9598390"/>
      </p:ext>
    </p:extLst>
  </p:cSld>
  <p:clrMap bg1="lt1" tx1="dk1" bg2="lt2" tx2="dk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230" r:id="rId8"/>
    <p:sldLayoutId id="2147486231" r:id="rId9"/>
    <p:sldLayoutId id="2147486232" r:id="rId10"/>
    <p:sldLayoutId id="2147486277" r:id="rId11"/>
  </p:sldLayoutIdLst>
  <p:transition spd="slow">
    <p:wipe/>
  </p:transition>
  <p:txStyles>
    <p:title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userDrawn="1"/>
        </p:nvSpPr>
        <p:spPr>
          <a:xfrm>
            <a:off x="0" y="0"/>
            <a:ext cx="9144000" cy="5143500"/>
          </a:xfrm>
          <a:prstGeom prst="rect">
            <a:avLst/>
          </a:prstGeom>
          <a:noFill/>
          <a:ln>
            <a:noFill/>
          </a:ln>
          <a:effectLst/>
          <a:extLst>
            <a:ext uri="{909E8E84-426E-40dd-AFC4-6F175D3DCCD1}">
              <a14:hiddenFill xmlns:a14="http://schemas.microsoft.com/office/drawing/2010/main" xmlns="">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en-US" dirty="0">
              <a:solidFill>
                <a:srgbClr val="FFFFFF"/>
              </a:solidFill>
            </a:endParaRPr>
          </a:p>
        </p:txBody>
      </p:sp>
      <p:sp>
        <p:nvSpPr>
          <p:cNvPr id="102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5" tIns="30791" rIns="61585" bIns="30791" anchor="b">
            <a:spAutoFit/>
          </a:bodyPr>
          <a:lstStyle/>
          <a:p>
            <a:pPr algn="r" defTabSz="610729" fontAlgn="auto">
              <a:spcBef>
                <a:spcPts val="0"/>
              </a:spcBef>
              <a:spcAft>
                <a:spcPts val="0"/>
              </a:spcAft>
              <a:defRPr/>
            </a:pPr>
            <a:fld id="{4ABDCABE-3F10-B64C-92F1-862014417034}" type="slidenum">
              <a:rPr lang="en-US" sz="600">
                <a:solidFill>
                  <a:srgbClr val="000000">
                    <a:alpha val="25000"/>
                  </a:srgbClr>
                </a:solidFill>
                <a:latin typeface="CiscoSansTT ExtraLight"/>
                <a:cs typeface="CiscoSans Thin"/>
              </a:rPr>
              <a:pPr algn="r" defTabSz="610729" fontAlgn="auto">
                <a:spcBef>
                  <a:spcPts val="0"/>
                </a:spcBef>
                <a:spcAft>
                  <a:spcPts val="0"/>
                </a:spcAft>
                <a:defRPr/>
              </a:pPr>
              <a:t>‹#›</a:t>
            </a:fld>
            <a:endParaRPr lang="en-US" sz="600" dirty="0">
              <a:solidFill>
                <a:srgbClr val="000000">
                  <a:alpha val="25000"/>
                </a:srgbClr>
              </a:solidFill>
              <a:latin typeface="CiscoSansTT ExtraLight"/>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alpha val="25000"/>
                  </a:srgbClr>
                </a:solidFill>
                <a:latin typeface="CiscoSansTT ExtraLight"/>
                <a:cs typeface="CiscoSans Thin"/>
              </a:rPr>
              <a:t>© 201</a:t>
            </a:r>
            <a:r>
              <a:rPr lang="en-US" altLang="ja-JP" sz="600" dirty="0">
                <a:solidFill>
                  <a:srgbClr val="000000">
                    <a:alpha val="25000"/>
                  </a:srgbClr>
                </a:solidFill>
                <a:latin typeface="CiscoSansTT ExtraLight"/>
                <a:cs typeface="CiscoSans Thin"/>
              </a:rPr>
              <a:t>7</a:t>
            </a:r>
            <a:r>
              <a:rPr lang="en-US" sz="600" dirty="0">
                <a:solidFill>
                  <a:srgbClr val="000000">
                    <a:alpha val="25000"/>
                  </a:srgbClr>
                </a:solidFill>
                <a:latin typeface="CiscoSansTT ExtraLight"/>
                <a:cs typeface="CiscoSans Thin"/>
              </a:rPr>
              <a:t>  Cisco and/or its affiliates. All rights reserved.   Cisco </a:t>
            </a:r>
            <a:r>
              <a:rPr lang="en-US" altLang="ja-JP" sz="600" dirty="0">
                <a:solidFill>
                  <a:srgbClr val="000000">
                    <a:alpha val="25000"/>
                  </a:srgbClr>
                </a:solidFill>
                <a:latin typeface="CiscoSansTT ExtraLight"/>
                <a:cs typeface="CiscoSans Thin"/>
              </a:rPr>
              <a:t>Public</a:t>
            </a:r>
            <a:endParaRPr lang="en-US" sz="600" dirty="0">
              <a:solidFill>
                <a:srgbClr val="000000">
                  <a:alpha val="25000"/>
                </a:srgbClr>
              </a:solidFill>
              <a:latin typeface="CiscoSansTT ExtraLight"/>
              <a:cs typeface="CiscoSans Thin"/>
            </a:endParaRPr>
          </a:p>
        </p:txBody>
      </p:sp>
      <p:pic>
        <p:nvPicPr>
          <p:cNvPr id="7" name="Picture 2" descr="C:\Users\spius\Pictures\cisco logo blue gradient.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26676799"/>
      </p:ext>
    </p:extLst>
  </p:cSld>
  <p:clrMap bg1="lt1" tx1="dk1" bg2="lt2" tx2="dk2" accent1="accent1" accent2="accent2" accent3="accent3" accent4="accent4" accent5="accent5" accent6="accent6" hlink="hlink" folHlink="folHlink"/>
  <p:sldLayoutIdLst>
    <p:sldLayoutId id="2147486195" r:id="rId1"/>
    <p:sldLayoutId id="2147486196" r:id="rId2"/>
    <p:sldLayoutId id="2147486197" r:id="rId3"/>
    <p:sldLayoutId id="2147486198" r:id="rId4"/>
    <p:sldLayoutId id="2147486199" r:id="rId5"/>
    <p:sldLayoutId id="2147486200" r:id="rId6"/>
    <p:sldLayoutId id="2147486201" r:id="rId7"/>
  </p:sldLayoutIdLst>
  <p:transition spd="slow">
    <p:wipe/>
  </p:transition>
  <p:txStyles>
    <p:title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altLang="ja-JP"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878148820"/>
      </p:ext>
    </p:extLst>
  </p:cSld>
  <p:clrMap bg1="lt1" tx1="dk1" bg2="lt2" tx2="dk2" accent1="accent1" accent2="accent2" accent3="accent3" accent4="accent4" accent5="accent5" accent6="accent6" hlink="hlink" folHlink="folHlink"/>
  <p:sldLayoutIdLst>
    <p:sldLayoutId id="2147486203" r:id="rId1"/>
    <p:sldLayoutId id="2147486204" r:id="rId2"/>
    <p:sldLayoutId id="2147486205" r:id="rId3"/>
    <p:sldLayoutId id="2147486206" r:id="rId4"/>
    <p:sldLayoutId id="2147486207" r:id="rId5"/>
    <p:sldLayoutId id="2147486208" r:id="rId6"/>
    <p:sldLayoutId id="2147486209" r:id="rId7"/>
    <p:sldLayoutId id="2147486210" r:id="rId8"/>
    <p:sldLayoutId id="2147486211" r:id="rId9"/>
    <p:sldLayoutId id="2147486212" r:id="rId10"/>
    <p:sldLayoutId id="2147486213" r:id="rId11"/>
    <p:sldLayoutId id="2147486214" r:id="rId12"/>
    <p:sldLayoutId id="2147486215" r:id="rId13"/>
    <p:sldLayoutId id="2147486216" r:id="rId14"/>
    <p:sldLayoutId id="2147486217" r:id="rId15"/>
    <p:sldLayoutId id="2147486218" r:id="rId16"/>
    <p:sldLayoutId id="2147486219" r:id="rId17"/>
    <p:sldLayoutId id="2147486220" r:id="rId18"/>
    <p:sldLayoutId id="2147486221" r:id="rId19"/>
    <p:sldLayoutId id="2147486222" r:id="rId20"/>
    <p:sldLayoutId id="2147486223" r:id="rId21"/>
    <p:sldLayoutId id="2147486224" r:id="rId22"/>
    <p:sldLayoutId id="2147486225" r:id="rId23"/>
    <p:sldLayoutId id="2147486226" r:id="rId24"/>
    <p:sldLayoutId id="2147486227" r:id="rId25"/>
    <p:sldLayoutId id="2147486228" r:id="rId26"/>
    <p:sldLayoutId id="2147486229" r:id="rId27"/>
    <p:sldLayoutId id="2147486273" r:id="rId28"/>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fr-FR" altLang="ja-JP" smtClean="0"/>
              <a:t>Title Goes Here</a:t>
            </a:r>
            <a:endParaRPr lang="fr-FR" altLang="ja-JP" dirty="0"/>
          </a:p>
        </p:txBody>
      </p:sp>
    </p:spTree>
    <p:extLst>
      <p:ext uri="{BB962C8B-B14F-4D97-AF65-F5344CB8AC3E}">
        <p14:creationId xmlns:p14="http://schemas.microsoft.com/office/powerpoint/2010/main" val="34705055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 id="2147486245" r:id="rId12"/>
    <p:sldLayoutId id="2147486246" r:id="rId13"/>
    <p:sldLayoutId id="2147486247" r:id="rId14"/>
    <p:sldLayoutId id="2147486248" r:id="rId15"/>
    <p:sldLayoutId id="2147486249" r:id="rId16"/>
    <p:sldLayoutId id="2147486250" r:id="rId17"/>
    <p:sldLayoutId id="2147486251" r:id="rId18"/>
    <p:sldLayoutId id="2147486252" r:id="rId19"/>
    <p:sldLayoutId id="2147486253" r:id="rId20"/>
    <p:sldLayoutId id="2147486254" r:id="rId21"/>
    <p:sldLayoutId id="2147486255" r:id="rId22"/>
    <p:sldLayoutId id="2147486256" r:id="rId23"/>
    <p:sldLayoutId id="2147486257" r:id="rId24"/>
    <p:sldLayoutId id="2147486258" r:id="rId2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4196"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6.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jpe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9.png"/><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1.png"/><Relationship Id="rId9" Type="http://schemas.openxmlformats.org/officeDocument/2006/relationships/image" Target="../media/image35.png"/><Relationship Id="rId1" Type="http://schemas.openxmlformats.org/officeDocument/2006/relationships/slideLayout" Target="../slideLayouts/slideLayout6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8.xml"/><Relationship Id="rId2"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g"/><Relationship Id="rId5" Type="http://schemas.openxmlformats.org/officeDocument/2006/relationships/image" Target="../media/image1.png"/><Relationship Id="rId1" Type="http://schemas.openxmlformats.org/officeDocument/2006/relationships/slideLayout" Target="../slideLayouts/slideLayout55.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56.jpeg"/><Relationship Id="rId1" Type="http://schemas.openxmlformats.org/officeDocument/2006/relationships/slideLayout" Target="../slideLayouts/slideLayout78.xml"/><Relationship Id="rId2" Type="http://schemas.openxmlformats.org/officeDocument/2006/relationships/image" Target="../media/image46.pn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s>
</file>

<file path=ppt/slides/_rels/slide28.xml.rels><?xml version="1.0" encoding="UTF-8" standalone="yes"?>
<Relationships xmlns="http://schemas.openxmlformats.org/package/2006/relationships"><Relationship Id="rId11" Type="http://schemas.openxmlformats.org/officeDocument/2006/relationships/image" Target="../media/image48.jpeg"/><Relationship Id="rId12" Type="http://schemas.openxmlformats.org/officeDocument/2006/relationships/image" Target="../media/image49.jpeg"/><Relationship Id="rId13" Type="http://schemas.openxmlformats.org/officeDocument/2006/relationships/image" Target="../media/image63.png"/><Relationship Id="rId14" Type="http://schemas.openxmlformats.org/officeDocument/2006/relationships/image" Target="../media/image64.png"/><Relationship Id="rId15" Type="http://schemas.openxmlformats.org/officeDocument/2006/relationships/image" Target="../media/image65.png"/><Relationship Id="rId16" Type="http://schemas.openxmlformats.org/officeDocument/2006/relationships/image" Target="../media/image66.png"/><Relationship Id="rId17" Type="http://schemas.openxmlformats.org/officeDocument/2006/relationships/image" Target="../media/image53.png"/><Relationship Id="rId18" Type="http://schemas.openxmlformats.org/officeDocument/2006/relationships/image" Target="../media/image54.png"/><Relationship Id="rId1" Type="http://schemas.openxmlformats.org/officeDocument/2006/relationships/slideLayout" Target="../slideLayouts/slideLayout54.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package" Target="../embeddings/Microsoft_Excel_______1.xlsx"/><Relationship Id="rId7" Type="http://schemas.openxmlformats.org/officeDocument/2006/relationships/image" Target="../media/image67.emf"/><Relationship Id="rId1" Type="http://schemas.openxmlformats.org/officeDocument/2006/relationships/vmlDrawing" Target="../drawings/vmlDrawing1.vml"/><Relationship Id="rId2"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jp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58.xml"/><Relationship Id="rId2"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15.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115.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7.png"/><Relationship Id="rId6" Type="http://schemas.openxmlformats.org/officeDocument/2006/relationships/image" Target="../media/image73.pn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115.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8.png"/><Relationship Id="rId6" Type="http://schemas.openxmlformats.org/officeDocument/2006/relationships/image" Target="../media/image73.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 Id="rId1" Type="http://schemas.openxmlformats.org/officeDocument/2006/relationships/slideLayout" Target="../slideLayouts/slideLayout115.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1" Type="http://schemas.openxmlformats.org/officeDocument/2006/relationships/image" Target="../media/image85.png"/><Relationship Id="rId12" Type="http://schemas.openxmlformats.org/officeDocument/2006/relationships/image" Target="../media/image81.png"/><Relationship Id="rId1" Type="http://schemas.openxmlformats.org/officeDocument/2006/relationships/slideLayout" Target="../slideLayouts/slideLayout115.xml"/><Relationship Id="rId2" Type="http://schemas.openxmlformats.org/officeDocument/2006/relationships/notesSlide" Target="../notesSlides/notesSlide24.xml"/><Relationship Id="rId3" Type="http://schemas.openxmlformats.org/officeDocument/2006/relationships/image" Target="../media/image71.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72.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78.png"/><Relationship Id="rId10"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jpeg"/><Relationship Id="rId7" Type="http://schemas.openxmlformats.org/officeDocument/2006/relationships/image" Target="../media/image90.jpeg"/><Relationship Id="rId8" Type="http://schemas.openxmlformats.org/officeDocument/2006/relationships/image" Target="../media/image91.jpeg"/><Relationship Id="rId1" Type="http://schemas.openxmlformats.org/officeDocument/2006/relationships/slideLayout" Target="../slideLayouts/slideLayout110.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6.xml"/><Relationship Id="rId3" Type="http://schemas.openxmlformats.org/officeDocument/2006/relationships/image" Target="../media/image9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69.png"/><Relationship Id="rId6" Type="http://schemas.openxmlformats.org/officeDocument/2006/relationships/image" Target="../media/image96.png"/><Relationship Id="rId7" Type="http://schemas.openxmlformats.org/officeDocument/2006/relationships/image" Target="../media/image97.png"/><Relationship Id="rId1" Type="http://schemas.openxmlformats.org/officeDocument/2006/relationships/slideLayout" Target="../slideLayouts/slideLayout20.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png"/><Relationship Id="rId1" Type="http://schemas.openxmlformats.org/officeDocument/2006/relationships/slideLayout" Target="../slideLayouts/slideLayout4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4" Type="http://schemas.microsoft.com/office/2007/relationships/hdphoto" Target="../media/hdphoto1.wdp"/><Relationship Id="rId5" Type="http://schemas.openxmlformats.org/officeDocument/2006/relationships/image" Target="../media/image99.png"/><Relationship Id="rId6" Type="http://schemas.microsoft.com/office/2007/relationships/hdphoto" Target="../media/hdphoto2.wdp"/><Relationship Id="rId7" Type="http://schemas.openxmlformats.org/officeDocument/2006/relationships/image" Target="../media/image95.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02.jpeg"/><Relationship Id="rId5" Type="http://schemas.openxmlformats.org/officeDocument/2006/relationships/image" Target="../media/image103.png"/><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D3D"/>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60" y="-91463"/>
            <a:ext cx="3633457" cy="3633457"/>
          </a:xfrm>
          <a:prstGeom prst="rect">
            <a:avLst/>
          </a:prstGeom>
        </p:spPr>
      </p:pic>
      <p:sp>
        <p:nvSpPr>
          <p:cNvPr id="9" name="円/楕円 8"/>
          <p:cNvSpPr/>
          <p:nvPr/>
        </p:nvSpPr>
        <p:spPr>
          <a:xfrm>
            <a:off x="8257475" y="2362779"/>
            <a:ext cx="651242" cy="6512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kumimoji="1" lang="ja-JP" altLang="en-US" dirty="0" smtClean="0">
              <a:solidFill>
                <a:srgbClr val="005073"/>
              </a:solidFill>
              <a:latin typeface="Meiryo" charset="-128"/>
              <a:ea typeface="Meiryo" charset="-128"/>
              <a:cs typeface="Meiryo" charset="-128"/>
            </a:endParaRPr>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987" y="3680123"/>
            <a:ext cx="632383" cy="2352678"/>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679" y="3482149"/>
            <a:ext cx="632383" cy="2352678"/>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9968" y="1992762"/>
            <a:ext cx="1313014" cy="5143500"/>
          </a:xfrm>
          <a:prstGeom prst="rect">
            <a:avLst/>
          </a:prstGeom>
        </p:spPr>
      </p:pic>
      <p:sp>
        <p:nvSpPr>
          <p:cNvPr id="23" name="Subtitle 1"/>
          <p:cNvSpPr txBox="1">
            <a:spLocks/>
          </p:cNvSpPr>
          <p:nvPr/>
        </p:nvSpPr>
        <p:spPr>
          <a:xfrm>
            <a:off x="469496" y="3868768"/>
            <a:ext cx="8296421" cy="288131"/>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600" b="0" i="0" kern="1200">
                <a:solidFill>
                  <a:schemeClr val="bg2">
                    <a:lumMod val="75000"/>
                  </a:schemeClr>
                </a:solidFill>
                <a:latin typeface="+mn-lt"/>
                <a:ea typeface="ＭＳ Ｐゴシック" charset="0"/>
                <a:cs typeface="CiscoSansTT ExtraLight"/>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a:buClr>
                <a:srgbClr val="00BCEB"/>
              </a:buClr>
              <a:defRPr/>
            </a:pPr>
            <a:r>
              <a:rPr lang="ja-JP" altLang="en-US" dirty="0" smtClean="0">
                <a:solidFill>
                  <a:srgbClr val="005073">
                    <a:lumMod val="75000"/>
                  </a:srgbClr>
                </a:solidFill>
                <a:latin typeface="Meiryo" charset="-128"/>
                <a:ea typeface="Meiryo" charset="-128"/>
                <a:cs typeface="Meiryo" charset="-128"/>
              </a:rPr>
              <a:t>石黒　圭祐</a:t>
            </a:r>
            <a:endParaRPr lang="ja-JP" altLang="en-US" dirty="0">
              <a:solidFill>
                <a:srgbClr val="005073">
                  <a:lumMod val="75000"/>
                </a:srgbClr>
              </a:solidFill>
              <a:latin typeface="Meiryo" charset="-128"/>
              <a:ea typeface="Meiryo" charset="-128"/>
              <a:cs typeface="Meiryo" charset="-128"/>
            </a:endParaRPr>
          </a:p>
        </p:txBody>
      </p:sp>
      <p:sp>
        <p:nvSpPr>
          <p:cNvPr id="24" name="Text Placeholder 2"/>
          <p:cNvSpPr txBox="1">
            <a:spLocks/>
          </p:cNvSpPr>
          <p:nvPr/>
        </p:nvSpPr>
        <p:spPr>
          <a:xfrm>
            <a:off x="469496" y="4108765"/>
            <a:ext cx="8296421" cy="288131"/>
          </a:xfrm>
          <a:prstGeom prst="rect">
            <a:avLst/>
          </a:prstGeom>
        </p:spPr>
        <p:txBody>
          <a:bodyPr lIns="91420" tIns="45710" rIns="91420" bIns="45710"/>
          <a:lstStyle>
            <a:lvl1pPr marL="0" indent="0" algn="l" defTabSz="684213" rtl="0" eaLnBrk="1" fontAlgn="base" hangingPunct="1">
              <a:lnSpc>
                <a:spcPct val="95000"/>
              </a:lnSpc>
              <a:spcBef>
                <a:spcPts val="1075"/>
              </a:spcBef>
              <a:spcAft>
                <a:spcPct val="0"/>
              </a:spcAft>
              <a:buClr>
                <a:schemeClr val="tx2"/>
              </a:buClr>
              <a:buSzPct val="90000"/>
              <a:buFontTx/>
              <a:buNone/>
              <a:defRPr lang="en-US" sz="1600" b="0" i="0" kern="1200" dirty="0" smtClean="0">
                <a:solidFill>
                  <a:schemeClr val="bg2">
                    <a:lumMod val="75000"/>
                  </a:schemeClr>
                </a:solidFill>
                <a:latin typeface="+mn-lt"/>
                <a:ea typeface="+mn-ea"/>
                <a:cs typeface="CiscoSansTT ExtraLight"/>
              </a:defRPr>
            </a:lvl1pPr>
            <a:lvl2pPr marL="358775" indent="-215900" algn="l" defTabSz="684213" rtl="0" eaLnBrk="1" fontAlgn="base" hangingPunct="1">
              <a:lnSpc>
                <a:spcPct val="95000"/>
              </a:lnSpc>
              <a:spcBef>
                <a:spcPts val="600"/>
              </a:spcBef>
              <a:spcAft>
                <a:spcPct val="0"/>
              </a:spcAft>
              <a:buClr>
                <a:schemeClr val="tx2"/>
              </a:buClr>
              <a:buFontTx/>
              <a:buNone/>
              <a:defRPr lang="en-US" sz="1500" kern="1200" dirty="0" smtClean="0">
                <a:solidFill>
                  <a:schemeClr val="bg1"/>
                </a:solidFill>
                <a:latin typeface="+mj-lt"/>
                <a:ea typeface="+mn-ea"/>
                <a:cs typeface="+mn-cs"/>
              </a:defRPr>
            </a:lvl2pPr>
            <a:lvl3pPr marL="431800"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3pPr>
            <a:lvl4pPr marL="503238"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4pPr>
            <a:lvl5pPr marL="574675"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00BCEB"/>
              </a:buClr>
              <a:defRPr/>
            </a:pPr>
            <a:endParaRPr lang="ja-JP" altLang="en-US" dirty="0">
              <a:solidFill>
                <a:srgbClr val="005073">
                  <a:lumMod val="75000"/>
                </a:srgbClr>
              </a:solidFill>
              <a:latin typeface="Meiryo" charset="-128"/>
              <a:ea typeface="Meiryo" charset="-128"/>
              <a:cs typeface="Meiryo" charset="-128"/>
            </a:endParaRPr>
          </a:p>
        </p:txBody>
      </p:sp>
      <p:sp>
        <p:nvSpPr>
          <p:cNvPr id="25" name="Text Placeholder 3"/>
          <p:cNvSpPr txBox="1">
            <a:spLocks/>
          </p:cNvSpPr>
          <p:nvPr/>
        </p:nvSpPr>
        <p:spPr>
          <a:xfrm>
            <a:off x="469496" y="4176369"/>
            <a:ext cx="6891809" cy="288131"/>
          </a:xfrm>
          <a:prstGeom prst="rect">
            <a:avLst/>
          </a:prstGeom>
        </p:spPr>
        <p:txBody>
          <a:bodyPr lIns="91420" tIns="45710" rIns="91420" bIns="45710"/>
          <a:lstStyle>
            <a:lvl1pPr marL="0" indent="0" algn="l" defTabSz="684213" rtl="0" eaLnBrk="1" fontAlgn="base" hangingPunct="1">
              <a:lnSpc>
                <a:spcPct val="95000"/>
              </a:lnSpc>
              <a:spcBef>
                <a:spcPts val="1075"/>
              </a:spcBef>
              <a:spcAft>
                <a:spcPct val="0"/>
              </a:spcAft>
              <a:buClr>
                <a:schemeClr val="tx2"/>
              </a:buClr>
              <a:buSzPct val="90000"/>
              <a:buFontTx/>
              <a:buNone/>
              <a:defRPr lang="en-US" sz="1600" b="0" i="0" kern="1200" dirty="0" smtClean="0">
                <a:solidFill>
                  <a:schemeClr val="bg2">
                    <a:lumMod val="75000"/>
                  </a:schemeClr>
                </a:solidFill>
                <a:latin typeface="+mn-lt"/>
                <a:ea typeface="+mn-ea"/>
                <a:cs typeface="CiscoSansTT ExtraLight"/>
              </a:defRPr>
            </a:lvl1pPr>
            <a:lvl2pPr marL="358775" indent="-215900" algn="l" defTabSz="684213" rtl="0" eaLnBrk="1" fontAlgn="base" hangingPunct="1">
              <a:lnSpc>
                <a:spcPct val="95000"/>
              </a:lnSpc>
              <a:spcBef>
                <a:spcPts val="600"/>
              </a:spcBef>
              <a:spcAft>
                <a:spcPct val="0"/>
              </a:spcAft>
              <a:buClr>
                <a:schemeClr val="tx2"/>
              </a:buClr>
              <a:buFontTx/>
              <a:buNone/>
              <a:defRPr lang="en-US" sz="1500" kern="1200" dirty="0" smtClean="0">
                <a:solidFill>
                  <a:schemeClr val="bg1"/>
                </a:solidFill>
                <a:latin typeface="+mj-lt"/>
                <a:ea typeface="+mn-ea"/>
                <a:cs typeface="+mn-cs"/>
              </a:defRPr>
            </a:lvl2pPr>
            <a:lvl3pPr marL="431800"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3pPr>
            <a:lvl4pPr marL="503238"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4pPr>
            <a:lvl5pPr marL="574675"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00BCEB"/>
              </a:buClr>
              <a:defRPr/>
            </a:pPr>
            <a:r>
              <a:rPr lang="ja-JP" altLang="en-US" dirty="0" smtClean="0">
                <a:solidFill>
                  <a:srgbClr val="005073">
                    <a:lumMod val="75000"/>
                  </a:srgbClr>
                </a:solidFill>
                <a:latin typeface="Meiryo" charset="-128"/>
                <a:ea typeface="Meiryo" charset="-128"/>
                <a:cs typeface="Meiryo" charset="-128"/>
              </a:rPr>
              <a:t>コラボレーションアーキテクチャ事業</a:t>
            </a:r>
            <a:endParaRPr lang="en-US" altLang="ja-JP" dirty="0" smtClean="0">
              <a:solidFill>
                <a:srgbClr val="005073">
                  <a:lumMod val="75000"/>
                </a:srgbClr>
              </a:solidFill>
              <a:latin typeface="Meiryo" charset="-128"/>
              <a:ea typeface="Meiryo" charset="-128"/>
              <a:cs typeface="Meiryo" charset="-128"/>
            </a:endParaRPr>
          </a:p>
          <a:p>
            <a:pPr>
              <a:buClr>
                <a:srgbClr val="00BCEB"/>
              </a:buClr>
              <a:defRPr/>
            </a:pPr>
            <a:r>
              <a:rPr lang="en-US" altLang="ja-JP" dirty="0" smtClean="0">
                <a:solidFill>
                  <a:srgbClr val="005073">
                    <a:lumMod val="75000"/>
                  </a:srgbClr>
                </a:solidFill>
                <a:latin typeface="Meiryo" charset="-128"/>
                <a:ea typeface="Meiryo" charset="-128"/>
                <a:cs typeface="Meiryo" charset="-128"/>
              </a:rPr>
              <a:t>2018/01/15</a:t>
            </a:r>
          </a:p>
        </p:txBody>
      </p:sp>
      <p:sp>
        <p:nvSpPr>
          <p:cNvPr id="26" name="Title 5"/>
          <p:cNvSpPr txBox="1">
            <a:spLocks/>
          </p:cNvSpPr>
          <p:nvPr/>
        </p:nvSpPr>
        <p:spPr bwMode="auto">
          <a:xfrm>
            <a:off x="425765" y="2639977"/>
            <a:ext cx="8340152" cy="64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000" b="0" i="0" u="none" kern="1200" spc="0" baseline="0">
                <a:solidFill>
                  <a:schemeClr val="bg2">
                    <a:lumMod val="75000"/>
                  </a:schemeClr>
                </a:solidFill>
                <a:latin typeface="+mj-lt"/>
                <a:ea typeface="CiscoSansTT Thin" charset="0"/>
                <a:cs typeface="CiscoSansTT ExtraLight"/>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defRPr/>
            </a:pPr>
            <a:r>
              <a:rPr lang="ja-JP" altLang="en-US" sz="3600" dirty="0" smtClean="0">
                <a:solidFill>
                  <a:srgbClr val="005073">
                    <a:lumMod val="75000"/>
                  </a:srgbClr>
                </a:solidFill>
                <a:latin typeface="Meiryo" charset="-128"/>
                <a:ea typeface="Meiryo" charset="-128"/>
                <a:cs typeface="Meiryo" charset="-128"/>
              </a:rPr>
              <a:t>お客様視点からの</a:t>
            </a:r>
            <a:r>
              <a:rPr lang="en-US" altLang="ja-JP" sz="3600" dirty="0" smtClean="0">
                <a:solidFill>
                  <a:srgbClr val="005073">
                    <a:lumMod val="75000"/>
                  </a:srgbClr>
                </a:solidFill>
                <a:latin typeface="Meiryo" charset="-128"/>
                <a:ea typeface="Meiryo" charset="-128"/>
                <a:cs typeface="Meiryo" charset="-128"/>
              </a:rPr>
              <a:t/>
            </a:r>
            <a:br>
              <a:rPr lang="en-US" altLang="ja-JP" sz="3600" dirty="0" smtClean="0">
                <a:solidFill>
                  <a:srgbClr val="005073">
                    <a:lumMod val="75000"/>
                  </a:srgbClr>
                </a:solidFill>
                <a:latin typeface="Meiryo" charset="-128"/>
                <a:ea typeface="Meiryo" charset="-128"/>
                <a:cs typeface="Meiryo" charset="-128"/>
              </a:rPr>
            </a:br>
            <a:r>
              <a:rPr lang="ja-JP" altLang="en-US" sz="3600" dirty="0" smtClean="0">
                <a:solidFill>
                  <a:srgbClr val="005073">
                    <a:lumMod val="75000"/>
                  </a:srgbClr>
                </a:solidFill>
                <a:latin typeface="Meiryo" charset="-128"/>
                <a:ea typeface="Meiryo" charset="-128"/>
                <a:cs typeface="Meiryo" charset="-128"/>
              </a:rPr>
              <a:t>自然に広がる「働き方改革」</a:t>
            </a:r>
            <a:endParaRPr lang="ja-JP" altLang="en-US" sz="3600" dirty="0">
              <a:solidFill>
                <a:srgbClr val="005073">
                  <a:lumMod val="75000"/>
                </a:srgbClr>
              </a:solidFill>
              <a:latin typeface="Meiryo" charset="-128"/>
              <a:ea typeface="Meiryo" charset="-128"/>
              <a:cs typeface="Meiryo" charset="-128"/>
            </a:endParaRPr>
          </a:p>
        </p:txBody>
      </p:sp>
      <p:sp>
        <p:nvSpPr>
          <p:cNvPr id="12" name="正方形/長方形 11"/>
          <p:cNvSpPr/>
          <p:nvPr/>
        </p:nvSpPr>
        <p:spPr>
          <a:xfrm>
            <a:off x="4563588" y="4772101"/>
            <a:ext cx="4572000" cy="261610"/>
          </a:xfrm>
          <a:prstGeom prst="rect">
            <a:avLst/>
          </a:prstGeom>
        </p:spPr>
        <p:txBody>
          <a:bodyPr>
            <a:spAutoFit/>
          </a:bodyPr>
          <a:lstStyle/>
          <a:p>
            <a:pPr defTabSz="457200"/>
            <a:r>
              <a:rPr lang="ja-JP" altLang="ja-JP" sz="1100" dirty="0">
                <a:solidFill>
                  <a:srgbClr val="005073"/>
                </a:solidFill>
                <a:ea typeface="ＭＳ Ｐゴシック" pitchFamily="34" charset="-128"/>
              </a:rPr>
              <a:t>本資料に記載の各社社名、製品名は、各社の商標または登録商標です。</a:t>
            </a:r>
            <a:endParaRPr lang="ja-JP" altLang="en-US" sz="1100" dirty="0">
              <a:solidFill>
                <a:srgbClr val="005073"/>
              </a:solidFill>
              <a:ea typeface="ＭＳ Ｐゴシック" pitchFamily="34" charset="-128"/>
            </a:endParaRPr>
          </a:p>
        </p:txBody>
      </p:sp>
    </p:spTree>
    <p:extLst>
      <p:ext uri="{BB962C8B-B14F-4D97-AF65-F5344CB8AC3E}">
        <p14:creationId xmlns:p14="http://schemas.microsoft.com/office/powerpoint/2010/main" val="1850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4" fill="hold" nodeType="withEffect">
                                  <p:stCondLst>
                                    <p:cond delay="100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1200"/>
                                        <p:tgtEl>
                                          <p:spTgt spid="16"/>
                                        </p:tgtEl>
                                      </p:cBhvr>
                                    </p:animEffect>
                                  </p:childTnLst>
                                </p:cTn>
                              </p:par>
                              <p:par>
                                <p:cTn id="14" presetID="22" presetClass="entr" presetSubtype="1" fill="hold" nodeType="withEffect">
                                  <p:stCondLst>
                                    <p:cond delay="100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1200"/>
                                        <p:tgtEl>
                                          <p:spTgt spid="15"/>
                                        </p:tgtEl>
                                      </p:cBhvr>
                                    </p:animEffect>
                                  </p:childTnLst>
                                </p:cTn>
                              </p:par>
                            </p:childTnLst>
                          </p:cTn>
                        </p:par>
                        <p:par>
                          <p:cTn id="17" fill="hold">
                            <p:stCondLst>
                              <p:cond delay="2200"/>
                            </p:stCondLst>
                            <p:childTnLst>
                              <p:par>
                                <p:cTn id="18" presetID="26"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290">
                                          <p:stCondLst>
                                            <p:cond delay="0"/>
                                          </p:stCondLst>
                                        </p:cTn>
                                        <p:tgtEl>
                                          <p:spTgt spid="9"/>
                                        </p:tgtEl>
                                      </p:cBhvr>
                                    </p:animEffect>
                                    <p:anim calcmode="lin" valueType="num">
                                      <p:cBhvr>
                                        <p:cTn id="21"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6" dur="13">
                                          <p:stCondLst>
                                            <p:cond delay="325"/>
                                          </p:stCondLst>
                                        </p:cTn>
                                        <p:tgtEl>
                                          <p:spTgt spid="9"/>
                                        </p:tgtEl>
                                      </p:cBhvr>
                                      <p:to x="100000" y="60000"/>
                                    </p:animScale>
                                    <p:animScale>
                                      <p:cBhvr>
                                        <p:cTn id="27" dur="83" decel="50000">
                                          <p:stCondLst>
                                            <p:cond delay="338"/>
                                          </p:stCondLst>
                                        </p:cTn>
                                        <p:tgtEl>
                                          <p:spTgt spid="9"/>
                                        </p:tgtEl>
                                      </p:cBhvr>
                                      <p:to x="100000" y="100000"/>
                                    </p:animScale>
                                    <p:animScale>
                                      <p:cBhvr>
                                        <p:cTn id="28" dur="13">
                                          <p:stCondLst>
                                            <p:cond delay="656"/>
                                          </p:stCondLst>
                                        </p:cTn>
                                        <p:tgtEl>
                                          <p:spTgt spid="9"/>
                                        </p:tgtEl>
                                      </p:cBhvr>
                                      <p:to x="100000" y="80000"/>
                                    </p:animScale>
                                    <p:animScale>
                                      <p:cBhvr>
                                        <p:cTn id="29" dur="83" decel="50000">
                                          <p:stCondLst>
                                            <p:cond delay="669"/>
                                          </p:stCondLst>
                                        </p:cTn>
                                        <p:tgtEl>
                                          <p:spTgt spid="9"/>
                                        </p:tgtEl>
                                      </p:cBhvr>
                                      <p:to x="100000" y="100000"/>
                                    </p:animScale>
                                    <p:animScale>
                                      <p:cBhvr>
                                        <p:cTn id="30" dur="13">
                                          <p:stCondLst>
                                            <p:cond delay="821"/>
                                          </p:stCondLst>
                                        </p:cTn>
                                        <p:tgtEl>
                                          <p:spTgt spid="9"/>
                                        </p:tgtEl>
                                      </p:cBhvr>
                                      <p:to x="100000" y="90000"/>
                                    </p:animScale>
                                    <p:animScale>
                                      <p:cBhvr>
                                        <p:cTn id="31" dur="83" decel="50000">
                                          <p:stCondLst>
                                            <p:cond delay="834"/>
                                          </p:stCondLst>
                                        </p:cTn>
                                        <p:tgtEl>
                                          <p:spTgt spid="9"/>
                                        </p:tgtEl>
                                      </p:cBhvr>
                                      <p:to x="100000" y="100000"/>
                                    </p:animScale>
                                    <p:animScale>
                                      <p:cBhvr>
                                        <p:cTn id="32" dur="13">
                                          <p:stCondLst>
                                            <p:cond delay="904"/>
                                          </p:stCondLst>
                                        </p:cTn>
                                        <p:tgtEl>
                                          <p:spTgt spid="9"/>
                                        </p:tgtEl>
                                      </p:cBhvr>
                                      <p:to x="100000" y="95000"/>
                                    </p:animScale>
                                    <p:animScale>
                                      <p:cBhvr>
                                        <p:cTn id="33"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pPr algn="ctr"/>
            <a:r>
              <a:rPr kumimoji="1"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だからこそ</a:t>
            </a:r>
            <a:r>
              <a:rPr kumimoji="1"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会議のムダ（社内での常識）を</a:t>
            </a:r>
            <a:r>
              <a:rPr kumimoji="1"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改善できれば、生産性は向上する</a:t>
            </a:r>
            <a:r>
              <a:rPr kumimoji="1"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9697550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2690" y="4837167"/>
            <a:ext cx="1107810" cy="586758"/>
          </a:xfrm>
          <a:prstGeom prst="rect">
            <a:avLst/>
          </a:prstGeom>
        </p:spPr>
      </p:pic>
      <p:sp>
        <p:nvSpPr>
          <p:cNvPr id="8" name="Rectangle 7"/>
          <p:cNvSpPr>
            <a:spLocks noChangeArrowheads="1"/>
          </p:cNvSpPr>
          <p:nvPr/>
        </p:nvSpPr>
        <p:spPr bwMode="ltGray">
          <a:xfrm>
            <a:off x="2823835" y="5179869"/>
            <a:ext cx="210932" cy="154516"/>
          </a:xfrm>
          <a:prstGeom prst="rect">
            <a:avLst/>
          </a:prstGeom>
          <a:noFill/>
          <a:ln w="9525" algn="ctr">
            <a:solidFill>
              <a:srgbClr val="BBD7EA"/>
            </a:solidFill>
            <a:miter lim="800000"/>
            <a:headEnd/>
            <a:tailEnd/>
          </a:ln>
          <a:effectLst/>
        </p:spPr>
        <p:txBody>
          <a:bodyPr wrap="none" lIns="61583" tIns="30791" rIns="61583" bIns="30791" anchor="b">
            <a:spAutoFit/>
          </a:bodyPr>
          <a:lstStyle/>
          <a:p>
            <a:pPr algn="r" defTabSz="610714" fontAlgn="auto">
              <a:spcBef>
                <a:spcPts val="0"/>
              </a:spcBef>
              <a:spcAft>
                <a:spcPts val="0"/>
              </a:spcAft>
              <a:defRPr/>
            </a:pPr>
            <a:fld id="{509F5890-BE05-4D5D-AADF-DD6FDB4C472B}" type="slidenum">
              <a:rPr lang="en-US" sz="600">
                <a:solidFill>
                  <a:srgbClr val="4993C7"/>
                </a:solidFill>
                <a:latin typeface="+mj-ea"/>
                <a:ea typeface="+mj-ea"/>
                <a:cs typeface="CiscoSans Thin"/>
              </a:rPr>
              <a:pPr algn="r" defTabSz="610714" fontAlgn="auto">
                <a:spcBef>
                  <a:spcPts val="0"/>
                </a:spcBef>
                <a:spcAft>
                  <a:spcPts val="0"/>
                </a:spcAft>
                <a:defRPr/>
              </a:pPr>
              <a:t>11</a:t>
            </a:fld>
            <a:endParaRPr lang="en-US" sz="600" dirty="0">
              <a:solidFill>
                <a:srgbClr val="4993C7"/>
              </a:solidFill>
              <a:latin typeface="+mj-ea"/>
              <a:ea typeface="+mj-ea"/>
              <a:cs typeface="CiscoSans Thin"/>
            </a:endParaRPr>
          </a:p>
        </p:txBody>
      </p:sp>
      <p:sp>
        <p:nvSpPr>
          <p:cNvPr id="9" name="Rectangle 4"/>
          <p:cNvSpPr>
            <a:spLocks noChangeArrowheads="1"/>
          </p:cNvSpPr>
          <p:nvPr/>
        </p:nvSpPr>
        <p:spPr bwMode="ltGray">
          <a:xfrm>
            <a:off x="164592" y="5179866"/>
            <a:ext cx="2658018" cy="154518"/>
          </a:xfrm>
          <a:prstGeom prst="rect">
            <a:avLst/>
          </a:prstGeom>
          <a:noFill/>
          <a:ln w="9525">
            <a:noFill/>
            <a:miter lim="800000"/>
            <a:headEnd/>
            <a:tailEnd/>
          </a:ln>
          <a:effectLst/>
        </p:spPr>
        <p:txBody>
          <a:bodyPr lIns="61583" tIns="30791" rIns="61583" bIns="30791" anchor="b">
            <a:spAutoFit/>
          </a:bodyPr>
          <a:lstStyle/>
          <a:p>
            <a:pPr defTabSz="610714" fontAlgn="auto">
              <a:spcBef>
                <a:spcPts val="0"/>
              </a:spcBef>
              <a:spcAft>
                <a:spcPts val="0"/>
              </a:spcAft>
              <a:defRPr/>
            </a:pPr>
            <a:r>
              <a:rPr lang="en-US" sz="600" dirty="0">
                <a:solidFill>
                  <a:srgbClr val="FFFFFF">
                    <a:alpha val="60000"/>
                  </a:srgbClr>
                </a:solidFill>
                <a:latin typeface="Arial"/>
                <a:ea typeface=""/>
                <a:cs typeface="CiscoSans Thin"/>
              </a:rPr>
              <a:t>© 2016  Cisco and/or its affiliates. All rights reserved.   Cisco Confidential</a:t>
            </a:r>
          </a:p>
        </p:txBody>
      </p:sp>
      <p:sp>
        <p:nvSpPr>
          <p:cNvPr id="23" name="Oval 22"/>
          <p:cNvSpPr/>
          <p:nvPr/>
        </p:nvSpPr>
        <p:spPr>
          <a:xfrm>
            <a:off x="1260095" y="839456"/>
            <a:ext cx="1422729" cy="1422729"/>
          </a:xfrm>
          <a:prstGeom prst="ellipse">
            <a:avLst/>
          </a:prstGeom>
          <a:noFill/>
          <a:ln w="3810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latin typeface="Meiryo" charset="-128"/>
              <a:ea typeface="Meiryo" charset="-128"/>
              <a:cs typeface="Meiryo" charset="-128"/>
            </a:endParaRPr>
          </a:p>
        </p:txBody>
      </p:sp>
      <p:sp>
        <p:nvSpPr>
          <p:cNvPr id="24" name="Oval 23"/>
          <p:cNvSpPr/>
          <p:nvPr/>
        </p:nvSpPr>
        <p:spPr>
          <a:xfrm>
            <a:off x="3873596" y="839456"/>
            <a:ext cx="1422729" cy="1422729"/>
          </a:xfrm>
          <a:prstGeom prst="ellipse">
            <a:avLst/>
          </a:prstGeom>
          <a:noFill/>
          <a:ln w="38100"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latin typeface="Meiryo" charset="-128"/>
              <a:ea typeface="Meiryo" charset="-128"/>
              <a:cs typeface="Meiryo" charset="-128"/>
            </a:endParaRPr>
          </a:p>
        </p:txBody>
      </p:sp>
      <p:sp>
        <p:nvSpPr>
          <p:cNvPr id="25" name="Oval 24"/>
          <p:cNvSpPr/>
          <p:nvPr/>
        </p:nvSpPr>
        <p:spPr>
          <a:xfrm>
            <a:off x="6487094" y="839456"/>
            <a:ext cx="1422729" cy="1422729"/>
          </a:xfrm>
          <a:prstGeom prst="ellipse">
            <a:avLst/>
          </a:prstGeom>
          <a:noFill/>
          <a:ln w="38100" cmpd="sng">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latin typeface="Meiryo" charset="-128"/>
              <a:ea typeface="Meiryo" charset="-128"/>
              <a:cs typeface="Meiryo" charset="-128"/>
            </a:endParaRPr>
          </a:p>
        </p:txBody>
      </p:sp>
      <p:sp>
        <p:nvSpPr>
          <p:cNvPr id="28" name="Oval 27"/>
          <p:cNvSpPr/>
          <p:nvPr/>
        </p:nvSpPr>
        <p:spPr>
          <a:xfrm>
            <a:off x="1260095" y="3025349"/>
            <a:ext cx="1422729" cy="1422729"/>
          </a:xfrm>
          <a:prstGeom prst="ellipse">
            <a:avLst/>
          </a:prstGeom>
          <a:noFill/>
          <a:ln w="38100" cmpd="sng">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latin typeface="Meiryo" charset="-128"/>
              <a:ea typeface="Meiryo" charset="-128"/>
              <a:cs typeface="Meiryo" charset="-128"/>
            </a:endParaRPr>
          </a:p>
        </p:txBody>
      </p:sp>
      <p:sp>
        <p:nvSpPr>
          <p:cNvPr id="38" name="Oval 37"/>
          <p:cNvSpPr/>
          <p:nvPr/>
        </p:nvSpPr>
        <p:spPr>
          <a:xfrm>
            <a:off x="3873596" y="3025349"/>
            <a:ext cx="1422729" cy="1422729"/>
          </a:xfrm>
          <a:prstGeom prst="ellipse">
            <a:avLst/>
          </a:prstGeom>
          <a:noFill/>
          <a:ln w="38100" cmpd="sng">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4993C7"/>
              </a:solidFill>
              <a:latin typeface="Meiryo" charset="-128"/>
              <a:ea typeface="Meiryo" charset="-128"/>
              <a:cs typeface="Meiryo" charset="-128"/>
            </a:endParaRPr>
          </a:p>
        </p:txBody>
      </p:sp>
      <p:sp>
        <p:nvSpPr>
          <p:cNvPr id="39" name="Oval 38"/>
          <p:cNvSpPr/>
          <p:nvPr/>
        </p:nvSpPr>
        <p:spPr>
          <a:xfrm>
            <a:off x="6487094" y="3025349"/>
            <a:ext cx="1422729" cy="1422729"/>
          </a:xfrm>
          <a:prstGeom prst="ellipse">
            <a:avLst/>
          </a:prstGeom>
          <a:noFill/>
          <a:ln w="3810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latin typeface="Meiryo" charset="-128"/>
              <a:ea typeface="Meiryo" charset="-128"/>
              <a:cs typeface="Meiryo" charset="-128"/>
            </a:endParaRPr>
          </a:p>
        </p:txBody>
      </p:sp>
      <p:grpSp>
        <p:nvGrpSpPr>
          <p:cNvPr id="3" name="Group 2"/>
          <p:cNvGrpSpPr/>
          <p:nvPr/>
        </p:nvGrpSpPr>
        <p:grpSpPr>
          <a:xfrm>
            <a:off x="888225" y="1279721"/>
            <a:ext cx="2159567" cy="1341155"/>
            <a:chOff x="888225" y="1001037"/>
            <a:chExt cx="2159567" cy="1341155"/>
          </a:xfrm>
        </p:grpSpPr>
        <p:sp>
          <p:nvSpPr>
            <p:cNvPr id="40" name="Freeform 76"/>
            <p:cNvSpPr>
              <a:spLocks noEditPoints="1"/>
            </p:cNvSpPr>
            <p:nvPr/>
          </p:nvSpPr>
          <p:spPr bwMode="auto">
            <a:xfrm>
              <a:off x="1491217" y="1001037"/>
              <a:ext cx="952729" cy="593960"/>
            </a:xfrm>
            <a:custGeom>
              <a:avLst/>
              <a:gdLst>
                <a:gd name="T0" fmla="*/ 382 w 467"/>
                <a:gd name="T1" fmla="*/ 102 h 290"/>
                <a:gd name="T2" fmla="*/ 299 w 467"/>
                <a:gd name="T3" fmla="*/ 185 h 290"/>
                <a:gd name="T4" fmla="*/ 457 w 467"/>
                <a:gd name="T5" fmla="*/ 192 h 290"/>
                <a:gd name="T6" fmla="*/ 444 w 467"/>
                <a:gd name="T7" fmla="*/ 126 h 290"/>
                <a:gd name="T8" fmla="*/ 331 w 467"/>
                <a:gd name="T9" fmla="*/ 136 h 290"/>
                <a:gd name="T10" fmla="*/ 433 w 467"/>
                <a:gd name="T11" fmla="*/ 136 h 290"/>
                <a:gd name="T12" fmla="*/ 315 w 467"/>
                <a:gd name="T13" fmla="*/ 176 h 290"/>
                <a:gd name="T14" fmla="*/ 147 w 467"/>
                <a:gd name="T15" fmla="*/ 126 h 290"/>
                <a:gd name="T16" fmla="*/ 22 w 467"/>
                <a:gd name="T17" fmla="*/ 126 h 290"/>
                <a:gd name="T18" fmla="*/ 10 w 467"/>
                <a:gd name="T19" fmla="*/ 192 h 290"/>
                <a:gd name="T20" fmla="*/ 167 w 467"/>
                <a:gd name="T21" fmla="*/ 185 h 290"/>
                <a:gd name="T22" fmla="*/ 34 w 467"/>
                <a:gd name="T23" fmla="*/ 136 h 290"/>
                <a:gd name="T24" fmla="*/ 136 w 467"/>
                <a:gd name="T25" fmla="*/ 136 h 290"/>
                <a:gd name="T26" fmla="*/ 18 w 467"/>
                <a:gd name="T27" fmla="*/ 176 h 290"/>
                <a:gd name="T28" fmla="*/ 128 w 467"/>
                <a:gd name="T29" fmla="*/ 43 h 290"/>
                <a:gd name="T30" fmla="*/ 42 w 467"/>
                <a:gd name="T31" fmla="*/ 43 h 290"/>
                <a:gd name="T32" fmla="*/ 85 w 467"/>
                <a:gd name="T33" fmla="*/ 16 h 290"/>
                <a:gd name="T34" fmla="*/ 85 w 467"/>
                <a:gd name="T35" fmla="*/ 70 h 290"/>
                <a:gd name="T36" fmla="*/ 85 w 467"/>
                <a:gd name="T37" fmla="*/ 16 h 290"/>
                <a:gd name="T38" fmla="*/ 425 w 467"/>
                <a:gd name="T39" fmla="*/ 43 h 290"/>
                <a:gd name="T40" fmla="*/ 339 w 467"/>
                <a:gd name="T41" fmla="*/ 43 h 290"/>
                <a:gd name="T42" fmla="*/ 382 w 467"/>
                <a:gd name="T43" fmla="*/ 16 h 290"/>
                <a:gd name="T44" fmla="*/ 382 w 467"/>
                <a:gd name="T45" fmla="*/ 70 h 290"/>
                <a:gd name="T46" fmla="*/ 382 w 467"/>
                <a:gd name="T47" fmla="*/ 16 h 290"/>
                <a:gd name="T48" fmla="*/ 78 w 467"/>
                <a:gd name="T49" fmla="*/ 233 h 290"/>
                <a:gd name="T50" fmla="*/ 86 w 467"/>
                <a:gd name="T51" fmla="*/ 241 h 290"/>
                <a:gd name="T52" fmla="*/ 93 w 467"/>
                <a:gd name="T53" fmla="*/ 233 h 290"/>
                <a:gd name="T54" fmla="*/ 80 w 467"/>
                <a:gd name="T55" fmla="*/ 227 h 290"/>
                <a:gd name="T56" fmla="*/ 301 w 467"/>
                <a:gd name="T57" fmla="*/ 268 h 290"/>
                <a:gd name="T58" fmla="*/ 303 w 467"/>
                <a:gd name="T59" fmla="*/ 284 h 290"/>
                <a:gd name="T60" fmla="*/ 311 w 467"/>
                <a:gd name="T61" fmla="*/ 274 h 290"/>
                <a:gd name="T62" fmla="*/ 343 w 467"/>
                <a:gd name="T63" fmla="*/ 254 h 290"/>
                <a:gd name="T64" fmla="*/ 346 w 467"/>
                <a:gd name="T65" fmla="*/ 269 h 290"/>
                <a:gd name="T66" fmla="*/ 353 w 467"/>
                <a:gd name="T67" fmla="*/ 257 h 290"/>
                <a:gd name="T68" fmla="*/ 126 w 467"/>
                <a:gd name="T69" fmla="*/ 253 h 290"/>
                <a:gd name="T70" fmla="*/ 119 w 467"/>
                <a:gd name="T71" fmla="*/ 267 h 290"/>
                <a:gd name="T72" fmla="*/ 130 w 467"/>
                <a:gd name="T73" fmla="*/ 263 h 290"/>
                <a:gd name="T74" fmla="*/ 212 w 467"/>
                <a:gd name="T75" fmla="*/ 274 h 290"/>
                <a:gd name="T76" fmla="*/ 211 w 467"/>
                <a:gd name="T77" fmla="*/ 290 h 290"/>
                <a:gd name="T78" fmla="*/ 219 w 467"/>
                <a:gd name="T79" fmla="*/ 283 h 290"/>
                <a:gd name="T80" fmla="*/ 257 w 467"/>
                <a:gd name="T81" fmla="*/ 275 h 290"/>
                <a:gd name="T82" fmla="*/ 257 w 467"/>
                <a:gd name="T83" fmla="*/ 290 h 290"/>
                <a:gd name="T84" fmla="*/ 265 w 467"/>
                <a:gd name="T85" fmla="*/ 282 h 290"/>
                <a:gd name="T86" fmla="*/ 168 w 467"/>
                <a:gd name="T87" fmla="*/ 268 h 290"/>
                <a:gd name="T88" fmla="*/ 164 w 467"/>
                <a:gd name="T89" fmla="*/ 283 h 290"/>
                <a:gd name="T90" fmla="*/ 173 w 467"/>
                <a:gd name="T91" fmla="*/ 277 h 290"/>
                <a:gd name="T92" fmla="*/ 377 w 467"/>
                <a:gd name="T93" fmla="*/ 227 h 290"/>
                <a:gd name="T94" fmla="*/ 377 w 467"/>
                <a:gd name="T95" fmla="*/ 238 h 290"/>
                <a:gd name="T96" fmla="*/ 388 w 467"/>
                <a:gd name="T97" fmla="*/ 238 h 290"/>
                <a:gd name="T98" fmla="*/ 388 w 467"/>
                <a:gd name="T99" fmla="*/ 22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7" h="290">
                  <a:moveTo>
                    <a:pt x="444" y="126"/>
                  </a:moveTo>
                  <a:cubicBezTo>
                    <a:pt x="430" y="110"/>
                    <a:pt x="409" y="102"/>
                    <a:pt x="382" y="102"/>
                  </a:cubicBezTo>
                  <a:cubicBezTo>
                    <a:pt x="355" y="102"/>
                    <a:pt x="334" y="110"/>
                    <a:pt x="319" y="126"/>
                  </a:cubicBezTo>
                  <a:cubicBezTo>
                    <a:pt x="297" y="150"/>
                    <a:pt x="299" y="183"/>
                    <a:pt x="299" y="185"/>
                  </a:cubicBezTo>
                  <a:cubicBezTo>
                    <a:pt x="300" y="189"/>
                    <a:pt x="303" y="192"/>
                    <a:pt x="307" y="192"/>
                  </a:cubicBezTo>
                  <a:cubicBezTo>
                    <a:pt x="457" y="192"/>
                    <a:pt x="457" y="192"/>
                    <a:pt x="457" y="192"/>
                  </a:cubicBezTo>
                  <a:cubicBezTo>
                    <a:pt x="461" y="192"/>
                    <a:pt x="464" y="189"/>
                    <a:pt x="464" y="185"/>
                  </a:cubicBezTo>
                  <a:cubicBezTo>
                    <a:pt x="465" y="183"/>
                    <a:pt x="467" y="150"/>
                    <a:pt x="444" y="126"/>
                  </a:cubicBezTo>
                  <a:close/>
                  <a:moveTo>
                    <a:pt x="315" y="176"/>
                  </a:moveTo>
                  <a:cubicBezTo>
                    <a:pt x="316" y="167"/>
                    <a:pt x="319" y="149"/>
                    <a:pt x="331" y="136"/>
                  </a:cubicBezTo>
                  <a:cubicBezTo>
                    <a:pt x="342" y="124"/>
                    <a:pt x="359" y="118"/>
                    <a:pt x="382" y="118"/>
                  </a:cubicBezTo>
                  <a:cubicBezTo>
                    <a:pt x="404" y="118"/>
                    <a:pt x="421" y="124"/>
                    <a:pt x="433" y="136"/>
                  </a:cubicBezTo>
                  <a:cubicBezTo>
                    <a:pt x="445" y="149"/>
                    <a:pt x="448" y="167"/>
                    <a:pt x="449" y="176"/>
                  </a:cubicBezTo>
                  <a:lnTo>
                    <a:pt x="315" y="176"/>
                  </a:lnTo>
                  <a:close/>
                  <a:moveTo>
                    <a:pt x="167" y="185"/>
                  </a:moveTo>
                  <a:cubicBezTo>
                    <a:pt x="168" y="183"/>
                    <a:pt x="170" y="150"/>
                    <a:pt x="147" y="126"/>
                  </a:cubicBezTo>
                  <a:cubicBezTo>
                    <a:pt x="133" y="110"/>
                    <a:pt x="112" y="102"/>
                    <a:pt x="85" y="102"/>
                  </a:cubicBezTo>
                  <a:cubicBezTo>
                    <a:pt x="58" y="102"/>
                    <a:pt x="37" y="110"/>
                    <a:pt x="22" y="126"/>
                  </a:cubicBezTo>
                  <a:cubicBezTo>
                    <a:pt x="0" y="150"/>
                    <a:pt x="2" y="183"/>
                    <a:pt x="2" y="185"/>
                  </a:cubicBezTo>
                  <a:cubicBezTo>
                    <a:pt x="3" y="189"/>
                    <a:pt x="6" y="192"/>
                    <a:pt x="10" y="192"/>
                  </a:cubicBezTo>
                  <a:cubicBezTo>
                    <a:pt x="160" y="192"/>
                    <a:pt x="160" y="192"/>
                    <a:pt x="160" y="192"/>
                  </a:cubicBezTo>
                  <a:cubicBezTo>
                    <a:pt x="164" y="192"/>
                    <a:pt x="167" y="189"/>
                    <a:pt x="167" y="185"/>
                  </a:cubicBezTo>
                  <a:close/>
                  <a:moveTo>
                    <a:pt x="18" y="176"/>
                  </a:moveTo>
                  <a:cubicBezTo>
                    <a:pt x="19" y="167"/>
                    <a:pt x="22" y="149"/>
                    <a:pt x="34" y="136"/>
                  </a:cubicBezTo>
                  <a:cubicBezTo>
                    <a:pt x="45" y="124"/>
                    <a:pt x="62" y="118"/>
                    <a:pt x="85" y="118"/>
                  </a:cubicBezTo>
                  <a:cubicBezTo>
                    <a:pt x="107" y="118"/>
                    <a:pt x="124" y="124"/>
                    <a:pt x="136" y="136"/>
                  </a:cubicBezTo>
                  <a:cubicBezTo>
                    <a:pt x="148" y="149"/>
                    <a:pt x="151" y="167"/>
                    <a:pt x="152" y="176"/>
                  </a:cubicBezTo>
                  <a:lnTo>
                    <a:pt x="18" y="176"/>
                  </a:lnTo>
                  <a:close/>
                  <a:moveTo>
                    <a:pt x="85" y="86"/>
                  </a:moveTo>
                  <a:cubicBezTo>
                    <a:pt x="108" y="86"/>
                    <a:pt x="128" y="67"/>
                    <a:pt x="128" y="43"/>
                  </a:cubicBezTo>
                  <a:cubicBezTo>
                    <a:pt x="128" y="19"/>
                    <a:pt x="108" y="0"/>
                    <a:pt x="85" y="0"/>
                  </a:cubicBezTo>
                  <a:cubicBezTo>
                    <a:pt x="61" y="0"/>
                    <a:pt x="42" y="19"/>
                    <a:pt x="42" y="43"/>
                  </a:cubicBezTo>
                  <a:cubicBezTo>
                    <a:pt x="42" y="67"/>
                    <a:pt x="61" y="86"/>
                    <a:pt x="85" y="86"/>
                  </a:cubicBezTo>
                  <a:close/>
                  <a:moveTo>
                    <a:pt x="85" y="16"/>
                  </a:moveTo>
                  <a:cubicBezTo>
                    <a:pt x="100" y="16"/>
                    <a:pt x="112" y="28"/>
                    <a:pt x="112" y="43"/>
                  </a:cubicBezTo>
                  <a:cubicBezTo>
                    <a:pt x="112" y="58"/>
                    <a:pt x="100" y="70"/>
                    <a:pt x="85" y="70"/>
                  </a:cubicBezTo>
                  <a:cubicBezTo>
                    <a:pt x="70" y="70"/>
                    <a:pt x="58" y="58"/>
                    <a:pt x="58" y="43"/>
                  </a:cubicBezTo>
                  <a:cubicBezTo>
                    <a:pt x="58" y="28"/>
                    <a:pt x="70" y="16"/>
                    <a:pt x="85" y="16"/>
                  </a:cubicBezTo>
                  <a:close/>
                  <a:moveTo>
                    <a:pt x="382" y="86"/>
                  </a:moveTo>
                  <a:cubicBezTo>
                    <a:pt x="405" y="86"/>
                    <a:pt x="425" y="67"/>
                    <a:pt x="425" y="43"/>
                  </a:cubicBezTo>
                  <a:cubicBezTo>
                    <a:pt x="425" y="19"/>
                    <a:pt x="405" y="0"/>
                    <a:pt x="382" y="0"/>
                  </a:cubicBezTo>
                  <a:cubicBezTo>
                    <a:pt x="358" y="0"/>
                    <a:pt x="339" y="19"/>
                    <a:pt x="339" y="43"/>
                  </a:cubicBezTo>
                  <a:cubicBezTo>
                    <a:pt x="339" y="67"/>
                    <a:pt x="358" y="86"/>
                    <a:pt x="382" y="86"/>
                  </a:cubicBezTo>
                  <a:close/>
                  <a:moveTo>
                    <a:pt x="382" y="16"/>
                  </a:moveTo>
                  <a:cubicBezTo>
                    <a:pt x="397" y="16"/>
                    <a:pt x="409" y="28"/>
                    <a:pt x="409" y="43"/>
                  </a:cubicBezTo>
                  <a:cubicBezTo>
                    <a:pt x="409" y="58"/>
                    <a:pt x="397" y="70"/>
                    <a:pt x="382" y="70"/>
                  </a:cubicBezTo>
                  <a:cubicBezTo>
                    <a:pt x="367" y="70"/>
                    <a:pt x="355" y="58"/>
                    <a:pt x="355" y="43"/>
                  </a:cubicBezTo>
                  <a:cubicBezTo>
                    <a:pt x="355" y="28"/>
                    <a:pt x="367" y="16"/>
                    <a:pt x="382" y="16"/>
                  </a:cubicBezTo>
                  <a:close/>
                  <a:moveTo>
                    <a:pt x="80" y="227"/>
                  </a:moveTo>
                  <a:cubicBezTo>
                    <a:pt x="79" y="229"/>
                    <a:pt x="78" y="231"/>
                    <a:pt x="78" y="233"/>
                  </a:cubicBezTo>
                  <a:cubicBezTo>
                    <a:pt x="78" y="235"/>
                    <a:pt x="79" y="237"/>
                    <a:pt x="80" y="238"/>
                  </a:cubicBezTo>
                  <a:cubicBezTo>
                    <a:pt x="82" y="240"/>
                    <a:pt x="84" y="241"/>
                    <a:pt x="86" y="241"/>
                  </a:cubicBezTo>
                  <a:cubicBezTo>
                    <a:pt x="88" y="241"/>
                    <a:pt x="90" y="240"/>
                    <a:pt x="91" y="238"/>
                  </a:cubicBezTo>
                  <a:cubicBezTo>
                    <a:pt x="93" y="237"/>
                    <a:pt x="93" y="235"/>
                    <a:pt x="93" y="233"/>
                  </a:cubicBezTo>
                  <a:cubicBezTo>
                    <a:pt x="93" y="231"/>
                    <a:pt x="93" y="229"/>
                    <a:pt x="91" y="227"/>
                  </a:cubicBezTo>
                  <a:cubicBezTo>
                    <a:pt x="88" y="224"/>
                    <a:pt x="83" y="224"/>
                    <a:pt x="80" y="227"/>
                  </a:cubicBezTo>
                  <a:close/>
                  <a:moveTo>
                    <a:pt x="301" y="268"/>
                  </a:moveTo>
                  <a:cubicBezTo>
                    <a:pt x="301" y="268"/>
                    <a:pt x="301" y="268"/>
                    <a:pt x="301" y="268"/>
                  </a:cubicBezTo>
                  <a:cubicBezTo>
                    <a:pt x="297" y="269"/>
                    <a:pt x="294" y="274"/>
                    <a:pt x="295" y="278"/>
                  </a:cubicBezTo>
                  <a:cubicBezTo>
                    <a:pt x="296" y="281"/>
                    <a:pt x="299" y="284"/>
                    <a:pt x="303" y="284"/>
                  </a:cubicBezTo>
                  <a:cubicBezTo>
                    <a:pt x="304" y="284"/>
                    <a:pt x="304" y="284"/>
                    <a:pt x="305" y="284"/>
                  </a:cubicBezTo>
                  <a:cubicBezTo>
                    <a:pt x="309" y="283"/>
                    <a:pt x="312" y="279"/>
                    <a:pt x="311" y="274"/>
                  </a:cubicBezTo>
                  <a:cubicBezTo>
                    <a:pt x="310" y="270"/>
                    <a:pt x="305" y="267"/>
                    <a:pt x="301" y="268"/>
                  </a:cubicBezTo>
                  <a:close/>
                  <a:moveTo>
                    <a:pt x="343" y="254"/>
                  </a:moveTo>
                  <a:cubicBezTo>
                    <a:pt x="339" y="256"/>
                    <a:pt x="337" y="260"/>
                    <a:pt x="339" y="264"/>
                  </a:cubicBezTo>
                  <a:cubicBezTo>
                    <a:pt x="341" y="267"/>
                    <a:pt x="343" y="269"/>
                    <a:pt x="346" y="269"/>
                  </a:cubicBezTo>
                  <a:cubicBezTo>
                    <a:pt x="347" y="269"/>
                    <a:pt x="349" y="268"/>
                    <a:pt x="350" y="268"/>
                  </a:cubicBezTo>
                  <a:cubicBezTo>
                    <a:pt x="354" y="266"/>
                    <a:pt x="355" y="261"/>
                    <a:pt x="353" y="257"/>
                  </a:cubicBezTo>
                  <a:cubicBezTo>
                    <a:pt x="351" y="253"/>
                    <a:pt x="347" y="252"/>
                    <a:pt x="343" y="254"/>
                  </a:cubicBezTo>
                  <a:close/>
                  <a:moveTo>
                    <a:pt x="126" y="253"/>
                  </a:moveTo>
                  <a:cubicBezTo>
                    <a:pt x="122" y="251"/>
                    <a:pt x="117" y="252"/>
                    <a:pt x="116" y="256"/>
                  </a:cubicBezTo>
                  <a:cubicBezTo>
                    <a:pt x="114" y="260"/>
                    <a:pt x="115" y="265"/>
                    <a:pt x="119" y="267"/>
                  </a:cubicBezTo>
                  <a:cubicBezTo>
                    <a:pt x="120" y="267"/>
                    <a:pt x="121" y="268"/>
                    <a:pt x="123" y="268"/>
                  </a:cubicBezTo>
                  <a:cubicBezTo>
                    <a:pt x="125" y="268"/>
                    <a:pt x="128" y="266"/>
                    <a:pt x="130" y="263"/>
                  </a:cubicBezTo>
                  <a:cubicBezTo>
                    <a:pt x="131" y="259"/>
                    <a:pt x="130" y="255"/>
                    <a:pt x="126" y="253"/>
                  </a:cubicBezTo>
                  <a:close/>
                  <a:moveTo>
                    <a:pt x="212" y="274"/>
                  </a:moveTo>
                  <a:cubicBezTo>
                    <a:pt x="208" y="274"/>
                    <a:pt x="204" y="277"/>
                    <a:pt x="204" y="282"/>
                  </a:cubicBezTo>
                  <a:cubicBezTo>
                    <a:pt x="203" y="286"/>
                    <a:pt x="206" y="290"/>
                    <a:pt x="211" y="290"/>
                  </a:cubicBezTo>
                  <a:cubicBezTo>
                    <a:pt x="211" y="290"/>
                    <a:pt x="211" y="290"/>
                    <a:pt x="211" y="290"/>
                  </a:cubicBezTo>
                  <a:cubicBezTo>
                    <a:pt x="215" y="290"/>
                    <a:pt x="219" y="287"/>
                    <a:pt x="219" y="283"/>
                  </a:cubicBezTo>
                  <a:cubicBezTo>
                    <a:pt x="220" y="279"/>
                    <a:pt x="216" y="275"/>
                    <a:pt x="212" y="274"/>
                  </a:cubicBezTo>
                  <a:close/>
                  <a:moveTo>
                    <a:pt x="257" y="275"/>
                  </a:moveTo>
                  <a:cubicBezTo>
                    <a:pt x="253" y="275"/>
                    <a:pt x="249" y="279"/>
                    <a:pt x="250" y="283"/>
                  </a:cubicBezTo>
                  <a:cubicBezTo>
                    <a:pt x="250" y="287"/>
                    <a:pt x="253" y="290"/>
                    <a:pt x="257" y="290"/>
                  </a:cubicBezTo>
                  <a:cubicBezTo>
                    <a:pt x="258" y="290"/>
                    <a:pt x="258" y="290"/>
                    <a:pt x="258" y="290"/>
                  </a:cubicBezTo>
                  <a:cubicBezTo>
                    <a:pt x="262" y="290"/>
                    <a:pt x="266" y="286"/>
                    <a:pt x="265" y="282"/>
                  </a:cubicBezTo>
                  <a:cubicBezTo>
                    <a:pt x="265" y="278"/>
                    <a:pt x="261" y="274"/>
                    <a:pt x="257" y="275"/>
                  </a:cubicBezTo>
                  <a:close/>
                  <a:moveTo>
                    <a:pt x="168" y="268"/>
                  </a:moveTo>
                  <a:cubicBezTo>
                    <a:pt x="163" y="267"/>
                    <a:pt x="159" y="269"/>
                    <a:pt x="158" y="274"/>
                  </a:cubicBezTo>
                  <a:cubicBezTo>
                    <a:pt x="157" y="278"/>
                    <a:pt x="160" y="282"/>
                    <a:pt x="164" y="283"/>
                  </a:cubicBezTo>
                  <a:cubicBezTo>
                    <a:pt x="165" y="283"/>
                    <a:pt x="165" y="283"/>
                    <a:pt x="166" y="283"/>
                  </a:cubicBezTo>
                  <a:cubicBezTo>
                    <a:pt x="169" y="283"/>
                    <a:pt x="173" y="281"/>
                    <a:pt x="173" y="277"/>
                  </a:cubicBezTo>
                  <a:cubicBezTo>
                    <a:pt x="174" y="273"/>
                    <a:pt x="172" y="269"/>
                    <a:pt x="168" y="268"/>
                  </a:cubicBezTo>
                  <a:close/>
                  <a:moveTo>
                    <a:pt x="377" y="227"/>
                  </a:moveTo>
                  <a:cubicBezTo>
                    <a:pt x="376" y="229"/>
                    <a:pt x="375" y="231"/>
                    <a:pt x="375" y="233"/>
                  </a:cubicBezTo>
                  <a:cubicBezTo>
                    <a:pt x="375" y="235"/>
                    <a:pt x="376" y="237"/>
                    <a:pt x="377" y="238"/>
                  </a:cubicBezTo>
                  <a:cubicBezTo>
                    <a:pt x="379" y="240"/>
                    <a:pt x="381" y="241"/>
                    <a:pt x="383" y="241"/>
                  </a:cubicBezTo>
                  <a:cubicBezTo>
                    <a:pt x="385" y="241"/>
                    <a:pt x="387" y="240"/>
                    <a:pt x="388" y="238"/>
                  </a:cubicBezTo>
                  <a:cubicBezTo>
                    <a:pt x="390" y="237"/>
                    <a:pt x="390" y="235"/>
                    <a:pt x="390" y="233"/>
                  </a:cubicBezTo>
                  <a:cubicBezTo>
                    <a:pt x="390" y="231"/>
                    <a:pt x="390" y="229"/>
                    <a:pt x="388" y="227"/>
                  </a:cubicBezTo>
                  <a:cubicBezTo>
                    <a:pt x="385" y="224"/>
                    <a:pt x="380" y="224"/>
                    <a:pt x="377" y="22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latin typeface="Meiryo" charset="-128"/>
                <a:ea typeface="Meiryo" charset="-128"/>
                <a:cs typeface="Meiryo" charset="-128"/>
              </a:endParaRPr>
            </a:p>
          </p:txBody>
        </p:sp>
        <p:sp>
          <p:nvSpPr>
            <p:cNvPr id="10" name="TextBox 9"/>
            <p:cNvSpPr txBox="1"/>
            <p:nvPr/>
          </p:nvSpPr>
          <p:spPr>
            <a:xfrm>
              <a:off x="888225" y="2034415"/>
              <a:ext cx="2159567" cy="307777"/>
            </a:xfrm>
            <a:prstGeom prst="rect">
              <a:avLst/>
            </a:prstGeom>
            <a:noFill/>
          </p:spPr>
          <p:txBody>
            <a:bodyPr wrap="none" rtlCol="0">
              <a:spAutoFit/>
            </a:bodyPr>
            <a:lstStyle/>
            <a:p>
              <a:pPr algn="ctr"/>
              <a:r>
                <a:rPr lang="ja-JP" altLang="en-US" sz="1400" dirty="0" smtClean="0">
                  <a:solidFill>
                    <a:srgbClr val="214794"/>
                  </a:solidFill>
                  <a:latin typeface="Meiryo" charset="-128"/>
                  <a:ea typeface="Meiryo" charset="-128"/>
                  <a:cs typeface="Meiryo" charset="-128"/>
                </a:rPr>
                <a:t>ミーティングをしよう！</a:t>
              </a:r>
              <a:endParaRPr lang="en-US" sz="1400" dirty="0">
                <a:solidFill>
                  <a:srgbClr val="214794"/>
                </a:solidFill>
                <a:latin typeface="Meiryo" charset="-128"/>
                <a:ea typeface="Meiryo" charset="-128"/>
                <a:cs typeface="Meiryo" charset="-128"/>
              </a:endParaRPr>
            </a:p>
          </p:txBody>
        </p:sp>
      </p:grpSp>
      <p:grpSp>
        <p:nvGrpSpPr>
          <p:cNvPr id="5" name="Group 4"/>
          <p:cNvGrpSpPr/>
          <p:nvPr/>
        </p:nvGrpSpPr>
        <p:grpSpPr>
          <a:xfrm>
            <a:off x="3771405" y="1213379"/>
            <a:ext cx="1620957" cy="1406006"/>
            <a:chOff x="3771403" y="934697"/>
            <a:chExt cx="1620957" cy="1406006"/>
          </a:xfrm>
        </p:grpSpPr>
        <p:sp>
          <p:nvSpPr>
            <p:cNvPr id="41" name="Freeform 59"/>
            <p:cNvSpPr>
              <a:spLocks noEditPoints="1"/>
            </p:cNvSpPr>
            <p:nvPr/>
          </p:nvSpPr>
          <p:spPr bwMode="auto">
            <a:xfrm>
              <a:off x="4236859" y="934697"/>
              <a:ext cx="683657" cy="719451"/>
            </a:xfrm>
            <a:custGeom>
              <a:avLst/>
              <a:gdLst>
                <a:gd name="T0" fmla="*/ 0 w 373"/>
                <a:gd name="T1" fmla="*/ 9 h 392"/>
                <a:gd name="T2" fmla="*/ 131 w 373"/>
                <a:gd name="T3" fmla="*/ 257 h 392"/>
                <a:gd name="T4" fmla="*/ 18 w 373"/>
                <a:gd name="T5" fmla="*/ 240 h 392"/>
                <a:gd name="T6" fmla="*/ 356 w 373"/>
                <a:gd name="T7" fmla="*/ 240 h 392"/>
                <a:gd name="T8" fmla="*/ 241 w 373"/>
                <a:gd name="T9" fmla="*/ 257 h 392"/>
                <a:gd name="T10" fmla="*/ 373 w 373"/>
                <a:gd name="T11" fmla="*/ 9 h 392"/>
                <a:gd name="T12" fmla="*/ 166 w 373"/>
                <a:gd name="T13" fmla="*/ 195 h 392"/>
                <a:gd name="T14" fmla="*/ 187 w 373"/>
                <a:gd name="T15" fmla="*/ 174 h 392"/>
                <a:gd name="T16" fmla="*/ 187 w 373"/>
                <a:gd name="T17" fmla="*/ 187 h 392"/>
                <a:gd name="T18" fmla="*/ 231 w 373"/>
                <a:gd name="T19" fmla="*/ 200 h 392"/>
                <a:gd name="T20" fmla="*/ 194 w 373"/>
                <a:gd name="T21" fmla="*/ 230 h 392"/>
                <a:gd name="T22" fmla="*/ 207 w 373"/>
                <a:gd name="T23" fmla="*/ 277 h 392"/>
                <a:gd name="T24" fmla="*/ 231 w 373"/>
                <a:gd name="T25" fmla="*/ 200 h 392"/>
                <a:gd name="T26" fmla="*/ 166 w 373"/>
                <a:gd name="T27" fmla="*/ 233 h 392"/>
                <a:gd name="T28" fmla="*/ 179 w 373"/>
                <a:gd name="T29" fmla="*/ 277 h 392"/>
                <a:gd name="T30" fmla="*/ 152 w 373"/>
                <a:gd name="T31" fmla="*/ 200 h 392"/>
                <a:gd name="T32" fmla="*/ 157 w 373"/>
                <a:gd name="T33" fmla="*/ 358 h 392"/>
                <a:gd name="T34" fmla="*/ 219 w 373"/>
                <a:gd name="T35" fmla="*/ 392 h 392"/>
                <a:gd name="T36" fmla="*/ 187 w 373"/>
                <a:gd name="T37" fmla="*/ 347 h 392"/>
                <a:gd name="T38" fmla="*/ 187 w 373"/>
                <a:gd name="T39" fmla="*/ 360 h 392"/>
                <a:gd name="T40" fmla="*/ 161 w 373"/>
                <a:gd name="T41" fmla="*/ 380 h 392"/>
                <a:gd name="T42" fmla="*/ 187 w 373"/>
                <a:gd name="T43" fmla="*/ 343 h 392"/>
                <a:gd name="T44" fmla="*/ 187 w 373"/>
                <a:gd name="T45" fmla="*/ 330 h 392"/>
                <a:gd name="T46" fmla="*/ 196 w 373"/>
                <a:gd name="T47" fmla="*/ 321 h 392"/>
                <a:gd name="T48" fmla="*/ 227 w 373"/>
                <a:gd name="T49" fmla="*/ 350 h 392"/>
                <a:gd name="T50" fmla="*/ 245 w 373"/>
                <a:gd name="T51" fmla="*/ 360 h 392"/>
                <a:gd name="T52" fmla="*/ 239 w 373"/>
                <a:gd name="T53" fmla="*/ 380 h 392"/>
                <a:gd name="T54" fmla="*/ 277 w 373"/>
                <a:gd name="T55" fmla="*/ 392 h 392"/>
                <a:gd name="T56" fmla="*/ 245 w 373"/>
                <a:gd name="T57" fmla="*/ 347 h 392"/>
                <a:gd name="T58" fmla="*/ 245 w 373"/>
                <a:gd name="T59" fmla="*/ 299 h 392"/>
                <a:gd name="T60" fmla="*/ 245 w 373"/>
                <a:gd name="T61" fmla="*/ 312 h 392"/>
                <a:gd name="T62" fmla="*/ 236 w 373"/>
                <a:gd name="T63" fmla="*/ 321 h 392"/>
                <a:gd name="T64" fmla="*/ 282 w 373"/>
                <a:gd name="T65" fmla="*/ 350 h 392"/>
                <a:gd name="T66" fmla="*/ 300 w 373"/>
                <a:gd name="T67" fmla="*/ 360 h 392"/>
                <a:gd name="T68" fmla="*/ 295 w 373"/>
                <a:gd name="T69" fmla="*/ 380 h 392"/>
                <a:gd name="T70" fmla="*/ 332 w 373"/>
                <a:gd name="T71" fmla="*/ 392 h 392"/>
                <a:gd name="T72" fmla="*/ 300 w 373"/>
                <a:gd name="T73" fmla="*/ 347 h 392"/>
                <a:gd name="T74" fmla="*/ 300 w 373"/>
                <a:gd name="T75" fmla="*/ 299 h 392"/>
                <a:gd name="T76" fmla="*/ 300 w 373"/>
                <a:gd name="T77" fmla="*/ 312 h 392"/>
                <a:gd name="T78" fmla="*/ 291 w 373"/>
                <a:gd name="T79" fmla="*/ 321 h 392"/>
                <a:gd name="T80" fmla="*/ 147 w 373"/>
                <a:gd name="T81" fmla="*/ 350 h 392"/>
                <a:gd name="T82" fmla="*/ 90 w 373"/>
                <a:gd name="T83" fmla="*/ 386 h 392"/>
                <a:gd name="T84" fmla="*/ 141 w 373"/>
                <a:gd name="T85" fmla="*/ 386 h 392"/>
                <a:gd name="T86" fmla="*/ 109 w 373"/>
                <a:gd name="T87" fmla="*/ 367 h 392"/>
                <a:gd name="T88" fmla="*/ 150 w 373"/>
                <a:gd name="T89" fmla="*/ 359 h 392"/>
                <a:gd name="T90" fmla="*/ 151 w 373"/>
                <a:gd name="T91" fmla="*/ 321 h 392"/>
                <a:gd name="T92" fmla="*/ 138 w 373"/>
                <a:gd name="T93" fmla="*/ 321 h 392"/>
                <a:gd name="T94" fmla="*/ 129 w 373"/>
                <a:gd name="T95" fmla="*/ 312 h 392"/>
                <a:gd name="T96" fmla="*/ 91 w 373"/>
                <a:gd name="T97" fmla="*/ 350 h 392"/>
                <a:gd name="T98" fmla="*/ 35 w 373"/>
                <a:gd name="T99" fmla="*/ 386 h 392"/>
                <a:gd name="T100" fmla="*/ 85 w 373"/>
                <a:gd name="T101" fmla="*/ 386 h 392"/>
                <a:gd name="T102" fmla="*/ 54 w 373"/>
                <a:gd name="T103" fmla="*/ 367 h 392"/>
                <a:gd name="T104" fmla="*/ 95 w 373"/>
                <a:gd name="T105" fmla="*/ 359 h 392"/>
                <a:gd name="T106" fmla="*/ 52 w 373"/>
                <a:gd name="T107" fmla="*/ 321 h 392"/>
                <a:gd name="T108" fmla="*/ 65 w 373"/>
                <a:gd name="T109" fmla="*/ 321 h 392"/>
                <a:gd name="T110" fmla="*/ 74 w 373"/>
                <a:gd name="T111" fmla="*/ 33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3" h="392">
                  <a:moveTo>
                    <a:pt x="364" y="0"/>
                  </a:moveTo>
                  <a:cubicBezTo>
                    <a:pt x="9" y="0"/>
                    <a:pt x="9" y="0"/>
                    <a:pt x="9" y="0"/>
                  </a:cubicBezTo>
                  <a:cubicBezTo>
                    <a:pt x="4" y="0"/>
                    <a:pt x="0" y="4"/>
                    <a:pt x="0" y="9"/>
                  </a:cubicBezTo>
                  <a:cubicBezTo>
                    <a:pt x="0" y="249"/>
                    <a:pt x="0" y="249"/>
                    <a:pt x="0" y="249"/>
                  </a:cubicBezTo>
                  <a:cubicBezTo>
                    <a:pt x="0" y="254"/>
                    <a:pt x="4" y="257"/>
                    <a:pt x="9" y="257"/>
                  </a:cubicBezTo>
                  <a:cubicBezTo>
                    <a:pt x="131" y="257"/>
                    <a:pt x="131" y="257"/>
                    <a:pt x="131" y="257"/>
                  </a:cubicBezTo>
                  <a:cubicBezTo>
                    <a:pt x="136" y="257"/>
                    <a:pt x="139" y="254"/>
                    <a:pt x="139" y="249"/>
                  </a:cubicBezTo>
                  <a:cubicBezTo>
                    <a:pt x="139" y="244"/>
                    <a:pt x="136" y="240"/>
                    <a:pt x="131" y="240"/>
                  </a:cubicBezTo>
                  <a:cubicBezTo>
                    <a:pt x="18" y="240"/>
                    <a:pt x="18" y="240"/>
                    <a:pt x="18" y="240"/>
                  </a:cubicBezTo>
                  <a:cubicBezTo>
                    <a:pt x="18" y="17"/>
                    <a:pt x="18" y="17"/>
                    <a:pt x="18" y="17"/>
                  </a:cubicBezTo>
                  <a:cubicBezTo>
                    <a:pt x="356" y="17"/>
                    <a:pt x="356" y="17"/>
                    <a:pt x="356" y="17"/>
                  </a:cubicBezTo>
                  <a:cubicBezTo>
                    <a:pt x="356" y="240"/>
                    <a:pt x="356" y="240"/>
                    <a:pt x="356" y="240"/>
                  </a:cubicBezTo>
                  <a:cubicBezTo>
                    <a:pt x="241" y="240"/>
                    <a:pt x="241" y="240"/>
                    <a:pt x="241" y="240"/>
                  </a:cubicBezTo>
                  <a:cubicBezTo>
                    <a:pt x="236" y="240"/>
                    <a:pt x="232" y="244"/>
                    <a:pt x="232" y="249"/>
                  </a:cubicBezTo>
                  <a:cubicBezTo>
                    <a:pt x="232" y="254"/>
                    <a:pt x="236" y="257"/>
                    <a:pt x="241" y="257"/>
                  </a:cubicBezTo>
                  <a:cubicBezTo>
                    <a:pt x="364" y="257"/>
                    <a:pt x="364" y="257"/>
                    <a:pt x="364" y="257"/>
                  </a:cubicBezTo>
                  <a:cubicBezTo>
                    <a:pt x="369" y="257"/>
                    <a:pt x="373" y="254"/>
                    <a:pt x="373" y="249"/>
                  </a:cubicBezTo>
                  <a:cubicBezTo>
                    <a:pt x="373" y="9"/>
                    <a:pt x="373" y="9"/>
                    <a:pt x="373" y="9"/>
                  </a:cubicBezTo>
                  <a:cubicBezTo>
                    <a:pt x="373" y="4"/>
                    <a:pt x="369" y="0"/>
                    <a:pt x="364" y="0"/>
                  </a:cubicBezTo>
                  <a:close/>
                  <a:moveTo>
                    <a:pt x="187" y="174"/>
                  </a:moveTo>
                  <a:cubicBezTo>
                    <a:pt x="175" y="174"/>
                    <a:pt x="166" y="184"/>
                    <a:pt x="166" y="195"/>
                  </a:cubicBezTo>
                  <a:cubicBezTo>
                    <a:pt x="166" y="206"/>
                    <a:pt x="175" y="215"/>
                    <a:pt x="187" y="215"/>
                  </a:cubicBezTo>
                  <a:cubicBezTo>
                    <a:pt x="198" y="215"/>
                    <a:pt x="207" y="206"/>
                    <a:pt x="207" y="195"/>
                  </a:cubicBezTo>
                  <a:cubicBezTo>
                    <a:pt x="207" y="184"/>
                    <a:pt x="198" y="174"/>
                    <a:pt x="187" y="174"/>
                  </a:cubicBezTo>
                  <a:close/>
                  <a:moveTo>
                    <a:pt x="187" y="203"/>
                  </a:moveTo>
                  <a:cubicBezTo>
                    <a:pt x="182" y="203"/>
                    <a:pt x="179" y="199"/>
                    <a:pt x="179" y="195"/>
                  </a:cubicBezTo>
                  <a:cubicBezTo>
                    <a:pt x="179" y="191"/>
                    <a:pt x="182" y="187"/>
                    <a:pt x="187" y="187"/>
                  </a:cubicBezTo>
                  <a:cubicBezTo>
                    <a:pt x="191" y="187"/>
                    <a:pt x="194" y="191"/>
                    <a:pt x="194" y="195"/>
                  </a:cubicBezTo>
                  <a:cubicBezTo>
                    <a:pt x="194" y="199"/>
                    <a:pt x="191" y="203"/>
                    <a:pt x="187" y="203"/>
                  </a:cubicBezTo>
                  <a:close/>
                  <a:moveTo>
                    <a:pt x="231" y="200"/>
                  </a:moveTo>
                  <a:cubicBezTo>
                    <a:pt x="228" y="197"/>
                    <a:pt x="224" y="197"/>
                    <a:pt x="222" y="200"/>
                  </a:cubicBezTo>
                  <a:cubicBezTo>
                    <a:pt x="196" y="225"/>
                    <a:pt x="196" y="225"/>
                    <a:pt x="196" y="225"/>
                  </a:cubicBezTo>
                  <a:cubicBezTo>
                    <a:pt x="195" y="227"/>
                    <a:pt x="194" y="228"/>
                    <a:pt x="194" y="230"/>
                  </a:cubicBezTo>
                  <a:cubicBezTo>
                    <a:pt x="194" y="277"/>
                    <a:pt x="194" y="277"/>
                    <a:pt x="194" y="277"/>
                  </a:cubicBezTo>
                  <a:cubicBezTo>
                    <a:pt x="194" y="281"/>
                    <a:pt x="197" y="283"/>
                    <a:pt x="201" y="283"/>
                  </a:cubicBezTo>
                  <a:cubicBezTo>
                    <a:pt x="204" y="283"/>
                    <a:pt x="207" y="281"/>
                    <a:pt x="207" y="277"/>
                  </a:cubicBezTo>
                  <a:cubicBezTo>
                    <a:pt x="207" y="233"/>
                    <a:pt x="207" y="233"/>
                    <a:pt x="207" y="233"/>
                  </a:cubicBezTo>
                  <a:cubicBezTo>
                    <a:pt x="231" y="209"/>
                    <a:pt x="231" y="209"/>
                    <a:pt x="231" y="209"/>
                  </a:cubicBezTo>
                  <a:cubicBezTo>
                    <a:pt x="234" y="206"/>
                    <a:pt x="234" y="202"/>
                    <a:pt x="231" y="200"/>
                  </a:cubicBezTo>
                  <a:close/>
                  <a:moveTo>
                    <a:pt x="142" y="200"/>
                  </a:moveTo>
                  <a:cubicBezTo>
                    <a:pt x="140" y="202"/>
                    <a:pt x="140" y="206"/>
                    <a:pt x="142" y="209"/>
                  </a:cubicBezTo>
                  <a:cubicBezTo>
                    <a:pt x="166" y="233"/>
                    <a:pt x="166" y="233"/>
                    <a:pt x="166" y="233"/>
                  </a:cubicBezTo>
                  <a:cubicBezTo>
                    <a:pt x="166" y="277"/>
                    <a:pt x="166" y="277"/>
                    <a:pt x="166" y="277"/>
                  </a:cubicBezTo>
                  <a:cubicBezTo>
                    <a:pt x="166" y="281"/>
                    <a:pt x="169" y="283"/>
                    <a:pt x="173" y="283"/>
                  </a:cubicBezTo>
                  <a:cubicBezTo>
                    <a:pt x="176" y="283"/>
                    <a:pt x="179" y="281"/>
                    <a:pt x="179" y="277"/>
                  </a:cubicBezTo>
                  <a:cubicBezTo>
                    <a:pt x="179" y="230"/>
                    <a:pt x="179" y="230"/>
                    <a:pt x="179" y="230"/>
                  </a:cubicBezTo>
                  <a:cubicBezTo>
                    <a:pt x="179" y="228"/>
                    <a:pt x="179" y="227"/>
                    <a:pt x="177" y="225"/>
                  </a:cubicBezTo>
                  <a:cubicBezTo>
                    <a:pt x="152" y="200"/>
                    <a:pt x="152" y="200"/>
                    <a:pt x="152" y="200"/>
                  </a:cubicBezTo>
                  <a:cubicBezTo>
                    <a:pt x="149" y="197"/>
                    <a:pt x="145" y="197"/>
                    <a:pt x="142" y="200"/>
                  </a:cubicBezTo>
                  <a:close/>
                  <a:moveTo>
                    <a:pt x="187" y="347"/>
                  </a:moveTo>
                  <a:cubicBezTo>
                    <a:pt x="174" y="347"/>
                    <a:pt x="164" y="351"/>
                    <a:pt x="157" y="358"/>
                  </a:cubicBezTo>
                  <a:cubicBezTo>
                    <a:pt x="147" y="370"/>
                    <a:pt x="148" y="386"/>
                    <a:pt x="148" y="386"/>
                  </a:cubicBezTo>
                  <a:cubicBezTo>
                    <a:pt x="148" y="390"/>
                    <a:pt x="151" y="392"/>
                    <a:pt x="154" y="392"/>
                  </a:cubicBezTo>
                  <a:cubicBezTo>
                    <a:pt x="219" y="392"/>
                    <a:pt x="219" y="392"/>
                    <a:pt x="219" y="392"/>
                  </a:cubicBezTo>
                  <a:cubicBezTo>
                    <a:pt x="223" y="392"/>
                    <a:pt x="225" y="390"/>
                    <a:pt x="226" y="386"/>
                  </a:cubicBezTo>
                  <a:cubicBezTo>
                    <a:pt x="226" y="386"/>
                    <a:pt x="227" y="370"/>
                    <a:pt x="216" y="358"/>
                  </a:cubicBezTo>
                  <a:cubicBezTo>
                    <a:pt x="209" y="351"/>
                    <a:pt x="199" y="347"/>
                    <a:pt x="187" y="347"/>
                  </a:cubicBezTo>
                  <a:close/>
                  <a:moveTo>
                    <a:pt x="161" y="380"/>
                  </a:moveTo>
                  <a:cubicBezTo>
                    <a:pt x="162" y="376"/>
                    <a:pt x="163" y="371"/>
                    <a:pt x="167" y="367"/>
                  </a:cubicBezTo>
                  <a:cubicBezTo>
                    <a:pt x="171" y="362"/>
                    <a:pt x="178" y="360"/>
                    <a:pt x="187" y="360"/>
                  </a:cubicBezTo>
                  <a:cubicBezTo>
                    <a:pt x="196" y="360"/>
                    <a:pt x="202" y="362"/>
                    <a:pt x="207" y="367"/>
                  </a:cubicBezTo>
                  <a:cubicBezTo>
                    <a:pt x="210" y="371"/>
                    <a:pt x="212" y="376"/>
                    <a:pt x="212" y="380"/>
                  </a:cubicBezTo>
                  <a:lnTo>
                    <a:pt x="161" y="380"/>
                  </a:lnTo>
                  <a:close/>
                  <a:moveTo>
                    <a:pt x="187" y="299"/>
                  </a:moveTo>
                  <a:cubicBezTo>
                    <a:pt x="175" y="299"/>
                    <a:pt x="165" y="309"/>
                    <a:pt x="165" y="321"/>
                  </a:cubicBezTo>
                  <a:cubicBezTo>
                    <a:pt x="165" y="333"/>
                    <a:pt x="175" y="343"/>
                    <a:pt x="187" y="343"/>
                  </a:cubicBezTo>
                  <a:cubicBezTo>
                    <a:pt x="199" y="343"/>
                    <a:pt x="208" y="333"/>
                    <a:pt x="208" y="321"/>
                  </a:cubicBezTo>
                  <a:cubicBezTo>
                    <a:pt x="208" y="309"/>
                    <a:pt x="199" y="299"/>
                    <a:pt x="187" y="299"/>
                  </a:cubicBezTo>
                  <a:close/>
                  <a:moveTo>
                    <a:pt x="187" y="330"/>
                  </a:moveTo>
                  <a:cubicBezTo>
                    <a:pt x="182" y="330"/>
                    <a:pt x="178" y="326"/>
                    <a:pt x="178" y="321"/>
                  </a:cubicBezTo>
                  <a:cubicBezTo>
                    <a:pt x="178" y="316"/>
                    <a:pt x="182" y="312"/>
                    <a:pt x="187" y="312"/>
                  </a:cubicBezTo>
                  <a:cubicBezTo>
                    <a:pt x="192" y="312"/>
                    <a:pt x="196" y="316"/>
                    <a:pt x="196" y="321"/>
                  </a:cubicBezTo>
                  <a:cubicBezTo>
                    <a:pt x="196" y="326"/>
                    <a:pt x="192" y="330"/>
                    <a:pt x="187" y="330"/>
                  </a:cubicBezTo>
                  <a:close/>
                  <a:moveTo>
                    <a:pt x="245" y="347"/>
                  </a:moveTo>
                  <a:cubicBezTo>
                    <a:pt x="238" y="347"/>
                    <a:pt x="232" y="348"/>
                    <a:pt x="227" y="350"/>
                  </a:cubicBezTo>
                  <a:cubicBezTo>
                    <a:pt x="224" y="352"/>
                    <a:pt x="222" y="355"/>
                    <a:pt x="223" y="359"/>
                  </a:cubicBezTo>
                  <a:cubicBezTo>
                    <a:pt x="225" y="362"/>
                    <a:pt x="228" y="364"/>
                    <a:pt x="232" y="362"/>
                  </a:cubicBezTo>
                  <a:cubicBezTo>
                    <a:pt x="235" y="361"/>
                    <a:pt x="240" y="360"/>
                    <a:pt x="245" y="360"/>
                  </a:cubicBezTo>
                  <a:cubicBezTo>
                    <a:pt x="253" y="360"/>
                    <a:pt x="260" y="362"/>
                    <a:pt x="264" y="367"/>
                  </a:cubicBezTo>
                  <a:cubicBezTo>
                    <a:pt x="268" y="371"/>
                    <a:pt x="270" y="376"/>
                    <a:pt x="270" y="380"/>
                  </a:cubicBezTo>
                  <a:cubicBezTo>
                    <a:pt x="239" y="380"/>
                    <a:pt x="239" y="380"/>
                    <a:pt x="239" y="380"/>
                  </a:cubicBezTo>
                  <a:cubicBezTo>
                    <a:pt x="236" y="380"/>
                    <a:pt x="233" y="382"/>
                    <a:pt x="233" y="386"/>
                  </a:cubicBezTo>
                  <a:cubicBezTo>
                    <a:pt x="233" y="390"/>
                    <a:pt x="236" y="392"/>
                    <a:pt x="239" y="392"/>
                  </a:cubicBezTo>
                  <a:cubicBezTo>
                    <a:pt x="277" y="392"/>
                    <a:pt x="277" y="392"/>
                    <a:pt x="277" y="392"/>
                  </a:cubicBezTo>
                  <a:cubicBezTo>
                    <a:pt x="280" y="392"/>
                    <a:pt x="283" y="390"/>
                    <a:pt x="284" y="386"/>
                  </a:cubicBezTo>
                  <a:cubicBezTo>
                    <a:pt x="284" y="386"/>
                    <a:pt x="285" y="370"/>
                    <a:pt x="274" y="358"/>
                  </a:cubicBezTo>
                  <a:cubicBezTo>
                    <a:pt x="267" y="351"/>
                    <a:pt x="257" y="347"/>
                    <a:pt x="245" y="347"/>
                  </a:cubicBezTo>
                  <a:close/>
                  <a:moveTo>
                    <a:pt x="245" y="343"/>
                  </a:moveTo>
                  <a:cubicBezTo>
                    <a:pt x="256" y="343"/>
                    <a:pt x="266" y="333"/>
                    <a:pt x="266" y="321"/>
                  </a:cubicBezTo>
                  <a:cubicBezTo>
                    <a:pt x="266" y="309"/>
                    <a:pt x="256" y="299"/>
                    <a:pt x="245" y="299"/>
                  </a:cubicBezTo>
                  <a:cubicBezTo>
                    <a:pt x="233" y="299"/>
                    <a:pt x="223" y="309"/>
                    <a:pt x="223" y="321"/>
                  </a:cubicBezTo>
                  <a:cubicBezTo>
                    <a:pt x="223" y="333"/>
                    <a:pt x="233" y="343"/>
                    <a:pt x="245" y="343"/>
                  </a:cubicBezTo>
                  <a:close/>
                  <a:moveTo>
                    <a:pt x="245" y="312"/>
                  </a:moveTo>
                  <a:cubicBezTo>
                    <a:pt x="249" y="312"/>
                    <a:pt x="253" y="316"/>
                    <a:pt x="253" y="321"/>
                  </a:cubicBezTo>
                  <a:cubicBezTo>
                    <a:pt x="253" y="326"/>
                    <a:pt x="249" y="330"/>
                    <a:pt x="245" y="330"/>
                  </a:cubicBezTo>
                  <a:cubicBezTo>
                    <a:pt x="240" y="330"/>
                    <a:pt x="236" y="326"/>
                    <a:pt x="236" y="321"/>
                  </a:cubicBezTo>
                  <a:cubicBezTo>
                    <a:pt x="236" y="316"/>
                    <a:pt x="240" y="312"/>
                    <a:pt x="245" y="312"/>
                  </a:cubicBezTo>
                  <a:close/>
                  <a:moveTo>
                    <a:pt x="300" y="347"/>
                  </a:moveTo>
                  <a:cubicBezTo>
                    <a:pt x="293" y="347"/>
                    <a:pt x="287" y="348"/>
                    <a:pt x="282" y="350"/>
                  </a:cubicBezTo>
                  <a:cubicBezTo>
                    <a:pt x="279" y="352"/>
                    <a:pt x="277" y="355"/>
                    <a:pt x="279" y="359"/>
                  </a:cubicBezTo>
                  <a:cubicBezTo>
                    <a:pt x="280" y="362"/>
                    <a:pt x="284" y="364"/>
                    <a:pt x="287" y="362"/>
                  </a:cubicBezTo>
                  <a:cubicBezTo>
                    <a:pt x="291" y="361"/>
                    <a:pt x="295" y="360"/>
                    <a:pt x="300" y="360"/>
                  </a:cubicBezTo>
                  <a:cubicBezTo>
                    <a:pt x="309" y="360"/>
                    <a:pt x="315" y="362"/>
                    <a:pt x="320" y="367"/>
                  </a:cubicBezTo>
                  <a:cubicBezTo>
                    <a:pt x="323" y="371"/>
                    <a:pt x="325" y="376"/>
                    <a:pt x="326" y="380"/>
                  </a:cubicBezTo>
                  <a:cubicBezTo>
                    <a:pt x="295" y="380"/>
                    <a:pt x="295" y="380"/>
                    <a:pt x="295" y="380"/>
                  </a:cubicBezTo>
                  <a:cubicBezTo>
                    <a:pt x="291" y="380"/>
                    <a:pt x="288" y="382"/>
                    <a:pt x="288" y="386"/>
                  </a:cubicBezTo>
                  <a:cubicBezTo>
                    <a:pt x="288" y="390"/>
                    <a:pt x="291" y="392"/>
                    <a:pt x="295" y="392"/>
                  </a:cubicBezTo>
                  <a:cubicBezTo>
                    <a:pt x="332" y="392"/>
                    <a:pt x="332" y="392"/>
                    <a:pt x="332" y="392"/>
                  </a:cubicBezTo>
                  <a:cubicBezTo>
                    <a:pt x="336" y="392"/>
                    <a:pt x="339" y="390"/>
                    <a:pt x="339" y="386"/>
                  </a:cubicBezTo>
                  <a:cubicBezTo>
                    <a:pt x="339" y="386"/>
                    <a:pt x="340" y="370"/>
                    <a:pt x="329" y="358"/>
                  </a:cubicBezTo>
                  <a:cubicBezTo>
                    <a:pt x="322" y="351"/>
                    <a:pt x="313" y="347"/>
                    <a:pt x="300" y="347"/>
                  </a:cubicBezTo>
                  <a:close/>
                  <a:moveTo>
                    <a:pt x="300" y="343"/>
                  </a:moveTo>
                  <a:cubicBezTo>
                    <a:pt x="312" y="343"/>
                    <a:pt x="322" y="333"/>
                    <a:pt x="322" y="321"/>
                  </a:cubicBezTo>
                  <a:cubicBezTo>
                    <a:pt x="322" y="309"/>
                    <a:pt x="312" y="299"/>
                    <a:pt x="300" y="299"/>
                  </a:cubicBezTo>
                  <a:cubicBezTo>
                    <a:pt x="288" y="299"/>
                    <a:pt x="278" y="309"/>
                    <a:pt x="278" y="321"/>
                  </a:cubicBezTo>
                  <a:cubicBezTo>
                    <a:pt x="278" y="333"/>
                    <a:pt x="288" y="343"/>
                    <a:pt x="300" y="343"/>
                  </a:cubicBezTo>
                  <a:close/>
                  <a:moveTo>
                    <a:pt x="300" y="312"/>
                  </a:moveTo>
                  <a:cubicBezTo>
                    <a:pt x="305" y="312"/>
                    <a:pt x="309" y="316"/>
                    <a:pt x="309" y="321"/>
                  </a:cubicBezTo>
                  <a:cubicBezTo>
                    <a:pt x="309" y="326"/>
                    <a:pt x="305" y="330"/>
                    <a:pt x="300" y="330"/>
                  </a:cubicBezTo>
                  <a:cubicBezTo>
                    <a:pt x="295" y="330"/>
                    <a:pt x="291" y="326"/>
                    <a:pt x="291" y="321"/>
                  </a:cubicBezTo>
                  <a:cubicBezTo>
                    <a:pt x="291" y="316"/>
                    <a:pt x="295" y="312"/>
                    <a:pt x="300" y="312"/>
                  </a:cubicBezTo>
                  <a:close/>
                  <a:moveTo>
                    <a:pt x="150" y="359"/>
                  </a:moveTo>
                  <a:cubicBezTo>
                    <a:pt x="151" y="355"/>
                    <a:pt x="150" y="352"/>
                    <a:pt x="147" y="350"/>
                  </a:cubicBezTo>
                  <a:cubicBezTo>
                    <a:pt x="141" y="348"/>
                    <a:pt x="136" y="347"/>
                    <a:pt x="129" y="347"/>
                  </a:cubicBezTo>
                  <a:cubicBezTo>
                    <a:pt x="116" y="347"/>
                    <a:pt x="106" y="351"/>
                    <a:pt x="99" y="358"/>
                  </a:cubicBezTo>
                  <a:cubicBezTo>
                    <a:pt x="89" y="370"/>
                    <a:pt x="90" y="386"/>
                    <a:pt x="90" y="386"/>
                  </a:cubicBezTo>
                  <a:cubicBezTo>
                    <a:pt x="90" y="390"/>
                    <a:pt x="93" y="392"/>
                    <a:pt x="96" y="392"/>
                  </a:cubicBezTo>
                  <a:cubicBezTo>
                    <a:pt x="134" y="392"/>
                    <a:pt x="134" y="392"/>
                    <a:pt x="134" y="392"/>
                  </a:cubicBezTo>
                  <a:cubicBezTo>
                    <a:pt x="138" y="392"/>
                    <a:pt x="141" y="390"/>
                    <a:pt x="141" y="386"/>
                  </a:cubicBezTo>
                  <a:cubicBezTo>
                    <a:pt x="141" y="382"/>
                    <a:pt x="138" y="380"/>
                    <a:pt x="134" y="380"/>
                  </a:cubicBezTo>
                  <a:cubicBezTo>
                    <a:pt x="103" y="380"/>
                    <a:pt x="103" y="380"/>
                    <a:pt x="103" y="380"/>
                  </a:cubicBezTo>
                  <a:cubicBezTo>
                    <a:pt x="104" y="376"/>
                    <a:pt x="105" y="371"/>
                    <a:pt x="109" y="367"/>
                  </a:cubicBezTo>
                  <a:cubicBezTo>
                    <a:pt x="113" y="362"/>
                    <a:pt x="120" y="360"/>
                    <a:pt x="129" y="360"/>
                  </a:cubicBezTo>
                  <a:cubicBezTo>
                    <a:pt x="134" y="360"/>
                    <a:pt x="138" y="361"/>
                    <a:pt x="142" y="362"/>
                  </a:cubicBezTo>
                  <a:cubicBezTo>
                    <a:pt x="145" y="364"/>
                    <a:pt x="149" y="362"/>
                    <a:pt x="150" y="359"/>
                  </a:cubicBezTo>
                  <a:close/>
                  <a:moveTo>
                    <a:pt x="107" y="321"/>
                  </a:moveTo>
                  <a:cubicBezTo>
                    <a:pt x="107" y="333"/>
                    <a:pt x="117" y="343"/>
                    <a:pt x="129" y="343"/>
                  </a:cubicBezTo>
                  <a:cubicBezTo>
                    <a:pt x="141" y="343"/>
                    <a:pt x="151" y="333"/>
                    <a:pt x="151" y="321"/>
                  </a:cubicBezTo>
                  <a:cubicBezTo>
                    <a:pt x="151" y="309"/>
                    <a:pt x="141" y="299"/>
                    <a:pt x="129" y="299"/>
                  </a:cubicBezTo>
                  <a:cubicBezTo>
                    <a:pt x="117" y="299"/>
                    <a:pt x="107" y="309"/>
                    <a:pt x="107" y="321"/>
                  </a:cubicBezTo>
                  <a:close/>
                  <a:moveTo>
                    <a:pt x="138" y="321"/>
                  </a:moveTo>
                  <a:cubicBezTo>
                    <a:pt x="138" y="326"/>
                    <a:pt x="134" y="330"/>
                    <a:pt x="129" y="330"/>
                  </a:cubicBezTo>
                  <a:cubicBezTo>
                    <a:pt x="124" y="330"/>
                    <a:pt x="120" y="326"/>
                    <a:pt x="120" y="321"/>
                  </a:cubicBezTo>
                  <a:cubicBezTo>
                    <a:pt x="120" y="316"/>
                    <a:pt x="124" y="312"/>
                    <a:pt x="129" y="312"/>
                  </a:cubicBezTo>
                  <a:cubicBezTo>
                    <a:pt x="134" y="312"/>
                    <a:pt x="138" y="316"/>
                    <a:pt x="138" y="321"/>
                  </a:cubicBezTo>
                  <a:close/>
                  <a:moveTo>
                    <a:pt x="95" y="359"/>
                  </a:moveTo>
                  <a:cubicBezTo>
                    <a:pt x="96" y="355"/>
                    <a:pt x="95" y="352"/>
                    <a:pt x="91" y="350"/>
                  </a:cubicBezTo>
                  <a:cubicBezTo>
                    <a:pt x="86" y="348"/>
                    <a:pt x="80" y="347"/>
                    <a:pt x="74" y="347"/>
                  </a:cubicBezTo>
                  <a:cubicBezTo>
                    <a:pt x="61" y="347"/>
                    <a:pt x="51" y="351"/>
                    <a:pt x="44" y="358"/>
                  </a:cubicBezTo>
                  <a:cubicBezTo>
                    <a:pt x="33" y="370"/>
                    <a:pt x="35" y="386"/>
                    <a:pt x="35" y="386"/>
                  </a:cubicBezTo>
                  <a:cubicBezTo>
                    <a:pt x="35" y="390"/>
                    <a:pt x="38" y="392"/>
                    <a:pt x="41" y="392"/>
                  </a:cubicBezTo>
                  <a:cubicBezTo>
                    <a:pt x="79" y="392"/>
                    <a:pt x="79" y="392"/>
                    <a:pt x="79" y="392"/>
                  </a:cubicBezTo>
                  <a:cubicBezTo>
                    <a:pt x="82" y="392"/>
                    <a:pt x="85" y="390"/>
                    <a:pt x="85" y="386"/>
                  </a:cubicBezTo>
                  <a:cubicBezTo>
                    <a:pt x="85" y="382"/>
                    <a:pt x="82" y="380"/>
                    <a:pt x="79" y="380"/>
                  </a:cubicBezTo>
                  <a:cubicBezTo>
                    <a:pt x="48" y="380"/>
                    <a:pt x="48" y="380"/>
                    <a:pt x="48" y="380"/>
                  </a:cubicBezTo>
                  <a:cubicBezTo>
                    <a:pt x="49" y="376"/>
                    <a:pt x="50" y="371"/>
                    <a:pt x="54" y="367"/>
                  </a:cubicBezTo>
                  <a:cubicBezTo>
                    <a:pt x="58" y="362"/>
                    <a:pt x="65" y="360"/>
                    <a:pt x="74" y="360"/>
                  </a:cubicBezTo>
                  <a:cubicBezTo>
                    <a:pt x="78" y="360"/>
                    <a:pt x="83" y="361"/>
                    <a:pt x="86" y="362"/>
                  </a:cubicBezTo>
                  <a:cubicBezTo>
                    <a:pt x="90" y="364"/>
                    <a:pt x="93" y="362"/>
                    <a:pt x="95" y="359"/>
                  </a:cubicBezTo>
                  <a:close/>
                  <a:moveTo>
                    <a:pt x="95" y="321"/>
                  </a:moveTo>
                  <a:cubicBezTo>
                    <a:pt x="95" y="309"/>
                    <a:pt x="85" y="299"/>
                    <a:pt x="74" y="299"/>
                  </a:cubicBezTo>
                  <a:cubicBezTo>
                    <a:pt x="62" y="299"/>
                    <a:pt x="52" y="309"/>
                    <a:pt x="52" y="321"/>
                  </a:cubicBezTo>
                  <a:cubicBezTo>
                    <a:pt x="52" y="333"/>
                    <a:pt x="62" y="343"/>
                    <a:pt x="74" y="343"/>
                  </a:cubicBezTo>
                  <a:cubicBezTo>
                    <a:pt x="85" y="343"/>
                    <a:pt x="95" y="333"/>
                    <a:pt x="95" y="321"/>
                  </a:cubicBezTo>
                  <a:close/>
                  <a:moveTo>
                    <a:pt x="65" y="321"/>
                  </a:moveTo>
                  <a:cubicBezTo>
                    <a:pt x="65" y="316"/>
                    <a:pt x="69" y="312"/>
                    <a:pt x="74" y="312"/>
                  </a:cubicBezTo>
                  <a:cubicBezTo>
                    <a:pt x="78" y="312"/>
                    <a:pt x="82" y="316"/>
                    <a:pt x="82" y="321"/>
                  </a:cubicBezTo>
                  <a:cubicBezTo>
                    <a:pt x="82" y="326"/>
                    <a:pt x="78" y="330"/>
                    <a:pt x="74" y="330"/>
                  </a:cubicBezTo>
                  <a:cubicBezTo>
                    <a:pt x="69" y="330"/>
                    <a:pt x="65" y="326"/>
                    <a:pt x="65" y="321"/>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latin typeface="Meiryo" charset="-128"/>
                <a:ea typeface="Meiryo" charset="-128"/>
                <a:cs typeface="Meiryo" charset="-128"/>
              </a:endParaRPr>
            </a:p>
          </p:txBody>
        </p:sp>
        <p:sp>
          <p:nvSpPr>
            <p:cNvPr id="42" name="TextBox 41"/>
            <p:cNvSpPr txBox="1"/>
            <p:nvPr/>
          </p:nvSpPr>
          <p:spPr>
            <a:xfrm>
              <a:off x="3771403" y="2032926"/>
              <a:ext cx="1620957" cy="307777"/>
            </a:xfrm>
            <a:prstGeom prst="rect">
              <a:avLst/>
            </a:prstGeom>
            <a:noFill/>
          </p:spPr>
          <p:txBody>
            <a:bodyPr wrap="none" rtlCol="0">
              <a:spAutoFit/>
            </a:bodyPr>
            <a:lstStyle/>
            <a:p>
              <a:pPr algn="ctr"/>
              <a:r>
                <a:rPr lang="ja-JP" altLang="en-US" sz="1400" dirty="0" smtClean="0">
                  <a:solidFill>
                    <a:srgbClr val="64BBE3"/>
                  </a:solidFill>
                  <a:latin typeface="Meiryo" charset="-128"/>
                  <a:ea typeface="Meiryo" charset="-128"/>
                  <a:cs typeface="Meiryo" charset="-128"/>
                </a:rPr>
                <a:t>何人参加するの？</a:t>
              </a:r>
              <a:endParaRPr lang="en-US" sz="1400" dirty="0">
                <a:solidFill>
                  <a:srgbClr val="64BBE3"/>
                </a:solidFill>
                <a:latin typeface="Meiryo" charset="-128"/>
                <a:ea typeface="Meiryo" charset="-128"/>
                <a:cs typeface="Meiryo" charset="-128"/>
              </a:endParaRPr>
            </a:p>
          </p:txBody>
        </p:sp>
      </p:grpSp>
      <p:grpSp>
        <p:nvGrpSpPr>
          <p:cNvPr id="12" name="Group 11"/>
          <p:cNvGrpSpPr/>
          <p:nvPr/>
        </p:nvGrpSpPr>
        <p:grpSpPr>
          <a:xfrm>
            <a:off x="6324054" y="1142140"/>
            <a:ext cx="1800493" cy="1478736"/>
            <a:chOff x="6324054" y="863456"/>
            <a:chExt cx="1800493" cy="1478736"/>
          </a:xfrm>
        </p:grpSpPr>
        <p:sp>
          <p:nvSpPr>
            <p:cNvPr id="43" name="TextBox 42"/>
            <p:cNvSpPr txBox="1"/>
            <p:nvPr/>
          </p:nvSpPr>
          <p:spPr>
            <a:xfrm>
              <a:off x="6324054" y="2034415"/>
              <a:ext cx="1800493" cy="307777"/>
            </a:xfrm>
            <a:prstGeom prst="rect">
              <a:avLst/>
            </a:prstGeom>
            <a:noFill/>
          </p:spPr>
          <p:txBody>
            <a:bodyPr wrap="none" rtlCol="0">
              <a:spAutoFit/>
            </a:bodyPr>
            <a:lstStyle/>
            <a:p>
              <a:pPr algn="ctr"/>
              <a:r>
                <a:rPr lang="ja-JP" altLang="en-US" sz="1400" dirty="0" smtClean="0">
                  <a:solidFill>
                    <a:srgbClr val="676767"/>
                  </a:solidFill>
                  <a:latin typeface="Meiryo" charset="-128"/>
                  <a:ea typeface="Meiryo" charset="-128"/>
                  <a:cs typeface="Meiryo" charset="-128"/>
                </a:rPr>
                <a:t>どこで開催しよう？</a:t>
              </a:r>
              <a:endParaRPr lang="en-US" sz="1400" dirty="0">
                <a:solidFill>
                  <a:srgbClr val="676767"/>
                </a:solidFill>
                <a:latin typeface="Meiryo" charset="-128"/>
                <a:ea typeface="Meiryo" charset="-128"/>
                <a:cs typeface="Meiryo" charset="-128"/>
              </a:endParaRPr>
            </a:p>
          </p:txBody>
        </p:sp>
        <p:sp>
          <p:nvSpPr>
            <p:cNvPr id="44" name="Freeform 60"/>
            <p:cNvSpPr>
              <a:spLocks noEditPoints="1"/>
            </p:cNvSpPr>
            <p:nvPr/>
          </p:nvSpPr>
          <p:spPr bwMode="auto">
            <a:xfrm>
              <a:off x="6833828" y="863456"/>
              <a:ext cx="743743" cy="741840"/>
            </a:xfrm>
            <a:custGeom>
              <a:avLst/>
              <a:gdLst>
                <a:gd name="T0" fmla="*/ 520 w 640"/>
                <a:gd name="T1" fmla="*/ 176 h 639"/>
                <a:gd name="T2" fmla="*/ 600 w 640"/>
                <a:gd name="T3" fmla="*/ 230 h 639"/>
                <a:gd name="T4" fmla="*/ 520 w 640"/>
                <a:gd name="T5" fmla="*/ 176 h 639"/>
                <a:gd name="T6" fmla="*/ 520 w 640"/>
                <a:gd name="T7" fmla="*/ 286 h 639"/>
                <a:gd name="T8" fmla="*/ 600 w 640"/>
                <a:gd name="T9" fmla="*/ 339 h 639"/>
                <a:gd name="T10" fmla="*/ 520 w 640"/>
                <a:gd name="T11" fmla="*/ 286 h 639"/>
                <a:gd name="T12" fmla="*/ 520 w 640"/>
                <a:gd name="T13" fmla="*/ 396 h 639"/>
                <a:gd name="T14" fmla="*/ 600 w 640"/>
                <a:gd name="T15" fmla="*/ 449 h 639"/>
                <a:gd name="T16" fmla="*/ 520 w 640"/>
                <a:gd name="T17" fmla="*/ 396 h 639"/>
                <a:gd name="T18" fmla="*/ 520 w 640"/>
                <a:gd name="T19" fmla="*/ 506 h 639"/>
                <a:gd name="T20" fmla="*/ 600 w 640"/>
                <a:gd name="T21" fmla="*/ 560 h 639"/>
                <a:gd name="T22" fmla="*/ 520 w 640"/>
                <a:gd name="T23" fmla="*/ 506 h 639"/>
                <a:gd name="T24" fmla="*/ 360 w 640"/>
                <a:gd name="T25" fmla="*/ 396 h 639"/>
                <a:gd name="T26" fmla="*/ 440 w 640"/>
                <a:gd name="T27" fmla="*/ 449 h 639"/>
                <a:gd name="T28" fmla="*/ 360 w 640"/>
                <a:gd name="T29" fmla="*/ 396 h 639"/>
                <a:gd name="T30" fmla="*/ 360 w 640"/>
                <a:gd name="T31" fmla="*/ 506 h 639"/>
                <a:gd name="T32" fmla="*/ 440 w 640"/>
                <a:gd name="T33" fmla="*/ 560 h 639"/>
                <a:gd name="T34" fmla="*/ 360 w 640"/>
                <a:gd name="T35" fmla="*/ 506 h 639"/>
                <a:gd name="T36" fmla="*/ 260 w 640"/>
                <a:gd name="T37" fmla="*/ 120 h 639"/>
                <a:gd name="T38" fmla="*/ 193 w 640"/>
                <a:gd name="T39" fmla="*/ 93 h 639"/>
                <a:gd name="T40" fmla="*/ 260 w 640"/>
                <a:gd name="T41" fmla="*/ 66 h 639"/>
                <a:gd name="T42" fmla="*/ 260 w 640"/>
                <a:gd name="T43" fmla="*/ 120 h 639"/>
                <a:gd name="T44" fmla="*/ 260 w 640"/>
                <a:gd name="T45" fmla="*/ 229 h 639"/>
                <a:gd name="T46" fmla="*/ 220 w 640"/>
                <a:gd name="T47" fmla="*/ 229 h 639"/>
                <a:gd name="T48" fmla="*/ 220 w 640"/>
                <a:gd name="T49" fmla="*/ 176 h 639"/>
                <a:gd name="T50" fmla="*/ 287 w 640"/>
                <a:gd name="T51" fmla="*/ 203 h 639"/>
                <a:gd name="T52" fmla="*/ 260 w 640"/>
                <a:gd name="T53" fmla="*/ 229 h 639"/>
                <a:gd name="T54" fmla="*/ 260 w 640"/>
                <a:gd name="T55" fmla="*/ 339 h 639"/>
                <a:gd name="T56" fmla="*/ 193 w 640"/>
                <a:gd name="T57" fmla="*/ 313 h 639"/>
                <a:gd name="T58" fmla="*/ 260 w 640"/>
                <a:gd name="T59" fmla="*/ 286 h 639"/>
                <a:gd name="T60" fmla="*/ 260 w 640"/>
                <a:gd name="T61" fmla="*/ 339 h 639"/>
                <a:gd name="T62" fmla="*/ 260 w 640"/>
                <a:gd name="T63" fmla="*/ 450 h 639"/>
                <a:gd name="T64" fmla="*/ 220 w 640"/>
                <a:gd name="T65" fmla="*/ 450 h 639"/>
                <a:gd name="T66" fmla="*/ 220 w 640"/>
                <a:gd name="T67" fmla="*/ 396 h 639"/>
                <a:gd name="T68" fmla="*/ 287 w 640"/>
                <a:gd name="T69" fmla="*/ 423 h 639"/>
                <a:gd name="T70" fmla="*/ 260 w 640"/>
                <a:gd name="T71" fmla="*/ 450 h 639"/>
                <a:gd name="T72" fmla="*/ 260 w 640"/>
                <a:gd name="T73" fmla="*/ 560 h 639"/>
                <a:gd name="T74" fmla="*/ 193 w 640"/>
                <a:gd name="T75" fmla="*/ 533 h 639"/>
                <a:gd name="T76" fmla="*/ 260 w 640"/>
                <a:gd name="T77" fmla="*/ 506 h 639"/>
                <a:gd name="T78" fmla="*/ 260 w 640"/>
                <a:gd name="T79" fmla="*/ 560 h 639"/>
                <a:gd name="T80" fmla="*/ 40 w 640"/>
                <a:gd name="T81" fmla="*/ 286 h 639"/>
                <a:gd name="T82" fmla="*/ 120 w 640"/>
                <a:gd name="T83" fmla="*/ 286 h 639"/>
                <a:gd name="T84" fmla="*/ 40 w 640"/>
                <a:gd name="T85" fmla="*/ 339 h 639"/>
                <a:gd name="T86" fmla="*/ 40 w 640"/>
                <a:gd name="T87" fmla="*/ 396 h 639"/>
                <a:gd name="T88" fmla="*/ 120 w 640"/>
                <a:gd name="T89" fmla="*/ 396 h 639"/>
                <a:gd name="T90" fmla="*/ 40 w 640"/>
                <a:gd name="T91" fmla="*/ 449 h 639"/>
                <a:gd name="T92" fmla="*/ 40 w 640"/>
                <a:gd name="T93" fmla="*/ 506 h 639"/>
                <a:gd name="T94" fmla="*/ 120 w 640"/>
                <a:gd name="T95" fmla="*/ 506 h 639"/>
                <a:gd name="T96" fmla="*/ 40 w 640"/>
                <a:gd name="T97" fmla="*/ 560 h 639"/>
                <a:gd name="T98" fmla="*/ 560 w 640"/>
                <a:gd name="T99" fmla="*/ 66 h 639"/>
                <a:gd name="T100" fmla="*/ 480 w 640"/>
                <a:gd name="T101" fmla="*/ 146 h 639"/>
                <a:gd name="T102" fmla="*/ 320 w 640"/>
                <a:gd name="T103" fmla="*/ 306 h 639"/>
                <a:gd name="T104" fmla="*/ 160 w 640"/>
                <a:gd name="T105" fmla="*/ 0 h 639"/>
                <a:gd name="T106" fmla="*/ 0 w 640"/>
                <a:gd name="T107" fmla="*/ 159 h 639"/>
                <a:gd name="T108" fmla="*/ 640 w 640"/>
                <a:gd name="T109" fmla="*/ 639 h 639"/>
                <a:gd name="T110" fmla="*/ 560 w 640"/>
                <a:gd name="T111" fmla="*/ 66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0" h="639">
                  <a:moveTo>
                    <a:pt x="520" y="176"/>
                  </a:moveTo>
                  <a:lnTo>
                    <a:pt x="520" y="176"/>
                  </a:lnTo>
                  <a:lnTo>
                    <a:pt x="600" y="176"/>
                  </a:lnTo>
                  <a:lnTo>
                    <a:pt x="600" y="230"/>
                  </a:lnTo>
                  <a:lnTo>
                    <a:pt x="520" y="230"/>
                  </a:lnTo>
                  <a:lnTo>
                    <a:pt x="520" y="176"/>
                  </a:lnTo>
                  <a:close/>
                  <a:moveTo>
                    <a:pt x="520" y="286"/>
                  </a:moveTo>
                  <a:lnTo>
                    <a:pt x="520" y="286"/>
                  </a:lnTo>
                  <a:lnTo>
                    <a:pt x="600" y="286"/>
                  </a:lnTo>
                  <a:lnTo>
                    <a:pt x="600" y="339"/>
                  </a:lnTo>
                  <a:lnTo>
                    <a:pt x="520" y="339"/>
                  </a:lnTo>
                  <a:lnTo>
                    <a:pt x="520" y="286"/>
                  </a:lnTo>
                  <a:close/>
                  <a:moveTo>
                    <a:pt x="520" y="396"/>
                  </a:moveTo>
                  <a:lnTo>
                    <a:pt x="520" y="396"/>
                  </a:lnTo>
                  <a:lnTo>
                    <a:pt x="600" y="396"/>
                  </a:lnTo>
                  <a:lnTo>
                    <a:pt x="600" y="449"/>
                  </a:lnTo>
                  <a:lnTo>
                    <a:pt x="520" y="449"/>
                  </a:lnTo>
                  <a:lnTo>
                    <a:pt x="520" y="396"/>
                  </a:lnTo>
                  <a:close/>
                  <a:moveTo>
                    <a:pt x="520" y="506"/>
                  </a:moveTo>
                  <a:lnTo>
                    <a:pt x="520" y="506"/>
                  </a:lnTo>
                  <a:lnTo>
                    <a:pt x="600" y="506"/>
                  </a:lnTo>
                  <a:lnTo>
                    <a:pt x="600" y="560"/>
                  </a:lnTo>
                  <a:lnTo>
                    <a:pt x="520" y="560"/>
                  </a:lnTo>
                  <a:lnTo>
                    <a:pt x="520" y="506"/>
                  </a:lnTo>
                  <a:close/>
                  <a:moveTo>
                    <a:pt x="360" y="396"/>
                  </a:moveTo>
                  <a:lnTo>
                    <a:pt x="360" y="396"/>
                  </a:lnTo>
                  <a:lnTo>
                    <a:pt x="440" y="396"/>
                  </a:lnTo>
                  <a:lnTo>
                    <a:pt x="440" y="449"/>
                  </a:lnTo>
                  <a:lnTo>
                    <a:pt x="360" y="449"/>
                  </a:lnTo>
                  <a:lnTo>
                    <a:pt x="360" y="396"/>
                  </a:lnTo>
                  <a:close/>
                  <a:moveTo>
                    <a:pt x="360" y="506"/>
                  </a:moveTo>
                  <a:lnTo>
                    <a:pt x="360" y="506"/>
                  </a:lnTo>
                  <a:lnTo>
                    <a:pt x="440" y="506"/>
                  </a:lnTo>
                  <a:lnTo>
                    <a:pt x="440" y="560"/>
                  </a:lnTo>
                  <a:lnTo>
                    <a:pt x="360" y="560"/>
                  </a:lnTo>
                  <a:lnTo>
                    <a:pt x="360" y="506"/>
                  </a:lnTo>
                  <a:close/>
                  <a:moveTo>
                    <a:pt x="260" y="120"/>
                  </a:moveTo>
                  <a:lnTo>
                    <a:pt x="260" y="120"/>
                  </a:lnTo>
                  <a:lnTo>
                    <a:pt x="220" y="120"/>
                  </a:lnTo>
                  <a:cubicBezTo>
                    <a:pt x="205" y="120"/>
                    <a:pt x="193" y="108"/>
                    <a:pt x="193" y="93"/>
                  </a:cubicBezTo>
                  <a:cubicBezTo>
                    <a:pt x="193" y="78"/>
                    <a:pt x="205" y="66"/>
                    <a:pt x="220" y="66"/>
                  </a:cubicBezTo>
                  <a:lnTo>
                    <a:pt x="260" y="66"/>
                  </a:lnTo>
                  <a:cubicBezTo>
                    <a:pt x="275" y="66"/>
                    <a:pt x="287" y="78"/>
                    <a:pt x="287" y="93"/>
                  </a:cubicBezTo>
                  <a:cubicBezTo>
                    <a:pt x="287" y="108"/>
                    <a:pt x="275" y="120"/>
                    <a:pt x="260" y="120"/>
                  </a:cubicBezTo>
                  <a:lnTo>
                    <a:pt x="260" y="120"/>
                  </a:lnTo>
                  <a:close/>
                  <a:moveTo>
                    <a:pt x="260" y="229"/>
                  </a:moveTo>
                  <a:lnTo>
                    <a:pt x="260" y="229"/>
                  </a:lnTo>
                  <a:lnTo>
                    <a:pt x="220" y="229"/>
                  </a:lnTo>
                  <a:cubicBezTo>
                    <a:pt x="205" y="229"/>
                    <a:pt x="193" y="218"/>
                    <a:pt x="193" y="203"/>
                  </a:cubicBezTo>
                  <a:cubicBezTo>
                    <a:pt x="193" y="188"/>
                    <a:pt x="205" y="176"/>
                    <a:pt x="220" y="176"/>
                  </a:cubicBezTo>
                  <a:lnTo>
                    <a:pt x="260" y="176"/>
                  </a:lnTo>
                  <a:cubicBezTo>
                    <a:pt x="275" y="176"/>
                    <a:pt x="287" y="188"/>
                    <a:pt x="287" y="203"/>
                  </a:cubicBezTo>
                  <a:cubicBezTo>
                    <a:pt x="287" y="218"/>
                    <a:pt x="275" y="229"/>
                    <a:pt x="260" y="229"/>
                  </a:cubicBezTo>
                  <a:lnTo>
                    <a:pt x="260" y="229"/>
                  </a:lnTo>
                  <a:close/>
                  <a:moveTo>
                    <a:pt x="260" y="339"/>
                  </a:moveTo>
                  <a:lnTo>
                    <a:pt x="260" y="339"/>
                  </a:lnTo>
                  <a:lnTo>
                    <a:pt x="220" y="339"/>
                  </a:lnTo>
                  <a:cubicBezTo>
                    <a:pt x="205" y="339"/>
                    <a:pt x="193" y="328"/>
                    <a:pt x="193" y="313"/>
                  </a:cubicBezTo>
                  <a:cubicBezTo>
                    <a:pt x="193" y="298"/>
                    <a:pt x="205" y="286"/>
                    <a:pt x="220" y="286"/>
                  </a:cubicBezTo>
                  <a:lnTo>
                    <a:pt x="260" y="286"/>
                  </a:lnTo>
                  <a:cubicBezTo>
                    <a:pt x="275" y="286"/>
                    <a:pt x="287" y="298"/>
                    <a:pt x="287" y="313"/>
                  </a:cubicBezTo>
                  <a:cubicBezTo>
                    <a:pt x="287" y="328"/>
                    <a:pt x="275" y="339"/>
                    <a:pt x="260" y="339"/>
                  </a:cubicBezTo>
                  <a:lnTo>
                    <a:pt x="260" y="339"/>
                  </a:lnTo>
                  <a:close/>
                  <a:moveTo>
                    <a:pt x="260" y="450"/>
                  </a:moveTo>
                  <a:lnTo>
                    <a:pt x="260" y="450"/>
                  </a:lnTo>
                  <a:lnTo>
                    <a:pt x="220" y="450"/>
                  </a:lnTo>
                  <a:cubicBezTo>
                    <a:pt x="205" y="450"/>
                    <a:pt x="193" y="438"/>
                    <a:pt x="193" y="423"/>
                  </a:cubicBezTo>
                  <a:cubicBezTo>
                    <a:pt x="193" y="408"/>
                    <a:pt x="205" y="396"/>
                    <a:pt x="220" y="396"/>
                  </a:cubicBezTo>
                  <a:lnTo>
                    <a:pt x="260" y="396"/>
                  </a:lnTo>
                  <a:cubicBezTo>
                    <a:pt x="275" y="396"/>
                    <a:pt x="287" y="408"/>
                    <a:pt x="287" y="423"/>
                  </a:cubicBezTo>
                  <a:cubicBezTo>
                    <a:pt x="287" y="438"/>
                    <a:pt x="275" y="450"/>
                    <a:pt x="260" y="450"/>
                  </a:cubicBezTo>
                  <a:lnTo>
                    <a:pt x="260" y="450"/>
                  </a:lnTo>
                  <a:close/>
                  <a:moveTo>
                    <a:pt x="260" y="560"/>
                  </a:moveTo>
                  <a:lnTo>
                    <a:pt x="260" y="560"/>
                  </a:lnTo>
                  <a:lnTo>
                    <a:pt x="220" y="560"/>
                  </a:lnTo>
                  <a:cubicBezTo>
                    <a:pt x="205" y="560"/>
                    <a:pt x="193" y="548"/>
                    <a:pt x="193" y="533"/>
                  </a:cubicBezTo>
                  <a:cubicBezTo>
                    <a:pt x="193" y="518"/>
                    <a:pt x="205" y="506"/>
                    <a:pt x="220" y="506"/>
                  </a:cubicBezTo>
                  <a:lnTo>
                    <a:pt x="260" y="506"/>
                  </a:lnTo>
                  <a:cubicBezTo>
                    <a:pt x="275" y="506"/>
                    <a:pt x="287" y="518"/>
                    <a:pt x="287" y="533"/>
                  </a:cubicBezTo>
                  <a:cubicBezTo>
                    <a:pt x="287" y="548"/>
                    <a:pt x="275" y="560"/>
                    <a:pt x="260" y="560"/>
                  </a:cubicBezTo>
                  <a:lnTo>
                    <a:pt x="260" y="560"/>
                  </a:lnTo>
                  <a:close/>
                  <a:moveTo>
                    <a:pt x="40" y="286"/>
                  </a:moveTo>
                  <a:lnTo>
                    <a:pt x="40" y="286"/>
                  </a:lnTo>
                  <a:lnTo>
                    <a:pt x="120" y="286"/>
                  </a:lnTo>
                  <a:lnTo>
                    <a:pt x="120" y="339"/>
                  </a:lnTo>
                  <a:lnTo>
                    <a:pt x="40" y="339"/>
                  </a:lnTo>
                  <a:lnTo>
                    <a:pt x="40" y="286"/>
                  </a:lnTo>
                  <a:close/>
                  <a:moveTo>
                    <a:pt x="40" y="396"/>
                  </a:moveTo>
                  <a:lnTo>
                    <a:pt x="40" y="396"/>
                  </a:lnTo>
                  <a:lnTo>
                    <a:pt x="120" y="396"/>
                  </a:lnTo>
                  <a:lnTo>
                    <a:pt x="120" y="449"/>
                  </a:lnTo>
                  <a:lnTo>
                    <a:pt x="40" y="449"/>
                  </a:lnTo>
                  <a:lnTo>
                    <a:pt x="40" y="396"/>
                  </a:lnTo>
                  <a:close/>
                  <a:moveTo>
                    <a:pt x="40" y="506"/>
                  </a:moveTo>
                  <a:lnTo>
                    <a:pt x="40" y="506"/>
                  </a:lnTo>
                  <a:lnTo>
                    <a:pt x="120" y="506"/>
                  </a:lnTo>
                  <a:lnTo>
                    <a:pt x="120" y="560"/>
                  </a:lnTo>
                  <a:lnTo>
                    <a:pt x="40" y="560"/>
                  </a:lnTo>
                  <a:lnTo>
                    <a:pt x="40" y="506"/>
                  </a:lnTo>
                  <a:close/>
                  <a:moveTo>
                    <a:pt x="560" y="66"/>
                  </a:moveTo>
                  <a:lnTo>
                    <a:pt x="560" y="66"/>
                  </a:lnTo>
                  <a:cubicBezTo>
                    <a:pt x="516" y="66"/>
                    <a:pt x="480" y="102"/>
                    <a:pt x="480" y="146"/>
                  </a:cubicBezTo>
                  <a:lnTo>
                    <a:pt x="480" y="306"/>
                  </a:lnTo>
                  <a:lnTo>
                    <a:pt x="320" y="306"/>
                  </a:lnTo>
                  <a:lnTo>
                    <a:pt x="320" y="0"/>
                  </a:lnTo>
                  <a:lnTo>
                    <a:pt x="160" y="0"/>
                  </a:lnTo>
                  <a:lnTo>
                    <a:pt x="160" y="159"/>
                  </a:lnTo>
                  <a:lnTo>
                    <a:pt x="0" y="159"/>
                  </a:lnTo>
                  <a:lnTo>
                    <a:pt x="0" y="639"/>
                  </a:lnTo>
                  <a:lnTo>
                    <a:pt x="640" y="639"/>
                  </a:lnTo>
                  <a:lnTo>
                    <a:pt x="640" y="146"/>
                  </a:lnTo>
                  <a:cubicBezTo>
                    <a:pt x="640" y="102"/>
                    <a:pt x="604" y="66"/>
                    <a:pt x="560" y="66"/>
                  </a:cubicBezTo>
                  <a:close/>
                </a:path>
              </a:pathLst>
            </a:custGeom>
            <a:noFill/>
            <a:ln w="25400" cmpd="sng">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latin typeface="Meiryo" charset="-128"/>
                <a:ea typeface="Meiryo" charset="-128"/>
                <a:cs typeface="Meiryo" charset="-128"/>
              </a:endParaRPr>
            </a:p>
          </p:txBody>
        </p:sp>
      </p:grpSp>
      <p:grpSp>
        <p:nvGrpSpPr>
          <p:cNvPr id="13" name="Group 12"/>
          <p:cNvGrpSpPr/>
          <p:nvPr/>
        </p:nvGrpSpPr>
        <p:grpSpPr>
          <a:xfrm>
            <a:off x="888236" y="3312167"/>
            <a:ext cx="2159566" cy="1498080"/>
            <a:chOff x="888235" y="3033485"/>
            <a:chExt cx="2159566" cy="1498080"/>
          </a:xfrm>
        </p:grpSpPr>
        <p:grpSp>
          <p:nvGrpSpPr>
            <p:cNvPr id="11" name="Group 10"/>
            <p:cNvGrpSpPr/>
            <p:nvPr/>
          </p:nvGrpSpPr>
          <p:grpSpPr>
            <a:xfrm>
              <a:off x="1622902" y="3033485"/>
              <a:ext cx="683769" cy="933619"/>
              <a:chOff x="1622902" y="3033485"/>
              <a:chExt cx="683769" cy="933619"/>
            </a:xfrm>
            <a:solidFill>
              <a:schemeClr val="accent3">
                <a:lumMod val="60000"/>
                <a:lumOff val="40000"/>
              </a:schemeClr>
            </a:solidFill>
          </p:grpSpPr>
          <p:sp>
            <p:nvSpPr>
              <p:cNvPr id="45" name="Freeform 87"/>
              <p:cNvSpPr>
                <a:spLocks noEditPoints="1"/>
              </p:cNvSpPr>
              <p:nvPr/>
            </p:nvSpPr>
            <p:spPr bwMode="auto">
              <a:xfrm>
                <a:off x="1710277" y="3567323"/>
                <a:ext cx="526762" cy="399781"/>
              </a:xfrm>
              <a:custGeom>
                <a:avLst/>
                <a:gdLst>
                  <a:gd name="T0" fmla="*/ 272 w 392"/>
                  <a:gd name="T1" fmla="*/ 240 h 313"/>
                  <a:gd name="T2" fmla="*/ 286 w 392"/>
                  <a:gd name="T3" fmla="*/ 255 h 313"/>
                  <a:gd name="T4" fmla="*/ 301 w 392"/>
                  <a:gd name="T5" fmla="*/ 240 h 313"/>
                  <a:gd name="T6" fmla="*/ 286 w 392"/>
                  <a:gd name="T7" fmla="*/ 226 h 313"/>
                  <a:gd name="T8" fmla="*/ 272 w 392"/>
                  <a:gd name="T9" fmla="*/ 240 h 313"/>
                  <a:gd name="T10" fmla="*/ 384 w 392"/>
                  <a:gd name="T11" fmla="*/ 0 h 313"/>
                  <a:gd name="T12" fmla="*/ 8 w 392"/>
                  <a:gd name="T13" fmla="*/ 0 h 313"/>
                  <a:gd name="T14" fmla="*/ 0 w 392"/>
                  <a:gd name="T15" fmla="*/ 8 h 313"/>
                  <a:gd name="T16" fmla="*/ 0 w 392"/>
                  <a:gd name="T17" fmla="*/ 240 h 313"/>
                  <a:gd name="T18" fmla="*/ 8 w 392"/>
                  <a:gd name="T19" fmla="*/ 248 h 313"/>
                  <a:gd name="T20" fmla="*/ 189 w 392"/>
                  <a:gd name="T21" fmla="*/ 248 h 313"/>
                  <a:gd name="T22" fmla="*/ 189 w 392"/>
                  <a:gd name="T23" fmla="*/ 297 h 313"/>
                  <a:gd name="T24" fmla="*/ 85 w 392"/>
                  <a:gd name="T25" fmla="*/ 297 h 313"/>
                  <a:gd name="T26" fmla="*/ 76 w 392"/>
                  <a:gd name="T27" fmla="*/ 305 h 313"/>
                  <a:gd name="T28" fmla="*/ 85 w 392"/>
                  <a:gd name="T29" fmla="*/ 313 h 313"/>
                  <a:gd name="T30" fmla="*/ 310 w 392"/>
                  <a:gd name="T31" fmla="*/ 313 h 313"/>
                  <a:gd name="T32" fmla="*/ 318 w 392"/>
                  <a:gd name="T33" fmla="*/ 305 h 313"/>
                  <a:gd name="T34" fmla="*/ 310 w 392"/>
                  <a:gd name="T35" fmla="*/ 297 h 313"/>
                  <a:gd name="T36" fmla="*/ 206 w 392"/>
                  <a:gd name="T37" fmla="*/ 297 h 313"/>
                  <a:gd name="T38" fmla="*/ 206 w 392"/>
                  <a:gd name="T39" fmla="*/ 248 h 313"/>
                  <a:gd name="T40" fmla="*/ 241 w 392"/>
                  <a:gd name="T41" fmla="*/ 248 h 313"/>
                  <a:gd name="T42" fmla="*/ 249 w 392"/>
                  <a:gd name="T43" fmla="*/ 240 h 313"/>
                  <a:gd name="T44" fmla="*/ 241 w 392"/>
                  <a:gd name="T45" fmla="*/ 232 h 313"/>
                  <a:gd name="T46" fmla="*/ 197 w 392"/>
                  <a:gd name="T47" fmla="*/ 232 h 313"/>
                  <a:gd name="T48" fmla="*/ 197 w 392"/>
                  <a:gd name="T49" fmla="*/ 232 h 313"/>
                  <a:gd name="T50" fmla="*/ 197 w 392"/>
                  <a:gd name="T51" fmla="*/ 232 h 313"/>
                  <a:gd name="T52" fmla="*/ 17 w 392"/>
                  <a:gd name="T53" fmla="*/ 232 h 313"/>
                  <a:gd name="T54" fmla="*/ 17 w 392"/>
                  <a:gd name="T55" fmla="*/ 16 h 313"/>
                  <a:gd name="T56" fmla="*/ 376 w 392"/>
                  <a:gd name="T57" fmla="*/ 16 h 313"/>
                  <a:gd name="T58" fmla="*/ 376 w 392"/>
                  <a:gd name="T59" fmla="*/ 232 h 313"/>
                  <a:gd name="T60" fmla="*/ 332 w 392"/>
                  <a:gd name="T61" fmla="*/ 232 h 313"/>
                  <a:gd name="T62" fmla="*/ 324 w 392"/>
                  <a:gd name="T63" fmla="*/ 240 h 313"/>
                  <a:gd name="T64" fmla="*/ 332 w 392"/>
                  <a:gd name="T65" fmla="*/ 248 h 313"/>
                  <a:gd name="T66" fmla="*/ 384 w 392"/>
                  <a:gd name="T67" fmla="*/ 248 h 313"/>
                  <a:gd name="T68" fmla="*/ 392 w 392"/>
                  <a:gd name="T69" fmla="*/ 240 h 313"/>
                  <a:gd name="T70" fmla="*/ 392 w 392"/>
                  <a:gd name="T71" fmla="*/ 8 h 313"/>
                  <a:gd name="T72" fmla="*/ 384 w 392"/>
                  <a:gd name="T7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2" h="313">
                    <a:moveTo>
                      <a:pt x="272" y="240"/>
                    </a:moveTo>
                    <a:cubicBezTo>
                      <a:pt x="272" y="248"/>
                      <a:pt x="278" y="255"/>
                      <a:pt x="286" y="255"/>
                    </a:cubicBezTo>
                    <a:cubicBezTo>
                      <a:pt x="294" y="255"/>
                      <a:pt x="301" y="248"/>
                      <a:pt x="301" y="240"/>
                    </a:cubicBezTo>
                    <a:cubicBezTo>
                      <a:pt x="301" y="232"/>
                      <a:pt x="294" y="226"/>
                      <a:pt x="286" y="226"/>
                    </a:cubicBezTo>
                    <a:cubicBezTo>
                      <a:pt x="278" y="226"/>
                      <a:pt x="272" y="232"/>
                      <a:pt x="272" y="240"/>
                    </a:cubicBezTo>
                    <a:close/>
                    <a:moveTo>
                      <a:pt x="384" y="0"/>
                    </a:moveTo>
                    <a:cubicBezTo>
                      <a:pt x="8" y="0"/>
                      <a:pt x="8" y="0"/>
                      <a:pt x="8" y="0"/>
                    </a:cubicBezTo>
                    <a:cubicBezTo>
                      <a:pt x="4" y="0"/>
                      <a:pt x="0" y="4"/>
                      <a:pt x="0" y="8"/>
                    </a:cubicBezTo>
                    <a:cubicBezTo>
                      <a:pt x="0" y="240"/>
                      <a:pt x="0" y="240"/>
                      <a:pt x="0" y="240"/>
                    </a:cubicBezTo>
                    <a:cubicBezTo>
                      <a:pt x="0" y="245"/>
                      <a:pt x="4" y="248"/>
                      <a:pt x="8" y="248"/>
                    </a:cubicBezTo>
                    <a:cubicBezTo>
                      <a:pt x="189" y="248"/>
                      <a:pt x="189" y="248"/>
                      <a:pt x="189" y="248"/>
                    </a:cubicBezTo>
                    <a:cubicBezTo>
                      <a:pt x="189" y="297"/>
                      <a:pt x="189" y="297"/>
                      <a:pt x="189" y="297"/>
                    </a:cubicBezTo>
                    <a:cubicBezTo>
                      <a:pt x="85" y="297"/>
                      <a:pt x="85" y="297"/>
                      <a:pt x="85" y="297"/>
                    </a:cubicBezTo>
                    <a:cubicBezTo>
                      <a:pt x="80" y="297"/>
                      <a:pt x="76" y="300"/>
                      <a:pt x="76" y="305"/>
                    </a:cubicBezTo>
                    <a:cubicBezTo>
                      <a:pt x="76" y="310"/>
                      <a:pt x="80" y="313"/>
                      <a:pt x="85" y="313"/>
                    </a:cubicBezTo>
                    <a:cubicBezTo>
                      <a:pt x="310" y="313"/>
                      <a:pt x="310" y="313"/>
                      <a:pt x="310" y="313"/>
                    </a:cubicBezTo>
                    <a:cubicBezTo>
                      <a:pt x="314" y="313"/>
                      <a:pt x="318" y="310"/>
                      <a:pt x="318" y="305"/>
                    </a:cubicBezTo>
                    <a:cubicBezTo>
                      <a:pt x="318" y="300"/>
                      <a:pt x="314" y="297"/>
                      <a:pt x="310" y="297"/>
                    </a:cubicBezTo>
                    <a:cubicBezTo>
                      <a:pt x="206" y="297"/>
                      <a:pt x="206" y="297"/>
                      <a:pt x="206" y="297"/>
                    </a:cubicBezTo>
                    <a:cubicBezTo>
                      <a:pt x="206" y="248"/>
                      <a:pt x="206" y="248"/>
                      <a:pt x="206" y="248"/>
                    </a:cubicBezTo>
                    <a:cubicBezTo>
                      <a:pt x="241" y="248"/>
                      <a:pt x="241" y="248"/>
                      <a:pt x="241" y="248"/>
                    </a:cubicBezTo>
                    <a:cubicBezTo>
                      <a:pt x="245" y="248"/>
                      <a:pt x="249" y="245"/>
                      <a:pt x="249" y="240"/>
                    </a:cubicBezTo>
                    <a:cubicBezTo>
                      <a:pt x="249" y="236"/>
                      <a:pt x="245" y="232"/>
                      <a:pt x="241" y="232"/>
                    </a:cubicBezTo>
                    <a:cubicBezTo>
                      <a:pt x="197" y="232"/>
                      <a:pt x="197" y="232"/>
                      <a:pt x="197" y="232"/>
                    </a:cubicBezTo>
                    <a:cubicBezTo>
                      <a:pt x="197" y="232"/>
                      <a:pt x="197" y="232"/>
                      <a:pt x="197" y="232"/>
                    </a:cubicBezTo>
                    <a:cubicBezTo>
                      <a:pt x="197" y="232"/>
                      <a:pt x="197" y="232"/>
                      <a:pt x="197" y="232"/>
                    </a:cubicBezTo>
                    <a:cubicBezTo>
                      <a:pt x="17" y="232"/>
                      <a:pt x="17" y="232"/>
                      <a:pt x="17" y="232"/>
                    </a:cubicBezTo>
                    <a:cubicBezTo>
                      <a:pt x="17" y="16"/>
                      <a:pt x="17" y="16"/>
                      <a:pt x="17" y="16"/>
                    </a:cubicBezTo>
                    <a:cubicBezTo>
                      <a:pt x="376" y="16"/>
                      <a:pt x="376" y="16"/>
                      <a:pt x="376" y="16"/>
                    </a:cubicBezTo>
                    <a:cubicBezTo>
                      <a:pt x="376" y="232"/>
                      <a:pt x="376" y="232"/>
                      <a:pt x="376" y="232"/>
                    </a:cubicBezTo>
                    <a:cubicBezTo>
                      <a:pt x="332" y="232"/>
                      <a:pt x="332" y="232"/>
                      <a:pt x="332" y="232"/>
                    </a:cubicBezTo>
                    <a:cubicBezTo>
                      <a:pt x="327" y="232"/>
                      <a:pt x="324" y="236"/>
                      <a:pt x="324" y="240"/>
                    </a:cubicBezTo>
                    <a:cubicBezTo>
                      <a:pt x="324" y="245"/>
                      <a:pt x="327" y="248"/>
                      <a:pt x="332" y="248"/>
                    </a:cubicBezTo>
                    <a:cubicBezTo>
                      <a:pt x="384" y="248"/>
                      <a:pt x="384" y="248"/>
                      <a:pt x="384" y="248"/>
                    </a:cubicBezTo>
                    <a:cubicBezTo>
                      <a:pt x="389" y="248"/>
                      <a:pt x="392" y="245"/>
                      <a:pt x="392" y="240"/>
                    </a:cubicBezTo>
                    <a:cubicBezTo>
                      <a:pt x="392" y="8"/>
                      <a:pt x="392" y="8"/>
                      <a:pt x="392" y="8"/>
                    </a:cubicBezTo>
                    <a:cubicBezTo>
                      <a:pt x="392" y="4"/>
                      <a:pt x="389" y="0"/>
                      <a:pt x="384" y="0"/>
                    </a:cubicBezTo>
                    <a:close/>
                  </a:path>
                </a:pathLst>
              </a:custGeom>
              <a:grpFill/>
              <a:ln>
                <a:solidFill>
                  <a:schemeClr val="accent6"/>
                </a:solidFill>
              </a:ln>
              <a:extLst/>
            </p:spPr>
            <p:txBody>
              <a:bodyPr vert="horz" wrap="square" lIns="91440" tIns="45720" rIns="91440" bIns="45720" numCol="1" anchor="t" anchorCtr="0" compatLnSpc="1">
                <a:prstTxWarp prst="textNoShape">
                  <a:avLst/>
                </a:prstTxWarp>
              </a:bodyPr>
              <a:lstStyle/>
              <a:p>
                <a:endParaRPr lang="en-US">
                  <a:solidFill>
                    <a:srgbClr val="676767"/>
                  </a:solidFill>
                  <a:latin typeface="Meiryo" charset="-128"/>
                  <a:ea typeface="Meiryo" charset="-128"/>
                  <a:cs typeface="Meiryo" charset="-128"/>
                </a:endParaRPr>
              </a:p>
            </p:txBody>
          </p:sp>
          <p:sp>
            <p:nvSpPr>
              <p:cNvPr id="46" name="Freeform 85"/>
              <p:cNvSpPr>
                <a:spLocks noEditPoints="1"/>
              </p:cNvSpPr>
              <p:nvPr/>
            </p:nvSpPr>
            <p:spPr bwMode="auto">
              <a:xfrm>
                <a:off x="1622902" y="3033485"/>
                <a:ext cx="377188" cy="456194"/>
              </a:xfrm>
              <a:custGeom>
                <a:avLst/>
                <a:gdLst>
                  <a:gd name="T0" fmla="*/ 145 w 289"/>
                  <a:gd name="T1" fmla="*/ 306 h 349"/>
                  <a:gd name="T2" fmla="*/ 159 w 289"/>
                  <a:gd name="T3" fmla="*/ 291 h 349"/>
                  <a:gd name="T4" fmla="*/ 145 w 289"/>
                  <a:gd name="T5" fmla="*/ 277 h 349"/>
                  <a:gd name="T6" fmla="*/ 130 w 289"/>
                  <a:gd name="T7" fmla="*/ 291 h 349"/>
                  <a:gd name="T8" fmla="*/ 145 w 289"/>
                  <a:gd name="T9" fmla="*/ 306 h 349"/>
                  <a:gd name="T10" fmla="*/ 280 w 289"/>
                  <a:gd name="T11" fmla="*/ 0 h 349"/>
                  <a:gd name="T12" fmla="*/ 9 w 289"/>
                  <a:gd name="T13" fmla="*/ 0 h 349"/>
                  <a:gd name="T14" fmla="*/ 0 w 289"/>
                  <a:gd name="T15" fmla="*/ 8 h 349"/>
                  <a:gd name="T16" fmla="*/ 0 w 289"/>
                  <a:gd name="T17" fmla="*/ 341 h 349"/>
                  <a:gd name="T18" fmla="*/ 9 w 289"/>
                  <a:gd name="T19" fmla="*/ 349 h 349"/>
                  <a:gd name="T20" fmla="*/ 280 w 289"/>
                  <a:gd name="T21" fmla="*/ 349 h 349"/>
                  <a:gd name="T22" fmla="*/ 289 w 289"/>
                  <a:gd name="T23" fmla="*/ 341 h 349"/>
                  <a:gd name="T24" fmla="*/ 289 w 289"/>
                  <a:gd name="T25" fmla="*/ 8 h 349"/>
                  <a:gd name="T26" fmla="*/ 280 w 289"/>
                  <a:gd name="T27" fmla="*/ 0 h 349"/>
                  <a:gd name="T28" fmla="*/ 272 w 289"/>
                  <a:gd name="T29" fmla="*/ 333 h 349"/>
                  <a:gd name="T30" fmla="*/ 17 w 289"/>
                  <a:gd name="T31" fmla="*/ 333 h 349"/>
                  <a:gd name="T32" fmla="*/ 17 w 289"/>
                  <a:gd name="T33" fmla="*/ 16 h 349"/>
                  <a:gd name="T34" fmla="*/ 272 w 289"/>
                  <a:gd name="T35" fmla="*/ 16 h 349"/>
                  <a:gd name="T36" fmla="*/ 272 w 289"/>
                  <a:gd name="T37" fmla="*/ 33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9" h="349">
                    <a:moveTo>
                      <a:pt x="145" y="306"/>
                    </a:moveTo>
                    <a:cubicBezTo>
                      <a:pt x="153" y="306"/>
                      <a:pt x="159" y="300"/>
                      <a:pt x="159" y="291"/>
                    </a:cubicBezTo>
                    <a:cubicBezTo>
                      <a:pt x="159" y="283"/>
                      <a:pt x="153" y="277"/>
                      <a:pt x="145" y="277"/>
                    </a:cubicBezTo>
                    <a:cubicBezTo>
                      <a:pt x="136" y="277"/>
                      <a:pt x="130" y="283"/>
                      <a:pt x="130" y="291"/>
                    </a:cubicBezTo>
                    <a:cubicBezTo>
                      <a:pt x="130" y="300"/>
                      <a:pt x="136" y="306"/>
                      <a:pt x="145" y="306"/>
                    </a:cubicBezTo>
                    <a:close/>
                    <a:moveTo>
                      <a:pt x="280" y="0"/>
                    </a:moveTo>
                    <a:cubicBezTo>
                      <a:pt x="9" y="0"/>
                      <a:pt x="9" y="0"/>
                      <a:pt x="9" y="0"/>
                    </a:cubicBezTo>
                    <a:cubicBezTo>
                      <a:pt x="4" y="0"/>
                      <a:pt x="0" y="3"/>
                      <a:pt x="0" y="8"/>
                    </a:cubicBezTo>
                    <a:cubicBezTo>
                      <a:pt x="0" y="341"/>
                      <a:pt x="0" y="341"/>
                      <a:pt x="0" y="341"/>
                    </a:cubicBezTo>
                    <a:cubicBezTo>
                      <a:pt x="0" y="346"/>
                      <a:pt x="4" y="349"/>
                      <a:pt x="9" y="349"/>
                    </a:cubicBezTo>
                    <a:cubicBezTo>
                      <a:pt x="280" y="349"/>
                      <a:pt x="280" y="349"/>
                      <a:pt x="280" y="349"/>
                    </a:cubicBezTo>
                    <a:cubicBezTo>
                      <a:pt x="285" y="349"/>
                      <a:pt x="289" y="346"/>
                      <a:pt x="289" y="341"/>
                    </a:cubicBezTo>
                    <a:cubicBezTo>
                      <a:pt x="289" y="8"/>
                      <a:pt x="289" y="8"/>
                      <a:pt x="289" y="8"/>
                    </a:cubicBezTo>
                    <a:cubicBezTo>
                      <a:pt x="289" y="3"/>
                      <a:pt x="285" y="0"/>
                      <a:pt x="280" y="0"/>
                    </a:cubicBezTo>
                    <a:close/>
                    <a:moveTo>
                      <a:pt x="272" y="333"/>
                    </a:moveTo>
                    <a:cubicBezTo>
                      <a:pt x="17" y="333"/>
                      <a:pt x="17" y="333"/>
                      <a:pt x="17" y="333"/>
                    </a:cubicBezTo>
                    <a:cubicBezTo>
                      <a:pt x="17" y="16"/>
                      <a:pt x="17" y="16"/>
                      <a:pt x="17" y="16"/>
                    </a:cubicBezTo>
                    <a:cubicBezTo>
                      <a:pt x="272" y="16"/>
                      <a:pt x="272" y="16"/>
                      <a:pt x="272" y="16"/>
                    </a:cubicBezTo>
                    <a:lnTo>
                      <a:pt x="272" y="333"/>
                    </a:lnTo>
                    <a:close/>
                  </a:path>
                </a:pathLst>
              </a:custGeom>
              <a:grpFill/>
              <a:ln>
                <a:solidFill>
                  <a:schemeClr val="accent6"/>
                </a:solidFill>
              </a:ln>
              <a:extLst/>
            </p:spPr>
            <p:txBody>
              <a:bodyPr vert="horz" wrap="square" lIns="91440" tIns="45720" rIns="91440" bIns="45720" numCol="1" anchor="t" anchorCtr="0" compatLnSpc="1">
                <a:prstTxWarp prst="textNoShape">
                  <a:avLst/>
                </a:prstTxWarp>
              </a:bodyPr>
              <a:lstStyle/>
              <a:p>
                <a:endParaRPr lang="en-US">
                  <a:solidFill>
                    <a:srgbClr val="676767"/>
                  </a:solidFill>
                  <a:latin typeface="Meiryo" charset="-128"/>
                  <a:ea typeface="Meiryo" charset="-128"/>
                  <a:cs typeface="Meiryo" charset="-128"/>
                </a:endParaRPr>
              </a:p>
            </p:txBody>
          </p:sp>
          <p:sp>
            <p:nvSpPr>
              <p:cNvPr id="47" name="Freeform 86"/>
              <p:cNvSpPr>
                <a:spLocks noEditPoints="1"/>
              </p:cNvSpPr>
              <p:nvPr/>
            </p:nvSpPr>
            <p:spPr bwMode="auto">
              <a:xfrm>
                <a:off x="2092424" y="3117814"/>
                <a:ext cx="214247" cy="364730"/>
              </a:xfrm>
              <a:custGeom>
                <a:avLst/>
                <a:gdLst>
                  <a:gd name="T0" fmla="*/ 82 w 164"/>
                  <a:gd name="T1" fmla="*/ 237 h 279"/>
                  <a:gd name="T2" fmla="*/ 96 w 164"/>
                  <a:gd name="T3" fmla="*/ 223 h 279"/>
                  <a:gd name="T4" fmla="*/ 82 w 164"/>
                  <a:gd name="T5" fmla="*/ 209 h 279"/>
                  <a:gd name="T6" fmla="*/ 68 w 164"/>
                  <a:gd name="T7" fmla="*/ 223 h 279"/>
                  <a:gd name="T8" fmla="*/ 82 w 164"/>
                  <a:gd name="T9" fmla="*/ 237 h 279"/>
                  <a:gd name="T10" fmla="*/ 156 w 164"/>
                  <a:gd name="T11" fmla="*/ 0 h 279"/>
                  <a:gd name="T12" fmla="*/ 8 w 164"/>
                  <a:gd name="T13" fmla="*/ 0 h 279"/>
                  <a:gd name="T14" fmla="*/ 0 w 164"/>
                  <a:gd name="T15" fmla="*/ 8 h 279"/>
                  <a:gd name="T16" fmla="*/ 0 w 164"/>
                  <a:gd name="T17" fmla="*/ 271 h 279"/>
                  <a:gd name="T18" fmla="*/ 8 w 164"/>
                  <a:gd name="T19" fmla="*/ 279 h 279"/>
                  <a:gd name="T20" fmla="*/ 156 w 164"/>
                  <a:gd name="T21" fmla="*/ 279 h 279"/>
                  <a:gd name="T22" fmla="*/ 164 w 164"/>
                  <a:gd name="T23" fmla="*/ 271 h 279"/>
                  <a:gd name="T24" fmla="*/ 164 w 164"/>
                  <a:gd name="T25" fmla="*/ 8 h 279"/>
                  <a:gd name="T26" fmla="*/ 156 w 164"/>
                  <a:gd name="T27" fmla="*/ 0 h 279"/>
                  <a:gd name="T28" fmla="*/ 148 w 164"/>
                  <a:gd name="T29" fmla="*/ 263 h 279"/>
                  <a:gd name="T30" fmla="*/ 16 w 164"/>
                  <a:gd name="T31" fmla="*/ 263 h 279"/>
                  <a:gd name="T32" fmla="*/ 16 w 164"/>
                  <a:gd name="T33" fmla="*/ 16 h 279"/>
                  <a:gd name="T34" fmla="*/ 148 w 164"/>
                  <a:gd name="T35" fmla="*/ 16 h 279"/>
                  <a:gd name="T36" fmla="*/ 148 w 164"/>
                  <a:gd name="T37" fmla="*/ 26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4" h="279">
                    <a:moveTo>
                      <a:pt x="82" y="237"/>
                    </a:moveTo>
                    <a:cubicBezTo>
                      <a:pt x="90" y="237"/>
                      <a:pt x="96" y="231"/>
                      <a:pt x="96" y="223"/>
                    </a:cubicBezTo>
                    <a:cubicBezTo>
                      <a:pt x="96" y="216"/>
                      <a:pt x="90" y="209"/>
                      <a:pt x="82" y="209"/>
                    </a:cubicBezTo>
                    <a:cubicBezTo>
                      <a:pt x="75" y="209"/>
                      <a:pt x="68" y="216"/>
                      <a:pt x="68" y="223"/>
                    </a:cubicBezTo>
                    <a:cubicBezTo>
                      <a:pt x="68" y="231"/>
                      <a:pt x="75" y="237"/>
                      <a:pt x="82" y="237"/>
                    </a:cubicBezTo>
                    <a:close/>
                    <a:moveTo>
                      <a:pt x="156" y="0"/>
                    </a:moveTo>
                    <a:cubicBezTo>
                      <a:pt x="8" y="0"/>
                      <a:pt x="8" y="0"/>
                      <a:pt x="8" y="0"/>
                    </a:cubicBezTo>
                    <a:cubicBezTo>
                      <a:pt x="4" y="0"/>
                      <a:pt x="0" y="3"/>
                      <a:pt x="0" y="8"/>
                    </a:cubicBezTo>
                    <a:cubicBezTo>
                      <a:pt x="0" y="271"/>
                      <a:pt x="0" y="271"/>
                      <a:pt x="0" y="271"/>
                    </a:cubicBezTo>
                    <a:cubicBezTo>
                      <a:pt x="0" y="275"/>
                      <a:pt x="4" y="279"/>
                      <a:pt x="8" y="279"/>
                    </a:cubicBezTo>
                    <a:cubicBezTo>
                      <a:pt x="156" y="279"/>
                      <a:pt x="156" y="279"/>
                      <a:pt x="156" y="279"/>
                    </a:cubicBezTo>
                    <a:cubicBezTo>
                      <a:pt x="161" y="279"/>
                      <a:pt x="164" y="275"/>
                      <a:pt x="164" y="271"/>
                    </a:cubicBezTo>
                    <a:cubicBezTo>
                      <a:pt x="164" y="8"/>
                      <a:pt x="164" y="8"/>
                      <a:pt x="164" y="8"/>
                    </a:cubicBezTo>
                    <a:cubicBezTo>
                      <a:pt x="164" y="3"/>
                      <a:pt x="161" y="0"/>
                      <a:pt x="156" y="0"/>
                    </a:cubicBezTo>
                    <a:close/>
                    <a:moveTo>
                      <a:pt x="148" y="263"/>
                    </a:moveTo>
                    <a:cubicBezTo>
                      <a:pt x="16" y="263"/>
                      <a:pt x="16" y="263"/>
                      <a:pt x="16" y="263"/>
                    </a:cubicBezTo>
                    <a:cubicBezTo>
                      <a:pt x="16" y="16"/>
                      <a:pt x="16" y="16"/>
                      <a:pt x="16" y="16"/>
                    </a:cubicBezTo>
                    <a:cubicBezTo>
                      <a:pt x="148" y="16"/>
                      <a:pt x="148" y="16"/>
                      <a:pt x="148" y="16"/>
                    </a:cubicBezTo>
                    <a:lnTo>
                      <a:pt x="148" y="263"/>
                    </a:lnTo>
                    <a:close/>
                  </a:path>
                </a:pathLst>
              </a:custGeom>
              <a:grpFill/>
              <a:ln>
                <a:solidFill>
                  <a:schemeClr val="accent6"/>
                </a:solidFill>
              </a:ln>
              <a:extLst/>
            </p:spPr>
            <p:txBody>
              <a:bodyPr vert="horz" wrap="square" lIns="91440" tIns="45720" rIns="91440" bIns="45720" numCol="1" anchor="t" anchorCtr="0" compatLnSpc="1">
                <a:prstTxWarp prst="textNoShape">
                  <a:avLst/>
                </a:prstTxWarp>
              </a:bodyPr>
              <a:lstStyle/>
              <a:p>
                <a:endParaRPr lang="en-US">
                  <a:solidFill>
                    <a:srgbClr val="676767"/>
                  </a:solidFill>
                  <a:latin typeface="Meiryo" charset="-128"/>
                  <a:ea typeface="Meiryo" charset="-128"/>
                  <a:cs typeface="Meiryo" charset="-128"/>
                </a:endParaRPr>
              </a:p>
            </p:txBody>
          </p:sp>
        </p:grpSp>
        <p:sp>
          <p:nvSpPr>
            <p:cNvPr id="48" name="TextBox 47"/>
            <p:cNvSpPr txBox="1"/>
            <p:nvPr/>
          </p:nvSpPr>
          <p:spPr>
            <a:xfrm>
              <a:off x="888235" y="4223788"/>
              <a:ext cx="2159566" cy="307777"/>
            </a:xfrm>
            <a:prstGeom prst="rect">
              <a:avLst/>
            </a:prstGeom>
            <a:noFill/>
          </p:spPr>
          <p:txBody>
            <a:bodyPr wrap="none" rtlCol="0">
              <a:spAutoFit/>
            </a:bodyPr>
            <a:lstStyle/>
            <a:p>
              <a:pPr algn="ctr"/>
              <a:r>
                <a:rPr lang="ja-JP" altLang="en-US" sz="1400" b="1" dirty="0" smtClean="0">
                  <a:solidFill>
                    <a:schemeClr val="accent6"/>
                  </a:solidFill>
                  <a:latin typeface="Meiryo" charset="-128"/>
                  <a:ea typeface="Meiryo" charset="-128"/>
                  <a:cs typeface="Meiryo" charset="-128"/>
                </a:rPr>
                <a:t>どのツールを利用する？</a:t>
              </a:r>
              <a:endParaRPr lang="en-US" sz="1400" b="1" dirty="0">
                <a:solidFill>
                  <a:schemeClr val="accent6"/>
                </a:solidFill>
                <a:latin typeface="Meiryo" charset="-128"/>
                <a:ea typeface="Meiryo" charset="-128"/>
                <a:cs typeface="Meiryo" charset="-128"/>
              </a:endParaRPr>
            </a:p>
          </p:txBody>
        </p:sp>
      </p:grpSp>
      <p:grpSp>
        <p:nvGrpSpPr>
          <p:cNvPr id="14" name="Group 13"/>
          <p:cNvGrpSpPr/>
          <p:nvPr/>
        </p:nvGrpSpPr>
        <p:grpSpPr>
          <a:xfrm>
            <a:off x="3509240" y="3297899"/>
            <a:ext cx="2159567" cy="1512350"/>
            <a:chOff x="3509239" y="3019215"/>
            <a:chExt cx="2159567" cy="1512350"/>
          </a:xfrm>
          <a:noFill/>
        </p:grpSpPr>
        <p:sp>
          <p:nvSpPr>
            <p:cNvPr id="49" name="TextBox 48"/>
            <p:cNvSpPr txBox="1"/>
            <p:nvPr/>
          </p:nvSpPr>
          <p:spPr>
            <a:xfrm>
              <a:off x="3509239" y="4223788"/>
              <a:ext cx="2159567" cy="307777"/>
            </a:xfrm>
            <a:prstGeom prst="rect">
              <a:avLst/>
            </a:prstGeom>
            <a:grpFill/>
            <a:ln>
              <a:noFill/>
            </a:ln>
          </p:spPr>
          <p:txBody>
            <a:bodyPr wrap="none" rtlCol="0">
              <a:spAutoFit/>
            </a:bodyPr>
            <a:lstStyle/>
            <a:p>
              <a:pPr algn="ctr"/>
              <a:r>
                <a:rPr lang="ja-JP" altLang="en-US" sz="1400" dirty="0" smtClean="0">
                  <a:solidFill>
                    <a:srgbClr val="4993C7"/>
                  </a:solidFill>
                  <a:latin typeface="Meiryo" charset="-128"/>
                  <a:ea typeface="Meiryo" charset="-128"/>
                  <a:cs typeface="Meiryo" charset="-128"/>
                </a:rPr>
                <a:t>どうやってつなげよう？</a:t>
              </a:r>
              <a:endParaRPr lang="en-US" sz="1400" dirty="0">
                <a:solidFill>
                  <a:srgbClr val="4993C7"/>
                </a:solidFill>
                <a:latin typeface="Meiryo" charset="-128"/>
                <a:ea typeface="Meiryo" charset="-128"/>
                <a:cs typeface="Meiryo" charset="-128"/>
              </a:endParaRPr>
            </a:p>
          </p:txBody>
        </p:sp>
        <p:sp>
          <p:nvSpPr>
            <p:cNvPr id="50" name="Freeform 90"/>
            <p:cNvSpPr>
              <a:spLocks noEditPoints="1"/>
            </p:cNvSpPr>
            <p:nvPr/>
          </p:nvSpPr>
          <p:spPr bwMode="auto">
            <a:xfrm>
              <a:off x="4178937" y="3019215"/>
              <a:ext cx="834324" cy="843106"/>
            </a:xfrm>
            <a:custGeom>
              <a:avLst/>
              <a:gdLst>
                <a:gd name="T0" fmla="*/ 103 w 371"/>
                <a:gd name="T1" fmla="*/ 72 h 375"/>
                <a:gd name="T2" fmla="*/ 96 w 371"/>
                <a:gd name="T3" fmla="*/ 86 h 375"/>
                <a:gd name="T4" fmla="*/ 312 w 371"/>
                <a:gd name="T5" fmla="*/ 96 h 375"/>
                <a:gd name="T6" fmla="*/ 305 w 371"/>
                <a:gd name="T7" fmla="*/ 112 h 375"/>
                <a:gd name="T8" fmla="*/ 165 w 371"/>
                <a:gd name="T9" fmla="*/ 375 h 375"/>
                <a:gd name="T10" fmla="*/ 167 w 371"/>
                <a:gd name="T11" fmla="*/ 356 h 375"/>
                <a:gd name="T12" fmla="*/ 73 w 371"/>
                <a:gd name="T13" fmla="*/ 95 h 375"/>
                <a:gd name="T14" fmla="*/ 67 w 371"/>
                <a:gd name="T15" fmla="*/ 112 h 375"/>
                <a:gd name="T16" fmla="*/ 284 w 371"/>
                <a:gd name="T17" fmla="*/ 82 h 375"/>
                <a:gd name="T18" fmla="*/ 271 w 371"/>
                <a:gd name="T19" fmla="*/ 85 h 375"/>
                <a:gd name="T20" fmla="*/ 335 w 371"/>
                <a:gd name="T21" fmla="*/ 130 h 375"/>
                <a:gd name="T22" fmla="*/ 327 w 371"/>
                <a:gd name="T23" fmla="*/ 144 h 375"/>
                <a:gd name="T24" fmla="*/ 126 w 371"/>
                <a:gd name="T25" fmla="*/ 365 h 375"/>
                <a:gd name="T26" fmla="*/ 132 w 371"/>
                <a:gd name="T27" fmla="*/ 348 h 375"/>
                <a:gd name="T28" fmla="*/ 204 w 371"/>
                <a:gd name="T29" fmla="*/ 375 h 375"/>
                <a:gd name="T30" fmla="*/ 203 w 371"/>
                <a:gd name="T31" fmla="*/ 356 h 375"/>
                <a:gd name="T32" fmla="*/ 53 w 371"/>
                <a:gd name="T33" fmla="*/ 138 h 375"/>
                <a:gd name="T34" fmla="*/ 41 w 371"/>
                <a:gd name="T35" fmla="*/ 142 h 375"/>
                <a:gd name="T36" fmla="*/ 242 w 371"/>
                <a:gd name="T37" fmla="*/ 366 h 375"/>
                <a:gd name="T38" fmla="*/ 238 w 371"/>
                <a:gd name="T39" fmla="*/ 348 h 375"/>
                <a:gd name="T40" fmla="*/ 16 w 371"/>
                <a:gd name="T41" fmla="*/ 269 h 375"/>
                <a:gd name="T42" fmla="*/ 115 w 371"/>
                <a:gd name="T43" fmla="*/ 316 h 375"/>
                <a:gd name="T44" fmla="*/ 13 w 371"/>
                <a:gd name="T45" fmla="*/ 305 h 375"/>
                <a:gd name="T46" fmla="*/ 98 w 371"/>
                <a:gd name="T47" fmla="*/ 276 h 375"/>
                <a:gd name="T48" fmla="*/ 61 w 371"/>
                <a:gd name="T49" fmla="*/ 240 h 375"/>
                <a:gd name="T50" fmla="*/ 31 w 371"/>
                <a:gd name="T51" fmla="*/ 209 h 375"/>
                <a:gd name="T52" fmla="*/ 81 w 371"/>
                <a:gd name="T53" fmla="*/ 209 h 375"/>
                <a:gd name="T54" fmla="*/ 61 w 371"/>
                <a:gd name="T55" fmla="*/ 190 h 375"/>
                <a:gd name="T56" fmla="*/ 310 w 371"/>
                <a:gd name="T57" fmla="*/ 178 h 375"/>
                <a:gd name="T58" fmla="*/ 310 w 371"/>
                <a:gd name="T59" fmla="*/ 190 h 375"/>
                <a:gd name="T60" fmla="*/ 291 w 371"/>
                <a:gd name="T61" fmla="*/ 209 h 375"/>
                <a:gd name="T62" fmla="*/ 310 w 371"/>
                <a:gd name="T63" fmla="*/ 252 h 375"/>
                <a:gd name="T64" fmla="*/ 256 w 371"/>
                <a:gd name="T65" fmla="*/ 316 h 375"/>
                <a:gd name="T66" fmla="*/ 355 w 371"/>
                <a:gd name="T67" fmla="*/ 269 h 375"/>
                <a:gd name="T68" fmla="*/ 310 w 371"/>
                <a:gd name="T69" fmla="*/ 263 h 375"/>
                <a:gd name="T70" fmla="*/ 262 w 371"/>
                <a:gd name="T71" fmla="*/ 305 h 375"/>
                <a:gd name="T72" fmla="*/ 245 w 371"/>
                <a:gd name="T73" fmla="*/ 133 h 375"/>
                <a:gd name="T74" fmla="*/ 141 w 371"/>
                <a:gd name="T75" fmla="*/ 90 h 375"/>
                <a:gd name="T76" fmla="*/ 149 w 371"/>
                <a:gd name="T77" fmla="*/ 98 h 375"/>
                <a:gd name="T78" fmla="*/ 234 w 371"/>
                <a:gd name="T79" fmla="*/ 126 h 375"/>
                <a:gd name="T80" fmla="*/ 186 w 371"/>
                <a:gd name="T81" fmla="*/ 61 h 375"/>
                <a:gd name="T82" fmla="*/ 155 w 371"/>
                <a:gd name="T83" fmla="*/ 31 h 375"/>
                <a:gd name="T84" fmla="*/ 205 w 371"/>
                <a:gd name="T85" fmla="*/ 31 h 375"/>
                <a:gd name="T86" fmla="*/ 186 w 371"/>
                <a:gd name="T87" fmla="*/ 1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1" h="375">
                  <a:moveTo>
                    <a:pt x="96" y="86"/>
                  </a:moveTo>
                  <a:cubicBezTo>
                    <a:pt x="97" y="86"/>
                    <a:pt x="99" y="86"/>
                    <a:pt x="101" y="85"/>
                  </a:cubicBezTo>
                  <a:cubicBezTo>
                    <a:pt x="105" y="82"/>
                    <a:pt x="106" y="76"/>
                    <a:pt x="103" y="72"/>
                  </a:cubicBezTo>
                  <a:cubicBezTo>
                    <a:pt x="100" y="67"/>
                    <a:pt x="95" y="66"/>
                    <a:pt x="90" y="69"/>
                  </a:cubicBezTo>
                  <a:cubicBezTo>
                    <a:pt x="86" y="72"/>
                    <a:pt x="85" y="78"/>
                    <a:pt x="88" y="82"/>
                  </a:cubicBezTo>
                  <a:cubicBezTo>
                    <a:pt x="90" y="85"/>
                    <a:pt x="93" y="86"/>
                    <a:pt x="96" y="86"/>
                  </a:cubicBezTo>
                  <a:close/>
                  <a:moveTo>
                    <a:pt x="305" y="112"/>
                  </a:moveTo>
                  <a:cubicBezTo>
                    <a:pt x="307" y="112"/>
                    <a:pt x="309" y="111"/>
                    <a:pt x="311" y="110"/>
                  </a:cubicBezTo>
                  <a:cubicBezTo>
                    <a:pt x="315" y="106"/>
                    <a:pt x="315" y="100"/>
                    <a:pt x="312" y="96"/>
                  </a:cubicBezTo>
                  <a:cubicBezTo>
                    <a:pt x="308" y="92"/>
                    <a:pt x="302" y="92"/>
                    <a:pt x="299" y="95"/>
                  </a:cubicBezTo>
                  <a:cubicBezTo>
                    <a:pt x="295" y="99"/>
                    <a:pt x="294" y="105"/>
                    <a:pt x="298" y="109"/>
                  </a:cubicBezTo>
                  <a:cubicBezTo>
                    <a:pt x="300" y="111"/>
                    <a:pt x="302" y="112"/>
                    <a:pt x="305" y="112"/>
                  </a:cubicBezTo>
                  <a:close/>
                  <a:moveTo>
                    <a:pt x="167" y="356"/>
                  </a:moveTo>
                  <a:cubicBezTo>
                    <a:pt x="162" y="356"/>
                    <a:pt x="157" y="359"/>
                    <a:pt x="157" y="365"/>
                  </a:cubicBezTo>
                  <a:cubicBezTo>
                    <a:pt x="156" y="370"/>
                    <a:pt x="160" y="374"/>
                    <a:pt x="165" y="375"/>
                  </a:cubicBezTo>
                  <a:cubicBezTo>
                    <a:pt x="166" y="375"/>
                    <a:pt x="166" y="375"/>
                    <a:pt x="166" y="375"/>
                  </a:cubicBezTo>
                  <a:cubicBezTo>
                    <a:pt x="171" y="375"/>
                    <a:pt x="175" y="372"/>
                    <a:pt x="175" y="367"/>
                  </a:cubicBezTo>
                  <a:cubicBezTo>
                    <a:pt x="176" y="362"/>
                    <a:pt x="172" y="357"/>
                    <a:pt x="167" y="356"/>
                  </a:cubicBezTo>
                  <a:close/>
                  <a:moveTo>
                    <a:pt x="67" y="112"/>
                  </a:moveTo>
                  <a:cubicBezTo>
                    <a:pt x="69" y="112"/>
                    <a:pt x="72" y="111"/>
                    <a:pt x="74" y="109"/>
                  </a:cubicBezTo>
                  <a:cubicBezTo>
                    <a:pt x="77" y="105"/>
                    <a:pt x="77" y="99"/>
                    <a:pt x="73" y="95"/>
                  </a:cubicBezTo>
                  <a:cubicBezTo>
                    <a:pt x="69" y="92"/>
                    <a:pt x="63" y="92"/>
                    <a:pt x="60" y="96"/>
                  </a:cubicBezTo>
                  <a:cubicBezTo>
                    <a:pt x="56" y="100"/>
                    <a:pt x="57" y="106"/>
                    <a:pt x="61" y="109"/>
                  </a:cubicBezTo>
                  <a:cubicBezTo>
                    <a:pt x="62" y="111"/>
                    <a:pt x="65" y="112"/>
                    <a:pt x="67" y="112"/>
                  </a:cubicBezTo>
                  <a:close/>
                  <a:moveTo>
                    <a:pt x="271" y="85"/>
                  </a:moveTo>
                  <a:cubicBezTo>
                    <a:pt x="272" y="86"/>
                    <a:pt x="274" y="87"/>
                    <a:pt x="276" y="87"/>
                  </a:cubicBezTo>
                  <a:cubicBezTo>
                    <a:pt x="279" y="87"/>
                    <a:pt x="282" y="85"/>
                    <a:pt x="284" y="82"/>
                  </a:cubicBezTo>
                  <a:cubicBezTo>
                    <a:pt x="287" y="78"/>
                    <a:pt x="286" y="72"/>
                    <a:pt x="282" y="69"/>
                  </a:cubicBezTo>
                  <a:cubicBezTo>
                    <a:pt x="277" y="66"/>
                    <a:pt x="271" y="67"/>
                    <a:pt x="268" y="72"/>
                  </a:cubicBezTo>
                  <a:cubicBezTo>
                    <a:pt x="265" y="76"/>
                    <a:pt x="266" y="82"/>
                    <a:pt x="271" y="85"/>
                  </a:cubicBezTo>
                  <a:close/>
                  <a:moveTo>
                    <a:pt x="327" y="144"/>
                  </a:moveTo>
                  <a:cubicBezTo>
                    <a:pt x="328" y="144"/>
                    <a:pt x="330" y="143"/>
                    <a:pt x="331" y="142"/>
                  </a:cubicBezTo>
                  <a:cubicBezTo>
                    <a:pt x="336" y="140"/>
                    <a:pt x="337" y="134"/>
                    <a:pt x="335" y="130"/>
                  </a:cubicBezTo>
                  <a:cubicBezTo>
                    <a:pt x="333" y="125"/>
                    <a:pt x="327" y="123"/>
                    <a:pt x="322" y="126"/>
                  </a:cubicBezTo>
                  <a:cubicBezTo>
                    <a:pt x="318" y="128"/>
                    <a:pt x="316" y="134"/>
                    <a:pt x="318" y="138"/>
                  </a:cubicBezTo>
                  <a:cubicBezTo>
                    <a:pt x="320" y="142"/>
                    <a:pt x="323" y="144"/>
                    <a:pt x="327" y="144"/>
                  </a:cubicBezTo>
                  <a:close/>
                  <a:moveTo>
                    <a:pt x="132" y="348"/>
                  </a:moveTo>
                  <a:cubicBezTo>
                    <a:pt x="127" y="346"/>
                    <a:pt x="122" y="348"/>
                    <a:pt x="120" y="353"/>
                  </a:cubicBezTo>
                  <a:cubicBezTo>
                    <a:pt x="118" y="358"/>
                    <a:pt x="121" y="363"/>
                    <a:pt x="126" y="365"/>
                  </a:cubicBezTo>
                  <a:cubicBezTo>
                    <a:pt x="127" y="366"/>
                    <a:pt x="128" y="366"/>
                    <a:pt x="129" y="366"/>
                  </a:cubicBezTo>
                  <a:cubicBezTo>
                    <a:pt x="133" y="366"/>
                    <a:pt x="136" y="364"/>
                    <a:pt x="138" y="360"/>
                  </a:cubicBezTo>
                  <a:cubicBezTo>
                    <a:pt x="140" y="355"/>
                    <a:pt x="137" y="349"/>
                    <a:pt x="132" y="348"/>
                  </a:cubicBezTo>
                  <a:close/>
                  <a:moveTo>
                    <a:pt x="203" y="356"/>
                  </a:moveTo>
                  <a:cubicBezTo>
                    <a:pt x="198" y="357"/>
                    <a:pt x="194" y="362"/>
                    <a:pt x="195" y="367"/>
                  </a:cubicBezTo>
                  <a:cubicBezTo>
                    <a:pt x="196" y="372"/>
                    <a:pt x="200" y="375"/>
                    <a:pt x="204" y="375"/>
                  </a:cubicBezTo>
                  <a:cubicBezTo>
                    <a:pt x="206" y="375"/>
                    <a:pt x="206" y="375"/>
                    <a:pt x="206" y="375"/>
                  </a:cubicBezTo>
                  <a:cubicBezTo>
                    <a:pt x="211" y="375"/>
                    <a:pt x="214" y="370"/>
                    <a:pt x="214" y="365"/>
                  </a:cubicBezTo>
                  <a:cubicBezTo>
                    <a:pt x="213" y="360"/>
                    <a:pt x="208" y="356"/>
                    <a:pt x="203" y="356"/>
                  </a:cubicBezTo>
                  <a:close/>
                  <a:moveTo>
                    <a:pt x="41" y="142"/>
                  </a:moveTo>
                  <a:cubicBezTo>
                    <a:pt x="42" y="143"/>
                    <a:pt x="44" y="143"/>
                    <a:pt x="45" y="143"/>
                  </a:cubicBezTo>
                  <a:cubicBezTo>
                    <a:pt x="48" y="143"/>
                    <a:pt x="52" y="141"/>
                    <a:pt x="53" y="138"/>
                  </a:cubicBezTo>
                  <a:cubicBezTo>
                    <a:pt x="56" y="134"/>
                    <a:pt x="54" y="128"/>
                    <a:pt x="49" y="125"/>
                  </a:cubicBezTo>
                  <a:cubicBezTo>
                    <a:pt x="45" y="123"/>
                    <a:pt x="39" y="125"/>
                    <a:pt x="37" y="129"/>
                  </a:cubicBezTo>
                  <a:cubicBezTo>
                    <a:pt x="34" y="134"/>
                    <a:pt x="36" y="140"/>
                    <a:pt x="41" y="142"/>
                  </a:cubicBezTo>
                  <a:close/>
                  <a:moveTo>
                    <a:pt x="238" y="348"/>
                  </a:moveTo>
                  <a:cubicBezTo>
                    <a:pt x="233" y="350"/>
                    <a:pt x="231" y="355"/>
                    <a:pt x="233" y="360"/>
                  </a:cubicBezTo>
                  <a:cubicBezTo>
                    <a:pt x="234" y="364"/>
                    <a:pt x="238" y="366"/>
                    <a:pt x="242" y="366"/>
                  </a:cubicBezTo>
                  <a:cubicBezTo>
                    <a:pt x="243" y="366"/>
                    <a:pt x="244" y="366"/>
                    <a:pt x="245" y="366"/>
                  </a:cubicBezTo>
                  <a:cubicBezTo>
                    <a:pt x="250" y="364"/>
                    <a:pt x="252" y="358"/>
                    <a:pt x="250" y="353"/>
                  </a:cubicBezTo>
                  <a:cubicBezTo>
                    <a:pt x="249" y="349"/>
                    <a:pt x="243" y="346"/>
                    <a:pt x="238" y="348"/>
                  </a:cubicBezTo>
                  <a:close/>
                  <a:moveTo>
                    <a:pt x="106" y="269"/>
                  </a:moveTo>
                  <a:cubicBezTo>
                    <a:pt x="96" y="257"/>
                    <a:pt x="81" y="252"/>
                    <a:pt x="61" y="252"/>
                  </a:cubicBezTo>
                  <a:cubicBezTo>
                    <a:pt x="42" y="252"/>
                    <a:pt x="27" y="257"/>
                    <a:pt x="16" y="269"/>
                  </a:cubicBezTo>
                  <a:cubicBezTo>
                    <a:pt x="0" y="286"/>
                    <a:pt x="2" y="310"/>
                    <a:pt x="2" y="311"/>
                  </a:cubicBezTo>
                  <a:cubicBezTo>
                    <a:pt x="2" y="314"/>
                    <a:pt x="5" y="316"/>
                    <a:pt x="8" y="316"/>
                  </a:cubicBezTo>
                  <a:cubicBezTo>
                    <a:pt x="115" y="316"/>
                    <a:pt x="115" y="316"/>
                    <a:pt x="115" y="316"/>
                  </a:cubicBezTo>
                  <a:cubicBezTo>
                    <a:pt x="118" y="316"/>
                    <a:pt x="120" y="314"/>
                    <a:pt x="121" y="311"/>
                  </a:cubicBezTo>
                  <a:cubicBezTo>
                    <a:pt x="121" y="310"/>
                    <a:pt x="122" y="286"/>
                    <a:pt x="106" y="269"/>
                  </a:cubicBezTo>
                  <a:close/>
                  <a:moveTo>
                    <a:pt x="13" y="305"/>
                  </a:moveTo>
                  <a:cubicBezTo>
                    <a:pt x="14" y="298"/>
                    <a:pt x="16" y="286"/>
                    <a:pt x="25" y="276"/>
                  </a:cubicBezTo>
                  <a:cubicBezTo>
                    <a:pt x="33" y="267"/>
                    <a:pt x="45" y="263"/>
                    <a:pt x="61" y="263"/>
                  </a:cubicBezTo>
                  <a:cubicBezTo>
                    <a:pt x="77" y="263"/>
                    <a:pt x="90" y="267"/>
                    <a:pt x="98" y="276"/>
                  </a:cubicBezTo>
                  <a:cubicBezTo>
                    <a:pt x="107" y="286"/>
                    <a:pt x="109" y="298"/>
                    <a:pt x="109" y="305"/>
                  </a:cubicBezTo>
                  <a:lnTo>
                    <a:pt x="13" y="305"/>
                  </a:lnTo>
                  <a:close/>
                  <a:moveTo>
                    <a:pt x="61" y="240"/>
                  </a:moveTo>
                  <a:cubicBezTo>
                    <a:pt x="78" y="240"/>
                    <a:pt x="92" y="226"/>
                    <a:pt x="92" y="209"/>
                  </a:cubicBezTo>
                  <a:cubicBezTo>
                    <a:pt x="92" y="192"/>
                    <a:pt x="78" y="178"/>
                    <a:pt x="61" y="178"/>
                  </a:cubicBezTo>
                  <a:cubicBezTo>
                    <a:pt x="44" y="178"/>
                    <a:pt x="31" y="192"/>
                    <a:pt x="31" y="209"/>
                  </a:cubicBezTo>
                  <a:cubicBezTo>
                    <a:pt x="31" y="226"/>
                    <a:pt x="44" y="240"/>
                    <a:pt x="61" y="240"/>
                  </a:cubicBezTo>
                  <a:close/>
                  <a:moveTo>
                    <a:pt x="61" y="190"/>
                  </a:moveTo>
                  <a:cubicBezTo>
                    <a:pt x="72" y="190"/>
                    <a:pt x="81" y="198"/>
                    <a:pt x="81" y="209"/>
                  </a:cubicBezTo>
                  <a:cubicBezTo>
                    <a:pt x="81" y="220"/>
                    <a:pt x="72" y="229"/>
                    <a:pt x="61" y="229"/>
                  </a:cubicBezTo>
                  <a:cubicBezTo>
                    <a:pt x="51" y="229"/>
                    <a:pt x="42" y="220"/>
                    <a:pt x="42" y="209"/>
                  </a:cubicBezTo>
                  <a:cubicBezTo>
                    <a:pt x="42" y="198"/>
                    <a:pt x="51" y="190"/>
                    <a:pt x="61" y="190"/>
                  </a:cubicBezTo>
                  <a:close/>
                  <a:moveTo>
                    <a:pt x="310" y="240"/>
                  </a:moveTo>
                  <a:cubicBezTo>
                    <a:pt x="327" y="240"/>
                    <a:pt x="341" y="226"/>
                    <a:pt x="341" y="209"/>
                  </a:cubicBezTo>
                  <a:cubicBezTo>
                    <a:pt x="341" y="192"/>
                    <a:pt x="327" y="178"/>
                    <a:pt x="310" y="178"/>
                  </a:cubicBezTo>
                  <a:cubicBezTo>
                    <a:pt x="293" y="178"/>
                    <a:pt x="279" y="192"/>
                    <a:pt x="279" y="209"/>
                  </a:cubicBezTo>
                  <a:cubicBezTo>
                    <a:pt x="279" y="226"/>
                    <a:pt x="293" y="240"/>
                    <a:pt x="310" y="240"/>
                  </a:cubicBezTo>
                  <a:close/>
                  <a:moveTo>
                    <a:pt x="310" y="190"/>
                  </a:moveTo>
                  <a:cubicBezTo>
                    <a:pt x="321" y="190"/>
                    <a:pt x="330" y="198"/>
                    <a:pt x="330" y="209"/>
                  </a:cubicBezTo>
                  <a:cubicBezTo>
                    <a:pt x="330" y="220"/>
                    <a:pt x="321" y="229"/>
                    <a:pt x="310" y="229"/>
                  </a:cubicBezTo>
                  <a:cubicBezTo>
                    <a:pt x="299" y="229"/>
                    <a:pt x="291" y="220"/>
                    <a:pt x="291" y="209"/>
                  </a:cubicBezTo>
                  <a:cubicBezTo>
                    <a:pt x="291" y="198"/>
                    <a:pt x="299" y="190"/>
                    <a:pt x="310" y="190"/>
                  </a:cubicBezTo>
                  <a:close/>
                  <a:moveTo>
                    <a:pt x="355" y="269"/>
                  </a:moveTo>
                  <a:cubicBezTo>
                    <a:pt x="345" y="257"/>
                    <a:pt x="330" y="252"/>
                    <a:pt x="310" y="252"/>
                  </a:cubicBezTo>
                  <a:cubicBezTo>
                    <a:pt x="291" y="252"/>
                    <a:pt x="276" y="257"/>
                    <a:pt x="265" y="269"/>
                  </a:cubicBezTo>
                  <a:cubicBezTo>
                    <a:pt x="249" y="286"/>
                    <a:pt x="251" y="310"/>
                    <a:pt x="251" y="311"/>
                  </a:cubicBezTo>
                  <a:cubicBezTo>
                    <a:pt x="251" y="314"/>
                    <a:pt x="253" y="316"/>
                    <a:pt x="256" y="316"/>
                  </a:cubicBezTo>
                  <a:cubicBezTo>
                    <a:pt x="364" y="316"/>
                    <a:pt x="364" y="316"/>
                    <a:pt x="364" y="316"/>
                  </a:cubicBezTo>
                  <a:cubicBezTo>
                    <a:pt x="367" y="316"/>
                    <a:pt x="369" y="314"/>
                    <a:pt x="370" y="311"/>
                  </a:cubicBezTo>
                  <a:cubicBezTo>
                    <a:pt x="370" y="310"/>
                    <a:pt x="371" y="286"/>
                    <a:pt x="355" y="269"/>
                  </a:cubicBezTo>
                  <a:close/>
                  <a:moveTo>
                    <a:pt x="262" y="305"/>
                  </a:moveTo>
                  <a:cubicBezTo>
                    <a:pt x="263" y="298"/>
                    <a:pt x="265" y="286"/>
                    <a:pt x="274" y="276"/>
                  </a:cubicBezTo>
                  <a:cubicBezTo>
                    <a:pt x="282" y="267"/>
                    <a:pt x="294" y="263"/>
                    <a:pt x="310" y="263"/>
                  </a:cubicBezTo>
                  <a:cubicBezTo>
                    <a:pt x="326" y="263"/>
                    <a:pt x="339" y="267"/>
                    <a:pt x="347" y="276"/>
                  </a:cubicBezTo>
                  <a:cubicBezTo>
                    <a:pt x="356" y="286"/>
                    <a:pt x="358" y="298"/>
                    <a:pt x="358" y="305"/>
                  </a:cubicBezTo>
                  <a:lnTo>
                    <a:pt x="262" y="305"/>
                  </a:lnTo>
                  <a:close/>
                  <a:moveTo>
                    <a:pt x="132" y="138"/>
                  </a:moveTo>
                  <a:cubicBezTo>
                    <a:pt x="240" y="138"/>
                    <a:pt x="240" y="138"/>
                    <a:pt x="240" y="138"/>
                  </a:cubicBezTo>
                  <a:cubicBezTo>
                    <a:pt x="242" y="138"/>
                    <a:pt x="245" y="136"/>
                    <a:pt x="245" y="133"/>
                  </a:cubicBezTo>
                  <a:cubicBezTo>
                    <a:pt x="245" y="132"/>
                    <a:pt x="247" y="107"/>
                    <a:pt x="231" y="90"/>
                  </a:cubicBezTo>
                  <a:cubicBezTo>
                    <a:pt x="220" y="79"/>
                    <a:pt x="205" y="73"/>
                    <a:pt x="186" y="73"/>
                  </a:cubicBezTo>
                  <a:cubicBezTo>
                    <a:pt x="166" y="73"/>
                    <a:pt x="151" y="79"/>
                    <a:pt x="141" y="90"/>
                  </a:cubicBezTo>
                  <a:cubicBezTo>
                    <a:pt x="125" y="107"/>
                    <a:pt x="126" y="132"/>
                    <a:pt x="126" y="133"/>
                  </a:cubicBezTo>
                  <a:cubicBezTo>
                    <a:pt x="127" y="136"/>
                    <a:pt x="129" y="138"/>
                    <a:pt x="132" y="138"/>
                  </a:cubicBezTo>
                  <a:close/>
                  <a:moveTo>
                    <a:pt x="149" y="98"/>
                  </a:moveTo>
                  <a:cubicBezTo>
                    <a:pt x="157" y="89"/>
                    <a:pt x="170" y="84"/>
                    <a:pt x="186" y="84"/>
                  </a:cubicBezTo>
                  <a:cubicBezTo>
                    <a:pt x="202" y="84"/>
                    <a:pt x="214" y="89"/>
                    <a:pt x="222" y="98"/>
                  </a:cubicBezTo>
                  <a:cubicBezTo>
                    <a:pt x="231" y="107"/>
                    <a:pt x="233" y="120"/>
                    <a:pt x="234" y="126"/>
                  </a:cubicBezTo>
                  <a:cubicBezTo>
                    <a:pt x="138" y="126"/>
                    <a:pt x="138" y="126"/>
                    <a:pt x="138" y="126"/>
                  </a:cubicBezTo>
                  <a:cubicBezTo>
                    <a:pt x="138" y="120"/>
                    <a:pt x="140" y="107"/>
                    <a:pt x="149" y="98"/>
                  </a:cubicBezTo>
                  <a:close/>
                  <a:moveTo>
                    <a:pt x="186" y="61"/>
                  </a:moveTo>
                  <a:cubicBezTo>
                    <a:pt x="203" y="61"/>
                    <a:pt x="217" y="48"/>
                    <a:pt x="217" y="31"/>
                  </a:cubicBezTo>
                  <a:cubicBezTo>
                    <a:pt x="217" y="14"/>
                    <a:pt x="203" y="0"/>
                    <a:pt x="186" y="0"/>
                  </a:cubicBezTo>
                  <a:cubicBezTo>
                    <a:pt x="169" y="0"/>
                    <a:pt x="155" y="14"/>
                    <a:pt x="155" y="31"/>
                  </a:cubicBezTo>
                  <a:cubicBezTo>
                    <a:pt x="155" y="48"/>
                    <a:pt x="169" y="61"/>
                    <a:pt x="186" y="61"/>
                  </a:cubicBezTo>
                  <a:close/>
                  <a:moveTo>
                    <a:pt x="186" y="11"/>
                  </a:moveTo>
                  <a:cubicBezTo>
                    <a:pt x="196" y="11"/>
                    <a:pt x="205" y="20"/>
                    <a:pt x="205" y="31"/>
                  </a:cubicBezTo>
                  <a:cubicBezTo>
                    <a:pt x="205" y="41"/>
                    <a:pt x="196" y="50"/>
                    <a:pt x="186" y="50"/>
                  </a:cubicBezTo>
                  <a:cubicBezTo>
                    <a:pt x="175" y="50"/>
                    <a:pt x="166" y="41"/>
                    <a:pt x="166" y="31"/>
                  </a:cubicBezTo>
                  <a:cubicBezTo>
                    <a:pt x="166" y="20"/>
                    <a:pt x="175" y="11"/>
                    <a:pt x="186" y="11"/>
                  </a:cubicBezTo>
                  <a:close/>
                </a:path>
              </a:pathLst>
            </a:custGeom>
            <a:grpFill/>
            <a:ln>
              <a:solidFill>
                <a:schemeClr val="accent1">
                  <a:lumMod val="60000"/>
                  <a:lumOff val="40000"/>
                </a:schemeClr>
              </a:solidFill>
            </a:ln>
            <a:extLst/>
          </p:spPr>
          <p:txBody>
            <a:bodyPr vert="horz" wrap="square" lIns="91440" tIns="45720" rIns="91440" bIns="45720" numCol="1" anchor="t" anchorCtr="0" compatLnSpc="1">
              <a:prstTxWarp prst="textNoShape">
                <a:avLst/>
              </a:prstTxWarp>
            </a:bodyPr>
            <a:lstStyle/>
            <a:p>
              <a:endParaRPr lang="en-US">
                <a:solidFill>
                  <a:schemeClr val="accent1">
                    <a:lumMod val="60000"/>
                    <a:lumOff val="40000"/>
                  </a:schemeClr>
                </a:solidFill>
                <a:latin typeface="Meiryo" charset="-128"/>
                <a:ea typeface="Meiryo" charset="-128"/>
                <a:cs typeface="Meiryo" charset="-128"/>
              </a:endParaRPr>
            </a:p>
          </p:txBody>
        </p:sp>
      </p:grpSp>
      <p:grpSp>
        <p:nvGrpSpPr>
          <p:cNvPr id="15" name="Group 14"/>
          <p:cNvGrpSpPr/>
          <p:nvPr/>
        </p:nvGrpSpPr>
        <p:grpSpPr>
          <a:xfrm>
            <a:off x="6029593" y="3377870"/>
            <a:ext cx="2339102" cy="1432377"/>
            <a:chOff x="6029595" y="3099188"/>
            <a:chExt cx="2339102" cy="1432377"/>
          </a:xfrm>
        </p:grpSpPr>
        <p:sp>
          <p:nvSpPr>
            <p:cNvPr id="51" name="TextBox 50"/>
            <p:cNvSpPr txBox="1"/>
            <p:nvPr/>
          </p:nvSpPr>
          <p:spPr>
            <a:xfrm>
              <a:off x="6029595" y="4223788"/>
              <a:ext cx="2339102" cy="307777"/>
            </a:xfrm>
            <a:prstGeom prst="rect">
              <a:avLst/>
            </a:prstGeom>
            <a:noFill/>
          </p:spPr>
          <p:txBody>
            <a:bodyPr wrap="none" rtlCol="0">
              <a:spAutoFit/>
            </a:bodyPr>
            <a:lstStyle/>
            <a:p>
              <a:pPr algn="ctr"/>
              <a:r>
                <a:rPr lang="ja-JP" altLang="en-US" sz="1400" dirty="0" smtClean="0">
                  <a:solidFill>
                    <a:srgbClr val="214794"/>
                  </a:solidFill>
                  <a:latin typeface="Meiryo" charset="-128"/>
                  <a:ea typeface="Meiryo" charset="-128"/>
                  <a:cs typeface="Meiryo" charset="-128"/>
                </a:rPr>
                <a:t>きちんと会議運営できる？</a:t>
              </a:r>
              <a:endParaRPr lang="en-US" sz="1400" dirty="0">
                <a:solidFill>
                  <a:srgbClr val="214794"/>
                </a:solidFill>
                <a:latin typeface="Meiryo" charset="-128"/>
                <a:ea typeface="Meiryo" charset="-128"/>
                <a:cs typeface="Meiryo" charset="-128"/>
              </a:endParaRPr>
            </a:p>
          </p:txBody>
        </p:sp>
        <p:sp>
          <p:nvSpPr>
            <p:cNvPr id="52" name="Freeform 60"/>
            <p:cNvSpPr>
              <a:spLocks noEditPoints="1"/>
            </p:cNvSpPr>
            <p:nvPr/>
          </p:nvSpPr>
          <p:spPr bwMode="auto">
            <a:xfrm>
              <a:off x="6876638" y="3099188"/>
              <a:ext cx="640074" cy="803702"/>
            </a:xfrm>
            <a:custGeom>
              <a:avLst/>
              <a:gdLst>
                <a:gd name="T0" fmla="*/ 9 w 259"/>
                <a:gd name="T1" fmla="*/ 0 h 326"/>
                <a:gd name="T2" fmla="*/ 0 w 259"/>
                <a:gd name="T3" fmla="*/ 172 h 326"/>
                <a:gd name="T4" fmla="*/ 80 w 259"/>
                <a:gd name="T5" fmla="*/ 180 h 326"/>
                <a:gd name="T6" fmla="*/ 80 w 259"/>
                <a:gd name="T7" fmla="*/ 163 h 326"/>
                <a:gd name="T8" fmla="*/ 17 w 259"/>
                <a:gd name="T9" fmla="*/ 17 h 326"/>
                <a:gd name="T10" fmla="*/ 242 w 259"/>
                <a:gd name="T11" fmla="*/ 163 h 326"/>
                <a:gd name="T12" fmla="*/ 169 w 259"/>
                <a:gd name="T13" fmla="*/ 172 h 326"/>
                <a:gd name="T14" fmla="*/ 250 w 259"/>
                <a:gd name="T15" fmla="*/ 180 h 326"/>
                <a:gd name="T16" fmla="*/ 259 w 259"/>
                <a:gd name="T17" fmla="*/ 9 h 326"/>
                <a:gd name="T18" fmla="*/ 130 w 259"/>
                <a:gd name="T19" fmla="*/ 95 h 326"/>
                <a:gd name="T20" fmla="*/ 130 w 259"/>
                <a:gd name="T21" fmla="*/ 137 h 326"/>
                <a:gd name="T22" fmla="*/ 130 w 259"/>
                <a:gd name="T23" fmla="*/ 95 h 326"/>
                <a:gd name="T24" fmla="*/ 122 w 259"/>
                <a:gd name="T25" fmla="*/ 116 h 326"/>
                <a:gd name="T26" fmla="*/ 137 w 259"/>
                <a:gd name="T27" fmla="*/ 116 h 326"/>
                <a:gd name="T28" fmla="*/ 174 w 259"/>
                <a:gd name="T29" fmla="*/ 121 h 326"/>
                <a:gd name="T30" fmla="*/ 139 w 259"/>
                <a:gd name="T31" fmla="*/ 147 h 326"/>
                <a:gd name="T32" fmla="*/ 137 w 259"/>
                <a:gd name="T33" fmla="*/ 199 h 326"/>
                <a:gd name="T34" fmla="*/ 150 w 259"/>
                <a:gd name="T35" fmla="*/ 199 h 326"/>
                <a:gd name="T36" fmla="*/ 174 w 259"/>
                <a:gd name="T37" fmla="*/ 130 h 326"/>
                <a:gd name="T38" fmla="*/ 85 w 259"/>
                <a:gd name="T39" fmla="*/ 121 h 326"/>
                <a:gd name="T40" fmla="*/ 109 w 259"/>
                <a:gd name="T41" fmla="*/ 154 h 326"/>
                <a:gd name="T42" fmla="*/ 116 w 259"/>
                <a:gd name="T43" fmla="*/ 205 h 326"/>
                <a:gd name="T44" fmla="*/ 122 w 259"/>
                <a:gd name="T45" fmla="*/ 151 h 326"/>
                <a:gd name="T46" fmla="*/ 94 w 259"/>
                <a:gd name="T47" fmla="*/ 121 h 326"/>
                <a:gd name="T48" fmla="*/ 131 w 259"/>
                <a:gd name="T49" fmla="*/ 281 h 326"/>
                <a:gd name="T50" fmla="*/ 92 w 259"/>
                <a:gd name="T51" fmla="*/ 320 h 326"/>
                <a:gd name="T52" fmla="*/ 164 w 259"/>
                <a:gd name="T53" fmla="*/ 326 h 326"/>
                <a:gd name="T54" fmla="*/ 161 w 259"/>
                <a:gd name="T55" fmla="*/ 292 h 326"/>
                <a:gd name="T56" fmla="*/ 105 w 259"/>
                <a:gd name="T57" fmla="*/ 313 h 326"/>
                <a:gd name="T58" fmla="*/ 131 w 259"/>
                <a:gd name="T59" fmla="*/ 294 h 326"/>
                <a:gd name="T60" fmla="*/ 157 w 259"/>
                <a:gd name="T61" fmla="*/ 313 h 326"/>
                <a:gd name="T62" fmla="*/ 131 w 259"/>
                <a:gd name="T63" fmla="*/ 236 h 326"/>
                <a:gd name="T64" fmla="*/ 131 w 259"/>
                <a:gd name="T65" fmla="*/ 280 h 326"/>
                <a:gd name="T66" fmla="*/ 131 w 259"/>
                <a:gd name="T67" fmla="*/ 236 h 326"/>
                <a:gd name="T68" fmla="*/ 122 w 259"/>
                <a:gd name="T69" fmla="*/ 258 h 326"/>
                <a:gd name="T70" fmla="*/ 140 w 259"/>
                <a:gd name="T71" fmla="*/ 258 h 326"/>
                <a:gd name="T72" fmla="*/ 189 w 259"/>
                <a:gd name="T73" fmla="*/ 281 h 326"/>
                <a:gd name="T74" fmla="*/ 168 w 259"/>
                <a:gd name="T75" fmla="*/ 292 h 326"/>
                <a:gd name="T76" fmla="*/ 189 w 259"/>
                <a:gd name="T77" fmla="*/ 294 h 326"/>
                <a:gd name="T78" fmla="*/ 215 w 259"/>
                <a:gd name="T79" fmla="*/ 313 h 326"/>
                <a:gd name="T80" fmla="*/ 177 w 259"/>
                <a:gd name="T81" fmla="*/ 320 h 326"/>
                <a:gd name="T82" fmla="*/ 222 w 259"/>
                <a:gd name="T83" fmla="*/ 326 h 326"/>
                <a:gd name="T84" fmla="*/ 219 w 259"/>
                <a:gd name="T85" fmla="*/ 292 h 326"/>
                <a:gd name="T86" fmla="*/ 189 w 259"/>
                <a:gd name="T87" fmla="*/ 280 h 326"/>
                <a:gd name="T88" fmla="*/ 189 w 259"/>
                <a:gd name="T89" fmla="*/ 236 h 326"/>
                <a:gd name="T90" fmla="*/ 189 w 259"/>
                <a:gd name="T91" fmla="*/ 280 h 326"/>
                <a:gd name="T92" fmla="*/ 198 w 259"/>
                <a:gd name="T93" fmla="*/ 258 h 326"/>
                <a:gd name="T94" fmla="*/ 180 w 259"/>
                <a:gd name="T95" fmla="*/ 258 h 326"/>
                <a:gd name="T96" fmla="*/ 94 w 259"/>
                <a:gd name="T97" fmla="*/ 292 h 326"/>
                <a:gd name="T98" fmla="*/ 73 w 259"/>
                <a:gd name="T99" fmla="*/ 281 h 326"/>
                <a:gd name="T100" fmla="*/ 34 w 259"/>
                <a:gd name="T101" fmla="*/ 320 h 326"/>
                <a:gd name="T102" fmla="*/ 78 w 259"/>
                <a:gd name="T103" fmla="*/ 326 h 326"/>
                <a:gd name="T104" fmla="*/ 78 w 259"/>
                <a:gd name="T105" fmla="*/ 313 h 326"/>
                <a:gd name="T106" fmla="*/ 53 w 259"/>
                <a:gd name="T107" fmla="*/ 301 h 326"/>
                <a:gd name="T108" fmla="*/ 86 w 259"/>
                <a:gd name="T109" fmla="*/ 296 h 326"/>
                <a:gd name="T110" fmla="*/ 95 w 259"/>
                <a:gd name="T111" fmla="*/ 258 h 326"/>
                <a:gd name="T112" fmla="*/ 51 w 259"/>
                <a:gd name="T113" fmla="*/ 258 h 326"/>
                <a:gd name="T114" fmla="*/ 95 w 259"/>
                <a:gd name="T115" fmla="*/ 258 h 326"/>
                <a:gd name="T116" fmla="*/ 73 w 259"/>
                <a:gd name="T117" fmla="*/ 249 h 326"/>
                <a:gd name="T118" fmla="*/ 73 w 259"/>
                <a:gd name="T119" fmla="*/ 267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9" h="326">
                  <a:moveTo>
                    <a:pt x="250" y="0"/>
                  </a:moveTo>
                  <a:cubicBezTo>
                    <a:pt x="9" y="0"/>
                    <a:pt x="9" y="0"/>
                    <a:pt x="9" y="0"/>
                  </a:cubicBezTo>
                  <a:cubicBezTo>
                    <a:pt x="4" y="0"/>
                    <a:pt x="0" y="4"/>
                    <a:pt x="0" y="9"/>
                  </a:cubicBezTo>
                  <a:cubicBezTo>
                    <a:pt x="0" y="172"/>
                    <a:pt x="0" y="172"/>
                    <a:pt x="0" y="172"/>
                  </a:cubicBezTo>
                  <a:cubicBezTo>
                    <a:pt x="0" y="177"/>
                    <a:pt x="4" y="180"/>
                    <a:pt x="9" y="180"/>
                  </a:cubicBezTo>
                  <a:cubicBezTo>
                    <a:pt x="80" y="180"/>
                    <a:pt x="80" y="180"/>
                    <a:pt x="80" y="180"/>
                  </a:cubicBezTo>
                  <a:cubicBezTo>
                    <a:pt x="85" y="180"/>
                    <a:pt x="89" y="177"/>
                    <a:pt x="89" y="172"/>
                  </a:cubicBezTo>
                  <a:cubicBezTo>
                    <a:pt x="89" y="167"/>
                    <a:pt x="85" y="163"/>
                    <a:pt x="80" y="163"/>
                  </a:cubicBezTo>
                  <a:cubicBezTo>
                    <a:pt x="17" y="163"/>
                    <a:pt x="17" y="163"/>
                    <a:pt x="17" y="163"/>
                  </a:cubicBezTo>
                  <a:cubicBezTo>
                    <a:pt x="17" y="17"/>
                    <a:pt x="17" y="17"/>
                    <a:pt x="17" y="17"/>
                  </a:cubicBezTo>
                  <a:cubicBezTo>
                    <a:pt x="242" y="17"/>
                    <a:pt x="242" y="17"/>
                    <a:pt x="242" y="17"/>
                  </a:cubicBezTo>
                  <a:cubicBezTo>
                    <a:pt x="242" y="163"/>
                    <a:pt x="242" y="163"/>
                    <a:pt x="242" y="163"/>
                  </a:cubicBezTo>
                  <a:cubicBezTo>
                    <a:pt x="178" y="163"/>
                    <a:pt x="178" y="163"/>
                    <a:pt x="178" y="163"/>
                  </a:cubicBezTo>
                  <a:cubicBezTo>
                    <a:pt x="173" y="163"/>
                    <a:pt x="169" y="167"/>
                    <a:pt x="169" y="172"/>
                  </a:cubicBezTo>
                  <a:cubicBezTo>
                    <a:pt x="169" y="177"/>
                    <a:pt x="173" y="180"/>
                    <a:pt x="178" y="180"/>
                  </a:cubicBezTo>
                  <a:cubicBezTo>
                    <a:pt x="250" y="180"/>
                    <a:pt x="250" y="180"/>
                    <a:pt x="250" y="180"/>
                  </a:cubicBezTo>
                  <a:cubicBezTo>
                    <a:pt x="255" y="180"/>
                    <a:pt x="259" y="177"/>
                    <a:pt x="259" y="172"/>
                  </a:cubicBezTo>
                  <a:cubicBezTo>
                    <a:pt x="259" y="9"/>
                    <a:pt x="259" y="9"/>
                    <a:pt x="259" y="9"/>
                  </a:cubicBezTo>
                  <a:cubicBezTo>
                    <a:pt x="259" y="4"/>
                    <a:pt x="255" y="0"/>
                    <a:pt x="250" y="0"/>
                  </a:cubicBezTo>
                  <a:close/>
                  <a:moveTo>
                    <a:pt x="130" y="95"/>
                  </a:moveTo>
                  <a:cubicBezTo>
                    <a:pt x="118" y="95"/>
                    <a:pt x="109" y="105"/>
                    <a:pt x="109" y="116"/>
                  </a:cubicBezTo>
                  <a:cubicBezTo>
                    <a:pt x="109" y="127"/>
                    <a:pt x="118" y="137"/>
                    <a:pt x="130" y="137"/>
                  </a:cubicBezTo>
                  <a:cubicBezTo>
                    <a:pt x="141" y="137"/>
                    <a:pt x="150" y="127"/>
                    <a:pt x="150" y="116"/>
                  </a:cubicBezTo>
                  <a:cubicBezTo>
                    <a:pt x="150" y="105"/>
                    <a:pt x="141" y="95"/>
                    <a:pt x="130" y="95"/>
                  </a:cubicBezTo>
                  <a:close/>
                  <a:moveTo>
                    <a:pt x="130" y="124"/>
                  </a:moveTo>
                  <a:cubicBezTo>
                    <a:pt x="125" y="124"/>
                    <a:pt x="122" y="120"/>
                    <a:pt x="122" y="116"/>
                  </a:cubicBezTo>
                  <a:cubicBezTo>
                    <a:pt x="122" y="112"/>
                    <a:pt x="125" y="108"/>
                    <a:pt x="130" y="108"/>
                  </a:cubicBezTo>
                  <a:cubicBezTo>
                    <a:pt x="134" y="108"/>
                    <a:pt x="137" y="112"/>
                    <a:pt x="137" y="116"/>
                  </a:cubicBezTo>
                  <a:cubicBezTo>
                    <a:pt x="137" y="120"/>
                    <a:pt x="134" y="124"/>
                    <a:pt x="130" y="124"/>
                  </a:cubicBezTo>
                  <a:close/>
                  <a:moveTo>
                    <a:pt x="174" y="121"/>
                  </a:moveTo>
                  <a:cubicBezTo>
                    <a:pt x="172" y="118"/>
                    <a:pt x="167" y="118"/>
                    <a:pt x="165" y="121"/>
                  </a:cubicBezTo>
                  <a:cubicBezTo>
                    <a:pt x="139" y="147"/>
                    <a:pt x="139" y="147"/>
                    <a:pt x="139" y="147"/>
                  </a:cubicBezTo>
                  <a:cubicBezTo>
                    <a:pt x="138" y="148"/>
                    <a:pt x="137" y="150"/>
                    <a:pt x="137" y="151"/>
                  </a:cubicBezTo>
                  <a:cubicBezTo>
                    <a:pt x="137" y="199"/>
                    <a:pt x="137" y="199"/>
                    <a:pt x="137" y="199"/>
                  </a:cubicBezTo>
                  <a:cubicBezTo>
                    <a:pt x="137" y="202"/>
                    <a:pt x="140" y="205"/>
                    <a:pt x="143" y="205"/>
                  </a:cubicBezTo>
                  <a:cubicBezTo>
                    <a:pt x="147" y="205"/>
                    <a:pt x="150" y="202"/>
                    <a:pt x="150" y="199"/>
                  </a:cubicBezTo>
                  <a:cubicBezTo>
                    <a:pt x="150" y="154"/>
                    <a:pt x="150" y="154"/>
                    <a:pt x="150" y="154"/>
                  </a:cubicBezTo>
                  <a:cubicBezTo>
                    <a:pt x="174" y="130"/>
                    <a:pt x="174" y="130"/>
                    <a:pt x="174" y="130"/>
                  </a:cubicBezTo>
                  <a:cubicBezTo>
                    <a:pt x="177" y="127"/>
                    <a:pt x="177" y="123"/>
                    <a:pt x="174" y="121"/>
                  </a:cubicBezTo>
                  <a:close/>
                  <a:moveTo>
                    <a:pt x="85" y="121"/>
                  </a:moveTo>
                  <a:cubicBezTo>
                    <a:pt x="83" y="123"/>
                    <a:pt x="83" y="127"/>
                    <a:pt x="85" y="130"/>
                  </a:cubicBezTo>
                  <a:cubicBezTo>
                    <a:pt x="109" y="154"/>
                    <a:pt x="109" y="154"/>
                    <a:pt x="109" y="154"/>
                  </a:cubicBezTo>
                  <a:cubicBezTo>
                    <a:pt x="109" y="199"/>
                    <a:pt x="109" y="199"/>
                    <a:pt x="109" y="199"/>
                  </a:cubicBezTo>
                  <a:cubicBezTo>
                    <a:pt x="109" y="202"/>
                    <a:pt x="112" y="205"/>
                    <a:pt x="116" y="205"/>
                  </a:cubicBezTo>
                  <a:cubicBezTo>
                    <a:pt x="119" y="205"/>
                    <a:pt x="122" y="202"/>
                    <a:pt x="122" y="199"/>
                  </a:cubicBezTo>
                  <a:cubicBezTo>
                    <a:pt x="122" y="151"/>
                    <a:pt x="122" y="151"/>
                    <a:pt x="122" y="151"/>
                  </a:cubicBezTo>
                  <a:cubicBezTo>
                    <a:pt x="122" y="150"/>
                    <a:pt x="121" y="148"/>
                    <a:pt x="120" y="147"/>
                  </a:cubicBezTo>
                  <a:cubicBezTo>
                    <a:pt x="94" y="121"/>
                    <a:pt x="94" y="121"/>
                    <a:pt x="94" y="121"/>
                  </a:cubicBezTo>
                  <a:cubicBezTo>
                    <a:pt x="92" y="118"/>
                    <a:pt x="88" y="118"/>
                    <a:pt x="85" y="121"/>
                  </a:cubicBezTo>
                  <a:close/>
                  <a:moveTo>
                    <a:pt x="131" y="281"/>
                  </a:moveTo>
                  <a:cubicBezTo>
                    <a:pt x="118" y="281"/>
                    <a:pt x="108" y="285"/>
                    <a:pt x="102" y="292"/>
                  </a:cubicBezTo>
                  <a:cubicBezTo>
                    <a:pt x="91" y="304"/>
                    <a:pt x="92" y="320"/>
                    <a:pt x="92" y="320"/>
                  </a:cubicBezTo>
                  <a:cubicBezTo>
                    <a:pt x="92" y="324"/>
                    <a:pt x="95" y="326"/>
                    <a:pt x="98" y="326"/>
                  </a:cubicBezTo>
                  <a:cubicBezTo>
                    <a:pt x="164" y="326"/>
                    <a:pt x="164" y="326"/>
                    <a:pt x="164" y="326"/>
                  </a:cubicBezTo>
                  <a:cubicBezTo>
                    <a:pt x="167" y="326"/>
                    <a:pt x="170" y="324"/>
                    <a:pt x="170" y="320"/>
                  </a:cubicBezTo>
                  <a:cubicBezTo>
                    <a:pt x="170" y="320"/>
                    <a:pt x="171" y="304"/>
                    <a:pt x="161" y="292"/>
                  </a:cubicBezTo>
                  <a:cubicBezTo>
                    <a:pt x="154" y="285"/>
                    <a:pt x="144" y="281"/>
                    <a:pt x="131" y="281"/>
                  </a:cubicBezTo>
                  <a:close/>
                  <a:moveTo>
                    <a:pt x="105" y="313"/>
                  </a:moveTo>
                  <a:cubicBezTo>
                    <a:pt x="106" y="310"/>
                    <a:pt x="107" y="305"/>
                    <a:pt x="111" y="301"/>
                  </a:cubicBezTo>
                  <a:cubicBezTo>
                    <a:pt x="115" y="296"/>
                    <a:pt x="122" y="294"/>
                    <a:pt x="131" y="294"/>
                  </a:cubicBezTo>
                  <a:cubicBezTo>
                    <a:pt x="140" y="294"/>
                    <a:pt x="147" y="296"/>
                    <a:pt x="151" y="301"/>
                  </a:cubicBezTo>
                  <a:cubicBezTo>
                    <a:pt x="155" y="305"/>
                    <a:pt x="156" y="310"/>
                    <a:pt x="157" y="313"/>
                  </a:cubicBezTo>
                  <a:lnTo>
                    <a:pt x="105" y="313"/>
                  </a:lnTo>
                  <a:close/>
                  <a:moveTo>
                    <a:pt x="131" y="236"/>
                  </a:moveTo>
                  <a:cubicBezTo>
                    <a:pt x="119" y="236"/>
                    <a:pt x="109" y="246"/>
                    <a:pt x="109" y="258"/>
                  </a:cubicBezTo>
                  <a:cubicBezTo>
                    <a:pt x="109" y="270"/>
                    <a:pt x="119" y="280"/>
                    <a:pt x="131" y="280"/>
                  </a:cubicBezTo>
                  <a:cubicBezTo>
                    <a:pt x="143" y="280"/>
                    <a:pt x="153" y="270"/>
                    <a:pt x="153" y="258"/>
                  </a:cubicBezTo>
                  <a:cubicBezTo>
                    <a:pt x="153" y="246"/>
                    <a:pt x="143" y="236"/>
                    <a:pt x="131" y="236"/>
                  </a:cubicBezTo>
                  <a:close/>
                  <a:moveTo>
                    <a:pt x="131" y="267"/>
                  </a:moveTo>
                  <a:cubicBezTo>
                    <a:pt x="126" y="267"/>
                    <a:pt x="122" y="263"/>
                    <a:pt x="122" y="258"/>
                  </a:cubicBezTo>
                  <a:cubicBezTo>
                    <a:pt x="122" y="253"/>
                    <a:pt x="126" y="249"/>
                    <a:pt x="131" y="249"/>
                  </a:cubicBezTo>
                  <a:cubicBezTo>
                    <a:pt x="136" y="249"/>
                    <a:pt x="140" y="253"/>
                    <a:pt x="140" y="258"/>
                  </a:cubicBezTo>
                  <a:cubicBezTo>
                    <a:pt x="140" y="263"/>
                    <a:pt x="136" y="267"/>
                    <a:pt x="131" y="267"/>
                  </a:cubicBezTo>
                  <a:close/>
                  <a:moveTo>
                    <a:pt x="189" y="281"/>
                  </a:moveTo>
                  <a:cubicBezTo>
                    <a:pt x="183" y="281"/>
                    <a:pt x="177" y="282"/>
                    <a:pt x="171" y="284"/>
                  </a:cubicBezTo>
                  <a:cubicBezTo>
                    <a:pt x="168" y="285"/>
                    <a:pt x="167" y="289"/>
                    <a:pt x="168" y="292"/>
                  </a:cubicBezTo>
                  <a:cubicBezTo>
                    <a:pt x="169" y="296"/>
                    <a:pt x="173" y="297"/>
                    <a:pt x="176" y="296"/>
                  </a:cubicBezTo>
                  <a:cubicBezTo>
                    <a:pt x="180" y="295"/>
                    <a:pt x="184" y="294"/>
                    <a:pt x="189" y="294"/>
                  </a:cubicBezTo>
                  <a:cubicBezTo>
                    <a:pt x="198" y="294"/>
                    <a:pt x="205" y="296"/>
                    <a:pt x="209" y="301"/>
                  </a:cubicBezTo>
                  <a:cubicBezTo>
                    <a:pt x="213" y="305"/>
                    <a:pt x="214" y="310"/>
                    <a:pt x="215" y="313"/>
                  </a:cubicBezTo>
                  <a:cubicBezTo>
                    <a:pt x="184" y="313"/>
                    <a:pt x="184" y="313"/>
                    <a:pt x="184" y="313"/>
                  </a:cubicBezTo>
                  <a:cubicBezTo>
                    <a:pt x="180" y="313"/>
                    <a:pt x="177" y="316"/>
                    <a:pt x="177" y="320"/>
                  </a:cubicBezTo>
                  <a:cubicBezTo>
                    <a:pt x="177" y="323"/>
                    <a:pt x="180" y="326"/>
                    <a:pt x="184" y="326"/>
                  </a:cubicBezTo>
                  <a:cubicBezTo>
                    <a:pt x="222" y="326"/>
                    <a:pt x="222" y="326"/>
                    <a:pt x="222" y="326"/>
                  </a:cubicBezTo>
                  <a:cubicBezTo>
                    <a:pt x="225" y="326"/>
                    <a:pt x="228" y="324"/>
                    <a:pt x="228" y="320"/>
                  </a:cubicBezTo>
                  <a:cubicBezTo>
                    <a:pt x="228" y="320"/>
                    <a:pt x="230" y="304"/>
                    <a:pt x="219" y="292"/>
                  </a:cubicBezTo>
                  <a:cubicBezTo>
                    <a:pt x="212" y="285"/>
                    <a:pt x="202" y="281"/>
                    <a:pt x="189" y="281"/>
                  </a:cubicBezTo>
                  <a:close/>
                  <a:moveTo>
                    <a:pt x="189" y="280"/>
                  </a:moveTo>
                  <a:cubicBezTo>
                    <a:pt x="201" y="280"/>
                    <a:pt x="211" y="270"/>
                    <a:pt x="211" y="258"/>
                  </a:cubicBezTo>
                  <a:cubicBezTo>
                    <a:pt x="211" y="246"/>
                    <a:pt x="201" y="236"/>
                    <a:pt x="189" y="236"/>
                  </a:cubicBezTo>
                  <a:cubicBezTo>
                    <a:pt x="177" y="236"/>
                    <a:pt x="167" y="246"/>
                    <a:pt x="167" y="258"/>
                  </a:cubicBezTo>
                  <a:cubicBezTo>
                    <a:pt x="167" y="270"/>
                    <a:pt x="177" y="280"/>
                    <a:pt x="189" y="280"/>
                  </a:cubicBezTo>
                  <a:close/>
                  <a:moveTo>
                    <a:pt x="189" y="249"/>
                  </a:moveTo>
                  <a:cubicBezTo>
                    <a:pt x="194" y="249"/>
                    <a:pt x="198" y="253"/>
                    <a:pt x="198" y="258"/>
                  </a:cubicBezTo>
                  <a:cubicBezTo>
                    <a:pt x="198" y="263"/>
                    <a:pt x="194" y="267"/>
                    <a:pt x="189" y="267"/>
                  </a:cubicBezTo>
                  <a:cubicBezTo>
                    <a:pt x="184" y="267"/>
                    <a:pt x="180" y="263"/>
                    <a:pt x="180" y="258"/>
                  </a:cubicBezTo>
                  <a:cubicBezTo>
                    <a:pt x="180" y="253"/>
                    <a:pt x="184" y="249"/>
                    <a:pt x="189" y="249"/>
                  </a:cubicBezTo>
                  <a:close/>
                  <a:moveTo>
                    <a:pt x="94" y="292"/>
                  </a:moveTo>
                  <a:cubicBezTo>
                    <a:pt x="96" y="289"/>
                    <a:pt x="94" y="285"/>
                    <a:pt x="91" y="284"/>
                  </a:cubicBezTo>
                  <a:cubicBezTo>
                    <a:pt x="86" y="282"/>
                    <a:pt x="80" y="281"/>
                    <a:pt x="73" y="281"/>
                  </a:cubicBezTo>
                  <a:cubicBezTo>
                    <a:pt x="60" y="281"/>
                    <a:pt x="50" y="285"/>
                    <a:pt x="43" y="292"/>
                  </a:cubicBezTo>
                  <a:cubicBezTo>
                    <a:pt x="33" y="304"/>
                    <a:pt x="34" y="320"/>
                    <a:pt x="34" y="320"/>
                  </a:cubicBezTo>
                  <a:cubicBezTo>
                    <a:pt x="34" y="324"/>
                    <a:pt x="37" y="326"/>
                    <a:pt x="40" y="326"/>
                  </a:cubicBezTo>
                  <a:cubicBezTo>
                    <a:pt x="78" y="326"/>
                    <a:pt x="78" y="326"/>
                    <a:pt x="78" y="326"/>
                  </a:cubicBezTo>
                  <a:cubicBezTo>
                    <a:pt x="82" y="326"/>
                    <a:pt x="85" y="323"/>
                    <a:pt x="85" y="320"/>
                  </a:cubicBezTo>
                  <a:cubicBezTo>
                    <a:pt x="85" y="316"/>
                    <a:pt x="82" y="313"/>
                    <a:pt x="78" y="313"/>
                  </a:cubicBezTo>
                  <a:cubicBezTo>
                    <a:pt x="47" y="313"/>
                    <a:pt x="47" y="313"/>
                    <a:pt x="47" y="313"/>
                  </a:cubicBezTo>
                  <a:cubicBezTo>
                    <a:pt x="48" y="310"/>
                    <a:pt x="49" y="305"/>
                    <a:pt x="53" y="301"/>
                  </a:cubicBezTo>
                  <a:cubicBezTo>
                    <a:pt x="57" y="296"/>
                    <a:pt x="64" y="294"/>
                    <a:pt x="73" y="294"/>
                  </a:cubicBezTo>
                  <a:cubicBezTo>
                    <a:pt x="78" y="294"/>
                    <a:pt x="82" y="295"/>
                    <a:pt x="86" y="296"/>
                  </a:cubicBezTo>
                  <a:cubicBezTo>
                    <a:pt x="89" y="297"/>
                    <a:pt x="93" y="296"/>
                    <a:pt x="94" y="292"/>
                  </a:cubicBezTo>
                  <a:close/>
                  <a:moveTo>
                    <a:pt x="95" y="258"/>
                  </a:moveTo>
                  <a:cubicBezTo>
                    <a:pt x="95" y="246"/>
                    <a:pt x="85" y="236"/>
                    <a:pt x="73" y="236"/>
                  </a:cubicBezTo>
                  <a:cubicBezTo>
                    <a:pt x="61" y="236"/>
                    <a:pt x="51" y="246"/>
                    <a:pt x="51" y="258"/>
                  </a:cubicBezTo>
                  <a:cubicBezTo>
                    <a:pt x="51" y="270"/>
                    <a:pt x="61" y="280"/>
                    <a:pt x="73" y="280"/>
                  </a:cubicBezTo>
                  <a:cubicBezTo>
                    <a:pt x="85" y="280"/>
                    <a:pt x="95" y="270"/>
                    <a:pt x="95" y="258"/>
                  </a:cubicBezTo>
                  <a:close/>
                  <a:moveTo>
                    <a:pt x="64" y="258"/>
                  </a:moveTo>
                  <a:cubicBezTo>
                    <a:pt x="64" y="253"/>
                    <a:pt x="68" y="249"/>
                    <a:pt x="73" y="249"/>
                  </a:cubicBezTo>
                  <a:cubicBezTo>
                    <a:pt x="78" y="249"/>
                    <a:pt x="82" y="253"/>
                    <a:pt x="82" y="258"/>
                  </a:cubicBezTo>
                  <a:cubicBezTo>
                    <a:pt x="82" y="263"/>
                    <a:pt x="78" y="267"/>
                    <a:pt x="73" y="267"/>
                  </a:cubicBezTo>
                  <a:cubicBezTo>
                    <a:pt x="68" y="267"/>
                    <a:pt x="64" y="263"/>
                    <a:pt x="64" y="25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latin typeface="Meiryo" charset="-128"/>
                <a:ea typeface="Meiryo" charset="-128"/>
                <a:cs typeface="Meiryo" charset="-128"/>
              </a:endParaRPr>
            </a:p>
          </p:txBody>
        </p:sp>
      </p:grpSp>
      <p:sp>
        <p:nvSpPr>
          <p:cNvPr id="2" name="テキスト ボックス 1"/>
          <p:cNvSpPr txBox="1"/>
          <p:nvPr/>
        </p:nvSpPr>
        <p:spPr>
          <a:xfrm>
            <a:off x="382292" y="173373"/>
            <a:ext cx="7304867" cy="523220"/>
          </a:xfrm>
          <a:prstGeom prst="rect">
            <a:avLst/>
          </a:prstGeom>
          <a:noFill/>
        </p:spPr>
        <p:txBody>
          <a:bodyPr wrap="square" rtlCol="0">
            <a:spAutoFit/>
          </a:bodyPr>
          <a:lstStyle/>
          <a:p>
            <a:r>
              <a:rPr kumimoji="1" lang="ja-JP" altLang="en-US" sz="2800" dirty="0" smtClean="0">
                <a:latin typeface="Meiryo" charset="-128"/>
                <a:ea typeface="Meiryo" charset="-128"/>
                <a:cs typeface="Meiryo" charset="-128"/>
              </a:rPr>
              <a:t>毎日の会議。主催者はストレスでいっぱい</a:t>
            </a:r>
            <a:endParaRPr kumimoji="1" lang="ja-JP" altLang="en-US" sz="2800" dirty="0">
              <a:latin typeface="Meiryo" charset="-128"/>
              <a:ea typeface="Meiryo" charset="-128"/>
              <a:cs typeface="Meiryo" charset="-128"/>
            </a:endParaRPr>
          </a:p>
        </p:txBody>
      </p:sp>
    </p:spTree>
    <p:extLst>
      <p:ext uri="{BB962C8B-B14F-4D97-AF65-F5344CB8AC3E}">
        <p14:creationId xmlns:p14="http://schemas.microsoft.com/office/powerpoint/2010/main" val="159196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1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10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heel(1)">
                                      <p:cBhvr>
                                        <p:cTn id="21" dur="10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3000"/>
                            </p:stCondLst>
                            <p:childTnLst>
                              <p:par>
                                <p:cTn id="26" presetID="21" presetClass="entr" presetSubtype="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heel(1)">
                                      <p:cBhvr>
                                        <p:cTn id="28" dur="10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4000"/>
                            </p:stCondLst>
                            <p:childTnLst>
                              <p:par>
                                <p:cTn id="33" presetID="21" presetClass="entr" presetSubtype="1"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heel(1)">
                                      <p:cBhvr>
                                        <p:cTn id="35" dur="1000"/>
                                        <p:tgtEl>
                                          <p:spTgt spid="38"/>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5000"/>
                            </p:stCondLst>
                            <p:childTnLst>
                              <p:par>
                                <p:cTn id="40" presetID="21" presetClass="entr" presetSubtype="1"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heel(1)">
                                      <p:cBhvr>
                                        <p:cTn id="42" dur="10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1184184" y="857250"/>
            <a:ext cx="1914639" cy="1187131"/>
            <a:chOff x="964661" y="1025260"/>
            <a:chExt cx="2127377" cy="1187131"/>
          </a:xfrm>
        </p:grpSpPr>
        <p:sp>
          <p:nvSpPr>
            <p:cNvPr id="76" name="TextBox 75"/>
            <p:cNvSpPr txBox="1"/>
            <p:nvPr/>
          </p:nvSpPr>
          <p:spPr>
            <a:xfrm>
              <a:off x="964661" y="1678233"/>
              <a:ext cx="2127377" cy="534158"/>
            </a:xfrm>
            <a:prstGeom prst="rect">
              <a:avLst/>
            </a:prstGeom>
            <a:noFill/>
            <a:ln w="3175">
              <a:noFill/>
            </a:ln>
          </p:spPr>
          <p:txBody>
            <a:bodyPr wrap="square" rtlCol="0" anchor="ctr">
              <a:noAutofit/>
            </a:body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ja-JP" altLang="en-US" sz="1440" u="none" strike="noStrike" kern="1200" cap="none" spc="0" normalizeH="0" baseline="0" noProof="0" dirty="0" smtClean="0">
                  <a:ln>
                    <a:noFill/>
                  </a:ln>
                  <a:solidFill>
                    <a:schemeClr val="tx1">
                      <a:lumMod val="50000"/>
                    </a:schemeClr>
                  </a:solidFill>
                  <a:effectLst/>
                  <a:uLnTx/>
                  <a:uFillTx/>
                  <a:latin typeface="Meiryo" charset="-128"/>
                  <a:ea typeface="Meiryo" charset="-128"/>
                  <a:cs typeface="Meiryo" charset="-128"/>
                </a:rPr>
                <a:t>音声会議</a:t>
              </a:r>
              <a:endParaRPr kumimoji="0" lang="en-US" sz="1440" u="none" strike="noStrike" kern="1200" cap="none" spc="0" normalizeH="0" baseline="0" noProof="0" dirty="0">
                <a:ln>
                  <a:noFill/>
                </a:ln>
                <a:solidFill>
                  <a:schemeClr val="tx1">
                    <a:lumMod val="50000"/>
                  </a:schemeClr>
                </a:solidFill>
                <a:effectLst/>
                <a:uLnTx/>
                <a:uFillTx/>
                <a:latin typeface="Meiryo" charset="-128"/>
                <a:ea typeface="Meiryo" charset="-128"/>
                <a:cs typeface="Meiryo" charset="-128"/>
              </a:endParaRPr>
            </a:p>
          </p:txBody>
        </p:sp>
        <p:grpSp>
          <p:nvGrpSpPr>
            <p:cNvPr id="77" name="Group 76"/>
            <p:cNvGrpSpPr/>
            <p:nvPr/>
          </p:nvGrpSpPr>
          <p:grpSpPr>
            <a:xfrm>
              <a:off x="1754346" y="1025260"/>
              <a:ext cx="509905" cy="518637"/>
              <a:chOff x="-1550988" y="2646363"/>
              <a:chExt cx="463550" cy="471488"/>
            </a:xfrm>
            <a:solidFill>
              <a:schemeClr val="tx1">
                <a:lumMod val="65000"/>
                <a:lumOff val="35000"/>
              </a:schemeClr>
            </a:solidFill>
          </p:grpSpPr>
          <p:sp>
            <p:nvSpPr>
              <p:cNvPr id="78" name="Freeform 27"/>
              <p:cNvSpPr>
                <a:spLocks/>
              </p:cNvSpPr>
              <p:nvPr/>
            </p:nvSpPr>
            <p:spPr bwMode="auto">
              <a:xfrm>
                <a:off x="-1550988" y="2646363"/>
                <a:ext cx="134938" cy="471488"/>
              </a:xfrm>
              <a:custGeom>
                <a:avLst/>
                <a:gdLst>
                  <a:gd name="T0" fmla="*/ 0 w 36"/>
                  <a:gd name="T1" fmla="*/ 62 h 126"/>
                  <a:gd name="T2" fmla="*/ 5 w 36"/>
                  <a:gd name="T3" fmla="*/ 17 h 126"/>
                  <a:gd name="T4" fmla="*/ 28 w 36"/>
                  <a:gd name="T5" fmla="*/ 5 h 126"/>
                  <a:gd name="T6" fmla="*/ 30 w 36"/>
                  <a:gd name="T7" fmla="*/ 6 h 126"/>
                  <a:gd name="T8" fmla="*/ 34 w 36"/>
                  <a:gd name="T9" fmla="*/ 14 h 126"/>
                  <a:gd name="T10" fmla="*/ 27 w 36"/>
                  <a:gd name="T11" fmla="*/ 35 h 126"/>
                  <a:gd name="T12" fmla="*/ 21 w 36"/>
                  <a:gd name="T13" fmla="*/ 40 h 126"/>
                  <a:gd name="T14" fmla="*/ 14 w 36"/>
                  <a:gd name="T15" fmla="*/ 46 h 126"/>
                  <a:gd name="T16" fmla="*/ 14 w 36"/>
                  <a:gd name="T17" fmla="*/ 82 h 126"/>
                  <a:gd name="T18" fmla="*/ 21 w 36"/>
                  <a:gd name="T19" fmla="*/ 89 h 126"/>
                  <a:gd name="T20" fmla="*/ 27 w 36"/>
                  <a:gd name="T21" fmla="*/ 93 h 126"/>
                  <a:gd name="T22" fmla="*/ 34 w 36"/>
                  <a:gd name="T23" fmla="*/ 116 h 126"/>
                  <a:gd name="T24" fmla="*/ 32 w 36"/>
                  <a:gd name="T25" fmla="*/ 121 h 126"/>
                  <a:gd name="T26" fmla="*/ 21 w 36"/>
                  <a:gd name="T27" fmla="*/ 125 h 126"/>
                  <a:gd name="T28" fmla="*/ 5 w 36"/>
                  <a:gd name="T29" fmla="*/ 112 h 126"/>
                  <a:gd name="T30" fmla="*/ 1 w 36"/>
                  <a:gd name="T31" fmla="*/ 77 h 126"/>
                  <a:gd name="T32" fmla="*/ 0 w 36"/>
                  <a:gd name="T33" fmla="*/ 6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26">
                    <a:moveTo>
                      <a:pt x="0" y="62"/>
                    </a:moveTo>
                    <a:cubicBezTo>
                      <a:pt x="1" y="47"/>
                      <a:pt x="2" y="32"/>
                      <a:pt x="5" y="17"/>
                    </a:cubicBezTo>
                    <a:cubicBezTo>
                      <a:pt x="6" y="5"/>
                      <a:pt x="16" y="0"/>
                      <a:pt x="28" y="5"/>
                    </a:cubicBezTo>
                    <a:cubicBezTo>
                      <a:pt x="28" y="5"/>
                      <a:pt x="29" y="6"/>
                      <a:pt x="30" y="6"/>
                    </a:cubicBezTo>
                    <a:cubicBezTo>
                      <a:pt x="35" y="7"/>
                      <a:pt x="36" y="10"/>
                      <a:pt x="34" y="14"/>
                    </a:cubicBezTo>
                    <a:cubicBezTo>
                      <a:pt x="31" y="21"/>
                      <a:pt x="29" y="28"/>
                      <a:pt x="27" y="35"/>
                    </a:cubicBezTo>
                    <a:cubicBezTo>
                      <a:pt x="26" y="38"/>
                      <a:pt x="25" y="40"/>
                      <a:pt x="21" y="40"/>
                    </a:cubicBezTo>
                    <a:cubicBezTo>
                      <a:pt x="16" y="39"/>
                      <a:pt x="14" y="41"/>
                      <a:pt x="14" y="46"/>
                    </a:cubicBezTo>
                    <a:cubicBezTo>
                      <a:pt x="14" y="58"/>
                      <a:pt x="14" y="70"/>
                      <a:pt x="14" y="82"/>
                    </a:cubicBezTo>
                    <a:cubicBezTo>
                      <a:pt x="14" y="87"/>
                      <a:pt x="16" y="89"/>
                      <a:pt x="21" y="89"/>
                    </a:cubicBezTo>
                    <a:cubicBezTo>
                      <a:pt x="24" y="88"/>
                      <a:pt x="26" y="90"/>
                      <a:pt x="27" y="93"/>
                    </a:cubicBezTo>
                    <a:cubicBezTo>
                      <a:pt x="29" y="101"/>
                      <a:pt x="32" y="108"/>
                      <a:pt x="34" y="116"/>
                    </a:cubicBezTo>
                    <a:cubicBezTo>
                      <a:pt x="35" y="119"/>
                      <a:pt x="35" y="120"/>
                      <a:pt x="32" y="121"/>
                    </a:cubicBezTo>
                    <a:cubicBezTo>
                      <a:pt x="28" y="123"/>
                      <a:pt x="25" y="125"/>
                      <a:pt x="21" y="125"/>
                    </a:cubicBezTo>
                    <a:cubicBezTo>
                      <a:pt x="13" y="126"/>
                      <a:pt x="6" y="120"/>
                      <a:pt x="5" y="112"/>
                    </a:cubicBezTo>
                    <a:cubicBezTo>
                      <a:pt x="3" y="101"/>
                      <a:pt x="2" y="89"/>
                      <a:pt x="1" y="77"/>
                    </a:cubicBezTo>
                    <a:cubicBezTo>
                      <a:pt x="1" y="72"/>
                      <a:pt x="0" y="62"/>
                      <a:pt x="0" y="62"/>
                    </a:cubicBezTo>
                    <a:close/>
                  </a:path>
                </a:pathLst>
              </a:custGeom>
              <a:solidFill>
                <a:srgbClr val="31A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i="0" u="none" strike="noStrike" kern="1200" cap="none" spc="0" normalizeH="0" baseline="0" noProof="0">
                  <a:ln>
                    <a:noFill/>
                  </a:ln>
                  <a:solidFill>
                    <a:schemeClr val="tx1">
                      <a:lumMod val="50000"/>
                    </a:schemeClr>
                  </a:solidFill>
                  <a:effectLst/>
                  <a:uLnTx/>
                  <a:uFillTx/>
                  <a:latin typeface="Meiryo" charset="-128"/>
                  <a:ea typeface="Meiryo" charset="-128"/>
                  <a:cs typeface="Meiryo" charset="-128"/>
                </a:endParaRPr>
              </a:p>
            </p:txBody>
          </p:sp>
          <p:sp>
            <p:nvSpPr>
              <p:cNvPr id="79" name="Freeform 28"/>
              <p:cNvSpPr>
                <a:spLocks noEditPoints="1"/>
              </p:cNvSpPr>
              <p:nvPr/>
            </p:nvSpPr>
            <p:spPr bwMode="auto">
              <a:xfrm>
                <a:off x="-1484313" y="2706688"/>
                <a:ext cx="396875" cy="366713"/>
              </a:xfrm>
              <a:custGeom>
                <a:avLst/>
                <a:gdLst>
                  <a:gd name="T0" fmla="*/ 98 w 106"/>
                  <a:gd name="T1" fmla="*/ 0 h 98"/>
                  <a:gd name="T2" fmla="*/ 18 w 106"/>
                  <a:gd name="T3" fmla="*/ 4 h 98"/>
                  <a:gd name="T4" fmla="*/ 4 w 106"/>
                  <a:gd name="T5" fmla="*/ 28 h 98"/>
                  <a:gd name="T6" fmla="*/ 0 w 106"/>
                  <a:gd name="T7" fmla="*/ 68 h 98"/>
                  <a:gd name="T8" fmla="*/ 19 w 106"/>
                  <a:gd name="T9" fmla="*/ 94 h 98"/>
                  <a:gd name="T10" fmla="*/ 98 w 106"/>
                  <a:gd name="T11" fmla="*/ 98 h 98"/>
                  <a:gd name="T12" fmla="*/ 106 w 106"/>
                  <a:gd name="T13" fmla="*/ 8 h 98"/>
                  <a:gd name="T14" fmla="*/ 40 w 106"/>
                  <a:gd name="T15" fmla="*/ 70 h 98"/>
                  <a:gd name="T16" fmla="*/ 52 w 106"/>
                  <a:gd name="T17" fmla="*/ 70 h 98"/>
                  <a:gd name="T18" fmla="*/ 46 w 106"/>
                  <a:gd name="T19" fmla="*/ 59 h 98"/>
                  <a:gd name="T20" fmla="*/ 46 w 106"/>
                  <a:gd name="T21" fmla="*/ 48 h 98"/>
                  <a:gd name="T22" fmla="*/ 46 w 106"/>
                  <a:gd name="T23" fmla="*/ 59 h 98"/>
                  <a:gd name="T24" fmla="*/ 40 w 106"/>
                  <a:gd name="T25" fmla="*/ 38 h 98"/>
                  <a:gd name="T26" fmla="*/ 52 w 106"/>
                  <a:gd name="T27" fmla="*/ 38 h 98"/>
                  <a:gd name="T28" fmla="*/ 63 w 106"/>
                  <a:gd name="T29" fmla="*/ 75 h 98"/>
                  <a:gd name="T30" fmla="*/ 63 w 106"/>
                  <a:gd name="T31" fmla="*/ 64 h 98"/>
                  <a:gd name="T32" fmla="*/ 63 w 106"/>
                  <a:gd name="T33" fmla="*/ 75 h 98"/>
                  <a:gd name="T34" fmla="*/ 57 w 106"/>
                  <a:gd name="T35" fmla="*/ 54 h 98"/>
                  <a:gd name="T36" fmla="*/ 69 w 106"/>
                  <a:gd name="T37" fmla="*/ 54 h 98"/>
                  <a:gd name="T38" fmla="*/ 63 w 106"/>
                  <a:gd name="T39" fmla="*/ 44 h 98"/>
                  <a:gd name="T40" fmla="*/ 63 w 106"/>
                  <a:gd name="T41" fmla="*/ 32 h 98"/>
                  <a:gd name="T42" fmla="*/ 63 w 106"/>
                  <a:gd name="T43" fmla="*/ 44 h 98"/>
                  <a:gd name="T44" fmla="*/ 75 w 106"/>
                  <a:gd name="T45" fmla="*/ 70 h 98"/>
                  <a:gd name="T46" fmla="*/ 86 w 106"/>
                  <a:gd name="T47" fmla="*/ 70 h 98"/>
                  <a:gd name="T48" fmla="*/ 80 w 106"/>
                  <a:gd name="T49" fmla="*/ 59 h 98"/>
                  <a:gd name="T50" fmla="*/ 80 w 106"/>
                  <a:gd name="T51" fmla="*/ 48 h 98"/>
                  <a:gd name="T52" fmla="*/ 80 w 106"/>
                  <a:gd name="T53" fmla="*/ 59 h 98"/>
                  <a:gd name="T54" fmla="*/ 75 w 106"/>
                  <a:gd name="T55" fmla="*/ 38 h 98"/>
                  <a:gd name="T56" fmla="*/ 86 w 106"/>
                  <a:gd name="T57" fmla="*/ 38 h 98"/>
                  <a:gd name="T58" fmla="*/ 83 w 106"/>
                  <a:gd name="T59" fmla="*/ 24 h 98"/>
                  <a:gd name="T60" fmla="*/ 42 w 106"/>
                  <a:gd name="T61" fmla="*/ 24 h 98"/>
                  <a:gd name="T62" fmla="*/ 49 w 106"/>
                  <a:gd name="T63" fmla="*/ 8 h 98"/>
                  <a:gd name="T64" fmla="*/ 93 w 106"/>
                  <a:gd name="T65" fmla="*/ 1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8">
                    <a:moveTo>
                      <a:pt x="106" y="8"/>
                    </a:moveTo>
                    <a:cubicBezTo>
                      <a:pt x="106" y="2"/>
                      <a:pt x="104" y="0"/>
                      <a:pt x="98" y="0"/>
                    </a:cubicBezTo>
                    <a:cubicBezTo>
                      <a:pt x="73" y="0"/>
                      <a:pt x="48" y="0"/>
                      <a:pt x="23" y="0"/>
                    </a:cubicBezTo>
                    <a:cubicBezTo>
                      <a:pt x="20" y="0"/>
                      <a:pt x="19" y="1"/>
                      <a:pt x="18" y="4"/>
                    </a:cubicBezTo>
                    <a:cubicBezTo>
                      <a:pt x="17" y="10"/>
                      <a:pt x="15" y="16"/>
                      <a:pt x="13" y="22"/>
                    </a:cubicBezTo>
                    <a:cubicBezTo>
                      <a:pt x="11" y="26"/>
                      <a:pt x="9" y="28"/>
                      <a:pt x="4" y="28"/>
                    </a:cubicBezTo>
                    <a:cubicBezTo>
                      <a:pt x="3" y="28"/>
                      <a:pt x="2" y="28"/>
                      <a:pt x="0" y="28"/>
                    </a:cubicBezTo>
                    <a:cubicBezTo>
                      <a:pt x="0" y="41"/>
                      <a:pt x="0" y="55"/>
                      <a:pt x="0" y="68"/>
                    </a:cubicBezTo>
                    <a:cubicBezTo>
                      <a:pt x="10" y="68"/>
                      <a:pt x="11" y="69"/>
                      <a:pt x="14" y="77"/>
                    </a:cubicBezTo>
                    <a:cubicBezTo>
                      <a:pt x="16" y="83"/>
                      <a:pt x="17" y="89"/>
                      <a:pt x="19" y="94"/>
                    </a:cubicBezTo>
                    <a:cubicBezTo>
                      <a:pt x="20" y="97"/>
                      <a:pt x="21" y="98"/>
                      <a:pt x="24" y="98"/>
                    </a:cubicBezTo>
                    <a:cubicBezTo>
                      <a:pt x="49" y="98"/>
                      <a:pt x="73" y="98"/>
                      <a:pt x="98" y="98"/>
                    </a:cubicBezTo>
                    <a:cubicBezTo>
                      <a:pt x="104" y="98"/>
                      <a:pt x="106" y="96"/>
                      <a:pt x="106" y="90"/>
                    </a:cubicBezTo>
                    <a:cubicBezTo>
                      <a:pt x="106" y="63"/>
                      <a:pt x="106" y="35"/>
                      <a:pt x="106" y="8"/>
                    </a:cubicBezTo>
                    <a:close/>
                    <a:moveTo>
                      <a:pt x="46" y="75"/>
                    </a:moveTo>
                    <a:cubicBezTo>
                      <a:pt x="43" y="75"/>
                      <a:pt x="40" y="73"/>
                      <a:pt x="40" y="70"/>
                    </a:cubicBezTo>
                    <a:cubicBezTo>
                      <a:pt x="40" y="67"/>
                      <a:pt x="43" y="64"/>
                      <a:pt x="46" y="64"/>
                    </a:cubicBezTo>
                    <a:cubicBezTo>
                      <a:pt x="49" y="64"/>
                      <a:pt x="52" y="67"/>
                      <a:pt x="52" y="70"/>
                    </a:cubicBezTo>
                    <a:cubicBezTo>
                      <a:pt x="52" y="73"/>
                      <a:pt x="49" y="75"/>
                      <a:pt x="46" y="75"/>
                    </a:cubicBezTo>
                    <a:close/>
                    <a:moveTo>
                      <a:pt x="46" y="59"/>
                    </a:moveTo>
                    <a:cubicBezTo>
                      <a:pt x="43" y="59"/>
                      <a:pt x="40" y="57"/>
                      <a:pt x="40" y="54"/>
                    </a:cubicBezTo>
                    <a:cubicBezTo>
                      <a:pt x="40" y="51"/>
                      <a:pt x="43" y="48"/>
                      <a:pt x="46" y="48"/>
                    </a:cubicBezTo>
                    <a:cubicBezTo>
                      <a:pt x="49" y="48"/>
                      <a:pt x="52" y="51"/>
                      <a:pt x="52" y="54"/>
                    </a:cubicBezTo>
                    <a:cubicBezTo>
                      <a:pt x="52" y="57"/>
                      <a:pt x="49" y="59"/>
                      <a:pt x="46" y="59"/>
                    </a:cubicBezTo>
                    <a:close/>
                    <a:moveTo>
                      <a:pt x="46" y="44"/>
                    </a:moveTo>
                    <a:cubicBezTo>
                      <a:pt x="43" y="44"/>
                      <a:pt x="40" y="41"/>
                      <a:pt x="40" y="38"/>
                    </a:cubicBezTo>
                    <a:cubicBezTo>
                      <a:pt x="40" y="35"/>
                      <a:pt x="43" y="32"/>
                      <a:pt x="46" y="32"/>
                    </a:cubicBezTo>
                    <a:cubicBezTo>
                      <a:pt x="49" y="32"/>
                      <a:pt x="52" y="35"/>
                      <a:pt x="52" y="38"/>
                    </a:cubicBezTo>
                    <a:cubicBezTo>
                      <a:pt x="52" y="41"/>
                      <a:pt x="49" y="44"/>
                      <a:pt x="46" y="44"/>
                    </a:cubicBezTo>
                    <a:close/>
                    <a:moveTo>
                      <a:pt x="63" y="75"/>
                    </a:moveTo>
                    <a:cubicBezTo>
                      <a:pt x="60" y="75"/>
                      <a:pt x="57" y="73"/>
                      <a:pt x="57" y="70"/>
                    </a:cubicBezTo>
                    <a:cubicBezTo>
                      <a:pt x="57" y="67"/>
                      <a:pt x="60" y="64"/>
                      <a:pt x="63" y="64"/>
                    </a:cubicBezTo>
                    <a:cubicBezTo>
                      <a:pt x="66" y="64"/>
                      <a:pt x="69" y="67"/>
                      <a:pt x="69" y="70"/>
                    </a:cubicBezTo>
                    <a:cubicBezTo>
                      <a:pt x="69" y="73"/>
                      <a:pt x="66" y="75"/>
                      <a:pt x="63" y="75"/>
                    </a:cubicBezTo>
                    <a:close/>
                    <a:moveTo>
                      <a:pt x="63" y="59"/>
                    </a:moveTo>
                    <a:cubicBezTo>
                      <a:pt x="60" y="59"/>
                      <a:pt x="57" y="57"/>
                      <a:pt x="57" y="54"/>
                    </a:cubicBezTo>
                    <a:cubicBezTo>
                      <a:pt x="57" y="51"/>
                      <a:pt x="60" y="48"/>
                      <a:pt x="63" y="48"/>
                    </a:cubicBezTo>
                    <a:cubicBezTo>
                      <a:pt x="66" y="48"/>
                      <a:pt x="69" y="51"/>
                      <a:pt x="69" y="54"/>
                    </a:cubicBezTo>
                    <a:cubicBezTo>
                      <a:pt x="69" y="57"/>
                      <a:pt x="66" y="59"/>
                      <a:pt x="63" y="59"/>
                    </a:cubicBezTo>
                    <a:close/>
                    <a:moveTo>
                      <a:pt x="63" y="44"/>
                    </a:moveTo>
                    <a:cubicBezTo>
                      <a:pt x="60" y="44"/>
                      <a:pt x="57" y="41"/>
                      <a:pt x="57" y="38"/>
                    </a:cubicBezTo>
                    <a:cubicBezTo>
                      <a:pt x="57" y="35"/>
                      <a:pt x="60" y="32"/>
                      <a:pt x="63" y="32"/>
                    </a:cubicBezTo>
                    <a:cubicBezTo>
                      <a:pt x="66" y="32"/>
                      <a:pt x="69" y="35"/>
                      <a:pt x="69" y="38"/>
                    </a:cubicBezTo>
                    <a:cubicBezTo>
                      <a:pt x="69" y="41"/>
                      <a:pt x="66" y="44"/>
                      <a:pt x="63" y="44"/>
                    </a:cubicBezTo>
                    <a:close/>
                    <a:moveTo>
                      <a:pt x="80" y="75"/>
                    </a:moveTo>
                    <a:cubicBezTo>
                      <a:pt x="77" y="75"/>
                      <a:pt x="75" y="73"/>
                      <a:pt x="75" y="70"/>
                    </a:cubicBezTo>
                    <a:cubicBezTo>
                      <a:pt x="75" y="67"/>
                      <a:pt x="77" y="64"/>
                      <a:pt x="80" y="64"/>
                    </a:cubicBezTo>
                    <a:cubicBezTo>
                      <a:pt x="83" y="64"/>
                      <a:pt x="86" y="67"/>
                      <a:pt x="86" y="70"/>
                    </a:cubicBezTo>
                    <a:cubicBezTo>
                      <a:pt x="86" y="73"/>
                      <a:pt x="83" y="75"/>
                      <a:pt x="80" y="75"/>
                    </a:cubicBezTo>
                    <a:close/>
                    <a:moveTo>
                      <a:pt x="80" y="59"/>
                    </a:moveTo>
                    <a:cubicBezTo>
                      <a:pt x="77" y="59"/>
                      <a:pt x="75" y="57"/>
                      <a:pt x="75" y="54"/>
                    </a:cubicBezTo>
                    <a:cubicBezTo>
                      <a:pt x="75" y="51"/>
                      <a:pt x="77" y="48"/>
                      <a:pt x="80" y="48"/>
                    </a:cubicBezTo>
                    <a:cubicBezTo>
                      <a:pt x="83" y="48"/>
                      <a:pt x="86" y="51"/>
                      <a:pt x="86" y="54"/>
                    </a:cubicBezTo>
                    <a:cubicBezTo>
                      <a:pt x="86" y="57"/>
                      <a:pt x="83" y="59"/>
                      <a:pt x="80" y="59"/>
                    </a:cubicBezTo>
                    <a:close/>
                    <a:moveTo>
                      <a:pt x="80" y="44"/>
                    </a:moveTo>
                    <a:cubicBezTo>
                      <a:pt x="77" y="44"/>
                      <a:pt x="75" y="41"/>
                      <a:pt x="75" y="38"/>
                    </a:cubicBezTo>
                    <a:cubicBezTo>
                      <a:pt x="75" y="35"/>
                      <a:pt x="77" y="32"/>
                      <a:pt x="80" y="32"/>
                    </a:cubicBezTo>
                    <a:cubicBezTo>
                      <a:pt x="83" y="32"/>
                      <a:pt x="86" y="35"/>
                      <a:pt x="86" y="38"/>
                    </a:cubicBezTo>
                    <a:cubicBezTo>
                      <a:pt x="86" y="41"/>
                      <a:pt x="83" y="44"/>
                      <a:pt x="80" y="44"/>
                    </a:cubicBezTo>
                    <a:close/>
                    <a:moveTo>
                      <a:pt x="83" y="24"/>
                    </a:moveTo>
                    <a:cubicBezTo>
                      <a:pt x="77" y="24"/>
                      <a:pt x="71" y="24"/>
                      <a:pt x="65" y="24"/>
                    </a:cubicBezTo>
                    <a:cubicBezTo>
                      <a:pt x="58" y="24"/>
                      <a:pt x="50" y="24"/>
                      <a:pt x="42" y="24"/>
                    </a:cubicBezTo>
                    <a:cubicBezTo>
                      <a:pt x="39" y="24"/>
                      <a:pt x="38" y="23"/>
                      <a:pt x="38" y="20"/>
                    </a:cubicBezTo>
                    <a:cubicBezTo>
                      <a:pt x="39" y="6"/>
                      <a:pt x="36" y="9"/>
                      <a:pt x="49" y="8"/>
                    </a:cubicBezTo>
                    <a:cubicBezTo>
                      <a:pt x="62" y="8"/>
                      <a:pt x="75" y="8"/>
                      <a:pt x="88" y="8"/>
                    </a:cubicBezTo>
                    <a:cubicBezTo>
                      <a:pt x="92" y="8"/>
                      <a:pt x="93" y="9"/>
                      <a:pt x="93" y="13"/>
                    </a:cubicBezTo>
                    <a:cubicBezTo>
                      <a:pt x="93" y="26"/>
                      <a:pt x="94" y="24"/>
                      <a:pt x="83" y="24"/>
                    </a:cubicBezTo>
                    <a:close/>
                  </a:path>
                </a:pathLst>
              </a:custGeom>
              <a:solidFill>
                <a:srgbClr val="31A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i="0" u="none" strike="noStrike" kern="1200" cap="none" spc="0" normalizeH="0" baseline="0" noProof="0">
                  <a:ln>
                    <a:noFill/>
                  </a:ln>
                  <a:solidFill>
                    <a:schemeClr val="tx1">
                      <a:lumMod val="50000"/>
                    </a:schemeClr>
                  </a:solidFill>
                  <a:effectLst/>
                  <a:uLnTx/>
                  <a:uFillTx/>
                  <a:latin typeface="Meiryo" charset="-128"/>
                  <a:ea typeface="Meiryo" charset="-128"/>
                  <a:cs typeface="Meiryo" charset="-128"/>
                </a:endParaRPr>
              </a:p>
            </p:txBody>
          </p:sp>
        </p:grpSp>
      </p:grpSp>
      <p:grpSp>
        <p:nvGrpSpPr>
          <p:cNvPr id="80" name="Group 79"/>
          <p:cNvGrpSpPr/>
          <p:nvPr/>
        </p:nvGrpSpPr>
        <p:grpSpPr>
          <a:xfrm>
            <a:off x="5976083" y="788670"/>
            <a:ext cx="1913868" cy="1198710"/>
            <a:chOff x="6196446" y="1013681"/>
            <a:chExt cx="2126520" cy="1198710"/>
          </a:xfrm>
        </p:grpSpPr>
        <p:sp>
          <p:nvSpPr>
            <p:cNvPr id="81" name="Freeform 80"/>
            <p:cNvSpPr>
              <a:spLocks noEditPoints="1"/>
            </p:cNvSpPr>
            <p:nvPr/>
          </p:nvSpPr>
          <p:spPr bwMode="auto">
            <a:xfrm>
              <a:off x="6894129" y="1013681"/>
              <a:ext cx="671641" cy="525469"/>
            </a:xfrm>
            <a:custGeom>
              <a:avLst/>
              <a:gdLst>
                <a:gd name="T0" fmla="*/ 347 w 693"/>
                <a:gd name="T1" fmla="*/ 21 h 657"/>
                <a:gd name="T2" fmla="*/ 347 w 693"/>
                <a:gd name="T3" fmla="*/ 95 h 657"/>
                <a:gd name="T4" fmla="*/ 676 w 693"/>
                <a:gd name="T5" fmla="*/ 87 h 657"/>
                <a:gd name="T6" fmla="*/ 404 w 693"/>
                <a:gd name="T7" fmla="*/ 58 h 657"/>
                <a:gd name="T8" fmla="*/ 289 w 693"/>
                <a:gd name="T9" fmla="*/ 58 h 657"/>
                <a:gd name="T10" fmla="*/ 18 w 693"/>
                <a:gd name="T11" fmla="*/ 87 h 657"/>
                <a:gd name="T12" fmla="*/ 0 w 693"/>
                <a:gd name="T13" fmla="*/ 557 h 657"/>
                <a:gd name="T14" fmla="*/ 676 w 693"/>
                <a:gd name="T15" fmla="*/ 575 h 657"/>
                <a:gd name="T16" fmla="*/ 693 w 693"/>
                <a:gd name="T17" fmla="*/ 104 h 657"/>
                <a:gd name="T18" fmla="*/ 347 w 693"/>
                <a:gd name="T19" fmla="*/ 10 h 657"/>
                <a:gd name="T20" fmla="*/ 347 w 693"/>
                <a:gd name="T21" fmla="*/ 105 h 657"/>
                <a:gd name="T22" fmla="*/ 347 w 693"/>
                <a:gd name="T23" fmla="*/ 10 h 657"/>
                <a:gd name="T24" fmla="*/ 572 w 693"/>
                <a:gd name="T25" fmla="*/ 547 h 657"/>
                <a:gd name="T26" fmla="*/ 608 w 693"/>
                <a:gd name="T27" fmla="*/ 538 h 657"/>
                <a:gd name="T28" fmla="*/ 652 w 693"/>
                <a:gd name="T29" fmla="*/ 511 h 657"/>
                <a:gd name="T30" fmla="*/ 42 w 693"/>
                <a:gd name="T31" fmla="*/ 128 h 657"/>
                <a:gd name="T32" fmla="*/ 652 w 693"/>
                <a:gd name="T33" fmla="*/ 511 h 657"/>
                <a:gd name="T34" fmla="*/ 347 w 693"/>
                <a:gd name="T35" fmla="*/ 164 h 657"/>
                <a:gd name="T36" fmla="*/ 406 w 693"/>
                <a:gd name="T37" fmla="*/ 222 h 657"/>
                <a:gd name="T38" fmla="*/ 216 w 693"/>
                <a:gd name="T39" fmla="*/ 474 h 657"/>
                <a:gd name="T40" fmla="*/ 231 w 693"/>
                <a:gd name="T41" fmla="*/ 356 h 657"/>
                <a:gd name="T42" fmla="*/ 304 w 693"/>
                <a:gd name="T43" fmla="*/ 312 h 657"/>
                <a:gd name="T44" fmla="*/ 400 w 693"/>
                <a:gd name="T45" fmla="*/ 312 h 657"/>
                <a:gd name="T46" fmla="*/ 477 w 693"/>
                <a:gd name="T47" fmla="*/ 445 h 657"/>
                <a:gd name="T48" fmla="*/ 130 w 693"/>
                <a:gd name="T49" fmla="*/ 657 h 657"/>
                <a:gd name="T50" fmla="*/ 164 w 693"/>
                <a:gd name="T51" fmla="*/ 603 h 657"/>
                <a:gd name="T52" fmla="*/ 130 w 693"/>
                <a:gd name="T53" fmla="*/ 657 h 657"/>
                <a:gd name="T54" fmla="*/ 177 w 693"/>
                <a:gd name="T55" fmla="*/ 603 h 657"/>
                <a:gd name="T56" fmla="*/ 209 w 693"/>
                <a:gd name="T57" fmla="*/ 657 h 657"/>
                <a:gd name="T58" fmla="*/ 369 w 693"/>
                <a:gd name="T59" fmla="*/ 603 h 657"/>
                <a:gd name="T60" fmla="*/ 222 w 693"/>
                <a:gd name="T61" fmla="*/ 657 h 657"/>
                <a:gd name="T62" fmla="*/ 369 w 693"/>
                <a:gd name="T63" fmla="*/ 603 h 657"/>
                <a:gd name="T64" fmla="*/ 45 w 693"/>
                <a:gd name="T65" fmla="*/ 603 h 657"/>
                <a:gd name="T66" fmla="*/ 39 w 693"/>
                <a:gd name="T67" fmla="*/ 651 h 657"/>
                <a:gd name="T68" fmla="*/ 117 w 693"/>
                <a:gd name="T69" fmla="*/ 657 h 657"/>
                <a:gd name="T70" fmla="*/ 525 w 693"/>
                <a:gd name="T71" fmla="*/ 603 h 657"/>
                <a:gd name="T72" fmla="*/ 382 w 693"/>
                <a:gd name="T73" fmla="*/ 657 h 657"/>
                <a:gd name="T74" fmla="*/ 525 w 693"/>
                <a:gd name="T75" fmla="*/ 603 h 657"/>
                <a:gd name="T76" fmla="*/ 538 w 693"/>
                <a:gd name="T77" fmla="*/ 657 h 657"/>
                <a:gd name="T78" fmla="*/ 655 w 693"/>
                <a:gd name="T79" fmla="*/ 651 h 657"/>
                <a:gd name="T80" fmla="*/ 649 w 693"/>
                <a:gd name="T81" fmla="*/ 603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3" h="657">
                  <a:moveTo>
                    <a:pt x="310" y="58"/>
                  </a:moveTo>
                  <a:cubicBezTo>
                    <a:pt x="310" y="37"/>
                    <a:pt x="326" y="21"/>
                    <a:pt x="347" y="21"/>
                  </a:cubicBezTo>
                  <a:cubicBezTo>
                    <a:pt x="367" y="21"/>
                    <a:pt x="384" y="37"/>
                    <a:pt x="384" y="58"/>
                  </a:cubicBezTo>
                  <a:cubicBezTo>
                    <a:pt x="384" y="78"/>
                    <a:pt x="367" y="95"/>
                    <a:pt x="347" y="95"/>
                  </a:cubicBezTo>
                  <a:cubicBezTo>
                    <a:pt x="326" y="95"/>
                    <a:pt x="310" y="78"/>
                    <a:pt x="310" y="58"/>
                  </a:cubicBezTo>
                  <a:close/>
                  <a:moveTo>
                    <a:pt x="676" y="87"/>
                  </a:moveTo>
                  <a:cubicBezTo>
                    <a:pt x="397" y="87"/>
                    <a:pt x="397" y="87"/>
                    <a:pt x="397" y="87"/>
                  </a:cubicBezTo>
                  <a:cubicBezTo>
                    <a:pt x="401" y="78"/>
                    <a:pt x="404" y="68"/>
                    <a:pt x="404" y="58"/>
                  </a:cubicBezTo>
                  <a:cubicBezTo>
                    <a:pt x="404" y="26"/>
                    <a:pt x="379" y="0"/>
                    <a:pt x="347" y="0"/>
                  </a:cubicBezTo>
                  <a:cubicBezTo>
                    <a:pt x="315" y="0"/>
                    <a:pt x="289" y="26"/>
                    <a:pt x="289" y="58"/>
                  </a:cubicBezTo>
                  <a:cubicBezTo>
                    <a:pt x="289" y="68"/>
                    <a:pt x="292" y="78"/>
                    <a:pt x="297" y="87"/>
                  </a:cubicBezTo>
                  <a:cubicBezTo>
                    <a:pt x="18" y="87"/>
                    <a:pt x="18" y="87"/>
                    <a:pt x="18" y="87"/>
                  </a:cubicBezTo>
                  <a:cubicBezTo>
                    <a:pt x="8" y="87"/>
                    <a:pt x="0" y="94"/>
                    <a:pt x="0" y="104"/>
                  </a:cubicBezTo>
                  <a:cubicBezTo>
                    <a:pt x="0" y="557"/>
                    <a:pt x="0" y="557"/>
                    <a:pt x="0" y="557"/>
                  </a:cubicBezTo>
                  <a:cubicBezTo>
                    <a:pt x="0" y="567"/>
                    <a:pt x="8" y="575"/>
                    <a:pt x="18" y="575"/>
                  </a:cubicBezTo>
                  <a:cubicBezTo>
                    <a:pt x="676" y="575"/>
                    <a:pt x="676" y="575"/>
                    <a:pt x="676" y="575"/>
                  </a:cubicBezTo>
                  <a:cubicBezTo>
                    <a:pt x="685" y="575"/>
                    <a:pt x="693" y="567"/>
                    <a:pt x="693" y="557"/>
                  </a:cubicBezTo>
                  <a:cubicBezTo>
                    <a:pt x="693" y="104"/>
                    <a:pt x="693" y="104"/>
                    <a:pt x="693" y="104"/>
                  </a:cubicBezTo>
                  <a:cubicBezTo>
                    <a:pt x="693" y="94"/>
                    <a:pt x="685" y="87"/>
                    <a:pt x="676" y="87"/>
                  </a:cubicBezTo>
                  <a:close/>
                  <a:moveTo>
                    <a:pt x="347" y="10"/>
                  </a:moveTo>
                  <a:cubicBezTo>
                    <a:pt x="373" y="10"/>
                    <a:pt x="394" y="32"/>
                    <a:pt x="394" y="58"/>
                  </a:cubicBezTo>
                  <a:cubicBezTo>
                    <a:pt x="394" y="84"/>
                    <a:pt x="373" y="105"/>
                    <a:pt x="347" y="105"/>
                  </a:cubicBezTo>
                  <a:cubicBezTo>
                    <a:pt x="321" y="105"/>
                    <a:pt x="299" y="84"/>
                    <a:pt x="299" y="58"/>
                  </a:cubicBezTo>
                  <a:cubicBezTo>
                    <a:pt x="299" y="32"/>
                    <a:pt x="321" y="10"/>
                    <a:pt x="347" y="10"/>
                  </a:cubicBezTo>
                  <a:close/>
                  <a:moveTo>
                    <a:pt x="608" y="547"/>
                  </a:moveTo>
                  <a:cubicBezTo>
                    <a:pt x="572" y="547"/>
                    <a:pt x="572" y="547"/>
                    <a:pt x="572" y="547"/>
                  </a:cubicBezTo>
                  <a:cubicBezTo>
                    <a:pt x="572" y="538"/>
                    <a:pt x="572" y="538"/>
                    <a:pt x="572" y="538"/>
                  </a:cubicBezTo>
                  <a:cubicBezTo>
                    <a:pt x="608" y="538"/>
                    <a:pt x="608" y="538"/>
                    <a:pt x="608" y="538"/>
                  </a:cubicBezTo>
                  <a:lnTo>
                    <a:pt x="608" y="547"/>
                  </a:lnTo>
                  <a:close/>
                  <a:moveTo>
                    <a:pt x="652" y="511"/>
                  </a:moveTo>
                  <a:cubicBezTo>
                    <a:pt x="42" y="511"/>
                    <a:pt x="42" y="511"/>
                    <a:pt x="42" y="511"/>
                  </a:cubicBezTo>
                  <a:cubicBezTo>
                    <a:pt x="42" y="128"/>
                    <a:pt x="42" y="128"/>
                    <a:pt x="42" y="128"/>
                  </a:cubicBezTo>
                  <a:cubicBezTo>
                    <a:pt x="652" y="128"/>
                    <a:pt x="652" y="128"/>
                    <a:pt x="652" y="128"/>
                  </a:cubicBezTo>
                  <a:lnTo>
                    <a:pt x="652" y="511"/>
                  </a:lnTo>
                  <a:close/>
                  <a:moveTo>
                    <a:pt x="406" y="222"/>
                  </a:moveTo>
                  <a:cubicBezTo>
                    <a:pt x="405" y="190"/>
                    <a:pt x="382" y="164"/>
                    <a:pt x="347" y="164"/>
                  </a:cubicBezTo>
                  <a:cubicBezTo>
                    <a:pt x="310" y="164"/>
                    <a:pt x="289" y="190"/>
                    <a:pt x="288" y="222"/>
                  </a:cubicBezTo>
                  <a:cubicBezTo>
                    <a:pt x="288" y="343"/>
                    <a:pt x="406" y="342"/>
                    <a:pt x="406" y="222"/>
                  </a:cubicBezTo>
                  <a:close/>
                  <a:moveTo>
                    <a:pt x="477" y="474"/>
                  </a:moveTo>
                  <a:cubicBezTo>
                    <a:pt x="216" y="474"/>
                    <a:pt x="216" y="474"/>
                    <a:pt x="216" y="474"/>
                  </a:cubicBezTo>
                  <a:cubicBezTo>
                    <a:pt x="216" y="445"/>
                    <a:pt x="216" y="445"/>
                    <a:pt x="216" y="445"/>
                  </a:cubicBezTo>
                  <a:cubicBezTo>
                    <a:pt x="216" y="415"/>
                    <a:pt x="218" y="381"/>
                    <a:pt x="231" y="356"/>
                  </a:cubicBezTo>
                  <a:cubicBezTo>
                    <a:pt x="243" y="333"/>
                    <a:pt x="266" y="312"/>
                    <a:pt x="294" y="312"/>
                  </a:cubicBezTo>
                  <a:cubicBezTo>
                    <a:pt x="304" y="312"/>
                    <a:pt x="304" y="312"/>
                    <a:pt x="304" y="312"/>
                  </a:cubicBezTo>
                  <a:cubicBezTo>
                    <a:pt x="328" y="335"/>
                    <a:pt x="365" y="335"/>
                    <a:pt x="390" y="312"/>
                  </a:cubicBezTo>
                  <a:cubicBezTo>
                    <a:pt x="400" y="312"/>
                    <a:pt x="400" y="312"/>
                    <a:pt x="400" y="312"/>
                  </a:cubicBezTo>
                  <a:cubicBezTo>
                    <a:pt x="427" y="312"/>
                    <a:pt x="450" y="333"/>
                    <a:pt x="462" y="356"/>
                  </a:cubicBezTo>
                  <a:cubicBezTo>
                    <a:pt x="475" y="381"/>
                    <a:pt x="477" y="415"/>
                    <a:pt x="477" y="445"/>
                  </a:cubicBezTo>
                  <a:cubicBezTo>
                    <a:pt x="477" y="474"/>
                    <a:pt x="477" y="474"/>
                    <a:pt x="477" y="474"/>
                  </a:cubicBezTo>
                  <a:close/>
                  <a:moveTo>
                    <a:pt x="130" y="657"/>
                  </a:moveTo>
                  <a:cubicBezTo>
                    <a:pt x="164" y="657"/>
                    <a:pt x="164" y="657"/>
                    <a:pt x="164" y="657"/>
                  </a:cubicBezTo>
                  <a:cubicBezTo>
                    <a:pt x="164" y="603"/>
                    <a:pt x="164" y="603"/>
                    <a:pt x="164" y="603"/>
                  </a:cubicBezTo>
                  <a:cubicBezTo>
                    <a:pt x="130" y="603"/>
                    <a:pt x="130" y="603"/>
                    <a:pt x="130" y="603"/>
                  </a:cubicBezTo>
                  <a:lnTo>
                    <a:pt x="130" y="657"/>
                  </a:lnTo>
                  <a:close/>
                  <a:moveTo>
                    <a:pt x="209" y="603"/>
                  </a:moveTo>
                  <a:cubicBezTo>
                    <a:pt x="177" y="603"/>
                    <a:pt x="177" y="603"/>
                    <a:pt x="177" y="603"/>
                  </a:cubicBezTo>
                  <a:cubicBezTo>
                    <a:pt x="177" y="657"/>
                    <a:pt x="177" y="657"/>
                    <a:pt x="177" y="657"/>
                  </a:cubicBezTo>
                  <a:cubicBezTo>
                    <a:pt x="209" y="657"/>
                    <a:pt x="209" y="657"/>
                    <a:pt x="209" y="657"/>
                  </a:cubicBezTo>
                  <a:lnTo>
                    <a:pt x="209" y="603"/>
                  </a:lnTo>
                  <a:close/>
                  <a:moveTo>
                    <a:pt x="369" y="603"/>
                  </a:moveTo>
                  <a:cubicBezTo>
                    <a:pt x="222" y="603"/>
                    <a:pt x="222" y="603"/>
                    <a:pt x="222" y="603"/>
                  </a:cubicBezTo>
                  <a:cubicBezTo>
                    <a:pt x="222" y="657"/>
                    <a:pt x="222" y="657"/>
                    <a:pt x="222" y="657"/>
                  </a:cubicBezTo>
                  <a:cubicBezTo>
                    <a:pt x="369" y="657"/>
                    <a:pt x="369" y="657"/>
                    <a:pt x="369" y="657"/>
                  </a:cubicBezTo>
                  <a:lnTo>
                    <a:pt x="369" y="603"/>
                  </a:lnTo>
                  <a:close/>
                  <a:moveTo>
                    <a:pt x="117" y="603"/>
                  </a:moveTo>
                  <a:cubicBezTo>
                    <a:pt x="45" y="603"/>
                    <a:pt x="45" y="603"/>
                    <a:pt x="45" y="603"/>
                  </a:cubicBezTo>
                  <a:cubicBezTo>
                    <a:pt x="42" y="603"/>
                    <a:pt x="39" y="606"/>
                    <a:pt x="39" y="609"/>
                  </a:cubicBezTo>
                  <a:cubicBezTo>
                    <a:pt x="39" y="651"/>
                    <a:pt x="39" y="651"/>
                    <a:pt x="39" y="651"/>
                  </a:cubicBezTo>
                  <a:cubicBezTo>
                    <a:pt x="39" y="654"/>
                    <a:pt x="42" y="657"/>
                    <a:pt x="45" y="657"/>
                  </a:cubicBezTo>
                  <a:cubicBezTo>
                    <a:pt x="117" y="657"/>
                    <a:pt x="117" y="657"/>
                    <a:pt x="117" y="657"/>
                  </a:cubicBezTo>
                  <a:lnTo>
                    <a:pt x="117" y="603"/>
                  </a:lnTo>
                  <a:close/>
                  <a:moveTo>
                    <a:pt x="525" y="603"/>
                  </a:moveTo>
                  <a:cubicBezTo>
                    <a:pt x="382" y="603"/>
                    <a:pt x="382" y="603"/>
                    <a:pt x="382" y="603"/>
                  </a:cubicBezTo>
                  <a:cubicBezTo>
                    <a:pt x="382" y="657"/>
                    <a:pt x="382" y="657"/>
                    <a:pt x="382" y="657"/>
                  </a:cubicBezTo>
                  <a:cubicBezTo>
                    <a:pt x="525" y="657"/>
                    <a:pt x="525" y="657"/>
                    <a:pt x="525" y="657"/>
                  </a:cubicBezTo>
                  <a:lnTo>
                    <a:pt x="525" y="603"/>
                  </a:lnTo>
                  <a:close/>
                  <a:moveTo>
                    <a:pt x="538" y="603"/>
                  </a:moveTo>
                  <a:cubicBezTo>
                    <a:pt x="538" y="657"/>
                    <a:pt x="538" y="657"/>
                    <a:pt x="538" y="657"/>
                  </a:cubicBezTo>
                  <a:cubicBezTo>
                    <a:pt x="649" y="657"/>
                    <a:pt x="649" y="657"/>
                    <a:pt x="649" y="657"/>
                  </a:cubicBezTo>
                  <a:cubicBezTo>
                    <a:pt x="652" y="657"/>
                    <a:pt x="655" y="654"/>
                    <a:pt x="655" y="651"/>
                  </a:cubicBezTo>
                  <a:cubicBezTo>
                    <a:pt x="655" y="609"/>
                    <a:pt x="655" y="609"/>
                    <a:pt x="655" y="609"/>
                  </a:cubicBezTo>
                  <a:cubicBezTo>
                    <a:pt x="655" y="606"/>
                    <a:pt x="652" y="603"/>
                    <a:pt x="649" y="603"/>
                  </a:cubicBezTo>
                  <a:lnTo>
                    <a:pt x="538" y="603"/>
                  </a:lnTo>
                  <a:close/>
                </a:path>
              </a:pathLst>
            </a:custGeom>
            <a:solidFill>
              <a:srgbClr val="31A4F0"/>
            </a:solidFill>
            <a:ln>
              <a:noFill/>
            </a:ln>
          </p:spPr>
          <p:txBody>
            <a:bodyPr vert="horz" wrap="square" lIns="82296" tIns="41148" rIns="82296" bIns="41148"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marL="0" marR="0" lvl="0" indent="0" algn="l" defTabSz="822891" rtl="0" eaLnBrk="1" fontAlgn="base" latinLnBrk="0" hangingPunct="1">
                <a:lnSpc>
                  <a:spcPct val="100000"/>
                </a:lnSpc>
                <a:spcBef>
                  <a:spcPct val="0"/>
                </a:spcBef>
                <a:spcAft>
                  <a:spcPct val="0"/>
                </a:spcAft>
                <a:buClrTx/>
                <a:buSzTx/>
                <a:buFontTx/>
                <a:buNone/>
                <a:tabLst/>
                <a:defRPr/>
              </a:pPr>
              <a:endParaRPr kumimoji="0" lang="en-US" sz="1710" i="0" u="none" strike="noStrike" kern="1200" cap="none" spc="0" normalizeH="0" baseline="0" noProof="0">
                <a:ln>
                  <a:noFill/>
                </a:ln>
                <a:solidFill>
                  <a:schemeClr val="tx1">
                    <a:lumMod val="50000"/>
                  </a:schemeClr>
                </a:solidFill>
                <a:effectLst/>
                <a:uLnTx/>
                <a:uFillTx/>
                <a:latin typeface="Meiryo" charset="-128"/>
                <a:ea typeface="Meiryo" charset="-128"/>
                <a:cs typeface="Meiryo" charset="-128"/>
              </a:endParaRPr>
            </a:p>
          </p:txBody>
        </p:sp>
        <p:sp>
          <p:nvSpPr>
            <p:cNvPr id="82" name="TextBox 81"/>
            <p:cNvSpPr txBox="1"/>
            <p:nvPr/>
          </p:nvSpPr>
          <p:spPr>
            <a:xfrm>
              <a:off x="6196446" y="1678233"/>
              <a:ext cx="2126520" cy="534158"/>
            </a:xfrm>
            <a:prstGeom prst="rect">
              <a:avLst/>
            </a:prstGeom>
            <a:noFill/>
            <a:ln w="3175">
              <a:noFill/>
            </a:ln>
          </p:spPr>
          <p:txBody>
            <a:bodyPr wrap="square" rtlCol="0" anchor="ctr">
              <a:noAutofit/>
            </a:bodyPr>
            <a:lstStyle>
              <a:defPPr>
                <a:defRPr lang="en-US"/>
              </a:defPPr>
              <a:lvl1pPr algn="ctr">
                <a:lnSpc>
                  <a:spcPct val="85000"/>
                </a:lnSpc>
                <a:defRPr sz="1500" b="1">
                  <a:solidFill>
                    <a:schemeClr val="tx1">
                      <a:lumMod val="65000"/>
                      <a:lumOff val="35000"/>
                    </a:schemeClr>
                  </a:solidFill>
                  <a:latin typeface="CiscoSansTT ExtraLight" pitchFamily="34" charset="0"/>
                </a:defRPr>
              </a:lvl1p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ja-JP" altLang="en-US" sz="1440" b="0" u="none" strike="noStrike" kern="1200" cap="none" spc="0" normalizeH="0" baseline="0" noProof="0" dirty="0" smtClean="0">
                  <a:ln>
                    <a:noFill/>
                  </a:ln>
                  <a:solidFill>
                    <a:schemeClr val="tx1">
                      <a:lumMod val="50000"/>
                    </a:schemeClr>
                  </a:solidFill>
                  <a:effectLst/>
                  <a:uLnTx/>
                  <a:uFillTx/>
                  <a:latin typeface="Meiryo" charset="-128"/>
                  <a:ea typeface="Meiryo" charset="-128"/>
                  <a:cs typeface="Meiryo" charset="-128"/>
                </a:rPr>
                <a:t>ビデオ会議</a:t>
              </a:r>
              <a:endParaRPr kumimoji="0" lang="en-US" sz="1440" b="0" u="none" strike="noStrike" kern="1200" cap="none" spc="0" normalizeH="0" baseline="0" noProof="0" dirty="0">
                <a:ln>
                  <a:noFill/>
                </a:ln>
                <a:solidFill>
                  <a:schemeClr val="tx1">
                    <a:lumMod val="50000"/>
                  </a:schemeClr>
                </a:solidFill>
                <a:effectLst/>
                <a:uLnTx/>
                <a:uFillTx/>
                <a:latin typeface="Meiryo" charset="-128"/>
                <a:ea typeface="Meiryo" charset="-128"/>
                <a:cs typeface="Meiryo" charset="-128"/>
              </a:endParaRPr>
            </a:p>
          </p:txBody>
        </p:sp>
      </p:grpSp>
      <p:sp>
        <p:nvSpPr>
          <p:cNvPr id="85" name="TextBox 84"/>
          <p:cNvSpPr txBox="1"/>
          <p:nvPr/>
        </p:nvSpPr>
        <p:spPr>
          <a:xfrm>
            <a:off x="3577559" y="1476778"/>
            <a:ext cx="1913868" cy="534158"/>
          </a:xfrm>
          <a:prstGeom prst="rect">
            <a:avLst/>
          </a:prstGeom>
          <a:noFill/>
          <a:ln w="3175">
            <a:noFill/>
          </a:ln>
        </p:spPr>
        <p:txBody>
          <a:bodyPr wrap="square" rtlCol="0" anchor="ctr">
            <a:noAutofit/>
          </a:bodyPr>
          <a:lstStyle>
            <a:defPPr>
              <a:defRPr lang="en-US"/>
            </a:defPPr>
            <a:lvl1pPr algn="ctr">
              <a:lnSpc>
                <a:spcPct val="85000"/>
              </a:lnSpc>
              <a:defRPr sz="1500" b="1">
                <a:solidFill>
                  <a:schemeClr val="tx1">
                    <a:lumMod val="65000"/>
                    <a:lumOff val="35000"/>
                  </a:schemeClr>
                </a:solidFill>
                <a:latin typeface="CiscoSansTT ExtraLight" pitchFamily="34" charset="0"/>
              </a:defRPr>
            </a:lvl1p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ja-JP" altLang="en-US" sz="1440" b="0" u="none" strike="noStrike" kern="1200" cap="none" spc="0" normalizeH="0" baseline="0" noProof="0" dirty="0" smtClean="0">
                <a:ln>
                  <a:noFill/>
                </a:ln>
                <a:solidFill>
                  <a:schemeClr val="tx1">
                    <a:lumMod val="50000"/>
                  </a:schemeClr>
                </a:solidFill>
                <a:effectLst/>
                <a:uLnTx/>
                <a:uFillTx/>
                <a:latin typeface="Meiryo" charset="-128"/>
                <a:ea typeface="Meiryo" charset="-128"/>
                <a:cs typeface="Meiryo" charset="-128"/>
              </a:rPr>
              <a:t>ウェブ会議</a:t>
            </a:r>
            <a:endParaRPr kumimoji="0" lang="en-US" sz="1440" b="0" u="none" strike="noStrike" kern="1200" cap="none" spc="0" normalizeH="0" baseline="0" noProof="0" dirty="0">
              <a:ln>
                <a:noFill/>
              </a:ln>
              <a:solidFill>
                <a:schemeClr val="tx1">
                  <a:lumMod val="50000"/>
                </a:schemeClr>
              </a:solidFill>
              <a:effectLst/>
              <a:uLnTx/>
              <a:uFillTx/>
              <a:latin typeface="Meiryo" charset="-128"/>
              <a:ea typeface="Meiryo" charset="-128"/>
              <a:cs typeface="Meiryo" charset="-128"/>
            </a:endParaRPr>
          </a:p>
        </p:txBody>
      </p:sp>
      <p:sp>
        <p:nvSpPr>
          <p:cNvPr id="86" name="Title 2"/>
          <p:cNvSpPr txBox="1">
            <a:spLocks/>
          </p:cNvSpPr>
          <p:nvPr/>
        </p:nvSpPr>
        <p:spPr>
          <a:xfrm>
            <a:off x="417337" y="184559"/>
            <a:ext cx="7773004" cy="731837"/>
          </a:xfrm>
          <a:prstGeom prst="rect">
            <a:avLst/>
          </a:prstGeom>
        </p:spPr>
        <p:txBody>
          <a:bodyPr/>
          <a:lstStyle>
            <a:defPPr>
              <a:defRPr lang="en-US"/>
            </a:defPPr>
            <a:lvl1pPr>
              <a:spcBef>
                <a:spcPct val="0"/>
              </a:spcBef>
              <a:buNone/>
              <a:defRPr sz="4000">
                <a:solidFill>
                  <a:schemeClr val="bg1">
                    <a:lumMod val="95000"/>
                  </a:schemeClr>
                </a:solidFill>
                <a:latin typeface="+mj-lt"/>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u="none" strike="noStrike" kern="1200" cap="none" spc="0" normalizeH="0" baseline="0" noProof="0" dirty="0" smtClean="0">
                <a:ln>
                  <a:noFill/>
                </a:ln>
                <a:solidFill>
                  <a:srgbClr val="676767"/>
                </a:solidFill>
                <a:effectLst/>
                <a:uLnTx/>
                <a:uFillTx/>
                <a:latin typeface="Meiryo" charset="-128"/>
                <a:ea typeface="Meiryo" charset="-128"/>
                <a:cs typeface="Meiryo" charset="-128"/>
              </a:rPr>
              <a:t>同じ会議ツールでも、分断されたテクノロジー</a:t>
            </a:r>
            <a:endParaRPr kumimoji="0" lang="en-US" sz="2800" u="none" strike="noStrike" kern="1200" cap="none" spc="0" normalizeH="0" baseline="0" noProof="0" dirty="0">
              <a:ln>
                <a:noFill/>
              </a:ln>
              <a:solidFill>
                <a:srgbClr val="676767"/>
              </a:solidFill>
              <a:effectLst/>
              <a:uLnTx/>
              <a:uFillTx/>
              <a:latin typeface="Meiryo" charset="-128"/>
              <a:ea typeface="Meiryo" charset="-128"/>
              <a:cs typeface="Meiryo" charset="-128"/>
            </a:endParaRPr>
          </a:p>
        </p:txBody>
      </p:sp>
      <p:sp>
        <p:nvSpPr>
          <p:cNvPr id="88" name="TextBox 87"/>
          <p:cNvSpPr txBox="1"/>
          <p:nvPr/>
        </p:nvSpPr>
        <p:spPr>
          <a:xfrm flipH="1">
            <a:off x="6972299" y="3610654"/>
            <a:ext cx="1474276" cy="341414"/>
          </a:xfrm>
          <a:prstGeom prst="homePlate">
            <a:avLst/>
          </a:prstGeom>
          <a:solidFill>
            <a:srgbClr val="859AC4"/>
          </a:solidFill>
          <a:ln>
            <a:noFill/>
          </a:ln>
        </p:spPr>
        <p:txBody>
          <a:bodyPr wrap="square" tIns="0" rIns="0" bIns="0" rtlCol="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990" u="none" strike="noStrike" kern="1200" cap="none" spc="0" normalizeH="0" baseline="0" noProof="0" dirty="0" smtClean="0">
                <a:ln>
                  <a:noFill/>
                </a:ln>
                <a:solidFill>
                  <a:srgbClr val="FFFFFF"/>
                </a:solidFill>
                <a:effectLst/>
                <a:uLnTx/>
                <a:uFillTx/>
                <a:latin typeface="Meiryo" charset="-128"/>
                <a:ea typeface="Meiryo" charset="-128"/>
                <a:cs typeface="Meiryo" charset="-128"/>
              </a:rPr>
              <a:t>チーム・会議の生産性</a:t>
            </a:r>
            <a:endParaRPr kumimoji="0" lang="en-US" sz="990" u="none" strike="noStrike" kern="1200" cap="none" spc="0" normalizeH="0" baseline="0" noProof="0" dirty="0">
              <a:ln>
                <a:noFill/>
              </a:ln>
              <a:solidFill>
                <a:srgbClr val="FFFFFF"/>
              </a:solidFill>
              <a:effectLst/>
              <a:uLnTx/>
              <a:uFillTx/>
              <a:latin typeface="Meiryo" charset="-128"/>
              <a:ea typeface="Meiryo" charset="-128"/>
              <a:cs typeface="Meiryo" charset="-128"/>
            </a:endParaRPr>
          </a:p>
        </p:txBody>
      </p:sp>
      <p:sp>
        <p:nvSpPr>
          <p:cNvPr id="92" name="TextBox 91"/>
          <p:cNvSpPr txBox="1"/>
          <p:nvPr/>
        </p:nvSpPr>
        <p:spPr>
          <a:xfrm>
            <a:off x="671593" y="3610654"/>
            <a:ext cx="1358117" cy="341414"/>
          </a:xfrm>
          <a:prstGeom prst="homePlate">
            <a:avLst/>
          </a:prstGeom>
          <a:solidFill>
            <a:srgbClr val="31A4F0"/>
          </a:solidFill>
          <a:ln>
            <a:noFill/>
          </a:ln>
        </p:spPr>
        <p:txBody>
          <a:bodyPr wrap="square" tIns="0" rIns="0" bIns="0" rtlCol="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990" u="none" strike="noStrike" kern="1200" cap="none" spc="0" normalizeH="0" baseline="0" noProof="0" dirty="0" smtClean="0">
                <a:ln>
                  <a:noFill/>
                </a:ln>
                <a:solidFill>
                  <a:srgbClr val="FFFFFF"/>
                </a:solidFill>
                <a:effectLst/>
                <a:uLnTx/>
                <a:uFillTx/>
                <a:latin typeface="Meiryo" charset="-128"/>
                <a:ea typeface="Meiryo" charset="-128"/>
                <a:cs typeface="Meiryo" charset="-128"/>
              </a:rPr>
              <a:t>ユーザの</a:t>
            </a:r>
            <a:r>
              <a:rPr kumimoji="0" lang="en-US" altLang="ja-JP" sz="990" u="none" strike="noStrike" kern="1200" cap="none" spc="0" normalizeH="0" baseline="0" noProof="0" dirty="0" smtClean="0">
                <a:ln>
                  <a:noFill/>
                </a:ln>
                <a:solidFill>
                  <a:srgbClr val="FFFFFF"/>
                </a:solidFill>
                <a:effectLst/>
                <a:uLnTx/>
                <a:uFillTx/>
                <a:latin typeface="Meiryo" charset="-128"/>
                <a:ea typeface="Meiryo" charset="-128"/>
                <a:cs typeface="Meiryo" charset="-128"/>
              </a:rPr>
              <a:t/>
            </a:r>
            <a:br>
              <a:rPr kumimoji="0" lang="en-US" altLang="ja-JP" sz="990" u="none" strike="noStrike" kern="1200" cap="none" spc="0" normalizeH="0" baseline="0" noProof="0" dirty="0" smtClean="0">
                <a:ln>
                  <a:noFill/>
                </a:ln>
                <a:solidFill>
                  <a:srgbClr val="FFFFFF"/>
                </a:solidFill>
                <a:effectLst/>
                <a:uLnTx/>
                <a:uFillTx/>
                <a:latin typeface="Meiryo" charset="-128"/>
                <a:ea typeface="Meiryo" charset="-128"/>
                <a:cs typeface="Meiryo" charset="-128"/>
              </a:rPr>
            </a:br>
            <a:r>
              <a:rPr kumimoji="0" lang="ja-JP" altLang="en-US" sz="990" u="none" strike="noStrike" kern="1200" cap="none" spc="0" normalizeH="0" baseline="0" noProof="0" dirty="0" smtClean="0">
                <a:ln>
                  <a:noFill/>
                </a:ln>
                <a:solidFill>
                  <a:srgbClr val="FFFFFF"/>
                </a:solidFill>
                <a:effectLst/>
                <a:uLnTx/>
                <a:uFillTx/>
                <a:latin typeface="Meiryo" charset="-128"/>
                <a:ea typeface="Meiryo" charset="-128"/>
                <a:cs typeface="Meiryo" charset="-128"/>
              </a:rPr>
              <a:t>適応のしやすさ</a:t>
            </a:r>
            <a:endParaRPr kumimoji="0" lang="en-US" sz="990" u="none" strike="noStrike" kern="1200" cap="none" spc="0" normalizeH="0" baseline="0" noProof="0" dirty="0">
              <a:ln>
                <a:noFill/>
              </a:ln>
              <a:solidFill>
                <a:srgbClr val="FFFFFF"/>
              </a:solidFill>
              <a:effectLst/>
              <a:uLnTx/>
              <a:uFillTx/>
              <a:latin typeface="Meiryo" charset="-128"/>
              <a:ea typeface="Meiryo" charset="-128"/>
              <a:cs typeface="Meiryo" charset="-128"/>
            </a:endParaRPr>
          </a:p>
        </p:txBody>
      </p:sp>
      <p:sp>
        <p:nvSpPr>
          <p:cNvPr id="94" name="Freeform 93"/>
          <p:cNvSpPr/>
          <p:nvPr/>
        </p:nvSpPr>
        <p:spPr>
          <a:xfrm>
            <a:off x="2136323" y="3540018"/>
            <a:ext cx="4762787" cy="1548410"/>
          </a:xfrm>
          <a:custGeom>
            <a:avLst/>
            <a:gdLst>
              <a:gd name="connsiteX0" fmla="*/ 0 w 4051425"/>
              <a:gd name="connsiteY0" fmla="*/ 1434974 h 1434974"/>
              <a:gd name="connsiteX1" fmla="*/ 0 w 4051425"/>
              <a:gd name="connsiteY1" fmla="*/ 0 h 1434974"/>
              <a:gd name="connsiteX2" fmla="*/ 2027976 w 4051425"/>
              <a:gd name="connsiteY2" fmla="*/ 855552 h 1434974"/>
              <a:gd name="connsiteX3" fmla="*/ 4051425 w 4051425"/>
              <a:gd name="connsiteY3" fmla="*/ 1176950 h 1434974"/>
              <a:gd name="connsiteX4" fmla="*/ 4051425 w 4051425"/>
              <a:gd name="connsiteY4" fmla="*/ 1430447 h 1434974"/>
              <a:gd name="connsiteX5" fmla="*/ 0 w 4051425"/>
              <a:gd name="connsiteY5" fmla="*/ 1434974 h 14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425" h="1434974">
                <a:moveTo>
                  <a:pt x="0" y="1434974"/>
                </a:moveTo>
                <a:lnTo>
                  <a:pt x="0" y="0"/>
                </a:lnTo>
                <a:lnTo>
                  <a:pt x="2027976" y="855552"/>
                </a:lnTo>
                <a:lnTo>
                  <a:pt x="4051425" y="1176950"/>
                </a:lnTo>
                <a:lnTo>
                  <a:pt x="4051425" y="1430447"/>
                </a:lnTo>
                <a:lnTo>
                  <a:pt x="0" y="1434974"/>
                </a:lnTo>
                <a:close/>
              </a:path>
            </a:pathLst>
          </a:custGeom>
          <a:solidFill>
            <a:srgbClr val="31A4F0">
              <a:alpha val="50000"/>
            </a:srgb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n-ea"/>
              <a:cs typeface="+mn-cs"/>
            </a:endParaRPr>
          </a:p>
        </p:txBody>
      </p:sp>
      <p:cxnSp>
        <p:nvCxnSpPr>
          <p:cNvPr id="96" name="Straight Connector 95"/>
          <p:cNvCxnSpPr>
            <a:cxnSpLocks/>
          </p:cNvCxnSpPr>
          <p:nvPr/>
        </p:nvCxnSpPr>
        <p:spPr>
          <a:xfrm flipV="1">
            <a:off x="2136323" y="2107172"/>
            <a:ext cx="0" cy="2981257"/>
          </a:xfrm>
          <a:prstGeom prst="line">
            <a:avLst/>
          </a:prstGeom>
          <a:ln w="15875" cap="rnd">
            <a:solidFill>
              <a:schemeClr val="bg1">
                <a:lumMod val="50000"/>
              </a:scheme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p:cNvCxnSpPr>
          <p:nvPr/>
        </p:nvCxnSpPr>
        <p:spPr>
          <a:xfrm flipV="1">
            <a:off x="4507823" y="2107172"/>
            <a:ext cx="26670" cy="2981258"/>
          </a:xfrm>
          <a:prstGeom prst="line">
            <a:avLst/>
          </a:prstGeom>
          <a:ln w="15875" cap="rnd">
            <a:solidFill>
              <a:schemeClr val="bg1">
                <a:lumMod val="50000"/>
              </a:scheme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a:stCxn id="94" idx="4"/>
          </p:cNvCxnSpPr>
          <p:nvPr/>
        </p:nvCxnSpPr>
        <p:spPr>
          <a:xfrm flipV="1">
            <a:off x="6899110" y="2107172"/>
            <a:ext cx="33907" cy="2976371"/>
          </a:xfrm>
          <a:prstGeom prst="line">
            <a:avLst/>
          </a:prstGeom>
          <a:ln w="15875" cap="rnd">
            <a:solidFill>
              <a:schemeClr val="bg1">
                <a:lumMod val="50000"/>
              </a:scheme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a:xfrm>
            <a:off x="2142955" y="3774099"/>
            <a:ext cx="4761477" cy="1314329"/>
          </a:xfrm>
          <a:custGeom>
            <a:avLst/>
            <a:gdLst>
              <a:gd name="connsiteX0" fmla="*/ 9053 w 4055952"/>
              <a:gd name="connsiteY0" fmla="*/ 1127156 h 1308226"/>
              <a:gd name="connsiteX1" fmla="*/ 2037029 w 4055952"/>
              <a:gd name="connsiteY1" fmla="*/ 375719 h 1308226"/>
              <a:gd name="connsiteX2" fmla="*/ 4055952 w 4055952"/>
              <a:gd name="connsiteY2" fmla="*/ 0 h 1308226"/>
              <a:gd name="connsiteX3" fmla="*/ 4055952 w 4055952"/>
              <a:gd name="connsiteY3" fmla="*/ 1308226 h 1308226"/>
              <a:gd name="connsiteX4" fmla="*/ 0 w 4055952"/>
              <a:gd name="connsiteY4" fmla="*/ 1308226 h 1308226"/>
              <a:gd name="connsiteX5" fmla="*/ 9053 w 4055952"/>
              <a:gd name="connsiteY5" fmla="*/ 1127156 h 130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5952" h="1308226">
                <a:moveTo>
                  <a:pt x="9053" y="1127156"/>
                </a:moveTo>
                <a:lnTo>
                  <a:pt x="2037029" y="375719"/>
                </a:lnTo>
                <a:lnTo>
                  <a:pt x="4055952" y="0"/>
                </a:lnTo>
                <a:lnTo>
                  <a:pt x="4055952" y="1308226"/>
                </a:lnTo>
                <a:lnTo>
                  <a:pt x="0" y="1308226"/>
                </a:lnTo>
                <a:lnTo>
                  <a:pt x="9053" y="1127156"/>
                </a:lnTo>
                <a:close/>
              </a:path>
            </a:pathLst>
          </a:custGeom>
          <a:solidFill>
            <a:schemeClr val="accent1">
              <a:alpha val="5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n-ea"/>
              <a:cs typeface="+mn-cs"/>
            </a:endParaRPr>
          </a:p>
        </p:txBody>
      </p:sp>
      <p:sp>
        <p:nvSpPr>
          <p:cNvPr id="29" name="Freeform 82"/>
          <p:cNvSpPr>
            <a:spLocks noEditPoints="1"/>
          </p:cNvSpPr>
          <p:nvPr/>
        </p:nvSpPr>
        <p:spPr bwMode="auto">
          <a:xfrm>
            <a:off x="4215988" y="905371"/>
            <a:ext cx="603456" cy="402303"/>
          </a:xfrm>
          <a:custGeom>
            <a:avLst/>
            <a:gdLst>
              <a:gd name="T0" fmla="*/ 666 w 800"/>
              <a:gd name="T1" fmla="*/ 433 h 533"/>
              <a:gd name="T2" fmla="*/ 533 w 800"/>
              <a:gd name="T3" fmla="*/ 433 h 533"/>
              <a:gd name="T4" fmla="*/ 533 w 800"/>
              <a:gd name="T5" fmla="*/ 100 h 533"/>
              <a:gd name="T6" fmla="*/ 666 w 800"/>
              <a:gd name="T7" fmla="*/ 100 h 533"/>
              <a:gd name="T8" fmla="*/ 666 w 800"/>
              <a:gd name="T9" fmla="*/ 433 h 533"/>
              <a:gd name="T10" fmla="*/ 466 w 800"/>
              <a:gd name="T11" fmla="*/ 433 h 533"/>
              <a:gd name="T12" fmla="*/ 333 w 800"/>
              <a:gd name="T13" fmla="*/ 433 h 533"/>
              <a:gd name="T14" fmla="*/ 333 w 800"/>
              <a:gd name="T15" fmla="*/ 183 h 533"/>
              <a:gd name="T16" fmla="*/ 466 w 800"/>
              <a:gd name="T17" fmla="*/ 183 h 533"/>
              <a:gd name="T18" fmla="*/ 466 w 800"/>
              <a:gd name="T19" fmla="*/ 433 h 533"/>
              <a:gd name="T20" fmla="*/ 266 w 800"/>
              <a:gd name="T21" fmla="*/ 433 h 533"/>
              <a:gd name="T22" fmla="*/ 133 w 800"/>
              <a:gd name="T23" fmla="*/ 433 h 533"/>
              <a:gd name="T24" fmla="*/ 133 w 800"/>
              <a:gd name="T25" fmla="*/ 283 h 533"/>
              <a:gd name="T26" fmla="*/ 266 w 800"/>
              <a:gd name="T27" fmla="*/ 283 h 533"/>
              <a:gd name="T28" fmla="*/ 266 w 800"/>
              <a:gd name="T29" fmla="*/ 433 h 533"/>
              <a:gd name="T30" fmla="*/ 766 w 800"/>
              <a:gd name="T31" fmla="*/ 0 h 533"/>
              <a:gd name="T32" fmla="*/ 33 w 800"/>
              <a:gd name="T33" fmla="*/ 0 h 533"/>
              <a:gd name="T34" fmla="*/ 0 w 800"/>
              <a:gd name="T35" fmla="*/ 33 h 533"/>
              <a:gd name="T36" fmla="*/ 0 w 800"/>
              <a:gd name="T37" fmla="*/ 500 h 533"/>
              <a:gd name="T38" fmla="*/ 33 w 800"/>
              <a:gd name="T39" fmla="*/ 533 h 533"/>
              <a:gd name="T40" fmla="*/ 766 w 800"/>
              <a:gd name="T41" fmla="*/ 533 h 533"/>
              <a:gd name="T42" fmla="*/ 800 w 800"/>
              <a:gd name="T43" fmla="*/ 500 h 533"/>
              <a:gd name="T44" fmla="*/ 800 w 800"/>
              <a:gd name="T45" fmla="*/ 33 h 533"/>
              <a:gd name="T46" fmla="*/ 766 w 800"/>
              <a:gd name="T4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0" h="533">
                <a:moveTo>
                  <a:pt x="666" y="433"/>
                </a:moveTo>
                <a:lnTo>
                  <a:pt x="533" y="433"/>
                </a:lnTo>
                <a:lnTo>
                  <a:pt x="533" y="100"/>
                </a:lnTo>
                <a:lnTo>
                  <a:pt x="666" y="100"/>
                </a:lnTo>
                <a:lnTo>
                  <a:pt x="666" y="433"/>
                </a:lnTo>
                <a:close/>
                <a:moveTo>
                  <a:pt x="466" y="433"/>
                </a:moveTo>
                <a:lnTo>
                  <a:pt x="333" y="433"/>
                </a:lnTo>
                <a:lnTo>
                  <a:pt x="333" y="183"/>
                </a:lnTo>
                <a:lnTo>
                  <a:pt x="466" y="183"/>
                </a:lnTo>
                <a:lnTo>
                  <a:pt x="466" y="433"/>
                </a:lnTo>
                <a:close/>
                <a:moveTo>
                  <a:pt x="266" y="433"/>
                </a:moveTo>
                <a:lnTo>
                  <a:pt x="133" y="433"/>
                </a:lnTo>
                <a:lnTo>
                  <a:pt x="133" y="283"/>
                </a:lnTo>
                <a:lnTo>
                  <a:pt x="266" y="283"/>
                </a:lnTo>
                <a:lnTo>
                  <a:pt x="266" y="433"/>
                </a:lnTo>
                <a:close/>
                <a:moveTo>
                  <a:pt x="766" y="0"/>
                </a:moveTo>
                <a:lnTo>
                  <a:pt x="33" y="0"/>
                </a:lnTo>
                <a:cubicBezTo>
                  <a:pt x="15" y="0"/>
                  <a:pt x="0" y="15"/>
                  <a:pt x="0" y="33"/>
                </a:cubicBezTo>
                <a:lnTo>
                  <a:pt x="0" y="500"/>
                </a:lnTo>
                <a:cubicBezTo>
                  <a:pt x="0" y="518"/>
                  <a:pt x="15" y="533"/>
                  <a:pt x="33" y="533"/>
                </a:cubicBezTo>
                <a:lnTo>
                  <a:pt x="766" y="533"/>
                </a:lnTo>
                <a:cubicBezTo>
                  <a:pt x="785" y="533"/>
                  <a:pt x="800" y="518"/>
                  <a:pt x="800" y="500"/>
                </a:cubicBezTo>
                <a:lnTo>
                  <a:pt x="800" y="33"/>
                </a:lnTo>
                <a:cubicBezTo>
                  <a:pt x="800" y="15"/>
                  <a:pt x="785" y="0"/>
                  <a:pt x="766" y="0"/>
                </a:cubicBezTo>
              </a:path>
            </a:pathLst>
          </a:custGeom>
          <a:solidFill>
            <a:srgbClr val="31A4F0"/>
          </a:solidFill>
          <a:ln>
            <a:noFill/>
          </a:ln>
          <a:extLst/>
        </p:spPr>
        <p:txBody>
          <a:bodyPr vert="horz" wrap="square" lIns="91440" tIns="45720" rIns="91440" bIns="45720" numCol="1" anchor="t" anchorCtr="0" compatLnSpc="1">
            <a:prstTxWarp prst="textNoShape">
              <a:avLst/>
            </a:prstTxWarp>
          </a:bodyPr>
          <a:lstStyle/>
          <a:p>
            <a:endParaRPr lang="en-US">
              <a:latin typeface="+mn-ea"/>
              <a:ea typeface="+mn-ea"/>
            </a:endParaRPr>
          </a:p>
        </p:txBody>
      </p:sp>
    </p:spTree>
    <p:extLst>
      <p:ext uri="{BB962C8B-B14F-4D97-AF65-F5344CB8AC3E}">
        <p14:creationId xmlns:p14="http://schemas.microsoft.com/office/powerpoint/2010/main" val="14974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p:tgtEl>
                                          <p:spTgt spid="92"/>
                                        </p:tgtEl>
                                        <p:attrNameLst>
                                          <p:attrName>ppt_x</p:attrName>
                                        </p:attrNameLst>
                                      </p:cBhvr>
                                      <p:tavLst>
                                        <p:tav tm="0">
                                          <p:val>
                                            <p:strVal val="#ppt_x-#ppt_w*1.125000"/>
                                          </p:val>
                                        </p:tav>
                                        <p:tav tm="100000">
                                          <p:val>
                                            <p:strVal val="#ppt_x"/>
                                          </p:val>
                                        </p:tav>
                                      </p:tavLst>
                                    </p:anim>
                                    <p:animEffect transition="in" filter="wipe(right)">
                                      <p:cBhvr>
                                        <p:cTn id="8" dur="500"/>
                                        <p:tgtEl>
                                          <p:spTgt spid="92"/>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5"/>
                                        </p:tgtEl>
                                        <p:attrNameLst>
                                          <p:attrName>r</p:attrName>
                                        </p:attrNameLst>
                                      </p:cBhvr>
                                    </p:animRot>
                                    <p:animRot by="-240000">
                                      <p:cBhvr>
                                        <p:cTn id="12" dur="200" fill="hold">
                                          <p:stCondLst>
                                            <p:cond delay="200"/>
                                          </p:stCondLst>
                                        </p:cTn>
                                        <p:tgtEl>
                                          <p:spTgt spid="75"/>
                                        </p:tgtEl>
                                        <p:attrNameLst>
                                          <p:attrName>r</p:attrName>
                                        </p:attrNameLst>
                                      </p:cBhvr>
                                    </p:animRot>
                                    <p:animRot by="240000">
                                      <p:cBhvr>
                                        <p:cTn id="13" dur="200" fill="hold">
                                          <p:stCondLst>
                                            <p:cond delay="400"/>
                                          </p:stCondLst>
                                        </p:cTn>
                                        <p:tgtEl>
                                          <p:spTgt spid="75"/>
                                        </p:tgtEl>
                                        <p:attrNameLst>
                                          <p:attrName>r</p:attrName>
                                        </p:attrNameLst>
                                      </p:cBhvr>
                                    </p:animRot>
                                    <p:animRot by="-240000">
                                      <p:cBhvr>
                                        <p:cTn id="14" dur="200" fill="hold">
                                          <p:stCondLst>
                                            <p:cond delay="600"/>
                                          </p:stCondLst>
                                        </p:cTn>
                                        <p:tgtEl>
                                          <p:spTgt spid="75"/>
                                        </p:tgtEl>
                                        <p:attrNameLst>
                                          <p:attrName>r</p:attrName>
                                        </p:attrNameLst>
                                      </p:cBhvr>
                                    </p:animRot>
                                    <p:animRot by="120000">
                                      <p:cBhvr>
                                        <p:cTn id="15" dur="200" fill="hold">
                                          <p:stCondLst>
                                            <p:cond delay="800"/>
                                          </p:stCondLst>
                                        </p:cTn>
                                        <p:tgtEl>
                                          <p:spTgt spid="75"/>
                                        </p:tgtEl>
                                        <p:attrNameLst>
                                          <p:attrName>r</p:attrName>
                                        </p:attrNameLst>
                                      </p:cBhvr>
                                    </p:animRo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left)">
                                      <p:cBhvr>
                                        <p:cTn id="19" dur="1000"/>
                                        <p:tgtEl>
                                          <p:spTgt spid="9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additive="base">
                                        <p:cTn id="24" dur="500" fill="hold"/>
                                        <p:tgtEl>
                                          <p:spTgt spid="88"/>
                                        </p:tgtEl>
                                        <p:attrNameLst>
                                          <p:attrName>ppt_x</p:attrName>
                                        </p:attrNameLst>
                                      </p:cBhvr>
                                      <p:tavLst>
                                        <p:tav tm="0">
                                          <p:val>
                                            <p:strVal val="1+#ppt_w/2"/>
                                          </p:val>
                                        </p:tav>
                                        <p:tav tm="100000">
                                          <p:val>
                                            <p:strVal val="#ppt_x"/>
                                          </p:val>
                                        </p:tav>
                                      </p:tavLst>
                                    </p:anim>
                                    <p:anim calcmode="lin" valueType="num">
                                      <p:cBhvr additive="base">
                                        <p:cTn id="25" dur="500" fill="hold"/>
                                        <p:tgtEl>
                                          <p:spTgt spid="8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32" presetClass="emph" presetSubtype="0" fill="hold" nodeType="afterEffect">
                                  <p:stCondLst>
                                    <p:cond delay="0"/>
                                  </p:stCondLst>
                                  <p:childTnLst>
                                    <p:animRot by="120000">
                                      <p:cBhvr>
                                        <p:cTn id="28" dur="100" fill="hold">
                                          <p:stCondLst>
                                            <p:cond delay="0"/>
                                          </p:stCondLst>
                                        </p:cTn>
                                        <p:tgtEl>
                                          <p:spTgt spid="80"/>
                                        </p:tgtEl>
                                        <p:attrNameLst>
                                          <p:attrName>r</p:attrName>
                                        </p:attrNameLst>
                                      </p:cBhvr>
                                    </p:animRot>
                                    <p:animRot by="-240000">
                                      <p:cBhvr>
                                        <p:cTn id="29" dur="200" fill="hold">
                                          <p:stCondLst>
                                            <p:cond delay="200"/>
                                          </p:stCondLst>
                                        </p:cTn>
                                        <p:tgtEl>
                                          <p:spTgt spid="80"/>
                                        </p:tgtEl>
                                        <p:attrNameLst>
                                          <p:attrName>r</p:attrName>
                                        </p:attrNameLst>
                                      </p:cBhvr>
                                    </p:animRot>
                                    <p:animRot by="240000">
                                      <p:cBhvr>
                                        <p:cTn id="30" dur="200" fill="hold">
                                          <p:stCondLst>
                                            <p:cond delay="400"/>
                                          </p:stCondLst>
                                        </p:cTn>
                                        <p:tgtEl>
                                          <p:spTgt spid="80"/>
                                        </p:tgtEl>
                                        <p:attrNameLst>
                                          <p:attrName>r</p:attrName>
                                        </p:attrNameLst>
                                      </p:cBhvr>
                                    </p:animRot>
                                    <p:animRot by="-240000">
                                      <p:cBhvr>
                                        <p:cTn id="31" dur="200" fill="hold">
                                          <p:stCondLst>
                                            <p:cond delay="600"/>
                                          </p:stCondLst>
                                        </p:cTn>
                                        <p:tgtEl>
                                          <p:spTgt spid="80"/>
                                        </p:tgtEl>
                                        <p:attrNameLst>
                                          <p:attrName>r</p:attrName>
                                        </p:attrNameLst>
                                      </p:cBhvr>
                                    </p:animRot>
                                    <p:animRot by="120000">
                                      <p:cBhvr>
                                        <p:cTn id="32" dur="200" fill="hold">
                                          <p:stCondLst>
                                            <p:cond delay="800"/>
                                          </p:stCondLst>
                                        </p:cTn>
                                        <p:tgtEl>
                                          <p:spTgt spid="80"/>
                                        </p:tgtEl>
                                        <p:attrNameLst>
                                          <p:attrName>r</p:attrName>
                                        </p:attrNameLst>
                                      </p:cBhvr>
                                    </p:animRo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90"/>
                                        </p:tgtEl>
                                        <p:attrNameLst>
                                          <p:attrName>style.visibility</p:attrName>
                                        </p:attrNameLst>
                                      </p:cBhvr>
                                      <p:to>
                                        <p:strVal val="visible"/>
                                      </p:to>
                                    </p:set>
                                    <p:animEffect transition="in" filter="wipe(left)">
                                      <p:cBhvr>
                                        <p:cTn id="36"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2" grpId="0" animBg="1"/>
      <p:bldP spid="94" grpId="0" animBg="1"/>
      <p:bldP spid="9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988"/>
            <a:ext cx="9144000" cy="5222261"/>
          </a:xfrm>
          <a:prstGeom prst="rect">
            <a:avLst/>
          </a:prstGeom>
          <a:solidFill>
            <a:srgbClr val="31A4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p:cNvCxnSpPr/>
          <p:nvPr/>
        </p:nvCxnSpPr>
        <p:spPr>
          <a:xfrm>
            <a:off x="-2" y="3460750"/>
            <a:ext cx="9144002" cy="0"/>
          </a:xfrm>
          <a:prstGeom prst="line">
            <a:avLst/>
          </a:prstGeom>
          <a:ln w="317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829469" y="3927520"/>
            <a:ext cx="2127377" cy="710964"/>
          </a:xfrm>
          <a:prstGeom prst="rect">
            <a:avLst/>
          </a:prstGeom>
          <a:noFill/>
          <a:ln w="9525">
            <a:solidFill>
              <a:schemeClr val="bg1"/>
            </a:solidFill>
          </a:ln>
        </p:spPr>
        <p:txBody>
          <a:bodyPr wrap="square" rtlCol="0" anchor="ctr">
            <a:noAutofit/>
          </a:bodyPr>
          <a:lstStyle/>
          <a:p>
            <a:pPr marL="0" marR="0" lvl="0" indent="0" algn="ctr" defTabSz="457121" rtl="0" eaLnBrk="1" fontAlgn="base" latinLnBrk="0" hangingPunct="1">
              <a:lnSpc>
                <a:spcPct val="85000"/>
              </a:lnSpc>
              <a:spcBef>
                <a:spcPct val="0"/>
              </a:spcBef>
              <a:spcAft>
                <a:spcPct val="0"/>
              </a:spcAft>
              <a:buClrTx/>
              <a:buSzTx/>
              <a:buFontTx/>
              <a:buNone/>
              <a:tabLst/>
              <a:defRPr/>
            </a:pPr>
            <a:r>
              <a:rPr kumimoji="0" lang="ja-JP" altLang="en-US" sz="1600" b="0" i="0" u="none" strike="noStrike" kern="1200" cap="none" spc="0" normalizeH="0" baseline="0" noProof="0" dirty="0" smtClean="0">
                <a:ln>
                  <a:noFill/>
                </a:ln>
                <a:solidFill>
                  <a:srgbClr val="FFFFFF"/>
                </a:solidFill>
                <a:effectLst/>
                <a:uLnTx/>
                <a:uFillTx/>
                <a:latin typeface="Meiryo" charset="-128"/>
                <a:ea typeface="Meiryo" charset="-128"/>
                <a:cs typeface="Meiryo" charset="-128"/>
              </a:rPr>
              <a:t>ウェブ会議</a:t>
            </a:r>
            <a:endParaRPr kumimoji="0" lang="en-US" sz="1600" b="0" i="0" u="none" strike="noStrike" kern="1200" cap="none" spc="0" normalizeH="0" baseline="0" noProof="0" dirty="0">
              <a:ln>
                <a:noFill/>
              </a:ln>
              <a:solidFill>
                <a:srgbClr val="FFFFFF"/>
              </a:solidFill>
              <a:effectLst/>
              <a:uLnTx/>
              <a:uFillTx/>
              <a:latin typeface="Meiryo" charset="-128"/>
              <a:ea typeface="Meiryo" charset="-128"/>
              <a:cs typeface="Meiryo" charset="-128"/>
            </a:endParaRPr>
          </a:p>
        </p:txBody>
      </p:sp>
      <p:grpSp>
        <p:nvGrpSpPr>
          <p:cNvPr id="8" name="Group 7"/>
          <p:cNvGrpSpPr/>
          <p:nvPr/>
        </p:nvGrpSpPr>
        <p:grpSpPr>
          <a:xfrm>
            <a:off x="1748865" y="3304615"/>
            <a:ext cx="312274" cy="312274"/>
            <a:chOff x="1676400" y="3384550"/>
            <a:chExt cx="457200" cy="457200"/>
          </a:xfrm>
        </p:grpSpPr>
        <p:sp>
          <p:nvSpPr>
            <p:cNvPr id="5" name="Oval 4"/>
            <p:cNvSpPr/>
            <p:nvPr/>
          </p:nvSpPr>
          <p:spPr>
            <a:xfrm>
              <a:off x="1676400" y="3384550"/>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ndParaRPr>
            </a:p>
          </p:txBody>
        </p:sp>
        <p:sp>
          <p:nvSpPr>
            <p:cNvPr id="23" name="Oval 22"/>
            <p:cNvSpPr/>
            <p:nvPr/>
          </p:nvSpPr>
          <p:spPr>
            <a:xfrm>
              <a:off x="1808052" y="3516202"/>
              <a:ext cx="193896" cy="19389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ndParaRPr>
            </a:p>
          </p:txBody>
        </p:sp>
      </p:grpSp>
      <p:sp>
        <p:nvSpPr>
          <p:cNvPr id="59" name="Freeform 58"/>
          <p:cNvSpPr>
            <a:spLocks noEditPoints="1"/>
          </p:cNvSpPr>
          <p:nvPr/>
        </p:nvSpPr>
        <p:spPr bwMode="auto">
          <a:xfrm>
            <a:off x="1401481" y="1868126"/>
            <a:ext cx="983350" cy="769340"/>
          </a:xfrm>
          <a:custGeom>
            <a:avLst/>
            <a:gdLst>
              <a:gd name="T0" fmla="*/ 347 w 693"/>
              <a:gd name="T1" fmla="*/ 21 h 657"/>
              <a:gd name="T2" fmla="*/ 347 w 693"/>
              <a:gd name="T3" fmla="*/ 95 h 657"/>
              <a:gd name="T4" fmla="*/ 676 w 693"/>
              <a:gd name="T5" fmla="*/ 87 h 657"/>
              <a:gd name="T6" fmla="*/ 404 w 693"/>
              <a:gd name="T7" fmla="*/ 58 h 657"/>
              <a:gd name="T8" fmla="*/ 289 w 693"/>
              <a:gd name="T9" fmla="*/ 58 h 657"/>
              <a:gd name="T10" fmla="*/ 18 w 693"/>
              <a:gd name="T11" fmla="*/ 87 h 657"/>
              <a:gd name="T12" fmla="*/ 0 w 693"/>
              <a:gd name="T13" fmla="*/ 557 h 657"/>
              <a:gd name="T14" fmla="*/ 676 w 693"/>
              <a:gd name="T15" fmla="*/ 575 h 657"/>
              <a:gd name="T16" fmla="*/ 693 w 693"/>
              <a:gd name="T17" fmla="*/ 104 h 657"/>
              <a:gd name="T18" fmla="*/ 347 w 693"/>
              <a:gd name="T19" fmla="*/ 10 h 657"/>
              <a:gd name="T20" fmla="*/ 347 w 693"/>
              <a:gd name="T21" fmla="*/ 105 h 657"/>
              <a:gd name="T22" fmla="*/ 347 w 693"/>
              <a:gd name="T23" fmla="*/ 10 h 657"/>
              <a:gd name="T24" fmla="*/ 572 w 693"/>
              <a:gd name="T25" fmla="*/ 547 h 657"/>
              <a:gd name="T26" fmla="*/ 608 w 693"/>
              <a:gd name="T27" fmla="*/ 538 h 657"/>
              <a:gd name="T28" fmla="*/ 652 w 693"/>
              <a:gd name="T29" fmla="*/ 511 h 657"/>
              <a:gd name="T30" fmla="*/ 42 w 693"/>
              <a:gd name="T31" fmla="*/ 128 h 657"/>
              <a:gd name="T32" fmla="*/ 652 w 693"/>
              <a:gd name="T33" fmla="*/ 511 h 657"/>
              <a:gd name="T34" fmla="*/ 347 w 693"/>
              <a:gd name="T35" fmla="*/ 164 h 657"/>
              <a:gd name="T36" fmla="*/ 406 w 693"/>
              <a:gd name="T37" fmla="*/ 222 h 657"/>
              <a:gd name="T38" fmla="*/ 216 w 693"/>
              <a:gd name="T39" fmla="*/ 474 h 657"/>
              <a:gd name="T40" fmla="*/ 231 w 693"/>
              <a:gd name="T41" fmla="*/ 356 h 657"/>
              <a:gd name="T42" fmla="*/ 304 w 693"/>
              <a:gd name="T43" fmla="*/ 312 h 657"/>
              <a:gd name="T44" fmla="*/ 400 w 693"/>
              <a:gd name="T45" fmla="*/ 312 h 657"/>
              <a:gd name="T46" fmla="*/ 477 w 693"/>
              <a:gd name="T47" fmla="*/ 445 h 657"/>
              <a:gd name="T48" fmla="*/ 130 w 693"/>
              <a:gd name="T49" fmla="*/ 657 h 657"/>
              <a:gd name="T50" fmla="*/ 164 w 693"/>
              <a:gd name="T51" fmla="*/ 603 h 657"/>
              <a:gd name="T52" fmla="*/ 130 w 693"/>
              <a:gd name="T53" fmla="*/ 657 h 657"/>
              <a:gd name="T54" fmla="*/ 177 w 693"/>
              <a:gd name="T55" fmla="*/ 603 h 657"/>
              <a:gd name="T56" fmla="*/ 209 w 693"/>
              <a:gd name="T57" fmla="*/ 657 h 657"/>
              <a:gd name="T58" fmla="*/ 369 w 693"/>
              <a:gd name="T59" fmla="*/ 603 h 657"/>
              <a:gd name="T60" fmla="*/ 222 w 693"/>
              <a:gd name="T61" fmla="*/ 657 h 657"/>
              <a:gd name="T62" fmla="*/ 369 w 693"/>
              <a:gd name="T63" fmla="*/ 603 h 657"/>
              <a:gd name="T64" fmla="*/ 45 w 693"/>
              <a:gd name="T65" fmla="*/ 603 h 657"/>
              <a:gd name="T66" fmla="*/ 39 w 693"/>
              <a:gd name="T67" fmla="*/ 651 h 657"/>
              <a:gd name="T68" fmla="*/ 117 w 693"/>
              <a:gd name="T69" fmla="*/ 657 h 657"/>
              <a:gd name="T70" fmla="*/ 525 w 693"/>
              <a:gd name="T71" fmla="*/ 603 h 657"/>
              <a:gd name="T72" fmla="*/ 382 w 693"/>
              <a:gd name="T73" fmla="*/ 657 h 657"/>
              <a:gd name="T74" fmla="*/ 525 w 693"/>
              <a:gd name="T75" fmla="*/ 603 h 657"/>
              <a:gd name="T76" fmla="*/ 538 w 693"/>
              <a:gd name="T77" fmla="*/ 657 h 657"/>
              <a:gd name="T78" fmla="*/ 655 w 693"/>
              <a:gd name="T79" fmla="*/ 651 h 657"/>
              <a:gd name="T80" fmla="*/ 649 w 693"/>
              <a:gd name="T81" fmla="*/ 603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3" h="657">
                <a:moveTo>
                  <a:pt x="310" y="58"/>
                </a:moveTo>
                <a:cubicBezTo>
                  <a:pt x="310" y="37"/>
                  <a:pt x="326" y="21"/>
                  <a:pt x="347" y="21"/>
                </a:cubicBezTo>
                <a:cubicBezTo>
                  <a:pt x="367" y="21"/>
                  <a:pt x="384" y="37"/>
                  <a:pt x="384" y="58"/>
                </a:cubicBezTo>
                <a:cubicBezTo>
                  <a:pt x="384" y="78"/>
                  <a:pt x="367" y="95"/>
                  <a:pt x="347" y="95"/>
                </a:cubicBezTo>
                <a:cubicBezTo>
                  <a:pt x="326" y="95"/>
                  <a:pt x="310" y="78"/>
                  <a:pt x="310" y="58"/>
                </a:cubicBezTo>
                <a:close/>
                <a:moveTo>
                  <a:pt x="676" y="87"/>
                </a:moveTo>
                <a:cubicBezTo>
                  <a:pt x="397" y="87"/>
                  <a:pt x="397" y="87"/>
                  <a:pt x="397" y="87"/>
                </a:cubicBezTo>
                <a:cubicBezTo>
                  <a:pt x="401" y="78"/>
                  <a:pt x="404" y="68"/>
                  <a:pt x="404" y="58"/>
                </a:cubicBezTo>
                <a:cubicBezTo>
                  <a:pt x="404" y="26"/>
                  <a:pt x="379" y="0"/>
                  <a:pt x="347" y="0"/>
                </a:cubicBezTo>
                <a:cubicBezTo>
                  <a:pt x="315" y="0"/>
                  <a:pt x="289" y="26"/>
                  <a:pt x="289" y="58"/>
                </a:cubicBezTo>
                <a:cubicBezTo>
                  <a:pt x="289" y="68"/>
                  <a:pt x="292" y="78"/>
                  <a:pt x="297" y="87"/>
                </a:cubicBezTo>
                <a:cubicBezTo>
                  <a:pt x="18" y="87"/>
                  <a:pt x="18" y="87"/>
                  <a:pt x="18" y="87"/>
                </a:cubicBezTo>
                <a:cubicBezTo>
                  <a:pt x="8" y="87"/>
                  <a:pt x="0" y="94"/>
                  <a:pt x="0" y="104"/>
                </a:cubicBezTo>
                <a:cubicBezTo>
                  <a:pt x="0" y="557"/>
                  <a:pt x="0" y="557"/>
                  <a:pt x="0" y="557"/>
                </a:cubicBezTo>
                <a:cubicBezTo>
                  <a:pt x="0" y="567"/>
                  <a:pt x="8" y="575"/>
                  <a:pt x="18" y="575"/>
                </a:cubicBezTo>
                <a:cubicBezTo>
                  <a:pt x="676" y="575"/>
                  <a:pt x="676" y="575"/>
                  <a:pt x="676" y="575"/>
                </a:cubicBezTo>
                <a:cubicBezTo>
                  <a:pt x="685" y="575"/>
                  <a:pt x="693" y="567"/>
                  <a:pt x="693" y="557"/>
                </a:cubicBezTo>
                <a:cubicBezTo>
                  <a:pt x="693" y="104"/>
                  <a:pt x="693" y="104"/>
                  <a:pt x="693" y="104"/>
                </a:cubicBezTo>
                <a:cubicBezTo>
                  <a:pt x="693" y="94"/>
                  <a:pt x="685" y="87"/>
                  <a:pt x="676" y="87"/>
                </a:cubicBezTo>
                <a:close/>
                <a:moveTo>
                  <a:pt x="347" y="10"/>
                </a:moveTo>
                <a:cubicBezTo>
                  <a:pt x="373" y="10"/>
                  <a:pt x="394" y="32"/>
                  <a:pt x="394" y="58"/>
                </a:cubicBezTo>
                <a:cubicBezTo>
                  <a:pt x="394" y="84"/>
                  <a:pt x="373" y="105"/>
                  <a:pt x="347" y="105"/>
                </a:cubicBezTo>
                <a:cubicBezTo>
                  <a:pt x="321" y="105"/>
                  <a:pt x="299" y="84"/>
                  <a:pt x="299" y="58"/>
                </a:cubicBezTo>
                <a:cubicBezTo>
                  <a:pt x="299" y="32"/>
                  <a:pt x="321" y="10"/>
                  <a:pt x="347" y="10"/>
                </a:cubicBezTo>
                <a:close/>
                <a:moveTo>
                  <a:pt x="608" y="547"/>
                </a:moveTo>
                <a:cubicBezTo>
                  <a:pt x="572" y="547"/>
                  <a:pt x="572" y="547"/>
                  <a:pt x="572" y="547"/>
                </a:cubicBezTo>
                <a:cubicBezTo>
                  <a:pt x="572" y="538"/>
                  <a:pt x="572" y="538"/>
                  <a:pt x="572" y="538"/>
                </a:cubicBezTo>
                <a:cubicBezTo>
                  <a:pt x="608" y="538"/>
                  <a:pt x="608" y="538"/>
                  <a:pt x="608" y="538"/>
                </a:cubicBezTo>
                <a:lnTo>
                  <a:pt x="608" y="547"/>
                </a:lnTo>
                <a:close/>
                <a:moveTo>
                  <a:pt x="652" y="511"/>
                </a:moveTo>
                <a:cubicBezTo>
                  <a:pt x="42" y="511"/>
                  <a:pt x="42" y="511"/>
                  <a:pt x="42" y="511"/>
                </a:cubicBezTo>
                <a:cubicBezTo>
                  <a:pt x="42" y="128"/>
                  <a:pt x="42" y="128"/>
                  <a:pt x="42" y="128"/>
                </a:cubicBezTo>
                <a:cubicBezTo>
                  <a:pt x="652" y="128"/>
                  <a:pt x="652" y="128"/>
                  <a:pt x="652" y="128"/>
                </a:cubicBezTo>
                <a:lnTo>
                  <a:pt x="652" y="511"/>
                </a:lnTo>
                <a:close/>
                <a:moveTo>
                  <a:pt x="406" y="222"/>
                </a:moveTo>
                <a:cubicBezTo>
                  <a:pt x="405" y="190"/>
                  <a:pt x="382" y="164"/>
                  <a:pt x="347" y="164"/>
                </a:cubicBezTo>
                <a:cubicBezTo>
                  <a:pt x="310" y="164"/>
                  <a:pt x="289" y="190"/>
                  <a:pt x="288" y="222"/>
                </a:cubicBezTo>
                <a:cubicBezTo>
                  <a:pt x="288" y="343"/>
                  <a:pt x="406" y="342"/>
                  <a:pt x="406" y="222"/>
                </a:cubicBezTo>
                <a:close/>
                <a:moveTo>
                  <a:pt x="477" y="474"/>
                </a:moveTo>
                <a:cubicBezTo>
                  <a:pt x="216" y="474"/>
                  <a:pt x="216" y="474"/>
                  <a:pt x="216" y="474"/>
                </a:cubicBezTo>
                <a:cubicBezTo>
                  <a:pt x="216" y="445"/>
                  <a:pt x="216" y="445"/>
                  <a:pt x="216" y="445"/>
                </a:cubicBezTo>
                <a:cubicBezTo>
                  <a:pt x="216" y="415"/>
                  <a:pt x="218" y="381"/>
                  <a:pt x="231" y="356"/>
                </a:cubicBezTo>
                <a:cubicBezTo>
                  <a:pt x="243" y="333"/>
                  <a:pt x="266" y="312"/>
                  <a:pt x="294" y="312"/>
                </a:cubicBezTo>
                <a:cubicBezTo>
                  <a:pt x="304" y="312"/>
                  <a:pt x="304" y="312"/>
                  <a:pt x="304" y="312"/>
                </a:cubicBezTo>
                <a:cubicBezTo>
                  <a:pt x="328" y="335"/>
                  <a:pt x="365" y="335"/>
                  <a:pt x="390" y="312"/>
                </a:cubicBezTo>
                <a:cubicBezTo>
                  <a:pt x="400" y="312"/>
                  <a:pt x="400" y="312"/>
                  <a:pt x="400" y="312"/>
                </a:cubicBezTo>
                <a:cubicBezTo>
                  <a:pt x="427" y="312"/>
                  <a:pt x="450" y="333"/>
                  <a:pt x="462" y="356"/>
                </a:cubicBezTo>
                <a:cubicBezTo>
                  <a:pt x="475" y="381"/>
                  <a:pt x="477" y="415"/>
                  <a:pt x="477" y="445"/>
                </a:cubicBezTo>
                <a:cubicBezTo>
                  <a:pt x="477" y="474"/>
                  <a:pt x="477" y="474"/>
                  <a:pt x="477" y="474"/>
                </a:cubicBezTo>
                <a:close/>
                <a:moveTo>
                  <a:pt x="130" y="657"/>
                </a:moveTo>
                <a:cubicBezTo>
                  <a:pt x="164" y="657"/>
                  <a:pt x="164" y="657"/>
                  <a:pt x="164" y="657"/>
                </a:cubicBezTo>
                <a:cubicBezTo>
                  <a:pt x="164" y="603"/>
                  <a:pt x="164" y="603"/>
                  <a:pt x="164" y="603"/>
                </a:cubicBezTo>
                <a:cubicBezTo>
                  <a:pt x="130" y="603"/>
                  <a:pt x="130" y="603"/>
                  <a:pt x="130" y="603"/>
                </a:cubicBezTo>
                <a:lnTo>
                  <a:pt x="130" y="657"/>
                </a:lnTo>
                <a:close/>
                <a:moveTo>
                  <a:pt x="209" y="603"/>
                </a:moveTo>
                <a:cubicBezTo>
                  <a:pt x="177" y="603"/>
                  <a:pt x="177" y="603"/>
                  <a:pt x="177" y="603"/>
                </a:cubicBezTo>
                <a:cubicBezTo>
                  <a:pt x="177" y="657"/>
                  <a:pt x="177" y="657"/>
                  <a:pt x="177" y="657"/>
                </a:cubicBezTo>
                <a:cubicBezTo>
                  <a:pt x="209" y="657"/>
                  <a:pt x="209" y="657"/>
                  <a:pt x="209" y="657"/>
                </a:cubicBezTo>
                <a:lnTo>
                  <a:pt x="209" y="603"/>
                </a:lnTo>
                <a:close/>
                <a:moveTo>
                  <a:pt x="369" y="603"/>
                </a:moveTo>
                <a:cubicBezTo>
                  <a:pt x="222" y="603"/>
                  <a:pt x="222" y="603"/>
                  <a:pt x="222" y="603"/>
                </a:cubicBezTo>
                <a:cubicBezTo>
                  <a:pt x="222" y="657"/>
                  <a:pt x="222" y="657"/>
                  <a:pt x="222" y="657"/>
                </a:cubicBezTo>
                <a:cubicBezTo>
                  <a:pt x="369" y="657"/>
                  <a:pt x="369" y="657"/>
                  <a:pt x="369" y="657"/>
                </a:cubicBezTo>
                <a:lnTo>
                  <a:pt x="369" y="603"/>
                </a:lnTo>
                <a:close/>
                <a:moveTo>
                  <a:pt x="117" y="603"/>
                </a:moveTo>
                <a:cubicBezTo>
                  <a:pt x="45" y="603"/>
                  <a:pt x="45" y="603"/>
                  <a:pt x="45" y="603"/>
                </a:cubicBezTo>
                <a:cubicBezTo>
                  <a:pt x="42" y="603"/>
                  <a:pt x="39" y="606"/>
                  <a:pt x="39" y="609"/>
                </a:cubicBezTo>
                <a:cubicBezTo>
                  <a:pt x="39" y="651"/>
                  <a:pt x="39" y="651"/>
                  <a:pt x="39" y="651"/>
                </a:cubicBezTo>
                <a:cubicBezTo>
                  <a:pt x="39" y="654"/>
                  <a:pt x="42" y="657"/>
                  <a:pt x="45" y="657"/>
                </a:cubicBezTo>
                <a:cubicBezTo>
                  <a:pt x="117" y="657"/>
                  <a:pt x="117" y="657"/>
                  <a:pt x="117" y="657"/>
                </a:cubicBezTo>
                <a:lnTo>
                  <a:pt x="117" y="603"/>
                </a:lnTo>
                <a:close/>
                <a:moveTo>
                  <a:pt x="525" y="603"/>
                </a:moveTo>
                <a:cubicBezTo>
                  <a:pt x="382" y="603"/>
                  <a:pt x="382" y="603"/>
                  <a:pt x="382" y="603"/>
                </a:cubicBezTo>
                <a:cubicBezTo>
                  <a:pt x="382" y="657"/>
                  <a:pt x="382" y="657"/>
                  <a:pt x="382" y="657"/>
                </a:cubicBezTo>
                <a:cubicBezTo>
                  <a:pt x="525" y="657"/>
                  <a:pt x="525" y="657"/>
                  <a:pt x="525" y="657"/>
                </a:cubicBezTo>
                <a:lnTo>
                  <a:pt x="525" y="603"/>
                </a:lnTo>
                <a:close/>
                <a:moveTo>
                  <a:pt x="538" y="603"/>
                </a:moveTo>
                <a:cubicBezTo>
                  <a:pt x="538" y="657"/>
                  <a:pt x="538" y="657"/>
                  <a:pt x="538" y="657"/>
                </a:cubicBezTo>
                <a:cubicBezTo>
                  <a:pt x="649" y="657"/>
                  <a:pt x="649" y="657"/>
                  <a:pt x="649" y="657"/>
                </a:cubicBezTo>
                <a:cubicBezTo>
                  <a:pt x="652" y="657"/>
                  <a:pt x="655" y="654"/>
                  <a:pt x="655" y="651"/>
                </a:cubicBezTo>
                <a:cubicBezTo>
                  <a:pt x="655" y="609"/>
                  <a:pt x="655" y="609"/>
                  <a:pt x="655" y="609"/>
                </a:cubicBezTo>
                <a:cubicBezTo>
                  <a:pt x="655" y="606"/>
                  <a:pt x="652" y="603"/>
                  <a:pt x="649" y="603"/>
                </a:cubicBezTo>
                <a:lnTo>
                  <a:pt x="538" y="603"/>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marL="0" marR="0" lvl="0" indent="0" algn="l" defTabSz="914277"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96D6"/>
              </a:solidFill>
              <a:effectLst/>
              <a:uLnTx/>
              <a:uFillTx/>
              <a:latin typeface="Arial"/>
            </a:endParaRPr>
          </a:p>
        </p:txBody>
      </p:sp>
      <p:sp>
        <p:nvSpPr>
          <p:cNvPr id="54" name="TextBox 53"/>
          <p:cNvSpPr txBox="1"/>
          <p:nvPr/>
        </p:nvSpPr>
        <p:spPr>
          <a:xfrm>
            <a:off x="3508740" y="3927519"/>
            <a:ext cx="2126520" cy="710964"/>
          </a:xfrm>
          <a:prstGeom prst="rect">
            <a:avLst/>
          </a:prstGeom>
          <a:noFill/>
          <a:ln w="12700">
            <a:solidFill>
              <a:schemeClr val="bg1"/>
            </a:solidFill>
          </a:ln>
        </p:spPr>
        <p:txBody>
          <a:bodyPr wrap="square" rtlCol="0" anchor="ctr">
            <a:noAutofit/>
          </a:bodyPr>
          <a:lstStyle/>
          <a:p>
            <a:pPr marL="0" marR="0" lvl="0" indent="0" algn="ctr" defTabSz="457121" rtl="0" eaLnBrk="1" fontAlgn="base" latinLnBrk="0" hangingPunct="1">
              <a:lnSpc>
                <a:spcPct val="85000"/>
              </a:lnSpc>
              <a:spcBef>
                <a:spcPct val="0"/>
              </a:spcBef>
              <a:spcAft>
                <a:spcPct val="0"/>
              </a:spcAft>
              <a:buClrTx/>
              <a:buSzTx/>
              <a:buFontTx/>
              <a:buNone/>
              <a:tabLst/>
              <a:defRPr/>
            </a:pPr>
            <a:r>
              <a:rPr lang="ja-JP" altLang="en-US" sz="1600" dirty="0" smtClean="0">
                <a:solidFill>
                  <a:srgbClr val="FFFFFF"/>
                </a:solidFill>
                <a:latin typeface="Meiryo" charset="-128"/>
                <a:ea typeface="Meiryo" charset="-128"/>
                <a:cs typeface="Meiryo" charset="-128"/>
              </a:rPr>
              <a:t>ビデオ会議</a:t>
            </a:r>
            <a:endParaRPr kumimoji="0" lang="en-US" sz="1600" b="0" i="0" u="none" strike="noStrike" kern="1200" cap="none" spc="0" normalizeH="0" baseline="0" noProof="0" dirty="0">
              <a:ln>
                <a:noFill/>
              </a:ln>
              <a:solidFill>
                <a:srgbClr val="FFFFFF"/>
              </a:solidFill>
              <a:effectLst/>
              <a:uLnTx/>
              <a:uFillTx/>
              <a:latin typeface="Meiryo" charset="-128"/>
              <a:ea typeface="Meiryo" charset="-128"/>
              <a:cs typeface="Meiryo" charset="-128"/>
            </a:endParaRPr>
          </a:p>
        </p:txBody>
      </p:sp>
      <p:grpSp>
        <p:nvGrpSpPr>
          <p:cNvPr id="9" name="Group 8"/>
          <p:cNvGrpSpPr/>
          <p:nvPr/>
        </p:nvGrpSpPr>
        <p:grpSpPr>
          <a:xfrm>
            <a:off x="4415863" y="3304614"/>
            <a:ext cx="312274" cy="312274"/>
            <a:chOff x="4343400" y="3384550"/>
            <a:chExt cx="457200" cy="457200"/>
          </a:xfrm>
        </p:grpSpPr>
        <p:sp>
          <p:nvSpPr>
            <p:cNvPr id="19" name="Oval 18"/>
            <p:cNvSpPr/>
            <p:nvPr/>
          </p:nvSpPr>
          <p:spPr>
            <a:xfrm>
              <a:off x="4343400" y="3384550"/>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ndParaRPr>
            </a:p>
          </p:txBody>
        </p:sp>
        <p:sp>
          <p:nvSpPr>
            <p:cNvPr id="24" name="Oval 23"/>
            <p:cNvSpPr/>
            <p:nvPr/>
          </p:nvSpPr>
          <p:spPr>
            <a:xfrm>
              <a:off x="4475052" y="3516202"/>
              <a:ext cx="193896" cy="19389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ndParaRPr>
            </a:p>
          </p:txBody>
        </p:sp>
      </p:grpSp>
      <p:pic>
        <p:nvPicPr>
          <p:cNvPr id="60" name="Picture 5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6868" y="1918377"/>
            <a:ext cx="850265" cy="850265"/>
          </a:xfrm>
          <a:prstGeom prst="rect">
            <a:avLst/>
          </a:prstGeom>
        </p:spPr>
      </p:pic>
      <p:sp>
        <p:nvSpPr>
          <p:cNvPr id="102" name="TextBox 101"/>
          <p:cNvSpPr txBox="1"/>
          <p:nvPr/>
        </p:nvSpPr>
        <p:spPr>
          <a:xfrm>
            <a:off x="6228447" y="3927518"/>
            <a:ext cx="2126520" cy="710964"/>
          </a:xfrm>
          <a:prstGeom prst="rect">
            <a:avLst/>
          </a:prstGeom>
          <a:noFill/>
          <a:ln w="9525">
            <a:solidFill>
              <a:schemeClr val="bg1"/>
            </a:solidFill>
          </a:ln>
        </p:spPr>
        <p:txBody>
          <a:bodyPr wrap="square" rtlCol="0" anchor="ctr">
            <a:noAutofit/>
          </a:bodyPr>
          <a:lstStyle/>
          <a:p>
            <a:pPr marL="0" marR="0" lvl="0" indent="0" algn="ctr" defTabSz="457121" rtl="0" eaLnBrk="1" fontAlgn="base" latinLnBrk="0" hangingPunct="1">
              <a:lnSpc>
                <a:spcPct val="85000"/>
              </a:lnSpc>
              <a:spcBef>
                <a:spcPct val="0"/>
              </a:spcBef>
              <a:spcAft>
                <a:spcPct val="0"/>
              </a:spcAft>
              <a:buClrTx/>
              <a:buSzTx/>
              <a:buFontTx/>
              <a:buNone/>
              <a:tabLst/>
              <a:defRPr/>
            </a:pPr>
            <a:r>
              <a:rPr kumimoji="0" lang="ja-JP" altLang="en-US" sz="1600" b="0" i="0" u="none" strike="noStrike" kern="1200" cap="none" spc="0" normalizeH="0" baseline="0" noProof="0" dirty="0" smtClean="0">
                <a:ln>
                  <a:noFill/>
                </a:ln>
                <a:solidFill>
                  <a:srgbClr val="FFFFFF"/>
                </a:solidFill>
                <a:effectLst/>
                <a:uLnTx/>
                <a:uFillTx/>
                <a:latin typeface="Meiryo" charset="-128"/>
                <a:ea typeface="Meiryo" charset="-128"/>
                <a:cs typeface="Meiryo" charset="-128"/>
              </a:rPr>
              <a:t>音声会議</a:t>
            </a:r>
            <a:endParaRPr kumimoji="0" lang="en-US" sz="1600" b="0" i="0" u="none" strike="noStrike" kern="1200" cap="none" spc="0" normalizeH="0" baseline="0" noProof="0" dirty="0">
              <a:ln>
                <a:noFill/>
              </a:ln>
              <a:solidFill>
                <a:srgbClr val="FFFFFF"/>
              </a:solidFill>
              <a:effectLst/>
              <a:uLnTx/>
              <a:uFillTx/>
              <a:latin typeface="Meiryo" charset="-128"/>
              <a:ea typeface="Meiryo" charset="-128"/>
              <a:cs typeface="Meiryo" charset="-128"/>
            </a:endParaRPr>
          </a:p>
        </p:txBody>
      </p:sp>
      <p:grpSp>
        <p:nvGrpSpPr>
          <p:cNvPr id="10" name="Group 9"/>
          <p:cNvGrpSpPr/>
          <p:nvPr/>
        </p:nvGrpSpPr>
        <p:grpSpPr>
          <a:xfrm>
            <a:off x="7135570" y="3304613"/>
            <a:ext cx="312274" cy="312274"/>
            <a:chOff x="7063107" y="3384550"/>
            <a:chExt cx="457200" cy="457200"/>
          </a:xfrm>
        </p:grpSpPr>
        <p:sp>
          <p:nvSpPr>
            <p:cNvPr id="20" name="Oval 19"/>
            <p:cNvSpPr/>
            <p:nvPr/>
          </p:nvSpPr>
          <p:spPr>
            <a:xfrm>
              <a:off x="7063107" y="3384550"/>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ndParaRPr>
            </a:p>
          </p:txBody>
        </p:sp>
        <p:sp>
          <p:nvSpPr>
            <p:cNvPr id="25" name="Oval 24"/>
            <p:cNvSpPr/>
            <p:nvPr/>
          </p:nvSpPr>
          <p:spPr>
            <a:xfrm>
              <a:off x="7194759" y="3516202"/>
              <a:ext cx="193896" cy="19389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ndParaRPr>
            </a:p>
          </p:txBody>
        </p:sp>
      </p:grpSp>
      <p:grpSp>
        <p:nvGrpSpPr>
          <p:cNvPr id="61" name="Group 60"/>
          <p:cNvGrpSpPr/>
          <p:nvPr/>
        </p:nvGrpSpPr>
        <p:grpSpPr>
          <a:xfrm>
            <a:off x="6881103" y="1906822"/>
            <a:ext cx="821209" cy="835271"/>
            <a:chOff x="-1550988" y="2646363"/>
            <a:chExt cx="463550" cy="471488"/>
          </a:xfrm>
          <a:solidFill>
            <a:schemeClr val="bg1"/>
          </a:solidFill>
        </p:grpSpPr>
        <p:sp>
          <p:nvSpPr>
            <p:cNvPr id="62" name="Freeform 27"/>
            <p:cNvSpPr>
              <a:spLocks/>
            </p:cNvSpPr>
            <p:nvPr/>
          </p:nvSpPr>
          <p:spPr bwMode="auto">
            <a:xfrm>
              <a:off x="-1550988" y="2646363"/>
              <a:ext cx="134938" cy="471488"/>
            </a:xfrm>
            <a:custGeom>
              <a:avLst/>
              <a:gdLst>
                <a:gd name="T0" fmla="*/ 0 w 36"/>
                <a:gd name="T1" fmla="*/ 62 h 126"/>
                <a:gd name="T2" fmla="*/ 5 w 36"/>
                <a:gd name="T3" fmla="*/ 17 h 126"/>
                <a:gd name="T4" fmla="*/ 28 w 36"/>
                <a:gd name="T5" fmla="*/ 5 h 126"/>
                <a:gd name="T6" fmla="*/ 30 w 36"/>
                <a:gd name="T7" fmla="*/ 6 h 126"/>
                <a:gd name="T8" fmla="*/ 34 w 36"/>
                <a:gd name="T9" fmla="*/ 14 h 126"/>
                <a:gd name="T10" fmla="*/ 27 w 36"/>
                <a:gd name="T11" fmla="*/ 35 h 126"/>
                <a:gd name="T12" fmla="*/ 21 w 36"/>
                <a:gd name="T13" fmla="*/ 40 h 126"/>
                <a:gd name="T14" fmla="*/ 14 w 36"/>
                <a:gd name="T15" fmla="*/ 46 h 126"/>
                <a:gd name="T16" fmla="*/ 14 w 36"/>
                <a:gd name="T17" fmla="*/ 82 h 126"/>
                <a:gd name="T18" fmla="*/ 21 w 36"/>
                <a:gd name="T19" fmla="*/ 89 h 126"/>
                <a:gd name="T20" fmla="*/ 27 w 36"/>
                <a:gd name="T21" fmla="*/ 93 h 126"/>
                <a:gd name="T22" fmla="*/ 34 w 36"/>
                <a:gd name="T23" fmla="*/ 116 h 126"/>
                <a:gd name="T24" fmla="*/ 32 w 36"/>
                <a:gd name="T25" fmla="*/ 121 h 126"/>
                <a:gd name="T26" fmla="*/ 21 w 36"/>
                <a:gd name="T27" fmla="*/ 125 h 126"/>
                <a:gd name="T28" fmla="*/ 5 w 36"/>
                <a:gd name="T29" fmla="*/ 112 h 126"/>
                <a:gd name="T30" fmla="*/ 1 w 36"/>
                <a:gd name="T31" fmla="*/ 77 h 126"/>
                <a:gd name="T32" fmla="*/ 0 w 36"/>
                <a:gd name="T33" fmla="*/ 6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26">
                  <a:moveTo>
                    <a:pt x="0" y="62"/>
                  </a:moveTo>
                  <a:cubicBezTo>
                    <a:pt x="1" y="47"/>
                    <a:pt x="2" y="32"/>
                    <a:pt x="5" y="17"/>
                  </a:cubicBezTo>
                  <a:cubicBezTo>
                    <a:pt x="6" y="5"/>
                    <a:pt x="16" y="0"/>
                    <a:pt x="28" y="5"/>
                  </a:cubicBezTo>
                  <a:cubicBezTo>
                    <a:pt x="28" y="5"/>
                    <a:pt x="29" y="6"/>
                    <a:pt x="30" y="6"/>
                  </a:cubicBezTo>
                  <a:cubicBezTo>
                    <a:pt x="35" y="7"/>
                    <a:pt x="36" y="10"/>
                    <a:pt x="34" y="14"/>
                  </a:cubicBezTo>
                  <a:cubicBezTo>
                    <a:pt x="31" y="21"/>
                    <a:pt x="29" y="28"/>
                    <a:pt x="27" y="35"/>
                  </a:cubicBezTo>
                  <a:cubicBezTo>
                    <a:pt x="26" y="38"/>
                    <a:pt x="25" y="40"/>
                    <a:pt x="21" y="40"/>
                  </a:cubicBezTo>
                  <a:cubicBezTo>
                    <a:pt x="16" y="39"/>
                    <a:pt x="14" y="41"/>
                    <a:pt x="14" y="46"/>
                  </a:cubicBezTo>
                  <a:cubicBezTo>
                    <a:pt x="14" y="58"/>
                    <a:pt x="14" y="70"/>
                    <a:pt x="14" y="82"/>
                  </a:cubicBezTo>
                  <a:cubicBezTo>
                    <a:pt x="14" y="87"/>
                    <a:pt x="16" y="89"/>
                    <a:pt x="21" y="89"/>
                  </a:cubicBezTo>
                  <a:cubicBezTo>
                    <a:pt x="24" y="88"/>
                    <a:pt x="26" y="90"/>
                    <a:pt x="27" y="93"/>
                  </a:cubicBezTo>
                  <a:cubicBezTo>
                    <a:pt x="29" y="101"/>
                    <a:pt x="32" y="108"/>
                    <a:pt x="34" y="116"/>
                  </a:cubicBezTo>
                  <a:cubicBezTo>
                    <a:pt x="35" y="119"/>
                    <a:pt x="35" y="120"/>
                    <a:pt x="32" y="121"/>
                  </a:cubicBezTo>
                  <a:cubicBezTo>
                    <a:pt x="28" y="123"/>
                    <a:pt x="25" y="125"/>
                    <a:pt x="21" y="125"/>
                  </a:cubicBezTo>
                  <a:cubicBezTo>
                    <a:pt x="13" y="126"/>
                    <a:pt x="6" y="120"/>
                    <a:pt x="5" y="112"/>
                  </a:cubicBezTo>
                  <a:cubicBezTo>
                    <a:pt x="3" y="101"/>
                    <a:pt x="2" y="89"/>
                    <a:pt x="1" y="77"/>
                  </a:cubicBezTo>
                  <a:cubicBezTo>
                    <a:pt x="1" y="72"/>
                    <a:pt x="0" y="62"/>
                    <a:pt x="0"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676767"/>
                </a:solidFill>
                <a:effectLst/>
                <a:uLnTx/>
                <a:uFillTx/>
                <a:latin typeface="Arial" charset="0"/>
                <a:ea typeface="ＭＳ Ｐゴシック" charset="0"/>
              </a:endParaRPr>
            </a:p>
          </p:txBody>
        </p:sp>
        <p:sp>
          <p:nvSpPr>
            <p:cNvPr id="63" name="Freeform 28"/>
            <p:cNvSpPr>
              <a:spLocks noEditPoints="1"/>
            </p:cNvSpPr>
            <p:nvPr/>
          </p:nvSpPr>
          <p:spPr bwMode="auto">
            <a:xfrm>
              <a:off x="-1484313" y="2706688"/>
              <a:ext cx="396875" cy="366713"/>
            </a:xfrm>
            <a:custGeom>
              <a:avLst/>
              <a:gdLst>
                <a:gd name="T0" fmla="*/ 98 w 106"/>
                <a:gd name="T1" fmla="*/ 0 h 98"/>
                <a:gd name="T2" fmla="*/ 18 w 106"/>
                <a:gd name="T3" fmla="*/ 4 h 98"/>
                <a:gd name="T4" fmla="*/ 4 w 106"/>
                <a:gd name="T5" fmla="*/ 28 h 98"/>
                <a:gd name="T6" fmla="*/ 0 w 106"/>
                <a:gd name="T7" fmla="*/ 68 h 98"/>
                <a:gd name="T8" fmla="*/ 19 w 106"/>
                <a:gd name="T9" fmla="*/ 94 h 98"/>
                <a:gd name="T10" fmla="*/ 98 w 106"/>
                <a:gd name="T11" fmla="*/ 98 h 98"/>
                <a:gd name="T12" fmla="*/ 106 w 106"/>
                <a:gd name="T13" fmla="*/ 8 h 98"/>
                <a:gd name="T14" fmla="*/ 40 w 106"/>
                <a:gd name="T15" fmla="*/ 70 h 98"/>
                <a:gd name="T16" fmla="*/ 52 w 106"/>
                <a:gd name="T17" fmla="*/ 70 h 98"/>
                <a:gd name="T18" fmla="*/ 46 w 106"/>
                <a:gd name="T19" fmla="*/ 59 h 98"/>
                <a:gd name="T20" fmla="*/ 46 w 106"/>
                <a:gd name="T21" fmla="*/ 48 h 98"/>
                <a:gd name="T22" fmla="*/ 46 w 106"/>
                <a:gd name="T23" fmla="*/ 59 h 98"/>
                <a:gd name="T24" fmla="*/ 40 w 106"/>
                <a:gd name="T25" fmla="*/ 38 h 98"/>
                <a:gd name="T26" fmla="*/ 52 w 106"/>
                <a:gd name="T27" fmla="*/ 38 h 98"/>
                <a:gd name="T28" fmla="*/ 63 w 106"/>
                <a:gd name="T29" fmla="*/ 75 h 98"/>
                <a:gd name="T30" fmla="*/ 63 w 106"/>
                <a:gd name="T31" fmla="*/ 64 h 98"/>
                <a:gd name="T32" fmla="*/ 63 w 106"/>
                <a:gd name="T33" fmla="*/ 75 h 98"/>
                <a:gd name="T34" fmla="*/ 57 w 106"/>
                <a:gd name="T35" fmla="*/ 54 h 98"/>
                <a:gd name="T36" fmla="*/ 69 w 106"/>
                <a:gd name="T37" fmla="*/ 54 h 98"/>
                <a:gd name="T38" fmla="*/ 63 w 106"/>
                <a:gd name="T39" fmla="*/ 44 h 98"/>
                <a:gd name="T40" fmla="*/ 63 w 106"/>
                <a:gd name="T41" fmla="*/ 32 h 98"/>
                <a:gd name="T42" fmla="*/ 63 w 106"/>
                <a:gd name="T43" fmla="*/ 44 h 98"/>
                <a:gd name="T44" fmla="*/ 75 w 106"/>
                <a:gd name="T45" fmla="*/ 70 h 98"/>
                <a:gd name="T46" fmla="*/ 86 w 106"/>
                <a:gd name="T47" fmla="*/ 70 h 98"/>
                <a:gd name="T48" fmla="*/ 80 w 106"/>
                <a:gd name="T49" fmla="*/ 59 h 98"/>
                <a:gd name="T50" fmla="*/ 80 w 106"/>
                <a:gd name="T51" fmla="*/ 48 h 98"/>
                <a:gd name="T52" fmla="*/ 80 w 106"/>
                <a:gd name="T53" fmla="*/ 59 h 98"/>
                <a:gd name="T54" fmla="*/ 75 w 106"/>
                <a:gd name="T55" fmla="*/ 38 h 98"/>
                <a:gd name="T56" fmla="*/ 86 w 106"/>
                <a:gd name="T57" fmla="*/ 38 h 98"/>
                <a:gd name="T58" fmla="*/ 83 w 106"/>
                <a:gd name="T59" fmla="*/ 24 h 98"/>
                <a:gd name="T60" fmla="*/ 42 w 106"/>
                <a:gd name="T61" fmla="*/ 24 h 98"/>
                <a:gd name="T62" fmla="*/ 49 w 106"/>
                <a:gd name="T63" fmla="*/ 8 h 98"/>
                <a:gd name="T64" fmla="*/ 93 w 106"/>
                <a:gd name="T65" fmla="*/ 1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8">
                  <a:moveTo>
                    <a:pt x="106" y="8"/>
                  </a:moveTo>
                  <a:cubicBezTo>
                    <a:pt x="106" y="2"/>
                    <a:pt x="104" y="0"/>
                    <a:pt x="98" y="0"/>
                  </a:cubicBezTo>
                  <a:cubicBezTo>
                    <a:pt x="73" y="0"/>
                    <a:pt x="48" y="0"/>
                    <a:pt x="23" y="0"/>
                  </a:cubicBezTo>
                  <a:cubicBezTo>
                    <a:pt x="20" y="0"/>
                    <a:pt x="19" y="1"/>
                    <a:pt x="18" y="4"/>
                  </a:cubicBezTo>
                  <a:cubicBezTo>
                    <a:pt x="17" y="10"/>
                    <a:pt x="15" y="16"/>
                    <a:pt x="13" y="22"/>
                  </a:cubicBezTo>
                  <a:cubicBezTo>
                    <a:pt x="11" y="26"/>
                    <a:pt x="9" y="28"/>
                    <a:pt x="4" y="28"/>
                  </a:cubicBezTo>
                  <a:cubicBezTo>
                    <a:pt x="3" y="28"/>
                    <a:pt x="2" y="28"/>
                    <a:pt x="0" y="28"/>
                  </a:cubicBezTo>
                  <a:cubicBezTo>
                    <a:pt x="0" y="41"/>
                    <a:pt x="0" y="55"/>
                    <a:pt x="0" y="68"/>
                  </a:cubicBezTo>
                  <a:cubicBezTo>
                    <a:pt x="10" y="68"/>
                    <a:pt x="11" y="69"/>
                    <a:pt x="14" y="77"/>
                  </a:cubicBezTo>
                  <a:cubicBezTo>
                    <a:pt x="16" y="83"/>
                    <a:pt x="17" y="89"/>
                    <a:pt x="19" y="94"/>
                  </a:cubicBezTo>
                  <a:cubicBezTo>
                    <a:pt x="20" y="97"/>
                    <a:pt x="21" y="98"/>
                    <a:pt x="24" y="98"/>
                  </a:cubicBezTo>
                  <a:cubicBezTo>
                    <a:pt x="49" y="98"/>
                    <a:pt x="73" y="98"/>
                    <a:pt x="98" y="98"/>
                  </a:cubicBezTo>
                  <a:cubicBezTo>
                    <a:pt x="104" y="98"/>
                    <a:pt x="106" y="96"/>
                    <a:pt x="106" y="90"/>
                  </a:cubicBezTo>
                  <a:cubicBezTo>
                    <a:pt x="106" y="63"/>
                    <a:pt x="106" y="35"/>
                    <a:pt x="106" y="8"/>
                  </a:cubicBezTo>
                  <a:close/>
                  <a:moveTo>
                    <a:pt x="46" y="75"/>
                  </a:moveTo>
                  <a:cubicBezTo>
                    <a:pt x="43" y="75"/>
                    <a:pt x="40" y="73"/>
                    <a:pt x="40" y="70"/>
                  </a:cubicBezTo>
                  <a:cubicBezTo>
                    <a:pt x="40" y="67"/>
                    <a:pt x="43" y="64"/>
                    <a:pt x="46" y="64"/>
                  </a:cubicBezTo>
                  <a:cubicBezTo>
                    <a:pt x="49" y="64"/>
                    <a:pt x="52" y="67"/>
                    <a:pt x="52" y="70"/>
                  </a:cubicBezTo>
                  <a:cubicBezTo>
                    <a:pt x="52" y="73"/>
                    <a:pt x="49" y="75"/>
                    <a:pt x="46" y="75"/>
                  </a:cubicBezTo>
                  <a:close/>
                  <a:moveTo>
                    <a:pt x="46" y="59"/>
                  </a:moveTo>
                  <a:cubicBezTo>
                    <a:pt x="43" y="59"/>
                    <a:pt x="40" y="57"/>
                    <a:pt x="40" y="54"/>
                  </a:cubicBezTo>
                  <a:cubicBezTo>
                    <a:pt x="40" y="51"/>
                    <a:pt x="43" y="48"/>
                    <a:pt x="46" y="48"/>
                  </a:cubicBezTo>
                  <a:cubicBezTo>
                    <a:pt x="49" y="48"/>
                    <a:pt x="52" y="51"/>
                    <a:pt x="52" y="54"/>
                  </a:cubicBezTo>
                  <a:cubicBezTo>
                    <a:pt x="52" y="57"/>
                    <a:pt x="49" y="59"/>
                    <a:pt x="46" y="59"/>
                  </a:cubicBezTo>
                  <a:close/>
                  <a:moveTo>
                    <a:pt x="46" y="44"/>
                  </a:moveTo>
                  <a:cubicBezTo>
                    <a:pt x="43" y="44"/>
                    <a:pt x="40" y="41"/>
                    <a:pt x="40" y="38"/>
                  </a:cubicBezTo>
                  <a:cubicBezTo>
                    <a:pt x="40" y="35"/>
                    <a:pt x="43" y="32"/>
                    <a:pt x="46" y="32"/>
                  </a:cubicBezTo>
                  <a:cubicBezTo>
                    <a:pt x="49" y="32"/>
                    <a:pt x="52" y="35"/>
                    <a:pt x="52" y="38"/>
                  </a:cubicBezTo>
                  <a:cubicBezTo>
                    <a:pt x="52" y="41"/>
                    <a:pt x="49" y="44"/>
                    <a:pt x="46" y="44"/>
                  </a:cubicBezTo>
                  <a:close/>
                  <a:moveTo>
                    <a:pt x="63" y="75"/>
                  </a:moveTo>
                  <a:cubicBezTo>
                    <a:pt x="60" y="75"/>
                    <a:pt x="57" y="73"/>
                    <a:pt x="57" y="70"/>
                  </a:cubicBezTo>
                  <a:cubicBezTo>
                    <a:pt x="57" y="67"/>
                    <a:pt x="60" y="64"/>
                    <a:pt x="63" y="64"/>
                  </a:cubicBezTo>
                  <a:cubicBezTo>
                    <a:pt x="66" y="64"/>
                    <a:pt x="69" y="67"/>
                    <a:pt x="69" y="70"/>
                  </a:cubicBezTo>
                  <a:cubicBezTo>
                    <a:pt x="69" y="73"/>
                    <a:pt x="66" y="75"/>
                    <a:pt x="63" y="75"/>
                  </a:cubicBezTo>
                  <a:close/>
                  <a:moveTo>
                    <a:pt x="63" y="59"/>
                  </a:moveTo>
                  <a:cubicBezTo>
                    <a:pt x="60" y="59"/>
                    <a:pt x="57" y="57"/>
                    <a:pt x="57" y="54"/>
                  </a:cubicBezTo>
                  <a:cubicBezTo>
                    <a:pt x="57" y="51"/>
                    <a:pt x="60" y="48"/>
                    <a:pt x="63" y="48"/>
                  </a:cubicBezTo>
                  <a:cubicBezTo>
                    <a:pt x="66" y="48"/>
                    <a:pt x="69" y="51"/>
                    <a:pt x="69" y="54"/>
                  </a:cubicBezTo>
                  <a:cubicBezTo>
                    <a:pt x="69" y="57"/>
                    <a:pt x="66" y="59"/>
                    <a:pt x="63" y="59"/>
                  </a:cubicBezTo>
                  <a:close/>
                  <a:moveTo>
                    <a:pt x="63" y="44"/>
                  </a:moveTo>
                  <a:cubicBezTo>
                    <a:pt x="60" y="44"/>
                    <a:pt x="57" y="41"/>
                    <a:pt x="57" y="38"/>
                  </a:cubicBezTo>
                  <a:cubicBezTo>
                    <a:pt x="57" y="35"/>
                    <a:pt x="60" y="32"/>
                    <a:pt x="63" y="32"/>
                  </a:cubicBezTo>
                  <a:cubicBezTo>
                    <a:pt x="66" y="32"/>
                    <a:pt x="69" y="35"/>
                    <a:pt x="69" y="38"/>
                  </a:cubicBezTo>
                  <a:cubicBezTo>
                    <a:pt x="69" y="41"/>
                    <a:pt x="66" y="44"/>
                    <a:pt x="63" y="44"/>
                  </a:cubicBezTo>
                  <a:close/>
                  <a:moveTo>
                    <a:pt x="80" y="75"/>
                  </a:moveTo>
                  <a:cubicBezTo>
                    <a:pt x="77" y="75"/>
                    <a:pt x="75" y="73"/>
                    <a:pt x="75" y="70"/>
                  </a:cubicBezTo>
                  <a:cubicBezTo>
                    <a:pt x="75" y="67"/>
                    <a:pt x="77" y="64"/>
                    <a:pt x="80" y="64"/>
                  </a:cubicBezTo>
                  <a:cubicBezTo>
                    <a:pt x="83" y="64"/>
                    <a:pt x="86" y="67"/>
                    <a:pt x="86" y="70"/>
                  </a:cubicBezTo>
                  <a:cubicBezTo>
                    <a:pt x="86" y="73"/>
                    <a:pt x="83" y="75"/>
                    <a:pt x="80" y="75"/>
                  </a:cubicBezTo>
                  <a:close/>
                  <a:moveTo>
                    <a:pt x="80" y="59"/>
                  </a:moveTo>
                  <a:cubicBezTo>
                    <a:pt x="77" y="59"/>
                    <a:pt x="75" y="57"/>
                    <a:pt x="75" y="54"/>
                  </a:cubicBezTo>
                  <a:cubicBezTo>
                    <a:pt x="75" y="51"/>
                    <a:pt x="77" y="48"/>
                    <a:pt x="80" y="48"/>
                  </a:cubicBezTo>
                  <a:cubicBezTo>
                    <a:pt x="83" y="48"/>
                    <a:pt x="86" y="51"/>
                    <a:pt x="86" y="54"/>
                  </a:cubicBezTo>
                  <a:cubicBezTo>
                    <a:pt x="86" y="57"/>
                    <a:pt x="83" y="59"/>
                    <a:pt x="80" y="59"/>
                  </a:cubicBezTo>
                  <a:close/>
                  <a:moveTo>
                    <a:pt x="80" y="44"/>
                  </a:moveTo>
                  <a:cubicBezTo>
                    <a:pt x="77" y="44"/>
                    <a:pt x="75" y="41"/>
                    <a:pt x="75" y="38"/>
                  </a:cubicBezTo>
                  <a:cubicBezTo>
                    <a:pt x="75" y="35"/>
                    <a:pt x="77" y="32"/>
                    <a:pt x="80" y="32"/>
                  </a:cubicBezTo>
                  <a:cubicBezTo>
                    <a:pt x="83" y="32"/>
                    <a:pt x="86" y="35"/>
                    <a:pt x="86" y="38"/>
                  </a:cubicBezTo>
                  <a:cubicBezTo>
                    <a:pt x="86" y="41"/>
                    <a:pt x="83" y="44"/>
                    <a:pt x="80" y="44"/>
                  </a:cubicBezTo>
                  <a:close/>
                  <a:moveTo>
                    <a:pt x="83" y="24"/>
                  </a:moveTo>
                  <a:cubicBezTo>
                    <a:pt x="77" y="24"/>
                    <a:pt x="71" y="24"/>
                    <a:pt x="65" y="24"/>
                  </a:cubicBezTo>
                  <a:cubicBezTo>
                    <a:pt x="58" y="24"/>
                    <a:pt x="50" y="24"/>
                    <a:pt x="42" y="24"/>
                  </a:cubicBezTo>
                  <a:cubicBezTo>
                    <a:pt x="39" y="24"/>
                    <a:pt x="38" y="23"/>
                    <a:pt x="38" y="20"/>
                  </a:cubicBezTo>
                  <a:cubicBezTo>
                    <a:pt x="39" y="6"/>
                    <a:pt x="36" y="9"/>
                    <a:pt x="49" y="8"/>
                  </a:cubicBezTo>
                  <a:cubicBezTo>
                    <a:pt x="62" y="8"/>
                    <a:pt x="75" y="8"/>
                    <a:pt x="88" y="8"/>
                  </a:cubicBezTo>
                  <a:cubicBezTo>
                    <a:pt x="92" y="8"/>
                    <a:pt x="93" y="9"/>
                    <a:pt x="93" y="13"/>
                  </a:cubicBezTo>
                  <a:cubicBezTo>
                    <a:pt x="93" y="26"/>
                    <a:pt x="94" y="24"/>
                    <a:pt x="8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676767"/>
                </a:solidFill>
                <a:effectLst/>
                <a:uLnTx/>
                <a:uFillTx/>
                <a:latin typeface="Arial" charset="0"/>
                <a:ea typeface="ＭＳ Ｐゴシック" charset="0"/>
              </a:endParaRPr>
            </a:p>
          </p:txBody>
        </p:sp>
      </p:grpSp>
      <p:grpSp>
        <p:nvGrpSpPr>
          <p:cNvPr id="13" name="Group 12"/>
          <p:cNvGrpSpPr/>
          <p:nvPr/>
        </p:nvGrpSpPr>
        <p:grpSpPr>
          <a:xfrm>
            <a:off x="4020043" y="1743086"/>
            <a:ext cx="1106424" cy="1106424"/>
            <a:chOff x="4020043" y="1743086"/>
            <a:chExt cx="1106424" cy="1106424"/>
          </a:xfrm>
        </p:grpSpPr>
        <p:sp>
          <p:nvSpPr>
            <p:cNvPr id="32" name="Oval 29"/>
            <p:cNvSpPr/>
            <p:nvPr/>
          </p:nvSpPr>
          <p:spPr>
            <a:xfrm>
              <a:off x="4091653" y="1805414"/>
              <a:ext cx="981766" cy="981766"/>
            </a:xfrm>
            <a:custGeom>
              <a:avLst/>
              <a:gdLst/>
              <a:ahLst/>
              <a:cxnLst/>
              <a:rect l="l" t="t" r="r" b="b"/>
              <a:pathLst>
                <a:path w="609600" h="609600">
                  <a:moveTo>
                    <a:pt x="301804" y="150706"/>
                  </a:moveTo>
                  <a:cubicBezTo>
                    <a:pt x="293431" y="151091"/>
                    <a:pt x="285134" y="153247"/>
                    <a:pt x="277759" y="156944"/>
                  </a:cubicBezTo>
                  <a:cubicBezTo>
                    <a:pt x="253175" y="171729"/>
                    <a:pt x="248259" y="191444"/>
                    <a:pt x="248259" y="211158"/>
                  </a:cubicBezTo>
                  <a:cubicBezTo>
                    <a:pt x="248259" y="235801"/>
                    <a:pt x="258092" y="255515"/>
                    <a:pt x="272842" y="275229"/>
                  </a:cubicBezTo>
                  <a:cubicBezTo>
                    <a:pt x="282675" y="285086"/>
                    <a:pt x="277759" y="294944"/>
                    <a:pt x="267925" y="299872"/>
                  </a:cubicBezTo>
                  <a:cubicBezTo>
                    <a:pt x="267925" y="304801"/>
                    <a:pt x="263009" y="304801"/>
                    <a:pt x="258092" y="304801"/>
                  </a:cubicBezTo>
                  <a:cubicBezTo>
                    <a:pt x="248259" y="309729"/>
                    <a:pt x="233509" y="314658"/>
                    <a:pt x="223675" y="324515"/>
                  </a:cubicBezTo>
                  <a:cubicBezTo>
                    <a:pt x="208925" y="334372"/>
                    <a:pt x="199092" y="349158"/>
                    <a:pt x="189258" y="363943"/>
                  </a:cubicBezTo>
                  <a:cubicBezTo>
                    <a:pt x="184342" y="373800"/>
                    <a:pt x="184342" y="378729"/>
                    <a:pt x="179425" y="388586"/>
                  </a:cubicBezTo>
                  <a:lnTo>
                    <a:pt x="179425" y="378729"/>
                  </a:lnTo>
                  <a:cubicBezTo>
                    <a:pt x="179425" y="354086"/>
                    <a:pt x="184342" y="334372"/>
                    <a:pt x="204008" y="314658"/>
                  </a:cubicBezTo>
                  <a:cubicBezTo>
                    <a:pt x="204008" y="304801"/>
                    <a:pt x="204008" y="304801"/>
                    <a:pt x="208925" y="299872"/>
                  </a:cubicBezTo>
                  <a:cubicBezTo>
                    <a:pt x="218759" y="285086"/>
                    <a:pt x="228592" y="270301"/>
                    <a:pt x="228592" y="250586"/>
                  </a:cubicBezTo>
                  <a:cubicBezTo>
                    <a:pt x="228592" y="221015"/>
                    <a:pt x="208925" y="201301"/>
                    <a:pt x="189258" y="201301"/>
                  </a:cubicBezTo>
                  <a:cubicBezTo>
                    <a:pt x="164675" y="196372"/>
                    <a:pt x="140092" y="211158"/>
                    <a:pt x="140092" y="235801"/>
                  </a:cubicBezTo>
                  <a:cubicBezTo>
                    <a:pt x="135175" y="260444"/>
                    <a:pt x="145008" y="280158"/>
                    <a:pt x="159758" y="299872"/>
                  </a:cubicBezTo>
                  <a:cubicBezTo>
                    <a:pt x="164675" y="309729"/>
                    <a:pt x="164675" y="319586"/>
                    <a:pt x="149925" y="319586"/>
                  </a:cubicBezTo>
                  <a:cubicBezTo>
                    <a:pt x="140092" y="329443"/>
                    <a:pt x="125341" y="334372"/>
                    <a:pt x="110591" y="344229"/>
                  </a:cubicBezTo>
                  <a:cubicBezTo>
                    <a:pt x="105675" y="349158"/>
                    <a:pt x="100758" y="359015"/>
                    <a:pt x="100758" y="368872"/>
                  </a:cubicBezTo>
                  <a:cubicBezTo>
                    <a:pt x="100758" y="378729"/>
                    <a:pt x="100758" y="388586"/>
                    <a:pt x="100758" y="398443"/>
                  </a:cubicBezTo>
                  <a:cubicBezTo>
                    <a:pt x="100758" y="408300"/>
                    <a:pt x="105675" y="413229"/>
                    <a:pt x="110591" y="418158"/>
                  </a:cubicBezTo>
                  <a:cubicBezTo>
                    <a:pt x="125341" y="432943"/>
                    <a:pt x="140092" y="437872"/>
                    <a:pt x="154842" y="442800"/>
                  </a:cubicBezTo>
                  <a:cubicBezTo>
                    <a:pt x="199092" y="457586"/>
                    <a:pt x="238425" y="462515"/>
                    <a:pt x="282675" y="462515"/>
                  </a:cubicBezTo>
                  <a:cubicBezTo>
                    <a:pt x="317092" y="467443"/>
                    <a:pt x="346592" y="462515"/>
                    <a:pt x="381009" y="462515"/>
                  </a:cubicBezTo>
                  <a:cubicBezTo>
                    <a:pt x="410509" y="457586"/>
                    <a:pt x="440009" y="447729"/>
                    <a:pt x="464593" y="437872"/>
                  </a:cubicBezTo>
                  <a:cubicBezTo>
                    <a:pt x="474426" y="432943"/>
                    <a:pt x="489176" y="428015"/>
                    <a:pt x="499010" y="418158"/>
                  </a:cubicBezTo>
                  <a:cubicBezTo>
                    <a:pt x="503926" y="413229"/>
                    <a:pt x="508843" y="408300"/>
                    <a:pt x="508843" y="398443"/>
                  </a:cubicBezTo>
                  <a:cubicBezTo>
                    <a:pt x="508843" y="388586"/>
                    <a:pt x="508843" y="378729"/>
                    <a:pt x="508843" y="368872"/>
                  </a:cubicBezTo>
                  <a:cubicBezTo>
                    <a:pt x="508843" y="359015"/>
                    <a:pt x="503926" y="349158"/>
                    <a:pt x="494093" y="344229"/>
                  </a:cubicBezTo>
                  <a:cubicBezTo>
                    <a:pt x="484260" y="334372"/>
                    <a:pt x="469510" y="324515"/>
                    <a:pt x="454760" y="319586"/>
                  </a:cubicBezTo>
                  <a:cubicBezTo>
                    <a:pt x="444926" y="319586"/>
                    <a:pt x="440009" y="309729"/>
                    <a:pt x="449843" y="299872"/>
                  </a:cubicBezTo>
                  <a:cubicBezTo>
                    <a:pt x="459676" y="285086"/>
                    <a:pt x="469510" y="270301"/>
                    <a:pt x="469510" y="250586"/>
                  </a:cubicBezTo>
                  <a:cubicBezTo>
                    <a:pt x="469510" y="221015"/>
                    <a:pt x="454760" y="201301"/>
                    <a:pt x="430176" y="201301"/>
                  </a:cubicBezTo>
                  <a:cubicBezTo>
                    <a:pt x="405593" y="196372"/>
                    <a:pt x="385926" y="211158"/>
                    <a:pt x="381009" y="230872"/>
                  </a:cubicBezTo>
                  <a:cubicBezTo>
                    <a:pt x="376092" y="255515"/>
                    <a:pt x="381009" y="280158"/>
                    <a:pt x="400676" y="299872"/>
                  </a:cubicBezTo>
                  <a:lnTo>
                    <a:pt x="400676" y="309729"/>
                  </a:lnTo>
                  <a:lnTo>
                    <a:pt x="405593" y="314658"/>
                  </a:lnTo>
                  <a:cubicBezTo>
                    <a:pt x="420343" y="329443"/>
                    <a:pt x="425259" y="349158"/>
                    <a:pt x="430176" y="368872"/>
                  </a:cubicBezTo>
                  <a:lnTo>
                    <a:pt x="430176" y="388586"/>
                  </a:lnTo>
                  <a:cubicBezTo>
                    <a:pt x="425259" y="383658"/>
                    <a:pt x="420343" y="373800"/>
                    <a:pt x="415426" y="363943"/>
                  </a:cubicBezTo>
                  <a:cubicBezTo>
                    <a:pt x="405593" y="344229"/>
                    <a:pt x="395759" y="329443"/>
                    <a:pt x="376092" y="319586"/>
                  </a:cubicBezTo>
                  <a:cubicBezTo>
                    <a:pt x="361342" y="314658"/>
                    <a:pt x="351509" y="309729"/>
                    <a:pt x="336759" y="304801"/>
                  </a:cubicBezTo>
                  <a:cubicBezTo>
                    <a:pt x="336759" y="299872"/>
                    <a:pt x="331842" y="299872"/>
                    <a:pt x="331842" y="294944"/>
                  </a:cubicBezTo>
                  <a:cubicBezTo>
                    <a:pt x="326926" y="290015"/>
                    <a:pt x="326926" y="280158"/>
                    <a:pt x="336759" y="275229"/>
                  </a:cubicBezTo>
                  <a:cubicBezTo>
                    <a:pt x="351509" y="255515"/>
                    <a:pt x="361342" y="230872"/>
                    <a:pt x="356426" y="201301"/>
                  </a:cubicBezTo>
                  <a:cubicBezTo>
                    <a:pt x="352738" y="164337"/>
                    <a:pt x="326926" y="149551"/>
                    <a:pt x="301804" y="150706"/>
                  </a:cubicBezTo>
                  <a:close/>
                  <a:moveTo>
                    <a:pt x="304800" y="0"/>
                  </a:moveTo>
                  <a:cubicBezTo>
                    <a:pt x="473136" y="0"/>
                    <a:pt x="609600" y="136464"/>
                    <a:pt x="609600" y="304800"/>
                  </a:cubicBezTo>
                  <a:cubicBezTo>
                    <a:pt x="609600" y="473136"/>
                    <a:pt x="473136" y="609600"/>
                    <a:pt x="304800" y="609600"/>
                  </a:cubicBezTo>
                  <a:cubicBezTo>
                    <a:pt x="136464" y="609600"/>
                    <a:pt x="0" y="473136"/>
                    <a:pt x="0" y="304800"/>
                  </a:cubicBezTo>
                  <a:cubicBezTo>
                    <a:pt x="0" y="136464"/>
                    <a:pt x="136464" y="0"/>
                    <a:pt x="30480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ndParaRPr>
            </a:p>
          </p:txBody>
        </p:sp>
        <p:sp>
          <p:nvSpPr>
            <p:cNvPr id="33" name="Oval 32"/>
            <p:cNvSpPr/>
            <p:nvPr/>
          </p:nvSpPr>
          <p:spPr>
            <a:xfrm>
              <a:off x="4020043" y="1743086"/>
              <a:ext cx="1106424" cy="1106424"/>
            </a:xfrm>
            <a:prstGeom prst="ellipse">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1"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a:endParaRPr>
            </a:p>
          </p:txBody>
        </p:sp>
      </p:grpSp>
      <p:sp>
        <p:nvSpPr>
          <p:cNvPr id="37" name="TextBox 36"/>
          <p:cNvSpPr txBox="1"/>
          <p:nvPr/>
        </p:nvSpPr>
        <p:spPr>
          <a:xfrm>
            <a:off x="3519276" y="3926501"/>
            <a:ext cx="2126520" cy="710964"/>
          </a:xfrm>
          <a:prstGeom prst="rect">
            <a:avLst/>
          </a:prstGeom>
          <a:noFill/>
          <a:ln w="9525">
            <a:solidFill>
              <a:schemeClr val="bg1"/>
            </a:solidFill>
          </a:ln>
        </p:spPr>
        <p:txBody>
          <a:bodyPr wrap="square" rtlCol="0" anchor="ctr">
            <a:noAutofit/>
          </a:bodyPr>
          <a:lstStyle/>
          <a:p>
            <a:pPr marL="0" marR="0" lvl="0" indent="0" algn="ctr" defTabSz="457121" rtl="0" eaLnBrk="1" fontAlgn="base" latinLnBrk="0" hangingPunct="1">
              <a:lnSpc>
                <a:spcPct val="85000"/>
              </a:lnSpc>
              <a:spcBef>
                <a:spcPct val="0"/>
              </a:spcBef>
              <a:spcAft>
                <a:spcPct val="0"/>
              </a:spcAft>
              <a:buClrTx/>
              <a:buSzTx/>
              <a:buFontTx/>
              <a:buNone/>
              <a:tabLst/>
              <a:defRPr/>
            </a:pPr>
            <a:r>
              <a:rPr lang="ja-JP" altLang="en-US" sz="1600" smtClean="0">
                <a:solidFill>
                  <a:srgbClr val="FFFFFF"/>
                </a:solidFill>
                <a:latin typeface="Meiryo" charset="-128"/>
                <a:ea typeface="Meiryo" charset="-128"/>
                <a:cs typeface="Meiryo" charset="-128"/>
              </a:rPr>
              <a:t>ミーティング</a:t>
            </a:r>
            <a:endParaRPr kumimoji="0" lang="en-US" sz="1600" b="0" i="0" u="none" strike="noStrike" kern="1200" cap="none" spc="0" normalizeH="0" baseline="0" noProof="0" dirty="0">
              <a:ln>
                <a:noFill/>
              </a:ln>
              <a:solidFill>
                <a:srgbClr val="FFFFFF"/>
              </a:solidFill>
              <a:effectLst/>
              <a:uLnTx/>
              <a:uFillTx/>
              <a:latin typeface="Meiryo" charset="-128"/>
              <a:ea typeface="Meiryo" charset="-128"/>
              <a:cs typeface="Meiryo" charset="-128"/>
            </a:endParaRPr>
          </a:p>
        </p:txBody>
      </p:sp>
    </p:spTree>
    <p:extLst>
      <p:ext uri="{BB962C8B-B14F-4D97-AF65-F5344CB8AC3E}">
        <p14:creationId xmlns:p14="http://schemas.microsoft.com/office/powerpoint/2010/main" val="4268685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par>
                          <p:cTn id="14" fill="hold">
                            <p:stCondLst>
                              <p:cond delay="500"/>
                            </p:stCondLst>
                            <p:childTnLst>
                              <p:par>
                                <p:cTn id="15" presetID="63" presetClass="path" presetSubtype="0" accel="50000" decel="50000" fill="hold" grpId="0" nodeType="afterEffect">
                                  <p:stCondLst>
                                    <p:cond delay="0"/>
                                  </p:stCondLst>
                                  <p:childTnLst>
                                    <p:animMotion origin="layout" path="M -4.44444E-6 -2.96296E-6 L 0.29306 -2.96296E-6 " pathEditMode="relative" rAng="0" ptsTypes="AA">
                                      <p:cBhvr>
                                        <p:cTn id="16" dur="2000" fill="hold"/>
                                        <p:tgtEl>
                                          <p:spTgt spid="59"/>
                                        </p:tgtEl>
                                        <p:attrNameLst>
                                          <p:attrName>ppt_x</p:attrName>
                                          <p:attrName>ppt_y</p:attrName>
                                        </p:attrNameLst>
                                      </p:cBhvr>
                                      <p:rCtr x="14653" y="0"/>
                                    </p:animMotion>
                                  </p:childTnLst>
                                </p:cTn>
                              </p:par>
                              <p:par>
                                <p:cTn id="17" presetID="10" presetClass="exit" presetSubtype="0" fill="hold" grpId="1" nodeType="withEffect">
                                  <p:stCondLst>
                                    <p:cond delay="1250"/>
                                  </p:stCondLst>
                                  <p:childTnLst>
                                    <p:animEffect transition="out" filter="fade">
                                      <p:cBhvr>
                                        <p:cTn id="18" dur="750"/>
                                        <p:tgtEl>
                                          <p:spTgt spid="59"/>
                                        </p:tgtEl>
                                      </p:cBhvr>
                                    </p:animEffect>
                                    <p:set>
                                      <p:cBhvr>
                                        <p:cTn id="19" dur="1" fill="hold">
                                          <p:stCondLst>
                                            <p:cond delay="749"/>
                                          </p:stCondLst>
                                        </p:cTn>
                                        <p:tgtEl>
                                          <p:spTgt spid="59"/>
                                        </p:tgtEl>
                                        <p:attrNameLst>
                                          <p:attrName>style.visibility</p:attrName>
                                        </p:attrNameLst>
                                      </p:cBhvr>
                                      <p:to>
                                        <p:strVal val="hidden"/>
                                      </p:to>
                                    </p:set>
                                  </p:childTnLst>
                                </p:cTn>
                              </p:par>
                              <p:par>
                                <p:cTn id="20" presetID="35" presetClass="path" presetSubtype="0" accel="50000" decel="50000" fill="hold" nodeType="withEffect">
                                  <p:stCondLst>
                                    <p:cond delay="0"/>
                                  </p:stCondLst>
                                  <p:childTnLst>
                                    <p:animMotion origin="layout" path="M 4.16667E-6 -1.85185E-6 L -0.29011 -1.85185E-6 " pathEditMode="relative" rAng="0" ptsTypes="AA">
                                      <p:cBhvr>
                                        <p:cTn id="21" dur="2000" fill="hold"/>
                                        <p:tgtEl>
                                          <p:spTgt spid="61"/>
                                        </p:tgtEl>
                                        <p:attrNameLst>
                                          <p:attrName>ppt_x</p:attrName>
                                          <p:attrName>ppt_y</p:attrName>
                                        </p:attrNameLst>
                                      </p:cBhvr>
                                      <p:rCtr x="-14514" y="0"/>
                                    </p:animMotion>
                                  </p:childTnLst>
                                </p:cTn>
                              </p:par>
                              <p:par>
                                <p:cTn id="22" presetID="10" presetClass="exit" presetSubtype="0" fill="hold" nodeType="withEffect">
                                  <p:stCondLst>
                                    <p:cond delay="1250"/>
                                  </p:stCondLst>
                                  <p:childTnLst>
                                    <p:animEffect transition="out" filter="fade">
                                      <p:cBhvr>
                                        <p:cTn id="23" dur="750"/>
                                        <p:tgtEl>
                                          <p:spTgt spid="61"/>
                                        </p:tgtEl>
                                      </p:cBhvr>
                                    </p:animEffect>
                                    <p:set>
                                      <p:cBhvr>
                                        <p:cTn id="24" dur="1" fill="hold">
                                          <p:stCondLst>
                                            <p:cond delay="749"/>
                                          </p:stCondLst>
                                        </p:cTn>
                                        <p:tgtEl>
                                          <p:spTgt spid="61"/>
                                        </p:tgtEl>
                                        <p:attrNameLst>
                                          <p:attrName>style.visibility</p:attrName>
                                        </p:attrNameLst>
                                      </p:cBhvr>
                                      <p:to>
                                        <p:strVal val="hidden"/>
                                      </p:to>
                                    </p:set>
                                  </p:childTnLst>
                                </p:cTn>
                              </p:par>
                              <p:par>
                                <p:cTn id="25" presetID="10" presetClass="exit" presetSubtype="0" fill="hold" nodeType="withEffect">
                                  <p:stCondLst>
                                    <p:cond delay="1250"/>
                                  </p:stCondLst>
                                  <p:childTnLst>
                                    <p:animEffect transition="out" filter="fade">
                                      <p:cBhvr>
                                        <p:cTn id="26" dur="750"/>
                                        <p:tgtEl>
                                          <p:spTgt spid="60"/>
                                        </p:tgtEl>
                                      </p:cBhvr>
                                    </p:animEffect>
                                    <p:set>
                                      <p:cBhvr>
                                        <p:cTn id="27" dur="1" fill="hold">
                                          <p:stCondLst>
                                            <p:cond delay="749"/>
                                          </p:stCondLst>
                                        </p:cTn>
                                        <p:tgtEl>
                                          <p:spTgt spid="60"/>
                                        </p:tgtEl>
                                        <p:attrNameLst>
                                          <p:attrName>style.visibility</p:attrName>
                                        </p:attrNameLst>
                                      </p:cBhvr>
                                      <p:to>
                                        <p:strVal val="hidden"/>
                                      </p:to>
                                    </p:set>
                                  </p:childTnLst>
                                </p:cTn>
                              </p:par>
                              <p:par>
                                <p:cTn id="28" presetID="10" presetClass="exit" presetSubtype="0" fill="hold" grpId="0" nodeType="withEffect">
                                  <p:stCondLst>
                                    <p:cond delay="1000"/>
                                  </p:stCondLst>
                                  <p:childTnLst>
                                    <p:animEffect transition="out" filter="fade">
                                      <p:cBhvr>
                                        <p:cTn id="29" dur="750"/>
                                        <p:tgtEl>
                                          <p:spTgt spid="55"/>
                                        </p:tgtEl>
                                      </p:cBhvr>
                                    </p:animEffect>
                                    <p:set>
                                      <p:cBhvr>
                                        <p:cTn id="30" dur="1" fill="hold">
                                          <p:stCondLst>
                                            <p:cond delay="749"/>
                                          </p:stCondLst>
                                        </p:cTn>
                                        <p:tgtEl>
                                          <p:spTgt spid="55"/>
                                        </p:tgtEl>
                                        <p:attrNameLst>
                                          <p:attrName>style.visibility</p:attrName>
                                        </p:attrNameLst>
                                      </p:cBhvr>
                                      <p:to>
                                        <p:strVal val="hidden"/>
                                      </p:to>
                                    </p:set>
                                  </p:childTnLst>
                                </p:cTn>
                              </p:par>
                              <p:par>
                                <p:cTn id="31" presetID="10" presetClass="exit" presetSubtype="0" fill="hold" grpId="0" nodeType="withEffect">
                                  <p:stCondLst>
                                    <p:cond delay="1000"/>
                                  </p:stCondLst>
                                  <p:childTnLst>
                                    <p:animEffect transition="out" filter="fade">
                                      <p:cBhvr>
                                        <p:cTn id="32" dur="750"/>
                                        <p:tgtEl>
                                          <p:spTgt spid="54"/>
                                        </p:tgtEl>
                                      </p:cBhvr>
                                    </p:animEffect>
                                    <p:set>
                                      <p:cBhvr>
                                        <p:cTn id="33" dur="1" fill="hold">
                                          <p:stCondLst>
                                            <p:cond delay="749"/>
                                          </p:stCondLst>
                                        </p:cTn>
                                        <p:tgtEl>
                                          <p:spTgt spid="54"/>
                                        </p:tgtEl>
                                        <p:attrNameLst>
                                          <p:attrName>style.visibility</p:attrName>
                                        </p:attrNameLst>
                                      </p:cBhvr>
                                      <p:to>
                                        <p:strVal val="hidden"/>
                                      </p:to>
                                    </p:set>
                                  </p:childTnLst>
                                </p:cTn>
                              </p:par>
                              <p:par>
                                <p:cTn id="34" presetID="10" presetClass="exit" presetSubtype="0" fill="hold" grpId="0" nodeType="withEffect">
                                  <p:stCondLst>
                                    <p:cond delay="1000"/>
                                  </p:stCondLst>
                                  <p:childTnLst>
                                    <p:animEffect transition="out" filter="fade">
                                      <p:cBhvr>
                                        <p:cTn id="35" dur="750"/>
                                        <p:tgtEl>
                                          <p:spTgt spid="102"/>
                                        </p:tgtEl>
                                      </p:cBhvr>
                                    </p:animEffect>
                                    <p:set>
                                      <p:cBhvr>
                                        <p:cTn id="36" dur="1" fill="hold">
                                          <p:stCondLst>
                                            <p:cond delay="749"/>
                                          </p:stCondLst>
                                        </p:cTn>
                                        <p:tgtEl>
                                          <p:spTgt spid="102"/>
                                        </p:tgtEl>
                                        <p:attrNameLst>
                                          <p:attrName>style.visibility</p:attrName>
                                        </p:attrNameLst>
                                      </p:cBhvr>
                                      <p:to>
                                        <p:strVal val="hidden"/>
                                      </p:to>
                                    </p:set>
                                  </p:childTnLst>
                                </p:cTn>
                              </p:par>
                              <p:par>
                                <p:cTn id="37" presetID="10" presetClass="entr" presetSubtype="0" fill="hold" nodeType="withEffect">
                                  <p:stCondLst>
                                    <p:cond delay="1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9" grpId="0" animBg="1"/>
      <p:bldP spid="59" grpId="1" animBg="1"/>
      <p:bldP spid="54" grpId="0" animBg="1"/>
      <p:bldP spid="102"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ja-JP" altLang="en-US" sz="2800" dirty="0" smtClean="0">
                <a:latin typeface="Meiryo" charset="-128"/>
                <a:ea typeface="Meiryo" charset="-128"/>
                <a:cs typeface="Meiryo" charset="-128"/>
              </a:rPr>
              <a:t>シスコが選ばれる理由と提案方法</a:t>
            </a:r>
            <a:endParaRPr lang="en-US" sz="2800" dirty="0">
              <a:latin typeface="Meiryo" charset="-128"/>
              <a:ea typeface="Meiryo" charset="-128"/>
              <a:cs typeface="Meiryo" charset="-128"/>
            </a:endParaRPr>
          </a:p>
        </p:txBody>
      </p:sp>
    </p:spTree>
    <p:extLst>
      <p:ext uri="{BB962C8B-B14F-4D97-AF65-F5344CB8AC3E}">
        <p14:creationId xmlns:p14="http://schemas.microsoft.com/office/powerpoint/2010/main" val="1306015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7"/>
          <p:cNvSpPr txBox="1">
            <a:spLocks noChangeArrowheads="1"/>
          </p:cNvSpPr>
          <p:nvPr/>
        </p:nvSpPr>
        <p:spPr bwMode="auto">
          <a:xfrm>
            <a:off x="504910" y="3662170"/>
            <a:ext cx="2512219" cy="3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8" tIns="34295" rIns="68588" bIns="34295">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ja-JP" altLang="en-US" sz="2000" noProof="1" smtClean="0">
                <a:latin typeface="Meiryo" charset="-128"/>
                <a:ea typeface="Meiryo" charset="-128"/>
                <a:cs typeface="Meiryo" charset="-128"/>
              </a:rPr>
              <a:t>かんたんに</a:t>
            </a:r>
            <a:endParaRPr lang="en-US" altLang="ja-JP" sz="2000" noProof="1" smtClean="0">
              <a:latin typeface="Meiryo" charset="-128"/>
              <a:ea typeface="Meiryo" charset="-128"/>
              <a:cs typeface="Meiryo" charset="-128"/>
            </a:endParaRPr>
          </a:p>
        </p:txBody>
      </p:sp>
      <p:sp>
        <p:nvSpPr>
          <p:cNvPr id="68" name="TextBox 7"/>
          <p:cNvSpPr txBox="1">
            <a:spLocks noChangeArrowheads="1"/>
          </p:cNvSpPr>
          <p:nvPr/>
        </p:nvSpPr>
        <p:spPr bwMode="auto">
          <a:xfrm>
            <a:off x="3360029" y="3662170"/>
            <a:ext cx="2483644" cy="3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8" tIns="34295" rIns="68588" bIns="34295">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ja-JP" altLang="en-US" sz="2000" noProof="1" smtClean="0">
                <a:solidFill>
                  <a:schemeClr val="bg2"/>
                </a:solidFill>
                <a:latin typeface="Meiryo" charset="-128"/>
                <a:ea typeface="Meiryo" charset="-128"/>
                <a:cs typeface="Meiryo" charset="-128"/>
              </a:rPr>
              <a:t>クラウドにつながる</a:t>
            </a:r>
            <a:endParaRPr sz="2000" noProof="1">
              <a:solidFill>
                <a:schemeClr val="bg2"/>
              </a:solidFill>
              <a:latin typeface="Meiryo" charset="-128"/>
              <a:ea typeface="Meiryo" charset="-128"/>
              <a:cs typeface="Meiryo" charset="-128"/>
            </a:endParaRPr>
          </a:p>
        </p:txBody>
      </p:sp>
      <p:sp>
        <p:nvSpPr>
          <p:cNvPr id="69" name="TextBox 7"/>
          <p:cNvSpPr txBox="1">
            <a:spLocks noChangeArrowheads="1"/>
          </p:cNvSpPr>
          <p:nvPr/>
        </p:nvSpPr>
        <p:spPr bwMode="auto">
          <a:xfrm>
            <a:off x="6177048" y="3662170"/>
            <a:ext cx="2521744" cy="3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8" tIns="34295" rIns="68588" bIns="34295">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ja-JP" altLang="en-US" sz="2000" noProof="1">
                <a:solidFill>
                  <a:srgbClr val="58585B"/>
                </a:solidFill>
                <a:latin typeface="Meiryo" charset="-128"/>
                <a:ea typeface="Meiryo" charset="-128"/>
                <a:cs typeface="Meiryo" charset="-128"/>
              </a:rPr>
              <a:t>相互</a:t>
            </a:r>
            <a:r>
              <a:rPr lang="ja-JP" altLang="en-US" sz="2000" noProof="1" smtClean="0">
                <a:solidFill>
                  <a:srgbClr val="58585B"/>
                </a:solidFill>
                <a:latin typeface="Meiryo" charset="-128"/>
                <a:ea typeface="Meiryo" charset="-128"/>
                <a:cs typeface="Meiryo" charset="-128"/>
              </a:rPr>
              <a:t>接続性</a:t>
            </a:r>
            <a:endParaRPr sz="2000" noProof="1">
              <a:solidFill>
                <a:srgbClr val="58585B"/>
              </a:solidFill>
              <a:latin typeface="Meiryo" charset="-128"/>
              <a:ea typeface="Meiryo" charset="-128"/>
              <a:cs typeface="Meiryo" charset="-128"/>
            </a:endParaRPr>
          </a:p>
        </p:txBody>
      </p:sp>
      <p:grpSp>
        <p:nvGrpSpPr>
          <p:cNvPr id="62" name="Group 51"/>
          <p:cNvGrpSpPr>
            <a:grpSpLocks noChangeAspect="1"/>
          </p:cNvGrpSpPr>
          <p:nvPr/>
        </p:nvGrpSpPr>
        <p:grpSpPr bwMode="auto">
          <a:xfrm>
            <a:off x="3818857" y="2066253"/>
            <a:ext cx="1630690" cy="906970"/>
            <a:chOff x="2660" y="1504"/>
            <a:chExt cx="2369" cy="1311"/>
          </a:xfrm>
          <a:solidFill>
            <a:schemeClr val="tx1"/>
          </a:solidFill>
        </p:grpSpPr>
        <p:sp>
          <p:nvSpPr>
            <p:cNvPr id="64" name="Freeform 52"/>
            <p:cNvSpPr>
              <a:spLocks/>
            </p:cNvSpPr>
            <p:nvPr/>
          </p:nvSpPr>
          <p:spPr bwMode="auto">
            <a:xfrm>
              <a:off x="2707" y="1520"/>
              <a:ext cx="777" cy="569"/>
            </a:xfrm>
            <a:custGeom>
              <a:avLst/>
              <a:gdLst>
                <a:gd name="T0" fmla="*/ 32 w 329"/>
                <a:gd name="T1" fmla="*/ 233 h 241"/>
                <a:gd name="T2" fmla="*/ 52 w 329"/>
                <a:gd name="T3" fmla="*/ 241 h 241"/>
                <a:gd name="T4" fmla="*/ 116 w 329"/>
                <a:gd name="T5" fmla="*/ 223 h 241"/>
                <a:gd name="T6" fmla="*/ 175 w 329"/>
                <a:gd name="T7" fmla="*/ 124 h 241"/>
                <a:gd name="T8" fmla="*/ 244 w 329"/>
                <a:gd name="T9" fmla="*/ 103 h 241"/>
                <a:gd name="T10" fmla="*/ 297 w 329"/>
                <a:gd name="T11" fmla="*/ 113 h 241"/>
                <a:gd name="T12" fmla="*/ 329 w 329"/>
                <a:gd name="T13" fmla="*/ 63 h 241"/>
                <a:gd name="T14" fmla="*/ 276 w 329"/>
                <a:gd name="T15" fmla="*/ 8 h 241"/>
                <a:gd name="T16" fmla="*/ 235 w 329"/>
                <a:gd name="T17" fmla="*/ 0 h 241"/>
                <a:gd name="T18" fmla="*/ 151 w 329"/>
                <a:gd name="T19" fmla="*/ 57 h 241"/>
                <a:gd name="T20" fmla="*/ 121 w 329"/>
                <a:gd name="T21" fmla="*/ 49 h 241"/>
                <a:gd name="T22" fmla="*/ 94 w 329"/>
                <a:gd name="T23" fmla="*/ 57 h 241"/>
                <a:gd name="T24" fmla="*/ 72 w 329"/>
                <a:gd name="T25" fmla="*/ 103 h 241"/>
                <a:gd name="T26" fmla="*/ 71 w 329"/>
                <a:gd name="T27" fmla="*/ 103 h 241"/>
                <a:gd name="T28" fmla="*/ 0 w 329"/>
                <a:gd name="T29" fmla="*/ 175 h 241"/>
                <a:gd name="T30" fmla="*/ 32 w 329"/>
                <a:gd name="T31" fmla="*/ 23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 h="241">
                  <a:moveTo>
                    <a:pt x="32" y="233"/>
                  </a:moveTo>
                  <a:cubicBezTo>
                    <a:pt x="32" y="233"/>
                    <a:pt x="40" y="239"/>
                    <a:pt x="52" y="241"/>
                  </a:cubicBezTo>
                  <a:cubicBezTo>
                    <a:pt x="76" y="230"/>
                    <a:pt x="100" y="225"/>
                    <a:pt x="116" y="223"/>
                  </a:cubicBezTo>
                  <a:cubicBezTo>
                    <a:pt x="118" y="198"/>
                    <a:pt x="129" y="155"/>
                    <a:pt x="175" y="124"/>
                  </a:cubicBezTo>
                  <a:cubicBezTo>
                    <a:pt x="195" y="110"/>
                    <a:pt x="218" y="103"/>
                    <a:pt x="244" y="103"/>
                  </a:cubicBezTo>
                  <a:cubicBezTo>
                    <a:pt x="264" y="103"/>
                    <a:pt x="283" y="108"/>
                    <a:pt x="297" y="113"/>
                  </a:cubicBezTo>
                  <a:cubicBezTo>
                    <a:pt x="303" y="96"/>
                    <a:pt x="314" y="79"/>
                    <a:pt x="329" y="63"/>
                  </a:cubicBezTo>
                  <a:cubicBezTo>
                    <a:pt x="324" y="43"/>
                    <a:pt x="310" y="20"/>
                    <a:pt x="276" y="8"/>
                  </a:cubicBezTo>
                  <a:cubicBezTo>
                    <a:pt x="261" y="2"/>
                    <a:pt x="247" y="0"/>
                    <a:pt x="235" y="0"/>
                  </a:cubicBezTo>
                  <a:cubicBezTo>
                    <a:pt x="185" y="0"/>
                    <a:pt x="151" y="35"/>
                    <a:pt x="151" y="57"/>
                  </a:cubicBezTo>
                  <a:cubicBezTo>
                    <a:pt x="151" y="57"/>
                    <a:pt x="138" y="49"/>
                    <a:pt x="121" y="49"/>
                  </a:cubicBezTo>
                  <a:cubicBezTo>
                    <a:pt x="112" y="49"/>
                    <a:pt x="103" y="51"/>
                    <a:pt x="94" y="57"/>
                  </a:cubicBezTo>
                  <a:cubicBezTo>
                    <a:pt x="67" y="75"/>
                    <a:pt x="72" y="103"/>
                    <a:pt x="72" y="103"/>
                  </a:cubicBezTo>
                  <a:cubicBezTo>
                    <a:pt x="72" y="103"/>
                    <a:pt x="71" y="103"/>
                    <a:pt x="71" y="103"/>
                  </a:cubicBezTo>
                  <a:cubicBezTo>
                    <a:pt x="66" y="103"/>
                    <a:pt x="0" y="105"/>
                    <a:pt x="0" y="175"/>
                  </a:cubicBezTo>
                  <a:cubicBezTo>
                    <a:pt x="0" y="175"/>
                    <a:pt x="0" y="215"/>
                    <a:pt x="32" y="233"/>
                  </a:cubicBezTo>
                  <a:close/>
                </a:path>
              </a:pathLst>
            </a:custGeom>
            <a:grpFill/>
            <a:ln w="9525">
              <a:solidFill>
                <a:schemeClr val="tx1"/>
              </a:solidFill>
              <a:round/>
              <a:headEnd/>
              <a:tailEnd/>
            </a:ln>
            <a:extLst/>
          </p:spPr>
          <p:txBody>
            <a:bodyPr/>
            <a:lstStyle/>
            <a:p>
              <a:pPr>
                <a:defRPr/>
              </a:pPr>
              <a:endParaRPr lang="en-US" dirty="0">
                <a:solidFill>
                  <a:srgbClr val="58585B"/>
                </a:solidFill>
                <a:latin typeface="Arial"/>
                <a:ea typeface=""/>
                <a:cs typeface=""/>
              </a:endParaRPr>
            </a:p>
          </p:txBody>
        </p:sp>
        <p:sp>
          <p:nvSpPr>
            <p:cNvPr id="70" name="Freeform 53"/>
            <p:cNvSpPr>
              <a:spLocks/>
            </p:cNvSpPr>
            <p:nvPr/>
          </p:nvSpPr>
          <p:spPr bwMode="auto">
            <a:xfrm>
              <a:off x="4262" y="1504"/>
              <a:ext cx="767" cy="737"/>
            </a:xfrm>
            <a:custGeom>
              <a:avLst/>
              <a:gdLst>
                <a:gd name="T0" fmla="*/ 267 w 325"/>
                <a:gd name="T1" fmla="*/ 174 h 312"/>
                <a:gd name="T2" fmla="*/ 226 w 325"/>
                <a:gd name="T3" fmla="*/ 134 h 312"/>
                <a:gd name="T4" fmla="*/ 157 w 325"/>
                <a:gd name="T5" fmla="*/ 10 h 312"/>
                <a:gd name="T6" fmla="*/ 104 w 325"/>
                <a:gd name="T7" fmla="*/ 0 h 312"/>
                <a:gd name="T8" fmla="*/ 0 w 325"/>
                <a:gd name="T9" fmla="*/ 59 h 312"/>
                <a:gd name="T10" fmla="*/ 63 w 325"/>
                <a:gd name="T11" fmla="*/ 163 h 312"/>
                <a:gd name="T12" fmla="*/ 67 w 325"/>
                <a:gd name="T13" fmla="*/ 233 h 312"/>
                <a:gd name="T14" fmla="*/ 111 w 325"/>
                <a:gd name="T15" fmla="*/ 257 h 312"/>
                <a:gd name="T16" fmla="*/ 133 w 325"/>
                <a:gd name="T17" fmla="*/ 305 h 312"/>
                <a:gd name="T18" fmla="*/ 149 w 325"/>
                <a:gd name="T19" fmla="*/ 312 h 312"/>
                <a:gd name="T20" fmla="*/ 228 w 325"/>
                <a:gd name="T21" fmla="*/ 312 h 312"/>
                <a:gd name="T22" fmla="*/ 234 w 325"/>
                <a:gd name="T23" fmla="*/ 312 h 312"/>
                <a:gd name="T24" fmla="*/ 320 w 325"/>
                <a:gd name="T25" fmla="*/ 246 h 312"/>
                <a:gd name="T26" fmla="*/ 267 w 325"/>
                <a:gd name="T27" fmla="*/ 17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 h="312">
                  <a:moveTo>
                    <a:pt x="267" y="174"/>
                  </a:moveTo>
                  <a:cubicBezTo>
                    <a:pt x="267" y="174"/>
                    <a:pt x="269" y="134"/>
                    <a:pt x="226" y="134"/>
                  </a:cubicBezTo>
                  <a:cubicBezTo>
                    <a:pt x="226" y="134"/>
                    <a:pt x="248" y="44"/>
                    <a:pt x="157" y="10"/>
                  </a:cubicBezTo>
                  <a:cubicBezTo>
                    <a:pt x="138" y="3"/>
                    <a:pt x="120" y="0"/>
                    <a:pt x="104" y="0"/>
                  </a:cubicBezTo>
                  <a:cubicBezTo>
                    <a:pt x="50" y="0"/>
                    <a:pt x="11" y="32"/>
                    <a:pt x="0" y="59"/>
                  </a:cubicBezTo>
                  <a:cubicBezTo>
                    <a:pt x="39" y="91"/>
                    <a:pt x="56" y="131"/>
                    <a:pt x="63" y="163"/>
                  </a:cubicBezTo>
                  <a:cubicBezTo>
                    <a:pt x="69" y="191"/>
                    <a:pt x="69" y="216"/>
                    <a:pt x="67" y="233"/>
                  </a:cubicBezTo>
                  <a:cubicBezTo>
                    <a:pt x="85" y="237"/>
                    <a:pt x="99" y="245"/>
                    <a:pt x="111" y="257"/>
                  </a:cubicBezTo>
                  <a:cubicBezTo>
                    <a:pt x="126" y="273"/>
                    <a:pt x="131" y="292"/>
                    <a:pt x="133" y="305"/>
                  </a:cubicBezTo>
                  <a:cubicBezTo>
                    <a:pt x="139" y="307"/>
                    <a:pt x="144" y="309"/>
                    <a:pt x="149" y="312"/>
                  </a:cubicBezTo>
                  <a:cubicBezTo>
                    <a:pt x="228" y="312"/>
                    <a:pt x="228" y="312"/>
                    <a:pt x="228" y="312"/>
                  </a:cubicBezTo>
                  <a:cubicBezTo>
                    <a:pt x="228" y="312"/>
                    <a:pt x="230" y="312"/>
                    <a:pt x="234" y="312"/>
                  </a:cubicBezTo>
                  <a:cubicBezTo>
                    <a:pt x="253" y="312"/>
                    <a:pt x="320" y="307"/>
                    <a:pt x="320" y="246"/>
                  </a:cubicBezTo>
                  <a:cubicBezTo>
                    <a:pt x="320" y="246"/>
                    <a:pt x="325" y="189"/>
                    <a:pt x="267" y="174"/>
                  </a:cubicBezTo>
                  <a:close/>
                </a:path>
              </a:pathLst>
            </a:custGeom>
            <a:grpFill/>
            <a:ln w="9525">
              <a:solidFill>
                <a:schemeClr val="tx1"/>
              </a:solidFill>
              <a:round/>
              <a:headEnd/>
              <a:tailEnd/>
            </a:ln>
            <a:extLst/>
          </p:spPr>
          <p:txBody>
            <a:bodyPr/>
            <a:lstStyle/>
            <a:p>
              <a:pPr>
                <a:defRPr/>
              </a:pPr>
              <a:endParaRPr lang="en-US" dirty="0">
                <a:solidFill>
                  <a:srgbClr val="58585B"/>
                </a:solidFill>
                <a:latin typeface="Arial"/>
                <a:ea typeface=""/>
                <a:cs typeface=""/>
              </a:endParaRPr>
            </a:p>
          </p:txBody>
        </p:sp>
        <p:sp>
          <p:nvSpPr>
            <p:cNvPr id="74" name="Freeform 54"/>
            <p:cNvSpPr>
              <a:spLocks/>
            </p:cNvSpPr>
            <p:nvPr/>
          </p:nvSpPr>
          <p:spPr bwMode="auto">
            <a:xfrm>
              <a:off x="2660" y="1558"/>
              <a:ext cx="2102" cy="1257"/>
            </a:xfrm>
            <a:custGeom>
              <a:avLst/>
              <a:gdLst>
                <a:gd name="T0" fmla="*/ 822 w 890"/>
                <a:gd name="T1" fmla="*/ 309 h 532"/>
                <a:gd name="T2" fmla="*/ 797 w 890"/>
                <a:gd name="T3" fmla="*/ 299 h 532"/>
                <a:gd name="T4" fmla="*/ 792 w 890"/>
                <a:gd name="T5" fmla="*/ 297 h 532"/>
                <a:gd name="T6" fmla="*/ 792 w 890"/>
                <a:gd name="T7" fmla="*/ 289 h 532"/>
                <a:gd name="T8" fmla="*/ 722 w 890"/>
                <a:gd name="T9" fmla="*/ 228 h 532"/>
                <a:gd name="T10" fmla="*/ 654 w 890"/>
                <a:gd name="T11" fmla="*/ 42 h 532"/>
                <a:gd name="T12" fmla="*/ 634 w 890"/>
                <a:gd name="T13" fmla="*/ 30 h 532"/>
                <a:gd name="T14" fmla="*/ 634 w 890"/>
                <a:gd name="T15" fmla="*/ 30 h 532"/>
                <a:gd name="T16" fmla="*/ 617 w 890"/>
                <a:gd name="T17" fmla="*/ 22 h 532"/>
                <a:gd name="T18" fmla="*/ 604 w 890"/>
                <a:gd name="T19" fmla="*/ 17 h 532"/>
                <a:gd name="T20" fmla="*/ 514 w 890"/>
                <a:gd name="T21" fmla="*/ 0 h 532"/>
                <a:gd name="T22" fmla="*/ 371 w 890"/>
                <a:gd name="T23" fmla="*/ 54 h 532"/>
                <a:gd name="T24" fmla="*/ 361 w 890"/>
                <a:gd name="T25" fmla="*/ 63 h 532"/>
                <a:gd name="T26" fmla="*/ 352 w 890"/>
                <a:gd name="T27" fmla="*/ 75 h 532"/>
                <a:gd name="T28" fmla="*/ 331 w 890"/>
                <a:gd name="T29" fmla="*/ 125 h 532"/>
                <a:gd name="T30" fmla="*/ 264 w 890"/>
                <a:gd name="T31" fmla="*/ 107 h 532"/>
                <a:gd name="T32" fmla="*/ 206 w 890"/>
                <a:gd name="T33" fmla="*/ 125 h 532"/>
                <a:gd name="T34" fmla="*/ 157 w 890"/>
                <a:gd name="T35" fmla="*/ 226 h 532"/>
                <a:gd name="T36" fmla="*/ 156 w 890"/>
                <a:gd name="T37" fmla="*/ 226 h 532"/>
                <a:gd name="T38" fmla="*/ 141 w 890"/>
                <a:gd name="T39" fmla="*/ 227 h 532"/>
                <a:gd name="T40" fmla="*/ 96 w 890"/>
                <a:gd name="T41" fmla="*/ 237 h 532"/>
                <a:gd name="T42" fmla="*/ 75 w 890"/>
                <a:gd name="T43" fmla="*/ 246 h 532"/>
                <a:gd name="T44" fmla="*/ 0 w 890"/>
                <a:gd name="T45" fmla="*/ 384 h 532"/>
                <a:gd name="T46" fmla="*/ 70 w 890"/>
                <a:gd name="T47" fmla="*/ 511 h 532"/>
                <a:gd name="T48" fmla="*/ 145 w 890"/>
                <a:gd name="T49" fmla="*/ 532 h 532"/>
                <a:gd name="T50" fmla="*/ 488 w 890"/>
                <a:gd name="T51" fmla="*/ 532 h 532"/>
                <a:gd name="T52" fmla="*/ 727 w 890"/>
                <a:gd name="T53" fmla="*/ 532 h 532"/>
                <a:gd name="T54" fmla="*/ 736 w 890"/>
                <a:gd name="T55" fmla="*/ 532 h 532"/>
                <a:gd name="T56" fmla="*/ 883 w 890"/>
                <a:gd name="T57" fmla="*/ 421 h 532"/>
                <a:gd name="T58" fmla="*/ 822 w 890"/>
                <a:gd name="T59" fmla="*/ 309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0" h="532">
                  <a:moveTo>
                    <a:pt x="822" y="309"/>
                  </a:moveTo>
                  <a:cubicBezTo>
                    <a:pt x="814" y="305"/>
                    <a:pt x="806" y="301"/>
                    <a:pt x="797" y="299"/>
                  </a:cubicBezTo>
                  <a:cubicBezTo>
                    <a:pt x="795" y="298"/>
                    <a:pt x="794" y="298"/>
                    <a:pt x="792" y="297"/>
                  </a:cubicBezTo>
                  <a:cubicBezTo>
                    <a:pt x="792" y="297"/>
                    <a:pt x="793" y="294"/>
                    <a:pt x="792" y="289"/>
                  </a:cubicBezTo>
                  <a:cubicBezTo>
                    <a:pt x="790" y="270"/>
                    <a:pt x="779" y="228"/>
                    <a:pt x="722" y="228"/>
                  </a:cubicBezTo>
                  <a:cubicBezTo>
                    <a:pt x="722" y="228"/>
                    <a:pt x="751" y="110"/>
                    <a:pt x="654" y="42"/>
                  </a:cubicBezTo>
                  <a:cubicBezTo>
                    <a:pt x="648" y="38"/>
                    <a:pt x="641" y="34"/>
                    <a:pt x="634" y="30"/>
                  </a:cubicBezTo>
                  <a:cubicBezTo>
                    <a:pt x="634" y="30"/>
                    <a:pt x="634" y="30"/>
                    <a:pt x="634" y="30"/>
                  </a:cubicBezTo>
                  <a:cubicBezTo>
                    <a:pt x="629" y="27"/>
                    <a:pt x="623" y="25"/>
                    <a:pt x="617" y="22"/>
                  </a:cubicBezTo>
                  <a:cubicBezTo>
                    <a:pt x="613" y="20"/>
                    <a:pt x="609" y="18"/>
                    <a:pt x="604" y="17"/>
                  </a:cubicBezTo>
                  <a:cubicBezTo>
                    <a:pt x="572" y="5"/>
                    <a:pt x="542" y="0"/>
                    <a:pt x="514" y="0"/>
                  </a:cubicBezTo>
                  <a:cubicBezTo>
                    <a:pt x="453" y="0"/>
                    <a:pt x="403" y="24"/>
                    <a:pt x="371" y="54"/>
                  </a:cubicBezTo>
                  <a:cubicBezTo>
                    <a:pt x="367" y="57"/>
                    <a:pt x="364" y="60"/>
                    <a:pt x="361" y="63"/>
                  </a:cubicBezTo>
                  <a:cubicBezTo>
                    <a:pt x="358" y="67"/>
                    <a:pt x="354" y="71"/>
                    <a:pt x="352" y="75"/>
                  </a:cubicBezTo>
                  <a:cubicBezTo>
                    <a:pt x="338" y="92"/>
                    <a:pt x="331" y="110"/>
                    <a:pt x="331" y="125"/>
                  </a:cubicBezTo>
                  <a:cubicBezTo>
                    <a:pt x="331" y="125"/>
                    <a:pt x="301" y="107"/>
                    <a:pt x="264" y="107"/>
                  </a:cubicBezTo>
                  <a:cubicBezTo>
                    <a:pt x="245" y="107"/>
                    <a:pt x="225" y="112"/>
                    <a:pt x="206" y="125"/>
                  </a:cubicBezTo>
                  <a:cubicBezTo>
                    <a:pt x="147" y="164"/>
                    <a:pt x="157" y="226"/>
                    <a:pt x="157" y="226"/>
                  </a:cubicBezTo>
                  <a:cubicBezTo>
                    <a:pt x="157" y="226"/>
                    <a:pt x="156" y="226"/>
                    <a:pt x="156" y="226"/>
                  </a:cubicBezTo>
                  <a:cubicBezTo>
                    <a:pt x="154" y="226"/>
                    <a:pt x="148" y="226"/>
                    <a:pt x="141" y="227"/>
                  </a:cubicBezTo>
                  <a:cubicBezTo>
                    <a:pt x="130" y="228"/>
                    <a:pt x="114" y="231"/>
                    <a:pt x="96" y="237"/>
                  </a:cubicBezTo>
                  <a:cubicBezTo>
                    <a:pt x="89" y="239"/>
                    <a:pt x="82" y="242"/>
                    <a:pt x="75" y="246"/>
                  </a:cubicBezTo>
                  <a:cubicBezTo>
                    <a:pt x="37" y="266"/>
                    <a:pt x="0" y="305"/>
                    <a:pt x="0" y="384"/>
                  </a:cubicBezTo>
                  <a:cubicBezTo>
                    <a:pt x="0" y="384"/>
                    <a:pt x="0" y="470"/>
                    <a:pt x="70" y="511"/>
                  </a:cubicBezTo>
                  <a:cubicBezTo>
                    <a:pt x="70" y="511"/>
                    <a:pt x="104" y="532"/>
                    <a:pt x="145" y="532"/>
                  </a:cubicBezTo>
                  <a:cubicBezTo>
                    <a:pt x="188" y="532"/>
                    <a:pt x="488" y="532"/>
                    <a:pt x="488" y="532"/>
                  </a:cubicBezTo>
                  <a:cubicBezTo>
                    <a:pt x="727" y="532"/>
                    <a:pt x="727" y="532"/>
                    <a:pt x="727" y="532"/>
                  </a:cubicBezTo>
                  <a:cubicBezTo>
                    <a:pt x="727" y="532"/>
                    <a:pt x="730" y="532"/>
                    <a:pt x="736" y="532"/>
                  </a:cubicBezTo>
                  <a:cubicBezTo>
                    <a:pt x="769" y="532"/>
                    <a:pt x="883" y="525"/>
                    <a:pt x="883" y="421"/>
                  </a:cubicBezTo>
                  <a:cubicBezTo>
                    <a:pt x="883" y="421"/>
                    <a:pt x="890" y="344"/>
                    <a:pt x="822" y="309"/>
                  </a:cubicBezTo>
                  <a:close/>
                </a:path>
              </a:pathLst>
            </a:custGeom>
            <a:grpFill/>
            <a:ln w="9525">
              <a:solidFill>
                <a:schemeClr val="tx1"/>
              </a:solidFill>
              <a:round/>
              <a:headEnd/>
              <a:tailEnd/>
            </a:ln>
            <a:extLst/>
          </p:spPr>
          <p:txBody>
            <a:bodyPr/>
            <a:lstStyle/>
            <a:p>
              <a:pPr>
                <a:defRPr/>
              </a:pPr>
              <a:endParaRPr lang="en-US" dirty="0">
                <a:solidFill>
                  <a:srgbClr val="58585B"/>
                </a:solidFill>
                <a:latin typeface="Arial"/>
                <a:ea typeface=""/>
                <a:cs typeface=""/>
              </a:endParaRPr>
            </a:p>
          </p:txBody>
        </p:sp>
      </p:grpSp>
      <p:grpSp>
        <p:nvGrpSpPr>
          <p:cNvPr id="75" name="Group 6"/>
          <p:cNvGrpSpPr>
            <a:grpSpLocks noChangeAspect="1"/>
          </p:cNvGrpSpPr>
          <p:nvPr/>
        </p:nvGrpSpPr>
        <p:grpSpPr bwMode="auto">
          <a:xfrm>
            <a:off x="6755695" y="2002872"/>
            <a:ext cx="1364450" cy="933212"/>
            <a:chOff x="3445" y="1809"/>
            <a:chExt cx="808" cy="527"/>
          </a:xfrm>
          <a:solidFill>
            <a:schemeClr val="tx1"/>
          </a:solidFill>
        </p:grpSpPr>
        <p:sp>
          <p:nvSpPr>
            <p:cNvPr id="76" name="Freeform 75"/>
            <p:cNvSpPr>
              <a:spLocks noEditPoints="1"/>
            </p:cNvSpPr>
            <p:nvPr/>
          </p:nvSpPr>
          <p:spPr bwMode="auto">
            <a:xfrm>
              <a:off x="3445" y="2017"/>
              <a:ext cx="137" cy="267"/>
            </a:xfrm>
            <a:custGeom>
              <a:avLst/>
              <a:gdLst>
                <a:gd name="T0" fmla="*/ 52 w 58"/>
                <a:gd name="T1" fmla="*/ 0 h 113"/>
                <a:gd name="T2" fmla="*/ 6 w 58"/>
                <a:gd name="T3" fmla="*/ 0 h 113"/>
                <a:gd name="T4" fmla="*/ 0 w 58"/>
                <a:gd name="T5" fmla="*/ 5 h 113"/>
                <a:gd name="T6" fmla="*/ 0 w 58"/>
                <a:gd name="T7" fmla="*/ 108 h 113"/>
                <a:gd name="T8" fmla="*/ 6 w 58"/>
                <a:gd name="T9" fmla="*/ 113 h 113"/>
                <a:gd name="T10" fmla="*/ 52 w 58"/>
                <a:gd name="T11" fmla="*/ 113 h 113"/>
                <a:gd name="T12" fmla="*/ 58 w 58"/>
                <a:gd name="T13" fmla="*/ 108 h 113"/>
                <a:gd name="T14" fmla="*/ 58 w 58"/>
                <a:gd name="T15" fmla="*/ 5 h 113"/>
                <a:gd name="T16" fmla="*/ 52 w 58"/>
                <a:gd name="T17" fmla="*/ 0 h 113"/>
                <a:gd name="T18" fmla="*/ 22 w 58"/>
                <a:gd name="T19" fmla="*/ 8 h 113"/>
                <a:gd name="T20" fmla="*/ 36 w 58"/>
                <a:gd name="T21" fmla="*/ 8 h 113"/>
                <a:gd name="T22" fmla="*/ 37 w 58"/>
                <a:gd name="T23" fmla="*/ 9 h 113"/>
                <a:gd name="T24" fmla="*/ 36 w 58"/>
                <a:gd name="T25" fmla="*/ 9 h 113"/>
                <a:gd name="T26" fmla="*/ 22 w 58"/>
                <a:gd name="T27" fmla="*/ 9 h 113"/>
                <a:gd name="T28" fmla="*/ 21 w 58"/>
                <a:gd name="T29" fmla="*/ 9 h 113"/>
                <a:gd name="T30" fmla="*/ 22 w 58"/>
                <a:gd name="T31" fmla="*/ 8 h 113"/>
                <a:gd name="T32" fmla="*/ 29 w 58"/>
                <a:gd name="T33" fmla="*/ 109 h 113"/>
                <a:gd name="T34" fmla="*/ 23 w 58"/>
                <a:gd name="T35" fmla="*/ 103 h 113"/>
                <a:gd name="T36" fmla="*/ 29 w 58"/>
                <a:gd name="T37" fmla="*/ 97 h 113"/>
                <a:gd name="T38" fmla="*/ 35 w 58"/>
                <a:gd name="T39" fmla="*/ 103 h 113"/>
                <a:gd name="T40" fmla="*/ 29 w 58"/>
                <a:gd name="T41" fmla="*/ 109 h 113"/>
                <a:gd name="T42" fmla="*/ 52 w 58"/>
                <a:gd name="T43" fmla="*/ 89 h 113"/>
                <a:gd name="T44" fmla="*/ 6 w 58"/>
                <a:gd name="T45" fmla="*/ 89 h 113"/>
                <a:gd name="T46" fmla="*/ 6 w 58"/>
                <a:gd name="T47" fmla="*/ 14 h 113"/>
                <a:gd name="T48" fmla="*/ 52 w 58"/>
                <a:gd name="T49" fmla="*/ 14 h 113"/>
                <a:gd name="T50" fmla="*/ 52 w 58"/>
                <a:gd name="T51" fmla="*/ 89 h 113"/>
                <a:gd name="T52" fmla="*/ 52 w 58"/>
                <a:gd name="T53" fmla="*/ 89 h 113"/>
                <a:gd name="T54" fmla="*/ 29 w 58"/>
                <a:gd name="T55" fmla="*/ 98 h 113"/>
                <a:gd name="T56" fmla="*/ 24 w 58"/>
                <a:gd name="T57" fmla="*/ 103 h 113"/>
                <a:gd name="T58" fmla="*/ 29 w 58"/>
                <a:gd name="T59" fmla="*/ 108 h 113"/>
                <a:gd name="T60" fmla="*/ 34 w 58"/>
                <a:gd name="T61" fmla="*/ 103 h 113"/>
                <a:gd name="T62" fmla="*/ 29 w 58"/>
                <a:gd name="T63" fmla="*/ 9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113">
                  <a:moveTo>
                    <a:pt x="52" y="0"/>
                  </a:moveTo>
                  <a:cubicBezTo>
                    <a:pt x="6" y="0"/>
                    <a:pt x="6" y="0"/>
                    <a:pt x="6" y="0"/>
                  </a:cubicBezTo>
                  <a:cubicBezTo>
                    <a:pt x="3" y="0"/>
                    <a:pt x="0" y="2"/>
                    <a:pt x="0" y="5"/>
                  </a:cubicBezTo>
                  <a:cubicBezTo>
                    <a:pt x="0" y="108"/>
                    <a:pt x="0" y="108"/>
                    <a:pt x="0" y="108"/>
                  </a:cubicBezTo>
                  <a:cubicBezTo>
                    <a:pt x="0" y="111"/>
                    <a:pt x="3" y="113"/>
                    <a:pt x="6" y="113"/>
                  </a:cubicBezTo>
                  <a:cubicBezTo>
                    <a:pt x="52" y="113"/>
                    <a:pt x="52" y="113"/>
                    <a:pt x="52" y="113"/>
                  </a:cubicBezTo>
                  <a:cubicBezTo>
                    <a:pt x="55" y="113"/>
                    <a:pt x="58" y="111"/>
                    <a:pt x="58" y="108"/>
                  </a:cubicBezTo>
                  <a:cubicBezTo>
                    <a:pt x="58" y="5"/>
                    <a:pt x="58" y="5"/>
                    <a:pt x="58" y="5"/>
                  </a:cubicBezTo>
                  <a:cubicBezTo>
                    <a:pt x="58" y="2"/>
                    <a:pt x="55" y="0"/>
                    <a:pt x="52" y="0"/>
                  </a:cubicBezTo>
                  <a:close/>
                  <a:moveTo>
                    <a:pt x="22" y="8"/>
                  </a:moveTo>
                  <a:cubicBezTo>
                    <a:pt x="36" y="8"/>
                    <a:pt x="36" y="8"/>
                    <a:pt x="36" y="8"/>
                  </a:cubicBezTo>
                  <a:cubicBezTo>
                    <a:pt x="37" y="8"/>
                    <a:pt x="37" y="8"/>
                    <a:pt x="37" y="9"/>
                  </a:cubicBezTo>
                  <a:cubicBezTo>
                    <a:pt x="37" y="9"/>
                    <a:pt x="37" y="9"/>
                    <a:pt x="36" y="9"/>
                  </a:cubicBezTo>
                  <a:cubicBezTo>
                    <a:pt x="22" y="9"/>
                    <a:pt x="22" y="9"/>
                    <a:pt x="22" y="9"/>
                  </a:cubicBezTo>
                  <a:cubicBezTo>
                    <a:pt x="21" y="9"/>
                    <a:pt x="21" y="9"/>
                    <a:pt x="21" y="9"/>
                  </a:cubicBezTo>
                  <a:cubicBezTo>
                    <a:pt x="21" y="8"/>
                    <a:pt x="21" y="8"/>
                    <a:pt x="22" y="8"/>
                  </a:cubicBezTo>
                  <a:close/>
                  <a:moveTo>
                    <a:pt x="29" y="109"/>
                  </a:moveTo>
                  <a:cubicBezTo>
                    <a:pt x="26" y="109"/>
                    <a:pt x="23" y="106"/>
                    <a:pt x="23" y="103"/>
                  </a:cubicBezTo>
                  <a:cubicBezTo>
                    <a:pt x="23" y="99"/>
                    <a:pt x="26" y="97"/>
                    <a:pt x="29" y="97"/>
                  </a:cubicBezTo>
                  <a:cubicBezTo>
                    <a:pt x="32" y="97"/>
                    <a:pt x="35" y="99"/>
                    <a:pt x="35" y="103"/>
                  </a:cubicBezTo>
                  <a:cubicBezTo>
                    <a:pt x="35" y="106"/>
                    <a:pt x="32" y="109"/>
                    <a:pt x="29" y="109"/>
                  </a:cubicBezTo>
                  <a:close/>
                  <a:moveTo>
                    <a:pt x="52" y="89"/>
                  </a:moveTo>
                  <a:cubicBezTo>
                    <a:pt x="6" y="89"/>
                    <a:pt x="6" y="89"/>
                    <a:pt x="6" y="89"/>
                  </a:cubicBezTo>
                  <a:cubicBezTo>
                    <a:pt x="6" y="14"/>
                    <a:pt x="6" y="14"/>
                    <a:pt x="6" y="14"/>
                  </a:cubicBezTo>
                  <a:cubicBezTo>
                    <a:pt x="52" y="14"/>
                    <a:pt x="52" y="14"/>
                    <a:pt x="52" y="14"/>
                  </a:cubicBezTo>
                  <a:cubicBezTo>
                    <a:pt x="52" y="89"/>
                    <a:pt x="52" y="89"/>
                    <a:pt x="52" y="89"/>
                  </a:cubicBezTo>
                  <a:cubicBezTo>
                    <a:pt x="52" y="89"/>
                    <a:pt x="52" y="89"/>
                    <a:pt x="52" y="89"/>
                  </a:cubicBezTo>
                  <a:close/>
                  <a:moveTo>
                    <a:pt x="29" y="98"/>
                  </a:moveTo>
                  <a:cubicBezTo>
                    <a:pt x="26" y="98"/>
                    <a:pt x="24" y="100"/>
                    <a:pt x="24" y="103"/>
                  </a:cubicBezTo>
                  <a:cubicBezTo>
                    <a:pt x="24" y="105"/>
                    <a:pt x="26" y="108"/>
                    <a:pt x="29" y="108"/>
                  </a:cubicBezTo>
                  <a:cubicBezTo>
                    <a:pt x="32" y="108"/>
                    <a:pt x="34" y="105"/>
                    <a:pt x="34" y="103"/>
                  </a:cubicBezTo>
                  <a:cubicBezTo>
                    <a:pt x="34" y="100"/>
                    <a:pt x="32" y="98"/>
                    <a:pt x="29" y="98"/>
                  </a:cubicBezTo>
                  <a:close/>
                </a:path>
              </a:pathLst>
            </a:custGeom>
            <a:grpFill/>
            <a:ln w="9525">
              <a:noFill/>
              <a:round/>
              <a:headEnd/>
              <a:tailEnd/>
            </a:ln>
            <a:extLst/>
          </p:spPr>
          <p:txBody>
            <a:bodyPr/>
            <a:lstStyle/>
            <a:p>
              <a:pPr>
                <a:defRPr/>
              </a:pPr>
              <a:endParaRPr lang="en-US" dirty="0">
                <a:solidFill>
                  <a:srgbClr val="58585B"/>
                </a:solidFill>
                <a:latin typeface="Arial"/>
                <a:ea typeface=""/>
                <a:cs typeface=""/>
              </a:endParaRPr>
            </a:p>
          </p:txBody>
        </p:sp>
        <p:sp>
          <p:nvSpPr>
            <p:cNvPr id="77" name="Oval 76"/>
            <p:cNvSpPr>
              <a:spLocks noChangeArrowheads="1"/>
            </p:cNvSpPr>
            <p:nvPr/>
          </p:nvSpPr>
          <p:spPr bwMode="auto">
            <a:xfrm>
              <a:off x="3681" y="2170"/>
              <a:ext cx="36" cy="36"/>
            </a:xfrm>
            <a:prstGeom prst="ellipse">
              <a:avLst/>
            </a:prstGeom>
            <a:grpFill/>
            <a:ln w="9525">
              <a:noFill/>
              <a:round/>
              <a:headEnd/>
              <a:tailEnd/>
            </a:ln>
            <a:extLst/>
          </p:spPr>
          <p:txBody>
            <a:bodyPr/>
            <a:lstStyle/>
            <a:p>
              <a:pPr>
                <a:defRPr/>
              </a:pPr>
              <a:endParaRPr lang="en-US" dirty="0">
                <a:solidFill>
                  <a:srgbClr val="58585B"/>
                </a:solidFill>
                <a:latin typeface="Arial"/>
                <a:ea typeface=""/>
                <a:cs typeface=""/>
              </a:endParaRPr>
            </a:p>
          </p:txBody>
        </p:sp>
        <p:sp>
          <p:nvSpPr>
            <p:cNvPr id="78" name="Freeform 77"/>
            <p:cNvSpPr>
              <a:spLocks noEditPoints="1"/>
            </p:cNvSpPr>
            <p:nvPr/>
          </p:nvSpPr>
          <p:spPr bwMode="auto">
            <a:xfrm>
              <a:off x="3537" y="1809"/>
              <a:ext cx="324" cy="193"/>
            </a:xfrm>
            <a:custGeom>
              <a:avLst/>
              <a:gdLst>
                <a:gd name="T0" fmla="*/ 131 w 137"/>
                <a:gd name="T1" fmla="*/ 0 h 82"/>
                <a:gd name="T2" fmla="*/ 6 w 137"/>
                <a:gd name="T3" fmla="*/ 0 h 82"/>
                <a:gd name="T4" fmla="*/ 0 w 137"/>
                <a:gd name="T5" fmla="*/ 6 h 82"/>
                <a:gd name="T6" fmla="*/ 0 w 137"/>
                <a:gd name="T7" fmla="*/ 82 h 82"/>
                <a:gd name="T8" fmla="*/ 10 w 137"/>
                <a:gd name="T9" fmla="*/ 82 h 82"/>
                <a:gd name="T10" fmla="*/ 10 w 137"/>
                <a:gd name="T11" fmla="*/ 20 h 82"/>
                <a:gd name="T12" fmla="*/ 127 w 137"/>
                <a:gd name="T13" fmla="*/ 20 h 82"/>
                <a:gd name="T14" fmla="*/ 127 w 137"/>
                <a:gd name="T15" fmla="*/ 54 h 82"/>
                <a:gd name="T16" fmla="*/ 137 w 137"/>
                <a:gd name="T17" fmla="*/ 54 h 82"/>
                <a:gd name="T18" fmla="*/ 137 w 137"/>
                <a:gd name="T19" fmla="*/ 6 h 82"/>
                <a:gd name="T20" fmla="*/ 131 w 137"/>
                <a:gd name="T21" fmla="*/ 0 h 82"/>
                <a:gd name="T22" fmla="*/ 80 w 137"/>
                <a:gd name="T23" fmla="*/ 11 h 82"/>
                <a:gd name="T24" fmla="*/ 57 w 137"/>
                <a:gd name="T25" fmla="*/ 11 h 82"/>
                <a:gd name="T26" fmla="*/ 56 w 137"/>
                <a:gd name="T27" fmla="*/ 10 h 82"/>
                <a:gd name="T28" fmla="*/ 57 w 137"/>
                <a:gd name="T29" fmla="*/ 10 h 82"/>
                <a:gd name="T30" fmla="*/ 80 w 137"/>
                <a:gd name="T31" fmla="*/ 10 h 82"/>
                <a:gd name="T32" fmla="*/ 81 w 137"/>
                <a:gd name="T33" fmla="*/ 10 h 82"/>
                <a:gd name="T34" fmla="*/ 80 w 137"/>
                <a:gd name="T3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7" h="82">
                  <a:moveTo>
                    <a:pt x="131" y="0"/>
                  </a:moveTo>
                  <a:cubicBezTo>
                    <a:pt x="6" y="0"/>
                    <a:pt x="6" y="0"/>
                    <a:pt x="6" y="0"/>
                  </a:cubicBezTo>
                  <a:cubicBezTo>
                    <a:pt x="3" y="0"/>
                    <a:pt x="0" y="2"/>
                    <a:pt x="0" y="6"/>
                  </a:cubicBezTo>
                  <a:cubicBezTo>
                    <a:pt x="0" y="37"/>
                    <a:pt x="0" y="62"/>
                    <a:pt x="0" y="82"/>
                  </a:cubicBezTo>
                  <a:cubicBezTo>
                    <a:pt x="10" y="82"/>
                    <a:pt x="10" y="82"/>
                    <a:pt x="10" y="82"/>
                  </a:cubicBezTo>
                  <a:cubicBezTo>
                    <a:pt x="10" y="20"/>
                    <a:pt x="10" y="20"/>
                    <a:pt x="10" y="20"/>
                  </a:cubicBezTo>
                  <a:cubicBezTo>
                    <a:pt x="127" y="20"/>
                    <a:pt x="127" y="20"/>
                    <a:pt x="127" y="20"/>
                  </a:cubicBezTo>
                  <a:cubicBezTo>
                    <a:pt x="127" y="54"/>
                    <a:pt x="127" y="54"/>
                    <a:pt x="127" y="54"/>
                  </a:cubicBezTo>
                  <a:cubicBezTo>
                    <a:pt x="137" y="54"/>
                    <a:pt x="137" y="54"/>
                    <a:pt x="137" y="54"/>
                  </a:cubicBezTo>
                  <a:cubicBezTo>
                    <a:pt x="137" y="6"/>
                    <a:pt x="137" y="6"/>
                    <a:pt x="137" y="6"/>
                  </a:cubicBezTo>
                  <a:cubicBezTo>
                    <a:pt x="137" y="2"/>
                    <a:pt x="134" y="0"/>
                    <a:pt x="131" y="0"/>
                  </a:cubicBezTo>
                  <a:close/>
                  <a:moveTo>
                    <a:pt x="80" y="11"/>
                  </a:moveTo>
                  <a:cubicBezTo>
                    <a:pt x="57" y="11"/>
                    <a:pt x="57" y="11"/>
                    <a:pt x="57" y="11"/>
                  </a:cubicBezTo>
                  <a:cubicBezTo>
                    <a:pt x="57" y="11"/>
                    <a:pt x="56" y="11"/>
                    <a:pt x="56" y="10"/>
                  </a:cubicBezTo>
                  <a:cubicBezTo>
                    <a:pt x="56" y="10"/>
                    <a:pt x="57" y="10"/>
                    <a:pt x="57" y="10"/>
                  </a:cubicBezTo>
                  <a:cubicBezTo>
                    <a:pt x="80" y="10"/>
                    <a:pt x="80" y="10"/>
                    <a:pt x="80" y="10"/>
                  </a:cubicBezTo>
                  <a:cubicBezTo>
                    <a:pt x="81" y="10"/>
                    <a:pt x="81" y="10"/>
                    <a:pt x="81" y="10"/>
                  </a:cubicBezTo>
                  <a:cubicBezTo>
                    <a:pt x="81" y="11"/>
                    <a:pt x="81" y="11"/>
                    <a:pt x="80" y="11"/>
                  </a:cubicBezTo>
                  <a:close/>
                </a:path>
              </a:pathLst>
            </a:custGeom>
            <a:grpFill/>
            <a:ln w="9525">
              <a:noFill/>
              <a:round/>
              <a:headEnd/>
              <a:tailEnd/>
            </a:ln>
            <a:extLst/>
          </p:spPr>
          <p:txBody>
            <a:bodyPr/>
            <a:lstStyle/>
            <a:p>
              <a:pPr>
                <a:defRPr/>
              </a:pPr>
              <a:endParaRPr lang="en-US" dirty="0">
                <a:solidFill>
                  <a:srgbClr val="58585B"/>
                </a:solidFill>
                <a:latin typeface="Arial"/>
                <a:ea typeface=""/>
                <a:cs typeface=""/>
              </a:endParaRPr>
            </a:p>
          </p:txBody>
        </p:sp>
        <p:sp>
          <p:nvSpPr>
            <p:cNvPr id="84" name="Freeform 83"/>
            <p:cNvSpPr>
              <a:spLocks noEditPoints="1"/>
            </p:cNvSpPr>
            <p:nvPr/>
          </p:nvSpPr>
          <p:spPr bwMode="auto">
            <a:xfrm>
              <a:off x="3594" y="2151"/>
              <a:ext cx="175" cy="74"/>
            </a:xfrm>
            <a:custGeom>
              <a:avLst/>
              <a:gdLst>
                <a:gd name="T0" fmla="*/ 74 w 74"/>
                <a:gd name="T1" fmla="*/ 31 h 31"/>
                <a:gd name="T2" fmla="*/ 74 w 74"/>
                <a:gd name="T3" fmla="*/ 0 h 31"/>
                <a:gd name="T4" fmla="*/ 0 w 74"/>
                <a:gd name="T5" fmla="*/ 0 h 31"/>
                <a:gd name="T6" fmla="*/ 0 w 74"/>
                <a:gd name="T7" fmla="*/ 31 h 31"/>
                <a:gd name="T8" fmla="*/ 74 w 74"/>
                <a:gd name="T9" fmla="*/ 31 h 31"/>
                <a:gd name="T10" fmla="*/ 45 w 74"/>
                <a:gd name="T11" fmla="*/ 6 h 31"/>
                <a:gd name="T12" fmla="*/ 54 w 74"/>
                <a:gd name="T13" fmla="*/ 15 h 31"/>
                <a:gd name="T14" fmla="*/ 45 w 74"/>
                <a:gd name="T15" fmla="*/ 25 h 31"/>
                <a:gd name="T16" fmla="*/ 35 w 74"/>
                <a:gd name="T17" fmla="*/ 15 h 31"/>
                <a:gd name="T18" fmla="*/ 45 w 74"/>
                <a:gd name="T1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31">
                  <a:moveTo>
                    <a:pt x="74" y="31"/>
                  </a:moveTo>
                  <a:cubicBezTo>
                    <a:pt x="74" y="0"/>
                    <a:pt x="74" y="0"/>
                    <a:pt x="74" y="0"/>
                  </a:cubicBezTo>
                  <a:cubicBezTo>
                    <a:pt x="34" y="0"/>
                    <a:pt x="12" y="0"/>
                    <a:pt x="0" y="0"/>
                  </a:cubicBezTo>
                  <a:cubicBezTo>
                    <a:pt x="0" y="31"/>
                    <a:pt x="0" y="31"/>
                    <a:pt x="0" y="31"/>
                  </a:cubicBezTo>
                  <a:cubicBezTo>
                    <a:pt x="35" y="31"/>
                    <a:pt x="58" y="31"/>
                    <a:pt x="74" y="31"/>
                  </a:cubicBezTo>
                  <a:close/>
                  <a:moveTo>
                    <a:pt x="45" y="6"/>
                  </a:moveTo>
                  <a:cubicBezTo>
                    <a:pt x="50" y="6"/>
                    <a:pt x="54" y="10"/>
                    <a:pt x="54" y="15"/>
                  </a:cubicBezTo>
                  <a:cubicBezTo>
                    <a:pt x="54" y="21"/>
                    <a:pt x="50" y="25"/>
                    <a:pt x="45" y="25"/>
                  </a:cubicBezTo>
                  <a:cubicBezTo>
                    <a:pt x="39" y="25"/>
                    <a:pt x="35" y="21"/>
                    <a:pt x="35" y="15"/>
                  </a:cubicBezTo>
                  <a:cubicBezTo>
                    <a:pt x="35" y="10"/>
                    <a:pt x="39" y="6"/>
                    <a:pt x="45" y="6"/>
                  </a:cubicBezTo>
                  <a:close/>
                </a:path>
              </a:pathLst>
            </a:custGeom>
            <a:grpFill/>
            <a:ln w="9525">
              <a:noFill/>
              <a:round/>
              <a:headEnd/>
              <a:tailEnd/>
            </a:ln>
            <a:extLst/>
          </p:spPr>
          <p:txBody>
            <a:bodyPr/>
            <a:lstStyle/>
            <a:p>
              <a:pPr>
                <a:defRPr/>
              </a:pPr>
              <a:endParaRPr lang="en-US" dirty="0">
                <a:solidFill>
                  <a:srgbClr val="58585B"/>
                </a:solidFill>
                <a:latin typeface="Arial"/>
                <a:ea typeface=""/>
                <a:cs typeface=""/>
              </a:endParaRPr>
            </a:p>
          </p:txBody>
        </p:sp>
        <p:sp>
          <p:nvSpPr>
            <p:cNvPr id="94" name="Freeform 93"/>
            <p:cNvSpPr>
              <a:spLocks/>
            </p:cNvSpPr>
            <p:nvPr/>
          </p:nvSpPr>
          <p:spPr bwMode="auto">
            <a:xfrm>
              <a:off x="3785" y="1955"/>
              <a:ext cx="418" cy="322"/>
            </a:xfrm>
            <a:custGeom>
              <a:avLst/>
              <a:gdLst>
                <a:gd name="T0" fmla="*/ 7 w 177"/>
                <a:gd name="T1" fmla="*/ 6 h 136"/>
                <a:gd name="T2" fmla="*/ 8 w 177"/>
                <a:gd name="T3" fmla="*/ 6 h 136"/>
                <a:gd name="T4" fmla="*/ 170 w 177"/>
                <a:gd name="T5" fmla="*/ 6 h 136"/>
                <a:gd name="T6" fmla="*/ 171 w 177"/>
                <a:gd name="T7" fmla="*/ 6 h 136"/>
                <a:gd name="T8" fmla="*/ 171 w 177"/>
                <a:gd name="T9" fmla="*/ 136 h 136"/>
                <a:gd name="T10" fmla="*/ 177 w 177"/>
                <a:gd name="T11" fmla="*/ 136 h 136"/>
                <a:gd name="T12" fmla="*/ 177 w 177"/>
                <a:gd name="T13" fmla="*/ 6 h 136"/>
                <a:gd name="T14" fmla="*/ 170 w 177"/>
                <a:gd name="T15" fmla="*/ 0 h 136"/>
                <a:gd name="T16" fmla="*/ 8 w 177"/>
                <a:gd name="T17" fmla="*/ 0 h 136"/>
                <a:gd name="T18" fmla="*/ 0 w 177"/>
                <a:gd name="T19" fmla="*/ 6 h 136"/>
                <a:gd name="T20" fmla="*/ 0 w 177"/>
                <a:gd name="T21" fmla="*/ 134 h 136"/>
                <a:gd name="T22" fmla="*/ 7 w 177"/>
                <a:gd name="T23" fmla="*/ 134 h 136"/>
                <a:gd name="T24" fmla="*/ 7 w 177"/>
                <a:gd name="T25" fmla="*/ 6 h 136"/>
                <a:gd name="T26" fmla="*/ 7 w 177"/>
                <a:gd name="T27" fmla="*/ 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136">
                  <a:moveTo>
                    <a:pt x="7" y="6"/>
                  </a:moveTo>
                  <a:cubicBezTo>
                    <a:pt x="7" y="6"/>
                    <a:pt x="7" y="6"/>
                    <a:pt x="8" y="6"/>
                  </a:cubicBezTo>
                  <a:cubicBezTo>
                    <a:pt x="170" y="6"/>
                    <a:pt x="170" y="6"/>
                    <a:pt x="170" y="6"/>
                  </a:cubicBezTo>
                  <a:cubicBezTo>
                    <a:pt x="171" y="6"/>
                    <a:pt x="171" y="6"/>
                    <a:pt x="171" y="6"/>
                  </a:cubicBezTo>
                  <a:cubicBezTo>
                    <a:pt x="171" y="80"/>
                    <a:pt x="171" y="136"/>
                    <a:pt x="171" y="136"/>
                  </a:cubicBezTo>
                  <a:cubicBezTo>
                    <a:pt x="177" y="136"/>
                    <a:pt x="177" y="136"/>
                    <a:pt x="177" y="136"/>
                  </a:cubicBezTo>
                  <a:cubicBezTo>
                    <a:pt x="177" y="62"/>
                    <a:pt x="177" y="6"/>
                    <a:pt x="177" y="6"/>
                  </a:cubicBezTo>
                  <a:cubicBezTo>
                    <a:pt x="177" y="3"/>
                    <a:pt x="174" y="0"/>
                    <a:pt x="170" y="0"/>
                  </a:cubicBezTo>
                  <a:cubicBezTo>
                    <a:pt x="8" y="0"/>
                    <a:pt x="8" y="0"/>
                    <a:pt x="8" y="0"/>
                  </a:cubicBezTo>
                  <a:cubicBezTo>
                    <a:pt x="4" y="0"/>
                    <a:pt x="0" y="3"/>
                    <a:pt x="0" y="6"/>
                  </a:cubicBezTo>
                  <a:cubicBezTo>
                    <a:pt x="0" y="134"/>
                    <a:pt x="0" y="134"/>
                    <a:pt x="0" y="134"/>
                  </a:cubicBezTo>
                  <a:cubicBezTo>
                    <a:pt x="7" y="134"/>
                    <a:pt x="7" y="134"/>
                    <a:pt x="7" y="134"/>
                  </a:cubicBezTo>
                  <a:cubicBezTo>
                    <a:pt x="7" y="6"/>
                    <a:pt x="7" y="6"/>
                    <a:pt x="7" y="6"/>
                  </a:cubicBezTo>
                  <a:cubicBezTo>
                    <a:pt x="7" y="6"/>
                    <a:pt x="7" y="6"/>
                    <a:pt x="7" y="6"/>
                  </a:cubicBezTo>
                  <a:close/>
                </a:path>
              </a:pathLst>
            </a:custGeom>
            <a:grpFill/>
            <a:ln w="9525">
              <a:noFill/>
              <a:round/>
              <a:headEnd/>
              <a:tailEnd/>
            </a:ln>
            <a:extLst/>
          </p:spPr>
          <p:txBody>
            <a:bodyPr/>
            <a:lstStyle/>
            <a:p>
              <a:pPr>
                <a:defRPr/>
              </a:pPr>
              <a:endParaRPr lang="en-US" dirty="0">
                <a:solidFill>
                  <a:srgbClr val="58585B"/>
                </a:solidFill>
                <a:latin typeface="Arial"/>
                <a:ea typeface=""/>
                <a:cs typeface=""/>
              </a:endParaRPr>
            </a:p>
          </p:txBody>
        </p:sp>
        <p:sp>
          <p:nvSpPr>
            <p:cNvPr id="95" name="Freeform 94"/>
            <p:cNvSpPr>
              <a:spLocks noEditPoints="1"/>
            </p:cNvSpPr>
            <p:nvPr/>
          </p:nvSpPr>
          <p:spPr bwMode="auto">
            <a:xfrm>
              <a:off x="3738" y="2272"/>
              <a:ext cx="515" cy="64"/>
            </a:xfrm>
            <a:custGeom>
              <a:avLst/>
              <a:gdLst>
                <a:gd name="T0" fmla="*/ 208 w 218"/>
                <a:gd name="T1" fmla="*/ 0 h 27"/>
                <a:gd name="T2" fmla="*/ 197 w 218"/>
                <a:gd name="T3" fmla="*/ 0 h 27"/>
                <a:gd name="T4" fmla="*/ 191 w 218"/>
                <a:gd name="T5" fmla="*/ 0 h 27"/>
                <a:gd name="T6" fmla="*/ 191 w 218"/>
                <a:gd name="T7" fmla="*/ 1 h 27"/>
                <a:gd name="T8" fmla="*/ 190 w 218"/>
                <a:gd name="T9" fmla="*/ 0 h 27"/>
                <a:gd name="T10" fmla="*/ 87 w 218"/>
                <a:gd name="T11" fmla="*/ 0 h 27"/>
                <a:gd name="T12" fmla="*/ 28 w 218"/>
                <a:gd name="T13" fmla="*/ 0 h 27"/>
                <a:gd name="T14" fmla="*/ 27 w 218"/>
                <a:gd name="T15" fmla="*/ 1 h 27"/>
                <a:gd name="T16" fmla="*/ 27 w 218"/>
                <a:gd name="T17" fmla="*/ 0 h 27"/>
                <a:gd name="T18" fmla="*/ 20 w 218"/>
                <a:gd name="T19" fmla="*/ 0 h 27"/>
                <a:gd name="T20" fmla="*/ 9 w 218"/>
                <a:gd name="T21" fmla="*/ 0 h 27"/>
                <a:gd name="T22" fmla="*/ 0 w 218"/>
                <a:gd name="T23" fmla="*/ 9 h 27"/>
                <a:gd name="T24" fmla="*/ 0 w 218"/>
                <a:gd name="T25" fmla="*/ 15 h 27"/>
                <a:gd name="T26" fmla="*/ 9 w 218"/>
                <a:gd name="T27" fmla="*/ 27 h 27"/>
                <a:gd name="T28" fmla="*/ 87 w 218"/>
                <a:gd name="T29" fmla="*/ 27 h 27"/>
                <a:gd name="T30" fmla="*/ 208 w 218"/>
                <a:gd name="T31" fmla="*/ 27 h 27"/>
                <a:gd name="T32" fmla="*/ 218 w 218"/>
                <a:gd name="T33" fmla="*/ 15 h 27"/>
                <a:gd name="T34" fmla="*/ 218 w 218"/>
                <a:gd name="T35" fmla="*/ 9 h 27"/>
                <a:gd name="T36" fmla="*/ 208 w 218"/>
                <a:gd name="T37" fmla="*/ 0 h 27"/>
                <a:gd name="T38" fmla="*/ 95 w 218"/>
                <a:gd name="T39" fmla="*/ 17 h 27"/>
                <a:gd name="T40" fmla="*/ 90 w 218"/>
                <a:gd name="T41" fmla="*/ 12 h 27"/>
                <a:gd name="T42" fmla="*/ 95 w 218"/>
                <a:gd name="T43" fmla="*/ 7 h 27"/>
                <a:gd name="T44" fmla="*/ 99 w 218"/>
                <a:gd name="T45" fmla="*/ 12 h 27"/>
                <a:gd name="T46" fmla="*/ 95 w 218"/>
                <a:gd name="T47" fmla="*/ 17 h 27"/>
                <a:gd name="T48" fmla="*/ 109 w 218"/>
                <a:gd name="T49" fmla="*/ 17 h 27"/>
                <a:gd name="T50" fmla="*/ 104 w 218"/>
                <a:gd name="T51" fmla="*/ 12 h 27"/>
                <a:gd name="T52" fmla="*/ 109 w 218"/>
                <a:gd name="T53" fmla="*/ 7 h 27"/>
                <a:gd name="T54" fmla="*/ 113 w 218"/>
                <a:gd name="T55" fmla="*/ 12 h 27"/>
                <a:gd name="T56" fmla="*/ 109 w 218"/>
                <a:gd name="T57" fmla="*/ 17 h 27"/>
                <a:gd name="T58" fmla="*/ 123 w 218"/>
                <a:gd name="T59" fmla="*/ 17 h 27"/>
                <a:gd name="T60" fmla="*/ 118 w 218"/>
                <a:gd name="T61" fmla="*/ 12 h 27"/>
                <a:gd name="T62" fmla="*/ 123 w 218"/>
                <a:gd name="T63" fmla="*/ 7 h 27"/>
                <a:gd name="T64" fmla="*/ 127 w 218"/>
                <a:gd name="T65" fmla="*/ 12 h 27"/>
                <a:gd name="T66" fmla="*/ 123 w 218"/>
                <a:gd name="T67" fmla="*/ 17 h 27"/>
                <a:gd name="T68" fmla="*/ 197 w 218"/>
                <a:gd name="T69" fmla="*/ 17 h 27"/>
                <a:gd name="T70" fmla="*/ 157 w 218"/>
                <a:gd name="T71" fmla="*/ 17 h 27"/>
                <a:gd name="T72" fmla="*/ 157 w 218"/>
                <a:gd name="T73" fmla="*/ 7 h 27"/>
                <a:gd name="T74" fmla="*/ 190 w 218"/>
                <a:gd name="T75" fmla="*/ 7 h 27"/>
                <a:gd name="T76" fmla="*/ 197 w 218"/>
                <a:gd name="T77" fmla="*/ 7 h 27"/>
                <a:gd name="T78" fmla="*/ 197 w 218"/>
                <a:gd name="T79" fmla="*/ 17 h 27"/>
                <a:gd name="T80" fmla="*/ 197 w 218"/>
                <a:gd name="T81"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8" h="27">
                  <a:moveTo>
                    <a:pt x="208" y="0"/>
                  </a:moveTo>
                  <a:cubicBezTo>
                    <a:pt x="197" y="0"/>
                    <a:pt x="197" y="0"/>
                    <a:pt x="197" y="0"/>
                  </a:cubicBezTo>
                  <a:cubicBezTo>
                    <a:pt x="191" y="0"/>
                    <a:pt x="191" y="0"/>
                    <a:pt x="191" y="0"/>
                  </a:cubicBezTo>
                  <a:cubicBezTo>
                    <a:pt x="191" y="1"/>
                    <a:pt x="191" y="1"/>
                    <a:pt x="191" y="1"/>
                  </a:cubicBezTo>
                  <a:cubicBezTo>
                    <a:pt x="191" y="1"/>
                    <a:pt x="191" y="0"/>
                    <a:pt x="190" y="0"/>
                  </a:cubicBezTo>
                  <a:cubicBezTo>
                    <a:pt x="87" y="0"/>
                    <a:pt x="87" y="0"/>
                    <a:pt x="87" y="0"/>
                  </a:cubicBezTo>
                  <a:cubicBezTo>
                    <a:pt x="28" y="0"/>
                    <a:pt x="28" y="0"/>
                    <a:pt x="28" y="0"/>
                  </a:cubicBezTo>
                  <a:cubicBezTo>
                    <a:pt x="27" y="0"/>
                    <a:pt x="27" y="1"/>
                    <a:pt x="27" y="1"/>
                  </a:cubicBezTo>
                  <a:cubicBezTo>
                    <a:pt x="27" y="0"/>
                    <a:pt x="27" y="0"/>
                    <a:pt x="27" y="0"/>
                  </a:cubicBezTo>
                  <a:cubicBezTo>
                    <a:pt x="20" y="0"/>
                    <a:pt x="20" y="0"/>
                    <a:pt x="20" y="0"/>
                  </a:cubicBezTo>
                  <a:cubicBezTo>
                    <a:pt x="9" y="0"/>
                    <a:pt x="9" y="0"/>
                    <a:pt x="9" y="0"/>
                  </a:cubicBezTo>
                  <a:cubicBezTo>
                    <a:pt x="4" y="0"/>
                    <a:pt x="0" y="3"/>
                    <a:pt x="0" y="9"/>
                  </a:cubicBezTo>
                  <a:cubicBezTo>
                    <a:pt x="0" y="15"/>
                    <a:pt x="0" y="15"/>
                    <a:pt x="0" y="15"/>
                  </a:cubicBezTo>
                  <a:cubicBezTo>
                    <a:pt x="0" y="21"/>
                    <a:pt x="4" y="27"/>
                    <a:pt x="9" y="27"/>
                  </a:cubicBezTo>
                  <a:cubicBezTo>
                    <a:pt x="87" y="27"/>
                    <a:pt x="87" y="27"/>
                    <a:pt x="87" y="27"/>
                  </a:cubicBezTo>
                  <a:cubicBezTo>
                    <a:pt x="208" y="27"/>
                    <a:pt x="208" y="27"/>
                    <a:pt x="208" y="27"/>
                  </a:cubicBezTo>
                  <a:cubicBezTo>
                    <a:pt x="214" y="27"/>
                    <a:pt x="218" y="21"/>
                    <a:pt x="218" y="15"/>
                  </a:cubicBezTo>
                  <a:cubicBezTo>
                    <a:pt x="218" y="9"/>
                    <a:pt x="218" y="9"/>
                    <a:pt x="218" y="9"/>
                  </a:cubicBezTo>
                  <a:cubicBezTo>
                    <a:pt x="218" y="3"/>
                    <a:pt x="214" y="0"/>
                    <a:pt x="208" y="0"/>
                  </a:cubicBezTo>
                  <a:close/>
                  <a:moveTo>
                    <a:pt x="95" y="17"/>
                  </a:moveTo>
                  <a:cubicBezTo>
                    <a:pt x="92" y="17"/>
                    <a:pt x="90" y="15"/>
                    <a:pt x="90" y="12"/>
                  </a:cubicBezTo>
                  <a:cubicBezTo>
                    <a:pt x="90" y="10"/>
                    <a:pt x="92" y="7"/>
                    <a:pt x="95" y="7"/>
                  </a:cubicBezTo>
                  <a:cubicBezTo>
                    <a:pt x="97" y="7"/>
                    <a:pt x="99" y="10"/>
                    <a:pt x="99" y="12"/>
                  </a:cubicBezTo>
                  <a:cubicBezTo>
                    <a:pt x="99" y="15"/>
                    <a:pt x="97" y="17"/>
                    <a:pt x="95" y="17"/>
                  </a:cubicBezTo>
                  <a:close/>
                  <a:moveTo>
                    <a:pt x="109" y="17"/>
                  </a:moveTo>
                  <a:cubicBezTo>
                    <a:pt x="106" y="17"/>
                    <a:pt x="104" y="15"/>
                    <a:pt x="104" y="12"/>
                  </a:cubicBezTo>
                  <a:cubicBezTo>
                    <a:pt x="104" y="10"/>
                    <a:pt x="106" y="7"/>
                    <a:pt x="109" y="7"/>
                  </a:cubicBezTo>
                  <a:cubicBezTo>
                    <a:pt x="111" y="7"/>
                    <a:pt x="113" y="10"/>
                    <a:pt x="113" y="12"/>
                  </a:cubicBezTo>
                  <a:cubicBezTo>
                    <a:pt x="113" y="15"/>
                    <a:pt x="111" y="17"/>
                    <a:pt x="109" y="17"/>
                  </a:cubicBezTo>
                  <a:close/>
                  <a:moveTo>
                    <a:pt x="123" y="17"/>
                  </a:moveTo>
                  <a:cubicBezTo>
                    <a:pt x="121" y="17"/>
                    <a:pt x="118" y="15"/>
                    <a:pt x="118" y="12"/>
                  </a:cubicBezTo>
                  <a:cubicBezTo>
                    <a:pt x="118" y="10"/>
                    <a:pt x="121" y="7"/>
                    <a:pt x="123" y="7"/>
                  </a:cubicBezTo>
                  <a:cubicBezTo>
                    <a:pt x="126" y="7"/>
                    <a:pt x="127" y="10"/>
                    <a:pt x="127" y="12"/>
                  </a:cubicBezTo>
                  <a:cubicBezTo>
                    <a:pt x="127" y="15"/>
                    <a:pt x="126" y="17"/>
                    <a:pt x="123" y="17"/>
                  </a:cubicBezTo>
                  <a:close/>
                  <a:moveTo>
                    <a:pt x="197" y="17"/>
                  </a:moveTo>
                  <a:cubicBezTo>
                    <a:pt x="157" y="17"/>
                    <a:pt x="157" y="17"/>
                    <a:pt x="157" y="17"/>
                  </a:cubicBezTo>
                  <a:cubicBezTo>
                    <a:pt x="157" y="7"/>
                    <a:pt x="157" y="7"/>
                    <a:pt x="157" y="7"/>
                  </a:cubicBezTo>
                  <a:cubicBezTo>
                    <a:pt x="190" y="7"/>
                    <a:pt x="190" y="7"/>
                    <a:pt x="190" y="7"/>
                  </a:cubicBezTo>
                  <a:cubicBezTo>
                    <a:pt x="197" y="7"/>
                    <a:pt x="197" y="7"/>
                    <a:pt x="197" y="7"/>
                  </a:cubicBezTo>
                  <a:cubicBezTo>
                    <a:pt x="197" y="17"/>
                    <a:pt x="197" y="17"/>
                    <a:pt x="197" y="17"/>
                  </a:cubicBezTo>
                  <a:cubicBezTo>
                    <a:pt x="197" y="17"/>
                    <a:pt x="197" y="17"/>
                    <a:pt x="197" y="17"/>
                  </a:cubicBezTo>
                  <a:close/>
                </a:path>
              </a:pathLst>
            </a:custGeom>
            <a:grpFill/>
            <a:ln w="9525">
              <a:noFill/>
              <a:round/>
              <a:headEnd/>
              <a:tailEnd/>
            </a:ln>
            <a:extLst/>
          </p:spPr>
          <p:txBody>
            <a:bodyPr/>
            <a:lstStyle/>
            <a:p>
              <a:pPr>
                <a:defRPr/>
              </a:pPr>
              <a:endParaRPr lang="en-US" dirty="0">
                <a:solidFill>
                  <a:srgbClr val="58585B"/>
                </a:solidFill>
                <a:latin typeface="Arial"/>
                <a:ea typeface=""/>
                <a:cs typeface=""/>
              </a:endParaRPr>
            </a:p>
          </p:txBody>
        </p:sp>
      </p:grpSp>
      <p:sp>
        <p:nvSpPr>
          <p:cNvPr id="3" name="Title 2"/>
          <p:cNvSpPr>
            <a:spLocks noGrp="1"/>
          </p:cNvSpPr>
          <p:nvPr>
            <p:ph type="title" idx="4294967295"/>
          </p:nvPr>
        </p:nvSpPr>
        <p:spPr>
          <a:xfrm>
            <a:off x="0" y="382588"/>
            <a:ext cx="8315325" cy="714375"/>
          </a:xfrm>
          <a:prstGeom prst="rect">
            <a:avLst/>
          </a:prstGeom>
        </p:spPr>
        <p:txBody>
          <a:bodyPr>
            <a:norm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シスコの目指す「違い」がさらに</a:t>
            </a:r>
            <a:endParaRPr 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Oval 1"/>
          <p:cNvSpPr/>
          <p:nvPr/>
        </p:nvSpPr>
        <p:spPr>
          <a:xfrm>
            <a:off x="788102" y="1516301"/>
            <a:ext cx="1945833" cy="194583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Oval 21"/>
          <p:cNvSpPr/>
          <p:nvPr/>
        </p:nvSpPr>
        <p:spPr>
          <a:xfrm>
            <a:off x="3628934" y="1516301"/>
            <a:ext cx="1945833" cy="1945833"/>
          </a:xfrm>
          <a:prstGeom prst="ellipse">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Oval 22"/>
          <p:cNvSpPr/>
          <p:nvPr/>
        </p:nvSpPr>
        <p:spPr>
          <a:xfrm>
            <a:off x="6465002" y="1529419"/>
            <a:ext cx="1945833" cy="194583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4" name="Group 13"/>
          <p:cNvGrpSpPr/>
          <p:nvPr/>
        </p:nvGrpSpPr>
        <p:grpSpPr>
          <a:xfrm>
            <a:off x="1146099" y="1996521"/>
            <a:ext cx="1474801" cy="1205260"/>
            <a:chOff x="2316495" y="730189"/>
            <a:chExt cx="2136776" cy="1746250"/>
          </a:xfrm>
        </p:grpSpPr>
        <p:sp>
          <p:nvSpPr>
            <p:cNvPr id="7" name="Freeform 5"/>
            <p:cNvSpPr>
              <a:spLocks noEditPoints="1"/>
            </p:cNvSpPr>
            <p:nvPr/>
          </p:nvSpPr>
          <p:spPr bwMode="auto">
            <a:xfrm>
              <a:off x="3186445" y="941327"/>
              <a:ext cx="142875" cy="195263"/>
            </a:xfrm>
            <a:custGeom>
              <a:avLst/>
              <a:gdLst>
                <a:gd name="T0" fmla="*/ 33 w 38"/>
                <a:gd name="T1" fmla="*/ 23 h 52"/>
                <a:gd name="T2" fmla="*/ 35 w 38"/>
                <a:gd name="T3" fmla="*/ 19 h 52"/>
                <a:gd name="T4" fmla="*/ 36 w 38"/>
                <a:gd name="T5" fmla="*/ 14 h 52"/>
                <a:gd name="T6" fmla="*/ 35 w 38"/>
                <a:gd name="T7" fmla="*/ 8 h 52"/>
                <a:gd name="T8" fmla="*/ 33 w 38"/>
                <a:gd name="T9" fmla="*/ 4 h 52"/>
                <a:gd name="T10" fmla="*/ 28 w 38"/>
                <a:gd name="T11" fmla="*/ 1 h 52"/>
                <a:gd name="T12" fmla="*/ 22 w 38"/>
                <a:gd name="T13" fmla="*/ 0 h 52"/>
                <a:gd name="T14" fmla="*/ 20 w 38"/>
                <a:gd name="T15" fmla="*/ 0 h 52"/>
                <a:gd name="T16" fmla="*/ 17 w 38"/>
                <a:gd name="T17" fmla="*/ 0 h 52"/>
                <a:gd name="T18" fmla="*/ 3 w 38"/>
                <a:gd name="T19" fmla="*/ 0 h 52"/>
                <a:gd name="T20" fmla="*/ 1 w 38"/>
                <a:gd name="T21" fmla="*/ 1 h 52"/>
                <a:gd name="T22" fmla="*/ 1 w 38"/>
                <a:gd name="T23" fmla="*/ 3 h 52"/>
                <a:gd name="T24" fmla="*/ 1 w 38"/>
                <a:gd name="T25" fmla="*/ 51 h 52"/>
                <a:gd name="T26" fmla="*/ 1 w 38"/>
                <a:gd name="T27" fmla="*/ 51 h 52"/>
                <a:gd name="T28" fmla="*/ 1 w 38"/>
                <a:gd name="T29" fmla="*/ 52 h 52"/>
                <a:gd name="T30" fmla="*/ 3 w 38"/>
                <a:gd name="T31" fmla="*/ 52 h 52"/>
                <a:gd name="T32" fmla="*/ 5 w 38"/>
                <a:gd name="T33" fmla="*/ 52 h 52"/>
                <a:gd name="T34" fmla="*/ 8 w 38"/>
                <a:gd name="T35" fmla="*/ 52 h 52"/>
                <a:gd name="T36" fmla="*/ 10 w 38"/>
                <a:gd name="T37" fmla="*/ 52 h 52"/>
                <a:gd name="T38" fmla="*/ 9 w 38"/>
                <a:gd name="T39" fmla="*/ 51 h 52"/>
                <a:gd name="T40" fmla="*/ 9 w 38"/>
                <a:gd name="T41" fmla="*/ 51 h 52"/>
                <a:gd name="T42" fmla="*/ 9 w 38"/>
                <a:gd name="T43" fmla="*/ 32 h 52"/>
                <a:gd name="T44" fmla="*/ 14 w 38"/>
                <a:gd name="T45" fmla="*/ 32 h 52"/>
                <a:gd name="T46" fmla="*/ 17 w 38"/>
                <a:gd name="T47" fmla="*/ 32 h 52"/>
                <a:gd name="T48" fmla="*/ 19 w 38"/>
                <a:gd name="T49" fmla="*/ 33 h 52"/>
                <a:gd name="T50" fmla="*/ 21 w 38"/>
                <a:gd name="T51" fmla="*/ 36 h 52"/>
                <a:gd name="T52" fmla="*/ 22 w 38"/>
                <a:gd name="T53" fmla="*/ 39 h 52"/>
                <a:gd name="T54" fmla="*/ 27 w 38"/>
                <a:gd name="T55" fmla="*/ 51 h 52"/>
                <a:gd name="T56" fmla="*/ 28 w 38"/>
                <a:gd name="T57" fmla="*/ 51 h 52"/>
                <a:gd name="T58" fmla="*/ 29 w 38"/>
                <a:gd name="T59" fmla="*/ 52 h 52"/>
                <a:gd name="T60" fmla="*/ 30 w 38"/>
                <a:gd name="T61" fmla="*/ 52 h 52"/>
                <a:gd name="T62" fmla="*/ 33 w 38"/>
                <a:gd name="T63" fmla="*/ 52 h 52"/>
                <a:gd name="T64" fmla="*/ 36 w 38"/>
                <a:gd name="T65" fmla="*/ 52 h 52"/>
                <a:gd name="T66" fmla="*/ 38 w 38"/>
                <a:gd name="T67" fmla="*/ 52 h 52"/>
                <a:gd name="T68" fmla="*/ 37 w 38"/>
                <a:gd name="T69" fmla="*/ 51 h 52"/>
                <a:gd name="T70" fmla="*/ 37 w 38"/>
                <a:gd name="T71" fmla="*/ 51 h 52"/>
                <a:gd name="T72" fmla="*/ 37 w 38"/>
                <a:gd name="T73" fmla="*/ 50 h 52"/>
                <a:gd name="T74" fmla="*/ 37 w 38"/>
                <a:gd name="T75" fmla="*/ 47 h 52"/>
                <a:gd name="T76" fmla="*/ 33 w 38"/>
                <a:gd name="T77" fmla="*/ 37 h 52"/>
                <a:gd name="T78" fmla="*/ 32 w 38"/>
                <a:gd name="T79" fmla="*/ 34 h 52"/>
                <a:gd name="T80" fmla="*/ 30 w 38"/>
                <a:gd name="T81" fmla="*/ 31 h 52"/>
                <a:gd name="T82" fmla="*/ 28 w 38"/>
                <a:gd name="T83" fmla="*/ 29 h 52"/>
                <a:gd name="T84" fmla="*/ 25 w 38"/>
                <a:gd name="T85" fmla="*/ 28 h 52"/>
                <a:gd name="T86" fmla="*/ 30 w 38"/>
                <a:gd name="T87" fmla="*/ 25 h 52"/>
                <a:gd name="T88" fmla="*/ 33 w 38"/>
                <a:gd name="T89" fmla="*/ 23 h 52"/>
                <a:gd name="T90" fmla="*/ 25 w 38"/>
                <a:gd name="T91" fmla="*/ 18 h 52"/>
                <a:gd name="T92" fmla="*/ 22 w 38"/>
                <a:gd name="T93" fmla="*/ 20 h 52"/>
                <a:gd name="T94" fmla="*/ 20 w 38"/>
                <a:gd name="T95" fmla="*/ 23 h 52"/>
                <a:gd name="T96" fmla="*/ 16 w 38"/>
                <a:gd name="T97" fmla="*/ 24 h 52"/>
                <a:gd name="T98" fmla="*/ 9 w 38"/>
                <a:gd name="T99" fmla="*/ 24 h 52"/>
                <a:gd name="T100" fmla="*/ 9 w 38"/>
                <a:gd name="T101" fmla="*/ 8 h 52"/>
                <a:gd name="T102" fmla="*/ 15 w 38"/>
                <a:gd name="T103" fmla="*/ 8 h 52"/>
                <a:gd name="T104" fmla="*/ 18 w 38"/>
                <a:gd name="T105" fmla="*/ 8 h 52"/>
                <a:gd name="T106" fmla="*/ 20 w 38"/>
                <a:gd name="T107" fmla="*/ 8 h 52"/>
                <a:gd name="T108" fmla="*/ 24 w 38"/>
                <a:gd name="T109" fmla="*/ 11 h 52"/>
                <a:gd name="T110" fmla="*/ 25 w 38"/>
                <a:gd name="T111" fmla="*/ 15 h 52"/>
                <a:gd name="T112" fmla="*/ 25 w 38"/>
                <a:gd name="T11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 h="52">
                  <a:moveTo>
                    <a:pt x="33" y="23"/>
                  </a:moveTo>
                  <a:cubicBezTo>
                    <a:pt x="34" y="21"/>
                    <a:pt x="35" y="20"/>
                    <a:pt x="35" y="19"/>
                  </a:cubicBezTo>
                  <a:cubicBezTo>
                    <a:pt x="36" y="17"/>
                    <a:pt x="36" y="16"/>
                    <a:pt x="36" y="14"/>
                  </a:cubicBezTo>
                  <a:cubicBezTo>
                    <a:pt x="36" y="12"/>
                    <a:pt x="36" y="10"/>
                    <a:pt x="35" y="8"/>
                  </a:cubicBezTo>
                  <a:cubicBezTo>
                    <a:pt x="34" y="7"/>
                    <a:pt x="33" y="5"/>
                    <a:pt x="33" y="4"/>
                  </a:cubicBezTo>
                  <a:cubicBezTo>
                    <a:pt x="31" y="3"/>
                    <a:pt x="29" y="2"/>
                    <a:pt x="28" y="1"/>
                  </a:cubicBezTo>
                  <a:cubicBezTo>
                    <a:pt x="26" y="1"/>
                    <a:pt x="25" y="0"/>
                    <a:pt x="22" y="0"/>
                  </a:cubicBezTo>
                  <a:cubicBezTo>
                    <a:pt x="22" y="0"/>
                    <a:pt x="21" y="0"/>
                    <a:pt x="20" y="0"/>
                  </a:cubicBezTo>
                  <a:cubicBezTo>
                    <a:pt x="19" y="0"/>
                    <a:pt x="18" y="0"/>
                    <a:pt x="17" y="0"/>
                  </a:cubicBezTo>
                  <a:cubicBezTo>
                    <a:pt x="17" y="0"/>
                    <a:pt x="17" y="0"/>
                    <a:pt x="3" y="0"/>
                  </a:cubicBezTo>
                  <a:cubicBezTo>
                    <a:pt x="2" y="0"/>
                    <a:pt x="1" y="0"/>
                    <a:pt x="1" y="1"/>
                  </a:cubicBezTo>
                  <a:cubicBezTo>
                    <a:pt x="1" y="1"/>
                    <a:pt x="1" y="1"/>
                    <a:pt x="1" y="3"/>
                  </a:cubicBezTo>
                  <a:cubicBezTo>
                    <a:pt x="1" y="3"/>
                    <a:pt x="1" y="3"/>
                    <a:pt x="1" y="51"/>
                  </a:cubicBezTo>
                  <a:cubicBezTo>
                    <a:pt x="1" y="51"/>
                    <a:pt x="1" y="51"/>
                    <a:pt x="1" y="51"/>
                  </a:cubicBezTo>
                  <a:cubicBezTo>
                    <a:pt x="1" y="51"/>
                    <a:pt x="0" y="52"/>
                    <a:pt x="1" y="52"/>
                  </a:cubicBezTo>
                  <a:cubicBezTo>
                    <a:pt x="1" y="52"/>
                    <a:pt x="2" y="52"/>
                    <a:pt x="3" y="52"/>
                  </a:cubicBezTo>
                  <a:cubicBezTo>
                    <a:pt x="3" y="52"/>
                    <a:pt x="4" y="52"/>
                    <a:pt x="5" y="52"/>
                  </a:cubicBezTo>
                  <a:cubicBezTo>
                    <a:pt x="6" y="52"/>
                    <a:pt x="7" y="52"/>
                    <a:pt x="8" y="52"/>
                  </a:cubicBezTo>
                  <a:cubicBezTo>
                    <a:pt x="8" y="52"/>
                    <a:pt x="9" y="52"/>
                    <a:pt x="10" y="52"/>
                  </a:cubicBezTo>
                  <a:cubicBezTo>
                    <a:pt x="9" y="51"/>
                    <a:pt x="9" y="51"/>
                    <a:pt x="9" y="51"/>
                  </a:cubicBezTo>
                  <a:cubicBezTo>
                    <a:pt x="9" y="51"/>
                    <a:pt x="9" y="51"/>
                    <a:pt x="9" y="51"/>
                  </a:cubicBezTo>
                  <a:cubicBezTo>
                    <a:pt x="9" y="51"/>
                    <a:pt x="9" y="52"/>
                    <a:pt x="9" y="32"/>
                  </a:cubicBezTo>
                  <a:cubicBezTo>
                    <a:pt x="9" y="32"/>
                    <a:pt x="10" y="32"/>
                    <a:pt x="14" y="32"/>
                  </a:cubicBezTo>
                  <a:cubicBezTo>
                    <a:pt x="15" y="32"/>
                    <a:pt x="16" y="32"/>
                    <a:pt x="17" y="32"/>
                  </a:cubicBezTo>
                  <a:cubicBezTo>
                    <a:pt x="18" y="32"/>
                    <a:pt x="18" y="33"/>
                    <a:pt x="19" y="33"/>
                  </a:cubicBezTo>
                  <a:cubicBezTo>
                    <a:pt x="20" y="34"/>
                    <a:pt x="21" y="34"/>
                    <a:pt x="21" y="36"/>
                  </a:cubicBezTo>
                  <a:cubicBezTo>
                    <a:pt x="22" y="37"/>
                    <a:pt x="22" y="37"/>
                    <a:pt x="22" y="39"/>
                  </a:cubicBezTo>
                  <a:cubicBezTo>
                    <a:pt x="22" y="39"/>
                    <a:pt x="22" y="39"/>
                    <a:pt x="27" y="51"/>
                  </a:cubicBezTo>
                  <a:cubicBezTo>
                    <a:pt x="28" y="51"/>
                    <a:pt x="28" y="51"/>
                    <a:pt x="28" y="51"/>
                  </a:cubicBezTo>
                  <a:cubicBezTo>
                    <a:pt x="28" y="51"/>
                    <a:pt x="28" y="52"/>
                    <a:pt x="29" y="52"/>
                  </a:cubicBezTo>
                  <a:cubicBezTo>
                    <a:pt x="29" y="52"/>
                    <a:pt x="29" y="52"/>
                    <a:pt x="30" y="52"/>
                  </a:cubicBezTo>
                  <a:cubicBezTo>
                    <a:pt x="31" y="52"/>
                    <a:pt x="32" y="52"/>
                    <a:pt x="33" y="52"/>
                  </a:cubicBezTo>
                  <a:cubicBezTo>
                    <a:pt x="34" y="52"/>
                    <a:pt x="35" y="52"/>
                    <a:pt x="36" y="52"/>
                  </a:cubicBezTo>
                  <a:cubicBezTo>
                    <a:pt x="37" y="52"/>
                    <a:pt x="37" y="52"/>
                    <a:pt x="38" y="52"/>
                  </a:cubicBezTo>
                  <a:cubicBezTo>
                    <a:pt x="37" y="51"/>
                    <a:pt x="37" y="51"/>
                    <a:pt x="37" y="51"/>
                  </a:cubicBezTo>
                  <a:cubicBezTo>
                    <a:pt x="37" y="51"/>
                    <a:pt x="37" y="51"/>
                    <a:pt x="37" y="51"/>
                  </a:cubicBezTo>
                  <a:cubicBezTo>
                    <a:pt x="37" y="51"/>
                    <a:pt x="38" y="50"/>
                    <a:pt x="37" y="50"/>
                  </a:cubicBezTo>
                  <a:cubicBezTo>
                    <a:pt x="37" y="49"/>
                    <a:pt x="38" y="48"/>
                    <a:pt x="37" y="47"/>
                  </a:cubicBezTo>
                  <a:cubicBezTo>
                    <a:pt x="37" y="47"/>
                    <a:pt x="37" y="47"/>
                    <a:pt x="33" y="37"/>
                  </a:cubicBezTo>
                  <a:cubicBezTo>
                    <a:pt x="32" y="35"/>
                    <a:pt x="32" y="35"/>
                    <a:pt x="32" y="34"/>
                  </a:cubicBezTo>
                  <a:cubicBezTo>
                    <a:pt x="31" y="32"/>
                    <a:pt x="30" y="31"/>
                    <a:pt x="30" y="31"/>
                  </a:cubicBezTo>
                  <a:cubicBezTo>
                    <a:pt x="29" y="30"/>
                    <a:pt x="29" y="29"/>
                    <a:pt x="28" y="29"/>
                  </a:cubicBezTo>
                  <a:cubicBezTo>
                    <a:pt x="27" y="28"/>
                    <a:pt x="26" y="28"/>
                    <a:pt x="25" y="28"/>
                  </a:cubicBezTo>
                  <a:cubicBezTo>
                    <a:pt x="27" y="27"/>
                    <a:pt x="29" y="27"/>
                    <a:pt x="30" y="25"/>
                  </a:cubicBezTo>
                  <a:cubicBezTo>
                    <a:pt x="32" y="24"/>
                    <a:pt x="33" y="24"/>
                    <a:pt x="33" y="23"/>
                  </a:cubicBezTo>
                  <a:close/>
                  <a:moveTo>
                    <a:pt x="25" y="18"/>
                  </a:moveTo>
                  <a:cubicBezTo>
                    <a:pt x="25" y="19"/>
                    <a:pt x="23" y="20"/>
                    <a:pt x="22" y="20"/>
                  </a:cubicBezTo>
                  <a:cubicBezTo>
                    <a:pt x="22" y="21"/>
                    <a:pt x="21" y="23"/>
                    <a:pt x="20" y="23"/>
                  </a:cubicBezTo>
                  <a:cubicBezTo>
                    <a:pt x="18" y="23"/>
                    <a:pt x="18" y="24"/>
                    <a:pt x="16" y="24"/>
                  </a:cubicBezTo>
                  <a:cubicBezTo>
                    <a:pt x="16" y="24"/>
                    <a:pt x="17" y="24"/>
                    <a:pt x="9" y="24"/>
                  </a:cubicBezTo>
                  <a:cubicBezTo>
                    <a:pt x="9" y="24"/>
                    <a:pt x="9" y="24"/>
                    <a:pt x="9" y="8"/>
                  </a:cubicBezTo>
                  <a:cubicBezTo>
                    <a:pt x="9" y="8"/>
                    <a:pt x="10" y="8"/>
                    <a:pt x="15" y="8"/>
                  </a:cubicBezTo>
                  <a:cubicBezTo>
                    <a:pt x="17" y="8"/>
                    <a:pt x="18" y="8"/>
                    <a:pt x="18" y="8"/>
                  </a:cubicBezTo>
                  <a:cubicBezTo>
                    <a:pt x="19" y="8"/>
                    <a:pt x="19" y="8"/>
                    <a:pt x="20" y="8"/>
                  </a:cubicBezTo>
                  <a:cubicBezTo>
                    <a:pt x="22" y="8"/>
                    <a:pt x="23" y="9"/>
                    <a:pt x="24" y="11"/>
                  </a:cubicBezTo>
                  <a:cubicBezTo>
                    <a:pt x="25" y="12"/>
                    <a:pt x="25" y="13"/>
                    <a:pt x="25" y="15"/>
                  </a:cubicBezTo>
                  <a:cubicBezTo>
                    <a:pt x="25" y="16"/>
                    <a:pt x="25" y="17"/>
                    <a:pt x="25" y="18"/>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a:solidFill>
                  <a:srgbClr val="58585B"/>
                </a:solidFill>
              </a:endParaRPr>
            </a:p>
          </p:txBody>
        </p:sp>
        <p:sp>
          <p:nvSpPr>
            <p:cNvPr id="8" name="Freeform 6"/>
            <p:cNvSpPr>
              <a:spLocks/>
            </p:cNvSpPr>
            <p:nvPr/>
          </p:nvSpPr>
          <p:spPr bwMode="auto">
            <a:xfrm>
              <a:off x="2316495" y="730189"/>
              <a:ext cx="1552575" cy="633413"/>
            </a:xfrm>
            <a:custGeom>
              <a:avLst/>
              <a:gdLst>
                <a:gd name="T0" fmla="*/ 387 w 412"/>
                <a:gd name="T1" fmla="*/ 0 h 168"/>
                <a:gd name="T2" fmla="*/ 26 w 412"/>
                <a:gd name="T3" fmla="*/ 0 h 168"/>
                <a:gd name="T4" fmla="*/ 0 w 412"/>
                <a:gd name="T5" fmla="*/ 27 h 168"/>
                <a:gd name="T6" fmla="*/ 0 w 412"/>
                <a:gd name="T7" fmla="*/ 141 h 168"/>
                <a:gd name="T8" fmla="*/ 26 w 412"/>
                <a:gd name="T9" fmla="*/ 168 h 168"/>
                <a:gd name="T10" fmla="*/ 328 w 412"/>
                <a:gd name="T11" fmla="*/ 168 h 168"/>
                <a:gd name="T12" fmla="*/ 324 w 412"/>
                <a:gd name="T13" fmla="*/ 148 h 168"/>
                <a:gd name="T14" fmla="*/ 26 w 412"/>
                <a:gd name="T15" fmla="*/ 148 h 168"/>
                <a:gd name="T16" fmla="*/ 20 w 412"/>
                <a:gd name="T17" fmla="*/ 141 h 168"/>
                <a:gd name="T18" fmla="*/ 20 w 412"/>
                <a:gd name="T19" fmla="*/ 27 h 168"/>
                <a:gd name="T20" fmla="*/ 26 w 412"/>
                <a:gd name="T21" fmla="*/ 20 h 168"/>
                <a:gd name="T22" fmla="*/ 387 w 412"/>
                <a:gd name="T23" fmla="*/ 20 h 168"/>
                <a:gd name="T24" fmla="*/ 392 w 412"/>
                <a:gd name="T25" fmla="*/ 27 h 168"/>
                <a:gd name="T26" fmla="*/ 392 w 412"/>
                <a:gd name="T27" fmla="*/ 141 h 168"/>
                <a:gd name="T28" fmla="*/ 389 w 412"/>
                <a:gd name="T29" fmla="*/ 146 h 168"/>
                <a:gd name="T30" fmla="*/ 392 w 412"/>
                <a:gd name="T31" fmla="*/ 153 h 168"/>
                <a:gd name="T32" fmla="*/ 395 w 412"/>
                <a:gd name="T33" fmla="*/ 165 h 168"/>
                <a:gd name="T34" fmla="*/ 412 w 412"/>
                <a:gd name="T35" fmla="*/ 141 h 168"/>
                <a:gd name="T36" fmla="*/ 412 w 412"/>
                <a:gd name="T37" fmla="*/ 27 h 168"/>
                <a:gd name="T38" fmla="*/ 387 w 412"/>
                <a:gd name="T3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2" h="168">
                  <a:moveTo>
                    <a:pt x="387" y="0"/>
                  </a:moveTo>
                  <a:cubicBezTo>
                    <a:pt x="26" y="0"/>
                    <a:pt x="26" y="0"/>
                    <a:pt x="26" y="0"/>
                  </a:cubicBezTo>
                  <a:cubicBezTo>
                    <a:pt x="13" y="0"/>
                    <a:pt x="0" y="14"/>
                    <a:pt x="0" y="27"/>
                  </a:cubicBezTo>
                  <a:cubicBezTo>
                    <a:pt x="0" y="141"/>
                    <a:pt x="0" y="141"/>
                    <a:pt x="0" y="141"/>
                  </a:cubicBezTo>
                  <a:cubicBezTo>
                    <a:pt x="0" y="154"/>
                    <a:pt x="13" y="168"/>
                    <a:pt x="26" y="168"/>
                  </a:cubicBezTo>
                  <a:cubicBezTo>
                    <a:pt x="328" y="168"/>
                    <a:pt x="328" y="168"/>
                    <a:pt x="328" y="168"/>
                  </a:cubicBezTo>
                  <a:cubicBezTo>
                    <a:pt x="327" y="160"/>
                    <a:pt x="325" y="152"/>
                    <a:pt x="324" y="148"/>
                  </a:cubicBezTo>
                  <a:cubicBezTo>
                    <a:pt x="26" y="148"/>
                    <a:pt x="26" y="148"/>
                    <a:pt x="26" y="148"/>
                  </a:cubicBezTo>
                  <a:cubicBezTo>
                    <a:pt x="23" y="148"/>
                    <a:pt x="20" y="144"/>
                    <a:pt x="20" y="141"/>
                  </a:cubicBezTo>
                  <a:cubicBezTo>
                    <a:pt x="20" y="27"/>
                    <a:pt x="20" y="27"/>
                    <a:pt x="20" y="27"/>
                  </a:cubicBezTo>
                  <a:cubicBezTo>
                    <a:pt x="20" y="24"/>
                    <a:pt x="23" y="20"/>
                    <a:pt x="26" y="20"/>
                  </a:cubicBezTo>
                  <a:cubicBezTo>
                    <a:pt x="387" y="20"/>
                    <a:pt x="387" y="20"/>
                    <a:pt x="387" y="20"/>
                  </a:cubicBezTo>
                  <a:cubicBezTo>
                    <a:pt x="391" y="20"/>
                    <a:pt x="392" y="24"/>
                    <a:pt x="392" y="27"/>
                  </a:cubicBezTo>
                  <a:cubicBezTo>
                    <a:pt x="392" y="141"/>
                    <a:pt x="392" y="141"/>
                    <a:pt x="392" y="141"/>
                  </a:cubicBezTo>
                  <a:cubicBezTo>
                    <a:pt x="392" y="143"/>
                    <a:pt x="392" y="145"/>
                    <a:pt x="389" y="146"/>
                  </a:cubicBezTo>
                  <a:cubicBezTo>
                    <a:pt x="390" y="149"/>
                    <a:pt x="391" y="151"/>
                    <a:pt x="392" y="153"/>
                  </a:cubicBezTo>
                  <a:cubicBezTo>
                    <a:pt x="393" y="157"/>
                    <a:pt x="395" y="161"/>
                    <a:pt x="395" y="165"/>
                  </a:cubicBezTo>
                  <a:cubicBezTo>
                    <a:pt x="405" y="161"/>
                    <a:pt x="412" y="152"/>
                    <a:pt x="412" y="141"/>
                  </a:cubicBezTo>
                  <a:cubicBezTo>
                    <a:pt x="412" y="27"/>
                    <a:pt x="412" y="27"/>
                    <a:pt x="412" y="27"/>
                  </a:cubicBezTo>
                  <a:cubicBezTo>
                    <a:pt x="412" y="14"/>
                    <a:pt x="401" y="0"/>
                    <a:pt x="387" y="0"/>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a:solidFill>
                  <a:srgbClr val="58585B"/>
                </a:solidFill>
              </a:endParaRPr>
            </a:p>
          </p:txBody>
        </p:sp>
        <p:sp>
          <p:nvSpPr>
            <p:cNvPr id="9" name="Freeform 7"/>
            <p:cNvSpPr>
              <a:spLocks/>
            </p:cNvSpPr>
            <p:nvPr/>
          </p:nvSpPr>
          <p:spPr bwMode="auto">
            <a:xfrm>
              <a:off x="3340433" y="941327"/>
              <a:ext cx="150813" cy="195263"/>
            </a:xfrm>
            <a:custGeom>
              <a:avLst/>
              <a:gdLst>
                <a:gd name="T0" fmla="*/ 16 w 40"/>
                <a:gd name="T1" fmla="*/ 51 h 52"/>
                <a:gd name="T2" fmla="*/ 15 w 40"/>
                <a:gd name="T3" fmla="*/ 52 h 52"/>
                <a:gd name="T4" fmla="*/ 17 w 40"/>
                <a:gd name="T5" fmla="*/ 52 h 52"/>
                <a:gd name="T6" fmla="*/ 19 w 40"/>
                <a:gd name="T7" fmla="*/ 52 h 52"/>
                <a:gd name="T8" fmla="*/ 22 w 40"/>
                <a:gd name="T9" fmla="*/ 52 h 52"/>
                <a:gd name="T10" fmla="*/ 24 w 40"/>
                <a:gd name="T11" fmla="*/ 52 h 52"/>
                <a:gd name="T12" fmla="*/ 24 w 40"/>
                <a:gd name="T13" fmla="*/ 51 h 52"/>
                <a:gd name="T14" fmla="*/ 24 w 40"/>
                <a:gd name="T15" fmla="*/ 51 h 52"/>
                <a:gd name="T16" fmla="*/ 24 w 40"/>
                <a:gd name="T17" fmla="*/ 8 h 52"/>
                <a:gd name="T18" fmla="*/ 38 w 40"/>
                <a:gd name="T19" fmla="*/ 8 h 52"/>
                <a:gd name="T20" fmla="*/ 40 w 40"/>
                <a:gd name="T21" fmla="*/ 8 h 52"/>
                <a:gd name="T22" fmla="*/ 40 w 40"/>
                <a:gd name="T23" fmla="*/ 7 h 52"/>
                <a:gd name="T24" fmla="*/ 40 w 40"/>
                <a:gd name="T25" fmla="*/ 6 h 52"/>
                <a:gd name="T26" fmla="*/ 40 w 40"/>
                <a:gd name="T27" fmla="*/ 4 h 52"/>
                <a:gd name="T28" fmla="*/ 40 w 40"/>
                <a:gd name="T29" fmla="*/ 2 h 52"/>
                <a:gd name="T30" fmla="*/ 40 w 40"/>
                <a:gd name="T31" fmla="*/ 0 h 52"/>
                <a:gd name="T32" fmla="*/ 40 w 40"/>
                <a:gd name="T33" fmla="*/ 0 h 52"/>
                <a:gd name="T34" fmla="*/ 38 w 40"/>
                <a:gd name="T35" fmla="*/ 0 h 52"/>
                <a:gd name="T36" fmla="*/ 1 w 40"/>
                <a:gd name="T37" fmla="*/ 0 h 52"/>
                <a:gd name="T38" fmla="*/ 0 w 40"/>
                <a:gd name="T39" fmla="*/ 0 h 52"/>
                <a:gd name="T40" fmla="*/ 0 w 40"/>
                <a:gd name="T41" fmla="*/ 0 h 52"/>
                <a:gd name="T42" fmla="*/ 0 w 40"/>
                <a:gd name="T43" fmla="*/ 2 h 52"/>
                <a:gd name="T44" fmla="*/ 0 w 40"/>
                <a:gd name="T45" fmla="*/ 4 h 52"/>
                <a:gd name="T46" fmla="*/ 0 w 40"/>
                <a:gd name="T47" fmla="*/ 6 h 52"/>
                <a:gd name="T48" fmla="*/ 0 w 40"/>
                <a:gd name="T49" fmla="*/ 7 h 52"/>
                <a:gd name="T50" fmla="*/ 0 w 40"/>
                <a:gd name="T51" fmla="*/ 8 h 52"/>
                <a:gd name="T52" fmla="*/ 1 w 40"/>
                <a:gd name="T53" fmla="*/ 8 h 52"/>
                <a:gd name="T54" fmla="*/ 16 w 40"/>
                <a:gd name="T55" fmla="*/ 8 h 52"/>
                <a:gd name="T56" fmla="*/ 16 w 40"/>
                <a:gd name="T5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52">
                  <a:moveTo>
                    <a:pt x="16" y="51"/>
                  </a:moveTo>
                  <a:cubicBezTo>
                    <a:pt x="15" y="52"/>
                    <a:pt x="15" y="52"/>
                    <a:pt x="15" y="52"/>
                  </a:cubicBezTo>
                  <a:cubicBezTo>
                    <a:pt x="16" y="52"/>
                    <a:pt x="16" y="52"/>
                    <a:pt x="17" y="52"/>
                  </a:cubicBezTo>
                  <a:cubicBezTo>
                    <a:pt x="18" y="52"/>
                    <a:pt x="18" y="52"/>
                    <a:pt x="19" y="52"/>
                  </a:cubicBezTo>
                  <a:cubicBezTo>
                    <a:pt x="21" y="52"/>
                    <a:pt x="22" y="52"/>
                    <a:pt x="22" y="52"/>
                  </a:cubicBezTo>
                  <a:cubicBezTo>
                    <a:pt x="23" y="52"/>
                    <a:pt x="23" y="52"/>
                    <a:pt x="24" y="52"/>
                  </a:cubicBezTo>
                  <a:cubicBezTo>
                    <a:pt x="24" y="51"/>
                    <a:pt x="24" y="51"/>
                    <a:pt x="24" y="51"/>
                  </a:cubicBezTo>
                  <a:cubicBezTo>
                    <a:pt x="24" y="51"/>
                    <a:pt x="24" y="51"/>
                    <a:pt x="24" y="51"/>
                  </a:cubicBezTo>
                  <a:cubicBezTo>
                    <a:pt x="24" y="51"/>
                    <a:pt x="24" y="52"/>
                    <a:pt x="24" y="8"/>
                  </a:cubicBezTo>
                  <a:cubicBezTo>
                    <a:pt x="24" y="8"/>
                    <a:pt x="25" y="8"/>
                    <a:pt x="38" y="8"/>
                  </a:cubicBezTo>
                  <a:cubicBezTo>
                    <a:pt x="38" y="8"/>
                    <a:pt x="40" y="8"/>
                    <a:pt x="40" y="8"/>
                  </a:cubicBezTo>
                  <a:cubicBezTo>
                    <a:pt x="40" y="8"/>
                    <a:pt x="40" y="8"/>
                    <a:pt x="40" y="7"/>
                  </a:cubicBezTo>
                  <a:cubicBezTo>
                    <a:pt x="40" y="6"/>
                    <a:pt x="40" y="6"/>
                    <a:pt x="40" y="6"/>
                  </a:cubicBezTo>
                  <a:cubicBezTo>
                    <a:pt x="40" y="5"/>
                    <a:pt x="40" y="4"/>
                    <a:pt x="40" y="4"/>
                  </a:cubicBezTo>
                  <a:cubicBezTo>
                    <a:pt x="40" y="3"/>
                    <a:pt x="40" y="2"/>
                    <a:pt x="40" y="2"/>
                  </a:cubicBezTo>
                  <a:cubicBezTo>
                    <a:pt x="40" y="1"/>
                    <a:pt x="40" y="0"/>
                    <a:pt x="40" y="0"/>
                  </a:cubicBezTo>
                  <a:cubicBezTo>
                    <a:pt x="40" y="0"/>
                    <a:pt x="40" y="0"/>
                    <a:pt x="40" y="0"/>
                  </a:cubicBezTo>
                  <a:cubicBezTo>
                    <a:pt x="38" y="0"/>
                    <a:pt x="38" y="0"/>
                    <a:pt x="38" y="0"/>
                  </a:cubicBezTo>
                  <a:cubicBezTo>
                    <a:pt x="38" y="0"/>
                    <a:pt x="38" y="0"/>
                    <a:pt x="1" y="0"/>
                  </a:cubicBezTo>
                  <a:cubicBezTo>
                    <a:pt x="0" y="0"/>
                    <a:pt x="0" y="0"/>
                    <a:pt x="0" y="0"/>
                  </a:cubicBezTo>
                  <a:cubicBezTo>
                    <a:pt x="0" y="0"/>
                    <a:pt x="0" y="0"/>
                    <a:pt x="0" y="0"/>
                  </a:cubicBezTo>
                  <a:cubicBezTo>
                    <a:pt x="0" y="0"/>
                    <a:pt x="0" y="1"/>
                    <a:pt x="0" y="2"/>
                  </a:cubicBezTo>
                  <a:cubicBezTo>
                    <a:pt x="0" y="2"/>
                    <a:pt x="0" y="3"/>
                    <a:pt x="0" y="4"/>
                  </a:cubicBezTo>
                  <a:cubicBezTo>
                    <a:pt x="0" y="4"/>
                    <a:pt x="0" y="5"/>
                    <a:pt x="0" y="6"/>
                  </a:cubicBezTo>
                  <a:cubicBezTo>
                    <a:pt x="0" y="7"/>
                    <a:pt x="0" y="7"/>
                    <a:pt x="0" y="7"/>
                  </a:cubicBezTo>
                  <a:cubicBezTo>
                    <a:pt x="0" y="8"/>
                    <a:pt x="0" y="8"/>
                    <a:pt x="0" y="8"/>
                  </a:cubicBezTo>
                  <a:cubicBezTo>
                    <a:pt x="0" y="8"/>
                    <a:pt x="1" y="8"/>
                    <a:pt x="1" y="8"/>
                  </a:cubicBezTo>
                  <a:cubicBezTo>
                    <a:pt x="1" y="8"/>
                    <a:pt x="0" y="8"/>
                    <a:pt x="16" y="8"/>
                  </a:cubicBezTo>
                  <a:cubicBezTo>
                    <a:pt x="16" y="8"/>
                    <a:pt x="16" y="8"/>
                    <a:pt x="16" y="51"/>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a:solidFill>
                  <a:srgbClr val="58585B"/>
                </a:solidFill>
              </a:endParaRPr>
            </a:p>
          </p:txBody>
        </p:sp>
        <p:sp>
          <p:nvSpPr>
            <p:cNvPr id="10" name="Freeform 8"/>
            <p:cNvSpPr>
              <a:spLocks/>
            </p:cNvSpPr>
            <p:nvPr/>
          </p:nvSpPr>
          <p:spPr bwMode="auto">
            <a:xfrm>
              <a:off x="3454733" y="1133414"/>
              <a:ext cx="998538" cy="1343025"/>
            </a:xfrm>
            <a:custGeom>
              <a:avLst/>
              <a:gdLst>
                <a:gd name="T0" fmla="*/ 241 w 265"/>
                <a:gd name="T1" fmla="*/ 175 h 356"/>
                <a:gd name="T2" fmla="*/ 200 w 265"/>
                <a:gd name="T3" fmla="*/ 124 h 356"/>
                <a:gd name="T4" fmla="*/ 190 w 265"/>
                <a:gd name="T5" fmla="*/ 128 h 356"/>
                <a:gd name="T6" fmla="*/ 168 w 265"/>
                <a:gd name="T7" fmla="*/ 110 h 356"/>
                <a:gd name="T8" fmla="*/ 152 w 265"/>
                <a:gd name="T9" fmla="*/ 115 h 356"/>
                <a:gd name="T10" fmla="*/ 137 w 265"/>
                <a:gd name="T11" fmla="*/ 97 h 356"/>
                <a:gd name="T12" fmla="*/ 116 w 265"/>
                <a:gd name="T13" fmla="*/ 99 h 356"/>
                <a:gd name="T14" fmla="*/ 109 w 265"/>
                <a:gd name="T15" fmla="*/ 112 h 356"/>
                <a:gd name="T16" fmla="*/ 107 w 265"/>
                <a:gd name="T17" fmla="*/ 130 h 356"/>
                <a:gd name="T18" fmla="*/ 82 w 265"/>
                <a:gd name="T19" fmla="*/ 68 h 356"/>
                <a:gd name="T20" fmla="*/ 65 w 265"/>
                <a:gd name="T21" fmla="*/ 15 h 356"/>
                <a:gd name="T22" fmla="*/ 49 w 265"/>
                <a:gd name="T23" fmla="*/ 2 h 356"/>
                <a:gd name="T24" fmla="*/ 34 w 265"/>
                <a:gd name="T25" fmla="*/ 27 h 356"/>
                <a:gd name="T26" fmla="*/ 49 w 265"/>
                <a:gd name="T27" fmla="*/ 88 h 356"/>
                <a:gd name="T28" fmla="*/ 77 w 265"/>
                <a:gd name="T29" fmla="*/ 167 h 356"/>
                <a:gd name="T30" fmla="*/ 82 w 265"/>
                <a:gd name="T31" fmla="*/ 188 h 356"/>
                <a:gd name="T32" fmla="*/ 70 w 265"/>
                <a:gd name="T33" fmla="*/ 171 h 356"/>
                <a:gd name="T34" fmla="*/ 61 w 265"/>
                <a:gd name="T35" fmla="*/ 162 h 356"/>
                <a:gd name="T36" fmla="*/ 42 w 265"/>
                <a:gd name="T37" fmla="*/ 142 h 356"/>
                <a:gd name="T38" fmla="*/ 7 w 265"/>
                <a:gd name="T39" fmla="*/ 138 h 356"/>
                <a:gd name="T40" fmla="*/ 11 w 265"/>
                <a:gd name="T41" fmla="*/ 154 h 356"/>
                <a:gd name="T42" fmla="*/ 23 w 265"/>
                <a:gd name="T43" fmla="*/ 165 h 356"/>
                <a:gd name="T44" fmla="*/ 35 w 265"/>
                <a:gd name="T45" fmla="*/ 188 h 356"/>
                <a:gd name="T46" fmla="*/ 50 w 265"/>
                <a:gd name="T47" fmla="*/ 209 h 356"/>
                <a:gd name="T48" fmla="*/ 59 w 265"/>
                <a:gd name="T49" fmla="*/ 226 h 356"/>
                <a:gd name="T50" fmla="*/ 79 w 265"/>
                <a:gd name="T51" fmla="*/ 252 h 356"/>
                <a:gd name="T52" fmla="*/ 151 w 265"/>
                <a:gd name="T53" fmla="*/ 319 h 356"/>
                <a:gd name="T54" fmla="*/ 185 w 265"/>
                <a:gd name="T55" fmla="*/ 353 h 356"/>
                <a:gd name="T56" fmla="*/ 197 w 265"/>
                <a:gd name="T57" fmla="*/ 356 h 356"/>
                <a:gd name="T58" fmla="*/ 265 w 265"/>
                <a:gd name="T59" fmla="*/ 274 h 356"/>
                <a:gd name="T60" fmla="*/ 257 w 265"/>
                <a:gd name="T61" fmla="*/ 260 h 356"/>
                <a:gd name="T62" fmla="*/ 241 w 265"/>
                <a:gd name="T63" fmla="*/ 17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356">
                  <a:moveTo>
                    <a:pt x="241" y="175"/>
                  </a:moveTo>
                  <a:cubicBezTo>
                    <a:pt x="235" y="153"/>
                    <a:pt x="223" y="123"/>
                    <a:pt x="200" y="124"/>
                  </a:cubicBezTo>
                  <a:cubicBezTo>
                    <a:pt x="195" y="124"/>
                    <a:pt x="190" y="128"/>
                    <a:pt x="190" y="128"/>
                  </a:cubicBezTo>
                  <a:cubicBezTo>
                    <a:pt x="190" y="128"/>
                    <a:pt x="185" y="112"/>
                    <a:pt x="168" y="110"/>
                  </a:cubicBezTo>
                  <a:cubicBezTo>
                    <a:pt x="158" y="109"/>
                    <a:pt x="152" y="115"/>
                    <a:pt x="152" y="115"/>
                  </a:cubicBezTo>
                  <a:cubicBezTo>
                    <a:pt x="152" y="115"/>
                    <a:pt x="145" y="99"/>
                    <a:pt x="137" y="97"/>
                  </a:cubicBezTo>
                  <a:cubicBezTo>
                    <a:pt x="129" y="94"/>
                    <a:pt x="118" y="96"/>
                    <a:pt x="116" y="99"/>
                  </a:cubicBezTo>
                  <a:cubicBezTo>
                    <a:pt x="113" y="103"/>
                    <a:pt x="110" y="105"/>
                    <a:pt x="109" y="112"/>
                  </a:cubicBezTo>
                  <a:cubicBezTo>
                    <a:pt x="108" y="119"/>
                    <a:pt x="107" y="130"/>
                    <a:pt x="107" y="130"/>
                  </a:cubicBezTo>
                  <a:cubicBezTo>
                    <a:pt x="107" y="130"/>
                    <a:pt x="86" y="78"/>
                    <a:pt x="82" y="68"/>
                  </a:cubicBezTo>
                  <a:cubicBezTo>
                    <a:pt x="78" y="56"/>
                    <a:pt x="68" y="21"/>
                    <a:pt x="65" y="15"/>
                  </a:cubicBezTo>
                  <a:cubicBezTo>
                    <a:pt x="61" y="8"/>
                    <a:pt x="58" y="0"/>
                    <a:pt x="49" y="2"/>
                  </a:cubicBezTo>
                  <a:cubicBezTo>
                    <a:pt x="41" y="3"/>
                    <a:pt x="31" y="9"/>
                    <a:pt x="34" y="27"/>
                  </a:cubicBezTo>
                  <a:cubicBezTo>
                    <a:pt x="38" y="45"/>
                    <a:pt x="45" y="74"/>
                    <a:pt x="49" y="88"/>
                  </a:cubicBezTo>
                  <a:cubicBezTo>
                    <a:pt x="53" y="101"/>
                    <a:pt x="72" y="151"/>
                    <a:pt x="77" y="167"/>
                  </a:cubicBezTo>
                  <a:cubicBezTo>
                    <a:pt x="82" y="182"/>
                    <a:pt x="82" y="188"/>
                    <a:pt x="82" y="188"/>
                  </a:cubicBezTo>
                  <a:cubicBezTo>
                    <a:pt x="82" y="188"/>
                    <a:pt x="74" y="176"/>
                    <a:pt x="70" y="171"/>
                  </a:cubicBezTo>
                  <a:cubicBezTo>
                    <a:pt x="65" y="166"/>
                    <a:pt x="61" y="162"/>
                    <a:pt x="61" y="162"/>
                  </a:cubicBezTo>
                  <a:cubicBezTo>
                    <a:pt x="61" y="162"/>
                    <a:pt x="53" y="147"/>
                    <a:pt x="42" y="142"/>
                  </a:cubicBezTo>
                  <a:cubicBezTo>
                    <a:pt x="31" y="136"/>
                    <a:pt x="16" y="130"/>
                    <a:pt x="7" y="138"/>
                  </a:cubicBezTo>
                  <a:cubicBezTo>
                    <a:pt x="0" y="146"/>
                    <a:pt x="8" y="151"/>
                    <a:pt x="11" y="154"/>
                  </a:cubicBezTo>
                  <a:cubicBezTo>
                    <a:pt x="15" y="157"/>
                    <a:pt x="22" y="162"/>
                    <a:pt x="23" y="165"/>
                  </a:cubicBezTo>
                  <a:cubicBezTo>
                    <a:pt x="25" y="168"/>
                    <a:pt x="33" y="185"/>
                    <a:pt x="35" y="188"/>
                  </a:cubicBezTo>
                  <a:cubicBezTo>
                    <a:pt x="38" y="191"/>
                    <a:pt x="47" y="205"/>
                    <a:pt x="50" y="209"/>
                  </a:cubicBezTo>
                  <a:cubicBezTo>
                    <a:pt x="53" y="213"/>
                    <a:pt x="57" y="221"/>
                    <a:pt x="59" y="226"/>
                  </a:cubicBezTo>
                  <a:cubicBezTo>
                    <a:pt x="61" y="231"/>
                    <a:pt x="68" y="242"/>
                    <a:pt x="79" y="252"/>
                  </a:cubicBezTo>
                  <a:cubicBezTo>
                    <a:pt x="90" y="264"/>
                    <a:pt x="142" y="309"/>
                    <a:pt x="151" y="319"/>
                  </a:cubicBezTo>
                  <a:cubicBezTo>
                    <a:pt x="157" y="325"/>
                    <a:pt x="171" y="340"/>
                    <a:pt x="185" y="353"/>
                  </a:cubicBezTo>
                  <a:cubicBezTo>
                    <a:pt x="187" y="355"/>
                    <a:pt x="192" y="356"/>
                    <a:pt x="197" y="356"/>
                  </a:cubicBezTo>
                  <a:cubicBezTo>
                    <a:pt x="223" y="332"/>
                    <a:pt x="246" y="304"/>
                    <a:pt x="265" y="274"/>
                  </a:cubicBezTo>
                  <a:cubicBezTo>
                    <a:pt x="261" y="269"/>
                    <a:pt x="258" y="263"/>
                    <a:pt x="257" y="260"/>
                  </a:cubicBezTo>
                  <a:cubicBezTo>
                    <a:pt x="256" y="254"/>
                    <a:pt x="242" y="181"/>
                    <a:pt x="241" y="175"/>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a:solidFill>
                  <a:srgbClr val="58585B"/>
                </a:solidFill>
              </a:endParaRPr>
            </a:p>
          </p:txBody>
        </p:sp>
        <p:sp>
          <p:nvSpPr>
            <p:cNvPr id="11" name="Freeform 9"/>
            <p:cNvSpPr>
              <a:spLocks/>
            </p:cNvSpPr>
            <p:nvPr/>
          </p:nvSpPr>
          <p:spPr bwMode="auto">
            <a:xfrm>
              <a:off x="2707020" y="933389"/>
              <a:ext cx="133350" cy="203200"/>
            </a:xfrm>
            <a:custGeom>
              <a:avLst/>
              <a:gdLst>
                <a:gd name="T0" fmla="*/ 21 w 35"/>
                <a:gd name="T1" fmla="*/ 45 h 54"/>
                <a:gd name="T2" fmla="*/ 19 w 35"/>
                <a:gd name="T3" fmla="*/ 46 h 54"/>
                <a:gd name="T4" fmla="*/ 15 w 35"/>
                <a:gd name="T5" fmla="*/ 46 h 54"/>
                <a:gd name="T6" fmla="*/ 10 w 35"/>
                <a:gd name="T7" fmla="*/ 45 h 54"/>
                <a:gd name="T8" fmla="*/ 6 w 35"/>
                <a:gd name="T9" fmla="*/ 45 h 54"/>
                <a:gd name="T10" fmla="*/ 4 w 35"/>
                <a:gd name="T11" fmla="*/ 43 h 54"/>
                <a:gd name="T12" fmla="*/ 2 w 35"/>
                <a:gd name="T13" fmla="*/ 42 h 54"/>
                <a:gd name="T14" fmla="*/ 1 w 35"/>
                <a:gd name="T15" fmla="*/ 42 h 54"/>
                <a:gd name="T16" fmla="*/ 0 w 35"/>
                <a:gd name="T17" fmla="*/ 43 h 54"/>
                <a:gd name="T18" fmla="*/ 0 w 35"/>
                <a:gd name="T19" fmla="*/ 45 h 54"/>
                <a:gd name="T20" fmla="*/ 0 w 35"/>
                <a:gd name="T21" fmla="*/ 46 h 54"/>
                <a:gd name="T22" fmla="*/ 0 w 35"/>
                <a:gd name="T23" fmla="*/ 49 h 54"/>
                <a:gd name="T24" fmla="*/ 1 w 35"/>
                <a:gd name="T25" fmla="*/ 51 h 54"/>
                <a:gd name="T26" fmla="*/ 3 w 35"/>
                <a:gd name="T27" fmla="*/ 53 h 54"/>
                <a:gd name="T28" fmla="*/ 6 w 35"/>
                <a:gd name="T29" fmla="*/ 53 h 54"/>
                <a:gd name="T30" fmla="*/ 10 w 35"/>
                <a:gd name="T31" fmla="*/ 54 h 54"/>
                <a:gd name="T32" fmla="*/ 15 w 35"/>
                <a:gd name="T33" fmla="*/ 54 h 54"/>
                <a:gd name="T34" fmla="*/ 23 w 35"/>
                <a:gd name="T35" fmla="*/ 54 h 54"/>
                <a:gd name="T36" fmla="*/ 29 w 35"/>
                <a:gd name="T37" fmla="*/ 51 h 54"/>
                <a:gd name="T38" fmla="*/ 33 w 35"/>
                <a:gd name="T39" fmla="*/ 45 h 54"/>
                <a:gd name="T40" fmla="*/ 35 w 35"/>
                <a:gd name="T41" fmla="*/ 38 h 54"/>
                <a:gd name="T42" fmla="*/ 34 w 35"/>
                <a:gd name="T43" fmla="*/ 33 h 54"/>
                <a:gd name="T44" fmla="*/ 31 w 35"/>
                <a:gd name="T45" fmla="*/ 29 h 54"/>
                <a:gd name="T46" fmla="*/ 27 w 35"/>
                <a:gd name="T47" fmla="*/ 26 h 54"/>
                <a:gd name="T48" fmla="*/ 24 w 35"/>
                <a:gd name="T49" fmla="*/ 23 h 54"/>
                <a:gd name="T50" fmla="*/ 19 w 35"/>
                <a:gd name="T51" fmla="*/ 22 h 54"/>
                <a:gd name="T52" fmla="*/ 16 w 35"/>
                <a:gd name="T53" fmla="*/ 20 h 54"/>
                <a:gd name="T54" fmla="*/ 13 w 35"/>
                <a:gd name="T55" fmla="*/ 18 h 54"/>
                <a:gd name="T56" fmla="*/ 12 w 35"/>
                <a:gd name="T57" fmla="*/ 14 h 54"/>
                <a:gd name="T58" fmla="*/ 12 w 35"/>
                <a:gd name="T59" fmla="*/ 12 h 54"/>
                <a:gd name="T60" fmla="*/ 14 w 35"/>
                <a:gd name="T61" fmla="*/ 11 h 54"/>
                <a:gd name="T62" fmla="*/ 16 w 35"/>
                <a:gd name="T63" fmla="*/ 10 h 54"/>
                <a:gd name="T64" fmla="*/ 19 w 35"/>
                <a:gd name="T65" fmla="*/ 10 h 54"/>
                <a:gd name="T66" fmla="*/ 23 w 35"/>
                <a:gd name="T67" fmla="*/ 10 h 54"/>
                <a:gd name="T68" fmla="*/ 27 w 35"/>
                <a:gd name="T69" fmla="*/ 12 h 54"/>
                <a:gd name="T70" fmla="*/ 29 w 35"/>
                <a:gd name="T71" fmla="*/ 14 h 54"/>
                <a:gd name="T72" fmla="*/ 30 w 35"/>
                <a:gd name="T73" fmla="*/ 14 h 54"/>
                <a:gd name="T74" fmla="*/ 31 w 35"/>
                <a:gd name="T75" fmla="*/ 14 h 54"/>
                <a:gd name="T76" fmla="*/ 32 w 35"/>
                <a:gd name="T77" fmla="*/ 11 h 54"/>
                <a:gd name="T78" fmla="*/ 32 w 35"/>
                <a:gd name="T79" fmla="*/ 10 h 54"/>
                <a:gd name="T80" fmla="*/ 32 w 35"/>
                <a:gd name="T81" fmla="*/ 8 h 54"/>
                <a:gd name="T82" fmla="*/ 32 w 35"/>
                <a:gd name="T83" fmla="*/ 6 h 54"/>
                <a:gd name="T84" fmla="*/ 32 w 35"/>
                <a:gd name="T85" fmla="*/ 5 h 54"/>
                <a:gd name="T86" fmla="*/ 32 w 35"/>
                <a:gd name="T87" fmla="*/ 4 h 54"/>
                <a:gd name="T88" fmla="*/ 31 w 35"/>
                <a:gd name="T89" fmla="*/ 3 h 54"/>
                <a:gd name="T90" fmla="*/ 29 w 35"/>
                <a:gd name="T91" fmla="*/ 2 h 54"/>
                <a:gd name="T92" fmla="*/ 26 w 35"/>
                <a:gd name="T93" fmla="*/ 2 h 54"/>
                <a:gd name="T94" fmla="*/ 23 w 35"/>
                <a:gd name="T95" fmla="*/ 1 h 54"/>
                <a:gd name="T96" fmla="*/ 19 w 35"/>
                <a:gd name="T97" fmla="*/ 0 h 54"/>
                <a:gd name="T98" fmla="*/ 12 w 35"/>
                <a:gd name="T99" fmla="*/ 2 h 54"/>
                <a:gd name="T100" fmla="*/ 6 w 35"/>
                <a:gd name="T101" fmla="*/ 4 h 54"/>
                <a:gd name="T102" fmla="*/ 2 w 35"/>
                <a:gd name="T103" fmla="*/ 9 h 54"/>
                <a:gd name="T104" fmla="*/ 1 w 35"/>
                <a:gd name="T105" fmla="*/ 16 h 54"/>
                <a:gd name="T106" fmla="*/ 2 w 35"/>
                <a:gd name="T107" fmla="*/ 22 h 54"/>
                <a:gd name="T108" fmla="*/ 5 w 35"/>
                <a:gd name="T109" fmla="*/ 26 h 54"/>
                <a:gd name="T110" fmla="*/ 9 w 35"/>
                <a:gd name="T111" fmla="*/ 29 h 54"/>
                <a:gd name="T112" fmla="*/ 12 w 35"/>
                <a:gd name="T113" fmla="*/ 30 h 54"/>
                <a:gd name="T114" fmla="*/ 16 w 35"/>
                <a:gd name="T115" fmla="*/ 33 h 54"/>
                <a:gd name="T116" fmla="*/ 20 w 35"/>
                <a:gd name="T117" fmla="*/ 34 h 54"/>
                <a:gd name="T118" fmla="*/ 23 w 35"/>
                <a:gd name="T119" fmla="*/ 37 h 54"/>
                <a:gd name="T120" fmla="*/ 24 w 35"/>
                <a:gd name="T121" fmla="*/ 40 h 54"/>
                <a:gd name="T122" fmla="*/ 23 w 35"/>
                <a:gd name="T123" fmla="*/ 42 h 54"/>
                <a:gd name="T124" fmla="*/ 21 w 35"/>
                <a:gd name="T125"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 h="54">
                  <a:moveTo>
                    <a:pt x="21" y="45"/>
                  </a:moveTo>
                  <a:cubicBezTo>
                    <a:pt x="20" y="45"/>
                    <a:pt x="20" y="46"/>
                    <a:pt x="19" y="46"/>
                  </a:cubicBezTo>
                  <a:cubicBezTo>
                    <a:pt x="18" y="46"/>
                    <a:pt x="16" y="46"/>
                    <a:pt x="15" y="46"/>
                  </a:cubicBezTo>
                  <a:cubicBezTo>
                    <a:pt x="13" y="46"/>
                    <a:pt x="12" y="46"/>
                    <a:pt x="10" y="45"/>
                  </a:cubicBezTo>
                  <a:cubicBezTo>
                    <a:pt x="9" y="45"/>
                    <a:pt x="7" y="45"/>
                    <a:pt x="6" y="45"/>
                  </a:cubicBezTo>
                  <a:cubicBezTo>
                    <a:pt x="5" y="44"/>
                    <a:pt x="4" y="43"/>
                    <a:pt x="4" y="43"/>
                  </a:cubicBezTo>
                  <a:cubicBezTo>
                    <a:pt x="3" y="42"/>
                    <a:pt x="2" y="42"/>
                    <a:pt x="2" y="42"/>
                  </a:cubicBezTo>
                  <a:cubicBezTo>
                    <a:pt x="1" y="42"/>
                    <a:pt x="1" y="42"/>
                    <a:pt x="1" y="42"/>
                  </a:cubicBezTo>
                  <a:cubicBezTo>
                    <a:pt x="1" y="42"/>
                    <a:pt x="0" y="43"/>
                    <a:pt x="0" y="43"/>
                  </a:cubicBezTo>
                  <a:cubicBezTo>
                    <a:pt x="0" y="43"/>
                    <a:pt x="0" y="44"/>
                    <a:pt x="0" y="45"/>
                  </a:cubicBezTo>
                  <a:cubicBezTo>
                    <a:pt x="0" y="45"/>
                    <a:pt x="0" y="45"/>
                    <a:pt x="0" y="46"/>
                  </a:cubicBezTo>
                  <a:cubicBezTo>
                    <a:pt x="0" y="48"/>
                    <a:pt x="0" y="49"/>
                    <a:pt x="0" y="49"/>
                  </a:cubicBezTo>
                  <a:cubicBezTo>
                    <a:pt x="0" y="50"/>
                    <a:pt x="0" y="51"/>
                    <a:pt x="1" y="51"/>
                  </a:cubicBezTo>
                  <a:cubicBezTo>
                    <a:pt x="1" y="51"/>
                    <a:pt x="2" y="52"/>
                    <a:pt x="3" y="53"/>
                  </a:cubicBezTo>
                  <a:cubicBezTo>
                    <a:pt x="4" y="53"/>
                    <a:pt x="4" y="53"/>
                    <a:pt x="6" y="53"/>
                  </a:cubicBezTo>
                  <a:cubicBezTo>
                    <a:pt x="7" y="54"/>
                    <a:pt x="9" y="54"/>
                    <a:pt x="10" y="54"/>
                  </a:cubicBezTo>
                  <a:cubicBezTo>
                    <a:pt x="12" y="54"/>
                    <a:pt x="13" y="54"/>
                    <a:pt x="15" y="54"/>
                  </a:cubicBezTo>
                  <a:cubicBezTo>
                    <a:pt x="18" y="54"/>
                    <a:pt x="20" y="54"/>
                    <a:pt x="23" y="54"/>
                  </a:cubicBezTo>
                  <a:cubicBezTo>
                    <a:pt x="25" y="53"/>
                    <a:pt x="27" y="52"/>
                    <a:pt x="29" y="51"/>
                  </a:cubicBezTo>
                  <a:cubicBezTo>
                    <a:pt x="31" y="49"/>
                    <a:pt x="32" y="48"/>
                    <a:pt x="33" y="45"/>
                  </a:cubicBezTo>
                  <a:cubicBezTo>
                    <a:pt x="34" y="44"/>
                    <a:pt x="35" y="41"/>
                    <a:pt x="35" y="38"/>
                  </a:cubicBezTo>
                  <a:cubicBezTo>
                    <a:pt x="35" y="36"/>
                    <a:pt x="34" y="34"/>
                    <a:pt x="34" y="33"/>
                  </a:cubicBezTo>
                  <a:cubicBezTo>
                    <a:pt x="33" y="31"/>
                    <a:pt x="32" y="29"/>
                    <a:pt x="31" y="29"/>
                  </a:cubicBezTo>
                  <a:cubicBezTo>
                    <a:pt x="30" y="28"/>
                    <a:pt x="29" y="26"/>
                    <a:pt x="27" y="26"/>
                  </a:cubicBezTo>
                  <a:cubicBezTo>
                    <a:pt x="26" y="25"/>
                    <a:pt x="24" y="24"/>
                    <a:pt x="24" y="23"/>
                  </a:cubicBezTo>
                  <a:cubicBezTo>
                    <a:pt x="22" y="23"/>
                    <a:pt x="20" y="22"/>
                    <a:pt x="19" y="22"/>
                  </a:cubicBezTo>
                  <a:cubicBezTo>
                    <a:pt x="18" y="21"/>
                    <a:pt x="16" y="21"/>
                    <a:pt x="16" y="20"/>
                  </a:cubicBezTo>
                  <a:cubicBezTo>
                    <a:pt x="14" y="19"/>
                    <a:pt x="13" y="18"/>
                    <a:pt x="13" y="18"/>
                  </a:cubicBezTo>
                  <a:cubicBezTo>
                    <a:pt x="12" y="17"/>
                    <a:pt x="12" y="16"/>
                    <a:pt x="12" y="14"/>
                  </a:cubicBezTo>
                  <a:cubicBezTo>
                    <a:pt x="12" y="14"/>
                    <a:pt x="12" y="13"/>
                    <a:pt x="12" y="12"/>
                  </a:cubicBezTo>
                  <a:cubicBezTo>
                    <a:pt x="12" y="11"/>
                    <a:pt x="13" y="12"/>
                    <a:pt x="14" y="11"/>
                  </a:cubicBezTo>
                  <a:cubicBezTo>
                    <a:pt x="14" y="10"/>
                    <a:pt x="15" y="10"/>
                    <a:pt x="16" y="10"/>
                  </a:cubicBezTo>
                  <a:cubicBezTo>
                    <a:pt x="16" y="10"/>
                    <a:pt x="18" y="10"/>
                    <a:pt x="19" y="10"/>
                  </a:cubicBezTo>
                  <a:cubicBezTo>
                    <a:pt x="20" y="10"/>
                    <a:pt x="22" y="9"/>
                    <a:pt x="23" y="10"/>
                  </a:cubicBezTo>
                  <a:cubicBezTo>
                    <a:pt x="24" y="10"/>
                    <a:pt x="25" y="12"/>
                    <a:pt x="27" y="12"/>
                  </a:cubicBezTo>
                  <a:cubicBezTo>
                    <a:pt x="27" y="13"/>
                    <a:pt x="28" y="10"/>
                    <a:pt x="29" y="14"/>
                  </a:cubicBezTo>
                  <a:cubicBezTo>
                    <a:pt x="30" y="14"/>
                    <a:pt x="30" y="14"/>
                    <a:pt x="30" y="14"/>
                  </a:cubicBezTo>
                  <a:cubicBezTo>
                    <a:pt x="31" y="14"/>
                    <a:pt x="31" y="14"/>
                    <a:pt x="31" y="14"/>
                  </a:cubicBezTo>
                  <a:cubicBezTo>
                    <a:pt x="31" y="14"/>
                    <a:pt x="32" y="12"/>
                    <a:pt x="32" y="11"/>
                  </a:cubicBezTo>
                  <a:cubicBezTo>
                    <a:pt x="32" y="11"/>
                    <a:pt x="32" y="10"/>
                    <a:pt x="32" y="10"/>
                  </a:cubicBezTo>
                  <a:cubicBezTo>
                    <a:pt x="32" y="10"/>
                    <a:pt x="32" y="9"/>
                    <a:pt x="32" y="8"/>
                  </a:cubicBezTo>
                  <a:cubicBezTo>
                    <a:pt x="32" y="7"/>
                    <a:pt x="32" y="6"/>
                    <a:pt x="32" y="6"/>
                  </a:cubicBezTo>
                  <a:cubicBezTo>
                    <a:pt x="32" y="6"/>
                    <a:pt x="32" y="6"/>
                    <a:pt x="32" y="5"/>
                  </a:cubicBezTo>
                  <a:cubicBezTo>
                    <a:pt x="32" y="5"/>
                    <a:pt x="32" y="5"/>
                    <a:pt x="32" y="4"/>
                  </a:cubicBezTo>
                  <a:cubicBezTo>
                    <a:pt x="32" y="4"/>
                    <a:pt x="31" y="4"/>
                    <a:pt x="31" y="3"/>
                  </a:cubicBezTo>
                  <a:cubicBezTo>
                    <a:pt x="30" y="3"/>
                    <a:pt x="30" y="3"/>
                    <a:pt x="29" y="2"/>
                  </a:cubicBezTo>
                  <a:cubicBezTo>
                    <a:pt x="28" y="2"/>
                    <a:pt x="27" y="2"/>
                    <a:pt x="26" y="2"/>
                  </a:cubicBezTo>
                  <a:cubicBezTo>
                    <a:pt x="25" y="1"/>
                    <a:pt x="24" y="1"/>
                    <a:pt x="23" y="1"/>
                  </a:cubicBezTo>
                  <a:cubicBezTo>
                    <a:pt x="21" y="1"/>
                    <a:pt x="20" y="0"/>
                    <a:pt x="19" y="0"/>
                  </a:cubicBezTo>
                  <a:cubicBezTo>
                    <a:pt x="16" y="0"/>
                    <a:pt x="14" y="1"/>
                    <a:pt x="12" y="2"/>
                  </a:cubicBezTo>
                  <a:cubicBezTo>
                    <a:pt x="10" y="2"/>
                    <a:pt x="8" y="3"/>
                    <a:pt x="6" y="4"/>
                  </a:cubicBezTo>
                  <a:cubicBezTo>
                    <a:pt x="5" y="6"/>
                    <a:pt x="4" y="7"/>
                    <a:pt x="2" y="9"/>
                  </a:cubicBezTo>
                  <a:cubicBezTo>
                    <a:pt x="1" y="11"/>
                    <a:pt x="1" y="13"/>
                    <a:pt x="1" y="16"/>
                  </a:cubicBezTo>
                  <a:cubicBezTo>
                    <a:pt x="1" y="18"/>
                    <a:pt x="1" y="20"/>
                    <a:pt x="2" y="22"/>
                  </a:cubicBezTo>
                  <a:cubicBezTo>
                    <a:pt x="3" y="23"/>
                    <a:pt x="4" y="24"/>
                    <a:pt x="5" y="26"/>
                  </a:cubicBezTo>
                  <a:cubicBezTo>
                    <a:pt x="5" y="26"/>
                    <a:pt x="7" y="28"/>
                    <a:pt x="9" y="29"/>
                  </a:cubicBezTo>
                  <a:cubicBezTo>
                    <a:pt x="9" y="30"/>
                    <a:pt x="11" y="30"/>
                    <a:pt x="12" y="30"/>
                  </a:cubicBezTo>
                  <a:cubicBezTo>
                    <a:pt x="14" y="31"/>
                    <a:pt x="15" y="32"/>
                    <a:pt x="16" y="33"/>
                  </a:cubicBezTo>
                  <a:cubicBezTo>
                    <a:pt x="18" y="33"/>
                    <a:pt x="19" y="33"/>
                    <a:pt x="20" y="34"/>
                  </a:cubicBezTo>
                  <a:cubicBezTo>
                    <a:pt x="21" y="35"/>
                    <a:pt x="22" y="36"/>
                    <a:pt x="23" y="37"/>
                  </a:cubicBezTo>
                  <a:cubicBezTo>
                    <a:pt x="24" y="37"/>
                    <a:pt x="24" y="38"/>
                    <a:pt x="24" y="40"/>
                  </a:cubicBezTo>
                  <a:cubicBezTo>
                    <a:pt x="24" y="41"/>
                    <a:pt x="24" y="41"/>
                    <a:pt x="23" y="42"/>
                  </a:cubicBezTo>
                  <a:cubicBezTo>
                    <a:pt x="23" y="43"/>
                    <a:pt x="22" y="44"/>
                    <a:pt x="21" y="45"/>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a:solidFill>
                  <a:srgbClr val="58585B"/>
                </a:solidFill>
              </a:endParaRPr>
            </a:p>
          </p:txBody>
        </p:sp>
        <p:sp>
          <p:nvSpPr>
            <p:cNvPr id="12" name="Freeform 10"/>
            <p:cNvSpPr>
              <a:spLocks noEditPoints="1"/>
            </p:cNvSpPr>
            <p:nvPr/>
          </p:nvSpPr>
          <p:spPr bwMode="auto">
            <a:xfrm>
              <a:off x="2978483" y="941327"/>
              <a:ext cx="180975" cy="195263"/>
            </a:xfrm>
            <a:custGeom>
              <a:avLst/>
              <a:gdLst>
                <a:gd name="T0" fmla="*/ 38 w 48"/>
                <a:gd name="T1" fmla="*/ 52 h 52"/>
                <a:gd name="T2" fmla="*/ 40 w 48"/>
                <a:gd name="T3" fmla="*/ 52 h 52"/>
                <a:gd name="T4" fmla="*/ 43 w 48"/>
                <a:gd name="T5" fmla="*/ 52 h 52"/>
                <a:gd name="T6" fmla="*/ 46 w 48"/>
                <a:gd name="T7" fmla="*/ 52 h 52"/>
                <a:gd name="T8" fmla="*/ 48 w 48"/>
                <a:gd name="T9" fmla="*/ 51 h 52"/>
                <a:gd name="T10" fmla="*/ 48 w 48"/>
                <a:gd name="T11" fmla="*/ 51 h 52"/>
                <a:gd name="T12" fmla="*/ 47 w 48"/>
                <a:gd name="T13" fmla="*/ 48 h 52"/>
                <a:gd name="T14" fmla="*/ 31 w 48"/>
                <a:gd name="T15" fmla="*/ 1 h 52"/>
                <a:gd name="T16" fmla="*/ 31 w 48"/>
                <a:gd name="T17" fmla="*/ 0 h 52"/>
                <a:gd name="T18" fmla="*/ 30 w 48"/>
                <a:gd name="T19" fmla="*/ 0 h 52"/>
                <a:gd name="T20" fmla="*/ 27 w 48"/>
                <a:gd name="T21" fmla="*/ 0 h 52"/>
                <a:gd name="T22" fmla="*/ 24 w 48"/>
                <a:gd name="T23" fmla="*/ 0 h 52"/>
                <a:gd name="T24" fmla="*/ 20 w 48"/>
                <a:gd name="T25" fmla="*/ 0 h 52"/>
                <a:gd name="T26" fmla="*/ 18 w 48"/>
                <a:gd name="T27" fmla="*/ 0 h 52"/>
                <a:gd name="T28" fmla="*/ 17 w 48"/>
                <a:gd name="T29" fmla="*/ 1 h 52"/>
                <a:gd name="T30" fmla="*/ 16 w 48"/>
                <a:gd name="T31" fmla="*/ 1 h 52"/>
                <a:gd name="T32" fmla="*/ 1 w 48"/>
                <a:gd name="T33" fmla="*/ 48 h 52"/>
                <a:gd name="T34" fmla="*/ 0 w 48"/>
                <a:gd name="T35" fmla="*/ 51 h 52"/>
                <a:gd name="T36" fmla="*/ 0 w 48"/>
                <a:gd name="T37" fmla="*/ 51 h 52"/>
                <a:gd name="T38" fmla="*/ 1 w 48"/>
                <a:gd name="T39" fmla="*/ 52 h 52"/>
                <a:gd name="T40" fmla="*/ 5 w 48"/>
                <a:gd name="T41" fmla="*/ 52 h 52"/>
                <a:gd name="T42" fmla="*/ 7 w 48"/>
                <a:gd name="T43" fmla="*/ 52 h 52"/>
                <a:gd name="T44" fmla="*/ 9 w 48"/>
                <a:gd name="T45" fmla="*/ 52 h 52"/>
                <a:gd name="T46" fmla="*/ 12 w 48"/>
                <a:gd name="T47" fmla="*/ 51 h 52"/>
                <a:gd name="T48" fmla="*/ 12 w 48"/>
                <a:gd name="T49" fmla="*/ 51 h 52"/>
                <a:gd name="T50" fmla="*/ 13 w 48"/>
                <a:gd name="T51" fmla="*/ 40 h 52"/>
                <a:gd name="T52" fmla="*/ 33 w 48"/>
                <a:gd name="T53" fmla="*/ 40 h 52"/>
                <a:gd name="T54" fmla="*/ 36 w 48"/>
                <a:gd name="T55" fmla="*/ 51 h 52"/>
                <a:gd name="T56" fmla="*/ 36 w 48"/>
                <a:gd name="T57" fmla="*/ 51 h 52"/>
                <a:gd name="T58" fmla="*/ 38 w 48"/>
                <a:gd name="T59" fmla="*/ 52 h 52"/>
                <a:gd name="T60" fmla="*/ 16 w 48"/>
                <a:gd name="T61" fmla="*/ 32 h 52"/>
                <a:gd name="T62" fmla="*/ 24 w 48"/>
                <a:gd name="T63" fmla="*/ 10 h 52"/>
                <a:gd name="T64" fmla="*/ 31 w 48"/>
                <a:gd name="T65" fmla="*/ 32 h 52"/>
                <a:gd name="T66" fmla="*/ 16 w 48"/>
                <a:gd name="T67"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2">
                  <a:moveTo>
                    <a:pt x="38" y="52"/>
                  </a:moveTo>
                  <a:cubicBezTo>
                    <a:pt x="39" y="52"/>
                    <a:pt x="39" y="52"/>
                    <a:pt x="40" y="52"/>
                  </a:cubicBezTo>
                  <a:cubicBezTo>
                    <a:pt x="41" y="52"/>
                    <a:pt x="42" y="52"/>
                    <a:pt x="43" y="52"/>
                  </a:cubicBezTo>
                  <a:cubicBezTo>
                    <a:pt x="44" y="52"/>
                    <a:pt x="46" y="52"/>
                    <a:pt x="46" y="52"/>
                  </a:cubicBezTo>
                  <a:cubicBezTo>
                    <a:pt x="47" y="52"/>
                    <a:pt x="48" y="52"/>
                    <a:pt x="48" y="51"/>
                  </a:cubicBezTo>
                  <a:cubicBezTo>
                    <a:pt x="48" y="51"/>
                    <a:pt x="48" y="51"/>
                    <a:pt x="48" y="51"/>
                  </a:cubicBezTo>
                  <a:cubicBezTo>
                    <a:pt x="48" y="50"/>
                    <a:pt x="48" y="49"/>
                    <a:pt x="47" y="48"/>
                  </a:cubicBezTo>
                  <a:cubicBezTo>
                    <a:pt x="31" y="1"/>
                    <a:pt x="31" y="1"/>
                    <a:pt x="31" y="1"/>
                  </a:cubicBezTo>
                  <a:cubicBezTo>
                    <a:pt x="31" y="0"/>
                    <a:pt x="31" y="0"/>
                    <a:pt x="31" y="0"/>
                  </a:cubicBezTo>
                  <a:cubicBezTo>
                    <a:pt x="31" y="0"/>
                    <a:pt x="30" y="0"/>
                    <a:pt x="30" y="0"/>
                  </a:cubicBezTo>
                  <a:cubicBezTo>
                    <a:pt x="29" y="0"/>
                    <a:pt x="28" y="0"/>
                    <a:pt x="27" y="0"/>
                  </a:cubicBezTo>
                  <a:cubicBezTo>
                    <a:pt x="27" y="0"/>
                    <a:pt x="25" y="0"/>
                    <a:pt x="24" y="0"/>
                  </a:cubicBezTo>
                  <a:cubicBezTo>
                    <a:pt x="22" y="0"/>
                    <a:pt x="21" y="0"/>
                    <a:pt x="20" y="0"/>
                  </a:cubicBezTo>
                  <a:cubicBezTo>
                    <a:pt x="20" y="0"/>
                    <a:pt x="19" y="0"/>
                    <a:pt x="18" y="0"/>
                  </a:cubicBezTo>
                  <a:cubicBezTo>
                    <a:pt x="18" y="0"/>
                    <a:pt x="17" y="0"/>
                    <a:pt x="17" y="1"/>
                  </a:cubicBezTo>
                  <a:cubicBezTo>
                    <a:pt x="17" y="1"/>
                    <a:pt x="16" y="1"/>
                    <a:pt x="16" y="1"/>
                  </a:cubicBezTo>
                  <a:cubicBezTo>
                    <a:pt x="16" y="1"/>
                    <a:pt x="17" y="1"/>
                    <a:pt x="1" y="48"/>
                  </a:cubicBezTo>
                  <a:cubicBezTo>
                    <a:pt x="0" y="49"/>
                    <a:pt x="0" y="50"/>
                    <a:pt x="0" y="51"/>
                  </a:cubicBezTo>
                  <a:cubicBezTo>
                    <a:pt x="0" y="51"/>
                    <a:pt x="0" y="51"/>
                    <a:pt x="0" y="51"/>
                  </a:cubicBezTo>
                  <a:cubicBezTo>
                    <a:pt x="0" y="52"/>
                    <a:pt x="1" y="52"/>
                    <a:pt x="1" y="52"/>
                  </a:cubicBezTo>
                  <a:cubicBezTo>
                    <a:pt x="2" y="52"/>
                    <a:pt x="3" y="52"/>
                    <a:pt x="5" y="52"/>
                  </a:cubicBezTo>
                  <a:cubicBezTo>
                    <a:pt x="5" y="52"/>
                    <a:pt x="7" y="52"/>
                    <a:pt x="7" y="52"/>
                  </a:cubicBezTo>
                  <a:cubicBezTo>
                    <a:pt x="8" y="52"/>
                    <a:pt x="8" y="52"/>
                    <a:pt x="9" y="52"/>
                  </a:cubicBezTo>
                  <a:cubicBezTo>
                    <a:pt x="9" y="52"/>
                    <a:pt x="8" y="51"/>
                    <a:pt x="12" y="51"/>
                  </a:cubicBezTo>
                  <a:cubicBezTo>
                    <a:pt x="12" y="51"/>
                    <a:pt x="12" y="51"/>
                    <a:pt x="12" y="51"/>
                  </a:cubicBezTo>
                  <a:cubicBezTo>
                    <a:pt x="12" y="51"/>
                    <a:pt x="10" y="52"/>
                    <a:pt x="13" y="40"/>
                  </a:cubicBezTo>
                  <a:cubicBezTo>
                    <a:pt x="13" y="40"/>
                    <a:pt x="13" y="40"/>
                    <a:pt x="33" y="40"/>
                  </a:cubicBezTo>
                  <a:cubicBezTo>
                    <a:pt x="33" y="40"/>
                    <a:pt x="32" y="40"/>
                    <a:pt x="36" y="51"/>
                  </a:cubicBezTo>
                  <a:cubicBezTo>
                    <a:pt x="36" y="51"/>
                    <a:pt x="36" y="51"/>
                    <a:pt x="36" y="51"/>
                  </a:cubicBezTo>
                  <a:lnTo>
                    <a:pt x="38" y="52"/>
                  </a:lnTo>
                  <a:close/>
                  <a:moveTo>
                    <a:pt x="16" y="32"/>
                  </a:moveTo>
                  <a:cubicBezTo>
                    <a:pt x="16" y="32"/>
                    <a:pt x="16" y="32"/>
                    <a:pt x="24" y="10"/>
                  </a:cubicBezTo>
                  <a:cubicBezTo>
                    <a:pt x="31" y="32"/>
                    <a:pt x="31" y="32"/>
                    <a:pt x="31" y="32"/>
                  </a:cubicBezTo>
                  <a:cubicBezTo>
                    <a:pt x="31" y="32"/>
                    <a:pt x="31" y="32"/>
                    <a:pt x="16" y="32"/>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a:solidFill>
                  <a:srgbClr val="58585B"/>
                </a:solidFill>
              </a:endParaRPr>
            </a:p>
          </p:txBody>
        </p:sp>
        <p:sp>
          <p:nvSpPr>
            <p:cNvPr id="13" name="Freeform 11"/>
            <p:cNvSpPr>
              <a:spLocks/>
            </p:cNvSpPr>
            <p:nvPr/>
          </p:nvSpPr>
          <p:spPr bwMode="auto">
            <a:xfrm>
              <a:off x="2843545" y="941327"/>
              <a:ext cx="150813" cy="195263"/>
            </a:xfrm>
            <a:custGeom>
              <a:avLst/>
              <a:gdLst>
                <a:gd name="T0" fmla="*/ 16 w 40"/>
                <a:gd name="T1" fmla="*/ 51 h 52"/>
                <a:gd name="T2" fmla="*/ 17 w 40"/>
                <a:gd name="T3" fmla="*/ 52 h 52"/>
                <a:gd name="T4" fmla="*/ 18 w 40"/>
                <a:gd name="T5" fmla="*/ 52 h 52"/>
                <a:gd name="T6" fmla="*/ 21 w 40"/>
                <a:gd name="T7" fmla="*/ 52 h 52"/>
                <a:gd name="T8" fmla="*/ 23 w 40"/>
                <a:gd name="T9" fmla="*/ 52 h 52"/>
                <a:gd name="T10" fmla="*/ 25 w 40"/>
                <a:gd name="T11" fmla="*/ 52 h 52"/>
                <a:gd name="T12" fmla="*/ 26 w 40"/>
                <a:gd name="T13" fmla="*/ 51 h 52"/>
                <a:gd name="T14" fmla="*/ 28 w 40"/>
                <a:gd name="T15" fmla="*/ 51 h 52"/>
                <a:gd name="T16" fmla="*/ 28 w 40"/>
                <a:gd name="T17" fmla="*/ 8 h 52"/>
                <a:gd name="T18" fmla="*/ 39 w 40"/>
                <a:gd name="T19" fmla="*/ 8 h 52"/>
                <a:gd name="T20" fmla="*/ 39 w 40"/>
                <a:gd name="T21" fmla="*/ 7 h 52"/>
                <a:gd name="T22" fmla="*/ 40 w 40"/>
                <a:gd name="T23" fmla="*/ 7 h 52"/>
                <a:gd name="T24" fmla="*/ 40 w 40"/>
                <a:gd name="T25" fmla="*/ 6 h 52"/>
                <a:gd name="T26" fmla="*/ 40 w 40"/>
                <a:gd name="T27" fmla="*/ 4 h 52"/>
                <a:gd name="T28" fmla="*/ 40 w 40"/>
                <a:gd name="T29" fmla="*/ 2 h 52"/>
                <a:gd name="T30" fmla="*/ 40 w 40"/>
                <a:gd name="T31" fmla="*/ 0 h 52"/>
                <a:gd name="T32" fmla="*/ 40 w 40"/>
                <a:gd name="T33" fmla="*/ 0 h 52"/>
                <a:gd name="T34" fmla="*/ 39 w 40"/>
                <a:gd name="T35" fmla="*/ 0 h 52"/>
                <a:gd name="T36" fmla="*/ 3 w 40"/>
                <a:gd name="T37" fmla="*/ 0 h 52"/>
                <a:gd name="T38" fmla="*/ 2 w 40"/>
                <a:gd name="T39" fmla="*/ 0 h 52"/>
                <a:gd name="T40" fmla="*/ 0 w 40"/>
                <a:gd name="T41" fmla="*/ 0 h 52"/>
                <a:gd name="T42" fmla="*/ 0 w 40"/>
                <a:gd name="T43" fmla="*/ 2 h 52"/>
                <a:gd name="T44" fmla="*/ 0 w 40"/>
                <a:gd name="T45" fmla="*/ 4 h 52"/>
                <a:gd name="T46" fmla="*/ 0 w 40"/>
                <a:gd name="T47" fmla="*/ 6 h 52"/>
                <a:gd name="T48" fmla="*/ 0 w 40"/>
                <a:gd name="T49" fmla="*/ 7 h 52"/>
                <a:gd name="T50" fmla="*/ 1 w 40"/>
                <a:gd name="T51" fmla="*/ 7 h 52"/>
                <a:gd name="T52" fmla="*/ 3 w 40"/>
                <a:gd name="T53" fmla="*/ 8 h 52"/>
                <a:gd name="T54" fmla="*/ 16 w 40"/>
                <a:gd name="T55" fmla="*/ 8 h 52"/>
                <a:gd name="T56" fmla="*/ 16 w 40"/>
                <a:gd name="T57" fmla="*/ 51 h 52"/>
                <a:gd name="T58" fmla="*/ 16 w 40"/>
                <a:gd name="T5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52">
                  <a:moveTo>
                    <a:pt x="16" y="51"/>
                  </a:moveTo>
                  <a:cubicBezTo>
                    <a:pt x="16" y="51"/>
                    <a:pt x="16" y="52"/>
                    <a:pt x="17" y="52"/>
                  </a:cubicBezTo>
                  <a:cubicBezTo>
                    <a:pt x="17" y="52"/>
                    <a:pt x="18" y="52"/>
                    <a:pt x="18" y="52"/>
                  </a:cubicBezTo>
                  <a:cubicBezTo>
                    <a:pt x="19" y="52"/>
                    <a:pt x="20" y="52"/>
                    <a:pt x="21" y="52"/>
                  </a:cubicBezTo>
                  <a:cubicBezTo>
                    <a:pt x="22" y="52"/>
                    <a:pt x="22" y="52"/>
                    <a:pt x="23" y="52"/>
                  </a:cubicBezTo>
                  <a:cubicBezTo>
                    <a:pt x="24" y="52"/>
                    <a:pt x="25" y="52"/>
                    <a:pt x="25" y="52"/>
                  </a:cubicBezTo>
                  <a:cubicBezTo>
                    <a:pt x="26" y="52"/>
                    <a:pt x="26" y="51"/>
                    <a:pt x="26" y="51"/>
                  </a:cubicBezTo>
                  <a:cubicBezTo>
                    <a:pt x="27" y="51"/>
                    <a:pt x="28" y="51"/>
                    <a:pt x="28" y="51"/>
                  </a:cubicBezTo>
                  <a:cubicBezTo>
                    <a:pt x="28" y="51"/>
                    <a:pt x="28" y="52"/>
                    <a:pt x="28" y="8"/>
                  </a:cubicBezTo>
                  <a:cubicBezTo>
                    <a:pt x="28" y="8"/>
                    <a:pt x="26" y="8"/>
                    <a:pt x="39" y="8"/>
                  </a:cubicBezTo>
                  <a:cubicBezTo>
                    <a:pt x="40" y="8"/>
                    <a:pt x="39" y="8"/>
                    <a:pt x="39" y="7"/>
                  </a:cubicBezTo>
                  <a:cubicBezTo>
                    <a:pt x="39" y="7"/>
                    <a:pt x="40" y="8"/>
                    <a:pt x="40" y="7"/>
                  </a:cubicBezTo>
                  <a:cubicBezTo>
                    <a:pt x="40" y="6"/>
                    <a:pt x="40" y="6"/>
                    <a:pt x="40" y="6"/>
                  </a:cubicBezTo>
                  <a:cubicBezTo>
                    <a:pt x="40" y="5"/>
                    <a:pt x="40" y="4"/>
                    <a:pt x="40" y="4"/>
                  </a:cubicBezTo>
                  <a:cubicBezTo>
                    <a:pt x="40" y="3"/>
                    <a:pt x="40" y="2"/>
                    <a:pt x="40" y="2"/>
                  </a:cubicBezTo>
                  <a:cubicBezTo>
                    <a:pt x="40" y="1"/>
                    <a:pt x="40" y="0"/>
                    <a:pt x="40" y="0"/>
                  </a:cubicBezTo>
                  <a:cubicBezTo>
                    <a:pt x="40" y="0"/>
                    <a:pt x="40" y="0"/>
                    <a:pt x="40" y="0"/>
                  </a:cubicBezTo>
                  <a:cubicBezTo>
                    <a:pt x="40" y="0"/>
                    <a:pt x="40" y="0"/>
                    <a:pt x="39" y="0"/>
                  </a:cubicBezTo>
                  <a:cubicBezTo>
                    <a:pt x="39" y="0"/>
                    <a:pt x="39" y="0"/>
                    <a:pt x="3" y="0"/>
                  </a:cubicBezTo>
                  <a:cubicBezTo>
                    <a:pt x="2" y="0"/>
                    <a:pt x="2" y="0"/>
                    <a:pt x="2" y="0"/>
                  </a:cubicBezTo>
                  <a:cubicBezTo>
                    <a:pt x="1" y="0"/>
                    <a:pt x="0" y="0"/>
                    <a:pt x="0" y="0"/>
                  </a:cubicBezTo>
                  <a:cubicBezTo>
                    <a:pt x="0" y="0"/>
                    <a:pt x="0" y="1"/>
                    <a:pt x="0" y="2"/>
                  </a:cubicBezTo>
                  <a:cubicBezTo>
                    <a:pt x="0" y="2"/>
                    <a:pt x="0" y="3"/>
                    <a:pt x="0" y="4"/>
                  </a:cubicBezTo>
                  <a:cubicBezTo>
                    <a:pt x="0" y="4"/>
                    <a:pt x="0" y="5"/>
                    <a:pt x="0" y="6"/>
                  </a:cubicBezTo>
                  <a:cubicBezTo>
                    <a:pt x="0" y="7"/>
                    <a:pt x="0" y="7"/>
                    <a:pt x="0" y="7"/>
                  </a:cubicBezTo>
                  <a:cubicBezTo>
                    <a:pt x="0" y="8"/>
                    <a:pt x="0" y="7"/>
                    <a:pt x="1" y="7"/>
                  </a:cubicBezTo>
                  <a:cubicBezTo>
                    <a:pt x="1" y="8"/>
                    <a:pt x="2" y="8"/>
                    <a:pt x="3" y="8"/>
                  </a:cubicBezTo>
                  <a:cubicBezTo>
                    <a:pt x="3" y="8"/>
                    <a:pt x="4" y="8"/>
                    <a:pt x="16" y="8"/>
                  </a:cubicBezTo>
                  <a:cubicBezTo>
                    <a:pt x="16" y="8"/>
                    <a:pt x="16" y="8"/>
                    <a:pt x="16" y="51"/>
                  </a:cubicBezTo>
                  <a:cubicBezTo>
                    <a:pt x="16" y="51"/>
                    <a:pt x="16" y="51"/>
                    <a:pt x="16" y="51"/>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a:solidFill>
                  <a:srgbClr val="58585B"/>
                </a:solidFill>
              </a:endParaRPr>
            </a:p>
          </p:txBody>
        </p:sp>
      </p:grpSp>
    </p:spTree>
    <p:extLst>
      <p:ext uri="{BB962C8B-B14F-4D97-AF65-F5344CB8AC3E}">
        <p14:creationId xmlns:p14="http://schemas.microsoft.com/office/powerpoint/2010/main" val="211208295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55064" y="1092000"/>
          <a:ext cx="3687575" cy="3622613"/>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Arrow Connector 12"/>
          <p:cNvCxnSpPr/>
          <p:nvPr/>
        </p:nvCxnSpPr>
        <p:spPr>
          <a:xfrm flipV="1">
            <a:off x="1054250" y="1521564"/>
            <a:ext cx="2629083" cy="113785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588160" y="1234669"/>
            <a:ext cx="370916" cy="37091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en-US" sz="900" dirty="0">
                <a:solidFill>
                  <a:schemeClr val="bg1"/>
                </a:solidFill>
              </a:rPr>
              <a:t>22%</a:t>
            </a:r>
          </a:p>
        </p:txBody>
      </p:sp>
      <p:cxnSp>
        <p:nvCxnSpPr>
          <p:cNvPr id="21" name="Straight Arrow Connector 20"/>
          <p:cNvCxnSpPr/>
          <p:nvPr/>
        </p:nvCxnSpPr>
        <p:spPr>
          <a:xfrm>
            <a:off x="970937" y="3531786"/>
            <a:ext cx="2897854" cy="18239"/>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497875" y="3649743"/>
            <a:ext cx="370916" cy="370916"/>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en-US" sz="900" dirty="0">
                <a:solidFill>
                  <a:srgbClr val="FFFFFF"/>
                </a:solidFill>
              </a:rPr>
              <a:t>-1%</a:t>
            </a:r>
          </a:p>
        </p:txBody>
      </p:sp>
      <p:graphicFrame>
        <p:nvGraphicFramePr>
          <p:cNvPr id="2" name="Table 1"/>
          <p:cNvGraphicFramePr>
            <a:graphicFrameLocks noGrp="1"/>
          </p:cNvGraphicFramePr>
          <p:nvPr>
            <p:extLst>
              <p:ext uri="{D42A27DB-BD31-4B8C-83A1-F6EECF244321}">
                <p14:modId xmlns:p14="http://schemas.microsoft.com/office/powerpoint/2010/main" val="354158881"/>
              </p:ext>
            </p:extLst>
          </p:nvPr>
        </p:nvGraphicFramePr>
        <p:xfrm>
          <a:off x="4052354" y="1028703"/>
          <a:ext cx="4823289" cy="3599235"/>
        </p:xfrm>
        <a:graphic>
          <a:graphicData uri="http://schemas.openxmlformats.org/drawingml/2006/table">
            <a:tbl>
              <a:tblPr>
                <a:tableStyleId>{5C22544A-7EE6-4342-B048-85BDC9FD1C3A}</a:tableStyleId>
              </a:tblPr>
              <a:tblGrid>
                <a:gridCol w="2529971">
                  <a:extLst>
                    <a:ext uri="{9D8B030D-6E8A-4147-A177-3AD203B41FA5}">
                      <a16:colId xmlns="" xmlns:a16="http://schemas.microsoft.com/office/drawing/2014/main" val="4097106002"/>
                    </a:ext>
                  </a:extLst>
                </a:gridCol>
                <a:gridCol w="1014750">
                  <a:extLst>
                    <a:ext uri="{9D8B030D-6E8A-4147-A177-3AD203B41FA5}">
                      <a16:colId xmlns="" xmlns:a16="http://schemas.microsoft.com/office/drawing/2014/main" val="2871387053"/>
                    </a:ext>
                  </a:extLst>
                </a:gridCol>
                <a:gridCol w="832054">
                  <a:extLst>
                    <a:ext uri="{9D8B030D-6E8A-4147-A177-3AD203B41FA5}">
                      <a16:colId xmlns="" xmlns:a16="http://schemas.microsoft.com/office/drawing/2014/main" val="4228093090"/>
                    </a:ext>
                  </a:extLst>
                </a:gridCol>
                <a:gridCol w="446514">
                  <a:extLst>
                    <a:ext uri="{9D8B030D-6E8A-4147-A177-3AD203B41FA5}">
                      <a16:colId xmlns="" xmlns:a16="http://schemas.microsoft.com/office/drawing/2014/main" val="20003"/>
                    </a:ext>
                  </a:extLst>
                </a:gridCol>
              </a:tblGrid>
              <a:tr h="432265">
                <a:tc>
                  <a:txBody>
                    <a:bodyPr/>
                    <a:lstStyle/>
                    <a:p>
                      <a:pPr algn="ctr" fontAlgn="b"/>
                      <a:r>
                        <a:rPr lang="ja-JP" altLang="en-US" sz="1200" b="1" i="0" u="none" strike="noStrike" dirty="0" smtClean="0">
                          <a:solidFill>
                            <a:schemeClr val="tx1"/>
                          </a:solidFill>
                          <a:effectLst/>
                          <a:latin typeface="Meiryo" charset="-128"/>
                          <a:ea typeface="Meiryo" charset="-128"/>
                          <a:cs typeface="Meiryo" charset="-128"/>
                        </a:rPr>
                        <a:t>アジア</a:t>
                      </a:r>
                      <a:r>
                        <a:rPr lang="en-US" altLang="ja-JP" sz="1200" b="1" i="0" u="none" strike="noStrike" dirty="0" smtClean="0">
                          <a:solidFill>
                            <a:schemeClr val="tx1"/>
                          </a:solidFill>
                          <a:effectLst/>
                          <a:latin typeface="Meiryo" charset="-128"/>
                          <a:ea typeface="Meiryo" charset="-128"/>
                          <a:cs typeface="Meiryo" charset="-128"/>
                        </a:rPr>
                        <a:t> </a:t>
                      </a:r>
                      <a:r>
                        <a:rPr lang="ja-JP" altLang="en-US" sz="1200" b="1" i="0" u="none" strike="noStrike" dirty="0" smtClean="0">
                          <a:solidFill>
                            <a:schemeClr val="tx1"/>
                          </a:solidFill>
                          <a:effectLst/>
                          <a:latin typeface="Meiryo" charset="-128"/>
                          <a:ea typeface="Meiryo" charset="-128"/>
                          <a:cs typeface="Meiryo" charset="-128"/>
                        </a:rPr>
                        <a:t>パシフィック</a:t>
                      </a:r>
                      <a:r>
                        <a:rPr lang="ja-JP" altLang="en-US" sz="1200" b="1" i="0" u="none" strike="noStrike" dirty="0" smtClean="0">
                          <a:solidFill>
                            <a:schemeClr val="tx1"/>
                          </a:solidFill>
                          <a:effectLst/>
                          <a:latin typeface="Meiryo" charset="-128"/>
                          <a:ea typeface="Meiryo" charset="-128"/>
                          <a:cs typeface="Meiryo" charset="-128"/>
                        </a:rPr>
                        <a:t>地域での</a:t>
                      </a:r>
                      <a:endParaRPr lang="en-US" altLang="ja-JP" sz="1200" b="1" i="0" u="none" strike="noStrike" dirty="0" smtClean="0">
                        <a:solidFill>
                          <a:schemeClr val="tx1"/>
                        </a:solidFill>
                        <a:effectLst/>
                        <a:latin typeface="Meiryo" charset="-128"/>
                        <a:ea typeface="Meiryo" charset="-128"/>
                        <a:cs typeface="Meiryo" charset="-128"/>
                      </a:endParaRPr>
                    </a:p>
                    <a:p>
                      <a:pPr algn="ctr" fontAlgn="b"/>
                      <a:r>
                        <a:rPr lang="ja-JP" altLang="en-US" sz="1200" b="1" i="0" u="none" strike="noStrike" dirty="0" smtClean="0">
                          <a:solidFill>
                            <a:schemeClr val="tx1"/>
                          </a:solidFill>
                          <a:effectLst/>
                          <a:latin typeface="Meiryo" charset="-128"/>
                          <a:ea typeface="Meiryo" charset="-128"/>
                          <a:cs typeface="Meiryo" charset="-128"/>
                        </a:rPr>
                        <a:t>マーケット</a:t>
                      </a:r>
                      <a:endParaRPr lang="en-US" sz="12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b="1" i="0" u="none" strike="noStrike" dirty="0" smtClean="0">
                          <a:solidFill>
                            <a:schemeClr val="tx1"/>
                          </a:solidFill>
                          <a:effectLst/>
                          <a:latin typeface="Meiryo" charset="-128"/>
                          <a:ea typeface="Meiryo" charset="-128"/>
                          <a:cs typeface="Meiryo" charset="-128"/>
                        </a:rPr>
                        <a:t>2020</a:t>
                      </a:r>
                      <a:br>
                        <a:rPr lang="en-US" sz="1000" b="1" i="0" u="none" strike="noStrike" dirty="0" smtClean="0">
                          <a:solidFill>
                            <a:schemeClr val="tx1"/>
                          </a:solidFill>
                          <a:effectLst/>
                          <a:latin typeface="Meiryo" charset="-128"/>
                          <a:ea typeface="Meiryo" charset="-128"/>
                          <a:cs typeface="Meiryo" charset="-128"/>
                        </a:rPr>
                      </a:br>
                      <a:r>
                        <a:rPr lang="en-US" sz="800" b="0" i="0" u="none" strike="noStrike" dirty="0" smtClean="0">
                          <a:solidFill>
                            <a:schemeClr val="tx1"/>
                          </a:solidFill>
                          <a:effectLst/>
                          <a:latin typeface="Meiryo" charset="-128"/>
                          <a:ea typeface="Meiryo" charset="-128"/>
                          <a:cs typeface="Meiryo" charset="-128"/>
                        </a:rPr>
                        <a:t>($M)</a:t>
                      </a:r>
                      <a:endParaRPr lang="en-US" sz="8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ja-JP" altLang="en-US" sz="1000" b="1" i="0" u="none" strike="noStrike" dirty="0" smtClean="0">
                          <a:solidFill>
                            <a:schemeClr val="tx1"/>
                          </a:solidFill>
                          <a:effectLst/>
                          <a:latin typeface="Meiryo" charset="-128"/>
                          <a:ea typeface="Meiryo" charset="-128"/>
                          <a:cs typeface="Meiryo" charset="-128"/>
                        </a:rPr>
                        <a:t>年成長率</a:t>
                      </a:r>
                      <a:r>
                        <a:rPr lang="en-US" sz="1000" b="1" i="0" u="none" strike="noStrike" dirty="0" smtClean="0">
                          <a:solidFill>
                            <a:schemeClr val="tx1"/>
                          </a:solidFill>
                          <a:effectLst/>
                          <a:latin typeface="Meiryo" charset="-128"/>
                          <a:ea typeface="Meiryo" charset="-128"/>
                          <a:cs typeface="Meiryo" charset="-128"/>
                        </a:rPr>
                        <a:t/>
                      </a:r>
                      <a:br>
                        <a:rPr lang="en-US" sz="1000" b="1" i="0" u="none" strike="noStrike" dirty="0" smtClean="0">
                          <a:solidFill>
                            <a:schemeClr val="tx1"/>
                          </a:solidFill>
                          <a:effectLst/>
                          <a:latin typeface="Meiryo" charset="-128"/>
                          <a:ea typeface="Meiryo" charset="-128"/>
                          <a:cs typeface="Meiryo" charset="-128"/>
                        </a:rPr>
                      </a:br>
                      <a:r>
                        <a:rPr lang="en-US" sz="1000" b="0" i="0" u="none" strike="noStrike" dirty="0" smtClean="0">
                          <a:solidFill>
                            <a:schemeClr val="tx1"/>
                          </a:solidFill>
                          <a:effectLst/>
                          <a:latin typeface="Meiryo" charset="-128"/>
                          <a:ea typeface="Meiryo" charset="-128"/>
                          <a:cs typeface="Meiryo" charset="-128"/>
                        </a:rPr>
                        <a:t> </a:t>
                      </a:r>
                      <a:r>
                        <a:rPr lang="en-US" sz="800" b="0" i="0" u="none" strike="noStrike" dirty="0" smtClean="0">
                          <a:solidFill>
                            <a:schemeClr val="tx1"/>
                          </a:solidFill>
                          <a:effectLst/>
                          <a:latin typeface="Meiryo" charset="-128"/>
                          <a:ea typeface="Meiryo" charset="-128"/>
                          <a:cs typeface="Meiryo" charset="-128"/>
                        </a:rPr>
                        <a:t>(2017-2020)</a:t>
                      </a:r>
                      <a:endParaRPr lang="en-US" sz="8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endParaRPr lang="en-US" sz="1000" b="0" i="1"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 xmlns:a16="http://schemas.microsoft.com/office/drawing/2014/main" val="2608733782"/>
                  </a:ext>
                </a:extLst>
              </a:tr>
              <a:tr h="197771">
                <a:tc>
                  <a:txBody>
                    <a:bodyPr/>
                    <a:lstStyle/>
                    <a:p>
                      <a:pPr algn="l" fontAlgn="b"/>
                      <a:r>
                        <a:rPr lang="ja-JP" altLang="en-US" sz="1000" b="0" u="none" strike="noStrike" dirty="0" smtClean="0">
                          <a:solidFill>
                            <a:srgbClr val="FF0000"/>
                          </a:solidFill>
                          <a:effectLst/>
                          <a:latin typeface="Meiryo" charset="-128"/>
                          <a:ea typeface="Meiryo" charset="-128"/>
                          <a:cs typeface="Meiryo" charset="-128"/>
                        </a:rPr>
                        <a:t>ホステッド</a:t>
                      </a:r>
                      <a:r>
                        <a:rPr lang="en-US" sz="1000" b="0" u="none" strike="noStrike" dirty="0" smtClean="0">
                          <a:solidFill>
                            <a:srgbClr val="FF0000"/>
                          </a:solidFill>
                          <a:effectLst/>
                          <a:latin typeface="Meiryo" charset="-128"/>
                          <a:ea typeface="Meiryo" charset="-128"/>
                          <a:cs typeface="Meiryo" charset="-128"/>
                        </a:rPr>
                        <a:t> </a:t>
                      </a:r>
                      <a:r>
                        <a:rPr lang="en-US" sz="1000" b="0" u="none" strike="noStrike" dirty="0">
                          <a:solidFill>
                            <a:srgbClr val="FF0000"/>
                          </a:solidFill>
                          <a:effectLst/>
                          <a:latin typeface="Meiryo" charset="-128"/>
                          <a:ea typeface="Meiryo" charset="-128"/>
                          <a:cs typeface="Meiryo" charset="-128"/>
                        </a:rPr>
                        <a:t>UC </a:t>
                      </a:r>
                      <a:r>
                        <a:rPr lang="ja-JP" altLang="en-US" sz="1000" b="0" u="none" strike="noStrike" dirty="0" smtClean="0">
                          <a:solidFill>
                            <a:srgbClr val="FF0000"/>
                          </a:solidFill>
                          <a:effectLst/>
                          <a:latin typeface="Meiryo" charset="-128"/>
                          <a:ea typeface="Meiryo" charset="-128"/>
                          <a:cs typeface="Meiryo" charset="-128"/>
                        </a:rPr>
                        <a:t>サービス</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en-US" sz="1000" b="0" u="none" strike="noStrike" dirty="0" smtClean="0">
                          <a:solidFill>
                            <a:srgbClr val="FF0000"/>
                          </a:solidFill>
                          <a:effectLst/>
                          <a:latin typeface="Meiryo" charset="-128"/>
                          <a:ea typeface="Meiryo" charset="-128"/>
                          <a:cs typeface="Meiryo" charset="-128"/>
                        </a:rPr>
                        <a:t>897M</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b="0" u="none" strike="noStrike" dirty="0" smtClean="0">
                          <a:solidFill>
                            <a:srgbClr val="FF0000"/>
                          </a:solidFill>
                          <a:effectLst/>
                          <a:latin typeface="Meiryo" charset="-128"/>
                          <a:ea typeface="Meiryo" charset="-128"/>
                          <a:cs typeface="Meiryo" charset="-128"/>
                        </a:rPr>
                        <a:t>32.8%</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rowSpan="8">
                  <a:txBody>
                    <a:bodyPr/>
                    <a:lstStyle/>
                    <a:p>
                      <a:pPr marL="0" algn="ctr" defTabSz="685777" rtl="0" eaLnBrk="1" fontAlgn="b" latinLnBrk="0" hangingPunct="1"/>
                      <a:r>
                        <a:rPr lang="ja-JP" altLang="en-US" sz="1200" b="0" i="0" u="none" strike="noStrike" kern="1200" dirty="0" smtClean="0">
                          <a:solidFill>
                            <a:schemeClr val="tx1"/>
                          </a:solidFill>
                          <a:effectLst/>
                          <a:latin typeface="Meiryo" charset="-128"/>
                          <a:ea typeface="Meiryo" charset="-128"/>
                          <a:cs typeface="Meiryo" charset="-128"/>
                        </a:rPr>
                        <a:t>クラウド接続</a:t>
                      </a:r>
                      <a:endParaRPr lang="en-US" sz="1200" b="0" i="0" u="none" strike="noStrike" kern="1200" dirty="0" smtClean="0">
                        <a:solidFill>
                          <a:schemeClr val="tx1"/>
                        </a:solidFill>
                        <a:effectLst/>
                        <a:latin typeface="Meiryo" charset="-128"/>
                        <a:ea typeface="Meiryo" charset="-128"/>
                        <a:cs typeface="Meiryo" charset="-128"/>
                      </a:endParaRPr>
                    </a:p>
                  </a:txBody>
                  <a:tcPr marL="7144" marR="7144" marT="7144"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 xmlns:a16="http://schemas.microsoft.com/office/drawing/2014/main" val="3141802218"/>
                  </a:ext>
                </a:extLst>
              </a:tr>
              <a:tr h="197771">
                <a:tc>
                  <a:txBody>
                    <a:bodyPr/>
                    <a:lstStyle/>
                    <a:p>
                      <a:pPr algn="l" fontAlgn="b"/>
                      <a:r>
                        <a:rPr lang="ja-JP" altLang="en-US" sz="1000" b="0" u="none" strike="noStrike" dirty="0" smtClean="0">
                          <a:solidFill>
                            <a:srgbClr val="FF0000"/>
                          </a:solidFill>
                          <a:effectLst/>
                          <a:latin typeface="Meiryo" charset="-128"/>
                          <a:ea typeface="Meiryo" charset="-128"/>
                          <a:cs typeface="Meiryo" charset="-128"/>
                        </a:rPr>
                        <a:t>マネージド</a:t>
                      </a:r>
                      <a:r>
                        <a:rPr lang="en-US" sz="1000" b="0" u="none" strike="noStrike" dirty="0" smtClean="0">
                          <a:solidFill>
                            <a:srgbClr val="FF0000"/>
                          </a:solidFill>
                          <a:effectLst/>
                          <a:latin typeface="Meiryo" charset="-128"/>
                          <a:ea typeface="Meiryo" charset="-128"/>
                          <a:cs typeface="Meiryo" charset="-128"/>
                        </a:rPr>
                        <a:t> </a:t>
                      </a:r>
                      <a:r>
                        <a:rPr lang="en-US" sz="1000" b="0" u="none" strike="noStrike" dirty="0">
                          <a:solidFill>
                            <a:srgbClr val="FF0000"/>
                          </a:solidFill>
                          <a:effectLst/>
                          <a:latin typeface="Meiryo" charset="-128"/>
                          <a:ea typeface="Meiryo" charset="-128"/>
                          <a:cs typeface="Meiryo" charset="-128"/>
                        </a:rPr>
                        <a:t>PBX/UC </a:t>
                      </a:r>
                      <a:r>
                        <a:rPr lang="ja-JP" altLang="en-US" sz="1000" b="0" u="none" strike="noStrike" dirty="0" smtClean="0">
                          <a:solidFill>
                            <a:srgbClr val="FF0000"/>
                          </a:solidFill>
                          <a:effectLst/>
                          <a:latin typeface="Meiryo" charset="-128"/>
                          <a:ea typeface="Meiryo" charset="-128"/>
                          <a:cs typeface="Meiryo" charset="-128"/>
                        </a:rPr>
                        <a:t>サービス</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de-DE" sz="1000" b="0" i="0" u="none" strike="noStrike" dirty="0" smtClean="0">
                          <a:solidFill>
                            <a:srgbClr val="FF0000"/>
                          </a:solidFill>
                          <a:effectLst/>
                          <a:latin typeface="Meiryo" charset="-128"/>
                          <a:ea typeface="Meiryo" charset="-128"/>
                          <a:cs typeface="Meiryo" charset="-128"/>
                        </a:rPr>
                        <a:t>593M</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b="0" u="none" strike="noStrike" dirty="0" smtClean="0">
                          <a:solidFill>
                            <a:srgbClr val="FF0000"/>
                          </a:solidFill>
                          <a:effectLst/>
                          <a:latin typeface="Meiryo" charset="-128"/>
                          <a:ea typeface="Meiryo" charset="-128"/>
                          <a:cs typeface="Meiryo" charset="-128"/>
                        </a:rPr>
                        <a:t>16.7%</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1"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543816593"/>
                  </a:ext>
                </a:extLst>
              </a:tr>
              <a:tr h="197771">
                <a:tc>
                  <a:txBody>
                    <a:bodyPr/>
                    <a:lstStyle/>
                    <a:p>
                      <a:pPr algn="l" fontAlgn="b"/>
                      <a:r>
                        <a:rPr lang="ja-JP" altLang="en-US" sz="1000" b="0" u="none" strike="noStrike" dirty="0" smtClean="0">
                          <a:solidFill>
                            <a:srgbClr val="FF0000"/>
                          </a:solidFill>
                          <a:effectLst/>
                          <a:latin typeface="Meiryo" charset="-128"/>
                          <a:ea typeface="Meiryo" charset="-128"/>
                          <a:cs typeface="Meiryo" charset="-128"/>
                        </a:rPr>
                        <a:t>カンファレンシング</a:t>
                      </a:r>
                      <a:r>
                        <a:rPr lang="en-US" sz="1000" b="0" u="none" strike="noStrike" dirty="0" smtClean="0">
                          <a:solidFill>
                            <a:srgbClr val="FF0000"/>
                          </a:solidFill>
                          <a:effectLst/>
                          <a:latin typeface="Meiryo" charset="-128"/>
                          <a:ea typeface="Meiryo" charset="-128"/>
                          <a:cs typeface="Meiryo" charset="-128"/>
                        </a:rPr>
                        <a:t> (Web</a:t>
                      </a:r>
                      <a:r>
                        <a:rPr lang="ja-JP" altLang="en-US" sz="1000" b="0" u="none" strike="noStrike" dirty="0" smtClean="0">
                          <a:solidFill>
                            <a:srgbClr val="FF0000"/>
                          </a:solidFill>
                          <a:effectLst/>
                          <a:latin typeface="Meiryo" charset="-128"/>
                          <a:ea typeface="Meiryo" charset="-128"/>
                          <a:cs typeface="Meiryo" charset="-128"/>
                        </a:rPr>
                        <a:t>会議</a:t>
                      </a:r>
                      <a:r>
                        <a:rPr lang="en-US" altLang="ja-JP" sz="1000" b="0" u="none" strike="noStrike" dirty="0" smtClean="0">
                          <a:solidFill>
                            <a:srgbClr val="FF0000"/>
                          </a:solidFill>
                          <a:effectLst/>
                          <a:latin typeface="Meiryo" charset="-128"/>
                          <a:ea typeface="Meiryo" charset="-128"/>
                          <a:cs typeface="Meiryo" charset="-128"/>
                        </a:rPr>
                        <a:t>/</a:t>
                      </a:r>
                      <a:r>
                        <a:rPr lang="ja-JP" altLang="en-US" sz="1000" b="0" u="none" strike="noStrike" dirty="0" smtClean="0">
                          <a:solidFill>
                            <a:srgbClr val="FF0000"/>
                          </a:solidFill>
                          <a:effectLst/>
                          <a:latin typeface="Meiryo" charset="-128"/>
                          <a:ea typeface="Meiryo" charset="-128"/>
                          <a:cs typeface="Meiryo" charset="-128"/>
                        </a:rPr>
                        <a:t>電話会議）</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en-US" sz="1000" b="0" u="none" strike="noStrike" dirty="0" smtClean="0">
                          <a:solidFill>
                            <a:srgbClr val="FF0000"/>
                          </a:solidFill>
                          <a:effectLst/>
                          <a:latin typeface="Meiryo" charset="-128"/>
                          <a:ea typeface="Meiryo" charset="-128"/>
                          <a:cs typeface="Meiryo" charset="-128"/>
                        </a:rPr>
                        <a:t>241M</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b="0" u="none" strike="noStrike" dirty="0" smtClean="0">
                          <a:solidFill>
                            <a:srgbClr val="FF0000"/>
                          </a:solidFill>
                          <a:effectLst/>
                          <a:latin typeface="Meiryo" charset="-128"/>
                          <a:ea typeface="Meiryo" charset="-128"/>
                          <a:cs typeface="Meiryo" charset="-128"/>
                        </a:rPr>
                        <a:t>9.8%</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0"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1455117290"/>
                  </a:ext>
                </a:extLst>
              </a:tr>
              <a:tr h="200405">
                <a:tc>
                  <a:txBody>
                    <a:bodyPr/>
                    <a:lstStyle/>
                    <a:p>
                      <a:pPr algn="l" fontAlgn="b"/>
                      <a:r>
                        <a:rPr lang="ja-JP" altLang="en-US" sz="1000" b="0" u="none" strike="noStrike" dirty="0" smtClean="0">
                          <a:solidFill>
                            <a:srgbClr val="FF0000"/>
                          </a:solidFill>
                          <a:effectLst/>
                          <a:latin typeface="Meiryo" charset="-128"/>
                          <a:ea typeface="Meiryo" charset="-128"/>
                          <a:cs typeface="Meiryo" charset="-128"/>
                        </a:rPr>
                        <a:t>テレプレゼンス</a:t>
                      </a:r>
                      <a:r>
                        <a:rPr lang="en-US" altLang="ja-JP" sz="1000" b="0" u="none" strike="noStrike" dirty="0" smtClean="0">
                          <a:solidFill>
                            <a:srgbClr val="FF0000"/>
                          </a:solidFill>
                          <a:effectLst/>
                          <a:latin typeface="Meiryo" charset="-128"/>
                          <a:ea typeface="Meiryo" charset="-128"/>
                          <a:cs typeface="Meiryo" charset="-128"/>
                        </a:rPr>
                        <a:t> </a:t>
                      </a:r>
                      <a:r>
                        <a:rPr lang="ja-JP" altLang="en-US" sz="1000" b="0" u="none" strike="noStrike" dirty="0" smtClean="0">
                          <a:solidFill>
                            <a:srgbClr val="FF0000"/>
                          </a:solidFill>
                          <a:effectLst/>
                          <a:latin typeface="Meiryo" charset="-128"/>
                          <a:ea typeface="Meiryo" charset="-128"/>
                          <a:cs typeface="Meiryo" charset="-128"/>
                        </a:rPr>
                        <a:t>エンドポイント</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en-US" sz="1000" b="0" u="none" strike="noStrike" dirty="0" smtClean="0">
                          <a:solidFill>
                            <a:srgbClr val="FF0000"/>
                          </a:solidFill>
                          <a:effectLst/>
                          <a:latin typeface="Meiryo" charset="-128"/>
                          <a:ea typeface="Meiryo" charset="-128"/>
                          <a:cs typeface="Meiryo" charset="-128"/>
                        </a:rPr>
                        <a:t>416M</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b="0" u="none" strike="noStrike" dirty="0" smtClean="0">
                          <a:solidFill>
                            <a:srgbClr val="FF0000"/>
                          </a:solidFill>
                          <a:effectLst/>
                          <a:latin typeface="Meiryo" charset="-128"/>
                          <a:ea typeface="Meiryo" charset="-128"/>
                          <a:cs typeface="Meiryo" charset="-128"/>
                        </a:rPr>
                        <a:t>16.5%</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1"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2756969641"/>
                  </a:ext>
                </a:extLst>
              </a:tr>
              <a:tr h="197771">
                <a:tc>
                  <a:txBody>
                    <a:bodyPr/>
                    <a:lstStyle/>
                    <a:p>
                      <a:pPr algn="l" fontAlgn="b"/>
                      <a:r>
                        <a:rPr lang="ja-JP" altLang="en-US" sz="1000" b="0" i="0" u="none" strike="noStrike" dirty="0" smtClean="0">
                          <a:solidFill>
                            <a:srgbClr val="FF0000"/>
                          </a:solidFill>
                          <a:effectLst/>
                          <a:latin typeface="Meiryo" charset="-128"/>
                          <a:ea typeface="Meiryo" charset="-128"/>
                          <a:cs typeface="Meiryo" charset="-128"/>
                        </a:rPr>
                        <a:t>クラウドコンタクトセンター</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en-US" sz="1000" b="0" u="none" strike="noStrike" dirty="0" smtClean="0">
                          <a:solidFill>
                            <a:srgbClr val="FF0000"/>
                          </a:solidFill>
                          <a:effectLst/>
                          <a:latin typeface="Meiryo" charset="-128"/>
                          <a:ea typeface="Meiryo" charset="-128"/>
                          <a:cs typeface="Meiryo" charset="-128"/>
                        </a:rPr>
                        <a:t>314M</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b="0" u="none" strike="noStrike" dirty="0" smtClean="0">
                          <a:solidFill>
                            <a:srgbClr val="FF0000"/>
                          </a:solidFill>
                          <a:effectLst/>
                          <a:latin typeface="Meiryo" charset="-128"/>
                          <a:ea typeface="Meiryo" charset="-128"/>
                          <a:cs typeface="Meiryo" charset="-128"/>
                        </a:rPr>
                        <a:t>25.4%</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0"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3728266079"/>
                  </a:ext>
                </a:extLst>
              </a:tr>
              <a:tr h="197771">
                <a:tc>
                  <a:txBody>
                    <a:bodyPr/>
                    <a:lstStyle/>
                    <a:p>
                      <a:pPr algn="l" fontAlgn="b"/>
                      <a:r>
                        <a:rPr lang="ja-JP" altLang="en-US" sz="1000" b="0" u="none" strike="noStrike" dirty="0" smtClean="0">
                          <a:solidFill>
                            <a:srgbClr val="FF0000"/>
                          </a:solidFill>
                          <a:effectLst/>
                          <a:latin typeface="Meiryo" charset="-128"/>
                          <a:ea typeface="Meiryo" charset="-128"/>
                          <a:cs typeface="Meiryo" charset="-128"/>
                        </a:rPr>
                        <a:t>組み込み</a:t>
                      </a:r>
                      <a:r>
                        <a:rPr lang="en-US" sz="1000" b="0" u="none" strike="noStrike" dirty="0" smtClean="0">
                          <a:solidFill>
                            <a:srgbClr val="FF0000"/>
                          </a:solidFill>
                          <a:effectLst/>
                          <a:latin typeface="Meiryo" charset="-128"/>
                          <a:ea typeface="Meiryo" charset="-128"/>
                          <a:cs typeface="Meiryo" charset="-128"/>
                        </a:rPr>
                        <a:t>API</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de-DE" sz="1000" b="0" i="0" u="none" strike="noStrike" dirty="0" smtClean="0">
                          <a:solidFill>
                            <a:srgbClr val="FF0000"/>
                          </a:solidFill>
                          <a:effectLst/>
                          <a:latin typeface="Meiryo" charset="-128"/>
                          <a:ea typeface="Meiryo" charset="-128"/>
                          <a:cs typeface="Meiryo" charset="-128"/>
                        </a:rPr>
                        <a:t>0.2M</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b="0" u="none" strike="noStrike" dirty="0">
                          <a:solidFill>
                            <a:srgbClr val="FF0000"/>
                          </a:solidFill>
                          <a:effectLst/>
                          <a:latin typeface="Meiryo" charset="-128"/>
                          <a:ea typeface="Meiryo" charset="-128"/>
                          <a:cs typeface="Meiryo" charset="-128"/>
                        </a:rPr>
                        <a:t>9.8%</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1"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3631109009"/>
                  </a:ext>
                </a:extLst>
              </a:tr>
              <a:tr h="197771">
                <a:tc>
                  <a:txBody>
                    <a:bodyPr/>
                    <a:lstStyle/>
                    <a:p>
                      <a:pPr algn="l" fontAlgn="b"/>
                      <a:r>
                        <a:rPr lang="ja-JP" altLang="en-US" sz="1000" b="0" i="0" u="none" strike="noStrike" dirty="0" smtClean="0">
                          <a:solidFill>
                            <a:srgbClr val="FF0000"/>
                          </a:solidFill>
                          <a:effectLst/>
                          <a:latin typeface="Meiryo" charset="-128"/>
                          <a:ea typeface="Meiryo" charset="-128"/>
                          <a:cs typeface="Meiryo" charset="-128"/>
                        </a:rPr>
                        <a:t>企業向け</a:t>
                      </a:r>
                      <a:r>
                        <a:rPr lang="ja-JP" altLang="en-US" sz="1000" b="0" i="0" u="none" strike="noStrike" dirty="0" smtClean="0">
                          <a:solidFill>
                            <a:srgbClr val="FF0000"/>
                          </a:solidFill>
                          <a:effectLst/>
                          <a:latin typeface="Meiryo" charset="-128"/>
                          <a:ea typeface="Meiryo" charset="-128"/>
                          <a:cs typeface="Meiryo" charset="-128"/>
                        </a:rPr>
                        <a:t>ビジネス</a:t>
                      </a:r>
                      <a:r>
                        <a:rPr lang="en-US" altLang="ja-JP" sz="1000" b="0" i="0" u="none" strike="noStrike" dirty="0" smtClean="0">
                          <a:solidFill>
                            <a:srgbClr val="FF0000"/>
                          </a:solidFill>
                          <a:effectLst/>
                          <a:latin typeface="Meiryo" charset="-128"/>
                          <a:ea typeface="Meiryo" charset="-128"/>
                          <a:cs typeface="Meiryo" charset="-128"/>
                        </a:rPr>
                        <a:t> </a:t>
                      </a:r>
                      <a:r>
                        <a:rPr lang="ja-JP" altLang="en-US" sz="1000" b="0" i="0" u="none" strike="noStrike" dirty="0" smtClean="0">
                          <a:solidFill>
                            <a:srgbClr val="FF0000"/>
                          </a:solidFill>
                          <a:effectLst/>
                          <a:latin typeface="Meiryo" charset="-128"/>
                          <a:ea typeface="Meiryo" charset="-128"/>
                          <a:cs typeface="Meiryo" charset="-128"/>
                        </a:rPr>
                        <a:t>メッセージング</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en-US" sz="1000" b="0" u="none" strike="noStrike" dirty="0" smtClean="0">
                          <a:solidFill>
                            <a:srgbClr val="FF0000"/>
                          </a:solidFill>
                          <a:effectLst/>
                          <a:latin typeface="Meiryo" charset="-128"/>
                          <a:ea typeface="Meiryo" charset="-128"/>
                          <a:cs typeface="Meiryo" charset="-128"/>
                        </a:rPr>
                        <a:t>126M</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b="0" u="none" strike="noStrike" dirty="0" smtClean="0">
                          <a:solidFill>
                            <a:srgbClr val="FF0000"/>
                          </a:solidFill>
                          <a:effectLst/>
                          <a:latin typeface="Meiryo" charset="-128"/>
                          <a:ea typeface="Meiryo" charset="-128"/>
                          <a:cs typeface="Meiryo" charset="-128"/>
                        </a:rPr>
                        <a:t>74.3%</a:t>
                      </a:r>
                      <a:endParaRPr lang="en-US" sz="1000" b="0"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1"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1836127814"/>
                  </a:ext>
                </a:extLst>
              </a:tr>
              <a:tr h="197771">
                <a:tc>
                  <a:txBody>
                    <a:bodyPr/>
                    <a:lstStyle/>
                    <a:p>
                      <a:pPr algn="l" fontAlgn="b"/>
                      <a:r>
                        <a:rPr lang="de-DE" sz="1200" b="1" i="0" u="none" strike="noStrike" dirty="0" smtClean="0">
                          <a:solidFill>
                            <a:srgbClr val="FF0000"/>
                          </a:solidFill>
                          <a:effectLst/>
                          <a:latin typeface="Meiryo" charset="-128"/>
                          <a:ea typeface="Meiryo" charset="-128"/>
                          <a:cs typeface="Meiryo" charset="-128"/>
                        </a:rPr>
                        <a:t>Total</a:t>
                      </a:r>
                      <a:endParaRPr lang="en-US" sz="1200" b="1"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de-DE" sz="1200" b="1" i="0" u="none" strike="noStrike" dirty="0" smtClean="0">
                          <a:solidFill>
                            <a:srgbClr val="FF0000"/>
                          </a:solidFill>
                          <a:effectLst/>
                          <a:latin typeface="Meiryo" charset="-128"/>
                          <a:ea typeface="Meiryo" charset="-128"/>
                          <a:cs typeface="Meiryo" charset="-128"/>
                        </a:rPr>
                        <a:t>2.7B</a:t>
                      </a:r>
                      <a:endParaRPr lang="en-US" sz="1200" b="1"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de-DE" sz="1200" b="1" i="0" u="none" strike="noStrike" dirty="0" smtClean="0">
                          <a:solidFill>
                            <a:srgbClr val="FF0000"/>
                          </a:solidFill>
                          <a:effectLst/>
                          <a:latin typeface="Meiryo" charset="-128"/>
                          <a:ea typeface="Meiryo" charset="-128"/>
                          <a:cs typeface="Meiryo" charset="-128"/>
                        </a:rPr>
                        <a:t>21.8%</a:t>
                      </a:r>
                      <a:endParaRPr lang="en-US" sz="1200" b="1" i="0" u="none" strike="noStrike" dirty="0">
                        <a:solidFill>
                          <a:srgbClr val="FF0000"/>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1100" b="1"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1417664876"/>
                  </a:ext>
                </a:extLst>
              </a:tr>
              <a:tr h="197771">
                <a:tc>
                  <a:txBody>
                    <a:bodyPr/>
                    <a:lstStyle/>
                    <a:p>
                      <a:pPr algn="l" fontAlgn="b"/>
                      <a:endParaRPr lang="en-US" sz="10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rowSpan="8">
                  <a:txBody>
                    <a:bodyPr/>
                    <a:lstStyle/>
                    <a:p>
                      <a:pPr marL="0" marR="0" lvl="0" indent="0" algn="ctr" defTabSz="685777" rtl="0" eaLnBrk="1" fontAlgn="b" latinLnBrk="0" hangingPunct="1">
                        <a:lnSpc>
                          <a:spcPct val="100000"/>
                        </a:lnSpc>
                        <a:spcBef>
                          <a:spcPts val="0"/>
                        </a:spcBef>
                        <a:spcAft>
                          <a:spcPts val="0"/>
                        </a:spcAft>
                        <a:buClrTx/>
                        <a:buSzTx/>
                        <a:buFontTx/>
                        <a:buNone/>
                        <a:tabLst/>
                        <a:defRPr/>
                      </a:pPr>
                      <a:r>
                        <a:rPr lang="ja-JP" altLang="en-US" sz="1200" b="0" i="0" u="none" strike="noStrike" kern="1200" dirty="0" smtClean="0">
                          <a:solidFill>
                            <a:schemeClr val="tx1"/>
                          </a:solidFill>
                          <a:effectLst/>
                          <a:latin typeface="Meiryo" charset="-128"/>
                          <a:ea typeface="Meiryo" charset="-128"/>
                          <a:cs typeface="Meiryo" charset="-128"/>
                        </a:rPr>
                        <a:t>オンプレミス・コア</a:t>
                      </a:r>
                      <a:endParaRPr lang="en-US" sz="1200" b="0" i="0" u="none" strike="noStrike" kern="1200" dirty="0" smtClean="0">
                        <a:solidFill>
                          <a:schemeClr val="tx1"/>
                        </a:solidFill>
                        <a:effectLst/>
                        <a:latin typeface="Meiryo" charset="-128"/>
                        <a:ea typeface="Meiryo" charset="-128"/>
                        <a:cs typeface="Meiryo" charset="-128"/>
                      </a:endParaRPr>
                    </a:p>
                  </a:txBody>
                  <a:tcPr marL="7144" marR="7144" marT="7144" marB="0"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 xmlns:a16="http://schemas.microsoft.com/office/drawing/2014/main" val="813389722"/>
                  </a:ext>
                </a:extLst>
              </a:tr>
              <a:tr h="197771">
                <a:tc>
                  <a:txBody>
                    <a:bodyPr/>
                    <a:lstStyle/>
                    <a:p>
                      <a:pPr algn="l" fontAlgn="b"/>
                      <a:r>
                        <a:rPr lang="en-US" sz="1000" u="none" strike="noStrike" dirty="0" smtClean="0">
                          <a:solidFill>
                            <a:schemeClr val="tx1"/>
                          </a:solidFill>
                          <a:effectLst/>
                          <a:latin typeface="Meiryo" charset="-128"/>
                          <a:ea typeface="Meiryo" charset="-128"/>
                          <a:cs typeface="Meiryo" charset="-128"/>
                        </a:rPr>
                        <a:t>UC</a:t>
                      </a:r>
                      <a:r>
                        <a:rPr lang="ja-JP" altLang="en-US" sz="1000" u="none" strike="noStrike" dirty="0" smtClean="0">
                          <a:solidFill>
                            <a:schemeClr val="tx1"/>
                          </a:solidFill>
                          <a:effectLst/>
                          <a:latin typeface="Meiryo" charset="-128"/>
                          <a:ea typeface="Meiryo" charset="-128"/>
                          <a:cs typeface="Meiryo" charset="-128"/>
                        </a:rPr>
                        <a:t>エンド</a:t>
                      </a:r>
                      <a:r>
                        <a:rPr lang="en-US" altLang="ja-JP" sz="1000" u="none" strike="noStrike" dirty="0" smtClean="0">
                          <a:solidFill>
                            <a:schemeClr val="tx1"/>
                          </a:solidFill>
                          <a:effectLst/>
                          <a:latin typeface="Meiryo" charset="-128"/>
                          <a:ea typeface="Meiryo" charset="-128"/>
                          <a:cs typeface="Meiryo" charset="-128"/>
                        </a:rPr>
                        <a:t> </a:t>
                      </a:r>
                      <a:r>
                        <a:rPr lang="ja-JP" altLang="en-US" sz="1000" u="none" strike="noStrike" dirty="0" smtClean="0">
                          <a:solidFill>
                            <a:schemeClr val="tx1"/>
                          </a:solidFill>
                          <a:effectLst/>
                          <a:latin typeface="Meiryo" charset="-128"/>
                          <a:ea typeface="Meiryo" charset="-128"/>
                          <a:cs typeface="Meiryo" charset="-128"/>
                        </a:rPr>
                        <a:t>ポイント</a:t>
                      </a:r>
                      <a:endParaRPr lang="en-US" sz="10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en-US" sz="1000" u="none" strike="noStrike" dirty="0" smtClean="0">
                          <a:solidFill>
                            <a:schemeClr val="tx1"/>
                          </a:solidFill>
                          <a:effectLst/>
                          <a:latin typeface="Meiryo" charset="-128"/>
                          <a:ea typeface="Meiryo" charset="-128"/>
                          <a:cs typeface="Meiryo" charset="-128"/>
                        </a:rPr>
                        <a:t>173M</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u="none" strike="noStrike" dirty="0">
                          <a:solidFill>
                            <a:schemeClr val="tx1"/>
                          </a:solidFill>
                          <a:effectLst/>
                          <a:latin typeface="Meiryo" charset="-128"/>
                          <a:ea typeface="Meiryo" charset="-128"/>
                          <a:cs typeface="Meiryo" charset="-128"/>
                        </a:rPr>
                        <a:t>-</a:t>
                      </a:r>
                      <a:r>
                        <a:rPr lang="en-US" sz="1000" u="none" strike="noStrike" dirty="0" smtClean="0">
                          <a:solidFill>
                            <a:schemeClr val="tx1"/>
                          </a:solidFill>
                          <a:effectLst/>
                          <a:latin typeface="Meiryo" charset="-128"/>
                          <a:ea typeface="Meiryo" charset="-128"/>
                          <a:cs typeface="Meiryo" charset="-128"/>
                        </a:rPr>
                        <a:t>2%</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0"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1625007782"/>
                  </a:ext>
                </a:extLst>
              </a:tr>
              <a:tr h="197771">
                <a:tc>
                  <a:txBody>
                    <a:bodyPr/>
                    <a:lstStyle/>
                    <a:p>
                      <a:pPr algn="l" fontAlgn="b"/>
                      <a:r>
                        <a:rPr lang="ja-JP" altLang="en-US" sz="1000" b="0" i="0" u="none" strike="noStrike" dirty="0" smtClean="0">
                          <a:solidFill>
                            <a:schemeClr val="tx1"/>
                          </a:solidFill>
                          <a:effectLst/>
                          <a:latin typeface="Meiryo" charset="-128"/>
                          <a:ea typeface="Meiryo" charset="-128"/>
                          <a:cs typeface="Meiryo" charset="-128"/>
                        </a:rPr>
                        <a:t>コンタクトセンター</a:t>
                      </a:r>
                      <a:endParaRPr lang="en-US" sz="10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en-US" sz="1000" u="none" strike="noStrike" dirty="0" smtClean="0">
                          <a:solidFill>
                            <a:schemeClr val="tx1"/>
                          </a:solidFill>
                          <a:effectLst/>
                          <a:latin typeface="Meiryo" charset="-128"/>
                          <a:ea typeface="Meiryo" charset="-128"/>
                          <a:cs typeface="Meiryo" charset="-128"/>
                        </a:rPr>
                        <a:t>138M</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u="none" strike="noStrike" dirty="0" smtClean="0">
                          <a:solidFill>
                            <a:schemeClr val="tx1"/>
                          </a:solidFill>
                          <a:effectLst/>
                          <a:latin typeface="Meiryo" charset="-128"/>
                          <a:ea typeface="Meiryo" charset="-128"/>
                          <a:cs typeface="Meiryo" charset="-128"/>
                        </a:rPr>
                        <a:t>0.2%</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0"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2191200098"/>
                  </a:ext>
                </a:extLst>
              </a:tr>
              <a:tr h="197771">
                <a:tc>
                  <a:txBody>
                    <a:bodyPr/>
                    <a:lstStyle/>
                    <a:p>
                      <a:pPr algn="l" fontAlgn="b"/>
                      <a:r>
                        <a:rPr lang="ja-JP" altLang="en-US" sz="1000" u="none" strike="noStrike" dirty="0" smtClean="0">
                          <a:solidFill>
                            <a:schemeClr val="tx1"/>
                          </a:solidFill>
                          <a:effectLst/>
                          <a:latin typeface="Meiryo" charset="-128"/>
                          <a:ea typeface="Meiryo" charset="-128"/>
                          <a:cs typeface="Meiryo" charset="-128"/>
                        </a:rPr>
                        <a:t>インスタントメッセージ</a:t>
                      </a:r>
                      <a:r>
                        <a:rPr lang="en-US" sz="1000" u="none" strike="noStrike" dirty="0" smtClean="0">
                          <a:solidFill>
                            <a:schemeClr val="tx1"/>
                          </a:solidFill>
                          <a:effectLst/>
                          <a:latin typeface="Meiryo" charset="-128"/>
                          <a:ea typeface="Meiryo" charset="-128"/>
                          <a:cs typeface="Meiryo" charset="-128"/>
                        </a:rPr>
                        <a:t> /</a:t>
                      </a:r>
                      <a:r>
                        <a:rPr lang="ja-JP" altLang="en-US" sz="1000" u="none" strike="noStrike" dirty="0" smtClean="0">
                          <a:solidFill>
                            <a:schemeClr val="tx1"/>
                          </a:solidFill>
                          <a:effectLst/>
                          <a:latin typeface="Meiryo" charset="-128"/>
                          <a:ea typeface="Meiryo" charset="-128"/>
                          <a:cs typeface="Meiryo" charset="-128"/>
                        </a:rPr>
                        <a:t>プレゼンス</a:t>
                      </a:r>
                      <a:endParaRPr lang="en-US" sz="10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de-DE" sz="1000" b="0" i="0" u="none" strike="noStrike" dirty="0" smtClean="0">
                          <a:solidFill>
                            <a:schemeClr val="tx1"/>
                          </a:solidFill>
                          <a:effectLst/>
                          <a:latin typeface="Meiryo" charset="-128"/>
                          <a:ea typeface="Meiryo" charset="-128"/>
                          <a:cs typeface="Meiryo" charset="-128"/>
                        </a:rPr>
                        <a:t>78M</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u="none" strike="noStrike" dirty="0" smtClean="0">
                          <a:solidFill>
                            <a:schemeClr val="tx1"/>
                          </a:solidFill>
                          <a:effectLst/>
                          <a:latin typeface="Meiryo" charset="-128"/>
                          <a:ea typeface="Meiryo" charset="-128"/>
                          <a:cs typeface="Meiryo" charset="-128"/>
                        </a:rPr>
                        <a:t>-2.2</a:t>
                      </a:r>
                      <a:r>
                        <a:rPr lang="en-US" sz="1000" u="none" strike="noStrike" dirty="0">
                          <a:solidFill>
                            <a:schemeClr val="tx1"/>
                          </a:solidFill>
                          <a:effectLst/>
                          <a:latin typeface="Meiryo" charset="-128"/>
                          <a:ea typeface="Meiryo" charset="-128"/>
                          <a:cs typeface="Meiryo" charset="-128"/>
                        </a:rPr>
                        <a:t>%</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0"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1923822501"/>
                  </a:ext>
                </a:extLst>
              </a:tr>
              <a:tr h="197771">
                <a:tc>
                  <a:txBody>
                    <a:bodyPr/>
                    <a:lstStyle/>
                    <a:p>
                      <a:pPr algn="l" fontAlgn="b"/>
                      <a:r>
                        <a:rPr lang="ja-JP" altLang="en-US" sz="1000" b="0" i="0" u="none" strike="noStrike" dirty="0" smtClean="0">
                          <a:solidFill>
                            <a:schemeClr val="tx1"/>
                          </a:solidFill>
                          <a:effectLst/>
                          <a:latin typeface="Meiryo" charset="-128"/>
                          <a:ea typeface="Meiryo" charset="-128"/>
                          <a:cs typeface="Meiryo" charset="-128"/>
                        </a:rPr>
                        <a:t>音声ゲートウェイ</a:t>
                      </a:r>
                      <a:endParaRPr lang="en-US" sz="10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de-DE" sz="1000" b="0" i="0" u="none" strike="noStrike" dirty="0" smtClean="0">
                          <a:solidFill>
                            <a:schemeClr val="tx1"/>
                          </a:solidFill>
                          <a:effectLst/>
                          <a:latin typeface="Meiryo" charset="-128"/>
                          <a:ea typeface="Meiryo" charset="-128"/>
                          <a:cs typeface="Meiryo" charset="-128"/>
                        </a:rPr>
                        <a:t>35M</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u="none" strike="noStrike" dirty="0">
                          <a:solidFill>
                            <a:schemeClr val="tx1"/>
                          </a:solidFill>
                          <a:effectLst/>
                          <a:latin typeface="Meiryo" charset="-128"/>
                          <a:ea typeface="Meiryo" charset="-128"/>
                          <a:cs typeface="Meiryo" charset="-128"/>
                        </a:rPr>
                        <a:t>6.8%</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0"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1157273114"/>
                  </a:ext>
                </a:extLst>
              </a:tr>
              <a:tr h="197771">
                <a:tc>
                  <a:txBody>
                    <a:bodyPr/>
                    <a:lstStyle/>
                    <a:p>
                      <a:pPr algn="l" fontAlgn="b"/>
                      <a:r>
                        <a:rPr lang="ja-JP" altLang="en-US" sz="1000" b="0" i="0" u="none" strike="noStrike" dirty="0" smtClean="0">
                          <a:solidFill>
                            <a:schemeClr val="tx1"/>
                          </a:solidFill>
                          <a:effectLst/>
                          <a:latin typeface="Meiryo" charset="-128"/>
                          <a:ea typeface="Meiryo" charset="-128"/>
                          <a:cs typeface="Meiryo" charset="-128"/>
                        </a:rPr>
                        <a:t>テレプレゼンス</a:t>
                      </a:r>
                      <a:r>
                        <a:rPr lang="en-US" altLang="ja-JP" sz="1000" b="0" i="0" u="none" strike="noStrike" dirty="0" smtClean="0">
                          <a:solidFill>
                            <a:schemeClr val="tx1"/>
                          </a:solidFill>
                          <a:effectLst/>
                          <a:latin typeface="Meiryo" charset="-128"/>
                          <a:ea typeface="Meiryo" charset="-128"/>
                          <a:cs typeface="Meiryo" charset="-128"/>
                        </a:rPr>
                        <a:t> </a:t>
                      </a:r>
                      <a:r>
                        <a:rPr lang="ja-JP" altLang="en-US" sz="1000" b="0" i="0" u="none" strike="noStrike" dirty="0" smtClean="0">
                          <a:solidFill>
                            <a:schemeClr val="tx1"/>
                          </a:solidFill>
                          <a:effectLst/>
                          <a:latin typeface="Meiryo" charset="-128"/>
                          <a:ea typeface="Meiryo" charset="-128"/>
                          <a:cs typeface="Meiryo" charset="-128"/>
                        </a:rPr>
                        <a:t>インフラ</a:t>
                      </a:r>
                      <a:endParaRPr lang="en-US" sz="10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de-DE" sz="1000" b="0" i="0" u="none" strike="noStrike" dirty="0" smtClean="0">
                          <a:solidFill>
                            <a:schemeClr val="tx1"/>
                          </a:solidFill>
                          <a:effectLst/>
                          <a:latin typeface="Meiryo" charset="-128"/>
                          <a:ea typeface="Meiryo" charset="-128"/>
                          <a:cs typeface="Meiryo" charset="-128"/>
                        </a:rPr>
                        <a:t>34M</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u="none" strike="noStrike" dirty="0" smtClean="0">
                          <a:solidFill>
                            <a:schemeClr val="tx1"/>
                          </a:solidFill>
                          <a:effectLst/>
                          <a:latin typeface="Meiryo" charset="-128"/>
                          <a:ea typeface="Meiryo" charset="-128"/>
                          <a:cs typeface="Meiryo" charset="-128"/>
                        </a:rPr>
                        <a:t>-2%</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0"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2990271603"/>
                  </a:ext>
                </a:extLst>
              </a:tr>
              <a:tr h="197771">
                <a:tc>
                  <a:txBody>
                    <a:bodyPr/>
                    <a:lstStyle/>
                    <a:p>
                      <a:pPr algn="l" fontAlgn="b"/>
                      <a:r>
                        <a:rPr lang="en-US" sz="1000" u="none" strike="noStrike" dirty="0" smtClean="0">
                          <a:solidFill>
                            <a:schemeClr val="tx1"/>
                          </a:solidFill>
                          <a:effectLst/>
                          <a:latin typeface="Meiryo" charset="-128"/>
                          <a:ea typeface="Meiryo" charset="-128"/>
                          <a:cs typeface="Meiryo" charset="-128"/>
                        </a:rPr>
                        <a:t>UC</a:t>
                      </a:r>
                      <a:r>
                        <a:rPr lang="ja-JP" altLang="en-US" sz="1000" u="none" strike="noStrike" dirty="0" smtClean="0">
                          <a:solidFill>
                            <a:schemeClr val="tx1"/>
                          </a:solidFill>
                          <a:effectLst/>
                          <a:latin typeface="Meiryo" charset="-128"/>
                          <a:ea typeface="Meiryo" charset="-128"/>
                          <a:cs typeface="Meiryo" charset="-128"/>
                        </a:rPr>
                        <a:t>インフラ</a:t>
                      </a:r>
                      <a:endParaRPr lang="en-US" sz="10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b"/>
                      <a:r>
                        <a:rPr lang="en-US" sz="1000" u="none" strike="noStrike" dirty="0" smtClean="0">
                          <a:solidFill>
                            <a:schemeClr val="tx1"/>
                          </a:solidFill>
                          <a:effectLst/>
                          <a:latin typeface="Meiryo" charset="-128"/>
                          <a:ea typeface="Meiryo" charset="-128"/>
                          <a:cs typeface="Meiryo" charset="-128"/>
                        </a:rPr>
                        <a:t>287M</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fontAlgn="ctr"/>
                      <a:r>
                        <a:rPr lang="en-US" sz="1000" u="none" strike="noStrike" dirty="0">
                          <a:solidFill>
                            <a:schemeClr val="tx1"/>
                          </a:solidFill>
                          <a:effectLst/>
                          <a:latin typeface="Meiryo" charset="-128"/>
                          <a:ea typeface="Meiryo" charset="-128"/>
                          <a:cs typeface="Meiryo" charset="-128"/>
                        </a:rPr>
                        <a:t>-2.5%</a:t>
                      </a:r>
                      <a:endParaRPr lang="en-US" sz="1000" b="0"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fontAlgn="ctr"/>
                      <a:endParaRPr lang="en-US" sz="900" b="0" i="0" u="none" strike="noStrike" dirty="0">
                        <a:solidFill>
                          <a:srgbClr val="000000"/>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lnB w="6350" cap="flat" cmpd="sng" algn="ctr">
                      <a:solidFill>
                        <a:srgbClr val="005073"/>
                      </a:solidFill>
                      <a:prstDash val="solid"/>
                      <a:round/>
                      <a:headEnd type="none" w="med" len="med"/>
                      <a:tailEnd type="none" w="med" len="med"/>
                    </a:lnB>
                    <a:noFill/>
                  </a:tcPr>
                </a:tc>
                <a:extLst>
                  <a:ext uri="{0D108BD9-81ED-4DB2-BD59-A6C34878D82A}">
                    <a16:rowId xmlns="" xmlns:a16="http://schemas.microsoft.com/office/drawing/2014/main" val="3961719862"/>
                  </a:ext>
                </a:extLst>
              </a:tr>
              <a:tr h="197771">
                <a:tc>
                  <a:txBody>
                    <a:bodyPr/>
                    <a:lstStyle/>
                    <a:p>
                      <a:pPr algn="l" fontAlgn="b"/>
                      <a:r>
                        <a:rPr lang="de-DE" sz="1200" b="1" i="0" u="none" strike="noStrike" dirty="0" smtClean="0">
                          <a:solidFill>
                            <a:schemeClr val="tx1"/>
                          </a:solidFill>
                          <a:effectLst/>
                          <a:latin typeface="Meiryo" charset="-128"/>
                          <a:ea typeface="Meiryo" charset="-128"/>
                          <a:cs typeface="Meiryo" charset="-128"/>
                        </a:rPr>
                        <a:t>Total</a:t>
                      </a:r>
                      <a:endParaRPr lang="en-US" sz="12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b"/>
                      <a:r>
                        <a:rPr lang="de-DE" sz="1200" b="1" i="0" u="none" strike="noStrike" dirty="0" smtClean="0">
                          <a:solidFill>
                            <a:schemeClr val="tx1"/>
                          </a:solidFill>
                          <a:effectLst/>
                          <a:latin typeface="Meiryo" charset="-128"/>
                          <a:ea typeface="Meiryo" charset="-128"/>
                          <a:cs typeface="Meiryo" charset="-128"/>
                        </a:rPr>
                        <a:t>745M</a:t>
                      </a:r>
                      <a:endParaRPr lang="en-US" sz="12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r>
                        <a:rPr lang="de-DE" sz="1200" b="1" i="0" u="none" strike="noStrike" dirty="0" smtClean="0">
                          <a:solidFill>
                            <a:schemeClr val="tx1"/>
                          </a:solidFill>
                          <a:effectLst/>
                          <a:latin typeface="Meiryo" charset="-128"/>
                          <a:ea typeface="Meiryo" charset="-128"/>
                          <a:cs typeface="Meiryo" charset="-128"/>
                        </a:rPr>
                        <a:t>-1.1%</a:t>
                      </a:r>
                      <a:endParaRPr lang="en-US" sz="1200" b="1" i="0" u="none" strike="noStrike" dirty="0">
                        <a:solidFill>
                          <a:schemeClr val="tx1"/>
                        </a:solidFill>
                        <a:effectLst/>
                        <a:latin typeface="Meiryo" charset="-128"/>
                        <a:ea typeface="Meiryo" charset="-128"/>
                        <a:cs typeface="Meiryo" charset="-128"/>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tc vMerge="1">
                  <a:txBody>
                    <a:bodyPr/>
                    <a:lstStyle/>
                    <a:p>
                      <a:pPr algn="ctr" fontAlgn="ctr"/>
                      <a:endParaRPr lang="en-US" sz="1100" b="1" i="0" u="none" strike="noStrike" dirty="0">
                        <a:solidFill>
                          <a:schemeClr val="tx1"/>
                        </a:solidFill>
                        <a:effectLst/>
                        <a:latin typeface="+mn-lt"/>
                      </a:endParaRPr>
                    </a:p>
                  </a:txBody>
                  <a:tcPr marL="7144" marR="7144" marT="7144" marB="0" anchor="ctr">
                    <a:lnT w="6350" cap="flat" cmpd="sng" algn="ctr">
                      <a:solidFill>
                        <a:srgbClr val="005073"/>
                      </a:solidFill>
                      <a:prstDash val="solid"/>
                      <a:round/>
                      <a:headEnd type="none" w="med" len="med"/>
                      <a:tailEnd type="none" w="med" len="med"/>
                    </a:lnT>
                    <a:noFill/>
                  </a:tcPr>
                </a:tc>
                <a:extLst>
                  <a:ext uri="{0D108BD9-81ED-4DB2-BD59-A6C34878D82A}">
                    <a16:rowId xmlns="" xmlns:a16="http://schemas.microsoft.com/office/drawing/2014/main" val="2112283498"/>
                  </a:ext>
                </a:extLst>
              </a:tr>
            </a:tbl>
          </a:graphicData>
        </a:graphic>
      </p:graphicFrame>
      <p:sp>
        <p:nvSpPr>
          <p:cNvPr id="12" name="Rectangle 11"/>
          <p:cNvSpPr/>
          <p:nvPr/>
        </p:nvSpPr>
        <p:spPr>
          <a:xfrm>
            <a:off x="3959076" y="1440171"/>
            <a:ext cx="4429052" cy="1576571"/>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11" name="Title 3"/>
          <p:cNvSpPr txBox="1">
            <a:spLocks/>
          </p:cNvSpPr>
          <p:nvPr/>
        </p:nvSpPr>
        <p:spPr bwMode="auto">
          <a:xfrm>
            <a:off x="426175" y="290509"/>
            <a:ext cx="6885231" cy="58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lgn="l" defTabSz="684179" rtl="0" eaLnBrk="1" fontAlgn="base" hangingPunct="1">
              <a:lnSpc>
                <a:spcPct val="80000"/>
              </a:lnSpc>
              <a:spcBef>
                <a:spcPct val="0"/>
              </a:spcBef>
              <a:spcAft>
                <a:spcPct val="0"/>
              </a:spcAft>
              <a:defRPr lang="en-US" sz="3600" b="0" i="0" kern="1200">
                <a:solidFill>
                  <a:schemeClr val="tx2"/>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2800" dirty="0" smtClean="0">
                <a:solidFill>
                  <a:srgbClr val="2968AF"/>
                </a:solidFill>
              </a:rPr>
              <a:t>コラボレーション市場のクラウド化</a:t>
            </a:r>
            <a:endParaRPr lang="ja-JP" altLang="en-US" sz="2800" dirty="0">
              <a:solidFill>
                <a:srgbClr val="2968AF"/>
              </a:solidFill>
            </a:endParaRPr>
          </a:p>
        </p:txBody>
      </p:sp>
    </p:spTree>
    <p:extLst>
      <p:ext uri="{BB962C8B-B14F-4D97-AF65-F5344CB8AC3E}">
        <p14:creationId xmlns:p14="http://schemas.microsoft.com/office/powerpoint/2010/main" val="1185059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communities.cisco.com/servlet/JiveServlet/downloadBody/57329-102-1-100221/512x512%20spark%20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1944" y="1630507"/>
            <a:ext cx="1544136" cy="15441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79097" y="455490"/>
            <a:ext cx="2995517" cy="3894172"/>
          </a:xfrm>
          <a:prstGeom prst="rect">
            <a:avLst/>
          </a:prstGeom>
        </p:spPr>
      </p:pic>
      <p:sp>
        <p:nvSpPr>
          <p:cNvPr id="4" name="加算記号 3"/>
          <p:cNvSpPr/>
          <p:nvPr/>
        </p:nvSpPr>
        <p:spPr>
          <a:xfrm>
            <a:off x="3724656" y="1878320"/>
            <a:ext cx="1048512" cy="1048512"/>
          </a:xfrm>
          <a:prstGeom prst="mathPlus">
            <a:avLst>
              <a:gd name="adj1" fmla="val 13055"/>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1364810721"/>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330718"/>
            <a:ext cx="8345488" cy="389075"/>
          </a:xfrm>
        </p:spPr>
        <p:txBody>
          <a:bodyPr/>
          <a:lstStyle/>
          <a:p>
            <a:r>
              <a:rPr kumimoji="1" lang="en-US" altLang="ja-JP" sz="24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Cisco Collaboration Cloud</a:t>
            </a:r>
            <a:endParaRPr kumimoji="1" lang="ja-JP" altLang="en-US" sz="2400" dirty="0">
              <a:solidFill>
                <a:srgbClr val="58585B"/>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3"/>
          <p:cNvSpPr/>
          <p:nvPr/>
        </p:nvSpPr>
        <p:spPr>
          <a:xfrm>
            <a:off x="395536" y="1171431"/>
            <a:ext cx="2592288" cy="2520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kumimoji="1"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クラウド</a:t>
            </a:r>
            <a:r>
              <a:rPr kumimoji="1"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MCU</a:t>
            </a:r>
            <a:r>
              <a:rPr kumimoji="1"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サービス</a:t>
            </a:r>
          </a:p>
        </p:txBody>
      </p:sp>
      <p:sp>
        <p:nvSpPr>
          <p:cNvPr id="25" name="Rectangle 24"/>
          <p:cNvSpPr/>
          <p:nvPr/>
        </p:nvSpPr>
        <p:spPr>
          <a:xfrm>
            <a:off x="393660" y="2237502"/>
            <a:ext cx="2718302" cy="2520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kumimoji="1"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クラウド</a:t>
            </a:r>
            <a:r>
              <a:rPr kumimoji="1"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ゲートウェイ</a:t>
            </a:r>
            <a:endParaRPr kumimoji="1"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Box 5"/>
          <p:cNvSpPr txBox="1"/>
          <p:nvPr/>
        </p:nvSpPr>
        <p:spPr>
          <a:xfrm>
            <a:off x="323528" y="1491630"/>
            <a:ext cx="3560590" cy="646331"/>
          </a:xfrm>
          <a:prstGeom prst="rect">
            <a:avLst/>
          </a:prstGeom>
          <a:noFill/>
        </p:spPr>
        <p:txBody>
          <a:bodyPr wrap="none" rtlCol="0">
            <a:spAutoFit/>
          </a:bodyPr>
          <a:lstStyle/>
          <a:p>
            <a:pPr marL="171450" indent="-171450" defTabSz="914400" fontAlgn="auto">
              <a:spcBef>
                <a:spcPts val="0"/>
              </a:spcBef>
              <a:spcAft>
                <a:spcPts val="0"/>
              </a:spcAft>
              <a:buFont typeface="Wingdings" charset="2"/>
              <a:buChar char="l"/>
            </a:pPr>
            <a:r>
              <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Spark </a:t>
            </a:r>
            <a:r>
              <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M3 </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契約</a:t>
            </a:r>
            <a:r>
              <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契</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約、月額支払いも可能）</a:t>
            </a:r>
            <a:endPar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defTabSz="914400" fontAlgn="auto">
              <a:spcBef>
                <a:spcPts val="0"/>
              </a:spcBef>
              <a:spcAft>
                <a:spcPts val="0"/>
              </a:spcAft>
              <a:buFont typeface="Wingdings" charset="2"/>
              <a:buChar char="l"/>
            </a:pP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会議あたりの最大接続数 </a:t>
            </a:r>
            <a:r>
              <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225</a:t>
            </a:r>
          </a:p>
          <a:p>
            <a:pPr marL="171450" indent="-171450" defTabSz="914400" fontAlgn="auto">
              <a:spcBef>
                <a:spcPts val="0"/>
              </a:spcBef>
              <a:spcAft>
                <a:spcPts val="0"/>
              </a:spcAft>
              <a:buFont typeface="Wingdings" charset="2"/>
              <a:buChar char="l"/>
            </a:pP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アプリまたは電話：</a:t>
            </a:r>
            <a:r>
              <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200 </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人</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、会議端末：</a:t>
            </a:r>
            <a:r>
              <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25 </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台</a:t>
            </a:r>
            <a:endPar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25"/>
          <p:cNvSpPr/>
          <p:nvPr/>
        </p:nvSpPr>
        <p:spPr>
          <a:xfrm>
            <a:off x="400215" y="3343064"/>
            <a:ext cx="2706397" cy="2520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kumimoji="1"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会議</a:t>
            </a:r>
            <a:r>
              <a:rPr kumimoji="1"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端末</a:t>
            </a:r>
            <a:r>
              <a:rPr kumimoji="1"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 </a:t>
            </a:r>
            <a:r>
              <a:rPr kumimoji="1" lang="ja-JP" altLang="en-US"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クライアント</a:t>
            </a:r>
            <a:endParaRPr kumimoji="1" lang="en-US" altLang="ja-JP" sz="1200"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TextBox 27"/>
          <p:cNvSpPr txBox="1"/>
          <p:nvPr/>
        </p:nvSpPr>
        <p:spPr>
          <a:xfrm>
            <a:off x="278019" y="2613745"/>
            <a:ext cx="3743332" cy="646331"/>
          </a:xfrm>
          <a:prstGeom prst="rect">
            <a:avLst/>
          </a:prstGeom>
          <a:noFill/>
        </p:spPr>
        <p:txBody>
          <a:bodyPr wrap="none" rtlCol="0">
            <a:spAutoFit/>
          </a:bodyPr>
          <a:lstStyle/>
          <a:p>
            <a:pPr marL="171450" indent="-171450" defTabSz="914400" fontAlgn="auto">
              <a:spcBef>
                <a:spcPts val="0"/>
              </a:spcBef>
              <a:spcAft>
                <a:spcPts val="0"/>
              </a:spcAft>
              <a:buFont typeface="Wingdings" charset="2"/>
              <a:buChar char="l"/>
            </a:pPr>
            <a:r>
              <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Spark Room </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を利用</a:t>
            </a:r>
            <a:endPar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defTabSz="914400" fontAlgn="auto">
              <a:spcBef>
                <a:spcPts val="0"/>
              </a:spcBef>
              <a:spcAft>
                <a:spcPts val="0"/>
              </a:spcAft>
              <a:buFont typeface="Wingdings" charset="2"/>
              <a:buChar char="l"/>
            </a:pP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端末向けに</a:t>
            </a:r>
            <a:r>
              <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SIP</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アドレスを払い出し</a:t>
            </a:r>
            <a:endPar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defTabSz="914400" fontAlgn="auto">
              <a:spcBef>
                <a:spcPts val="0"/>
              </a:spcBef>
              <a:spcAft>
                <a:spcPts val="0"/>
              </a:spcAft>
              <a:buFont typeface="Wingdings" charset="2"/>
              <a:buChar char="l"/>
            </a:pP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登録</a:t>
            </a:r>
            <a:r>
              <a:rPr kumimoji="1"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し</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た会議端末は専用の管理サイトで一元管理</a:t>
            </a:r>
            <a:endPar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TextBox 28"/>
          <p:cNvSpPr txBox="1"/>
          <p:nvPr/>
        </p:nvSpPr>
        <p:spPr>
          <a:xfrm>
            <a:off x="250436" y="3698974"/>
            <a:ext cx="3127779" cy="646331"/>
          </a:xfrm>
          <a:prstGeom prst="rect">
            <a:avLst/>
          </a:prstGeom>
          <a:noFill/>
        </p:spPr>
        <p:txBody>
          <a:bodyPr wrap="none" rtlCol="0">
            <a:spAutoFit/>
          </a:bodyPr>
          <a:lstStyle/>
          <a:p>
            <a:pPr marL="171450" indent="-171450" defTabSz="914400" fontAlgn="auto">
              <a:spcBef>
                <a:spcPts val="0"/>
              </a:spcBef>
              <a:spcAft>
                <a:spcPts val="0"/>
              </a:spcAft>
              <a:buFont typeface="Wingdings" charset="2"/>
              <a:buChar char="l"/>
            </a:pPr>
            <a:r>
              <a:rPr kumimoji="1"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議室</a:t>
            </a:r>
            <a:r>
              <a:rPr kumimoji="1"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から</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は会議端末で接続</a:t>
            </a:r>
            <a:endPar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defTabSz="914400" fontAlgn="auto">
              <a:spcBef>
                <a:spcPts val="0"/>
              </a:spcBef>
              <a:spcAft>
                <a:spcPts val="0"/>
              </a:spcAft>
              <a:buFont typeface="Wingdings" charset="2"/>
              <a:buChar char="l"/>
            </a:pPr>
            <a:r>
              <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Skype for Business </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での接続にも対応</a:t>
            </a:r>
            <a:endPar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defTabSz="914400" fontAlgn="auto">
              <a:spcBef>
                <a:spcPts val="0"/>
              </a:spcBef>
              <a:spcAft>
                <a:spcPts val="0"/>
              </a:spcAft>
              <a:buFont typeface="Wingdings" charset="2"/>
              <a:buChar char="l"/>
            </a:pPr>
            <a:r>
              <a:rPr kumimoji="1"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全て</a:t>
            </a:r>
            <a:r>
              <a:rPr kumimoji="1" lang="ja-JP" altLang="en-US"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の会議はインターネットを経由する</a:t>
            </a:r>
            <a:endParaRPr kumimoji="1" lang="en-US" altLang="ja-JP" sz="12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6741" y="3389260"/>
            <a:ext cx="1278027" cy="1278027"/>
          </a:xfrm>
          <a:prstGeom prst="rect">
            <a:avLst/>
          </a:prstGeom>
        </p:spPr>
      </p:pic>
      <p:pic>
        <p:nvPicPr>
          <p:cNvPr id="23" name="Picture 22" descr="image63.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222044" y="3596980"/>
            <a:ext cx="781093" cy="419620"/>
          </a:xfrm>
          <a:prstGeom prst="rect">
            <a:avLst/>
          </a:prstGeom>
          <a:noFill/>
          <a:ln w="12700" cap="flat" cmpd="sng">
            <a:noFill/>
            <a:prstDash val="solid"/>
            <a:miter lim="400000"/>
            <a:headEnd type="none" w="med" len="med"/>
            <a:tailEnd type="none" w="med" len="med"/>
          </a:ln>
          <a:effectLst/>
        </p:spPr>
      </p:pic>
      <p:cxnSp>
        <p:nvCxnSpPr>
          <p:cNvPr id="24" name="Elbow Connector 23"/>
          <p:cNvCxnSpPr/>
          <p:nvPr/>
        </p:nvCxnSpPr>
        <p:spPr>
          <a:xfrm rot="16200000" flipV="1">
            <a:off x="5901440" y="2486951"/>
            <a:ext cx="1652797" cy="567260"/>
          </a:xfrm>
          <a:prstGeom prst="bentConnector3">
            <a:avLst>
              <a:gd name="adj1" fmla="val 50000"/>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1"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76419" y="3860761"/>
            <a:ext cx="1296144" cy="21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3" descr="image54.jpe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97021" y="3507379"/>
            <a:ext cx="1742652" cy="1089159"/>
          </a:xfrm>
          <a:prstGeom prst="rect">
            <a:avLst/>
          </a:prstGeom>
          <a:noFill/>
          <a:ln w="12700" cap="flat" cmpd="sng">
            <a:noFill/>
            <a:prstDash val="solid"/>
            <a:miter lim="400000"/>
            <a:headEnd type="none" w="med" len="med"/>
            <a:tailEnd type="none" w="med" len="med"/>
          </a:ln>
          <a:effectLst/>
        </p:spPr>
      </p:pic>
      <p:sp>
        <p:nvSpPr>
          <p:cNvPr id="33" name="TextBox 32"/>
          <p:cNvSpPr txBox="1"/>
          <p:nvPr/>
        </p:nvSpPr>
        <p:spPr>
          <a:xfrm>
            <a:off x="4104230" y="4553845"/>
            <a:ext cx="877163" cy="230832"/>
          </a:xfrm>
          <a:prstGeom prst="rect">
            <a:avLst/>
          </a:prstGeom>
          <a:noFill/>
        </p:spPr>
        <p:txBody>
          <a:bodyPr wrap="none" rtlCol="0">
            <a:spAutoFit/>
          </a:bodyPr>
          <a:lstStyle/>
          <a:p>
            <a:pPr defTabSz="914400" fontAlgn="auto">
              <a:spcBef>
                <a:spcPts val="0"/>
              </a:spcBef>
              <a:spcAft>
                <a:spcPts val="0"/>
              </a:spcAft>
            </a:pPr>
            <a:r>
              <a:rPr kumimoji="1"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本社</a:t>
            </a:r>
            <a:r>
              <a:rPr kumimoji="1" lang="ja-JP" altLang="en-US"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：会議室</a:t>
            </a:r>
            <a:endParaRPr kumimoji="1"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TextBox 33"/>
          <p:cNvSpPr txBox="1"/>
          <p:nvPr/>
        </p:nvSpPr>
        <p:spPr>
          <a:xfrm>
            <a:off x="5483500" y="4553845"/>
            <a:ext cx="877163" cy="230832"/>
          </a:xfrm>
          <a:prstGeom prst="rect">
            <a:avLst/>
          </a:prstGeom>
          <a:noFill/>
        </p:spPr>
        <p:txBody>
          <a:bodyPr wrap="none" rtlCol="0">
            <a:spAutoFit/>
          </a:bodyPr>
          <a:lstStyle/>
          <a:p>
            <a:pPr defTabSz="914400" fontAlgn="auto">
              <a:spcBef>
                <a:spcPts val="0"/>
              </a:spcBef>
              <a:spcAft>
                <a:spcPts val="0"/>
              </a:spcAft>
            </a:pPr>
            <a:r>
              <a:rPr kumimoji="1"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本社</a:t>
            </a:r>
            <a:r>
              <a:rPr kumimoji="1" lang="ja-JP" altLang="en-US"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：会議室</a:t>
            </a:r>
            <a:endParaRPr kumimoji="1"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TextBox 35"/>
          <p:cNvSpPr txBox="1"/>
          <p:nvPr/>
        </p:nvSpPr>
        <p:spPr>
          <a:xfrm>
            <a:off x="6956130" y="4553845"/>
            <a:ext cx="877163" cy="230832"/>
          </a:xfrm>
          <a:prstGeom prst="rect">
            <a:avLst/>
          </a:prstGeom>
          <a:noFill/>
        </p:spPr>
        <p:txBody>
          <a:bodyPr wrap="none" rtlCol="0">
            <a:spAutoFit/>
          </a:bodyPr>
          <a:lstStyle/>
          <a:p>
            <a:pPr defTabSz="914400" fontAlgn="auto">
              <a:spcBef>
                <a:spcPts val="0"/>
              </a:spcBef>
              <a:spcAft>
                <a:spcPts val="0"/>
              </a:spcAft>
            </a:pPr>
            <a:r>
              <a:rPr kumimoji="1"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拠点</a:t>
            </a:r>
            <a:r>
              <a:rPr kumimoji="1" lang="ja-JP" altLang="en-US"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：会議室</a:t>
            </a:r>
            <a:endParaRPr kumimoji="1"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TextBox 36"/>
          <p:cNvSpPr txBox="1"/>
          <p:nvPr/>
        </p:nvSpPr>
        <p:spPr>
          <a:xfrm>
            <a:off x="7656041" y="3183131"/>
            <a:ext cx="1242648" cy="230832"/>
          </a:xfrm>
          <a:prstGeom prst="rect">
            <a:avLst/>
          </a:prstGeom>
          <a:noFill/>
        </p:spPr>
        <p:txBody>
          <a:bodyPr wrap="none" rtlCol="0">
            <a:spAutoFit/>
          </a:bodyPr>
          <a:lstStyle/>
          <a:p>
            <a:pPr defTabSz="914400" fontAlgn="auto">
              <a:spcBef>
                <a:spcPts val="0"/>
              </a:spcBef>
              <a:spcAft>
                <a:spcPts val="0"/>
              </a:spcAft>
            </a:pPr>
            <a:r>
              <a:rPr kumimoji="1" lang="en-US" altLang="ja-JP"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Skype for business</a:t>
            </a:r>
            <a:endParaRPr kumimoji="1"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8" name="Elbow Connector 37"/>
          <p:cNvCxnSpPr/>
          <p:nvPr/>
        </p:nvCxnSpPr>
        <p:spPr>
          <a:xfrm rot="5400000" flipH="1" flipV="1">
            <a:off x="4058316" y="2372659"/>
            <a:ext cx="1505932" cy="622580"/>
          </a:xfrm>
          <a:prstGeom prst="bentConnector3">
            <a:avLst>
              <a:gd name="adj1" fmla="val 50000"/>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5400000" flipH="1" flipV="1">
            <a:off x="4930241" y="2868887"/>
            <a:ext cx="1875809" cy="2"/>
          </a:xfrm>
          <a:prstGeom prst="bentConnector3">
            <a:avLst>
              <a:gd name="adj1" fmla="val 50000"/>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V="1">
            <a:off x="6855743" y="1994782"/>
            <a:ext cx="989988" cy="938282"/>
          </a:xfrm>
          <a:prstGeom prst="bentConnector3">
            <a:avLst>
              <a:gd name="adj1" fmla="val 50000"/>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4" name="Picture 6" descr="「Skype for business」の画像検索結果"/>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29724" y="2651063"/>
            <a:ext cx="978058" cy="5420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75045" y="2922066"/>
            <a:ext cx="3119667" cy="377069"/>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kumimoji="1" lang="ja-JP" altLang="en-US" dirty="0" smtClean="0">
              <a:solidFill>
                <a:srgbClr val="FFFFFF"/>
              </a:solidFill>
            </a:endParaRPr>
          </a:p>
        </p:txBody>
      </p:sp>
      <p:pic>
        <p:nvPicPr>
          <p:cNvPr id="46" name="図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36396" y="2980210"/>
            <a:ext cx="911373" cy="278387"/>
          </a:xfrm>
          <a:prstGeom prst="rect">
            <a:avLst/>
          </a:prstGeom>
          <a:solidFill>
            <a:schemeClr val="bg1"/>
          </a:solidFill>
        </p:spPr>
      </p:pic>
      <p:cxnSp>
        <p:nvCxnSpPr>
          <p:cNvPr id="35" name="Elbow Connector 34"/>
          <p:cNvCxnSpPr/>
          <p:nvPr/>
        </p:nvCxnSpPr>
        <p:spPr>
          <a:xfrm rot="10800000">
            <a:off x="7011470" y="1632735"/>
            <a:ext cx="626825" cy="198365"/>
          </a:xfrm>
          <a:prstGeom prst="bentConnector3">
            <a:avLst>
              <a:gd name="adj1" fmla="val 50000"/>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2" descr="C:\Users\hiono\Pictures\製品画像\iPad_(2).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662455" y="1282911"/>
            <a:ext cx="989539" cy="699646"/>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7626350" y="2002471"/>
            <a:ext cx="1303562" cy="230832"/>
          </a:xfrm>
          <a:prstGeom prst="rect">
            <a:avLst/>
          </a:prstGeom>
          <a:noFill/>
        </p:spPr>
        <p:txBody>
          <a:bodyPr wrap="none" rtlCol="0">
            <a:spAutoFit/>
          </a:bodyPr>
          <a:lstStyle/>
          <a:p>
            <a:pPr defTabSz="914400" fontAlgn="auto">
              <a:spcBef>
                <a:spcPts val="0"/>
              </a:spcBef>
              <a:spcAft>
                <a:spcPts val="0"/>
              </a:spcAft>
            </a:pPr>
            <a:r>
              <a:rPr kumimoji="1" lang="en-US" altLang="ja-JP"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WebEx </a:t>
            </a:r>
            <a:r>
              <a:rPr kumimoji="1" lang="ja-JP" altLang="en-US"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クライアント</a:t>
            </a:r>
            <a:endParaRPr kumimoji="1"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8" name="図形グループ 47"/>
          <p:cNvGrpSpPr>
            <a:grpSpLocks noChangeAspect="1"/>
          </p:cNvGrpSpPr>
          <p:nvPr/>
        </p:nvGrpSpPr>
        <p:grpSpPr>
          <a:xfrm>
            <a:off x="4638571" y="760687"/>
            <a:ext cx="3458337" cy="1018176"/>
            <a:chOff x="5511652" y="4783239"/>
            <a:chExt cx="2162618" cy="529831"/>
          </a:xfrm>
        </p:grpSpPr>
        <p:sp>
          <p:nvSpPr>
            <p:cNvPr id="49" name="Freeform 57"/>
            <p:cNvSpPr>
              <a:spLocks/>
            </p:cNvSpPr>
            <p:nvPr/>
          </p:nvSpPr>
          <p:spPr bwMode="auto">
            <a:xfrm>
              <a:off x="5511652" y="4783239"/>
              <a:ext cx="1399145" cy="529831"/>
            </a:xfrm>
            <a:custGeom>
              <a:avLst/>
              <a:gdLst>
                <a:gd name="T0" fmla="*/ 1008 w 1155"/>
                <a:gd name="T1" fmla="*/ 331 h 619"/>
                <a:gd name="T2" fmla="*/ 977 w 1155"/>
                <a:gd name="T3" fmla="*/ 332 h 619"/>
                <a:gd name="T4" fmla="*/ 975 w 1155"/>
                <a:gd name="T5" fmla="*/ 303 h 619"/>
                <a:gd name="T6" fmla="*/ 808 w 1155"/>
                <a:gd name="T7" fmla="*/ 147 h 619"/>
                <a:gd name="T8" fmla="*/ 756 w 1155"/>
                <a:gd name="T9" fmla="*/ 156 h 619"/>
                <a:gd name="T10" fmla="*/ 729 w 1155"/>
                <a:gd name="T11" fmla="*/ 165 h 619"/>
                <a:gd name="T12" fmla="*/ 718 w 1155"/>
                <a:gd name="T13" fmla="*/ 139 h 619"/>
                <a:gd name="T14" fmla="*/ 514 w 1155"/>
                <a:gd name="T15" fmla="*/ 0 h 619"/>
                <a:gd name="T16" fmla="*/ 312 w 1155"/>
                <a:gd name="T17" fmla="*/ 131 h 619"/>
                <a:gd name="T18" fmla="*/ 299 w 1155"/>
                <a:gd name="T19" fmla="*/ 161 h 619"/>
                <a:gd name="T20" fmla="*/ 271 w 1155"/>
                <a:gd name="T21" fmla="*/ 146 h 619"/>
                <a:gd name="T22" fmla="*/ 222 w 1155"/>
                <a:gd name="T23" fmla="*/ 133 h 619"/>
                <a:gd name="T24" fmla="*/ 119 w 1155"/>
                <a:gd name="T25" fmla="*/ 236 h 619"/>
                <a:gd name="T26" fmla="*/ 119 w 1155"/>
                <a:gd name="T27" fmla="*/ 241 h 619"/>
                <a:gd name="T28" fmla="*/ 120 w 1155"/>
                <a:gd name="T29" fmla="*/ 260 h 619"/>
                <a:gd name="T30" fmla="*/ 103 w 1155"/>
                <a:gd name="T31" fmla="*/ 269 h 619"/>
                <a:gd name="T32" fmla="*/ 0 w 1155"/>
                <a:gd name="T33" fmla="*/ 434 h 619"/>
                <a:gd name="T34" fmla="*/ 185 w 1155"/>
                <a:gd name="T35" fmla="*/ 619 h 619"/>
                <a:gd name="T36" fmla="*/ 1011 w 1155"/>
                <a:gd name="T37" fmla="*/ 619 h 619"/>
                <a:gd name="T38" fmla="*/ 1155 w 1155"/>
                <a:gd name="T39" fmla="*/ 475 h 619"/>
                <a:gd name="T40" fmla="*/ 1011 w 1155"/>
                <a:gd name="T41" fmla="*/ 331 h 619"/>
                <a:gd name="T42" fmla="*/ 1008 w 1155"/>
                <a:gd name="T43" fmla="*/ 33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5" h="619">
                  <a:moveTo>
                    <a:pt x="1008" y="331"/>
                  </a:moveTo>
                  <a:cubicBezTo>
                    <a:pt x="977" y="332"/>
                    <a:pt x="977" y="332"/>
                    <a:pt x="977" y="332"/>
                  </a:cubicBezTo>
                  <a:cubicBezTo>
                    <a:pt x="975" y="303"/>
                    <a:pt x="975" y="303"/>
                    <a:pt x="975" y="303"/>
                  </a:cubicBezTo>
                  <a:cubicBezTo>
                    <a:pt x="969" y="216"/>
                    <a:pt x="896" y="147"/>
                    <a:pt x="808" y="147"/>
                  </a:cubicBezTo>
                  <a:cubicBezTo>
                    <a:pt x="790" y="147"/>
                    <a:pt x="773" y="150"/>
                    <a:pt x="756" y="156"/>
                  </a:cubicBezTo>
                  <a:cubicBezTo>
                    <a:pt x="729" y="165"/>
                    <a:pt x="729" y="165"/>
                    <a:pt x="729" y="165"/>
                  </a:cubicBezTo>
                  <a:cubicBezTo>
                    <a:pt x="718" y="139"/>
                    <a:pt x="718" y="139"/>
                    <a:pt x="718" y="139"/>
                  </a:cubicBezTo>
                  <a:cubicBezTo>
                    <a:pt x="685" y="54"/>
                    <a:pt x="605" y="0"/>
                    <a:pt x="514" y="0"/>
                  </a:cubicBezTo>
                  <a:cubicBezTo>
                    <a:pt x="427" y="0"/>
                    <a:pt x="347" y="51"/>
                    <a:pt x="312" y="131"/>
                  </a:cubicBezTo>
                  <a:cubicBezTo>
                    <a:pt x="299" y="161"/>
                    <a:pt x="299" y="161"/>
                    <a:pt x="299" y="161"/>
                  </a:cubicBezTo>
                  <a:cubicBezTo>
                    <a:pt x="271" y="146"/>
                    <a:pt x="271" y="146"/>
                    <a:pt x="271" y="146"/>
                  </a:cubicBezTo>
                  <a:cubicBezTo>
                    <a:pt x="256" y="138"/>
                    <a:pt x="239" y="133"/>
                    <a:pt x="222" y="133"/>
                  </a:cubicBezTo>
                  <a:cubicBezTo>
                    <a:pt x="165" y="133"/>
                    <a:pt x="119" y="179"/>
                    <a:pt x="119" y="236"/>
                  </a:cubicBezTo>
                  <a:cubicBezTo>
                    <a:pt x="119" y="238"/>
                    <a:pt x="119" y="239"/>
                    <a:pt x="119" y="241"/>
                  </a:cubicBezTo>
                  <a:cubicBezTo>
                    <a:pt x="120" y="260"/>
                    <a:pt x="120" y="260"/>
                    <a:pt x="120" y="260"/>
                  </a:cubicBezTo>
                  <a:cubicBezTo>
                    <a:pt x="103" y="269"/>
                    <a:pt x="103" y="269"/>
                    <a:pt x="103" y="269"/>
                  </a:cubicBezTo>
                  <a:cubicBezTo>
                    <a:pt x="39" y="300"/>
                    <a:pt x="0" y="364"/>
                    <a:pt x="0" y="434"/>
                  </a:cubicBezTo>
                  <a:cubicBezTo>
                    <a:pt x="0" y="536"/>
                    <a:pt x="83" y="619"/>
                    <a:pt x="185" y="619"/>
                  </a:cubicBezTo>
                  <a:cubicBezTo>
                    <a:pt x="1011" y="619"/>
                    <a:pt x="1011" y="619"/>
                    <a:pt x="1011" y="619"/>
                  </a:cubicBezTo>
                  <a:cubicBezTo>
                    <a:pt x="1091" y="619"/>
                    <a:pt x="1155" y="555"/>
                    <a:pt x="1155" y="475"/>
                  </a:cubicBezTo>
                  <a:cubicBezTo>
                    <a:pt x="1155" y="396"/>
                    <a:pt x="1091" y="331"/>
                    <a:pt x="1011" y="331"/>
                  </a:cubicBezTo>
                  <a:cubicBezTo>
                    <a:pt x="1010" y="331"/>
                    <a:pt x="1009" y="331"/>
                    <a:pt x="1008" y="331"/>
                  </a:cubicBezTo>
                  <a:close/>
                </a:path>
              </a:pathLst>
            </a:custGeom>
            <a:solidFill>
              <a:srgbClr val="FFFFFF"/>
            </a:solidFill>
            <a:ln w="95250">
              <a:solidFill>
                <a:srgbClr val="A6A6A6"/>
              </a:solidFill>
            </a:ln>
          </p:spPr>
          <p:txBody>
            <a:bodyPr vert="horz" wrap="square" lIns="360138" tIns="60023" rIns="120047" bIns="120047" numCol="1" anchor="b"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00293"/>
              <a:endParaRPr kumimoji="1" lang="en-US" sz="1279" b="1" baseline="-3000" dirty="0">
                <a:ln w="22225">
                  <a:solidFill>
                    <a:srgbClr val="8EBCDC"/>
                  </a:solidFill>
                  <a:prstDash val="solid"/>
                </a:ln>
                <a:solidFill>
                  <a:srgbClr val="8EBCDC">
                    <a:lumMod val="40000"/>
                    <a:lumOff val="60000"/>
                  </a:srgbClr>
                </a:solidFill>
              </a:endParaRPr>
            </a:p>
          </p:txBody>
        </p:sp>
        <p:sp>
          <p:nvSpPr>
            <p:cNvPr id="50" name="Rectangle 4"/>
            <p:cNvSpPr/>
            <p:nvPr/>
          </p:nvSpPr>
          <p:spPr>
            <a:xfrm>
              <a:off x="7226503" y="5117281"/>
              <a:ext cx="447767" cy="160942"/>
            </a:xfrm>
            <a:prstGeom prst="rect">
              <a:avLst/>
            </a:prstGeom>
          </p:spPr>
          <p:txBody>
            <a:bodyPr wrap="square">
              <a:spAutoFit/>
            </a:bodyPr>
            <a:lstStyle/>
            <a:p>
              <a:pPr defTabSz="278356" fontAlgn="auto">
                <a:lnSpc>
                  <a:spcPts val="731"/>
                </a:lnSpc>
                <a:spcBef>
                  <a:spcPts val="0"/>
                </a:spcBef>
                <a:spcAft>
                  <a:spcPts val="0"/>
                </a:spcAft>
              </a:pPr>
              <a:endParaRPr kumimoji="1" lang="en-US" altLang="ja-JP" sz="975" b="1" dirty="0">
                <a:ln w="22225">
                  <a:solidFill>
                    <a:srgbClr val="8EBCDC"/>
                  </a:solidFill>
                  <a:prstDash val="solid"/>
                </a:ln>
                <a:solidFill>
                  <a:srgbClr val="8EBCDC">
                    <a:lumMod val="40000"/>
                    <a:lumOff val="60000"/>
                  </a:srgbClr>
                </a:solidFill>
                <a:latin typeface="CiscoSansTT ExtraLight"/>
                <a:ea typeface="メイリオ"/>
                <a:cs typeface="CiscoSans"/>
              </a:endParaRPr>
            </a:p>
          </p:txBody>
        </p:sp>
      </p:grpSp>
      <p:sp>
        <p:nvSpPr>
          <p:cNvPr id="5" name="テキスト ボックス 4"/>
          <p:cNvSpPr txBox="1"/>
          <p:nvPr/>
        </p:nvSpPr>
        <p:spPr>
          <a:xfrm>
            <a:off x="5787780" y="2943982"/>
            <a:ext cx="1178528" cy="230832"/>
          </a:xfrm>
          <a:prstGeom prst="rect">
            <a:avLst/>
          </a:prstGeom>
          <a:noFill/>
        </p:spPr>
        <p:txBody>
          <a:bodyPr wrap="none" rtlCol="0">
            <a:spAutoFit/>
          </a:bodyPr>
          <a:lstStyle/>
          <a:p>
            <a:r>
              <a:rPr kumimoji="1" lang="ja-JP" altLang="en-US" sz="900" dirty="0" smtClean="0"/>
              <a:t>クラウド</a:t>
            </a:r>
            <a:r>
              <a:rPr kumimoji="1" lang="en-US" altLang="ja-JP" sz="900" dirty="0" smtClean="0"/>
              <a:t> </a:t>
            </a:r>
            <a:r>
              <a:rPr kumimoji="1" lang="ja-JP" altLang="en-US" sz="900" dirty="0" smtClean="0"/>
              <a:t>ゲートウェイ</a:t>
            </a:r>
            <a:endParaRPr kumimoji="1" lang="ja-JP" altLang="en-US" sz="900" dirty="0"/>
          </a:p>
        </p:txBody>
      </p:sp>
      <p:pic>
        <p:nvPicPr>
          <p:cNvPr id="7" name="図 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38631" y="373229"/>
            <a:ext cx="1200000" cy="720000"/>
          </a:xfrm>
          <a:prstGeom prst="rect">
            <a:avLst/>
          </a:prstGeom>
        </p:spPr>
      </p:pic>
      <p:sp>
        <p:nvSpPr>
          <p:cNvPr id="52" name="TextBox 36"/>
          <p:cNvSpPr txBox="1"/>
          <p:nvPr/>
        </p:nvSpPr>
        <p:spPr>
          <a:xfrm>
            <a:off x="7534191" y="1041090"/>
            <a:ext cx="1449436" cy="230832"/>
          </a:xfrm>
          <a:prstGeom prst="rect">
            <a:avLst/>
          </a:prstGeom>
          <a:noFill/>
        </p:spPr>
        <p:txBody>
          <a:bodyPr wrap="none" rtlCol="0">
            <a:spAutoFit/>
          </a:bodyPr>
          <a:lstStyle/>
          <a:p>
            <a:pPr defTabSz="914400" fontAlgn="auto">
              <a:spcBef>
                <a:spcPts val="0"/>
              </a:spcBef>
              <a:spcAft>
                <a:spcPts val="0"/>
              </a:spcAft>
            </a:pPr>
            <a:r>
              <a:rPr kumimoji="1" lang="ja-JP" altLang="en-US"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シスコ以外の</a:t>
            </a:r>
            <a:r>
              <a:rPr kumimoji="1" lang="en-US" altLang="ja-JP"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H323 </a:t>
            </a:r>
            <a:r>
              <a:rPr kumimoji="1" lang="ja-JP" altLang="en-US"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端末</a:t>
            </a:r>
            <a:endParaRPr kumimoji="1" lang="en-US" altLang="ja-JP"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4" name="Elbow Connector 34"/>
          <p:cNvCxnSpPr/>
          <p:nvPr/>
        </p:nvCxnSpPr>
        <p:spPr>
          <a:xfrm rot="10800000" flipV="1">
            <a:off x="6727839" y="894958"/>
            <a:ext cx="820267" cy="261548"/>
          </a:xfrm>
          <a:prstGeom prst="bentConnector3">
            <a:avLst>
              <a:gd name="adj1" fmla="val 50000"/>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801983" y="3113366"/>
            <a:ext cx="1202573" cy="230832"/>
          </a:xfrm>
          <a:prstGeom prst="rect">
            <a:avLst/>
          </a:prstGeom>
        </p:spPr>
        <p:txBody>
          <a:bodyPr wrap="none">
            <a:spAutoFit/>
          </a:bodyPr>
          <a:lstStyle/>
          <a:p>
            <a:pPr defTabSz="914400" fontAlgn="auto">
              <a:spcBef>
                <a:spcPts val="0"/>
              </a:spcBef>
              <a:spcAft>
                <a:spcPts val="0"/>
              </a:spcAft>
            </a:pPr>
            <a:r>
              <a:rPr kumimoji="1" lang="en-US" altLang="ja-JP" sz="9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Cisco Spark Room</a:t>
            </a:r>
            <a:endParaRPr kumimoji="1"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7" name="図 4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48119" y="1218081"/>
            <a:ext cx="1344536" cy="410700"/>
          </a:xfrm>
          <a:prstGeom prst="rect">
            <a:avLst/>
          </a:prstGeom>
          <a:solidFill>
            <a:schemeClr val="bg1"/>
          </a:solidFill>
        </p:spPr>
      </p:pic>
    </p:spTree>
    <p:extLst>
      <p:ext uri="{BB962C8B-B14F-4D97-AF65-F5344CB8AC3E}">
        <p14:creationId xmlns:p14="http://schemas.microsoft.com/office/powerpoint/2010/main" val="1025708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976" y="271107"/>
            <a:ext cx="8345488" cy="731837"/>
          </a:xfrm>
        </p:spPr>
        <p:txBody>
          <a:bodyPr/>
          <a:lstStyle/>
          <a:p>
            <a:r>
              <a:rPr kumimoji="1" lang="en-US" altLang="ja-JP"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Cisco Spark </a:t>
            </a:r>
            <a:r>
              <a:rPr kumimoji="1" lang="ja-JP" altLang="en-US"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へ端末を簡単接続</a:t>
            </a:r>
            <a:endParaRPr kumimoji="1" lang="ja-JP" altLang="en-US"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TextBox 19"/>
          <p:cNvSpPr txBox="1"/>
          <p:nvPr/>
        </p:nvSpPr>
        <p:spPr>
          <a:xfrm>
            <a:off x="3749040" y="922240"/>
            <a:ext cx="5215448" cy="1323415"/>
          </a:xfrm>
          <a:prstGeom prst="rect">
            <a:avLst/>
          </a:prstGeom>
          <a:noFill/>
        </p:spPr>
        <p:txBody>
          <a:bodyPr wrap="square" lIns="91416" tIns="45708" rIns="91416" bIns="45708" rtlCol="0">
            <a:spAutoFit/>
          </a:bodyPr>
          <a:lstStyle/>
          <a:p>
            <a:r>
              <a:rPr lang="ja-JP" altLang="en-US"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グローバル</a:t>
            </a:r>
            <a:r>
              <a:rPr lang="en-US" altLang="ja-JP"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IP </a:t>
            </a:r>
            <a:r>
              <a:rPr lang="ja-JP" altLang="en-US"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不要</a:t>
            </a:r>
            <a:r>
              <a:rPr lang="ja-JP" altLang="en-US" sz="2000" dirty="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安全に会議端末を</a:t>
            </a:r>
            <a:endParaRPr lang="en-US" altLang="ja-JP"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クラウド上の</a:t>
            </a:r>
            <a:r>
              <a:rPr lang="en-US" altLang="ja-JP"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Cisco WebEx </a:t>
            </a:r>
            <a:r>
              <a:rPr lang="ja-JP" altLang="en-US"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へ接続。</a:t>
            </a:r>
            <a:r>
              <a:rPr lang="en-US" altLang="ja-JP"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Cisco Spark Room </a:t>
            </a:r>
            <a:r>
              <a:rPr lang="ja-JP" altLang="en-US"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に登録をした端末は</a:t>
            </a:r>
            <a:r>
              <a:rPr lang="en-US" altLang="ja-JP"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rPr>
              <a:t>一元的に管理が可能。</a:t>
            </a:r>
            <a:endParaRPr lang="en-US" altLang="ja-JP" sz="2000" dirty="0" smtClean="0">
              <a:solidFill>
                <a:srgbClr val="58585B"/>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 name="Picture 4" descr="https://communities.cisco.com/servlet/JiveServlet/downloadBody/57329-102-1-100221/512x512%20spark%20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488" y="1011040"/>
            <a:ext cx="1234614" cy="12346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6" y="2427734"/>
            <a:ext cx="5400599" cy="205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6693" y="4404920"/>
            <a:ext cx="954107" cy="276999"/>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箱を開ける</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TextBox 24"/>
          <p:cNvSpPr txBox="1"/>
          <p:nvPr/>
        </p:nvSpPr>
        <p:spPr>
          <a:xfrm>
            <a:off x="2348901" y="4405779"/>
            <a:ext cx="1107996" cy="276999"/>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コード</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作</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る</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TextBox 25"/>
          <p:cNvSpPr txBox="1"/>
          <p:nvPr/>
        </p:nvSpPr>
        <p:spPr>
          <a:xfrm>
            <a:off x="3999330" y="4404920"/>
            <a:ext cx="1415772"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機器</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立ち上</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げ</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コード</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a:t>
            </a: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入</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力</a:t>
            </a: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する</a:t>
            </a:r>
          </a:p>
        </p:txBody>
      </p:sp>
      <p:sp>
        <p:nvSpPr>
          <p:cNvPr id="27" name="TextBox 26"/>
          <p:cNvSpPr txBox="1"/>
          <p:nvPr/>
        </p:nvSpPr>
        <p:spPr>
          <a:xfrm>
            <a:off x="5707291" y="2715766"/>
            <a:ext cx="3502882" cy="830997"/>
          </a:xfrm>
          <a:prstGeom prst="rect">
            <a:avLst/>
          </a:prstGeom>
          <a:noFill/>
        </p:spPr>
        <p:txBody>
          <a:bodyPr wrap="none" rtlCol="0">
            <a:spAutoFit/>
          </a:bodyPr>
          <a:lstStyle/>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契</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約</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方法（基本プランの場合）</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端</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末</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台</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につき①契約。</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10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台</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の場合は</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⑩</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契約。</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契約</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は</a:t>
            </a: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間単位となります。</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Rounded Rectangle 33"/>
          <p:cNvSpPr/>
          <p:nvPr/>
        </p:nvSpPr>
        <p:spPr>
          <a:xfrm>
            <a:off x="5724128" y="2715766"/>
            <a:ext cx="3295886" cy="576065"/>
          </a:xfrm>
          <a:prstGeom prst="roundRect">
            <a:avLst/>
          </a:prstGeom>
          <a:no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95580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ltLang="ja-JP" sz="2800" dirty="0" smtClean="0">
                <a:latin typeface="Meiryo" charset="-128"/>
                <a:ea typeface="Meiryo" charset="-128"/>
                <a:cs typeface="Meiryo" charset="-128"/>
              </a:rPr>
              <a:t>2018 </a:t>
            </a:r>
            <a:r>
              <a:rPr lang="ja-JP" altLang="en-US" sz="2800" dirty="0" smtClean="0">
                <a:latin typeface="Meiryo" charset="-128"/>
                <a:ea typeface="Meiryo" charset="-128"/>
                <a:cs typeface="Meiryo" charset="-128"/>
              </a:rPr>
              <a:t>年</a:t>
            </a:r>
            <a:r>
              <a:rPr lang="ja-JP" altLang="en-US" sz="2800" dirty="0" smtClean="0">
                <a:latin typeface="Meiryo" charset="-128"/>
                <a:ea typeface="Meiryo" charset="-128"/>
                <a:cs typeface="Meiryo" charset="-128"/>
              </a:rPr>
              <a:t>のコラボレーション戦略</a:t>
            </a:r>
            <a:endParaRPr lang="en-US" sz="2800" dirty="0">
              <a:latin typeface="Meiryo" charset="-128"/>
              <a:ea typeface="Meiryo" charset="-128"/>
              <a:cs typeface="Meiryo" charset="-128"/>
            </a:endParaRPr>
          </a:p>
        </p:txBody>
      </p:sp>
    </p:spTree>
    <p:extLst>
      <p:ext uri="{BB962C8B-B14F-4D97-AF65-F5344CB8AC3E}">
        <p14:creationId xmlns:p14="http://schemas.microsoft.com/office/powerpoint/2010/main" val="1188882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564" y="2568115"/>
            <a:ext cx="4595328" cy="257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9295" y="0"/>
            <a:ext cx="389089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5875"/>
          <a:stretch/>
        </p:blipFill>
        <p:spPr bwMode="auto">
          <a:xfrm>
            <a:off x="0" y="0"/>
            <a:ext cx="301531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6480" y="-9528"/>
            <a:ext cx="3955885" cy="258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14779" r="19932"/>
          <a:stretch/>
        </p:blipFill>
        <p:spPr bwMode="auto">
          <a:xfrm>
            <a:off x="0" y="2568116"/>
            <a:ext cx="3015314" cy="257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0000"/>
                </a:solidFill>
                <a:latin typeface="CiscoSansTT ExtraLight"/>
                <a:cs typeface="CiscoSans Thin"/>
              </a:rPr>
              <a:t>© 201</a:t>
            </a:r>
            <a:r>
              <a:rPr lang="en-US" altLang="ja-JP" sz="600" dirty="0">
                <a:solidFill>
                  <a:srgbClr val="000000"/>
                </a:solidFill>
                <a:latin typeface="CiscoSansTT ExtraLight"/>
                <a:cs typeface="CiscoSans Thin"/>
              </a:rPr>
              <a:t>7</a:t>
            </a:r>
            <a:r>
              <a:rPr lang="en-US" sz="600" dirty="0">
                <a:solidFill>
                  <a:srgbClr val="000000"/>
                </a:solidFill>
                <a:latin typeface="CiscoSansTT ExtraLight"/>
                <a:cs typeface="CiscoSans Thin"/>
              </a:rPr>
              <a:t>  Cisco and/or its affiliates. All rights reserved.   Cisco </a:t>
            </a:r>
            <a:r>
              <a:rPr lang="en-US" altLang="ja-JP" sz="600" dirty="0">
                <a:solidFill>
                  <a:srgbClr val="000000"/>
                </a:solidFill>
                <a:latin typeface="CiscoSansTT ExtraLight"/>
                <a:cs typeface="CiscoSans Thin"/>
              </a:rPr>
              <a:t>Public</a:t>
            </a:r>
            <a:endParaRPr lang="en-US" sz="600" dirty="0">
              <a:solidFill>
                <a:srgbClr val="000000"/>
              </a:solidFill>
              <a:latin typeface="CiscoSansTT ExtraLight"/>
              <a:cs typeface="CiscoSans Thin"/>
            </a:endParaRPr>
          </a:p>
        </p:txBody>
      </p:sp>
      <p:pic>
        <p:nvPicPr>
          <p:cNvPr id="16" name="Picture 2" descr="C:\Users\spius\Pictures\cisco logo blue gradient.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10987" r="3119"/>
          <a:stretch/>
        </p:blipFill>
        <p:spPr bwMode="auto">
          <a:xfrm>
            <a:off x="5185004" y="2573625"/>
            <a:ext cx="3958996" cy="25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hape 161"/>
          <p:cNvSpPr/>
          <p:nvPr/>
        </p:nvSpPr>
        <p:spPr>
          <a:xfrm>
            <a:off x="0" y="1970955"/>
            <a:ext cx="9144000" cy="1216106"/>
          </a:xfrm>
          <a:prstGeom prst="rect">
            <a:avLst/>
          </a:prstGeom>
          <a:solidFill>
            <a:srgbClr val="FFFFFF">
              <a:alpha val="96000"/>
            </a:srgbClr>
          </a:solidFill>
          <a:ln w="12700">
            <a:miter lim="400000"/>
          </a:ln>
        </p:spPr>
        <p:txBody>
          <a:bodyPr lIns="19049" tIns="19049" rIns="19049" bIns="19049" anchor="ctr"/>
          <a:lstStyle/>
          <a:p>
            <a:pPr algn="ctr" defTabSz="457200">
              <a:defRPr sz="3200">
                <a:solidFill>
                  <a:srgbClr val="FFFFFF"/>
                </a:solidFill>
              </a:defRPr>
            </a:pPr>
            <a:endParaRPr sz="1200" dirty="0">
              <a:solidFill>
                <a:srgbClr val="FFFFFF"/>
              </a:solidFill>
              <a:ea typeface="ＭＳ Ｐゴシック" pitchFamily="34" charset="-128"/>
              <a:cs typeface=""/>
            </a:endParaRPr>
          </a:p>
        </p:txBody>
      </p:sp>
      <p:sp>
        <p:nvSpPr>
          <p:cNvPr id="20" name="Shape 227"/>
          <p:cNvSpPr/>
          <p:nvPr/>
        </p:nvSpPr>
        <p:spPr>
          <a:xfrm>
            <a:off x="571500" y="1998251"/>
            <a:ext cx="8001000" cy="1216105"/>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chor="ctr">
            <a:normAutofit/>
          </a:bodyPr>
          <a:lstStyle/>
          <a:p>
            <a:pPr algn="ctr" defTabSz="457200">
              <a:lnSpc>
                <a:spcPct val="110000"/>
              </a:lnSpc>
              <a:defRPr sz="6400">
                <a:solidFill>
                  <a:srgbClr val="444444"/>
                </a:solidFill>
                <a:latin typeface="CiscoSans UltraLight"/>
                <a:ea typeface="CiscoSans UltraLight"/>
                <a:cs typeface="CiscoSans UltraLight"/>
                <a:sym typeface="CiscoSans UltraLight"/>
              </a:defRPr>
            </a:pPr>
            <a:r>
              <a:rPr lang="ja-JP" altLang="en-US" sz="3200" dirty="0" smtClean="0">
                <a:solidFill>
                  <a:srgbClr val="00BCEB"/>
                </a:solidFill>
                <a:latin typeface="メイリオ"/>
                <a:ea typeface="メイリオ"/>
                <a:cs typeface="Arial"/>
                <a:sym typeface="CiscoSans UltraLight"/>
              </a:rPr>
              <a:t>自然に利用できる、</a:t>
            </a:r>
            <a:r>
              <a:rPr lang="en-US" altLang="ja-JP" sz="3200" dirty="0" smtClean="0">
                <a:solidFill>
                  <a:srgbClr val="00BCEB"/>
                </a:solidFill>
                <a:latin typeface="メイリオ"/>
                <a:ea typeface="メイリオ"/>
                <a:cs typeface="Arial"/>
                <a:sym typeface="CiscoSans UltraLight"/>
              </a:rPr>
              <a:t/>
            </a:r>
            <a:br>
              <a:rPr lang="en-US" altLang="ja-JP" sz="3200" dirty="0" smtClean="0">
                <a:solidFill>
                  <a:srgbClr val="00BCEB"/>
                </a:solidFill>
                <a:latin typeface="メイリオ"/>
                <a:ea typeface="メイリオ"/>
                <a:cs typeface="Arial"/>
                <a:sym typeface="CiscoSans UltraLight"/>
              </a:rPr>
            </a:br>
            <a:r>
              <a:rPr lang="ja-JP" altLang="en-US" sz="3200" dirty="0" smtClean="0">
                <a:solidFill>
                  <a:srgbClr val="00BCEB"/>
                </a:solidFill>
                <a:latin typeface="メイリオ"/>
                <a:ea typeface="メイリオ"/>
                <a:cs typeface="Arial"/>
                <a:sym typeface="CiscoSans UltraLight"/>
              </a:rPr>
              <a:t>世界で唯一のクラウド会議環境</a:t>
            </a:r>
            <a:endParaRPr lang="en-US" altLang="ja-JP" sz="3200" dirty="0" smtClean="0">
              <a:solidFill>
                <a:srgbClr val="00BCEB"/>
              </a:solidFill>
              <a:latin typeface="メイリオ"/>
              <a:ea typeface="メイリオ"/>
              <a:cs typeface="Arial"/>
              <a:sym typeface="CiscoSans UltraLight"/>
            </a:endParaRPr>
          </a:p>
        </p:txBody>
      </p:sp>
      <p:sp>
        <p:nvSpPr>
          <p:cNvPr id="13"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FFFFFF">
                    <a:alpha val="25000"/>
                  </a:srgbClr>
                </a:solidFill>
                <a:latin typeface="CiscoSansTT ExtraLight"/>
                <a:cs typeface="CiscoSans Thin"/>
              </a:rPr>
              <a:t>© 201</a:t>
            </a:r>
            <a:r>
              <a:rPr lang="en-US" altLang="ja-JP" sz="600" dirty="0">
                <a:solidFill>
                  <a:srgbClr val="FFFFFF">
                    <a:alpha val="25000"/>
                  </a:srgbClr>
                </a:solidFill>
                <a:latin typeface="CiscoSansTT ExtraLight"/>
                <a:cs typeface="CiscoSans Thin"/>
              </a:rPr>
              <a:t>7</a:t>
            </a:r>
            <a:r>
              <a:rPr lang="en-US" sz="600" dirty="0">
                <a:solidFill>
                  <a:srgbClr val="FFFFFF">
                    <a:alpha val="25000"/>
                  </a:srgbClr>
                </a:solidFill>
                <a:latin typeface="CiscoSansTT ExtraLight"/>
                <a:cs typeface="CiscoSans Thin"/>
              </a:rPr>
              <a:t>  Cisco and/or its affiliates. All rights reserved.   Cisco </a:t>
            </a:r>
            <a:r>
              <a:rPr lang="en-US" altLang="ja-JP" sz="600" dirty="0">
                <a:solidFill>
                  <a:srgbClr val="FFFFFF">
                    <a:alpha val="25000"/>
                  </a:srgbClr>
                </a:solidFill>
                <a:latin typeface="CiscoSansTT ExtraLight"/>
                <a:cs typeface="CiscoSans Thin"/>
              </a:rPr>
              <a:t>Public</a:t>
            </a:r>
            <a:endParaRPr lang="en-US" sz="600" dirty="0">
              <a:solidFill>
                <a:srgbClr val="FFFFFF">
                  <a:alpha val="25000"/>
                </a:srgbClr>
              </a:solidFill>
              <a:latin typeface="CiscoSansTT ExtraLight"/>
              <a:cs typeface="CiscoSans Thin"/>
            </a:endParaRPr>
          </a:p>
        </p:txBody>
      </p:sp>
    </p:spTree>
    <p:extLst>
      <p:ext uri="{BB962C8B-B14F-4D97-AF65-F5344CB8AC3E}">
        <p14:creationId xmlns:p14="http://schemas.microsoft.com/office/powerpoint/2010/main" val="1105552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750"/>
                                        <p:tgtEl>
                                          <p:spTgt spid="19"/>
                                        </p:tgtEl>
                                      </p:cBhvr>
                                    </p:animEffect>
                                  </p:childTnLst>
                                </p:cTn>
                              </p:par>
                            </p:childTnLst>
                          </p:cTn>
                        </p:par>
                        <p:par>
                          <p:cTn id="8" fill="hold">
                            <p:stCondLst>
                              <p:cond delay="1250"/>
                            </p:stCondLst>
                            <p:childTnLst>
                              <p:par>
                                <p:cTn id="9" presetID="16" presetClass="entr" presetSubtype="37"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ja-JP" altLang="en-US" sz="2800" dirty="0" smtClean="0">
                <a:latin typeface="Meiryo" charset="-128"/>
                <a:ea typeface="Meiryo" charset="-128"/>
                <a:cs typeface="Meiryo" charset="-128"/>
              </a:rPr>
              <a:t>簡単！お客様先でのデモについて</a:t>
            </a:r>
            <a:endParaRPr lang="en-US" sz="2800" dirty="0">
              <a:latin typeface="Meiryo" charset="-128"/>
              <a:ea typeface="Meiryo" charset="-128"/>
              <a:cs typeface="Meiryo" charset="-128"/>
            </a:endParaRPr>
          </a:p>
        </p:txBody>
      </p:sp>
    </p:spTree>
    <p:extLst>
      <p:ext uri="{BB962C8B-B14F-4D97-AF65-F5344CB8AC3E}">
        <p14:creationId xmlns:p14="http://schemas.microsoft.com/office/powerpoint/2010/main" val="11649507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80416" y="1133856"/>
            <a:ext cx="4867648" cy="3541776"/>
          </a:xfrm>
          <a:prstGeom prst="roundRect">
            <a:avLst/>
          </a:prstGeom>
          <a:noFill/>
          <a:ln>
            <a:solidFill>
              <a:schemeClr val="tx2"/>
            </a:solidFill>
          </a:ln>
        </p:spPr>
        <p:txBody>
          <a:bodyPr wrap="square" rtlCol="0" anchor="ctr">
            <a:noAutofit/>
          </a:bodyPr>
          <a:lstStyle/>
          <a:p>
            <a:pPr algn="ctr"/>
            <a:endParaRPr kumimoji="1" lang="ja-JP" altLang="en-US" dirty="0">
              <a:solidFill>
                <a:schemeClr val="bg1"/>
              </a:solidFill>
              <a:latin typeface="+mj-lt"/>
            </a:endParaRPr>
          </a:p>
        </p:txBody>
      </p:sp>
      <p:sp>
        <p:nvSpPr>
          <p:cNvPr id="3" name="Title 2"/>
          <p:cNvSpPr>
            <a:spLocks noGrp="1"/>
          </p:cNvSpPr>
          <p:nvPr>
            <p:ph type="title"/>
          </p:nvPr>
        </p:nvSpPr>
        <p:spPr>
          <a:xfrm>
            <a:off x="467544" y="339502"/>
            <a:ext cx="8345488" cy="731837"/>
          </a:xfrm>
        </p:spPr>
        <p:txBody>
          <a:bodyPr/>
          <a:lstStyle/>
          <a:p>
            <a:r>
              <a:rPr lang="ja-JP" altLang="en-US" sz="3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簡単　お客様先デモ</a:t>
            </a:r>
            <a:r>
              <a:rPr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構成</a:t>
            </a:r>
            <a:endParaRPr kumimoji="1" lang="ja-JP" altLang="en-US" sz="3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TextBox 4"/>
          <p:cNvSpPr txBox="1"/>
          <p:nvPr/>
        </p:nvSpPr>
        <p:spPr>
          <a:xfrm>
            <a:off x="1109819" y="1344593"/>
            <a:ext cx="3262432" cy="461665"/>
          </a:xfrm>
          <a:prstGeom prst="rect">
            <a:avLst/>
          </a:prstGeom>
          <a:noFill/>
        </p:spPr>
        <p:txBody>
          <a:bodyPr wrap="none" rtlCol="0">
            <a:spAutoFit/>
          </a:bodyPr>
          <a:lstStyle/>
          <a:p>
            <a:pPr defTabSz="914400" fontAlgn="auto">
              <a:spcBef>
                <a:spcPts val="0"/>
              </a:spcBef>
              <a:spcAft>
                <a:spcPts val="0"/>
              </a:spcAft>
            </a:pPr>
            <a:r>
              <a:rPr kumimoji="1" lang="ja-JP" altLang="en-US" sz="240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クラウド多地点</a:t>
            </a:r>
            <a:r>
              <a:rPr kumimoji="1" lang="ja-JP" altLang="en-US" sz="2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a:t>
            </a:r>
            <a:r>
              <a:rPr kumimoji="1" lang="ja-JP" altLang="en-US" sz="2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議</a:t>
            </a:r>
            <a:r>
              <a:rPr kumimoji="1" lang="ja-JP" altLang="en-US" sz="2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室</a:t>
            </a:r>
          </a:p>
        </p:txBody>
      </p:sp>
      <p:pic>
        <p:nvPicPr>
          <p:cNvPr id="48" name="Picture 4" descr="https://communities.cisco.com/servlet/JiveServlet/downloadBody/57329-102-1-100221/512x512%20spark%20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871251"/>
            <a:ext cx="1234614" cy="123461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763606" y="4257046"/>
            <a:ext cx="3725700" cy="369332"/>
          </a:xfrm>
          <a:prstGeom prst="rect">
            <a:avLst/>
          </a:prstGeom>
          <a:noFill/>
        </p:spPr>
        <p:txBody>
          <a:bodyPr wrap="none" rtlCol="0">
            <a:spAutoFit/>
          </a:bodyPr>
          <a:lstStyle/>
          <a:p>
            <a:pPr defTabSz="914400" fontAlgn="auto">
              <a:spcBef>
                <a:spcPts val="0"/>
              </a:spcBef>
              <a:spcAft>
                <a:spcPts val="0"/>
              </a:spcAft>
            </a:pPr>
            <a:r>
              <a:rPr kumimoji="1"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代理</a:t>
            </a: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店様</a:t>
            </a:r>
            <a:r>
              <a:rPr kumimoji="1"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向</a:t>
            </a: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けに</a:t>
            </a:r>
            <a:r>
              <a:rPr kumimoji="1"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３年</a:t>
            </a:r>
            <a:r>
              <a:rPr kumimoji="1"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無料で提供中</a:t>
            </a:r>
            <a:endParaRPr kumimoji="1"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TextBox 3"/>
          <p:cNvSpPr txBox="1"/>
          <p:nvPr/>
        </p:nvSpPr>
        <p:spPr>
          <a:xfrm>
            <a:off x="307063" y="3427598"/>
            <a:ext cx="2325060" cy="646331"/>
          </a:xfrm>
          <a:prstGeom prst="rect">
            <a:avLst/>
          </a:prstGeom>
          <a:noFill/>
        </p:spPr>
        <p:txBody>
          <a:bodyPr wrap="none" rtlCol="0">
            <a:spAutoFit/>
          </a:bodyPr>
          <a:lstStyle/>
          <a:p>
            <a:pPr algn="ctr" defTabSz="914400" fontAlgn="auto">
              <a:spcBef>
                <a:spcPts val="0"/>
              </a:spcBef>
              <a:spcAft>
                <a:spcPts val="0"/>
              </a:spcAft>
            </a:pPr>
            <a:r>
              <a:rPr kumimoji="1"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Web / </a:t>
            </a: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モバイル</a:t>
            </a: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a:t>
            </a:r>
            <a:r>
              <a:rPr kumimoji="1"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200 </a:t>
            </a: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人</a:t>
            </a:r>
            <a:r>
              <a:rPr kumimoji="1"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TextBox 10"/>
          <p:cNvSpPr txBox="1"/>
          <p:nvPr/>
        </p:nvSpPr>
        <p:spPr>
          <a:xfrm>
            <a:off x="2916581" y="3427597"/>
            <a:ext cx="1879041" cy="646331"/>
          </a:xfrm>
          <a:prstGeom prst="rect">
            <a:avLst/>
          </a:prstGeom>
          <a:noFill/>
        </p:spPr>
        <p:txBody>
          <a:bodyPr wrap="none" rtlCol="0">
            <a:spAutoFit/>
          </a:bodyPr>
          <a:lstStyle/>
          <a:p>
            <a:pPr algn="ctr" defTabSz="914400" fontAlgn="auto">
              <a:spcBef>
                <a:spcPts val="0"/>
              </a:spcBef>
              <a:spcAft>
                <a:spcPts val="0"/>
              </a:spcAft>
            </a:pP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ビデオ会議端末</a:t>
            </a:r>
            <a:r>
              <a:rPr kumimoji="1"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p>
          <a:p>
            <a:pPr algn="ctr" defTabSz="914400" fontAlgn="auto">
              <a:spcBef>
                <a:spcPts val="0"/>
              </a:spcBef>
              <a:spcAft>
                <a:spcPts val="0"/>
              </a:spcAft>
            </a:pPr>
            <a:r>
              <a:rPr kumimoji="1"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25 </a:t>
            </a: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台</a:t>
            </a:r>
            <a:endParaRPr kumimoji="1"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Picture 2" descr="C:\Users\hiono\Pictures\製品画像\product-dx80-pre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831725"/>
            <a:ext cx="2444402" cy="15277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434" y="2139416"/>
            <a:ext cx="1199818" cy="959852"/>
          </a:xfrm>
          <a:prstGeom prst="rect">
            <a:avLst/>
          </a:prstGeom>
        </p:spPr>
      </p:pic>
      <p:pic>
        <p:nvPicPr>
          <p:cNvPr id="14" name="図 19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349" y="2859415"/>
            <a:ext cx="528030" cy="338268"/>
          </a:xfrm>
          <a:prstGeom prst="rect">
            <a:avLst/>
          </a:prstGeom>
        </p:spPr>
      </p:pic>
      <p:sp>
        <p:nvSpPr>
          <p:cNvPr id="15" name="TextBox 14"/>
          <p:cNvSpPr txBox="1"/>
          <p:nvPr/>
        </p:nvSpPr>
        <p:spPr>
          <a:xfrm>
            <a:off x="6038592" y="1309407"/>
            <a:ext cx="2339102" cy="461665"/>
          </a:xfrm>
          <a:prstGeom prst="rect">
            <a:avLst/>
          </a:prstGeom>
          <a:noFill/>
        </p:spPr>
        <p:txBody>
          <a:bodyPr wrap="none" rtlCol="0">
            <a:spAutoFit/>
          </a:bodyPr>
          <a:lstStyle/>
          <a:p>
            <a:pPr defTabSz="914400" fontAlgn="auto">
              <a:spcBef>
                <a:spcPts val="0"/>
              </a:spcBef>
              <a:spcAft>
                <a:spcPts val="0"/>
              </a:spcAft>
            </a:pPr>
            <a:r>
              <a:rPr kumimoji="1" lang="ja-JP" altLang="en-US" sz="240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持ち運べる端末</a:t>
            </a:r>
            <a:endParaRPr kumimoji="1" lang="ja-JP" altLang="en-US" sz="24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Box 5"/>
          <p:cNvSpPr txBox="1"/>
          <p:nvPr/>
        </p:nvSpPr>
        <p:spPr>
          <a:xfrm>
            <a:off x="6804248" y="3427598"/>
            <a:ext cx="697627" cy="707886"/>
          </a:xfrm>
          <a:prstGeom prst="rect">
            <a:avLst/>
          </a:prstGeom>
          <a:noFill/>
        </p:spPr>
        <p:txBody>
          <a:bodyPr wrap="none" rtlCol="0">
            <a:spAutoFit/>
          </a:bodyPr>
          <a:lstStyle/>
          <a:p>
            <a:pPr defTabSz="914400" fontAlgn="auto">
              <a:spcBef>
                <a:spcPts val="0"/>
              </a:spcBef>
              <a:spcAft>
                <a:spcPts val="0"/>
              </a:spcAft>
            </a:pPr>
            <a:r>
              <a:rPr kumimoji="1" lang="ja-JP" altLang="en-US" sz="4000" dirty="0" smtClean="0">
                <a:solidFill>
                  <a:srgbClr val="676767"/>
                </a:solidFill>
                <a:latin typeface="CiscoSansTT ExtraLight"/>
                <a:ea typeface="メイリオ"/>
                <a:cs typeface=""/>
              </a:rPr>
              <a:t>＋</a:t>
            </a:r>
            <a:endParaRPr kumimoji="1" lang="ja-JP" altLang="en-US" sz="4000" dirty="0">
              <a:solidFill>
                <a:srgbClr val="676767"/>
              </a:solidFill>
              <a:latin typeface="CiscoSansTT ExtraLight"/>
              <a:ea typeface="メイリオ"/>
              <a:cs typeface=""/>
            </a:endParaRPr>
          </a:p>
        </p:txBody>
      </p:sp>
      <p:sp>
        <p:nvSpPr>
          <p:cNvPr id="8" name="TextBox 7"/>
          <p:cNvSpPr txBox="1"/>
          <p:nvPr/>
        </p:nvSpPr>
        <p:spPr>
          <a:xfrm>
            <a:off x="6011262" y="4135484"/>
            <a:ext cx="2492990" cy="646331"/>
          </a:xfrm>
          <a:prstGeom prst="rect">
            <a:avLst/>
          </a:prstGeom>
          <a:noFill/>
        </p:spPr>
        <p:txBody>
          <a:bodyPr wrap="none" rtlCol="0">
            <a:spAutoFit/>
          </a:bodyPr>
          <a:lstStyle/>
          <a:p>
            <a:pPr defTabSz="914400" fontAlgn="auto">
              <a:spcBef>
                <a:spcPts val="0"/>
              </a:spcBef>
              <a:spcAft>
                <a:spcPts val="0"/>
              </a:spcAft>
            </a:pP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モバイル</a:t>
            </a:r>
            <a:r>
              <a:rPr kumimoji="1"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Wi-Fi </a:t>
            </a: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などの</a:t>
            </a:r>
            <a:endParaRPr kumimoji="1" lang="en-US" altLang="ja-JP"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fontAlgn="auto">
              <a:spcBef>
                <a:spcPts val="0"/>
              </a:spcBef>
              <a:spcAft>
                <a:spcPts val="0"/>
              </a:spcAft>
            </a:pPr>
            <a:r>
              <a:rPr kumimoji="1" lang="ja-JP" altLang="en-US"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テザリング用デバイス</a:t>
            </a:r>
            <a:endParaRPr kumimoji="1"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715409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95" y="987574"/>
            <a:ext cx="8821737" cy="3889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359671" y="195012"/>
            <a:ext cx="9009817" cy="731837"/>
          </a:xfrm>
          <a:prstGeom prst="rect">
            <a:avLst/>
          </a:prstGeom>
        </p:spPr>
        <p:txBody>
          <a:bodyPr/>
          <a:lstStyle>
            <a:lvl1pPr algn="l" defTabSz="684162"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66"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33"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498"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664"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sz="28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主</a:t>
            </a:r>
            <a:r>
              <a:rPr lang="ja-JP" altLang="en-US" sz="28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管の方から</a:t>
            </a:r>
            <a:r>
              <a:rPr lang="ja-JP" altLang="en-US" sz="28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デモ</a:t>
            </a:r>
            <a:r>
              <a:rPr lang="en-US" altLang="ja-JP" sz="28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アカウント</a:t>
            </a:r>
            <a:r>
              <a:rPr lang="ja-JP" altLang="en-US" sz="28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を</a:t>
            </a:r>
            <a:r>
              <a:rPr lang="en-US" altLang="ja-JP" sz="28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１つ払い出してもらってください</a:t>
            </a:r>
            <a:endParaRPr lang="ja-JP" altLang="en-US" sz="2800"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316363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図形グループ 18"/>
          <p:cNvGrpSpPr>
            <a:grpSpLocks noChangeAspect="1"/>
          </p:cNvGrpSpPr>
          <p:nvPr/>
        </p:nvGrpSpPr>
        <p:grpSpPr>
          <a:xfrm>
            <a:off x="3297451" y="930279"/>
            <a:ext cx="3458337" cy="1018176"/>
            <a:chOff x="5511652" y="4783239"/>
            <a:chExt cx="2162618" cy="529831"/>
          </a:xfrm>
        </p:grpSpPr>
        <p:sp>
          <p:nvSpPr>
            <p:cNvPr id="20" name="Freeform 57"/>
            <p:cNvSpPr>
              <a:spLocks/>
            </p:cNvSpPr>
            <p:nvPr/>
          </p:nvSpPr>
          <p:spPr bwMode="auto">
            <a:xfrm>
              <a:off x="5511652" y="4783239"/>
              <a:ext cx="1399145" cy="529831"/>
            </a:xfrm>
            <a:custGeom>
              <a:avLst/>
              <a:gdLst>
                <a:gd name="T0" fmla="*/ 1008 w 1155"/>
                <a:gd name="T1" fmla="*/ 331 h 619"/>
                <a:gd name="T2" fmla="*/ 977 w 1155"/>
                <a:gd name="T3" fmla="*/ 332 h 619"/>
                <a:gd name="T4" fmla="*/ 975 w 1155"/>
                <a:gd name="T5" fmla="*/ 303 h 619"/>
                <a:gd name="T6" fmla="*/ 808 w 1155"/>
                <a:gd name="T7" fmla="*/ 147 h 619"/>
                <a:gd name="T8" fmla="*/ 756 w 1155"/>
                <a:gd name="T9" fmla="*/ 156 h 619"/>
                <a:gd name="T10" fmla="*/ 729 w 1155"/>
                <a:gd name="T11" fmla="*/ 165 h 619"/>
                <a:gd name="T12" fmla="*/ 718 w 1155"/>
                <a:gd name="T13" fmla="*/ 139 h 619"/>
                <a:gd name="T14" fmla="*/ 514 w 1155"/>
                <a:gd name="T15" fmla="*/ 0 h 619"/>
                <a:gd name="T16" fmla="*/ 312 w 1155"/>
                <a:gd name="T17" fmla="*/ 131 h 619"/>
                <a:gd name="T18" fmla="*/ 299 w 1155"/>
                <a:gd name="T19" fmla="*/ 161 h 619"/>
                <a:gd name="T20" fmla="*/ 271 w 1155"/>
                <a:gd name="T21" fmla="*/ 146 h 619"/>
                <a:gd name="T22" fmla="*/ 222 w 1155"/>
                <a:gd name="T23" fmla="*/ 133 h 619"/>
                <a:gd name="T24" fmla="*/ 119 w 1155"/>
                <a:gd name="T25" fmla="*/ 236 h 619"/>
                <a:gd name="T26" fmla="*/ 119 w 1155"/>
                <a:gd name="T27" fmla="*/ 241 h 619"/>
                <a:gd name="T28" fmla="*/ 120 w 1155"/>
                <a:gd name="T29" fmla="*/ 260 h 619"/>
                <a:gd name="T30" fmla="*/ 103 w 1155"/>
                <a:gd name="T31" fmla="*/ 269 h 619"/>
                <a:gd name="T32" fmla="*/ 0 w 1155"/>
                <a:gd name="T33" fmla="*/ 434 h 619"/>
                <a:gd name="T34" fmla="*/ 185 w 1155"/>
                <a:gd name="T35" fmla="*/ 619 h 619"/>
                <a:gd name="T36" fmla="*/ 1011 w 1155"/>
                <a:gd name="T37" fmla="*/ 619 h 619"/>
                <a:gd name="T38" fmla="*/ 1155 w 1155"/>
                <a:gd name="T39" fmla="*/ 475 h 619"/>
                <a:gd name="T40" fmla="*/ 1011 w 1155"/>
                <a:gd name="T41" fmla="*/ 331 h 619"/>
                <a:gd name="T42" fmla="*/ 1008 w 1155"/>
                <a:gd name="T43" fmla="*/ 33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5" h="619">
                  <a:moveTo>
                    <a:pt x="1008" y="331"/>
                  </a:moveTo>
                  <a:cubicBezTo>
                    <a:pt x="977" y="332"/>
                    <a:pt x="977" y="332"/>
                    <a:pt x="977" y="332"/>
                  </a:cubicBezTo>
                  <a:cubicBezTo>
                    <a:pt x="975" y="303"/>
                    <a:pt x="975" y="303"/>
                    <a:pt x="975" y="303"/>
                  </a:cubicBezTo>
                  <a:cubicBezTo>
                    <a:pt x="969" y="216"/>
                    <a:pt x="896" y="147"/>
                    <a:pt x="808" y="147"/>
                  </a:cubicBezTo>
                  <a:cubicBezTo>
                    <a:pt x="790" y="147"/>
                    <a:pt x="773" y="150"/>
                    <a:pt x="756" y="156"/>
                  </a:cubicBezTo>
                  <a:cubicBezTo>
                    <a:pt x="729" y="165"/>
                    <a:pt x="729" y="165"/>
                    <a:pt x="729" y="165"/>
                  </a:cubicBezTo>
                  <a:cubicBezTo>
                    <a:pt x="718" y="139"/>
                    <a:pt x="718" y="139"/>
                    <a:pt x="718" y="139"/>
                  </a:cubicBezTo>
                  <a:cubicBezTo>
                    <a:pt x="685" y="54"/>
                    <a:pt x="605" y="0"/>
                    <a:pt x="514" y="0"/>
                  </a:cubicBezTo>
                  <a:cubicBezTo>
                    <a:pt x="427" y="0"/>
                    <a:pt x="347" y="51"/>
                    <a:pt x="312" y="131"/>
                  </a:cubicBezTo>
                  <a:cubicBezTo>
                    <a:pt x="299" y="161"/>
                    <a:pt x="299" y="161"/>
                    <a:pt x="299" y="161"/>
                  </a:cubicBezTo>
                  <a:cubicBezTo>
                    <a:pt x="271" y="146"/>
                    <a:pt x="271" y="146"/>
                    <a:pt x="271" y="146"/>
                  </a:cubicBezTo>
                  <a:cubicBezTo>
                    <a:pt x="256" y="138"/>
                    <a:pt x="239" y="133"/>
                    <a:pt x="222" y="133"/>
                  </a:cubicBezTo>
                  <a:cubicBezTo>
                    <a:pt x="165" y="133"/>
                    <a:pt x="119" y="179"/>
                    <a:pt x="119" y="236"/>
                  </a:cubicBezTo>
                  <a:cubicBezTo>
                    <a:pt x="119" y="238"/>
                    <a:pt x="119" y="239"/>
                    <a:pt x="119" y="241"/>
                  </a:cubicBezTo>
                  <a:cubicBezTo>
                    <a:pt x="120" y="260"/>
                    <a:pt x="120" y="260"/>
                    <a:pt x="120" y="260"/>
                  </a:cubicBezTo>
                  <a:cubicBezTo>
                    <a:pt x="103" y="269"/>
                    <a:pt x="103" y="269"/>
                    <a:pt x="103" y="269"/>
                  </a:cubicBezTo>
                  <a:cubicBezTo>
                    <a:pt x="39" y="300"/>
                    <a:pt x="0" y="364"/>
                    <a:pt x="0" y="434"/>
                  </a:cubicBezTo>
                  <a:cubicBezTo>
                    <a:pt x="0" y="536"/>
                    <a:pt x="83" y="619"/>
                    <a:pt x="185" y="619"/>
                  </a:cubicBezTo>
                  <a:cubicBezTo>
                    <a:pt x="1011" y="619"/>
                    <a:pt x="1011" y="619"/>
                    <a:pt x="1011" y="619"/>
                  </a:cubicBezTo>
                  <a:cubicBezTo>
                    <a:pt x="1091" y="619"/>
                    <a:pt x="1155" y="555"/>
                    <a:pt x="1155" y="475"/>
                  </a:cubicBezTo>
                  <a:cubicBezTo>
                    <a:pt x="1155" y="396"/>
                    <a:pt x="1091" y="331"/>
                    <a:pt x="1011" y="331"/>
                  </a:cubicBezTo>
                  <a:cubicBezTo>
                    <a:pt x="1010" y="331"/>
                    <a:pt x="1009" y="331"/>
                    <a:pt x="1008" y="331"/>
                  </a:cubicBezTo>
                  <a:close/>
                </a:path>
              </a:pathLst>
            </a:custGeom>
            <a:solidFill>
              <a:srgbClr val="FFFFFF"/>
            </a:solidFill>
            <a:ln w="95250">
              <a:solidFill>
                <a:srgbClr val="A6A6A6"/>
              </a:solidFill>
            </a:ln>
          </p:spPr>
          <p:txBody>
            <a:bodyPr vert="horz" wrap="square" lIns="360138" tIns="60023" rIns="120047" bIns="120047" numCol="1" anchor="b"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00293"/>
              <a:endParaRPr kumimoji="1" lang="en-US" sz="1279" b="1" baseline="-3000" dirty="0">
                <a:ln w="22225">
                  <a:solidFill>
                    <a:srgbClr val="8EBCDC"/>
                  </a:solidFill>
                  <a:prstDash val="solid"/>
                </a:ln>
                <a:solidFill>
                  <a:srgbClr val="8EBCDC">
                    <a:lumMod val="40000"/>
                    <a:lumOff val="60000"/>
                  </a:srgbClr>
                </a:solidFill>
              </a:endParaRPr>
            </a:p>
          </p:txBody>
        </p:sp>
        <p:sp>
          <p:nvSpPr>
            <p:cNvPr id="21" name="Rectangle 4"/>
            <p:cNvSpPr/>
            <p:nvPr/>
          </p:nvSpPr>
          <p:spPr>
            <a:xfrm>
              <a:off x="7226503" y="5117281"/>
              <a:ext cx="447767" cy="160942"/>
            </a:xfrm>
            <a:prstGeom prst="rect">
              <a:avLst/>
            </a:prstGeom>
          </p:spPr>
          <p:txBody>
            <a:bodyPr wrap="square">
              <a:spAutoFit/>
            </a:bodyPr>
            <a:lstStyle/>
            <a:p>
              <a:pPr defTabSz="278356" fontAlgn="auto">
                <a:lnSpc>
                  <a:spcPts val="731"/>
                </a:lnSpc>
                <a:spcBef>
                  <a:spcPts val="0"/>
                </a:spcBef>
                <a:spcAft>
                  <a:spcPts val="0"/>
                </a:spcAft>
              </a:pPr>
              <a:endParaRPr kumimoji="1" lang="en-US" altLang="ja-JP" sz="975" b="1" dirty="0">
                <a:ln w="22225">
                  <a:solidFill>
                    <a:srgbClr val="8EBCDC"/>
                  </a:solidFill>
                  <a:prstDash val="solid"/>
                </a:ln>
                <a:solidFill>
                  <a:srgbClr val="8EBCDC">
                    <a:lumMod val="40000"/>
                    <a:lumOff val="60000"/>
                  </a:srgbClr>
                </a:solidFill>
                <a:latin typeface="CiscoSansTT ExtraLight"/>
                <a:ea typeface="メイリオ"/>
                <a:cs typeface="CiscoSans"/>
              </a:endParaRPr>
            </a:p>
          </p:txBody>
        </p:sp>
      </p:grpSp>
      <p:pic>
        <p:nvPicPr>
          <p:cNvPr id="18" name="Picture 2" descr="C:\Users\hiono\Pictures\製品画像\product-dx80-previ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156" y="3518312"/>
            <a:ext cx="2419471" cy="15121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p:cNvSpPr txBox="1">
            <a:spLocks/>
          </p:cNvSpPr>
          <p:nvPr/>
        </p:nvSpPr>
        <p:spPr>
          <a:xfrm>
            <a:off x="251520" y="341316"/>
            <a:ext cx="8928992" cy="731837"/>
          </a:xfrm>
          <a:prstGeom prst="rect">
            <a:avLst/>
          </a:prstGeom>
        </p:spPr>
        <p:txBody>
          <a:bodyPr/>
          <a:lstStyle>
            <a:lvl1pPr algn="l" defTabSz="684162"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66"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33"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498"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664"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sz="360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テレプ</a:t>
            </a:r>
            <a:r>
              <a:rPr lang="ja-JP" altLang="en-US" sz="360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レと</a:t>
            </a:r>
            <a:r>
              <a:rPr altLang="ja-JP" sz="360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PC </a:t>
            </a:r>
            <a:r>
              <a:rPr lang="ja-JP" altLang="en-US" sz="360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やスマホを利用してのデモ</a:t>
            </a:r>
            <a:endParaRPr lang="ja-JP" altLang="en-US" sz="3600">
              <a:solidFill>
                <a:srgbClr val="32B2D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Picture 4" descr="https://communities.cisco.com/servlet/JiveServlet/downloadBody/57329-102-1-100221/512x512%20spark%20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003797"/>
            <a:ext cx="802566" cy="80256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p:nvPr/>
        </p:nvCxnSpPr>
        <p:spPr>
          <a:xfrm rot="5400000" flipH="1" flipV="1">
            <a:off x="1574118" y="1650102"/>
            <a:ext cx="1911580" cy="1803921"/>
          </a:xfrm>
          <a:prstGeom prst="bentConnector2">
            <a:avLst/>
          </a:prstGeom>
          <a:ln w="155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11760" y="3989460"/>
            <a:ext cx="492443" cy="461665"/>
          </a:xfrm>
          <a:prstGeom prst="rect">
            <a:avLst/>
          </a:prstGeom>
          <a:noFill/>
        </p:spPr>
        <p:txBody>
          <a:bodyPr wrap="none" rtlCol="0">
            <a:spAutoFit/>
          </a:bodyPr>
          <a:lstStyle/>
          <a:p>
            <a:pPr defTabSz="914400" fontAlgn="auto">
              <a:spcBef>
                <a:spcPts val="0"/>
              </a:spcBef>
              <a:spcAft>
                <a:spcPts val="0"/>
              </a:spcAft>
            </a:pPr>
            <a:r>
              <a:rPr kumimoji="1" lang="ja-JP" altLang="en-US" sz="2400" dirty="0" smtClean="0">
                <a:solidFill>
                  <a:srgbClr val="676767"/>
                </a:solidFill>
                <a:latin typeface="CiscoSansTT ExtraLight"/>
                <a:ea typeface="メイリオ"/>
                <a:cs typeface=""/>
              </a:rPr>
              <a:t>＋</a:t>
            </a:r>
            <a:endParaRPr kumimoji="1" lang="ja-JP" altLang="en-US" sz="2400" dirty="0">
              <a:solidFill>
                <a:srgbClr val="676767"/>
              </a:solidFill>
              <a:latin typeface="CiscoSansTT ExtraLight"/>
              <a:ea typeface="メイリオ"/>
              <a:cs typeface=""/>
            </a:endParaRPr>
          </a:p>
        </p:txBody>
      </p:sp>
      <p:sp>
        <p:nvSpPr>
          <p:cNvPr id="8" name="Rounded Rectangle 7"/>
          <p:cNvSpPr/>
          <p:nvPr/>
        </p:nvSpPr>
        <p:spPr>
          <a:xfrm>
            <a:off x="3022349" y="3892243"/>
            <a:ext cx="1728192" cy="63342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kumimoji="1" lang="ja-JP" altLang="en-US" dirty="0" smtClean="0">
                <a:solidFill>
                  <a:srgbClr val="FFFFFF"/>
                </a:solidFill>
                <a:latin typeface="メイリオ" panose="020B0604030504040204" pitchFamily="50" charset="-128"/>
                <a:cs typeface="メイリオ" panose="020B0604030504040204" pitchFamily="50" charset="-128"/>
              </a:rPr>
              <a:t>モバイル</a:t>
            </a:r>
            <a:endParaRPr kumimoji="1" lang="en-US" altLang="ja-JP" dirty="0" smtClean="0">
              <a:solidFill>
                <a:srgbClr val="FFFFFF"/>
              </a:solidFill>
              <a:latin typeface="メイリオ" panose="020B0604030504040204" pitchFamily="50" charset="-128"/>
              <a:cs typeface="メイリオ" panose="020B0604030504040204" pitchFamily="50" charset="-128"/>
            </a:endParaRPr>
          </a:p>
          <a:p>
            <a:pPr algn="ctr" defTabSz="914400" fontAlgn="auto">
              <a:spcBef>
                <a:spcPts val="0"/>
              </a:spcBef>
              <a:spcAft>
                <a:spcPts val="0"/>
              </a:spcAft>
            </a:pPr>
            <a:r>
              <a:rPr kumimoji="1" lang="ja-JP" altLang="en-US" dirty="0" smtClean="0">
                <a:solidFill>
                  <a:srgbClr val="FFFFFF"/>
                </a:solidFill>
                <a:latin typeface="メイリオ" panose="020B0604030504040204" pitchFamily="50" charset="-128"/>
                <a:cs typeface="メイリオ" panose="020B0604030504040204" pitchFamily="50" charset="-128"/>
              </a:rPr>
              <a:t>ルータ</a:t>
            </a:r>
          </a:p>
        </p:txBody>
      </p:sp>
      <p:cxnSp>
        <p:nvCxnSpPr>
          <p:cNvPr id="24" name="Elbow Connector 23"/>
          <p:cNvCxnSpPr/>
          <p:nvPr/>
        </p:nvCxnSpPr>
        <p:spPr>
          <a:xfrm rot="16200000" flipV="1">
            <a:off x="5529954" y="1442458"/>
            <a:ext cx="1732547" cy="2040179"/>
          </a:xfrm>
          <a:prstGeom prst="bentConnector2">
            <a:avLst/>
          </a:prstGeom>
          <a:ln w="155575">
            <a:tailEnd type="arrow"/>
          </a:ln>
        </p:spPr>
        <p:style>
          <a:lnRef idx="1">
            <a:schemeClr val="accent1"/>
          </a:lnRef>
          <a:fillRef idx="0">
            <a:schemeClr val="accent1"/>
          </a:fillRef>
          <a:effectRef idx="0">
            <a:schemeClr val="accent1"/>
          </a:effectRef>
          <a:fontRef idx="minor">
            <a:schemeClr val="tx1"/>
          </a:fontRef>
        </p:style>
      </p:cxnSp>
      <p:pic>
        <p:nvPicPr>
          <p:cNvPr id="1027" name="Picture 3" descr="C:\Users\hiono\Pictures\製品画像\Laptop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3627824"/>
            <a:ext cx="1906526" cy="1088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iono\Pictures\製品画像\iPhone-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9474" y="3518312"/>
            <a:ext cx="699435" cy="14230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7669" y="1097257"/>
            <a:ext cx="2092239" cy="307777"/>
          </a:xfrm>
          <a:prstGeom prst="rect">
            <a:avLst/>
          </a:prstGeom>
          <a:noFill/>
        </p:spPr>
        <p:txBody>
          <a:bodyPr wrap="none" rtlCol="0">
            <a:spAutoFit/>
          </a:bodyPr>
          <a:lstStyle/>
          <a:p>
            <a:pPr defTabSz="914400" fontAlgn="auto">
              <a:spcBef>
                <a:spcPts val="0"/>
              </a:spcBef>
              <a:spcAft>
                <a:spcPts val="0"/>
              </a:spcAft>
            </a:pPr>
            <a:r>
              <a:rPr kumimoji="1" lang="en-US" altLang="ja-JP" sz="1400" dirty="0" smtClean="0">
                <a:solidFill>
                  <a:srgbClr val="676767"/>
                </a:solidFill>
                <a:latin typeface="CiscoSansTT ExtraLight"/>
                <a:ea typeface="メイリオ"/>
                <a:cs typeface=""/>
              </a:rPr>
              <a:t>XXX@cisco.webex.com</a:t>
            </a:r>
          </a:p>
        </p:txBody>
      </p:sp>
      <p:sp>
        <p:nvSpPr>
          <p:cNvPr id="13" name="TextBox 12"/>
          <p:cNvSpPr txBox="1"/>
          <p:nvPr/>
        </p:nvSpPr>
        <p:spPr>
          <a:xfrm>
            <a:off x="6228184" y="1131590"/>
            <a:ext cx="2762295" cy="307777"/>
          </a:xfrm>
          <a:prstGeom prst="rect">
            <a:avLst/>
          </a:prstGeom>
          <a:noFill/>
        </p:spPr>
        <p:txBody>
          <a:bodyPr wrap="none" rtlCol="0">
            <a:spAutoFit/>
          </a:bodyPr>
          <a:lstStyle/>
          <a:p>
            <a:pPr defTabSz="914400" fontAlgn="auto">
              <a:spcBef>
                <a:spcPts val="0"/>
              </a:spcBef>
              <a:spcAft>
                <a:spcPts val="0"/>
              </a:spcAft>
            </a:pPr>
            <a:r>
              <a:rPr kumimoji="1" lang="en-US" altLang="ja-JP" sz="1400" dirty="0" smtClean="0">
                <a:solidFill>
                  <a:srgbClr val="676767"/>
                </a:solidFill>
                <a:latin typeface="CiscoSansTT ExtraLight"/>
                <a:ea typeface="メイリオ"/>
                <a:cs typeface=""/>
              </a:rPr>
              <a:t>http://cisco.webex.com/meet/xxx</a:t>
            </a:r>
          </a:p>
        </p:txBody>
      </p:sp>
      <p:pic>
        <p:nvPicPr>
          <p:cNvPr id="14" name="Picture 4" descr="https://communities.cisco.com/servlet/JiveServlet/downloadBody/57329-102-1-100221/512x512%20spark%20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920" y="3156197"/>
            <a:ext cx="802566" cy="8025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communities.cisco.com/servlet/JiveServlet/downloadBody/57329-102-1-100221/512x512%20spark%20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981" y="1142905"/>
            <a:ext cx="735797" cy="73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9454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30"/>
          <p:cNvPicPr>
            <a:picLocks noChangeAspect="1"/>
          </p:cNvPicPr>
          <p:nvPr/>
        </p:nvPicPr>
        <p:blipFill rotWithShape="1">
          <a:blip r:embed="rId4">
            <a:alphaModFix/>
            <a:extLst>
              <a:ext uri="{28A0092B-C50C-407E-A947-70E740481C1C}">
                <a14:useLocalDpi xmlns:a14="http://schemas.microsoft.com/office/drawing/2010/main" val="0"/>
              </a:ext>
            </a:extLst>
          </a:blip>
          <a:srcRect l="30119" r="30119"/>
          <a:stretch/>
        </p:blipFill>
        <p:spPr>
          <a:xfrm>
            <a:off x="2754084" y="0"/>
            <a:ext cx="3635831" cy="5143500"/>
          </a:xfrm>
          <a:prstGeom prst="rect">
            <a:avLst/>
          </a:prstGeom>
        </p:spPr>
      </p:pic>
      <p:sp>
        <p:nvSpPr>
          <p:cNvPr id="8" name="Rectangle 7"/>
          <p:cNvSpPr/>
          <p:nvPr/>
        </p:nvSpPr>
        <p:spPr>
          <a:xfrm>
            <a:off x="2764971" y="2127522"/>
            <a:ext cx="3614058" cy="523220"/>
          </a:xfrm>
          <a:prstGeom prst="rect">
            <a:avLst/>
          </a:prstGeom>
        </p:spPr>
        <p:txBody>
          <a:bodyPr wrap="square">
            <a:spAutoFit/>
          </a:bodyPr>
          <a:lstStyle/>
          <a:p>
            <a:pPr algn="ctr" defTabSz="309512">
              <a:defRPr sz="8000">
                <a:solidFill>
                  <a:srgbClr val="FFFFFF"/>
                </a:solidFill>
              </a:defRPr>
            </a:pPr>
            <a:r>
              <a:rPr lang="en-US" altLang="ja-JP" sz="2800" dirty="0" smtClean="0">
                <a:solidFill>
                  <a:srgbClr val="5C5E60"/>
                </a:solidFill>
                <a:latin typeface="メイリオ" panose="020B0604030504040204" pitchFamily="50" charset="-128"/>
                <a:ea typeface="メイリオ" panose="020B0604030504040204" pitchFamily="50" charset="-128"/>
                <a:cs typeface="メイリオ" panose="020B0604030504040204" pitchFamily="50" charset="-128"/>
              </a:rPr>
              <a:t>DEMO</a:t>
            </a:r>
            <a:endParaRPr lang="is-IS" sz="2800" dirty="0">
              <a:solidFill>
                <a:srgbClr val="5C5E6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3" name="Straight Connector 33"/>
          <p:cNvCxnSpPr>
            <a:cxnSpLocks/>
          </p:cNvCxnSpPr>
          <p:nvPr/>
        </p:nvCxnSpPr>
        <p:spPr>
          <a:xfrm>
            <a:off x="3112610" y="2654753"/>
            <a:ext cx="2918780"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14" name="Group 38"/>
          <p:cNvGrpSpPr/>
          <p:nvPr/>
        </p:nvGrpSpPr>
        <p:grpSpPr>
          <a:xfrm>
            <a:off x="4464606" y="2627641"/>
            <a:ext cx="275749" cy="46203"/>
            <a:chOff x="5952807" y="3710877"/>
            <a:chExt cx="367665" cy="61604"/>
          </a:xfrm>
        </p:grpSpPr>
        <p:sp>
          <p:nvSpPr>
            <p:cNvPr id="15"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sp>
          <p:nvSpPr>
            <p:cNvPr id="16"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grpSp>
      <p:grpSp>
        <p:nvGrpSpPr>
          <p:cNvPr id="17" name="Group 41"/>
          <p:cNvGrpSpPr/>
          <p:nvPr/>
        </p:nvGrpSpPr>
        <p:grpSpPr>
          <a:xfrm flipH="1">
            <a:off x="4464606" y="2627641"/>
            <a:ext cx="275749" cy="46203"/>
            <a:chOff x="5952807" y="3710877"/>
            <a:chExt cx="367665" cy="61604"/>
          </a:xfrm>
        </p:grpSpPr>
        <p:sp>
          <p:nvSpPr>
            <p:cNvPr id="18"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sp>
          <p:nvSpPr>
            <p:cNvPr id="19"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iscoSansTT ExtraLight"/>
              </a:endParaRPr>
            </a:p>
          </p:txBody>
        </p:sp>
      </p:grpSp>
      <p:cxnSp>
        <p:nvCxnSpPr>
          <p:cNvPr id="20"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 descr="C:\Users\spius\Pictures\cisco logo blue gradient.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lang="en-US" sz="600" dirty="0">
                <a:solidFill>
                  <a:srgbClr val="676767">
                    <a:alpha val="25000"/>
                  </a:srgbClr>
                </a:solidFill>
                <a:cs typeface="CiscoSans Thin"/>
              </a:rPr>
              <a:t>© 201</a:t>
            </a:r>
            <a:r>
              <a:rPr lang="en-US" altLang="ja-JP" sz="600" dirty="0">
                <a:solidFill>
                  <a:srgbClr val="676767">
                    <a:alpha val="25000"/>
                  </a:srgbClr>
                </a:solidFill>
                <a:cs typeface="CiscoSans Thin"/>
              </a:rPr>
              <a:t>7</a:t>
            </a:r>
            <a:r>
              <a:rPr lang="en-US" sz="600" dirty="0">
                <a:solidFill>
                  <a:srgbClr val="676767">
                    <a:alpha val="25000"/>
                  </a:srgbClr>
                </a:solidFill>
                <a:cs typeface="CiscoSans Thin"/>
              </a:rPr>
              <a:t>  Cisco and/or its affiliates. All rights reserved.   Cisco </a:t>
            </a:r>
            <a:r>
              <a:rPr lang="en-US" altLang="ja-JP" sz="600" dirty="0">
                <a:solidFill>
                  <a:srgbClr val="676767">
                    <a:alpha val="25000"/>
                  </a:srgbClr>
                </a:solidFill>
                <a:cs typeface="CiscoSans Thin"/>
              </a:rPr>
              <a:t>Public</a:t>
            </a:r>
            <a:endParaRPr lang="en-US" sz="600" dirty="0">
              <a:solidFill>
                <a:srgbClr val="676767">
                  <a:alpha val="25000"/>
                </a:srgbClr>
              </a:solidFill>
              <a:cs typeface="CiscoSans Thin"/>
            </a:endParaRPr>
          </a:p>
        </p:txBody>
      </p:sp>
    </p:spTree>
    <p:extLst>
      <p:ext uri="{BB962C8B-B14F-4D97-AF65-F5344CB8AC3E}">
        <p14:creationId xmlns:p14="http://schemas.microsoft.com/office/powerpoint/2010/main" val="12519790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ja-JP" altLang="en-US" sz="2800" dirty="0" smtClean="0">
                <a:latin typeface="Meiryo" charset="-128"/>
                <a:ea typeface="Meiryo" charset="-128"/>
                <a:cs typeface="Meiryo" charset="-128"/>
              </a:rPr>
              <a:t>新製品ラインナップのご紹介</a:t>
            </a:r>
            <a:endParaRPr lang="en-US" sz="2800" dirty="0">
              <a:latin typeface="Meiryo" charset="-128"/>
              <a:ea typeface="Meiryo" charset="-128"/>
              <a:cs typeface="Meiryo" charset="-128"/>
            </a:endParaRPr>
          </a:p>
        </p:txBody>
      </p:sp>
    </p:spTree>
    <p:extLst>
      <p:ext uri="{BB962C8B-B14F-4D97-AF65-F5344CB8AC3E}">
        <p14:creationId xmlns:p14="http://schemas.microsoft.com/office/powerpoint/2010/main" val="731858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X20」の画像検索結果"/>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8478" y="426974"/>
            <a:ext cx="1194494" cy="706882"/>
          </a:xfrm>
          <a:prstGeom prst="rect">
            <a:avLst/>
          </a:prstGeom>
          <a:noFill/>
          <a:extLst>
            <a:ext uri="{909E8E84-426E-40DD-AFC4-6F175D3DCCD1}">
              <a14:hiddenFill xmlns:a14="http://schemas.microsoft.com/office/drawing/2010/main">
                <a:solidFill>
                  <a:srgbClr val="FFFFFF"/>
                </a:solidFill>
              </a14:hiddenFill>
            </a:ext>
          </a:extLst>
        </p:spPr>
      </p:pic>
      <p:sp>
        <p:nvSpPr>
          <p:cNvPr id="10" name="ストライプ矢印 9"/>
          <p:cNvSpPr/>
          <p:nvPr/>
        </p:nvSpPr>
        <p:spPr>
          <a:xfrm>
            <a:off x="3178022" y="613993"/>
            <a:ext cx="1712976" cy="390144"/>
          </a:xfrm>
          <a:prstGeom prst="striped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11" name="Bilde 23" descr="Playbook_ppt1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7740" y="572880"/>
            <a:ext cx="1247882" cy="381768"/>
          </a:xfrm>
          <a:prstGeom prst="rect">
            <a:avLst/>
          </a:prstGeom>
        </p:spPr>
      </p:pic>
      <p:grpSp>
        <p:nvGrpSpPr>
          <p:cNvPr id="12" name="Group 1"/>
          <p:cNvGrpSpPr/>
          <p:nvPr/>
        </p:nvGrpSpPr>
        <p:grpSpPr>
          <a:xfrm>
            <a:off x="6912232" y="428235"/>
            <a:ext cx="1590079" cy="617015"/>
            <a:chOff x="6280509" y="3551324"/>
            <a:chExt cx="1879339" cy="773024"/>
          </a:xfrm>
        </p:grpSpPr>
        <p:pic>
          <p:nvPicPr>
            <p:cNvPr id="13" name="Bilde 23" descr="Playbook_ppt1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77001" y="3551324"/>
              <a:ext cx="882847" cy="571863"/>
            </a:xfrm>
            <a:prstGeom prst="rect">
              <a:avLst/>
            </a:prstGeom>
          </p:spPr>
        </p:pic>
        <p:pic>
          <p:nvPicPr>
            <p:cNvPr id="14" name="Bilde 23" descr="Playbook_ppt13.jp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80509" y="3732542"/>
              <a:ext cx="1524870" cy="591806"/>
            </a:xfrm>
            <a:prstGeom prst="rect">
              <a:avLst/>
            </a:prstGeom>
          </p:spPr>
        </p:pic>
      </p:grpSp>
      <p:sp>
        <p:nvSpPr>
          <p:cNvPr id="15" name="Rectangle 7"/>
          <p:cNvSpPr>
            <a:spLocks/>
          </p:cNvSpPr>
          <p:nvPr/>
        </p:nvSpPr>
        <p:spPr bwMode="auto">
          <a:xfrm>
            <a:off x="7087096" y="1067546"/>
            <a:ext cx="1243320" cy="12494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1200" dirty="0">
                <a:solidFill>
                  <a:srgbClr val="444444"/>
                </a:solidFill>
                <a:latin typeface="CiscoSansTT Light"/>
                <a:ea typeface="ＭＳ Ｐゴシック" pitchFamily="50" charset="-128"/>
                <a:cs typeface="+mn-cs"/>
                <a:sym typeface="Helvetica" pitchFamily="8" charset="0"/>
              </a:rPr>
              <a:t>Spark Room Kit Plus</a:t>
            </a:r>
          </a:p>
        </p:txBody>
      </p:sp>
      <p:sp>
        <p:nvSpPr>
          <p:cNvPr id="16" name="Rectangle 11"/>
          <p:cNvSpPr>
            <a:spLocks/>
          </p:cNvSpPr>
          <p:nvPr/>
        </p:nvSpPr>
        <p:spPr bwMode="auto">
          <a:xfrm>
            <a:off x="5438699" y="1049704"/>
            <a:ext cx="1153521" cy="222255"/>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1200" dirty="0" err="1" smtClean="0">
                <a:solidFill>
                  <a:srgbClr val="444444"/>
                </a:solidFill>
                <a:latin typeface="CiscoSansTT Light"/>
                <a:ea typeface="ＭＳ Ｐゴシック" pitchFamily="50" charset="-128"/>
                <a:cs typeface="+mn-cs"/>
                <a:sym typeface="Helvetica" pitchFamily="8" charset="0"/>
              </a:rPr>
              <a:t>Spark</a:t>
            </a:r>
            <a:r>
              <a:rPr lang="fr-FR" altLang="ja-JP" sz="1200" dirty="0" smtClean="0">
                <a:solidFill>
                  <a:srgbClr val="444444"/>
                </a:solidFill>
                <a:latin typeface="CiscoSansTT Light"/>
                <a:ea typeface="ＭＳ Ｐゴシック" pitchFamily="50" charset="-128"/>
                <a:cs typeface="+mn-cs"/>
                <a:sym typeface="Helvetica" pitchFamily="8" charset="0"/>
              </a:rPr>
              <a:t> </a:t>
            </a:r>
            <a:r>
              <a:rPr lang="fr-FR" altLang="ja-JP" sz="1200" dirty="0">
                <a:solidFill>
                  <a:srgbClr val="444444"/>
                </a:solidFill>
                <a:latin typeface="CiscoSansTT Light"/>
                <a:ea typeface="ＭＳ Ｐゴシック" pitchFamily="50" charset="-128"/>
                <a:cs typeface="+mn-cs"/>
                <a:sym typeface="Helvetica" pitchFamily="8" charset="0"/>
              </a:rPr>
              <a:t>Room Kit</a:t>
            </a:r>
          </a:p>
        </p:txBody>
      </p:sp>
      <p:sp>
        <p:nvSpPr>
          <p:cNvPr id="17" name="Rectangle 7"/>
          <p:cNvSpPr>
            <a:spLocks/>
          </p:cNvSpPr>
          <p:nvPr/>
        </p:nvSpPr>
        <p:spPr bwMode="auto">
          <a:xfrm>
            <a:off x="1268478" y="1194164"/>
            <a:ext cx="1243320" cy="12494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altLang="ja-JP" sz="1200" dirty="0" smtClean="0">
                <a:solidFill>
                  <a:srgbClr val="444444"/>
                </a:solidFill>
                <a:latin typeface="CiscoSansTT Light"/>
                <a:ea typeface="ＭＳ Ｐゴシック" pitchFamily="50" charset="-128"/>
                <a:cs typeface="+mn-cs"/>
                <a:sym typeface="Helvetica" pitchFamily="8" charset="0"/>
              </a:rPr>
              <a:t>SX20</a:t>
            </a:r>
            <a:endParaRPr lang="fr-FR" altLang="ja-JP" sz="1200" dirty="0">
              <a:solidFill>
                <a:srgbClr val="444444"/>
              </a:solidFill>
              <a:latin typeface="CiscoSansTT Light"/>
              <a:ea typeface="ＭＳ Ｐゴシック" pitchFamily="50" charset="-128"/>
              <a:cs typeface="+mn-cs"/>
              <a:sym typeface="Helvetica" pitchFamily="8" charset="0"/>
            </a:endParaRPr>
          </a:p>
        </p:txBody>
      </p:sp>
      <p:pic>
        <p:nvPicPr>
          <p:cNvPr id="1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737955" y="1433825"/>
            <a:ext cx="1224701" cy="148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82506" y="1567483"/>
            <a:ext cx="671973" cy="13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7"/>
          <p:cNvSpPr>
            <a:spLocks/>
          </p:cNvSpPr>
          <p:nvPr/>
        </p:nvSpPr>
        <p:spPr bwMode="auto">
          <a:xfrm>
            <a:off x="596832" y="2831207"/>
            <a:ext cx="1243320" cy="12494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altLang="ja-JP" sz="1200" dirty="0" smtClean="0">
                <a:solidFill>
                  <a:srgbClr val="444444"/>
                </a:solidFill>
                <a:latin typeface="CiscoSansTT Light"/>
                <a:ea typeface="ＭＳ Ｐゴシック" pitchFamily="50" charset="-128"/>
                <a:cs typeface="+mn-cs"/>
                <a:sym typeface="Helvetica" pitchFamily="8" charset="0"/>
              </a:rPr>
              <a:t>MX200</a:t>
            </a:r>
            <a:r>
              <a:rPr lang="ja-JP" altLang="en-US" sz="1200" dirty="0" smtClean="0">
                <a:solidFill>
                  <a:srgbClr val="444444"/>
                </a:solidFill>
                <a:latin typeface="CiscoSansTT Light"/>
                <a:ea typeface="ＭＳ Ｐゴシック" pitchFamily="50" charset="-128"/>
                <a:cs typeface="+mn-cs"/>
                <a:sym typeface="Helvetica" pitchFamily="8" charset="0"/>
              </a:rPr>
              <a:t>（</a:t>
            </a:r>
            <a:r>
              <a:rPr lang="en-US" altLang="ja-JP" sz="1200" dirty="0" smtClean="0">
                <a:solidFill>
                  <a:srgbClr val="444444"/>
                </a:solidFill>
                <a:latin typeface="CiscoSansTT Light"/>
                <a:ea typeface="ＭＳ Ｐゴシック" pitchFamily="50" charset="-128"/>
                <a:cs typeface="+mn-cs"/>
                <a:sym typeface="Helvetica" pitchFamily="8" charset="0"/>
              </a:rPr>
              <a:t>42</a:t>
            </a:r>
            <a:r>
              <a:rPr lang="ja-JP" altLang="en-US" sz="1200" dirty="0" smtClean="0">
                <a:solidFill>
                  <a:srgbClr val="444444"/>
                </a:solidFill>
                <a:latin typeface="CiscoSansTT Light"/>
                <a:ea typeface="ＭＳ Ｐゴシック" pitchFamily="50" charset="-128"/>
                <a:cs typeface="+mn-cs"/>
                <a:sym typeface="Helvetica" pitchFamily="8" charset="0"/>
              </a:rPr>
              <a:t>）</a:t>
            </a:r>
            <a:endParaRPr lang="fr-FR" altLang="ja-JP" sz="1200" dirty="0">
              <a:solidFill>
                <a:srgbClr val="444444"/>
              </a:solidFill>
              <a:latin typeface="CiscoSansTT Light"/>
              <a:ea typeface="ＭＳ Ｐゴシック" pitchFamily="50" charset="-128"/>
              <a:cs typeface="+mn-cs"/>
              <a:sym typeface="Helvetica" pitchFamily="8" charset="0"/>
            </a:endParaRPr>
          </a:p>
        </p:txBody>
      </p:sp>
      <p:sp>
        <p:nvSpPr>
          <p:cNvPr id="21" name="Rectangle 7"/>
          <p:cNvSpPr>
            <a:spLocks/>
          </p:cNvSpPr>
          <p:nvPr/>
        </p:nvSpPr>
        <p:spPr bwMode="auto">
          <a:xfrm>
            <a:off x="1779744" y="2831207"/>
            <a:ext cx="1243320" cy="12494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altLang="ja-JP" sz="1200" smtClean="0">
                <a:solidFill>
                  <a:srgbClr val="444444"/>
                </a:solidFill>
                <a:latin typeface="CiscoSansTT Light"/>
                <a:ea typeface="ＭＳ Ｐゴシック" pitchFamily="50" charset="-128"/>
                <a:cs typeface="+mn-cs"/>
                <a:sym typeface="Helvetica" pitchFamily="8" charset="0"/>
              </a:rPr>
              <a:t>MX300(55)</a:t>
            </a:r>
            <a:endParaRPr lang="fr-FR" altLang="ja-JP" sz="1200" dirty="0">
              <a:solidFill>
                <a:srgbClr val="444444"/>
              </a:solidFill>
              <a:latin typeface="CiscoSansTT Light"/>
              <a:ea typeface="ＭＳ Ｐゴシック" pitchFamily="50" charset="-128"/>
              <a:cs typeface="+mn-cs"/>
              <a:sym typeface="Helvetica" pitchFamily="8" charset="0"/>
            </a:endParaRPr>
          </a:p>
        </p:txBody>
      </p:sp>
      <p:sp>
        <p:nvSpPr>
          <p:cNvPr id="22" name="ストライプ矢印 21"/>
          <p:cNvSpPr/>
          <p:nvPr/>
        </p:nvSpPr>
        <p:spPr>
          <a:xfrm>
            <a:off x="3178022" y="2077033"/>
            <a:ext cx="1712976" cy="390144"/>
          </a:xfrm>
          <a:prstGeom prst="striped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23" name="図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0972" y="3297937"/>
            <a:ext cx="2956507" cy="1161808"/>
          </a:xfrm>
          <a:prstGeom prst="rect">
            <a:avLst/>
          </a:prstGeom>
        </p:spPr>
      </p:pic>
      <p:grpSp>
        <p:nvGrpSpPr>
          <p:cNvPr id="26" name="図形グループ 25"/>
          <p:cNvGrpSpPr/>
          <p:nvPr/>
        </p:nvGrpSpPr>
        <p:grpSpPr>
          <a:xfrm>
            <a:off x="5523932" y="1644811"/>
            <a:ext cx="1068288" cy="1062385"/>
            <a:chOff x="2617190" y="1486371"/>
            <a:chExt cx="789118" cy="789118"/>
          </a:xfrm>
        </p:grpSpPr>
        <p:pic>
          <p:nvPicPr>
            <p:cNvPr id="24"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7190" y="1486371"/>
              <a:ext cx="789118" cy="789118"/>
            </a:xfrm>
            <a:prstGeom prst="rect">
              <a:avLst/>
            </a:prstGeom>
          </p:spPr>
        </p:pic>
        <p:pic>
          <p:nvPicPr>
            <p:cNvPr id="25" name="Picture 22" descr="image63.png"/>
            <p:cNvPicPr>
              <a:picLocks noChangeAspect="1"/>
            </p:cNvPicPr>
            <p:nvPr/>
          </p:nvPicPr>
          <p:blipFill rotWithShape="1">
            <a:blip r:embed="rId10"/>
            <a:srcRect l="34508" t="14884" r="35877" b="56562"/>
            <a:stretch/>
          </p:blipFill>
          <p:spPr bwMode="auto">
            <a:xfrm>
              <a:off x="2767860" y="1587547"/>
              <a:ext cx="482285" cy="259094"/>
            </a:xfrm>
            <a:prstGeom prst="rect">
              <a:avLst/>
            </a:prstGeom>
            <a:noFill/>
            <a:ln w="12700" cap="flat" cmpd="sng">
              <a:noFill/>
              <a:prstDash val="solid"/>
              <a:miter lim="400000"/>
              <a:headEnd type="none" w="med" len="med"/>
              <a:tailEnd type="none" w="med" len="med"/>
            </a:ln>
            <a:effectLst/>
          </p:spPr>
        </p:pic>
      </p:grpSp>
      <p:sp>
        <p:nvSpPr>
          <p:cNvPr id="27" name="Rectangle 7"/>
          <p:cNvSpPr>
            <a:spLocks/>
          </p:cNvSpPr>
          <p:nvPr/>
        </p:nvSpPr>
        <p:spPr bwMode="auto">
          <a:xfrm>
            <a:off x="5422855" y="2797909"/>
            <a:ext cx="1243320" cy="12494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altLang="ja-JP" sz="1200" dirty="0" smtClean="0">
                <a:solidFill>
                  <a:srgbClr val="444444"/>
                </a:solidFill>
                <a:latin typeface="CiscoSansTT Light"/>
                <a:ea typeface="ＭＳ Ｐゴシック" pitchFamily="50" charset="-128"/>
                <a:cs typeface="+mn-cs"/>
                <a:sym typeface="Helvetica" pitchFamily="8" charset="0"/>
              </a:rPr>
              <a:t>Spark Room 55</a:t>
            </a:r>
            <a:endParaRPr lang="fr-FR" altLang="ja-JP" sz="1200" dirty="0">
              <a:solidFill>
                <a:srgbClr val="444444"/>
              </a:solidFill>
              <a:latin typeface="CiscoSansTT Light"/>
              <a:ea typeface="ＭＳ Ｐゴシック" pitchFamily="50" charset="-128"/>
              <a:cs typeface="+mn-cs"/>
              <a:sym typeface="Helvetica" pitchFamily="8" charset="0"/>
            </a:endParaRPr>
          </a:p>
        </p:txBody>
      </p:sp>
      <p:sp>
        <p:nvSpPr>
          <p:cNvPr id="28" name="Rectangle 7"/>
          <p:cNvSpPr>
            <a:spLocks/>
          </p:cNvSpPr>
          <p:nvPr/>
        </p:nvSpPr>
        <p:spPr bwMode="auto">
          <a:xfrm>
            <a:off x="6410505" y="4579650"/>
            <a:ext cx="1243320" cy="12494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altLang="ja-JP" sz="1200" dirty="0" smtClean="0">
                <a:solidFill>
                  <a:srgbClr val="444444"/>
                </a:solidFill>
                <a:latin typeface="CiscoSansTT Light"/>
                <a:ea typeface="ＭＳ Ｐゴシック" pitchFamily="50" charset="-128"/>
                <a:cs typeface="+mn-cs"/>
                <a:sym typeface="Helvetica" pitchFamily="8" charset="0"/>
              </a:rPr>
              <a:t>Spark Room 70</a:t>
            </a:r>
            <a:r>
              <a:rPr lang="ja-JP" altLang="en-US" sz="1200" dirty="0" smtClean="0">
                <a:solidFill>
                  <a:srgbClr val="444444"/>
                </a:solidFill>
                <a:latin typeface="CiscoSansTT Light"/>
                <a:ea typeface="ＭＳ Ｐゴシック" pitchFamily="50" charset="-128"/>
                <a:cs typeface="+mn-cs"/>
                <a:sym typeface="Helvetica" pitchFamily="8" charset="0"/>
              </a:rPr>
              <a:t>（</a:t>
            </a:r>
            <a:r>
              <a:rPr lang="en-US" altLang="ja-JP" sz="1200" dirty="0" err="1" smtClean="0">
                <a:solidFill>
                  <a:srgbClr val="444444"/>
                </a:solidFill>
                <a:latin typeface="CiscoSansTT Light"/>
                <a:ea typeface="ＭＳ Ｐゴシック" pitchFamily="50" charset="-128"/>
                <a:cs typeface="+mn-cs"/>
                <a:sym typeface="Helvetica" pitchFamily="8" charset="0"/>
              </a:rPr>
              <a:t>Single,Dual</a:t>
            </a:r>
            <a:r>
              <a:rPr lang="ja-JP" altLang="en-US" sz="1200" dirty="0" smtClean="0">
                <a:solidFill>
                  <a:srgbClr val="444444"/>
                </a:solidFill>
                <a:latin typeface="CiscoSansTT Light"/>
                <a:ea typeface="ＭＳ Ｐゴシック" pitchFamily="50" charset="-128"/>
                <a:cs typeface="+mn-cs"/>
                <a:sym typeface="Helvetica" pitchFamily="8" charset="0"/>
              </a:rPr>
              <a:t>）</a:t>
            </a:r>
            <a:endParaRPr lang="fr-FR" altLang="ja-JP" sz="1200" dirty="0">
              <a:solidFill>
                <a:srgbClr val="444444"/>
              </a:solidFill>
              <a:latin typeface="CiscoSansTT Light"/>
              <a:ea typeface="ＭＳ Ｐゴシック" pitchFamily="50" charset="-128"/>
              <a:cs typeface="+mn-cs"/>
              <a:sym typeface="Helvetica" pitchFamily="8" charset="0"/>
            </a:endParaRPr>
          </a:p>
        </p:txBody>
      </p:sp>
      <p:pic>
        <p:nvPicPr>
          <p:cNvPr id="29" name="Bilde 2" descr="MonzaFront_images.psd"/>
          <p:cNvPicPr>
            <a:picLocks noChangeAspect="1"/>
          </p:cNvPicPr>
          <p:nvPr/>
        </p:nvPicPr>
        <p:blipFill rotWithShape="1">
          <a:blip r:embed="rId11" cstate="print">
            <a:extLst>
              <a:ext uri="{28A0092B-C50C-407E-A947-70E740481C1C}">
                <a14:useLocalDpi xmlns:a14="http://schemas.microsoft.com/office/drawing/2010/main"/>
              </a:ext>
            </a:extLst>
          </a:blip>
          <a:srcRect b="-1780"/>
          <a:stretch/>
        </p:blipFill>
        <p:spPr>
          <a:xfrm>
            <a:off x="216511" y="3590544"/>
            <a:ext cx="1177720" cy="856748"/>
          </a:xfrm>
          <a:prstGeom prst="rect">
            <a:avLst/>
          </a:prstGeom>
        </p:spPr>
      </p:pic>
      <p:pic>
        <p:nvPicPr>
          <p:cNvPr id="30" name="Picture 16" descr="\\ttg-lys-fs1.cisco.com\Engineering\Teams\DesignTeam\CTEO\Product renderings\Monza &amp; Montecarlo\10MonteCarloFront.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589252" y="3343773"/>
            <a:ext cx="971068" cy="108759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Bilde 2" descr="MonzaFront_images.psd"/>
          <p:cNvPicPr>
            <a:picLocks noChangeAspect="1"/>
          </p:cNvPicPr>
          <p:nvPr/>
        </p:nvPicPr>
        <p:blipFill rotWithShape="1">
          <a:blip r:embed="rId11" cstate="print">
            <a:extLst>
              <a:ext uri="{28A0092B-C50C-407E-A947-70E740481C1C}">
                <a14:useLocalDpi xmlns:a14="http://schemas.microsoft.com/office/drawing/2010/main"/>
              </a:ext>
            </a:extLst>
          </a:blip>
          <a:srcRect b="-1780"/>
          <a:stretch/>
        </p:blipFill>
        <p:spPr>
          <a:xfrm>
            <a:off x="2810256" y="3310035"/>
            <a:ext cx="1731955" cy="1160775"/>
          </a:xfrm>
          <a:prstGeom prst="rect">
            <a:avLst/>
          </a:prstGeom>
        </p:spPr>
      </p:pic>
      <p:sp>
        <p:nvSpPr>
          <p:cNvPr id="32" name="Rectangle 7"/>
          <p:cNvSpPr>
            <a:spLocks/>
          </p:cNvSpPr>
          <p:nvPr/>
        </p:nvSpPr>
        <p:spPr bwMode="auto">
          <a:xfrm>
            <a:off x="150071" y="4479341"/>
            <a:ext cx="1243320" cy="12494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altLang="ja-JP" sz="1200" dirty="0" smtClean="0">
                <a:solidFill>
                  <a:srgbClr val="444444"/>
                </a:solidFill>
                <a:latin typeface="CiscoSansTT Light"/>
                <a:ea typeface="ＭＳ Ｐゴシック" pitchFamily="50" charset="-128"/>
                <a:cs typeface="+mn-cs"/>
                <a:sym typeface="Helvetica" pitchFamily="8" charset="0"/>
              </a:rPr>
              <a:t>MX700</a:t>
            </a:r>
            <a:r>
              <a:rPr lang="ja-JP" altLang="en-US" sz="1200" dirty="0" smtClean="0">
                <a:solidFill>
                  <a:srgbClr val="444444"/>
                </a:solidFill>
                <a:latin typeface="CiscoSansTT Light"/>
                <a:ea typeface="ＭＳ Ｐゴシック" pitchFamily="50" charset="-128"/>
                <a:cs typeface="+mn-cs"/>
                <a:sym typeface="Helvetica" pitchFamily="8" charset="0"/>
              </a:rPr>
              <a:t>（</a:t>
            </a:r>
            <a:r>
              <a:rPr lang="en-US" altLang="ja-JP" sz="1200" dirty="0" smtClean="0">
                <a:solidFill>
                  <a:srgbClr val="444444"/>
                </a:solidFill>
                <a:latin typeface="CiscoSansTT Light"/>
                <a:ea typeface="ＭＳ Ｐゴシック" pitchFamily="50" charset="-128"/>
                <a:cs typeface="+mn-cs"/>
                <a:sym typeface="Helvetica" pitchFamily="8" charset="0"/>
              </a:rPr>
              <a:t>55*2</a:t>
            </a:r>
            <a:r>
              <a:rPr lang="ja-JP" altLang="en-US" sz="1200" dirty="0" smtClean="0">
                <a:solidFill>
                  <a:srgbClr val="444444"/>
                </a:solidFill>
                <a:latin typeface="CiscoSansTT Light"/>
                <a:ea typeface="ＭＳ Ｐゴシック" pitchFamily="50" charset="-128"/>
                <a:cs typeface="+mn-cs"/>
                <a:sym typeface="Helvetica" pitchFamily="8" charset="0"/>
              </a:rPr>
              <a:t>）</a:t>
            </a:r>
            <a:endParaRPr lang="fr-FR" altLang="ja-JP" sz="1200" dirty="0">
              <a:solidFill>
                <a:srgbClr val="444444"/>
              </a:solidFill>
              <a:latin typeface="CiscoSansTT Light"/>
              <a:ea typeface="ＭＳ Ｐゴシック" pitchFamily="50" charset="-128"/>
              <a:cs typeface="+mn-cs"/>
              <a:sym typeface="Helvetica" pitchFamily="8" charset="0"/>
            </a:endParaRPr>
          </a:p>
        </p:txBody>
      </p:sp>
      <p:sp>
        <p:nvSpPr>
          <p:cNvPr id="33" name="Rectangle 7"/>
          <p:cNvSpPr>
            <a:spLocks/>
          </p:cNvSpPr>
          <p:nvPr/>
        </p:nvSpPr>
        <p:spPr bwMode="auto">
          <a:xfrm>
            <a:off x="1521406" y="4479341"/>
            <a:ext cx="1243320" cy="12494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altLang="ja-JP" sz="1200" dirty="0" smtClean="0">
                <a:solidFill>
                  <a:srgbClr val="444444"/>
                </a:solidFill>
                <a:latin typeface="CiscoSansTT Light"/>
                <a:ea typeface="ＭＳ Ｐゴシック" pitchFamily="50" charset="-128"/>
                <a:cs typeface="+mn-cs"/>
                <a:sym typeface="Helvetica" pitchFamily="8" charset="0"/>
              </a:rPr>
              <a:t>MX800</a:t>
            </a:r>
            <a:r>
              <a:rPr lang="ja-JP" altLang="en-US" sz="1200" dirty="0" smtClean="0">
                <a:solidFill>
                  <a:srgbClr val="444444"/>
                </a:solidFill>
                <a:latin typeface="CiscoSansTT Light"/>
                <a:ea typeface="ＭＳ Ｐゴシック" pitchFamily="50" charset="-128"/>
                <a:cs typeface="+mn-cs"/>
                <a:sym typeface="Helvetica" pitchFamily="8" charset="0"/>
              </a:rPr>
              <a:t>（</a:t>
            </a:r>
            <a:r>
              <a:rPr lang="en-US" altLang="ja-JP" sz="1200" dirty="0" smtClean="0">
                <a:solidFill>
                  <a:srgbClr val="444444"/>
                </a:solidFill>
                <a:latin typeface="CiscoSansTT Light"/>
                <a:ea typeface="ＭＳ Ｐゴシック" pitchFamily="50" charset="-128"/>
                <a:cs typeface="+mn-cs"/>
                <a:sym typeface="Helvetica" pitchFamily="8" charset="0"/>
              </a:rPr>
              <a:t>70</a:t>
            </a:r>
            <a:r>
              <a:rPr lang="ja-JP" altLang="en-US" sz="1200" dirty="0" smtClean="0">
                <a:solidFill>
                  <a:srgbClr val="444444"/>
                </a:solidFill>
                <a:latin typeface="CiscoSansTT Light"/>
                <a:ea typeface="ＭＳ Ｐゴシック" pitchFamily="50" charset="-128"/>
                <a:cs typeface="+mn-cs"/>
                <a:sym typeface="Helvetica" pitchFamily="8" charset="0"/>
              </a:rPr>
              <a:t>）</a:t>
            </a:r>
            <a:endParaRPr lang="fr-FR" altLang="ja-JP" sz="1200" dirty="0">
              <a:solidFill>
                <a:srgbClr val="444444"/>
              </a:solidFill>
              <a:latin typeface="CiscoSansTT Light"/>
              <a:ea typeface="ＭＳ Ｐゴシック" pitchFamily="50" charset="-128"/>
              <a:cs typeface="+mn-cs"/>
              <a:sym typeface="Helvetica" pitchFamily="8" charset="0"/>
            </a:endParaRPr>
          </a:p>
        </p:txBody>
      </p:sp>
      <p:sp>
        <p:nvSpPr>
          <p:cNvPr id="34" name="Rectangle 7"/>
          <p:cNvSpPr>
            <a:spLocks/>
          </p:cNvSpPr>
          <p:nvPr/>
        </p:nvSpPr>
        <p:spPr bwMode="auto">
          <a:xfrm>
            <a:off x="3023064" y="4479341"/>
            <a:ext cx="1366056" cy="100309"/>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altLang="ja-JP" sz="1200" dirty="0" smtClean="0">
                <a:solidFill>
                  <a:srgbClr val="444444"/>
                </a:solidFill>
                <a:latin typeface="CiscoSansTT Light"/>
                <a:ea typeface="ＭＳ Ｐゴシック" pitchFamily="50" charset="-128"/>
                <a:cs typeface="+mn-cs"/>
                <a:sym typeface="Helvetica" pitchFamily="8" charset="0"/>
              </a:rPr>
              <a:t>MX800Dual</a:t>
            </a:r>
            <a:r>
              <a:rPr lang="ja-JP" altLang="en-US" sz="1200" dirty="0" smtClean="0">
                <a:solidFill>
                  <a:srgbClr val="444444"/>
                </a:solidFill>
                <a:latin typeface="CiscoSansTT Light"/>
                <a:ea typeface="ＭＳ Ｐゴシック" pitchFamily="50" charset="-128"/>
                <a:cs typeface="+mn-cs"/>
                <a:sym typeface="Helvetica" pitchFamily="8" charset="0"/>
              </a:rPr>
              <a:t>（</a:t>
            </a:r>
            <a:r>
              <a:rPr lang="en-US" altLang="ja-JP" sz="1200" dirty="0" smtClean="0">
                <a:solidFill>
                  <a:srgbClr val="444444"/>
                </a:solidFill>
                <a:latin typeface="CiscoSansTT Light"/>
                <a:ea typeface="ＭＳ Ｐゴシック" pitchFamily="50" charset="-128"/>
                <a:cs typeface="+mn-cs"/>
                <a:sym typeface="Helvetica" pitchFamily="8" charset="0"/>
              </a:rPr>
              <a:t>70*2</a:t>
            </a:r>
            <a:r>
              <a:rPr lang="ja-JP" altLang="en-US" sz="1200" dirty="0" smtClean="0">
                <a:solidFill>
                  <a:srgbClr val="444444"/>
                </a:solidFill>
                <a:latin typeface="CiscoSansTT Light"/>
                <a:ea typeface="ＭＳ Ｐゴシック" pitchFamily="50" charset="-128"/>
                <a:cs typeface="+mn-cs"/>
                <a:sym typeface="Helvetica" pitchFamily="8" charset="0"/>
              </a:rPr>
              <a:t>）</a:t>
            </a:r>
            <a:endParaRPr lang="fr-FR" altLang="ja-JP" sz="1200" dirty="0">
              <a:solidFill>
                <a:srgbClr val="444444"/>
              </a:solidFill>
              <a:latin typeface="CiscoSansTT Light"/>
              <a:ea typeface="ＭＳ Ｐゴシック" pitchFamily="50" charset="-128"/>
              <a:cs typeface="+mn-cs"/>
              <a:sym typeface="Helvetica" pitchFamily="8" charset="0"/>
            </a:endParaRPr>
          </a:p>
        </p:txBody>
      </p:sp>
      <p:sp>
        <p:nvSpPr>
          <p:cNvPr id="35" name="ストライプ矢印 34"/>
          <p:cNvSpPr/>
          <p:nvPr/>
        </p:nvSpPr>
        <p:spPr>
          <a:xfrm>
            <a:off x="4697529" y="3683769"/>
            <a:ext cx="826403" cy="390144"/>
          </a:xfrm>
          <a:prstGeom prst="striped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1273669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518" y="2664947"/>
            <a:ext cx="1785580" cy="701673"/>
          </a:xfrm>
          <a:prstGeom prst="rect">
            <a:avLst/>
          </a:prstGeom>
        </p:spPr>
      </p:pic>
      <p:sp>
        <p:nvSpPr>
          <p:cNvPr id="21505" name="Rectangle 1"/>
          <p:cNvSpPr>
            <a:spLocks/>
          </p:cNvSpPr>
          <p:nvPr/>
        </p:nvSpPr>
        <p:spPr bwMode="auto">
          <a:xfrm>
            <a:off x="1960460" y="-39790"/>
            <a:ext cx="5184675" cy="1113830"/>
          </a:xfrm>
          <a:prstGeom prst="rect">
            <a:avLst/>
          </a:prstGeom>
          <a:solidFill>
            <a:schemeClr val="tx1">
              <a:lumMod val="10000"/>
              <a:lumOff val="90000"/>
            </a:schemeClr>
          </a:solidFill>
          <a:ln w="12700" cap="flat" cmpd="sng">
            <a:noFill/>
            <a:prstDash val="solid"/>
            <a:miter lim="400000"/>
            <a:headEnd type="none" w="med" len="med"/>
            <a:tailEnd type="none" w="med" len="med"/>
          </a:ln>
          <a:effectLst/>
        </p:spPr>
        <p:txBody>
          <a:bodyPr lIns="19050" tIns="19050" rIns="19050" bIns="19050" anchor="ctr">
            <a:prstTxWarp prst="textNoShape">
              <a:avLst/>
            </a:prstTxWarp>
          </a:bodyPr>
          <a:lstStyle/>
          <a:p>
            <a:pPr defTabSz="685783" fontAlgn="auto">
              <a:spcBef>
                <a:spcPts val="0"/>
              </a:spcBef>
              <a:spcAft>
                <a:spcPts val="0"/>
              </a:spcAft>
              <a:defRPr/>
            </a:pPr>
            <a:endParaRPr lang="en-US" sz="1200" dirty="0">
              <a:solidFill>
                <a:srgbClr val="444444"/>
              </a:solidFill>
              <a:latin typeface="Calibri"/>
              <a:ea typeface="ＭＳ Ｐゴシック" pitchFamily="50" charset="-128"/>
              <a:cs typeface="+mn-cs"/>
            </a:endParaRPr>
          </a:p>
        </p:txBody>
      </p:sp>
      <p:sp>
        <p:nvSpPr>
          <p:cNvPr id="21506" name="Rectangle 2"/>
          <p:cNvSpPr>
            <a:spLocks/>
          </p:cNvSpPr>
          <p:nvPr/>
        </p:nvSpPr>
        <p:spPr bwMode="auto">
          <a:xfrm>
            <a:off x="5951438" y="2238146"/>
            <a:ext cx="103822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a:t>
            </a:r>
            <a:r>
              <a:rPr lang="fr-FR" altLang="ja-JP" sz="900">
                <a:solidFill>
                  <a:srgbClr val="444444"/>
                </a:solidFill>
                <a:latin typeface="CiscoSansTT Light"/>
                <a:ea typeface="ＭＳ Ｐゴシック" pitchFamily="50" charset="-128"/>
                <a:cs typeface="+mn-cs"/>
                <a:sym typeface="Helvetica" pitchFamily="8" charset="0"/>
              </a:rPr>
              <a:t>MX800 </a:t>
            </a:r>
            <a:br>
              <a:rPr lang="fr-FR" altLang="ja-JP" sz="900">
                <a:solidFill>
                  <a:srgbClr val="444444"/>
                </a:solidFill>
                <a:latin typeface="CiscoSansTT Light"/>
                <a:ea typeface="ＭＳ Ｐゴシック" pitchFamily="50" charset="-128"/>
                <a:cs typeface="+mn-cs"/>
                <a:sym typeface="Helvetica" pitchFamily="8" charset="0"/>
              </a:rPr>
            </a:br>
            <a:r>
              <a:rPr lang="ja-JP" altLang="fr-FR" sz="900">
                <a:solidFill>
                  <a:srgbClr val="444444"/>
                </a:solidFill>
                <a:latin typeface="CiscoSansTT Light"/>
                <a:ea typeface="ＭＳ Ｐゴシック" pitchFamily="50" charset="-128"/>
                <a:cs typeface="+mn-cs"/>
                <a:sym typeface="Helvetica" pitchFamily="8" charset="0"/>
              </a:rPr>
              <a:t>デュアル</a:t>
            </a:r>
            <a:endParaRPr lang="ja-JP" altLang="fr-FR" sz="900" dirty="0">
              <a:solidFill>
                <a:srgbClr val="444444"/>
              </a:solidFill>
              <a:latin typeface="CiscoSansTT Light"/>
              <a:ea typeface="ＭＳ Ｐゴシック" pitchFamily="50" charset="-128"/>
              <a:cs typeface="+mn-cs"/>
              <a:sym typeface="Helvetica" pitchFamily="8" charset="0"/>
            </a:endParaRPr>
          </a:p>
        </p:txBody>
      </p:sp>
      <p:sp>
        <p:nvSpPr>
          <p:cNvPr id="21507" name="Rectangle 3"/>
          <p:cNvSpPr>
            <a:spLocks/>
          </p:cNvSpPr>
          <p:nvPr/>
        </p:nvSpPr>
        <p:spPr bwMode="auto">
          <a:xfrm>
            <a:off x="4946081" y="2238146"/>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MX800</a:t>
            </a:r>
          </a:p>
        </p:txBody>
      </p:sp>
      <p:sp>
        <p:nvSpPr>
          <p:cNvPr id="21508" name="Rectangle 4"/>
          <p:cNvSpPr>
            <a:spLocks/>
          </p:cNvSpPr>
          <p:nvPr/>
        </p:nvSpPr>
        <p:spPr bwMode="auto">
          <a:xfrm>
            <a:off x="3916187" y="2238146"/>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MX700</a:t>
            </a:r>
          </a:p>
        </p:txBody>
      </p:sp>
      <p:sp>
        <p:nvSpPr>
          <p:cNvPr id="21511" name="Rectangle 7"/>
          <p:cNvSpPr>
            <a:spLocks/>
          </p:cNvSpPr>
          <p:nvPr/>
        </p:nvSpPr>
        <p:spPr bwMode="auto">
          <a:xfrm>
            <a:off x="5178760" y="4414741"/>
            <a:ext cx="1170980"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SX80</a:t>
            </a:r>
          </a:p>
        </p:txBody>
      </p:sp>
      <p:sp>
        <p:nvSpPr>
          <p:cNvPr id="21514" name="Rectangle 10"/>
          <p:cNvSpPr>
            <a:spLocks/>
          </p:cNvSpPr>
          <p:nvPr/>
        </p:nvSpPr>
        <p:spPr bwMode="auto">
          <a:xfrm>
            <a:off x="4122192" y="4414741"/>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DX80</a:t>
            </a:r>
          </a:p>
        </p:txBody>
      </p:sp>
      <p:sp>
        <p:nvSpPr>
          <p:cNvPr id="21515" name="Rectangle 11"/>
          <p:cNvSpPr>
            <a:spLocks/>
          </p:cNvSpPr>
          <p:nvPr/>
        </p:nvSpPr>
        <p:spPr bwMode="auto">
          <a:xfrm>
            <a:off x="3076718" y="4415838"/>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DX70</a:t>
            </a:r>
          </a:p>
        </p:txBody>
      </p:sp>
      <p:sp>
        <p:nvSpPr>
          <p:cNvPr id="21516" name="Rectangle 12"/>
          <p:cNvSpPr>
            <a:spLocks/>
          </p:cNvSpPr>
          <p:nvPr/>
        </p:nvSpPr>
        <p:spPr bwMode="auto">
          <a:xfrm>
            <a:off x="571500" y="237681"/>
            <a:ext cx="8001000" cy="622102"/>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lnSpc>
                <a:spcPct val="110000"/>
              </a:lnSpc>
              <a:spcBef>
                <a:spcPts val="0"/>
              </a:spcBef>
              <a:spcAft>
                <a:spcPts val="0"/>
              </a:spcAft>
              <a:defRPr/>
            </a:pPr>
            <a:r>
              <a:rPr lang="ja-JP" altLang="fr-FR" sz="2000" dirty="0">
                <a:solidFill>
                  <a:srgbClr val="444444"/>
                </a:solidFill>
                <a:latin typeface="CiscoSansTT Light"/>
                <a:ea typeface="ＭＳ Ｐゴシック" pitchFamily="50" charset="-128"/>
                <a:cs typeface="+mn-cs"/>
                <a:sym typeface="Helvetica" pitchFamily="8" charset="0"/>
              </a:rPr>
              <a:t>両方に最適</a:t>
            </a:r>
          </a:p>
          <a:p>
            <a:pPr algn="ctr" defTabSz="685783" fontAlgn="auto">
              <a:lnSpc>
                <a:spcPct val="110000"/>
              </a:lnSpc>
              <a:spcBef>
                <a:spcPts val="0"/>
              </a:spcBef>
              <a:spcAft>
                <a:spcPts val="0"/>
              </a:spcAft>
              <a:defRPr/>
            </a:pPr>
            <a:r>
              <a:rPr lang="ja-JP" altLang="fr-FR" sz="1100" dirty="0">
                <a:solidFill>
                  <a:srgbClr val="444444"/>
                </a:solidFill>
                <a:latin typeface="CiscoSansTT Light"/>
                <a:ea typeface="ＭＳ Ｐゴシック" pitchFamily="50" charset="-128"/>
                <a:cs typeface="+mn-cs"/>
                <a:sym typeface="Helvetica" pitchFamily="8" charset="0"/>
              </a:rPr>
              <a:t>クラウドおよびオンプレミス</a:t>
            </a:r>
          </a:p>
        </p:txBody>
      </p:sp>
      <p:pic>
        <p:nvPicPr>
          <p:cNvPr id="21517" name="Picture 13" descr="image54.jpeg"/>
          <p:cNvPicPr>
            <a:picLocks noChangeAspect="1"/>
          </p:cNvPicPr>
          <p:nvPr/>
        </p:nvPicPr>
        <p:blipFill>
          <a:blip r:embed="rId4"/>
          <a:srcRect/>
          <a:stretch>
            <a:fillRect/>
          </a:stretch>
        </p:blipFill>
        <p:spPr bwMode="auto">
          <a:xfrm>
            <a:off x="4014737" y="3786609"/>
            <a:ext cx="1065473" cy="665921"/>
          </a:xfrm>
          <a:prstGeom prst="rect">
            <a:avLst/>
          </a:prstGeom>
          <a:noFill/>
          <a:ln w="12700" cap="flat" cmpd="sng">
            <a:noFill/>
            <a:prstDash val="solid"/>
            <a:miter lim="400000"/>
            <a:headEnd type="none" w="med" len="med"/>
            <a:tailEnd type="none" w="med" len="med"/>
          </a:ln>
          <a:effectLst/>
        </p:spPr>
      </p:pic>
      <p:pic>
        <p:nvPicPr>
          <p:cNvPr id="21518" name="Picture 14" descr="image55.jpeg"/>
          <p:cNvPicPr>
            <a:picLocks noChangeAspect="1"/>
          </p:cNvPicPr>
          <p:nvPr/>
        </p:nvPicPr>
        <p:blipFill>
          <a:blip r:embed="rId5"/>
          <a:srcRect/>
          <a:stretch>
            <a:fillRect/>
          </a:stretch>
        </p:blipFill>
        <p:spPr bwMode="auto">
          <a:xfrm>
            <a:off x="3087485" y="3860369"/>
            <a:ext cx="828702" cy="518402"/>
          </a:xfrm>
          <a:prstGeom prst="rect">
            <a:avLst/>
          </a:prstGeom>
          <a:noFill/>
          <a:ln w="12700" cap="flat" cmpd="sng">
            <a:noFill/>
            <a:prstDash val="solid"/>
            <a:miter lim="400000"/>
            <a:headEnd type="none" w="med" len="med"/>
            <a:tailEnd type="none" w="med" len="med"/>
          </a:ln>
          <a:effectLst/>
        </p:spPr>
      </p:pic>
      <p:pic>
        <p:nvPicPr>
          <p:cNvPr id="21521" name="Picture 17" descr="image58.jpeg"/>
          <p:cNvPicPr>
            <a:picLocks noChangeAspect="1"/>
          </p:cNvPicPr>
          <p:nvPr/>
        </p:nvPicPr>
        <p:blipFill>
          <a:blip r:embed="rId6"/>
          <a:srcRect/>
          <a:stretch>
            <a:fillRect/>
          </a:stretch>
        </p:blipFill>
        <p:spPr bwMode="auto">
          <a:xfrm>
            <a:off x="2217563" y="3944835"/>
            <a:ext cx="567395" cy="354421"/>
          </a:xfrm>
          <a:prstGeom prst="rect">
            <a:avLst/>
          </a:prstGeom>
          <a:noFill/>
          <a:ln w="12700" cap="flat" cmpd="sng">
            <a:noFill/>
            <a:prstDash val="solid"/>
            <a:miter lim="400000"/>
            <a:headEnd type="none" w="med" len="med"/>
            <a:tailEnd type="none" w="med" len="med"/>
          </a:ln>
          <a:effectLst/>
        </p:spPr>
      </p:pic>
      <p:pic>
        <p:nvPicPr>
          <p:cNvPr id="21522" name="Picture 18" descr="image59.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785218" y="1455108"/>
            <a:ext cx="1370662" cy="770998"/>
          </a:xfrm>
          <a:prstGeom prst="rect">
            <a:avLst/>
          </a:prstGeom>
          <a:noFill/>
          <a:ln w="12700" cap="flat" cmpd="sng">
            <a:noFill/>
            <a:prstDash val="solid"/>
            <a:miter lim="400000"/>
            <a:headEnd type="none" w="med" len="med"/>
            <a:tailEnd type="none" w="med" len="med"/>
          </a:ln>
          <a:effectLst/>
        </p:spPr>
      </p:pic>
      <p:pic>
        <p:nvPicPr>
          <p:cNvPr id="21523" name="Picture 19" descr="image60.png"/>
          <p:cNvPicPr>
            <a:picLocks noChangeAspect="1"/>
          </p:cNvPicPr>
          <p:nvPr/>
        </p:nvPicPr>
        <p:blipFill>
          <a:blip r:embed="rId8"/>
          <a:srcRect/>
          <a:stretch>
            <a:fillRect/>
          </a:stretch>
        </p:blipFill>
        <p:spPr bwMode="auto">
          <a:xfrm>
            <a:off x="5044172" y="1489881"/>
            <a:ext cx="670593" cy="701452"/>
          </a:xfrm>
          <a:prstGeom prst="rect">
            <a:avLst/>
          </a:prstGeom>
          <a:noFill/>
          <a:ln w="12700" cap="flat" cmpd="sng">
            <a:noFill/>
            <a:prstDash val="solid"/>
            <a:miter lim="400000"/>
            <a:headEnd type="none" w="med" len="med"/>
            <a:tailEnd type="none" w="med" len="med"/>
          </a:ln>
          <a:effectLst/>
        </p:spPr>
      </p:pic>
      <p:pic>
        <p:nvPicPr>
          <p:cNvPr id="21524" name="Picture 20" descr="image61.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726880" y="1525575"/>
            <a:ext cx="1245386" cy="700530"/>
          </a:xfrm>
          <a:prstGeom prst="rect">
            <a:avLst/>
          </a:prstGeom>
          <a:noFill/>
          <a:ln w="12700" cap="flat" cmpd="sng">
            <a:noFill/>
            <a:prstDash val="solid"/>
            <a:miter lim="400000"/>
            <a:headEnd type="none" w="med" len="med"/>
            <a:tailEnd type="none" w="med" len="med"/>
          </a:ln>
          <a:effectLst/>
        </p:spPr>
      </p:pic>
      <p:pic>
        <p:nvPicPr>
          <p:cNvPr id="24" name="Bilde 23" descr="Playbook_ppt13.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269905" y="3009133"/>
            <a:ext cx="956011" cy="292475"/>
          </a:xfrm>
          <a:prstGeom prst="rect">
            <a:avLst/>
          </a:prstGeom>
        </p:spPr>
      </p:pic>
      <p:grpSp>
        <p:nvGrpSpPr>
          <p:cNvPr id="2" name="Group 1"/>
          <p:cNvGrpSpPr/>
          <p:nvPr/>
        </p:nvGrpSpPr>
        <p:grpSpPr>
          <a:xfrm>
            <a:off x="3250145" y="2961337"/>
            <a:ext cx="1194812" cy="340304"/>
            <a:chOff x="6280509" y="3551324"/>
            <a:chExt cx="1879339" cy="773024"/>
          </a:xfrm>
        </p:grpSpPr>
        <p:pic>
          <p:nvPicPr>
            <p:cNvPr id="26" name="Bilde 23" descr="Playbook_ppt13.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277001" y="3551324"/>
              <a:ext cx="882847" cy="571863"/>
            </a:xfrm>
            <a:prstGeom prst="rect">
              <a:avLst/>
            </a:prstGeom>
          </p:spPr>
        </p:pic>
        <p:pic>
          <p:nvPicPr>
            <p:cNvPr id="25" name="Bilde 23" descr="Playbook_ppt13.jpg"/>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80509" y="3732542"/>
              <a:ext cx="1524870" cy="591806"/>
            </a:xfrm>
            <a:prstGeom prst="rect">
              <a:avLst/>
            </a:prstGeom>
          </p:spPr>
        </p:pic>
      </p:grpSp>
      <p:sp>
        <p:nvSpPr>
          <p:cNvPr id="27" name="Rectangle 7"/>
          <p:cNvSpPr>
            <a:spLocks/>
          </p:cNvSpPr>
          <p:nvPr/>
        </p:nvSpPr>
        <p:spPr bwMode="auto">
          <a:xfrm>
            <a:off x="3200824" y="3276205"/>
            <a:ext cx="1243320" cy="12494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Spark Room Kit Plus</a:t>
            </a:r>
          </a:p>
        </p:txBody>
      </p:sp>
      <p:sp>
        <p:nvSpPr>
          <p:cNvPr id="28" name="Rectangle 11"/>
          <p:cNvSpPr>
            <a:spLocks/>
          </p:cNvSpPr>
          <p:nvPr/>
        </p:nvSpPr>
        <p:spPr bwMode="auto">
          <a:xfrm>
            <a:off x="2223282" y="3081350"/>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ja-JP" altLang="fr-FR" sz="1350" dirty="0">
                <a:solidFill>
                  <a:srgbClr val="282828"/>
                </a:solidFill>
                <a:latin typeface="CiscoSansTT ExtraLight"/>
                <a:ea typeface="ＭＳ Ｐゴシック" pitchFamily="50" charset="-128"/>
                <a:cs typeface="+mn-cs"/>
              </a:rPr>
              <a:t/>
            </a:r>
            <a:br>
              <a:rPr lang="ja-JP" altLang="fr-FR" sz="1350" dirty="0">
                <a:solidFill>
                  <a:srgbClr val="282828"/>
                </a:solidFill>
                <a:latin typeface="CiscoSansTT ExtraLight"/>
                <a:ea typeface="ＭＳ Ｐゴシック" pitchFamily="50" charset="-128"/>
                <a:cs typeface="+mn-cs"/>
              </a:rPr>
            </a:br>
            <a:r>
              <a:rPr lang="fr-FR" altLang="ja-JP" sz="900" dirty="0">
                <a:solidFill>
                  <a:srgbClr val="444444"/>
                </a:solidFill>
                <a:latin typeface="CiscoSansTT Light"/>
                <a:ea typeface="ＭＳ Ｐゴシック" pitchFamily="50" charset="-128"/>
                <a:cs typeface="+mn-cs"/>
                <a:sym typeface="Helvetica" pitchFamily="8" charset="0"/>
              </a:rPr>
              <a:t>Spark Room Kit</a:t>
            </a:r>
          </a:p>
        </p:txBody>
      </p:sp>
      <p:pic>
        <p:nvPicPr>
          <p:cNvPr id="31" name="Picture 30"/>
          <p:cNvPicPr>
            <a:picLocks noChangeAspect="1"/>
          </p:cNvPicPr>
          <p:nvPr/>
        </p:nvPicPr>
        <p:blipFill rotWithShape="1">
          <a:blip r:embed="rId13"/>
          <a:srcRect l="5821" t="38518" r="5580" b="39712"/>
          <a:stretch/>
        </p:blipFill>
        <p:spPr>
          <a:xfrm>
            <a:off x="5382210" y="4138478"/>
            <a:ext cx="803735" cy="157988"/>
          </a:xfrm>
          <a:prstGeom prst="rect">
            <a:avLst/>
          </a:prstGeom>
        </p:spPr>
      </p:pic>
      <p:sp>
        <p:nvSpPr>
          <p:cNvPr id="21513" name="Rectangle 9"/>
          <p:cNvSpPr>
            <a:spLocks/>
          </p:cNvSpPr>
          <p:nvPr/>
        </p:nvSpPr>
        <p:spPr bwMode="auto">
          <a:xfrm>
            <a:off x="2066488" y="4418157"/>
            <a:ext cx="866775" cy="434578"/>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SX10</a:t>
            </a:r>
          </a:p>
        </p:txBody>
      </p:sp>
      <p:sp>
        <p:nvSpPr>
          <p:cNvPr id="29" name="Rectangle 1"/>
          <p:cNvSpPr>
            <a:spLocks/>
          </p:cNvSpPr>
          <p:nvPr/>
        </p:nvSpPr>
        <p:spPr bwMode="auto">
          <a:xfrm>
            <a:off x="-10560" y="-39790"/>
            <a:ext cx="1971020" cy="1113830"/>
          </a:xfrm>
          <a:prstGeom prst="rect">
            <a:avLst/>
          </a:prstGeom>
          <a:solidFill>
            <a:schemeClr val="bg2">
              <a:lumMod val="85000"/>
            </a:schemeClr>
          </a:solidFill>
          <a:ln w="12700" cap="flat" cmpd="sng">
            <a:noFill/>
            <a:prstDash val="solid"/>
            <a:miter lim="400000"/>
            <a:headEnd type="none" w="med" len="med"/>
            <a:tailEnd type="none" w="med" len="med"/>
          </a:ln>
          <a:effectLst/>
        </p:spPr>
        <p:txBody>
          <a:bodyPr lIns="19050" tIns="19050" rIns="19050" bIns="19050" anchor="ctr">
            <a:prstTxWarp prst="textNoShape">
              <a:avLst/>
            </a:prstTxWarp>
          </a:bodyPr>
          <a:lstStyle/>
          <a:p>
            <a:pPr defTabSz="685783" fontAlgn="auto">
              <a:spcBef>
                <a:spcPts val="0"/>
              </a:spcBef>
              <a:spcAft>
                <a:spcPts val="0"/>
              </a:spcAft>
              <a:defRPr/>
            </a:pPr>
            <a:endParaRPr lang="en-US" sz="1200" dirty="0">
              <a:solidFill>
                <a:srgbClr val="444444"/>
              </a:solidFill>
              <a:latin typeface="Calibri"/>
              <a:ea typeface="ＭＳ Ｐゴシック" pitchFamily="50" charset="-128"/>
              <a:cs typeface="+mn-cs"/>
            </a:endParaRPr>
          </a:p>
        </p:txBody>
      </p:sp>
      <p:sp>
        <p:nvSpPr>
          <p:cNvPr id="30" name="Rectangle 1"/>
          <p:cNvSpPr>
            <a:spLocks/>
          </p:cNvSpPr>
          <p:nvPr/>
        </p:nvSpPr>
        <p:spPr bwMode="auto">
          <a:xfrm>
            <a:off x="7143777" y="-39790"/>
            <a:ext cx="2000224" cy="1113830"/>
          </a:xfrm>
          <a:prstGeom prst="rect">
            <a:avLst/>
          </a:prstGeom>
          <a:solidFill>
            <a:schemeClr val="bg2">
              <a:lumMod val="85000"/>
            </a:schemeClr>
          </a:solidFill>
          <a:ln w="12700" cap="flat" cmpd="sng">
            <a:noFill/>
            <a:prstDash val="solid"/>
            <a:miter lim="400000"/>
            <a:headEnd type="none" w="med" len="med"/>
            <a:tailEnd type="none" w="med" len="med"/>
          </a:ln>
          <a:effectLst/>
        </p:spPr>
        <p:txBody>
          <a:bodyPr lIns="19050" tIns="19050" rIns="19050" bIns="19050" anchor="ctr">
            <a:prstTxWarp prst="textNoShape">
              <a:avLst/>
            </a:prstTxWarp>
          </a:bodyPr>
          <a:lstStyle/>
          <a:p>
            <a:pPr defTabSz="685783" fontAlgn="auto">
              <a:spcBef>
                <a:spcPts val="0"/>
              </a:spcBef>
              <a:spcAft>
                <a:spcPts val="0"/>
              </a:spcAft>
              <a:defRPr/>
            </a:pPr>
            <a:endParaRPr lang="en-US" sz="1200" dirty="0">
              <a:solidFill>
                <a:srgbClr val="444444"/>
              </a:solidFill>
              <a:latin typeface="Calibri"/>
              <a:ea typeface="ＭＳ Ｐゴシック" pitchFamily="50" charset="-128"/>
              <a:cs typeface="+mn-cs"/>
            </a:endParaRPr>
          </a:p>
        </p:txBody>
      </p:sp>
      <p:pic>
        <p:nvPicPr>
          <p:cNvPr id="32" name="PortfolioLineup_55_70_85.png"/>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62146" y="1525575"/>
            <a:ext cx="1056255" cy="664224"/>
          </a:xfrm>
          <a:prstGeom prst="rect">
            <a:avLst/>
          </a:prstGeom>
          <a:ln w="12700">
            <a:miter lim="400000"/>
          </a:ln>
        </p:spPr>
      </p:pic>
      <p:pic>
        <p:nvPicPr>
          <p:cNvPr id="33" name="PortfolioLineup_55_70_85.png"/>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20399" y="2818631"/>
            <a:ext cx="739749" cy="465189"/>
          </a:xfrm>
          <a:prstGeom prst="rect">
            <a:avLst/>
          </a:prstGeom>
          <a:ln w="12700">
            <a:miter lim="400000"/>
          </a:ln>
        </p:spPr>
      </p:pic>
      <p:sp>
        <p:nvSpPr>
          <p:cNvPr id="34" name="Rectangle 2"/>
          <p:cNvSpPr>
            <a:spLocks/>
          </p:cNvSpPr>
          <p:nvPr/>
        </p:nvSpPr>
        <p:spPr bwMode="auto">
          <a:xfrm>
            <a:off x="14024" y="3314449"/>
            <a:ext cx="1942477"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Spark Board 55</a:t>
            </a:r>
          </a:p>
        </p:txBody>
      </p:sp>
      <p:sp>
        <p:nvSpPr>
          <p:cNvPr id="35" name="Rectangle 2"/>
          <p:cNvSpPr>
            <a:spLocks/>
          </p:cNvSpPr>
          <p:nvPr/>
        </p:nvSpPr>
        <p:spPr bwMode="auto">
          <a:xfrm>
            <a:off x="14024" y="2238146"/>
            <a:ext cx="1942477"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00B050"/>
                </a:solidFill>
                <a:latin typeface="CiscoSansTT Light"/>
                <a:ea typeface="ＭＳ Ｐゴシック" pitchFamily="50" charset="-128"/>
                <a:cs typeface="+mn-cs"/>
                <a:sym typeface="Helvetica" pitchFamily="8" charset="0"/>
              </a:rPr>
              <a:t>NEW</a:t>
            </a:r>
          </a:p>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Spark Board 70</a:t>
            </a:r>
          </a:p>
        </p:txBody>
      </p:sp>
      <p:sp>
        <p:nvSpPr>
          <p:cNvPr id="3" name="Rectangle 2"/>
          <p:cNvSpPr/>
          <p:nvPr/>
        </p:nvSpPr>
        <p:spPr>
          <a:xfrm>
            <a:off x="85849" y="231723"/>
            <a:ext cx="1798825" cy="430887"/>
          </a:xfrm>
          <a:prstGeom prst="rect">
            <a:avLst/>
          </a:prstGeom>
        </p:spPr>
        <p:txBody>
          <a:bodyPr wrap="square">
            <a:spAutoFit/>
          </a:bodyPr>
          <a:lstStyle/>
          <a:p>
            <a:pPr algn="ctr" defTabSz="685783" fontAlgn="auto">
              <a:lnSpc>
                <a:spcPct val="110000"/>
              </a:lnSpc>
              <a:spcBef>
                <a:spcPts val="0"/>
              </a:spcBef>
              <a:spcAft>
                <a:spcPts val="0"/>
              </a:spcAft>
              <a:defRPr/>
            </a:pPr>
            <a:r>
              <a:rPr lang="ja-JP" altLang="fr-FR" sz="2000" dirty="0">
                <a:solidFill>
                  <a:srgbClr val="444444"/>
                </a:solidFill>
                <a:latin typeface="CiscoSansTT Light"/>
                <a:ea typeface="ＭＳ Ｐゴシック" pitchFamily="50" charset="-128"/>
                <a:cs typeface="+mn-cs"/>
                <a:sym typeface="Helvetica" pitchFamily="8" charset="0"/>
              </a:rPr>
              <a:t>クラウド</a:t>
            </a:r>
          </a:p>
        </p:txBody>
      </p:sp>
      <p:pic>
        <p:nvPicPr>
          <p:cNvPr id="37" name="Picture 3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499665" y="1461144"/>
            <a:ext cx="1503437" cy="758926"/>
          </a:xfrm>
          <a:prstGeom prst="rect">
            <a:avLst/>
          </a:prstGeom>
        </p:spPr>
      </p:pic>
      <p:sp>
        <p:nvSpPr>
          <p:cNvPr id="38" name="Rectangle 6"/>
          <p:cNvSpPr>
            <a:spLocks/>
          </p:cNvSpPr>
          <p:nvPr/>
        </p:nvSpPr>
        <p:spPr bwMode="auto">
          <a:xfrm>
            <a:off x="7658497" y="2238146"/>
            <a:ext cx="1168004"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IX5000</a:t>
            </a:r>
          </a:p>
        </p:txBody>
      </p:sp>
      <p:sp>
        <p:nvSpPr>
          <p:cNvPr id="39" name="Rectangle 38"/>
          <p:cNvSpPr/>
          <p:nvPr/>
        </p:nvSpPr>
        <p:spPr>
          <a:xfrm>
            <a:off x="7247266" y="192159"/>
            <a:ext cx="1798825" cy="430887"/>
          </a:xfrm>
          <a:prstGeom prst="rect">
            <a:avLst/>
          </a:prstGeom>
        </p:spPr>
        <p:txBody>
          <a:bodyPr wrap="square">
            <a:spAutoFit/>
          </a:bodyPr>
          <a:lstStyle/>
          <a:p>
            <a:pPr algn="ctr" defTabSz="685783" fontAlgn="auto">
              <a:lnSpc>
                <a:spcPct val="110000"/>
              </a:lnSpc>
              <a:spcBef>
                <a:spcPts val="0"/>
              </a:spcBef>
              <a:spcAft>
                <a:spcPts val="0"/>
              </a:spcAft>
              <a:defRPr/>
            </a:pPr>
            <a:r>
              <a:rPr lang="ja-JP" altLang="fr-FR" sz="2000" dirty="0">
                <a:solidFill>
                  <a:srgbClr val="444444"/>
                </a:solidFill>
                <a:latin typeface="CiscoSansTT Light"/>
                <a:ea typeface="ＭＳ Ｐゴシック" pitchFamily="50" charset="-128"/>
                <a:cs typeface="+mn-cs"/>
                <a:sym typeface="Helvetica" pitchFamily="8" charset="0"/>
              </a:rPr>
              <a:t>オンプレミス</a:t>
            </a:r>
          </a:p>
        </p:txBody>
      </p:sp>
      <p:cxnSp>
        <p:nvCxnSpPr>
          <p:cNvPr id="5" name="Straight Connector 4"/>
          <p:cNvCxnSpPr/>
          <p:nvPr/>
        </p:nvCxnSpPr>
        <p:spPr>
          <a:xfrm flipH="1">
            <a:off x="1936264" y="1611860"/>
            <a:ext cx="18644" cy="2977623"/>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7143776" y="1611860"/>
            <a:ext cx="11160" cy="2923773"/>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3548" y="4755815"/>
            <a:ext cx="798617" cy="261610"/>
          </a:xfrm>
          <a:prstGeom prst="rect">
            <a:avLst/>
          </a:prstGeom>
          <a:noFill/>
        </p:spPr>
        <p:txBody>
          <a:bodyPr wrap="none" rtlCol="0">
            <a:spAutoFit/>
          </a:bodyPr>
          <a:lstStyle/>
          <a:p>
            <a:pPr defTabSz="457189">
              <a:defRPr/>
            </a:pPr>
            <a:r>
              <a:rPr lang="fr-FR" altLang="ja-JP" sz="1100" dirty="0">
                <a:solidFill>
                  <a:srgbClr val="282828"/>
                </a:solidFill>
                <a:latin typeface="CiscoSansTT ExtraLight"/>
                <a:ea typeface="ＭＳ Ｐゴシック" pitchFamily="50" charset="-128"/>
                <a:cs typeface="+mn-cs"/>
              </a:rPr>
              <a:t>Board OS</a:t>
            </a:r>
          </a:p>
        </p:txBody>
      </p:sp>
      <p:sp>
        <p:nvSpPr>
          <p:cNvPr id="44" name="TextBox 43"/>
          <p:cNvSpPr txBox="1"/>
          <p:nvPr/>
        </p:nvSpPr>
        <p:spPr>
          <a:xfrm>
            <a:off x="3726880" y="4756543"/>
            <a:ext cx="1478290" cy="261610"/>
          </a:xfrm>
          <a:prstGeom prst="rect">
            <a:avLst/>
          </a:prstGeom>
          <a:noFill/>
        </p:spPr>
        <p:txBody>
          <a:bodyPr wrap="none" rtlCol="0">
            <a:spAutoFit/>
          </a:bodyPr>
          <a:lstStyle/>
          <a:p>
            <a:pPr defTabSz="457189">
              <a:defRPr/>
            </a:pPr>
            <a:r>
              <a:rPr lang="fr-FR" altLang="ja-JP" sz="1100" dirty="0">
                <a:solidFill>
                  <a:srgbClr val="282828"/>
                </a:solidFill>
                <a:latin typeface="CiscoSansTT ExtraLight"/>
                <a:ea typeface="ＭＳ Ｐゴシック" pitchFamily="50" charset="-128"/>
                <a:cs typeface="+mn-cs"/>
              </a:rPr>
              <a:t>Room OS</a:t>
            </a:r>
            <a:r>
              <a:rPr lang="ja-JP" altLang="en-US" sz="1100" dirty="0">
                <a:solidFill>
                  <a:srgbClr val="282828"/>
                </a:solidFill>
                <a:latin typeface="CiscoSansTT ExtraLight"/>
                <a:ea typeface="ＭＳ Ｐゴシック" pitchFamily="50" charset="-128"/>
                <a:cs typeface="+mn-cs"/>
              </a:rPr>
              <a:t>　</a:t>
            </a:r>
            <a:r>
              <a:rPr lang="fr-FR" altLang="ja-JP" sz="1100" dirty="0">
                <a:solidFill>
                  <a:srgbClr val="282828"/>
                </a:solidFill>
                <a:latin typeface="CiscoSansTT ExtraLight"/>
                <a:ea typeface="ＭＳ Ｐゴシック" pitchFamily="50" charset="-128"/>
                <a:cs typeface="+mn-cs"/>
              </a:rPr>
              <a:t>/</a:t>
            </a:r>
            <a:r>
              <a:rPr lang="ja-JP" altLang="en-US" sz="1100" dirty="0">
                <a:solidFill>
                  <a:srgbClr val="282828"/>
                </a:solidFill>
                <a:latin typeface="CiscoSansTT ExtraLight"/>
                <a:ea typeface="ＭＳ Ｐゴシック" pitchFamily="50" charset="-128"/>
                <a:cs typeface="+mn-cs"/>
              </a:rPr>
              <a:t>　</a:t>
            </a:r>
            <a:r>
              <a:rPr lang="fr-FR" altLang="ja-JP" sz="1100" dirty="0">
                <a:solidFill>
                  <a:srgbClr val="282828"/>
                </a:solidFill>
                <a:latin typeface="CiscoSansTT ExtraLight"/>
                <a:ea typeface="ＭＳ Ｐゴシック" pitchFamily="50" charset="-128"/>
                <a:cs typeface="+mn-cs"/>
              </a:rPr>
              <a:t>CE SW</a:t>
            </a:r>
          </a:p>
        </p:txBody>
      </p:sp>
      <p:sp>
        <p:nvSpPr>
          <p:cNvPr id="45" name="TextBox 44"/>
          <p:cNvSpPr txBox="1"/>
          <p:nvPr/>
        </p:nvSpPr>
        <p:spPr>
          <a:xfrm>
            <a:off x="7950592" y="4752594"/>
            <a:ext cx="569387" cy="261610"/>
          </a:xfrm>
          <a:prstGeom prst="rect">
            <a:avLst/>
          </a:prstGeom>
          <a:noFill/>
        </p:spPr>
        <p:txBody>
          <a:bodyPr wrap="none" rtlCol="0">
            <a:spAutoFit/>
          </a:bodyPr>
          <a:lstStyle/>
          <a:p>
            <a:pPr defTabSz="457189">
              <a:defRPr/>
            </a:pPr>
            <a:r>
              <a:rPr lang="fr-FR" altLang="ja-JP" sz="1100" dirty="0">
                <a:solidFill>
                  <a:srgbClr val="282828"/>
                </a:solidFill>
                <a:latin typeface="CiscoSansTT ExtraLight"/>
                <a:ea typeface="ＭＳ Ｐゴシック" pitchFamily="50" charset="-128"/>
                <a:cs typeface="+mn-cs"/>
              </a:rPr>
              <a:t>IX SW</a:t>
            </a:r>
          </a:p>
        </p:txBody>
      </p:sp>
      <p:sp>
        <p:nvSpPr>
          <p:cNvPr id="48" name="Rectangle 5"/>
          <p:cNvSpPr>
            <a:spLocks/>
          </p:cNvSpPr>
          <p:nvPr/>
        </p:nvSpPr>
        <p:spPr bwMode="auto">
          <a:xfrm>
            <a:off x="2490723" y="2391047"/>
            <a:ext cx="1030486"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800" fontAlgn="auto">
              <a:spcBef>
                <a:spcPts val="0"/>
              </a:spcBef>
              <a:spcAft>
                <a:spcPts val="0"/>
              </a:spcAft>
              <a:defRPr/>
            </a:pPr>
            <a:r>
              <a:rPr lang="fr-FR" altLang="ja-JP" sz="900" dirty="0">
                <a:solidFill>
                  <a:srgbClr val="444444"/>
                </a:solidFill>
                <a:latin typeface="CiscoSansTT Light"/>
                <a:ea typeface="ＭＳ Ｐゴシック" pitchFamily="50" charset="-128"/>
                <a:cs typeface="+mn-cs"/>
                <a:sym typeface="Helvetica" pitchFamily="8" charset="0"/>
              </a:rPr>
              <a:t>Cisco Room 55</a:t>
            </a:r>
            <a:endParaRPr lang="ja-JP" altLang="fr-FR" sz="900" dirty="0">
              <a:solidFill>
                <a:srgbClr val="444444"/>
              </a:solidFill>
              <a:latin typeface="ＭＳ Ｐゴシック" pitchFamily="50" charset="-128"/>
              <a:ea typeface="ＭＳ Ｐゴシック" pitchFamily="50" charset="-128"/>
              <a:cs typeface="CiscoSansTT Light"/>
              <a:sym typeface="Helvetica" pitchFamily="8" charset="0"/>
            </a:endParaRPr>
          </a:p>
        </p:txBody>
      </p:sp>
      <p:pic>
        <p:nvPicPr>
          <p:cNvPr id="49" name="Picture 4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17190" y="1486371"/>
            <a:ext cx="789118" cy="789118"/>
          </a:xfrm>
          <a:prstGeom prst="rect">
            <a:avLst/>
          </a:prstGeom>
        </p:spPr>
      </p:pic>
      <p:pic>
        <p:nvPicPr>
          <p:cNvPr id="50" name="Picture 22" descr="image63.png"/>
          <p:cNvPicPr>
            <a:picLocks noChangeAspect="1"/>
          </p:cNvPicPr>
          <p:nvPr/>
        </p:nvPicPr>
        <p:blipFill rotWithShape="1">
          <a:blip r:embed="rId18"/>
          <a:srcRect l="34508" t="14884" r="35877" b="56562"/>
          <a:stretch/>
        </p:blipFill>
        <p:spPr bwMode="auto">
          <a:xfrm>
            <a:off x="2767860" y="1587547"/>
            <a:ext cx="482285" cy="259094"/>
          </a:xfrm>
          <a:prstGeom prst="rect">
            <a:avLst/>
          </a:prstGeom>
          <a:noFill/>
          <a:ln w="12700" cap="flat" cmpd="sng">
            <a:noFill/>
            <a:prstDash val="solid"/>
            <a:miter lim="400000"/>
            <a:headEnd type="none" w="med" len="med"/>
            <a:tailEnd type="none" w="med" len="med"/>
          </a:ln>
          <a:effectLst/>
        </p:spPr>
      </p:pic>
      <p:sp>
        <p:nvSpPr>
          <p:cNvPr id="4" name="円/楕円 3"/>
          <p:cNvSpPr/>
          <p:nvPr/>
        </p:nvSpPr>
        <p:spPr>
          <a:xfrm>
            <a:off x="2386164" y="1298168"/>
            <a:ext cx="1232968" cy="1081241"/>
          </a:xfrm>
          <a:prstGeom prst="ellipse">
            <a:avLst/>
          </a:prstGeom>
          <a:noFill/>
          <a:ln w="38100">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kumimoji="1" lang="ja-JP" altLang="en-US" sz="1350" dirty="0">
              <a:solidFill>
                <a:srgbClr val="005073"/>
              </a:solidFill>
              <a:latin typeface="CiscoSansTT ExtraLight"/>
            </a:endParaRPr>
          </a:p>
        </p:txBody>
      </p:sp>
      <p:sp>
        <p:nvSpPr>
          <p:cNvPr id="46" name="円/楕円 45"/>
          <p:cNvSpPr/>
          <p:nvPr/>
        </p:nvSpPr>
        <p:spPr>
          <a:xfrm>
            <a:off x="2066488" y="2495346"/>
            <a:ext cx="5361806" cy="1387781"/>
          </a:xfrm>
          <a:prstGeom prst="ellipse">
            <a:avLst/>
          </a:prstGeom>
          <a:noFill/>
          <a:ln w="38100">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kumimoji="1" lang="ja-JP" altLang="en-US" sz="1350" dirty="0">
              <a:solidFill>
                <a:srgbClr val="005073"/>
              </a:solidFill>
              <a:latin typeface="CiscoSansTT ExtraLight"/>
            </a:endParaRPr>
          </a:p>
        </p:txBody>
      </p:sp>
      <p:sp>
        <p:nvSpPr>
          <p:cNvPr id="9" name="テキスト ボックス 8"/>
          <p:cNvSpPr txBox="1"/>
          <p:nvPr/>
        </p:nvSpPr>
        <p:spPr>
          <a:xfrm>
            <a:off x="4859235" y="3381591"/>
            <a:ext cx="1707519" cy="230832"/>
          </a:xfrm>
          <a:prstGeom prst="rect">
            <a:avLst/>
          </a:prstGeom>
          <a:noFill/>
        </p:spPr>
        <p:txBody>
          <a:bodyPr wrap="none" rtlCol="0">
            <a:spAutoFit/>
          </a:bodyPr>
          <a:lstStyle/>
          <a:p>
            <a:pPr defTabSz="685800" fontAlgn="auto">
              <a:spcBef>
                <a:spcPts val="0"/>
              </a:spcBef>
              <a:spcAft>
                <a:spcPts val="0"/>
              </a:spcAft>
              <a:defRPr/>
            </a:pPr>
            <a:r>
              <a:rPr kumimoji="1" lang="en-US" altLang="ja-JP" sz="900" dirty="0">
                <a:solidFill>
                  <a:srgbClr val="282828"/>
                </a:solidFill>
                <a:latin typeface="CiscoSans" charset="0"/>
                <a:ea typeface="CiscoSans" charset="0"/>
                <a:cs typeface="CiscoSans" charset="0"/>
              </a:rPr>
              <a:t>Spark Room70 Dual / Single</a:t>
            </a:r>
            <a:endParaRPr kumimoji="1" lang="ja-JP" altLang="en-US" sz="900" dirty="0">
              <a:solidFill>
                <a:srgbClr val="282828"/>
              </a:solidFill>
              <a:latin typeface="CiscoSans" charset="0"/>
              <a:ea typeface="CiscoSans" charset="0"/>
              <a:cs typeface="CiscoSans" charset="0"/>
            </a:endParaRPr>
          </a:p>
        </p:txBody>
      </p:sp>
    </p:spTree>
    <p:extLst>
      <p:ext uri="{BB962C8B-B14F-4D97-AF65-F5344CB8AC3E}">
        <p14:creationId xmlns:p14="http://schemas.microsoft.com/office/powerpoint/2010/main" val="441691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07860"/>
            <a:ext cx="8345488" cy="731837"/>
          </a:xfrm>
        </p:spPr>
        <p:txBody>
          <a:bodyPr/>
          <a:lstStyle/>
          <a:p>
            <a:r>
              <a:rPr lang="en-US" altLang="ja-JP" dirty="0" smtClean="0">
                <a:latin typeface="Meiryo" charset="-128"/>
                <a:ea typeface="Meiryo" charset="-128"/>
                <a:cs typeface="Meiryo" charset="-128"/>
              </a:rPr>
              <a:t>SX20 </a:t>
            </a:r>
            <a:r>
              <a:rPr lang="en-US" altLang="ja-JP" dirty="0" smtClean="0">
                <a:latin typeface="Meiryo" charset="-128"/>
                <a:ea typeface="Meiryo" charset="-128"/>
                <a:cs typeface="Meiryo" charset="-128"/>
              </a:rPr>
              <a:t>4</a:t>
            </a:r>
            <a:r>
              <a:rPr lang="en-US" altLang="ja-JP" dirty="0">
                <a:latin typeface="Meiryo" charset="-128"/>
                <a:ea typeface="Meiryo" charset="-128"/>
                <a:cs typeface="Meiryo" charset="-128"/>
              </a:rPr>
              <a:t> </a:t>
            </a:r>
            <a:r>
              <a:rPr lang="ja-JP" altLang="en-US" dirty="0" smtClean="0">
                <a:latin typeface="Meiryo" charset="-128"/>
                <a:ea typeface="Meiryo" charset="-128"/>
                <a:cs typeface="Meiryo" charset="-128"/>
              </a:rPr>
              <a:t>倍</a:t>
            </a:r>
            <a:r>
              <a:rPr lang="ja-JP" altLang="en-US" dirty="0" smtClean="0">
                <a:latin typeface="Meiryo" charset="-128"/>
                <a:ea typeface="Meiryo" charset="-128"/>
                <a:cs typeface="Meiryo" charset="-128"/>
              </a:rPr>
              <a:t>カメラモデル</a:t>
            </a:r>
            <a:r>
              <a:rPr lang="en-US" altLang="ja-JP" dirty="0" smtClean="0">
                <a:latin typeface="Meiryo" charset="-128"/>
                <a:ea typeface="Meiryo" charset="-128"/>
                <a:cs typeface="Meiryo" charset="-128"/>
              </a:rPr>
              <a:t>EOS</a:t>
            </a:r>
            <a:r>
              <a:rPr lang="ja-JP" altLang="en-US" dirty="0" smtClean="0">
                <a:latin typeface="Meiryo" charset="-128"/>
                <a:ea typeface="Meiryo" charset="-128"/>
                <a:cs typeface="Meiryo" charset="-128"/>
              </a:rPr>
              <a:t>に伴う</a:t>
            </a:r>
            <a:r>
              <a:rPr lang="en-US" altLang="ja-JP" dirty="0" smtClean="0">
                <a:latin typeface="Meiryo" charset="-128"/>
                <a:ea typeface="Meiryo" charset="-128"/>
                <a:cs typeface="Meiryo" charset="-128"/>
              </a:rPr>
              <a:t/>
            </a:r>
            <a:br>
              <a:rPr lang="en-US" altLang="ja-JP" dirty="0" smtClean="0">
                <a:latin typeface="Meiryo" charset="-128"/>
                <a:ea typeface="Meiryo" charset="-128"/>
                <a:cs typeface="Meiryo" charset="-128"/>
              </a:rPr>
            </a:br>
            <a:r>
              <a:rPr lang="ja-JP" altLang="en-US" dirty="0" smtClean="0">
                <a:latin typeface="Meiryo" charset="-128"/>
                <a:ea typeface="Meiryo" charset="-128"/>
                <a:cs typeface="Meiryo" charset="-128"/>
              </a:rPr>
              <a:t>プロモーション対象製品とディスカウント</a:t>
            </a:r>
            <a:r>
              <a:rPr lang="en-US" altLang="ja-JP" sz="1200" dirty="0" smtClean="0">
                <a:latin typeface="Meiryo" charset="-128"/>
                <a:ea typeface="Meiryo" charset="-128"/>
                <a:cs typeface="Meiryo" charset="-128"/>
              </a:rPr>
              <a:t>(2018</a:t>
            </a:r>
            <a:r>
              <a:rPr lang="ja-JP" altLang="en-US" sz="1200" dirty="0" smtClean="0">
                <a:latin typeface="Meiryo" charset="-128"/>
                <a:ea typeface="Meiryo" charset="-128"/>
                <a:cs typeface="Meiryo" charset="-128"/>
              </a:rPr>
              <a:t>年</a:t>
            </a:r>
            <a:r>
              <a:rPr lang="en-US" altLang="ja-JP" sz="1200" dirty="0" smtClean="0">
                <a:latin typeface="Meiryo" charset="-128"/>
                <a:ea typeface="Meiryo" charset="-128"/>
                <a:cs typeface="Meiryo" charset="-128"/>
              </a:rPr>
              <a:t>3</a:t>
            </a:r>
            <a:r>
              <a:rPr lang="ja-JP" altLang="en-US" sz="1200" dirty="0" smtClean="0">
                <a:latin typeface="Meiryo" charset="-128"/>
                <a:ea typeface="Meiryo" charset="-128"/>
                <a:cs typeface="Meiryo" charset="-128"/>
              </a:rPr>
              <a:t>月末まで</a:t>
            </a:r>
            <a:r>
              <a:rPr lang="en-US" altLang="ja-JP" sz="1200" dirty="0" smtClean="0">
                <a:latin typeface="Meiryo" charset="-128"/>
                <a:ea typeface="Meiryo" charset="-128"/>
                <a:cs typeface="Meiryo" charset="-128"/>
              </a:rPr>
              <a:t>)</a:t>
            </a:r>
            <a:endParaRPr lang="en-US" sz="1200" dirty="0">
              <a:latin typeface="Meiryo" charset="-128"/>
              <a:ea typeface="Meiryo" charset="-128"/>
              <a:cs typeface="Meiryo" charset="-128"/>
            </a:endParaRPr>
          </a:p>
        </p:txBody>
      </p:sp>
      <p:graphicFrame>
        <p:nvGraphicFramePr>
          <p:cNvPr id="7" name="Table 6"/>
          <p:cNvGraphicFramePr>
            <a:graphicFrameLocks noGrp="1"/>
          </p:cNvGraphicFramePr>
          <p:nvPr>
            <p:extLst>
              <p:ext uri="{D42A27DB-BD31-4B8C-83A1-F6EECF244321}">
                <p14:modId xmlns:p14="http://schemas.microsoft.com/office/powerpoint/2010/main" val="2058708980"/>
              </p:ext>
            </p:extLst>
          </p:nvPr>
        </p:nvGraphicFramePr>
        <p:xfrm>
          <a:off x="239507" y="1073150"/>
          <a:ext cx="4810543" cy="3306298"/>
        </p:xfrm>
        <a:graphic>
          <a:graphicData uri="http://schemas.openxmlformats.org/drawingml/2006/table">
            <a:tbl>
              <a:tblPr firstRow="1" bandRow="1">
                <a:tableStyleId>{BC89EF96-8CEA-46FF-86C4-4CE0E7609802}</a:tableStyleId>
              </a:tblPr>
              <a:tblGrid>
                <a:gridCol w="725559"/>
                <a:gridCol w="2042492"/>
                <a:gridCol w="2042492"/>
              </a:tblGrid>
              <a:tr h="1017673">
                <a:tc>
                  <a:txBody>
                    <a:bodyPr/>
                    <a:lstStyle/>
                    <a:p>
                      <a:pPr algn="ctr"/>
                      <a:r>
                        <a:rPr lang="en-US" sz="900" b="1" dirty="0" smtClean="0"/>
                        <a:t>Legacy</a:t>
                      </a:r>
                    </a:p>
                    <a:p>
                      <a:pPr algn="ctr"/>
                      <a:r>
                        <a:rPr lang="en-US" sz="900" b="1" dirty="0" smtClean="0"/>
                        <a:t>Product</a:t>
                      </a:r>
                      <a:endParaRPr lang="en-US" sz="900" b="1" dirty="0">
                        <a:solidFill>
                          <a:schemeClr val="tx1"/>
                        </a:solidFill>
                      </a:endParaRPr>
                    </a:p>
                  </a:txBody>
                  <a:tcPr anchor="ctr"/>
                </a:tc>
                <a:tc gridSpan="2">
                  <a:txBody>
                    <a:bodyPr/>
                    <a:lstStyle/>
                    <a:p>
                      <a:endParaRPr lang="en-US" b="1" dirty="0"/>
                    </a:p>
                  </a:txBody>
                  <a:tcPr/>
                </a:tc>
                <a:tc hMerge="1">
                  <a:txBody>
                    <a:bodyPr/>
                    <a:lstStyle/>
                    <a:p>
                      <a:endParaRPr lang="en-US" dirty="0"/>
                    </a:p>
                  </a:txBody>
                  <a:tcPr/>
                </a:tc>
              </a:tr>
              <a:tr h="590204">
                <a:tc>
                  <a:txBody>
                    <a:bodyPr/>
                    <a:lstStyle/>
                    <a:p>
                      <a:pPr algn="ctr"/>
                      <a:r>
                        <a:rPr lang="en-US" sz="900" b="1" dirty="0" smtClean="0"/>
                        <a:t>Price</a:t>
                      </a:r>
                      <a:endParaRPr lang="en-US" sz="900" b="1" dirty="0" smtClean="0">
                        <a:solidFill>
                          <a:schemeClr val="tx1"/>
                        </a:solidFill>
                      </a:endParaRPr>
                    </a:p>
                  </a:txBody>
                  <a:tcPr anchor="ctr"/>
                </a:tc>
                <a:tc>
                  <a:txBody>
                    <a:bodyPr/>
                    <a:lstStyle/>
                    <a:p>
                      <a:pPr algn="ctr"/>
                      <a:r>
                        <a:rPr lang="ja-JP" altLang="en-US" sz="1000" b="1" baseline="0" dirty="0" smtClean="0"/>
                        <a:t>オンプレミス</a:t>
                      </a:r>
                      <a:endParaRPr lang="en-US" sz="1000" b="1" baseline="0" dirty="0" smtClean="0"/>
                    </a:p>
                    <a:p>
                      <a:pPr algn="ctr"/>
                      <a:r>
                        <a:rPr lang="en-US" sz="1000" b="1" baseline="0" dirty="0" smtClean="0"/>
                        <a:t>FT Discount</a:t>
                      </a:r>
                    </a:p>
                    <a:p>
                      <a:pPr algn="ctr"/>
                      <a:r>
                        <a:rPr lang="ja-JP" altLang="en-US" sz="1000" b="1" baseline="0" dirty="0" smtClean="0"/>
                        <a:t>価格はディストリビュータへ</a:t>
                      </a:r>
                      <a:endParaRPr lang="en-US" sz="1000" b="1" baseline="0" dirty="0" smtClean="0"/>
                    </a:p>
                  </a:txBody>
                  <a:tcPr anchor="ctr"/>
                </a:tc>
                <a:tc>
                  <a:txBody>
                    <a:bodyPr/>
                    <a:lstStyle/>
                    <a:p>
                      <a:pPr algn="ctr"/>
                      <a:r>
                        <a:rPr lang="en-US" sz="1000" b="1" baseline="0" dirty="0" smtClean="0"/>
                        <a:t>Spark Connected</a:t>
                      </a:r>
                    </a:p>
                    <a:p>
                      <a:pPr algn="ctr"/>
                      <a:r>
                        <a:rPr lang="ja-JP" altLang="en-US" sz="1000" b="1" baseline="0" dirty="0" smtClean="0"/>
                        <a:t>価格はディストリビュータへ</a:t>
                      </a:r>
                      <a:endParaRPr lang="en-US" sz="1000" b="1" baseline="0" dirty="0" smtClean="0"/>
                    </a:p>
                  </a:txBody>
                  <a:tcPr anchor="ctr"/>
                </a:tc>
              </a:tr>
              <a:tr h="847898">
                <a:tc>
                  <a:txBody>
                    <a:bodyPr/>
                    <a:lstStyle/>
                    <a:p>
                      <a:pPr algn="ctr"/>
                      <a:r>
                        <a:rPr lang="en-US" sz="900" b="1" dirty="0" smtClean="0"/>
                        <a:t>Migration</a:t>
                      </a:r>
                    </a:p>
                    <a:p>
                      <a:pPr algn="ctr"/>
                      <a:r>
                        <a:rPr lang="en-US" sz="900" b="1" dirty="0" smtClean="0"/>
                        <a:t>Product</a:t>
                      </a:r>
                      <a:endParaRPr lang="en-US" sz="900" b="1" dirty="0">
                        <a:solidFill>
                          <a:schemeClr val="tx1"/>
                        </a:solidFill>
                      </a:endParaRPr>
                    </a:p>
                  </a:txBody>
                  <a:tcPr anchor="ctr"/>
                </a:tc>
                <a:tc gridSpan="2">
                  <a:txBody>
                    <a:bodyPr/>
                    <a:lstStyle/>
                    <a:p>
                      <a:endParaRPr lang="en-US" b="1" dirty="0"/>
                    </a:p>
                  </a:txBody>
                  <a:tcPr/>
                </a:tc>
                <a:tc hMerge="1">
                  <a:txBody>
                    <a:bodyPr/>
                    <a:lstStyle/>
                    <a:p>
                      <a:endParaRPr lang="en-US" dirty="0"/>
                    </a:p>
                  </a:txBody>
                  <a:tcPr/>
                </a:tc>
              </a:tr>
              <a:tr h="850523">
                <a:tc>
                  <a:txBody>
                    <a:bodyPr/>
                    <a:lstStyle/>
                    <a:p>
                      <a:pPr algn="ctr"/>
                      <a:r>
                        <a:rPr lang="en-US" sz="900" b="1" dirty="0" smtClean="0"/>
                        <a:t>GPL</a:t>
                      </a:r>
                    </a:p>
                    <a:p>
                      <a:pPr algn="ctr"/>
                      <a:r>
                        <a:rPr lang="en-US" sz="900" b="1" dirty="0" smtClean="0"/>
                        <a:t>MSRP</a:t>
                      </a:r>
                      <a:endParaRPr lang="en-US" sz="900" b="1" dirty="0" smtClean="0">
                        <a:solidFill>
                          <a:schemeClr val="tx1"/>
                        </a:solidFill>
                      </a:endParaRPr>
                    </a:p>
                  </a:txBody>
                  <a:tcPr anchor="ctr"/>
                </a:tc>
                <a:tc>
                  <a:txBody>
                    <a:bodyPr/>
                    <a:lstStyle/>
                    <a:p>
                      <a:pPr algn="ctr"/>
                      <a:r>
                        <a:rPr lang="en-US" sz="900" b="1" dirty="0" smtClean="0"/>
                        <a:t>GPL</a:t>
                      </a:r>
                      <a:endParaRPr lang="en-US" sz="900" b="1" baseline="0" dirty="0" smtClean="0"/>
                    </a:p>
                    <a:p>
                      <a:pPr algn="ctr"/>
                      <a:r>
                        <a:rPr lang="ja-JP" altLang="en-US" sz="900" b="1" baseline="0" dirty="0" smtClean="0">
                          <a:solidFill>
                            <a:schemeClr val="accent6"/>
                          </a:solidFill>
                        </a:rPr>
                        <a:t>プロモーションディスカウント</a:t>
                      </a:r>
                      <a:endParaRPr lang="en-US" altLang="ja-JP" sz="900" b="1" baseline="0" dirty="0" smtClean="0">
                        <a:solidFill>
                          <a:schemeClr val="accent6"/>
                        </a:solidFill>
                      </a:endParaRPr>
                    </a:p>
                    <a:p>
                      <a:pPr algn="ctr"/>
                      <a:r>
                        <a:rPr lang="en-US" sz="900" b="1" baseline="0" dirty="0" smtClean="0">
                          <a:solidFill>
                            <a:schemeClr val="accent6"/>
                          </a:solidFill>
                        </a:rPr>
                        <a:t>CS-KIT-K9</a:t>
                      </a:r>
                    </a:p>
                    <a:p>
                      <a:pPr algn="ctr"/>
                      <a:r>
                        <a:rPr lang="en-US" sz="900" b="1" baseline="0" dirty="0" smtClean="0">
                          <a:solidFill>
                            <a:schemeClr val="accent6"/>
                          </a:solidFill>
                        </a:rPr>
                        <a:t>L-KIT-MS</a:t>
                      </a:r>
                    </a:p>
                    <a:p>
                      <a:pPr algn="ctr"/>
                      <a:r>
                        <a:rPr lang="en-US" sz="900" b="1" baseline="0" dirty="0" smtClean="0">
                          <a:solidFill>
                            <a:schemeClr val="accent6"/>
                          </a:solidFill>
                        </a:rPr>
                        <a:t>PSS and CBS service</a:t>
                      </a:r>
                    </a:p>
                  </a:txBody>
                  <a:tcPr anchor="ctr"/>
                </a:tc>
                <a:tc>
                  <a:txBody>
                    <a:bodyPr/>
                    <a:lstStyle/>
                    <a:p>
                      <a:pPr algn="ctr"/>
                      <a:r>
                        <a:rPr lang="en-US" altLang="ja-JP" sz="1050" b="1" baseline="0" dirty="0" smtClean="0"/>
                        <a:t>MSRP</a:t>
                      </a:r>
                      <a:endParaRPr lang="en-US" sz="1050" b="1" baseline="0" dirty="0" smtClean="0"/>
                    </a:p>
                    <a:p>
                      <a:pPr algn="ctr"/>
                      <a:r>
                        <a:rPr lang="en-US" altLang="ja-JP" sz="1050" b="1" baseline="0" dirty="0" smtClean="0"/>
                        <a:t>Spark</a:t>
                      </a:r>
                      <a:r>
                        <a:rPr lang="ja-JP" altLang="en-US" sz="1050" b="1" baseline="0" dirty="0" smtClean="0"/>
                        <a:t>登録</a:t>
                      </a:r>
                      <a:r>
                        <a:rPr lang="en-US" altLang="ja-JP" sz="1050" b="1" baseline="0" dirty="0" smtClean="0"/>
                        <a:t/>
                      </a:r>
                      <a:br>
                        <a:rPr lang="en-US" altLang="ja-JP" sz="1050" b="1" baseline="0" dirty="0" smtClean="0"/>
                      </a:br>
                      <a:r>
                        <a:rPr lang="ja-JP" altLang="en-US" sz="1050" b="1" baseline="0" dirty="0" smtClean="0"/>
                        <a:t>導入</a:t>
                      </a:r>
                      <a:r>
                        <a:rPr lang="ja-JP" altLang="en-US" sz="1050" b="1" baseline="0" dirty="0" smtClean="0">
                          <a:solidFill>
                            <a:schemeClr val="tx1"/>
                          </a:solidFill>
                        </a:rPr>
                        <a:t>の価格帯</a:t>
                      </a:r>
                      <a:endParaRPr lang="en-US" altLang="ja-JP" sz="1050" b="1" baseline="0" dirty="0" smtClean="0">
                        <a:solidFill>
                          <a:schemeClr val="tx1"/>
                        </a:solidFill>
                      </a:endParaRPr>
                    </a:p>
                  </a:txBody>
                  <a:tcPr anchor="ctr"/>
                </a:tc>
              </a:tr>
            </a:tbl>
          </a:graphicData>
        </a:graphic>
      </p:graphicFrame>
      <p:pic>
        <p:nvPicPr>
          <p:cNvPr id="8" name="Picture 6" descr="SX20」の画像検索結果"/>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7261" y="1073150"/>
            <a:ext cx="1468005" cy="8687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p:cNvSpPr>
            <a:spLocks/>
          </p:cNvSpPr>
          <p:nvPr/>
        </p:nvSpPr>
        <p:spPr bwMode="auto">
          <a:xfrm>
            <a:off x="3322536" y="1855794"/>
            <a:ext cx="1504972" cy="262918"/>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sz="900" b="1" dirty="0" smtClean="0">
                <a:solidFill>
                  <a:srgbClr val="444444"/>
                </a:solidFill>
                <a:latin typeface="CiscoSansTT Light"/>
                <a:ea typeface="CiscoSansTT Light"/>
                <a:cs typeface="CiscoSansTT Light"/>
                <a:sym typeface="Helvetica" pitchFamily="8" charset="0"/>
              </a:rPr>
              <a:t>SX20 P40 Camera</a:t>
            </a:r>
            <a:endParaRPr lang="en-US" sz="900" b="1" dirty="0">
              <a:solidFill>
                <a:srgbClr val="444444"/>
              </a:solidFill>
              <a:latin typeface="CiscoSansTT Light"/>
              <a:ea typeface="CiscoSansTT Light"/>
              <a:cs typeface="CiscoSansTT Light"/>
              <a:sym typeface="Helvetica" pitchFamily="8" charset="0"/>
            </a:endParaRPr>
          </a:p>
        </p:txBody>
      </p:sp>
      <p:grpSp>
        <p:nvGrpSpPr>
          <p:cNvPr id="10" name="Group 9"/>
          <p:cNvGrpSpPr/>
          <p:nvPr/>
        </p:nvGrpSpPr>
        <p:grpSpPr>
          <a:xfrm>
            <a:off x="1760432" y="2395503"/>
            <a:ext cx="2203380" cy="1241236"/>
            <a:chOff x="5899562" y="1982565"/>
            <a:chExt cx="2203380" cy="1241236"/>
          </a:xfrm>
        </p:grpSpPr>
        <p:pic>
          <p:nvPicPr>
            <p:cNvPr id="11" name="Picture 2" descr="連画像"/>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99562" y="1982565"/>
              <a:ext cx="2203380" cy="12412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9"/>
            <p:cNvSpPr>
              <a:spLocks/>
            </p:cNvSpPr>
            <p:nvPr/>
          </p:nvSpPr>
          <p:spPr bwMode="auto">
            <a:xfrm>
              <a:off x="6249128" y="2915055"/>
              <a:ext cx="1513333" cy="102571"/>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defTabSz="685783" fontAlgn="auto">
                <a:spcBef>
                  <a:spcPts val="0"/>
                </a:spcBef>
                <a:spcAft>
                  <a:spcPts val="0"/>
                </a:spcAft>
                <a:defRPr/>
              </a:pPr>
              <a:r>
                <a:rPr lang="en-US" sz="1000" b="1" smtClean="0">
                  <a:solidFill>
                    <a:srgbClr val="444444"/>
                  </a:solidFill>
                  <a:latin typeface="CiscoSansTT Light"/>
                  <a:ea typeface="CiscoSansTT Light"/>
                  <a:cs typeface="CiscoSansTT Light"/>
                  <a:sym typeface="Helvetica" pitchFamily="8" charset="0"/>
                </a:rPr>
                <a:t>Cisco Spark Room </a:t>
              </a:r>
              <a:r>
                <a:rPr lang="en-US" sz="1000" b="1" dirty="0" smtClean="0">
                  <a:solidFill>
                    <a:srgbClr val="444444"/>
                  </a:solidFill>
                  <a:latin typeface="CiscoSansTT Light"/>
                  <a:ea typeface="CiscoSansTT Light"/>
                  <a:cs typeface="CiscoSansTT Light"/>
                  <a:sym typeface="Helvetica" pitchFamily="8" charset="0"/>
                </a:rPr>
                <a:t>Kit</a:t>
              </a:r>
              <a:endParaRPr lang="en-US" sz="1000" b="1" dirty="0">
                <a:solidFill>
                  <a:srgbClr val="444444"/>
                </a:solidFill>
                <a:latin typeface="CiscoSansTT Light"/>
                <a:ea typeface="CiscoSansTT Light"/>
                <a:cs typeface="CiscoSansTT Light"/>
                <a:sym typeface="Helvetica" pitchFamily="8" charset="0"/>
              </a:endParaRPr>
            </a:p>
          </p:txBody>
        </p:sp>
      </p:grpSp>
      <p:sp>
        <p:nvSpPr>
          <p:cNvPr id="13" name="Rounded Rectangle 12"/>
          <p:cNvSpPr/>
          <p:nvPr/>
        </p:nvSpPr>
        <p:spPr>
          <a:xfrm>
            <a:off x="1386752" y="1172947"/>
            <a:ext cx="492338" cy="20948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800" b="1" dirty="0" smtClean="0"/>
              <a:t>EOS</a:t>
            </a:r>
          </a:p>
        </p:txBody>
      </p:sp>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0794" y="2999755"/>
            <a:ext cx="651104" cy="487072"/>
          </a:xfrm>
          <a:prstGeom prst="rect">
            <a:avLst/>
          </a:prstGeom>
        </p:spPr>
      </p:pic>
      <p:sp>
        <p:nvSpPr>
          <p:cNvPr id="15" name="Rectangle 14"/>
          <p:cNvSpPr/>
          <p:nvPr/>
        </p:nvSpPr>
        <p:spPr>
          <a:xfrm>
            <a:off x="974461" y="3541494"/>
            <a:ext cx="2027044" cy="827308"/>
          </a:xfrm>
          <a:prstGeom prst="rect">
            <a:avLst/>
          </a:prstGeom>
          <a:no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smtClean="0"/>
          </a:p>
        </p:txBody>
      </p:sp>
      <p:sp>
        <p:nvSpPr>
          <p:cNvPr id="16" name="Rounded Rectangle 15"/>
          <p:cNvSpPr/>
          <p:nvPr/>
        </p:nvSpPr>
        <p:spPr>
          <a:xfrm>
            <a:off x="725728" y="3382029"/>
            <a:ext cx="913236" cy="30444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900" b="1" smtClean="0"/>
              <a:t>キャンペーン</a:t>
            </a:r>
            <a:endParaRPr lang="en-US" sz="900" b="1" dirty="0" smtClean="0"/>
          </a:p>
        </p:txBody>
      </p:sp>
      <p:sp>
        <p:nvSpPr>
          <p:cNvPr id="2" name="Rectangle 1"/>
          <p:cNvSpPr/>
          <p:nvPr/>
        </p:nvSpPr>
        <p:spPr>
          <a:xfrm>
            <a:off x="5158049" y="4368802"/>
            <a:ext cx="3702205" cy="6688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プロモーション価格は、</a:t>
            </a:r>
            <a:endParaRPr lang="en-US" altLang="ja-JP" sz="1400" dirty="0" smtClean="0"/>
          </a:p>
          <a:p>
            <a:pPr algn="ctr"/>
            <a:r>
              <a:rPr lang="ja-JP" altLang="en-US" sz="1400" dirty="0" smtClean="0"/>
              <a:t>ディストリビュータへ問い合わせください。</a:t>
            </a:r>
            <a:endParaRPr lang="en-US" sz="1400" dirty="0" smtClean="0"/>
          </a:p>
        </p:txBody>
      </p:sp>
      <p:graphicFrame>
        <p:nvGraphicFramePr>
          <p:cNvPr id="4" name="Object 3"/>
          <p:cNvGraphicFramePr>
            <a:graphicFrameLocks noChangeAspect="1"/>
          </p:cNvGraphicFramePr>
          <p:nvPr>
            <p:extLst/>
          </p:nvPr>
        </p:nvGraphicFramePr>
        <p:xfrm>
          <a:off x="5820810" y="1039697"/>
          <a:ext cx="2089727" cy="3163455"/>
        </p:xfrm>
        <a:graphic>
          <a:graphicData uri="http://schemas.openxmlformats.org/presentationml/2006/ole">
            <mc:AlternateContent xmlns:mc="http://schemas.openxmlformats.org/markup-compatibility/2006">
              <mc:Choice xmlns:v="urn:schemas-microsoft-com:vml" Requires="v">
                <p:oleObj spid="_x0000_s1033" name="Worksheet" r:id="rId6" imgW="2298700" imgH="3479800" progId="Excel.Sheet.12">
                  <p:embed/>
                </p:oleObj>
              </mc:Choice>
              <mc:Fallback>
                <p:oleObj name="Worksheet" r:id="rId6" imgW="2298700" imgH="3479800" progId="Excel.Sheet.12">
                  <p:embed/>
                  <p:pic>
                    <p:nvPicPr>
                      <p:cNvPr id="0" name=""/>
                      <p:cNvPicPr/>
                      <p:nvPr/>
                    </p:nvPicPr>
                    <p:blipFill>
                      <a:blip r:embed="rId7"/>
                      <a:stretch>
                        <a:fillRect/>
                      </a:stretch>
                    </p:blipFill>
                    <p:spPr>
                      <a:xfrm>
                        <a:off x="5820810" y="1039697"/>
                        <a:ext cx="2089727" cy="3163455"/>
                      </a:xfrm>
                      <a:prstGeom prst="rect">
                        <a:avLst/>
                      </a:prstGeom>
                    </p:spPr>
                  </p:pic>
                </p:oleObj>
              </mc:Fallback>
            </mc:AlternateContent>
          </a:graphicData>
        </a:graphic>
      </p:graphicFrame>
    </p:spTree>
    <p:extLst>
      <p:ext uri="{BB962C8B-B14F-4D97-AF65-F5344CB8AC3E}">
        <p14:creationId xmlns:p14="http://schemas.microsoft.com/office/powerpoint/2010/main" val="1411088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図 5"/>
          <p:cNvPicPr>
            <a:picLocks noChangeAspect="1"/>
          </p:cNvPicPr>
          <p:nvPr/>
        </p:nvPicPr>
        <p:blipFill>
          <a:blip r:embed="rId4"/>
          <a:stretch>
            <a:fillRect/>
          </a:stretch>
        </p:blipFill>
        <p:spPr>
          <a:xfrm>
            <a:off x="0" y="2224006"/>
            <a:ext cx="9144000" cy="2919493"/>
          </a:xfrm>
          <a:prstGeom prst="rect">
            <a:avLst/>
          </a:prstGeom>
        </p:spPr>
      </p:pic>
      <p:sp>
        <p:nvSpPr>
          <p:cNvPr id="4" name="タイトル 3"/>
          <p:cNvSpPr>
            <a:spLocks noGrp="1"/>
          </p:cNvSpPr>
          <p:nvPr>
            <p:ph type="title"/>
          </p:nvPr>
        </p:nvSpPr>
        <p:spPr/>
        <p:txBody>
          <a:bodyPr/>
          <a:lstStyle/>
          <a:p>
            <a:r>
              <a:rPr lang="ja-JP" altLang="en-US" dirty="0">
                <a:latin typeface="Meiryo" charset="-128"/>
                <a:ea typeface="Meiryo" charset="-128"/>
                <a:cs typeface="Meiryo" charset="-128"/>
              </a:rPr>
              <a:t>働き方改革</a:t>
            </a:r>
            <a:r>
              <a:rPr lang="ja-JP" altLang="en-US" dirty="0">
                <a:solidFill>
                  <a:schemeClr val="accent1"/>
                </a:solidFill>
                <a:latin typeface="Meiryo" charset="-128"/>
                <a:ea typeface="Meiryo" charset="-128"/>
                <a:cs typeface="Meiryo" charset="-128"/>
              </a:rPr>
              <a:t>「ワーク スタイル」</a:t>
            </a:r>
            <a:r>
              <a:rPr lang="ja-JP" altLang="en-US" dirty="0">
                <a:latin typeface="Meiryo" charset="-128"/>
                <a:ea typeface="Meiryo" charset="-128"/>
                <a:cs typeface="Meiryo" charset="-128"/>
              </a:rPr>
              <a:t>変革</a:t>
            </a:r>
            <a:endParaRPr lang="ja-JP" altLang="en-US" dirty="0">
              <a:solidFill>
                <a:schemeClr val="accent6"/>
              </a:solidFill>
              <a:latin typeface="Meiryo" charset="-128"/>
              <a:ea typeface="Meiryo" charset="-128"/>
              <a:cs typeface="Meiryo" charset="-128"/>
            </a:endParaRPr>
          </a:p>
        </p:txBody>
      </p:sp>
      <p:sp>
        <p:nvSpPr>
          <p:cNvPr id="7" name="正方形/長方形 6"/>
          <p:cNvSpPr/>
          <p:nvPr/>
        </p:nvSpPr>
        <p:spPr>
          <a:xfrm rot="21030907">
            <a:off x="1506060" y="1519573"/>
            <a:ext cx="4090245" cy="1015663"/>
          </a:xfrm>
          <a:prstGeom prst="rect">
            <a:avLst/>
          </a:prstGeom>
        </p:spPr>
        <p:txBody>
          <a:bodyPr wrap="square">
            <a:spAutoFit/>
          </a:bodyPr>
          <a:lstStyle/>
          <a:p>
            <a:pPr defTabSz="457200"/>
            <a:r>
              <a:rPr lang="ja-JP" altLang="en-US" sz="2000" dirty="0">
                <a:solidFill>
                  <a:srgbClr val="E3241B"/>
                </a:solidFill>
                <a:latin typeface="Meiryo" charset="-128"/>
                <a:ea typeface="Meiryo" charset="-128"/>
                <a:cs typeface="Meiryo" charset="-128"/>
              </a:rPr>
              <a:t>仕事のスタイルは変化したが、</a:t>
            </a:r>
            <a:endParaRPr lang="en-US" altLang="ja-JP" sz="2000" dirty="0">
              <a:solidFill>
                <a:srgbClr val="E3241B"/>
              </a:solidFill>
              <a:latin typeface="Meiryo" charset="-128"/>
              <a:ea typeface="Meiryo" charset="-128"/>
              <a:cs typeface="Meiryo" charset="-128"/>
            </a:endParaRPr>
          </a:p>
          <a:p>
            <a:pPr defTabSz="457200"/>
            <a:r>
              <a:rPr lang="ja-JP" altLang="en-US" sz="2000" dirty="0">
                <a:solidFill>
                  <a:srgbClr val="E3241B"/>
                </a:solidFill>
                <a:latin typeface="Meiryo" charset="-128"/>
                <a:ea typeface="Meiryo" charset="-128"/>
                <a:cs typeface="Meiryo" charset="-128"/>
              </a:rPr>
              <a:t>仕事（ワーク）の生産性は</a:t>
            </a:r>
            <a:endParaRPr lang="en-US" altLang="ja-JP" sz="2000" dirty="0">
              <a:solidFill>
                <a:srgbClr val="E3241B"/>
              </a:solidFill>
              <a:latin typeface="Meiryo" charset="-128"/>
              <a:ea typeface="Meiryo" charset="-128"/>
              <a:cs typeface="Meiryo" charset="-128"/>
            </a:endParaRPr>
          </a:p>
          <a:p>
            <a:pPr defTabSz="457200"/>
            <a:r>
              <a:rPr lang="ja-JP" altLang="en-US" sz="2000" dirty="0">
                <a:solidFill>
                  <a:srgbClr val="E3241B"/>
                </a:solidFill>
                <a:latin typeface="Meiryo" charset="-128"/>
                <a:ea typeface="Meiryo" charset="-128"/>
                <a:cs typeface="Meiryo" charset="-128"/>
              </a:rPr>
              <a:t>向上したのか？</a:t>
            </a:r>
          </a:p>
        </p:txBody>
      </p:sp>
      <p:sp>
        <p:nvSpPr>
          <p:cNvPr id="21" name="正方形/長方形 20"/>
          <p:cNvSpPr/>
          <p:nvPr/>
        </p:nvSpPr>
        <p:spPr>
          <a:xfrm rot="644643">
            <a:off x="656117" y="2687870"/>
            <a:ext cx="2159245" cy="1107996"/>
          </a:xfrm>
          <a:prstGeom prst="rect">
            <a:avLst/>
          </a:prstGeom>
        </p:spPr>
        <p:txBody>
          <a:bodyPr wrap="none">
            <a:spAutoFit/>
          </a:bodyPr>
          <a:lstStyle/>
          <a:p>
            <a:pPr defTabSz="457189"/>
            <a:r>
              <a:rPr lang="en-US" altLang="ja-JP" sz="6600" dirty="0">
                <a:solidFill>
                  <a:srgbClr val="005073"/>
                </a:solidFill>
                <a:latin typeface="CiscoSansTT ExtraLight"/>
              </a:rPr>
              <a:t>Work</a:t>
            </a:r>
            <a:endParaRPr lang="ja-JP" altLang="en-US" sz="6600" dirty="0">
              <a:solidFill>
                <a:srgbClr val="005073"/>
              </a:solidFill>
              <a:latin typeface="CiscoSansTT ExtraLight"/>
            </a:endParaRPr>
          </a:p>
        </p:txBody>
      </p:sp>
      <p:sp>
        <p:nvSpPr>
          <p:cNvPr id="22" name="正方形/長方形 21"/>
          <p:cNvSpPr/>
          <p:nvPr/>
        </p:nvSpPr>
        <p:spPr>
          <a:xfrm rot="683111">
            <a:off x="6352527" y="3809395"/>
            <a:ext cx="2064989" cy="1107996"/>
          </a:xfrm>
          <a:prstGeom prst="rect">
            <a:avLst/>
          </a:prstGeom>
        </p:spPr>
        <p:txBody>
          <a:bodyPr wrap="none">
            <a:spAutoFit/>
          </a:bodyPr>
          <a:lstStyle/>
          <a:p>
            <a:pPr defTabSz="457189"/>
            <a:r>
              <a:rPr lang="en-US" altLang="ja-JP" sz="6600" dirty="0">
                <a:solidFill>
                  <a:srgbClr val="00BCEB"/>
                </a:solidFill>
                <a:latin typeface="CiscoSansTT ExtraLight"/>
              </a:rPr>
              <a:t>Style</a:t>
            </a:r>
            <a:endParaRPr lang="ja-JP" altLang="en-US" sz="6600" dirty="0">
              <a:solidFill>
                <a:srgbClr val="00BCEB"/>
              </a:solidFill>
              <a:latin typeface="CiscoSansTT ExtraLight"/>
            </a:endParaRPr>
          </a:p>
        </p:txBody>
      </p:sp>
      <p:sp>
        <p:nvSpPr>
          <p:cNvPr id="23" name="角丸四角形 1"/>
          <p:cNvSpPr/>
          <p:nvPr/>
        </p:nvSpPr>
        <p:spPr>
          <a:xfrm>
            <a:off x="6245583" y="2139665"/>
            <a:ext cx="2108623"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kumimoji="1" lang="ja-JP" altLang="en-US" sz="1200" dirty="0">
                <a:solidFill>
                  <a:srgbClr val="FFFFFF"/>
                </a:solidFill>
                <a:latin typeface="Meiryo" charset="-128"/>
                <a:ea typeface="Meiryo" charset="-128"/>
                <a:cs typeface="Meiryo" charset="-128"/>
              </a:rPr>
              <a:t>在宅</a:t>
            </a:r>
            <a:r>
              <a:rPr kumimoji="1" lang="ja-JP" altLang="en-US" sz="1200" dirty="0" smtClean="0">
                <a:solidFill>
                  <a:srgbClr val="FFFFFF"/>
                </a:solidFill>
                <a:latin typeface="Meiryo" charset="-128"/>
                <a:ea typeface="Meiryo" charset="-128"/>
                <a:cs typeface="Meiryo" charset="-128"/>
              </a:rPr>
              <a:t>勤務</a:t>
            </a:r>
            <a:r>
              <a:rPr kumimoji="1" lang="ja-JP" altLang="en-US" sz="1200" dirty="0" smtClean="0">
                <a:solidFill>
                  <a:srgbClr val="FFFFFF"/>
                </a:solidFill>
                <a:latin typeface="Meiryo" charset="-128"/>
                <a:ea typeface="Meiryo" charset="-128"/>
                <a:cs typeface="Meiryo" charset="-128"/>
              </a:rPr>
              <a:t>、</a:t>
            </a:r>
            <a:r>
              <a:rPr kumimoji="1" lang="ja-JP" altLang="en-US" sz="1200" dirty="0" smtClean="0">
                <a:solidFill>
                  <a:srgbClr val="FFFFFF"/>
                </a:solidFill>
                <a:latin typeface="Meiryo" charset="-128"/>
                <a:ea typeface="Meiryo" charset="-128"/>
                <a:cs typeface="Meiryo" charset="-128"/>
              </a:rPr>
              <a:t>テレワーク</a:t>
            </a:r>
            <a:endParaRPr kumimoji="1" lang="ja-JP" altLang="en-US" sz="1200" dirty="0">
              <a:solidFill>
                <a:srgbClr val="FFFFFF"/>
              </a:solidFill>
              <a:latin typeface="Meiryo" charset="-128"/>
              <a:ea typeface="Meiryo" charset="-128"/>
              <a:cs typeface="Meiryo" charset="-128"/>
            </a:endParaRPr>
          </a:p>
        </p:txBody>
      </p:sp>
      <p:sp>
        <p:nvSpPr>
          <p:cNvPr id="24" name="角丸四角形 16"/>
          <p:cNvSpPr/>
          <p:nvPr/>
        </p:nvSpPr>
        <p:spPr>
          <a:xfrm>
            <a:off x="6445396" y="2471078"/>
            <a:ext cx="1708996"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kumimoji="1" lang="ja-JP" altLang="en-US" sz="1200" dirty="0" smtClean="0">
                <a:solidFill>
                  <a:srgbClr val="FFFFFF"/>
                </a:solidFill>
                <a:latin typeface="Meiryo" charset="-128"/>
                <a:ea typeface="Meiryo" charset="-128"/>
                <a:cs typeface="Meiryo" charset="-128"/>
              </a:rPr>
              <a:t>フリー</a:t>
            </a:r>
            <a:r>
              <a:rPr kumimoji="1" lang="en-US" altLang="ja-JP" sz="1200" dirty="0" smtClean="0">
                <a:solidFill>
                  <a:srgbClr val="FFFFFF"/>
                </a:solidFill>
                <a:latin typeface="Meiryo" charset="-128"/>
                <a:ea typeface="Meiryo" charset="-128"/>
                <a:cs typeface="Meiryo" charset="-128"/>
              </a:rPr>
              <a:t> </a:t>
            </a:r>
            <a:r>
              <a:rPr kumimoji="1" lang="ja-JP" altLang="en-US" sz="1200" dirty="0" smtClean="0">
                <a:solidFill>
                  <a:srgbClr val="FFFFFF"/>
                </a:solidFill>
                <a:latin typeface="Meiryo" charset="-128"/>
                <a:ea typeface="Meiryo" charset="-128"/>
                <a:cs typeface="Meiryo" charset="-128"/>
              </a:rPr>
              <a:t>アドレス</a:t>
            </a:r>
            <a:r>
              <a:rPr kumimoji="1" lang="ja-JP" altLang="en-US" sz="1200" dirty="0">
                <a:solidFill>
                  <a:srgbClr val="FFFFFF"/>
                </a:solidFill>
                <a:latin typeface="Meiryo" charset="-128"/>
                <a:ea typeface="Meiryo" charset="-128"/>
                <a:cs typeface="Meiryo" charset="-128"/>
              </a:rPr>
              <a:t>環境</a:t>
            </a:r>
          </a:p>
        </p:txBody>
      </p:sp>
      <p:sp>
        <p:nvSpPr>
          <p:cNvPr id="30" name="角丸四角形 17"/>
          <p:cNvSpPr/>
          <p:nvPr/>
        </p:nvSpPr>
        <p:spPr>
          <a:xfrm>
            <a:off x="5961103" y="2802491"/>
            <a:ext cx="2677582"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kumimoji="1" lang="ja-JP" altLang="en-US" sz="1200" dirty="0" smtClean="0">
                <a:solidFill>
                  <a:srgbClr val="FFFFFF"/>
                </a:solidFill>
                <a:latin typeface="Meiryo" charset="-128"/>
                <a:ea typeface="Meiryo" charset="-128"/>
                <a:cs typeface="Meiryo" charset="-128"/>
              </a:rPr>
              <a:t>マルチ</a:t>
            </a:r>
            <a:r>
              <a:rPr kumimoji="1" lang="en-US" altLang="ja-JP" sz="1200" dirty="0" smtClean="0">
                <a:solidFill>
                  <a:srgbClr val="FFFFFF"/>
                </a:solidFill>
                <a:latin typeface="Meiryo" charset="-128"/>
                <a:ea typeface="Meiryo" charset="-128"/>
                <a:cs typeface="Meiryo" charset="-128"/>
              </a:rPr>
              <a:t> </a:t>
            </a:r>
            <a:r>
              <a:rPr kumimoji="1" lang="ja-JP" altLang="en-US" sz="1200" dirty="0" smtClean="0">
                <a:solidFill>
                  <a:srgbClr val="FFFFFF"/>
                </a:solidFill>
                <a:latin typeface="Meiryo" charset="-128"/>
                <a:ea typeface="Meiryo" charset="-128"/>
                <a:cs typeface="Meiryo" charset="-128"/>
              </a:rPr>
              <a:t>デバイス</a:t>
            </a:r>
            <a:r>
              <a:rPr kumimoji="1" lang="ja-JP" altLang="en-US" sz="1200" dirty="0">
                <a:solidFill>
                  <a:srgbClr val="FFFFFF"/>
                </a:solidFill>
                <a:latin typeface="Meiryo" charset="-128"/>
                <a:ea typeface="Meiryo" charset="-128"/>
                <a:cs typeface="Meiryo" charset="-128"/>
              </a:rPr>
              <a:t>（モバイル）対応</a:t>
            </a:r>
          </a:p>
        </p:txBody>
      </p:sp>
      <p:sp>
        <p:nvSpPr>
          <p:cNvPr id="31" name="角丸四角形 18"/>
          <p:cNvSpPr/>
          <p:nvPr/>
        </p:nvSpPr>
        <p:spPr>
          <a:xfrm>
            <a:off x="6560544" y="3133904"/>
            <a:ext cx="1478701"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kumimoji="1" lang="ja-JP" altLang="en-US" sz="1200" dirty="0">
                <a:solidFill>
                  <a:srgbClr val="FFFFFF"/>
                </a:solidFill>
                <a:latin typeface="Meiryo" charset="-128"/>
                <a:ea typeface="Meiryo" charset="-128"/>
                <a:cs typeface="Meiryo" charset="-128"/>
              </a:rPr>
              <a:t>ペーパーレス化</a:t>
            </a:r>
          </a:p>
        </p:txBody>
      </p:sp>
      <p:sp>
        <p:nvSpPr>
          <p:cNvPr id="32" name="角丸四角形 19"/>
          <p:cNvSpPr/>
          <p:nvPr/>
        </p:nvSpPr>
        <p:spPr>
          <a:xfrm>
            <a:off x="5816534" y="3465319"/>
            <a:ext cx="2966720"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kumimoji="1" lang="ja-JP" altLang="en-US" sz="1200" dirty="0">
                <a:solidFill>
                  <a:srgbClr val="FFFFFF"/>
                </a:solidFill>
                <a:latin typeface="Meiryo" charset="-128"/>
                <a:ea typeface="Meiryo" charset="-128"/>
                <a:cs typeface="Meiryo" charset="-128"/>
              </a:rPr>
              <a:t>社内</a:t>
            </a:r>
            <a:r>
              <a:rPr kumimoji="1" lang="ja-JP" altLang="en-US" sz="1200" dirty="0" smtClean="0">
                <a:solidFill>
                  <a:srgbClr val="FFFFFF"/>
                </a:solidFill>
                <a:latin typeface="Meiryo" charset="-128"/>
                <a:ea typeface="Meiryo" charset="-128"/>
                <a:cs typeface="Meiryo" charset="-128"/>
              </a:rPr>
              <a:t>コミュニケーション</a:t>
            </a:r>
            <a:r>
              <a:rPr kumimoji="1" lang="en-US" altLang="ja-JP" sz="1200" dirty="0" smtClean="0">
                <a:solidFill>
                  <a:srgbClr val="FFFFFF"/>
                </a:solidFill>
                <a:latin typeface="Meiryo" charset="-128"/>
                <a:ea typeface="Meiryo" charset="-128"/>
                <a:cs typeface="Meiryo" charset="-128"/>
              </a:rPr>
              <a:t> </a:t>
            </a:r>
            <a:r>
              <a:rPr kumimoji="1" lang="ja-JP" altLang="en-US" sz="1200" dirty="0" smtClean="0">
                <a:solidFill>
                  <a:srgbClr val="FFFFFF"/>
                </a:solidFill>
                <a:latin typeface="Meiryo" charset="-128"/>
                <a:ea typeface="Meiryo" charset="-128"/>
                <a:cs typeface="Meiryo" charset="-128"/>
              </a:rPr>
              <a:t>ツール</a:t>
            </a:r>
            <a:r>
              <a:rPr kumimoji="1" lang="ja-JP" altLang="en-US" sz="1200" dirty="0">
                <a:solidFill>
                  <a:srgbClr val="FFFFFF"/>
                </a:solidFill>
                <a:latin typeface="Meiryo" charset="-128"/>
                <a:ea typeface="Meiryo" charset="-128"/>
                <a:cs typeface="Meiryo" charset="-128"/>
              </a:rPr>
              <a:t>導入</a:t>
            </a:r>
          </a:p>
        </p:txBody>
      </p:sp>
      <p:sp>
        <p:nvSpPr>
          <p:cNvPr id="3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ＭＳ Ｐゴシック"/>
                <a:cs typeface="CiscoSans Thin"/>
              </a:rPr>
              <a:t>© 2017  Cisco and/or its affiliates. All rights reserved.   Cisco Public</a:t>
            </a:r>
          </a:p>
        </p:txBody>
      </p:sp>
    </p:spTree>
    <p:extLst>
      <p:ext uri="{BB962C8B-B14F-4D97-AF65-F5344CB8AC3E}">
        <p14:creationId xmlns:p14="http://schemas.microsoft.com/office/powerpoint/2010/main" val="6103256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50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1550"/>
                            </p:stCondLst>
                            <p:childTnLst>
                              <p:par>
                                <p:cTn id="14" presetID="47"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anim calcmode="lin" valueType="num">
                                      <p:cBhvr>
                                        <p:cTn id="17" dur="500" fill="hold"/>
                                        <p:tgtEl>
                                          <p:spTgt spid="32"/>
                                        </p:tgtEl>
                                        <p:attrNameLst>
                                          <p:attrName>ppt_x</p:attrName>
                                        </p:attrNameLst>
                                      </p:cBhvr>
                                      <p:tavLst>
                                        <p:tav tm="0">
                                          <p:val>
                                            <p:strVal val="#ppt_x"/>
                                          </p:val>
                                        </p:tav>
                                        <p:tav tm="100000">
                                          <p:val>
                                            <p:strVal val="#ppt_x"/>
                                          </p:val>
                                        </p:tav>
                                      </p:tavLst>
                                    </p:anim>
                                    <p:anim calcmode="lin" valueType="num">
                                      <p:cBhvr>
                                        <p:cTn id="18" dur="500" fill="hold"/>
                                        <p:tgtEl>
                                          <p:spTgt spid="32"/>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25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50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75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100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childTnLst>
                          </p:cTn>
                        </p:par>
                        <p:par>
                          <p:cTn id="39" fill="hold">
                            <p:stCondLst>
                              <p:cond delay="3050"/>
                            </p:stCondLst>
                            <p:childTnLst>
                              <p:par>
                                <p:cTn id="40" presetID="31"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 calcmode="lin" valueType="num">
                                      <p:cBhvr>
                                        <p:cTn id="44" dur="1000" fill="hold"/>
                                        <p:tgtEl>
                                          <p:spTgt spid="7"/>
                                        </p:tgtEl>
                                        <p:attrNameLst>
                                          <p:attrName>style.rotation</p:attrName>
                                        </p:attrNameLst>
                                      </p:cBhvr>
                                      <p:tavLst>
                                        <p:tav tm="0">
                                          <p:val>
                                            <p:fltVal val="90"/>
                                          </p:val>
                                        </p:tav>
                                        <p:tav tm="100000">
                                          <p:val>
                                            <p:fltVal val="0"/>
                                          </p:val>
                                        </p:tav>
                                      </p:tavLst>
                                    </p:anim>
                                    <p:animEffect transition="in" filter="fade">
                                      <p:cBhvr>
                                        <p:cTn id="45" dur="1000"/>
                                        <p:tgtEl>
                                          <p:spTgt spid="7"/>
                                        </p:tgtEl>
                                      </p:cBhvr>
                                    </p:animEffect>
                                  </p:childTnLst>
                                </p:cTn>
                              </p:par>
                            </p:childTnLst>
                          </p:cTn>
                        </p:par>
                        <p:par>
                          <p:cTn id="46" fill="hold">
                            <p:stCondLst>
                              <p:cond delay="4050"/>
                            </p:stCondLst>
                            <p:childTnLst>
                              <p:par>
                                <p:cTn id="47" presetID="32" presetClass="emph" presetSubtype="0" fill="hold" grpId="1" nodeType="afterEffect">
                                  <p:stCondLst>
                                    <p:cond delay="500"/>
                                  </p:stCondLst>
                                  <p:childTnLst>
                                    <p:animRot by="120000">
                                      <p:cBhvr>
                                        <p:cTn id="48" dur="100" fill="hold">
                                          <p:stCondLst>
                                            <p:cond delay="0"/>
                                          </p:stCondLst>
                                        </p:cTn>
                                        <p:tgtEl>
                                          <p:spTgt spid="7"/>
                                        </p:tgtEl>
                                        <p:attrNameLst>
                                          <p:attrName>r</p:attrName>
                                        </p:attrNameLst>
                                      </p:cBhvr>
                                    </p:animRot>
                                    <p:animRot by="-240000">
                                      <p:cBhvr>
                                        <p:cTn id="49" dur="200" fill="hold">
                                          <p:stCondLst>
                                            <p:cond delay="200"/>
                                          </p:stCondLst>
                                        </p:cTn>
                                        <p:tgtEl>
                                          <p:spTgt spid="7"/>
                                        </p:tgtEl>
                                        <p:attrNameLst>
                                          <p:attrName>r</p:attrName>
                                        </p:attrNameLst>
                                      </p:cBhvr>
                                    </p:animRot>
                                    <p:animRot by="240000">
                                      <p:cBhvr>
                                        <p:cTn id="50" dur="200" fill="hold">
                                          <p:stCondLst>
                                            <p:cond delay="400"/>
                                          </p:stCondLst>
                                        </p:cTn>
                                        <p:tgtEl>
                                          <p:spTgt spid="7"/>
                                        </p:tgtEl>
                                        <p:attrNameLst>
                                          <p:attrName>r</p:attrName>
                                        </p:attrNameLst>
                                      </p:cBhvr>
                                    </p:animRot>
                                    <p:animRot by="-240000">
                                      <p:cBhvr>
                                        <p:cTn id="51" dur="200" fill="hold">
                                          <p:stCondLst>
                                            <p:cond delay="600"/>
                                          </p:stCondLst>
                                        </p:cTn>
                                        <p:tgtEl>
                                          <p:spTgt spid="7"/>
                                        </p:tgtEl>
                                        <p:attrNameLst>
                                          <p:attrName>r</p:attrName>
                                        </p:attrNameLst>
                                      </p:cBhvr>
                                    </p:animRot>
                                    <p:animRot by="120000">
                                      <p:cBhvr>
                                        <p:cTn id="5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1" grpId="0"/>
      <p:bldP spid="22" grpId="0"/>
      <p:bldP spid="23" grpId="0" animBg="1"/>
      <p:bldP spid="24" grpId="0" animBg="1"/>
      <p:bldP spid="30" grpId="0" animBg="1"/>
      <p:bldP spid="31"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hiono\Pictures\製品画像\product-dx80-previ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156" y="3518312"/>
            <a:ext cx="2419471" cy="15121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p:cNvSpPr txBox="1">
            <a:spLocks/>
          </p:cNvSpPr>
          <p:nvPr/>
        </p:nvSpPr>
        <p:spPr>
          <a:xfrm>
            <a:off x="251520" y="341316"/>
            <a:ext cx="8928992" cy="731837"/>
          </a:xfrm>
          <a:prstGeom prst="rect">
            <a:avLst/>
          </a:prstGeom>
        </p:spPr>
        <p:txBody>
          <a:bodyPr/>
          <a:lstStyle>
            <a:lvl1pPr algn="l" defTabSz="684162"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66"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33"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498"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664"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テレプ</a:t>
            </a:r>
            <a:r>
              <a:rPr lang="ja-JP" altLang="en-US"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レと</a:t>
            </a:r>
            <a:r>
              <a:rPr lang="en-US" altLang="ja-JP"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PC </a:t>
            </a:r>
            <a:r>
              <a:rPr lang="ja-JP" altLang="en-US" dirty="0" smtClean="0">
                <a:solidFill>
                  <a:srgbClr val="32B2DF"/>
                </a:solidFill>
                <a:latin typeface="メイリオ" panose="020B0604030504040204" pitchFamily="50" charset="-128"/>
                <a:ea typeface="メイリオ" panose="020B0604030504040204" pitchFamily="50" charset="-128"/>
                <a:cs typeface="メイリオ" panose="020B0604030504040204" pitchFamily="50" charset="-128"/>
              </a:rPr>
              <a:t>やスマホを利用してのデモ</a:t>
            </a:r>
            <a:endParaRPr lang="ja-JP" altLang="en-US" dirty="0">
              <a:solidFill>
                <a:srgbClr val="32B2D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 name="A4FB81A5-D02D-41FF-9EA2-6E1E38B2204D" descr="964A2FBA-2D2B-446F-82B4-5272E001FCC6@cis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924925"/>
            <a:ext cx="1368152" cy="13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https://communities.cisco.com/servlet/JiveServlet/downloadBody/57329-102-1-100221/512x512%20spark%20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003797"/>
            <a:ext cx="802566" cy="80256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p:nvPr/>
        </p:nvCxnSpPr>
        <p:spPr>
          <a:xfrm rot="5400000" flipH="1" flipV="1">
            <a:off x="1574118" y="1650102"/>
            <a:ext cx="1911580" cy="1803921"/>
          </a:xfrm>
          <a:prstGeom prst="bentConnector2">
            <a:avLst/>
          </a:prstGeom>
          <a:ln w="155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11760" y="3989460"/>
            <a:ext cx="492443" cy="461665"/>
          </a:xfrm>
          <a:prstGeom prst="rect">
            <a:avLst/>
          </a:prstGeom>
          <a:noFill/>
        </p:spPr>
        <p:txBody>
          <a:bodyPr wrap="none" rtlCol="0">
            <a:spAutoFit/>
          </a:bodyPr>
          <a:lstStyle/>
          <a:p>
            <a:r>
              <a:rPr kumimoji="1" lang="ja-JP" altLang="en-US" sz="2400" dirty="0" smtClean="0"/>
              <a:t>＋</a:t>
            </a:r>
            <a:endParaRPr kumimoji="1" lang="ja-JP" altLang="en-US" sz="2400" dirty="0"/>
          </a:p>
        </p:txBody>
      </p:sp>
      <p:sp>
        <p:nvSpPr>
          <p:cNvPr id="8" name="Rounded Rectangle 7"/>
          <p:cNvSpPr/>
          <p:nvPr/>
        </p:nvSpPr>
        <p:spPr>
          <a:xfrm>
            <a:off x="3022349" y="3892243"/>
            <a:ext cx="1728192" cy="63342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モバイル</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ルータ</a:t>
            </a:r>
          </a:p>
        </p:txBody>
      </p:sp>
      <p:cxnSp>
        <p:nvCxnSpPr>
          <p:cNvPr id="24" name="Elbow Connector 23"/>
          <p:cNvCxnSpPr/>
          <p:nvPr/>
        </p:nvCxnSpPr>
        <p:spPr>
          <a:xfrm rot="16200000" flipV="1">
            <a:off x="5529954" y="1442458"/>
            <a:ext cx="1732547" cy="2040179"/>
          </a:xfrm>
          <a:prstGeom prst="bentConnector2">
            <a:avLst/>
          </a:prstGeom>
          <a:ln w="155575">
            <a:tailEnd type="arrow"/>
          </a:ln>
        </p:spPr>
        <p:style>
          <a:lnRef idx="1">
            <a:schemeClr val="accent1"/>
          </a:lnRef>
          <a:fillRef idx="0">
            <a:schemeClr val="accent1"/>
          </a:fillRef>
          <a:effectRef idx="0">
            <a:schemeClr val="accent1"/>
          </a:effectRef>
          <a:fontRef idx="minor">
            <a:schemeClr val="tx1"/>
          </a:fontRef>
        </p:style>
      </p:cxnSp>
      <p:pic>
        <p:nvPicPr>
          <p:cNvPr id="1027" name="Picture 3" descr="C:\Users\hiono\Pictures\製品画像\Laptop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3627824"/>
            <a:ext cx="1906526" cy="1088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iono\Pictures\製品画像\iPhone-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9474" y="3518312"/>
            <a:ext cx="699435" cy="14230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7669" y="1097257"/>
            <a:ext cx="2092239" cy="307777"/>
          </a:xfrm>
          <a:prstGeom prst="rect">
            <a:avLst/>
          </a:prstGeom>
          <a:noFill/>
        </p:spPr>
        <p:txBody>
          <a:bodyPr wrap="none" rtlCol="0">
            <a:spAutoFit/>
          </a:bodyPr>
          <a:lstStyle/>
          <a:p>
            <a:r>
              <a:rPr kumimoji="1" lang="en-US" altLang="ja-JP" sz="1400" dirty="0" smtClean="0"/>
              <a:t>XXX@cisco.webex.com</a:t>
            </a:r>
          </a:p>
        </p:txBody>
      </p:sp>
      <p:sp>
        <p:nvSpPr>
          <p:cNvPr id="13" name="TextBox 12"/>
          <p:cNvSpPr txBox="1"/>
          <p:nvPr/>
        </p:nvSpPr>
        <p:spPr>
          <a:xfrm>
            <a:off x="6228184" y="1131590"/>
            <a:ext cx="2762295" cy="307777"/>
          </a:xfrm>
          <a:prstGeom prst="rect">
            <a:avLst/>
          </a:prstGeom>
          <a:noFill/>
        </p:spPr>
        <p:txBody>
          <a:bodyPr wrap="none" rtlCol="0">
            <a:spAutoFit/>
          </a:bodyPr>
          <a:lstStyle/>
          <a:p>
            <a:r>
              <a:rPr kumimoji="1" lang="en-US" altLang="ja-JP" sz="1400" dirty="0" smtClean="0"/>
              <a:t>http://cisco.webex.com/meet/xxx</a:t>
            </a:r>
          </a:p>
        </p:txBody>
      </p:sp>
    </p:spTree>
    <p:extLst>
      <p:ext uri="{BB962C8B-B14F-4D97-AF65-F5344CB8AC3E}">
        <p14:creationId xmlns:p14="http://schemas.microsoft.com/office/powerpoint/2010/main" val="20897671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mona(1).png" descr="mona(1).png"/>
          <p:cNvPicPr>
            <a:picLocks noChangeAspect="1"/>
          </p:cNvPicPr>
          <p:nvPr/>
        </p:nvPicPr>
        <p:blipFill>
          <a:blip r:embed="rId3">
            <a:extLst/>
          </a:blip>
          <a:stretch>
            <a:fillRect/>
          </a:stretch>
        </p:blipFill>
        <p:spPr>
          <a:xfrm>
            <a:off x="-2382" y="-7143"/>
            <a:ext cx="9148763" cy="5182166"/>
          </a:xfrm>
          <a:prstGeom prst="rect">
            <a:avLst/>
          </a:prstGeom>
          <a:ln w="12700">
            <a:miter lim="400000"/>
          </a:ln>
        </p:spPr>
      </p:pic>
      <p:grpSp>
        <p:nvGrpSpPr>
          <p:cNvPr id="216" name="Grupper"/>
          <p:cNvGrpSpPr/>
          <p:nvPr/>
        </p:nvGrpSpPr>
        <p:grpSpPr>
          <a:xfrm>
            <a:off x="31774" y="0"/>
            <a:ext cx="9080501" cy="5143501"/>
            <a:chOff x="0" y="0"/>
            <a:chExt cx="24214666" cy="13716000"/>
          </a:xfrm>
        </p:grpSpPr>
        <p:pic>
          <p:nvPicPr>
            <p:cNvPr id="213" name="mona3.png" descr="mona3.png"/>
            <p:cNvPicPr>
              <a:picLocks noChangeAspect="1"/>
            </p:cNvPicPr>
            <p:nvPr/>
          </p:nvPicPr>
          <p:blipFill>
            <a:blip r:embed="rId4">
              <a:extLst/>
            </a:blip>
            <a:srcRect/>
            <a:stretch>
              <a:fillRect/>
            </a:stretch>
          </p:blipFill>
          <p:spPr>
            <a:xfrm>
              <a:off x="0" y="0"/>
              <a:ext cx="24214667" cy="13716000"/>
            </a:xfrm>
            <a:prstGeom prst="rect">
              <a:avLst/>
            </a:prstGeom>
            <a:ln w="12700" cap="flat">
              <a:noFill/>
              <a:miter lim="400000"/>
            </a:ln>
            <a:effectLst/>
          </p:spPr>
        </p:pic>
        <p:sp>
          <p:nvSpPr>
            <p:cNvPr id="214" name="Rektangel"/>
            <p:cNvSpPr/>
            <p:nvPr/>
          </p:nvSpPr>
          <p:spPr>
            <a:xfrm>
              <a:off x="7420788" y="2572197"/>
              <a:ext cx="9561893" cy="5401414"/>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sp>
          <p:nvSpPr>
            <p:cNvPr id="215" name="Rektangel"/>
            <p:cNvSpPr/>
            <p:nvPr/>
          </p:nvSpPr>
          <p:spPr>
            <a:xfrm>
              <a:off x="12642098" y="8909676"/>
              <a:ext cx="2917535" cy="1821042"/>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grpSp>
      <p:sp>
        <p:nvSpPr>
          <p:cNvPr id="217" name="The room is empty and the system is in standby…"/>
          <p:cNvSpPr txBox="1"/>
          <p:nvPr/>
        </p:nvSpPr>
        <p:spPr>
          <a:xfrm>
            <a:off x="343575" y="749329"/>
            <a:ext cx="1856701" cy="1792798"/>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r>
              <a:rPr lang="ja-JP" altLang="fr-FR" sz="1500" kern="0" dirty="0">
                <a:solidFill>
                  <a:srgbClr val="FFFFFF"/>
                </a:solidFill>
                <a:latin typeface="ＭＳ Ｐゴシック" pitchFamily="50" charset="-128"/>
                <a:ea typeface="ＭＳ Ｐゴシック" pitchFamily="50" charset="-128"/>
                <a:cs typeface="CiscoSansTT Light"/>
                <a:sym typeface="CiscoSansTT Light"/>
              </a:rPr>
              <a:t>部屋に誰もいないと、システムはスタンバイ状態になります。</a:t>
            </a:r>
          </a:p>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endParaRPr lang="ja-JP" altLang="fr-FR" sz="1500" kern="0" dirty="0">
              <a:solidFill>
                <a:srgbClr val="FFFFFF"/>
              </a:solidFill>
              <a:latin typeface="ＭＳ Ｐゴシック" pitchFamily="50" charset="-128"/>
              <a:ea typeface="ＭＳ Ｐゴシック" pitchFamily="50" charset="-128"/>
              <a:cs typeface="CiscoSansTT Light"/>
              <a:sym typeface="CiscoSansTT Light"/>
            </a:endParaRPr>
          </a:p>
          <a:p>
            <a:pPr defTabSz="309563" fontAlgn="auto" hangingPunct="0">
              <a:spcBef>
                <a:spcPts val="0"/>
              </a:spcBef>
              <a:spcAft>
                <a:spcPts val="0"/>
              </a:spcAft>
              <a:defRPr sz="4000">
                <a:solidFill>
                  <a:srgbClr val="FFFFFF"/>
                </a:solidFill>
                <a:latin typeface="CiscoSansTT"/>
                <a:ea typeface="CiscoSansTT"/>
                <a:cs typeface="CiscoSansTT"/>
                <a:sym typeface="CiscoSansTT"/>
              </a:defRPr>
            </a:pPr>
            <a:endParaRPr lang="ja-JP" altLang="fr-FR" sz="1500" kern="0" dirty="0">
              <a:solidFill>
                <a:srgbClr val="FFFFFF"/>
              </a:solidFill>
              <a:latin typeface="ＭＳ Ｐゴシック" pitchFamily="50" charset="-128"/>
              <a:ea typeface="ＭＳ Ｐゴシック" pitchFamily="50" charset="-128"/>
              <a:cs typeface="CiscoSansTT"/>
              <a:sym typeface="CiscoSansTT"/>
            </a:endParaRPr>
          </a:p>
          <a:p>
            <a:pPr defTabSz="309563" fontAlgn="auto" hangingPunct="0">
              <a:spcBef>
                <a:spcPts val="0"/>
              </a:spcBef>
              <a:spcAft>
                <a:spcPts val="0"/>
              </a:spcAft>
              <a:defRPr sz="4000">
                <a:solidFill>
                  <a:srgbClr val="FFFFFF"/>
                </a:solidFill>
                <a:latin typeface="CiscoSansTT"/>
                <a:ea typeface="CiscoSansTT"/>
                <a:cs typeface="CiscoSansTT"/>
                <a:sym typeface="CiscoSansTT"/>
              </a:defRPr>
            </a:pPr>
            <a:r>
              <a:rPr lang="ja-JP" altLang="fr-FR" sz="2400" kern="0" dirty="0">
                <a:solidFill>
                  <a:srgbClr val="FFFFFF"/>
                </a:solidFill>
                <a:latin typeface="ＭＳ Ｐゴシック" pitchFamily="50" charset="-128"/>
                <a:ea typeface="ＭＳ Ｐゴシック" pitchFamily="50" charset="-128"/>
                <a:cs typeface="CiscoSansTT"/>
                <a:sym typeface="CiscoSansTT"/>
              </a:rPr>
              <a:t>スタンバイ</a:t>
            </a:r>
          </a:p>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endParaRPr lang="ja-JP" altLang="fr-FR" sz="1500" kern="0" dirty="0">
              <a:solidFill>
                <a:srgbClr val="FFFFFF"/>
              </a:solidFill>
              <a:latin typeface="ＭＳ Ｐゴシック" pitchFamily="50" charset="-128"/>
              <a:ea typeface="ＭＳ Ｐゴシック" pitchFamily="50" charset="-128"/>
              <a:cs typeface="CiscoSansTT Light"/>
              <a:sym typeface="CiscoSansTT Light"/>
            </a:endParaRPr>
          </a:p>
        </p:txBody>
      </p:sp>
      <p:sp>
        <p:nvSpPr>
          <p:cNvPr id="218" name="© 2016  Cisco and/or its affiliates. All rights reserved.   Cisco Confidential"/>
          <p:cNvSpPr txBox="1"/>
          <p:nvPr/>
        </p:nvSpPr>
        <p:spPr>
          <a:xfrm>
            <a:off x="5965927" y="4889977"/>
            <a:ext cx="3075623" cy="127194"/>
          </a:xfrm>
          <a:prstGeom prst="rect">
            <a:avLst/>
          </a:prstGeom>
          <a:ln w="12700">
            <a:miter lim="400000"/>
          </a:ln>
          <a:extLst>
            <a:ext uri="{C572A759-6A51-4108-AA02-DFA0A04FC94B}">
              <ma14:wrappingTextBoxFlag xmlns:ma14="http://schemas.microsoft.com/office/mac/drawingml/2011/main" val="1"/>
            </a:ext>
          </a:extLst>
        </p:spPr>
        <p:txBody>
          <a:bodyPr lIns="11547" tIns="11547" rIns="11547" bIns="11547" anchor="b">
            <a:spAutoFit/>
          </a:bodyPr>
          <a:lstStyle>
            <a:lvl1pPr algn="l" defTabSz="610744">
              <a:defRPr sz="1800">
                <a:solidFill>
                  <a:srgbClr val="FFFFFF">
                    <a:alpha val="60000"/>
                  </a:srgbClr>
                </a:solidFill>
                <a:latin typeface="CiscoSansTT"/>
                <a:ea typeface="CiscoSansTT"/>
                <a:cs typeface="CiscoSansTT"/>
                <a:sym typeface="CiscoSansTT"/>
              </a:defRPr>
            </a:lvl1pPr>
          </a:lstStyle>
          <a:p>
            <a:pPr defTabSz="229029" fontAlgn="auto" hangingPunct="0">
              <a:spcBef>
                <a:spcPts val="0"/>
              </a:spcBef>
              <a:spcAft>
                <a:spcPts val="0"/>
              </a:spcAft>
              <a:defRPr/>
            </a:pPr>
            <a:r>
              <a:rPr lang="fr-FR" altLang="ja-JP" sz="675" kern="0">
                <a:latin typeface="ＭＳ Ｐゴシック" pitchFamily="50" charset="-128"/>
                <a:ea typeface="ＭＳ Ｐゴシック" pitchFamily="50" charset="-128"/>
              </a:rPr>
              <a:t>© 2016  Cisco and/or its affiliates. All rights reserved. Cisco Confidential</a:t>
            </a:r>
          </a:p>
        </p:txBody>
      </p:sp>
      <p:pic>
        <p:nvPicPr>
          <p:cNvPr id="219" name="Cisco_Logo_RGB_White.png" descr="Cisco_Logo_RGB_White.png"/>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115384" y="4849421"/>
            <a:ext cx="365903" cy="193341"/>
          </a:xfrm>
          <a:prstGeom prst="rect">
            <a:avLst/>
          </a:prstGeom>
          <a:ln w="12700">
            <a:miter lim="400000"/>
          </a:ln>
        </p:spPr>
      </p:pic>
    </p:spTree>
    <p:extLst>
      <p:ext uri="{BB962C8B-B14F-4D97-AF65-F5344CB8AC3E}">
        <p14:creationId xmlns:p14="http://schemas.microsoft.com/office/powerpoint/2010/main" val="313109440"/>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mona(1).png" descr="mona(1).png"/>
          <p:cNvPicPr>
            <a:picLocks noChangeAspect="1"/>
          </p:cNvPicPr>
          <p:nvPr/>
        </p:nvPicPr>
        <p:blipFill>
          <a:blip r:embed="rId3">
            <a:extLst/>
          </a:blip>
          <a:stretch>
            <a:fillRect/>
          </a:stretch>
        </p:blipFill>
        <p:spPr>
          <a:xfrm>
            <a:off x="-2382" y="-7143"/>
            <a:ext cx="9148763" cy="5182166"/>
          </a:xfrm>
          <a:prstGeom prst="rect">
            <a:avLst/>
          </a:prstGeom>
          <a:ln w="12700">
            <a:miter lim="400000"/>
          </a:ln>
        </p:spPr>
      </p:pic>
      <p:grpSp>
        <p:nvGrpSpPr>
          <p:cNvPr id="227" name="Grupper"/>
          <p:cNvGrpSpPr/>
          <p:nvPr/>
        </p:nvGrpSpPr>
        <p:grpSpPr>
          <a:xfrm>
            <a:off x="31774" y="0"/>
            <a:ext cx="9080501" cy="5143501"/>
            <a:chOff x="0" y="0"/>
            <a:chExt cx="24214666" cy="13716000"/>
          </a:xfrm>
        </p:grpSpPr>
        <p:pic>
          <p:nvPicPr>
            <p:cNvPr id="224" name="mona3.png" descr="mona3.png"/>
            <p:cNvPicPr>
              <a:picLocks noChangeAspect="1"/>
            </p:cNvPicPr>
            <p:nvPr/>
          </p:nvPicPr>
          <p:blipFill>
            <a:blip r:embed="rId4">
              <a:extLst/>
            </a:blip>
            <a:srcRect/>
            <a:stretch>
              <a:fillRect/>
            </a:stretch>
          </p:blipFill>
          <p:spPr>
            <a:xfrm>
              <a:off x="0" y="0"/>
              <a:ext cx="24214667" cy="13716000"/>
            </a:xfrm>
            <a:prstGeom prst="rect">
              <a:avLst/>
            </a:prstGeom>
            <a:ln w="12700" cap="flat">
              <a:noFill/>
              <a:miter lim="400000"/>
            </a:ln>
            <a:effectLst/>
          </p:spPr>
        </p:pic>
        <p:sp>
          <p:nvSpPr>
            <p:cNvPr id="225" name="Rektangel"/>
            <p:cNvSpPr/>
            <p:nvPr/>
          </p:nvSpPr>
          <p:spPr>
            <a:xfrm>
              <a:off x="7420788" y="2572197"/>
              <a:ext cx="9561893" cy="5401414"/>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sp>
          <p:nvSpPr>
            <p:cNvPr id="226" name="Rektangel"/>
            <p:cNvSpPr/>
            <p:nvPr/>
          </p:nvSpPr>
          <p:spPr>
            <a:xfrm>
              <a:off x="12642098" y="8909676"/>
              <a:ext cx="2917535" cy="1821042"/>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grpSp>
      <p:pic>
        <p:nvPicPr>
          <p:cNvPr id="228" name="hello_1(1).png" descr="hello_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2257" y="977504"/>
            <a:ext cx="3586163" cy="2017217"/>
          </a:xfrm>
          <a:prstGeom prst="rect">
            <a:avLst/>
          </a:prstGeom>
          <a:ln w="12700">
            <a:miter lim="400000"/>
          </a:ln>
        </p:spPr>
      </p:pic>
      <p:pic>
        <p:nvPicPr>
          <p:cNvPr id="229" name="Cisco_Logo_RGB_White.png" descr="Cisco_Logo_RGB_White.png"/>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115384" y="4849421"/>
            <a:ext cx="365903" cy="193341"/>
          </a:xfrm>
          <a:prstGeom prst="rect">
            <a:avLst/>
          </a:prstGeom>
          <a:ln w="12700">
            <a:miter lim="400000"/>
          </a:ln>
        </p:spPr>
      </p:pic>
      <p:pic>
        <p:nvPicPr>
          <p:cNvPr id="230" name="mona.png" descr="mona.png"/>
          <p:cNvPicPr>
            <a:picLocks noChangeAspect="1"/>
          </p:cNvPicPr>
          <p:nvPr/>
        </p:nvPicPr>
        <p:blipFill>
          <a:blip r:embed="rId7">
            <a:extLst/>
          </a:blip>
          <a:stretch>
            <a:fillRect/>
          </a:stretch>
        </p:blipFill>
        <p:spPr>
          <a:xfrm>
            <a:off x="-8710" y="-34056"/>
            <a:ext cx="9144001" cy="5179469"/>
          </a:xfrm>
          <a:prstGeom prst="rect">
            <a:avLst/>
          </a:prstGeom>
          <a:ln w="12700">
            <a:miter lim="400000"/>
          </a:ln>
        </p:spPr>
      </p:pic>
      <p:sp>
        <p:nvSpPr>
          <p:cNvPr id="231" name="Anna enters the room and is greeted…"/>
          <p:cNvSpPr txBox="1"/>
          <p:nvPr/>
        </p:nvSpPr>
        <p:spPr>
          <a:xfrm>
            <a:off x="343575" y="749329"/>
            <a:ext cx="2171089" cy="1931298"/>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r>
              <a:rPr lang="ja-JP" altLang="en-US" sz="1500" kern="0" dirty="0">
                <a:solidFill>
                  <a:srgbClr val="FFFFFF"/>
                </a:solidFill>
                <a:latin typeface="ＭＳ Ｐゴシック" pitchFamily="50" charset="-128"/>
                <a:ea typeface="ＭＳ Ｐゴシック" pitchFamily="50" charset="-128"/>
                <a:cs typeface="CiscoSansTT Light"/>
                <a:sym typeface="CiscoSansTT Light"/>
              </a:rPr>
              <a:t>アンナ</a:t>
            </a:r>
            <a:r>
              <a:rPr lang="ja-JP" altLang="fr-FR" sz="1500" kern="0" dirty="0">
                <a:solidFill>
                  <a:srgbClr val="FFFFFF"/>
                </a:solidFill>
                <a:latin typeface="ＭＳ Ｐゴシック" pitchFamily="50" charset="-128"/>
                <a:ea typeface="ＭＳ Ｐゴシック" pitchFamily="50" charset="-128"/>
                <a:cs typeface="CiscoSansTT Light"/>
                <a:sym typeface="CiscoSansTT Light"/>
              </a:rPr>
              <a:t>が部屋に入ると、</a:t>
            </a:r>
            <a:r>
              <a:rPr lang="en-US" altLang="ja-JP" sz="1500" kern="0" dirty="0">
                <a:solidFill>
                  <a:srgbClr val="FFFFFF"/>
                </a:solidFill>
                <a:latin typeface="ＭＳ Ｐゴシック" pitchFamily="50" charset="-128"/>
                <a:ea typeface="ＭＳ Ｐゴシック" pitchFamily="50" charset="-128"/>
                <a:cs typeface="CiscoSansTT Light"/>
                <a:sym typeface="CiscoSansTT Light"/>
              </a:rPr>
              <a:t/>
            </a:r>
            <a:br>
              <a:rPr lang="en-US" altLang="ja-JP" sz="1500" kern="0" dirty="0">
                <a:solidFill>
                  <a:srgbClr val="FFFFFF"/>
                </a:solidFill>
                <a:latin typeface="ＭＳ Ｐゴシック" pitchFamily="50" charset="-128"/>
                <a:ea typeface="ＭＳ Ｐゴシック" pitchFamily="50" charset="-128"/>
                <a:cs typeface="CiscoSansTT Light"/>
                <a:sym typeface="CiscoSansTT Light"/>
              </a:rPr>
            </a:br>
            <a:r>
              <a:rPr lang="ja-JP" altLang="fr-FR" sz="1500" kern="0" dirty="0">
                <a:solidFill>
                  <a:srgbClr val="FFFFFF"/>
                </a:solidFill>
                <a:latin typeface="ＭＳ Ｐゴシック" pitchFamily="50" charset="-128"/>
                <a:ea typeface="ＭＳ Ｐゴシック" pitchFamily="50" charset="-128"/>
                <a:cs typeface="CiscoSansTT Light"/>
                <a:sym typeface="CiscoSansTT Light"/>
              </a:rPr>
              <a:t>挨拶のメッセージが表示</a:t>
            </a:r>
            <a:r>
              <a:rPr lang="en-US" altLang="ja-JP" sz="1500" kern="0" dirty="0">
                <a:solidFill>
                  <a:srgbClr val="FFFFFF"/>
                </a:solidFill>
                <a:latin typeface="ＭＳ Ｐゴシック" pitchFamily="50" charset="-128"/>
                <a:ea typeface="ＭＳ Ｐゴシック" pitchFamily="50" charset="-128"/>
                <a:cs typeface="CiscoSansTT Light"/>
                <a:sym typeface="CiscoSansTT Light"/>
              </a:rPr>
              <a:t/>
            </a:r>
            <a:br>
              <a:rPr lang="en-US" altLang="ja-JP" sz="1500" kern="0" dirty="0">
                <a:solidFill>
                  <a:srgbClr val="FFFFFF"/>
                </a:solidFill>
                <a:latin typeface="ＭＳ Ｐゴシック" pitchFamily="50" charset="-128"/>
                <a:ea typeface="ＭＳ Ｐゴシック" pitchFamily="50" charset="-128"/>
                <a:cs typeface="CiscoSansTT Light"/>
                <a:sym typeface="CiscoSansTT Light"/>
              </a:rPr>
            </a:br>
            <a:r>
              <a:rPr lang="ja-JP" altLang="fr-FR" sz="1500" kern="0" dirty="0">
                <a:solidFill>
                  <a:srgbClr val="FFFFFF"/>
                </a:solidFill>
                <a:latin typeface="ＭＳ Ｐゴシック" pitchFamily="50" charset="-128"/>
                <a:ea typeface="ＭＳ Ｐゴシック" pitchFamily="50" charset="-128"/>
                <a:cs typeface="CiscoSansTT Light"/>
                <a:sym typeface="CiscoSansTT Light"/>
              </a:rPr>
              <a:t>されます。</a:t>
            </a:r>
          </a:p>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endParaRPr lang="ja-JP" altLang="fr-FR" sz="1500" kern="0" dirty="0">
              <a:solidFill>
                <a:srgbClr val="FFFFFF"/>
              </a:solidFill>
              <a:latin typeface="ＭＳ Ｐゴシック" pitchFamily="50" charset="-128"/>
              <a:ea typeface="ＭＳ Ｐゴシック" pitchFamily="50" charset="-128"/>
              <a:cs typeface="CiscoSansTT Light"/>
              <a:sym typeface="CiscoSansTT Light"/>
            </a:endParaRPr>
          </a:p>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endParaRPr lang="ja-JP" altLang="fr-FR" sz="1500" kern="0" dirty="0">
              <a:solidFill>
                <a:srgbClr val="FFFFFF"/>
              </a:solidFill>
              <a:latin typeface="ＭＳ Ｐゴシック" pitchFamily="50" charset="-128"/>
              <a:ea typeface="ＭＳ Ｐゴシック" pitchFamily="50" charset="-128"/>
              <a:cs typeface="CiscoSansTT Light"/>
              <a:sym typeface="CiscoSansTT Light"/>
            </a:endParaRPr>
          </a:p>
          <a:p>
            <a:pPr defTabSz="309563" fontAlgn="auto" hangingPunct="0">
              <a:spcBef>
                <a:spcPts val="0"/>
              </a:spcBef>
              <a:spcAft>
                <a:spcPts val="0"/>
              </a:spcAft>
              <a:defRPr sz="4000">
                <a:solidFill>
                  <a:srgbClr val="FFFFFF"/>
                </a:solidFill>
                <a:latin typeface="CiscoSansTT"/>
                <a:ea typeface="CiscoSansTT"/>
                <a:cs typeface="CiscoSansTT"/>
                <a:sym typeface="CiscoSansTT"/>
              </a:defRPr>
            </a:pPr>
            <a:r>
              <a:rPr lang="ja-JP" altLang="fr-FR" sz="2400" kern="0" dirty="0">
                <a:solidFill>
                  <a:srgbClr val="FFFFFF"/>
                </a:solidFill>
                <a:latin typeface="ＭＳ Ｐゴシック" pitchFamily="50" charset="-128"/>
                <a:ea typeface="ＭＳ Ｐゴシック" pitchFamily="50" charset="-128"/>
                <a:cs typeface="CiscoSansTT"/>
                <a:sym typeface="CiscoSansTT"/>
              </a:rPr>
              <a:t>半ウェイク状態での挨拶</a:t>
            </a:r>
          </a:p>
        </p:txBody>
      </p:sp>
      <p:pic>
        <p:nvPicPr>
          <p:cNvPr id="232" name="touch1.png" descr="touch1.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74281" y="3368831"/>
            <a:ext cx="1089854" cy="681159"/>
          </a:xfrm>
          <a:prstGeom prst="rect">
            <a:avLst/>
          </a:prstGeom>
          <a:ln w="12700">
            <a:miter lim="400000"/>
          </a:ln>
        </p:spPr>
      </p:pic>
      <p:sp>
        <p:nvSpPr>
          <p:cNvPr id="233" name="Rektangel"/>
          <p:cNvSpPr/>
          <p:nvPr/>
        </p:nvSpPr>
        <p:spPr>
          <a:xfrm>
            <a:off x="4778107" y="3725846"/>
            <a:ext cx="1082201" cy="315851"/>
          </a:xfrm>
          <a:prstGeom prst="rect">
            <a:avLst/>
          </a:prstGeom>
          <a:solidFill>
            <a:srgbClr val="000000"/>
          </a:solidFill>
          <a:ln w="12700">
            <a:miter lim="400000"/>
          </a:ln>
        </p:spPr>
        <p:txBody>
          <a:bodyPr lIns="19050" tIns="19050" rIns="19050" bIns="19050" anchor="ctr"/>
          <a:lstStyle/>
          <a:p>
            <a:pPr algn="ctr" defTabSz="309563" fontAlgn="auto" hangingPunct="0">
              <a:spcBef>
                <a:spcPts val="0"/>
              </a:spcBef>
              <a:spcAft>
                <a:spcPts val="0"/>
              </a:spcAft>
              <a:defRPr sz="3200"/>
            </a:pPr>
            <a:endParaRPr sz="1200" kern="0">
              <a:solidFill>
                <a:srgbClr val="000000"/>
              </a:solidFill>
              <a:latin typeface="Helvetica Light"/>
              <a:ea typeface="ＭＳ Ｐゴシック" pitchFamily="50" charset="-128"/>
              <a:cs typeface=""/>
              <a:sym typeface="Helvetica Light"/>
            </a:endParaRPr>
          </a:p>
        </p:txBody>
      </p:sp>
      <p:sp>
        <p:nvSpPr>
          <p:cNvPr id="234" name="Rektangel"/>
          <p:cNvSpPr/>
          <p:nvPr/>
        </p:nvSpPr>
        <p:spPr>
          <a:xfrm>
            <a:off x="4778107" y="3373354"/>
            <a:ext cx="1082201" cy="294032"/>
          </a:xfrm>
          <a:prstGeom prst="rect">
            <a:avLst/>
          </a:prstGeom>
          <a:solidFill>
            <a:srgbClr val="000000"/>
          </a:solidFill>
          <a:ln w="12700">
            <a:miter lim="400000"/>
          </a:ln>
        </p:spPr>
        <p:txBody>
          <a:bodyPr lIns="19050" tIns="19050" rIns="19050" bIns="19050" anchor="ctr"/>
          <a:lstStyle/>
          <a:p>
            <a:pPr algn="ctr" defTabSz="309563" fontAlgn="auto" hangingPunct="0">
              <a:spcBef>
                <a:spcPts val="0"/>
              </a:spcBef>
              <a:spcAft>
                <a:spcPts val="0"/>
              </a:spcAft>
              <a:defRPr sz="3200"/>
            </a:pPr>
            <a:endParaRPr sz="1200" kern="0">
              <a:solidFill>
                <a:srgbClr val="000000"/>
              </a:solidFill>
              <a:latin typeface="Helvetica Light"/>
              <a:ea typeface="ＭＳ Ｐゴシック" pitchFamily="50" charset="-128"/>
              <a:cs typeface=""/>
              <a:sym typeface="Helvetica Light"/>
            </a:endParaRPr>
          </a:p>
        </p:txBody>
      </p:sp>
      <p:sp>
        <p:nvSpPr>
          <p:cNvPr id="235" name="© 2016  Cisco and/or its affiliates. All rights reserved.   Cisco Confidential"/>
          <p:cNvSpPr txBox="1"/>
          <p:nvPr/>
        </p:nvSpPr>
        <p:spPr>
          <a:xfrm>
            <a:off x="5965927" y="4889977"/>
            <a:ext cx="3075623" cy="127194"/>
          </a:xfrm>
          <a:prstGeom prst="rect">
            <a:avLst/>
          </a:prstGeom>
          <a:ln w="12700">
            <a:miter lim="400000"/>
          </a:ln>
          <a:extLst>
            <a:ext uri="{C572A759-6A51-4108-AA02-DFA0A04FC94B}">
              <ma14:wrappingTextBoxFlag xmlns:ma14="http://schemas.microsoft.com/office/mac/drawingml/2011/main" val="1"/>
            </a:ext>
          </a:extLst>
        </p:spPr>
        <p:txBody>
          <a:bodyPr lIns="11547" tIns="11547" rIns="11547" bIns="11547" anchor="b">
            <a:spAutoFit/>
          </a:bodyPr>
          <a:lstStyle>
            <a:lvl1pPr algn="l" defTabSz="610744">
              <a:defRPr sz="1800">
                <a:solidFill>
                  <a:srgbClr val="FFFFFF">
                    <a:alpha val="60000"/>
                  </a:srgbClr>
                </a:solidFill>
                <a:latin typeface="CiscoSansTT"/>
                <a:ea typeface="CiscoSansTT"/>
                <a:cs typeface="CiscoSansTT"/>
                <a:sym typeface="CiscoSansTT"/>
              </a:defRPr>
            </a:lvl1pPr>
          </a:lstStyle>
          <a:p>
            <a:pPr defTabSz="229029" fontAlgn="auto" hangingPunct="0">
              <a:spcBef>
                <a:spcPts val="0"/>
              </a:spcBef>
              <a:spcAft>
                <a:spcPts val="0"/>
              </a:spcAft>
              <a:defRPr/>
            </a:pPr>
            <a:r>
              <a:rPr lang="fr-FR" altLang="ja-JP" sz="675" kern="0">
                <a:latin typeface="ＭＳ Ｐゴシック" pitchFamily="50" charset="-128"/>
                <a:ea typeface="ＭＳ Ｐゴシック" pitchFamily="50" charset="-128"/>
              </a:rPr>
              <a:t>© 2016  Cisco and/or its affiliates. All rights reserved. Cisco Confidential</a:t>
            </a:r>
          </a:p>
        </p:txBody>
      </p:sp>
    </p:spTree>
    <p:extLst>
      <p:ext uri="{BB962C8B-B14F-4D97-AF65-F5344CB8AC3E}">
        <p14:creationId xmlns:p14="http://schemas.microsoft.com/office/powerpoint/2010/main" val="395878779"/>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mona(1).png" descr="mona(1).png"/>
          <p:cNvPicPr>
            <a:picLocks noChangeAspect="1"/>
          </p:cNvPicPr>
          <p:nvPr/>
        </p:nvPicPr>
        <p:blipFill>
          <a:blip r:embed="rId3">
            <a:extLst/>
          </a:blip>
          <a:stretch>
            <a:fillRect/>
          </a:stretch>
        </p:blipFill>
        <p:spPr>
          <a:xfrm>
            <a:off x="-2382" y="-7143"/>
            <a:ext cx="9148763" cy="5182166"/>
          </a:xfrm>
          <a:prstGeom prst="rect">
            <a:avLst/>
          </a:prstGeom>
          <a:ln w="12700">
            <a:miter lim="400000"/>
          </a:ln>
        </p:spPr>
      </p:pic>
      <p:grpSp>
        <p:nvGrpSpPr>
          <p:cNvPr id="243" name="Grupper"/>
          <p:cNvGrpSpPr/>
          <p:nvPr/>
        </p:nvGrpSpPr>
        <p:grpSpPr>
          <a:xfrm>
            <a:off x="31774" y="0"/>
            <a:ext cx="9080501" cy="5143501"/>
            <a:chOff x="0" y="0"/>
            <a:chExt cx="24214666" cy="13716000"/>
          </a:xfrm>
        </p:grpSpPr>
        <p:pic>
          <p:nvPicPr>
            <p:cNvPr id="240" name="mona3.png" descr="mona3.png"/>
            <p:cNvPicPr>
              <a:picLocks noChangeAspect="1"/>
            </p:cNvPicPr>
            <p:nvPr/>
          </p:nvPicPr>
          <p:blipFill>
            <a:blip r:embed="rId4">
              <a:extLst/>
            </a:blip>
            <a:srcRect/>
            <a:stretch>
              <a:fillRect/>
            </a:stretch>
          </p:blipFill>
          <p:spPr>
            <a:xfrm>
              <a:off x="0" y="0"/>
              <a:ext cx="24214667" cy="13716000"/>
            </a:xfrm>
            <a:prstGeom prst="rect">
              <a:avLst/>
            </a:prstGeom>
            <a:ln w="12700" cap="flat">
              <a:noFill/>
              <a:miter lim="400000"/>
            </a:ln>
            <a:effectLst/>
          </p:spPr>
        </p:pic>
        <p:sp>
          <p:nvSpPr>
            <p:cNvPr id="241" name="Rektangel"/>
            <p:cNvSpPr/>
            <p:nvPr/>
          </p:nvSpPr>
          <p:spPr>
            <a:xfrm>
              <a:off x="7420788" y="2572197"/>
              <a:ext cx="9561893" cy="5401414"/>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sp>
          <p:nvSpPr>
            <p:cNvPr id="242" name="Rektangel"/>
            <p:cNvSpPr/>
            <p:nvPr/>
          </p:nvSpPr>
          <p:spPr>
            <a:xfrm>
              <a:off x="12642098" y="8909676"/>
              <a:ext cx="2917535" cy="1821042"/>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grpSp>
      <p:pic>
        <p:nvPicPr>
          <p:cNvPr id="244" name="pasted-image.pdf" descr="pasted-image.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0363" y="965930"/>
            <a:ext cx="3586163" cy="2017217"/>
          </a:xfrm>
          <a:prstGeom prst="rect">
            <a:avLst/>
          </a:prstGeom>
          <a:ln w="12700">
            <a:miter lim="400000"/>
          </a:ln>
        </p:spPr>
      </p:pic>
      <p:pic>
        <p:nvPicPr>
          <p:cNvPr id="245" name="Cisco_Logo_RGB_White.png" descr="Cisco_Logo_RGB_White.png"/>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115384" y="4849421"/>
            <a:ext cx="365903" cy="193341"/>
          </a:xfrm>
          <a:prstGeom prst="rect">
            <a:avLst/>
          </a:prstGeom>
          <a:ln w="12700">
            <a:miter lim="400000"/>
          </a:ln>
        </p:spPr>
      </p:pic>
      <p:pic>
        <p:nvPicPr>
          <p:cNvPr id="246" name="mona.png" descr="mona.png"/>
          <p:cNvPicPr>
            <a:picLocks noChangeAspect="1"/>
          </p:cNvPicPr>
          <p:nvPr/>
        </p:nvPicPr>
        <p:blipFill>
          <a:blip r:embed="rId7">
            <a:extLst/>
          </a:blip>
          <a:stretch>
            <a:fillRect/>
          </a:stretch>
        </p:blipFill>
        <p:spPr>
          <a:xfrm>
            <a:off x="-8710" y="-34056"/>
            <a:ext cx="9144001" cy="5179469"/>
          </a:xfrm>
          <a:prstGeom prst="rect">
            <a:avLst/>
          </a:prstGeom>
          <a:ln w="12700">
            <a:miter lim="400000"/>
          </a:ln>
        </p:spPr>
      </p:pic>
      <p:sp>
        <p:nvSpPr>
          <p:cNvPr id="247" name="Bildeforklaring"/>
          <p:cNvSpPr/>
          <p:nvPr/>
        </p:nvSpPr>
        <p:spPr>
          <a:xfrm>
            <a:off x="6264981" y="1951712"/>
            <a:ext cx="1597075" cy="696368"/>
          </a:xfrm>
          <a:custGeom>
            <a:avLst/>
            <a:gdLst/>
            <a:ahLst/>
            <a:cxnLst>
              <a:cxn ang="0">
                <a:pos x="wd2" y="hd2"/>
              </a:cxn>
              <a:cxn ang="5400000">
                <a:pos x="wd2" y="hd2"/>
              </a:cxn>
              <a:cxn ang="10800000">
                <a:pos x="wd2" y="hd2"/>
              </a:cxn>
              <a:cxn ang="16200000">
                <a:pos x="wd2" y="hd2"/>
              </a:cxn>
            </a:cxnLst>
            <a:rect l="0" t="0" r="r" b="b"/>
            <a:pathLst>
              <a:path w="21600" h="21600" extrusionOk="0">
                <a:moveTo>
                  <a:pt x="15686" y="0"/>
                </a:moveTo>
                <a:cubicBezTo>
                  <a:pt x="17637" y="0"/>
                  <a:pt x="19302" y="2774"/>
                  <a:pt x="19982" y="6694"/>
                </a:cubicBezTo>
                <a:lnTo>
                  <a:pt x="21600" y="7386"/>
                </a:lnTo>
                <a:lnTo>
                  <a:pt x="20292" y="9676"/>
                </a:lnTo>
                <a:cubicBezTo>
                  <a:pt x="20303" y="9984"/>
                  <a:pt x="20312" y="10294"/>
                  <a:pt x="20312" y="10608"/>
                </a:cubicBezTo>
                <a:lnTo>
                  <a:pt x="20312" y="10996"/>
                </a:lnTo>
                <a:cubicBezTo>
                  <a:pt x="20312" y="16855"/>
                  <a:pt x="18241" y="21600"/>
                  <a:pt x="15686" y="21600"/>
                </a:cubicBezTo>
                <a:lnTo>
                  <a:pt x="4626" y="21600"/>
                </a:lnTo>
                <a:cubicBezTo>
                  <a:pt x="2071" y="21600"/>
                  <a:pt x="0" y="16855"/>
                  <a:pt x="0" y="10996"/>
                </a:cubicBezTo>
                <a:lnTo>
                  <a:pt x="0" y="10608"/>
                </a:lnTo>
                <a:cubicBezTo>
                  <a:pt x="0" y="4750"/>
                  <a:pt x="2071" y="0"/>
                  <a:pt x="4626" y="0"/>
                </a:cubicBezTo>
                <a:lnTo>
                  <a:pt x="15686" y="0"/>
                </a:lnTo>
                <a:close/>
              </a:path>
            </a:pathLst>
          </a:custGeom>
          <a:solidFill>
            <a:srgbClr val="1AC0CF"/>
          </a:solidFill>
          <a:ln w="12700">
            <a:miter lim="400000"/>
          </a:ln>
        </p:spPr>
        <p:txBody>
          <a:bodyPr lIns="19050" tIns="19050" rIns="19050" bIns="19050" anchor="ct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sp>
        <p:nvSpPr>
          <p:cNvPr id="248" name="Where do I…"/>
          <p:cNvSpPr txBox="1"/>
          <p:nvPr/>
        </p:nvSpPr>
        <p:spPr>
          <a:xfrm>
            <a:off x="6339547" y="2097013"/>
            <a:ext cx="1469313" cy="438582"/>
          </a:xfrm>
          <a:prstGeom prst="rect">
            <a:avLst/>
          </a:prstGeom>
          <a:ln w="12700">
            <a:miter lim="400000"/>
          </a:ln>
          <a:extLst>
            <a:ext uri="{C572A759-6A51-4108-AA02-DFA0A04FC94B}">
              <ma14:wrappingTextBoxFlag xmlns:ma14="http://schemas.microsoft.com/office/mac/drawingml/2011/main" val="1"/>
            </a:ext>
          </a:extLst>
        </p:spPr>
        <p:txBody>
          <a:bodyPr wrap="none" lIns="45720" tIns="45720" rIns="45720" bIns="45720">
            <a:spAutoFit/>
          </a:bodyPr>
          <a:lstStyle/>
          <a:p>
            <a:pPr defTabSz="457200" fontAlgn="auto" hangingPunct="0">
              <a:spcBef>
                <a:spcPts val="0"/>
              </a:spcBef>
              <a:spcAft>
                <a:spcPts val="0"/>
              </a:spcAft>
              <a:defRPr sz="3000">
                <a:solidFill>
                  <a:srgbClr val="FFFFFF"/>
                </a:solidFill>
                <a:latin typeface="CiscoSansTT Light"/>
                <a:ea typeface="CiscoSansTT Light"/>
                <a:cs typeface="CiscoSansTT Light"/>
                <a:sym typeface="CiscoSansTT Light"/>
              </a:defRPr>
            </a:pPr>
            <a:r>
              <a:rPr lang="ja-JP" altLang="fr-FR" sz="1125" kern="0">
                <a:solidFill>
                  <a:srgbClr val="FFFFFF"/>
                </a:solidFill>
                <a:latin typeface="ＭＳ Ｐゴシック" pitchFamily="50" charset="-128"/>
                <a:ea typeface="ＭＳ Ｐゴシック" pitchFamily="50" charset="-128"/>
                <a:cs typeface="CiscoSansTT Light"/>
                <a:sym typeface="CiscoSansTT Light"/>
              </a:rPr>
              <a:t>操作するにはどこから </a:t>
            </a:r>
          </a:p>
          <a:p>
            <a:pPr defTabSz="457200" fontAlgn="auto" hangingPunct="0">
              <a:spcBef>
                <a:spcPts val="0"/>
              </a:spcBef>
              <a:spcAft>
                <a:spcPts val="0"/>
              </a:spcAft>
              <a:defRPr sz="3000">
                <a:solidFill>
                  <a:srgbClr val="FFFFFF"/>
                </a:solidFill>
                <a:latin typeface="CiscoSansTT Light"/>
                <a:ea typeface="CiscoSansTT Light"/>
                <a:cs typeface="CiscoSansTT Light"/>
                <a:sym typeface="CiscoSansTT Light"/>
              </a:defRPr>
            </a:pPr>
            <a:r>
              <a:rPr lang="ja-JP" altLang="fr-FR" sz="1125" kern="0">
                <a:solidFill>
                  <a:srgbClr val="FFFFFF"/>
                </a:solidFill>
                <a:latin typeface="ＭＳ Ｐゴシック" pitchFamily="50" charset="-128"/>
                <a:ea typeface="ＭＳ Ｐゴシック" pitchFamily="50" charset="-128"/>
                <a:cs typeface="CiscoSansTT Light"/>
                <a:sym typeface="CiscoSansTT Light"/>
              </a:rPr>
              <a:t>始めればいいの</a:t>
            </a:r>
            <a:r>
              <a:rPr lang="fr-FR" altLang="ja-JP" sz="1125" kern="0">
                <a:solidFill>
                  <a:srgbClr val="FFFFFF"/>
                </a:solidFill>
                <a:latin typeface="ＭＳ Ｐゴシック" pitchFamily="50" charset="-128"/>
                <a:ea typeface="ＭＳ Ｐゴシック" pitchFamily="50" charset="-128"/>
                <a:cs typeface="CiscoSansTT Light"/>
                <a:sym typeface="CiscoSansTT Light"/>
              </a:rPr>
              <a:t>?</a:t>
            </a:r>
          </a:p>
        </p:txBody>
      </p:sp>
      <p:sp>
        <p:nvSpPr>
          <p:cNvPr id="249" name="The screen transitions…"/>
          <p:cNvSpPr txBox="1"/>
          <p:nvPr/>
        </p:nvSpPr>
        <p:spPr>
          <a:xfrm>
            <a:off x="343575" y="749330"/>
            <a:ext cx="2171089" cy="1744067"/>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p>
            <a:pPr defTabSz="171450" fontAlgn="auto" hangingPunct="0">
              <a:lnSpc>
                <a:spcPct val="117999"/>
              </a:lnSpc>
              <a:spcBef>
                <a:spcPts val="0"/>
              </a:spcBef>
              <a:spcAft>
                <a:spcPts val="0"/>
              </a:spcAft>
              <a:defRPr sz="4000">
                <a:solidFill>
                  <a:srgbClr val="FFFFFF"/>
                </a:solidFill>
                <a:latin typeface="CiscoSansTT Light"/>
                <a:ea typeface="CiscoSansTT Light"/>
                <a:cs typeface="CiscoSansTT Light"/>
                <a:sym typeface="CiscoSansTT Light"/>
              </a:defRPr>
            </a:pPr>
            <a:r>
              <a:rPr lang="ja-JP" altLang="fr-FR" sz="1500" kern="0" dirty="0">
                <a:solidFill>
                  <a:srgbClr val="FFFFFF"/>
                </a:solidFill>
                <a:latin typeface="ＭＳ Ｐゴシック" pitchFamily="50" charset="-128"/>
                <a:ea typeface="ＭＳ Ｐゴシック" pitchFamily="50" charset="-128"/>
                <a:cs typeface="CiscoSansTT Light"/>
                <a:sym typeface="CiscoSansTT Light"/>
              </a:rPr>
              <a:t>スクリーンは自動的に</a:t>
            </a:r>
          </a:p>
          <a:p>
            <a:pPr defTabSz="171450" fontAlgn="auto" hangingPunct="0">
              <a:lnSpc>
                <a:spcPct val="117999"/>
              </a:lnSpc>
              <a:spcBef>
                <a:spcPts val="0"/>
              </a:spcBef>
              <a:spcAft>
                <a:spcPts val="0"/>
              </a:spcAft>
              <a:defRPr sz="4000">
                <a:solidFill>
                  <a:srgbClr val="FFFFFF"/>
                </a:solidFill>
                <a:latin typeface="CiscoSansTT Light"/>
                <a:ea typeface="CiscoSansTT Light"/>
                <a:cs typeface="CiscoSansTT Light"/>
                <a:sym typeface="CiscoSansTT Light"/>
              </a:defRPr>
            </a:pPr>
            <a:r>
              <a:rPr lang="ja-JP" altLang="fr-FR" sz="1500" kern="0" dirty="0">
                <a:solidFill>
                  <a:srgbClr val="FFFFFF"/>
                </a:solidFill>
                <a:latin typeface="ＭＳ Ｐゴシック" pitchFamily="50" charset="-128"/>
                <a:ea typeface="ＭＳ Ｐゴシック" pitchFamily="50" charset="-128"/>
                <a:cs typeface="CiscoSansTT Light"/>
                <a:sym typeface="CiscoSansTT Light"/>
              </a:rPr>
              <a:t>切り替わります</a:t>
            </a:r>
          </a:p>
          <a:p>
            <a:pPr defTabSz="171450" fontAlgn="auto" hangingPunct="0">
              <a:lnSpc>
                <a:spcPct val="117999"/>
              </a:lnSpc>
              <a:spcBef>
                <a:spcPts val="0"/>
              </a:spcBef>
              <a:spcAft>
                <a:spcPts val="0"/>
              </a:spcAft>
              <a:defRPr sz="4000">
                <a:solidFill>
                  <a:srgbClr val="FFFFFF"/>
                </a:solidFill>
                <a:latin typeface="CiscoSansTT Light"/>
                <a:ea typeface="CiscoSansTT Light"/>
                <a:cs typeface="CiscoSansTT Light"/>
                <a:sym typeface="CiscoSansTT Light"/>
              </a:defRPr>
            </a:pPr>
            <a:endParaRPr lang="ja-JP" altLang="fr-FR" sz="1500" kern="0" dirty="0">
              <a:solidFill>
                <a:srgbClr val="FFFFFF"/>
              </a:solidFill>
              <a:latin typeface="ＭＳ Ｐゴシック" pitchFamily="50" charset="-128"/>
              <a:ea typeface="ＭＳ Ｐゴシック" pitchFamily="50" charset="-128"/>
              <a:cs typeface="CiscoSansTT Light"/>
              <a:sym typeface="CiscoSansTT Light"/>
            </a:endParaRPr>
          </a:p>
          <a:p>
            <a:pPr defTabSz="171450" fontAlgn="auto" hangingPunct="0">
              <a:lnSpc>
                <a:spcPct val="117999"/>
              </a:lnSpc>
              <a:spcBef>
                <a:spcPts val="0"/>
              </a:spcBef>
              <a:spcAft>
                <a:spcPts val="0"/>
              </a:spcAft>
              <a:defRPr sz="2200">
                <a:latin typeface="Helvetica Neue"/>
                <a:ea typeface="Helvetica Neue"/>
                <a:cs typeface="Helvetica Neue"/>
                <a:sym typeface="Helvetica Neue"/>
              </a:defRPr>
            </a:pPr>
            <a:endParaRPr lang="ja-JP" altLang="fr-FR" sz="825" kern="0" dirty="0">
              <a:solidFill>
                <a:srgbClr val="000000"/>
              </a:solidFill>
              <a:latin typeface="ＭＳ Ｐゴシック" pitchFamily="50" charset="-128"/>
              <a:ea typeface="ＭＳ Ｐゴシック" pitchFamily="50" charset="-128"/>
              <a:cs typeface="Helvetica Neue"/>
              <a:sym typeface="Helvetica Neue"/>
            </a:endParaRPr>
          </a:p>
          <a:p>
            <a:pPr defTabSz="309563" fontAlgn="auto" hangingPunct="0">
              <a:spcBef>
                <a:spcPts val="0"/>
              </a:spcBef>
              <a:spcAft>
                <a:spcPts val="0"/>
              </a:spcAft>
              <a:defRPr sz="4000">
                <a:solidFill>
                  <a:srgbClr val="FFFFFF"/>
                </a:solidFill>
                <a:latin typeface="CiscoSansTT"/>
                <a:ea typeface="CiscoSansTT"/>
                <a:cs typeface="CiscoSansTT"/>
                <a:sym typeface="CiscoSansTT"/>
              </a:defRPr>
            </a:pPr>
            <a:r>
              <a:rPr lang="ja-JP" altLang="fr-FR" sz="2400" kern="0" dirty="0">
                <a:solidFill>
                  <a:srgbClr val="FFFFFF"/>
                </a:solidFill>
                <a:latin typeface="ＭＳ Ｐゴシック" pitchFamily="50" charset="-128"/>
                <a:ea typeface="ＭＳ Ｐゴシック" pitchFamily="50" charset="-128"/>
                <a:cs typeface="CiscoSansTT"/>
                <a:sym typeface="CiscoSansTT"/>
              </a:rPr>
              <a:t>半ウェイク状態でのガイダンス</a:t>
            </a:r>
          </a:p>
        </p:txBody>
      </p:sp>
      <p:pic>
        <p:nvPicPr>
          <p:cNvPr id="250" name="touch1.png" descr="touch1.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74281" y="3368831"/>
            <a:ext cx="1089854" cy="681159"/>
          </a:xfrm>
          <a:prstGeom prst="rect">
            <a:avLst/>
          </a:prstGeom>
          <a:ln w="12700">
            <a:miter lim="400000"/>
          </a:ln>
        </p:spPr>
      </p:pic>
      <p:sp>
        <p:nvSpPr>
          <p:cNvPr id="251" name="Rektangel"/>
          <p:cNvSpPr/>
          <p:nvPr/>
        </p:nvSpPr>
        <p:spPr>
          <a:xfrm>
            <a:off x="4778107" y="3725846"/>
            <a:ext cx="1082201" cy="315851"/>
          </a:xfrm>
          <a:prstGeom prst="rect">
            <a:avLst/>
          </a:prstGeom>
          <a:solidFill>
            <a:srgbClr val="000000"/>
          </a:solidFill>
          <a:ln w="12700">
            <a:miter lim="400000"/>
          </a:ln>
        </p:spPr>
        <p:txBody>
          <a:bodyPr lIns="19050" tIns="19050" rIns="19050" bIns="19050" anchor="ctr"/>
          <a:lstStyle/>
          <a:p>
            <a:pPr algn="ctr" defTabSz="309563" fontAlgn="auto" hangingPunct="0">
              <a:spcBef>
                <a:spcPts val="0"/>
              </a:spcBef>
              <a:spcAft>
                <a:spcPts val="0"/>
              </a:spcAft>
              <a:defRPr sz="3200"/>
            </a:pPr>
            <a:endParaRPr sz="1200" kern="0">
              <a:solidFill>
                <a:srgbClr val="000000"/>
              </a:solidFill>
              <a:latin typeface="Helvetica Light"/>
              <a:ea typeface="ＭＳ Ｐゴシック" pitchFamily="50" charset="-128"/>
              <a:cs typeface=""/>
              <a:sym typeface="Helvetica Light"/>
            </a:endParaRPr>
          </a:p>
        </p:txBody>
      </p:sp>
      <p:sp>
        <p:nvSpPr>
          <p:cNvPr id="252" name="Rektangel"/>
          <p:cNvSpPr/>
          <p:nvPr/>
        </p:nvSpPr>
        <p:spPr>
          <a:xfrm>
            <a:off x="4778107" y="3373354"/>
            <a:ext cx="1082201" cy="294032"/>
          </a:xfrm>
          <a:prstGeom prst="rect">
            <a:avLst/>
          </a:prstGeom>
          <a:solidFill>
            <a:srgbClr val="000000"/>
          </a:solidFill>
          <a:ln w="12700">
            <a:miter lim="400000"/>
          </a:ln>
        </p:spPr>
        <p:txBody>
          <a:bodyPr lIns="19050" tIns="19050" rIns="19050" bIns="19050" anchor="ctr"/>
          <a:lstStyle/>
          <a:p>
            <a:pPr algn="ctr" defTabSz="309563" fontAlgn="auto" hangingPunct="0">
              <a:spcBef>
                <a:spcPts val="0"/>
              </a:spcBef>
              <a:spcAft>
                <a:spcPts val="0"/>
              </a:spcAft>
              <a:defRPr sz="3200"/>
            </a:pPr>
            <a:endParaRPr sz="1200" kern="0">
              <a:solidFill>
                <a:srgbClr val="000000"/>
              </a:solidFill>
              <a:latin typeface="Helvetica Light"/>
              <a:ea typeface="ＭＳ Ｐゴシック" pitchFamily="50" charset="-128"/>
              <a:cs typeface=""/>
              <a:sym typeface="Helvetica Light"/>
            </a:endParaRPr>
          </a:p>
        </p:txBody>
      </p:sp>
      <p:sp>
        <p:nvSpPr>
          <p:cNvPr id="253" name="© 2016  Cisco and/or its affiliates. All rights reserved.   Cisco Confidential"/>
          <p:cNvSpPr txBox="1"/>
          <p:nvPr/>
        </p:nvSpPr>
        <p:spPr>
          <a:xfrm>
            <a:off x="5965927" y="4889977"/>
            <a:ext cx="3075623" cy="127194"/>
          </a:xfrm>
          <a:prstGeom prst="rect">
            <a:avLst/>
          </a:prstGeom>
          <a:ln w="12700">
            <a:miter lim="400000"/>
          </a:ln>
          <a:extLst>
            <a:ext uri="{C572A759-6A51-4108-AA02-DFA0A04FC94B}">
              <ma14:wrappingTextBoxFlag xmlns:ma14="http://schemas.microsoft.com/office/mac/drawingml/2011/main" val="1"/>
            </a:ext>
          </a:extLst>
        </p:spPr>
        <p:txBody>
          <a:bodyPr lIns="11547" tIns="11547" rIns="11547" bIns="11547" anchor="b">
            <a:spAutoFit/>
          </a:bodyPr>
          <a:lstStyle>
            <a:lvl1pPr algn="l" defTabSz="610744">
              <a:defRPr sz="1800">
                <a:solidFill>
                  <a:srgbClr val="FFFFFF">
                    <a:alpha val="60000"/>
                  </a:srgbClr>
                </a:solidFill>
                <a:latin typeface="CiscoSansTT"/>
                <a:ea typeface="CiscoSansTT"/>
                <a:cs typeface="CiscoSansTT"/>
                <a:sym typeface="CiscoSansTT"/>
              </a:defRPr>
            </a:lvl1pPr>
          </a:lstStyle>
          <a:p>
            <a:pPr defTabSz="229029" fontAlgn="auto" hangingPunct="0">
              <a:spcBef>
                <a:spcPts val="0"/>
              </a:spcBef>
              <a:spcAft>
                <a:spcPts val="0"/>
              </a:spcAft>
              <a:defRPr/>
            </a:pPr>
            <a:r>
              <a:rPr lang="fr-FR" altLang="ja-JP" sz="675" kern="0">
                <a:latin typeface="ＭＳ Ｐゴシック" pitchFamily="50" charset="-128"/>
                <a:ea typeface="ＭＳ Ｐゴシック" pitchFamily="50" charset="-128"/>
              </a:rPr>
              <a:t>© 2016  Cisco and/or its affiliates. All rights reserved. Cisco Confidential</a:t>
            </a:r>
          </a:p>
        </p:txBody>
      </p:sp>
    </p:spTree>
    <p:extLst>
      <p:ext uri="{BB962C8B-B14F-4D97-AF65-F5344CB8AC3E}">
        <p14:creationId xmlns:p14="http://schemas.microsoft.com/office/powerpoint/2010/main" val="2066904325"/>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mona(1).png" descr="mona(1).png"/>
          <p:cNvPicPr>
            <a:picLocks noChangeAspect="1"/>
          </p:cNvPicPr>
          <p:nvPr/>
        </p:nvPicPr>
        <p:blipFill>
          <a:blip r:embed="rId3">
            <a:extLst/>
          </a:blip>
          <a:stretch>
            <a:fillRect/>
          </a:stretch>
        </p:blipFill>
        <p:spPr>
          <a:xfrm>
            <a:off x="-2382" y="-7143"/>
            <a:ext cx="9148763" cy="5182166"/>
          </a:xfrm>
          <a:prstGeom prst="rect">
            <a:avLst/>
          </a:prstGeom>
          <a:ln w="12700">
            <a:miter lim="400000"/>
          </a:ln>
        </p:spPr>
      </p:pic>
      <p:pic>
        <p:nvPicPr>
          <p:cNvPr id="258" name="mona(1).png" descr="mona(1).png"/>
          <p:cNvPicPr>
            <a:picLocks noChangeAspect="1"/>
          </p:cNvPicPr>
          <p:nvPr/>
        </p:nvPicPr>
        <p:blipFill>
          <a:blip r:embed="rId3">
            <a:extLst/>
          </a:blip>
          <a:stretch>
            <a:fillRect/>
          </a:stretch>
        </p:blipFill>
        <p:spPr>
          <a:xfrm>
            <a:off x="-2382" y="-7143"/>
            <a:ext cx="9148763" cy="5182166"/>
          </a:xfrm>
          <a:prstGeom prst="rect">
            <a:avLst/>
          </a:prstGeom>
          <a:ln w="12700">
            <a:miter lim="400000"/>
          </a:ln>
        </p:spPr>
      </p:pic>
      <p:grpSp>
        <p:nvGrpSpPr>
          <p:cNvPr id="262" name="Grupper"/>
          <p:cNvGrpSpPr/>
          <p:nvPr/>
        </p:nvGrpSpPr>
        <p:grpSpPr>
          <a:xfrm>
            <a:off x="31774" y="0"/>
            <a:ext cx="9080501" cy="5143501"/>
            <a:chOff x="0" y="0"/>
            <a:chExt cx="24214666" cy="13716000"/>
          </a:xfrm>
        </p:grpSpPr>
        <p:pic>
          <p:nvPicPr>
            <p:cNvPr id="259" name="mona3.png" descr="mona3.png"/>
            <p:cNvPicPr>
              <a:picLocks noChangeAspect="1"/>
            </p:cNvPicPr>
            <p:nvPr/>
          </p:nvPicPr>
          <p:blipFill>
            <a:blip r:embed="rId4">
              <a:extLst/>
            </a:blip>
            <a:srcRect/>
            <a:stretch>
              <a:fillRect/>
            </a:stretch>
          </p:blipFill>
          <p:spPr>
            <a:xfrm>
              <a:off x="0" y="0"/>
              <a:ext cx="24214667" cy="13716000"/>
            </a:xfrm>
            <a:prstGeom prst="rect">
              <a:avLst/>
            </a:prstGeom>
            <a:ln w="12700" cap="flat">
              <a:noFill/>
              <a:miter lim="400000"/>
            </a:ln>
            <a:effectLst/>
          </p:spPr>
        </p:pic>
        <p:sp>
          <p:nvSpPr>
            <p:cNvPr id="260" name="Rektangel"/>
            <p:cNvSpPr/>
            <p:nvPr/>
          </p:nvSpPr>
          <p:spPr>
            <a:xfrm>
              <a:off x="7420788" y="2572197"/>
              <a:ext cx="9561893" cy="5401414"/>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sp>
          <p:nvSpPr>
            <p:cNvPr id="261" name="Rektangel"/>
            <p:cNvSpPr/>
            <p:nvPr/>
          </p:nvSpPr>
          <p:spPr>
            <a:xfrm>
              <a:off x="12642098" y="8909676"/>
              <a:ext cx="2917535" cy="1821042"/>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grpSp>
      <p:pic>
        <p:nvPicPr>
          <p:cNvPr id="263" name="pasted-image.pdf" descr="pasted-image.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80" y="3347480"/>
            <a:ext cx="1149940" cy="718713"/>
          </a:xfrm>
          <a:prstGeom prst="rect">
            <a:avLst/>
          </a:prstGeom>
          <a:ln w="12700">
            <a:miter lim="400000"/>
          </a:ln>
        </p:spPr>
      </p:pic>
      <p:pic>
        <p:nvPicPr>
          <p:cNvPr id="264" name="Cisco_Logo_RGB_White.png" descr="Cisco_Logo_RGB_White.png"/>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115384" y="4849421"/>
            <a:ext cx="365903" cy="193341"/>
          </a:xfrm>
          <a:prstGeom prst="rect">
            <a:avLst/>
          </a:prstGeom>
          <a:ln w="12700">
            <a:miter lim="400000"/>
          </a:ln>
        </p:spPr>
      </p:pic>
      <p:grpSp>
        <p:nvGrpSpPr>
          <p:cNvPr id="267" name="Grupper"/>
          <p:cNvGrpSpPr/>
          <p:nvPr/>
        </p:nvGrpSpPr>
        <p:grpSpPr>
          <a:xfrm>
            <a:off x="2817019" y="969631"/>
            <a:ext cx="3586163" cy="2017217"/>
            <a:chOff x="0" y="0"/>
            <a:chExt cx="9563100" cy="5379242"/>
          </a:xfrm>
        </p:grpSpPr>
        <p:pic>
          <p:nvPicPr>
            <p:cNvPr id="265" name="pasted-image.pdf" descr="pasted-image.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563100" cy="5379243"/>
            </a:xfrm>
            <a:prstGeom prst="rect">
              <a:avLst/>
            </a:prstGeom>
            <a:ln w="12700" cap="flat">
              <a:noFill/>
              <a:miter lim="400000"/>
            </a:ln>
            <a:effectLst/>
          </p:spPr>
        </p:pic>
        <p:pic>
          <p:nvPicPr>
            <p:cNvPr id="266" name="pasted-image.pdf" descr="pasted-image.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78825" y="2542756"/>
              <a:ext cx="931407" cy="931407"/>
            </a:xfrm>
            <a:prstGeom prst="rect">
              <a:avLst/>
            </a:prstGeom>
            <a:ln w="12700" cap="flat">
              <a:noFill/>
              <a:miter lim="400000"/>
            </a:ln>
            <a:effectLst/>
          </p:spPr>
        </p:pic>
      </p:grpSp>
      <p:pic>
        <p:nvPicPr>
          <p:cNvPr id="268" name="person touching.png" descr="person touching.png"/>
          <p:cNvPicPr>
            <a:picLocks noChangeAspect="1"/>
          </p:cNvPicPr>
          <p:nvPr/>
        </p:nvPicPr>
        <p:blipFill>
          <a:blip r:embed="rId9">
            <a:extLst/>
          </a:blip>
          <a:stretch>
            <a:fillRect/>
          </a:stretch>
        </p:blipFill>
        <p:spPr>
          <a:xfrm>
            <a:off x="343575" y="11314"/>
            <a:ext cx="9144001" cy="5179469"/>
          </a:xfrm>
          <a:prstGeom prst="rect">
            <a:avLst/>
          </a:prstGeom>
          <a:ln w="12700">
            <a:miter lim="400000"/>
          </a:ln>
        </p:spPr>
      </p:pic>
      <p:sp>
        <p:nvSpPr>
          <p:cNvPr id="269" name="Bildeforklaring"/>
          <p:cNvSpPr/>
          <p:nvPr/>
        </p:nvSpPr>
        <p:spPr>
          <a:xfrm>
            <a:off x="5603052" y="1100868"/>
            <a:ext cx="1597075" cy="696368"/>
          </a:xfrm>
          <a:custGeom>
            <a:avLst/>
            <a:gdLst/>
            <a:ahLst/>
            <a:cxnLst>
              <a:cxn ang="0">
                <a:pos x="wd2" y="hd2"/>
              </a:cxn>
              <a:cxn ang="5400000">
                <a:pos x="wd2" y="hd2"/>
              </a:cxn>
              <a:cxn ang="10800000">
                <a:pos x="wd2" y="hd2"/>
              </a:cxn>
              <a:cxn ang="16200000">
                <a:pos x="wd2" y="hd2"/>
              </a:cxn>
            </a:cxnLst>
            <a:rect l="0" t="0" r="r" b="b"/>
            <a:pathLst>
              <a:path w="21600" h="21600" extrusionOk="0">
                <a:moveTo>
                  <a:pt x="15686" y="0"/>
                </a:moveTo>
                <a:cubicBezTo>
                  <a:pt x="17637" y="0"/>
                  <a:pt x="19302" y="2774"/>
                  <a:pt x="19982" y="6694"/>
                </a:cubicBezTo>
                <a:lnTo>
                  <a:pt x="21600" y="7386"/>
                </a:lnTo>
                <a:lnTo>
                  <a:pt x="20292" y="9676"/>
                </a:lnTo>
                <a:cubicBezTo>
                  <a:pt x="20303" y="9984"/>
                  <a:pt x="20312" y="10294"/>
                  <a:pt x="20312" y="10608"/>
                </a:cubicBezTo>
                <a:lnTo>
                  <a:pt x="20312" y="10996"/>
                </a:lnTo>
                <a:cubicBezTo>
                  <a:pt x="20312" y="16855"/>
                  <a:pt x="18241" y="21600"/>
                  <a:pt x="15686" y="21600"/>
                </a:cubicBezTo>
                <a:lnTo>
                  <a:pt x="4626" y="21600"/>
                </a:lnTo>
                <a:cubicBezTo>
                  <a:pt x="2071" y="21600"/>
                  <a:pt x="0" y="16855"/>
                  <a:pt x="0" y="10996"/>
                </a:cubicBezTo>
                <a:lnTo>
                  <a:pt x="0" y="10608"/>
                </a:lnTo>
                <a:cubicBezTo>
                  <a:pt x="0" y="4750"/>
                  <a:pt x="2071" y="0"/>
                  <a:pt x="4626" y="0"/>
                </a:cubicBezTo>
                <a:lnTo>
                  <a:pt x="15686" y="0"/>
                </a:lnTo>
                <a:close/>
              </a:path>
            </a:pathLst>
          </a:custGeom>
          <a:solidFill>
            <a:srgbClr val="1AC0CF"/>
          </a:solidFill>
          <a:ln w="12700">
            <a:miter lim="400000"/>
          </a:ln>
        </p:spPr>
        <p:txBody>
          <a:bodyPr lIns="19050" tIns="19050" rIns="19050" bIns="19050" anchor="ct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sp>
        <p:nvSpPr>
          <p:cNvPr id="270" name="What can I do?"/>
          <p:cNvSpPr txBox="1"/>
          <p:nvPr/>
        </p:nvSpPr>
        <p:spPr>
          <a:xfrm>
            <a:off x="5748721" y="1305701"/>
            <a:ext cx="1268937" cy="265457"/>
          </a:xfrm>
          <a:prstGeom prst="rect">
            <a:avLst/>
          </a:prstGeom>
          <a:ln w="12700">
            <a:miter lim="400000"/>
          </a:ln>
          <a:extLst>
            <a:ext uri="{C572A759-6A51-4108-AA02-DFA0A04FC94B}">
              <ma14:wrappingTextBoxFlag xmlns:ma14="http://schemas.microsoft.com/office/mac/drawingml/2011/main" val="1"/>
            </a:ext>
          </a:extLst>
        </p:spPr>
        <p:txBody>
          <a:bodyPr wrap="none" lIns="45720" tIns="45720" rIns="45720" bIns="45720">
            <a:spAutoFit/>
          </a:bodyPr>
          <a:lstStyle>
            <a:lvl1pPr algn="l" defTabSz="1219200">
              <a:defRPr sz="3000">
                <a:solidFill>
                  <a:srgbClr val="FFFFFF"/>
                </a:solidFill>
                <a:latin typeface="CiscoSansTT Light"/>
                <a:ea typeface="CiscoSansTT Light"/>
                <a:cs typeface="CiscoSansTT Light"/>
                <a:sym typeface="CiscoSansTT Light"/>
              </a:defRPr>
            </a:lvl1pPr>
          </a:lstStyle>
          <a:p>
            <a:pPr defTabSz="457200" fontAlgn="auto" hangingPunct="0">
              <a:spcBef>
                <a:spcPts val="0"/>
              </a:spcBef>
              <a:spcAft>
                <a:spcPts val="0"/>
              </a:spcAft>
              <a:defRPr/>
            </a:pPr>
            <a:r>
              <a:rPr lang="ja-JP" altLang="fr-FR" sz="1125" kern="0">
                <a:latin typeface="ＭＳ Ｐゴシック" pitchFamily="50" charset="-128"/>
                <a:ea typeface="ＭＳ Ｐゴシック" pitchFamily="50" charset="-128"/>
              </a:rPr>
              <a:t>何をすればいいの</a:t>
            </a:r>
            <a:r>
              <a:rPr lang="fr-FR" altLang="ja-JP" sz="1125" kern="0">
                <a:latin typeface="ＭＳ Ｐゴシック" pitchFamily="50" charset="-128"/>
                <a:ea typeface="ＭＳ Ｐゴシック" pitchFamily="50" charset="-128"/>
              </a:rPr>
              <a:t>?</a:t>
            </a:r>
          </a:p>
        </p:txBody>
      </p:sp>
      <p:sp>
        <p:nvSpPr>
          <p:cNvPr id="271" name="Anna touches the touch panel and the system goes into a brighter state…"/>
          <p:cNvSpPr txBox="1"/>
          <p:nvPr/>
        </p:nvSpPr>
        <p:spPr>
          <a:xfrm>
            <a:off x="343575" y="749329"/>
            <a:ext cx="2072675" cy="1561966"/>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spAutoFit/>
          </a:bodyPr>
          <a:lstStyle/>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r>
              <a:rPr lang="ja-JP" altLang="fr-FR" sz="1500" kern="0" dirty="0">
                <a:solidFill>
                  <a:srgbClr val="FFFFFF"/>
                </a:solidFill>
                <a:latin typeface="ＭＳ Ｐゴシック" pitchFamily="50" charset="-128"/>
                <a:ea typeface="ＭＳ Ｐゴシック" pitchFamily="50" charset="-128"/>
                <a:cs typeface="CiscoSansTT Light"/>
                <a:sym typeface="CiscoSansTT Light"/>
              </a:rPr>
              <a:t>アンナがタッチパネルに触れると、システムが明るくなります。</a:t>
            </a:r>
          </a:p>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endParaRPr lang="ja-JP" altLang="fr-FR" sz="1500" kern="0" dirty="0">
              <a:solidFill>
                <a:srgbClr val="FFFFFF"/>
              </a:solidFill>
              <a:latin typeface="ＭＳ Ｐゴシック" pitchFamily="50" charset="-128"/>
              <a:ea typeface="ＭＳ Ｐゴシック" pitchFamily="50" charset="-128"/>
              <a:cs typeface="CiscoSansTT Light"/>
              <a:sym typeface="CiscoSansTT Light"/>
            </a:endParaRPr>
          </a:p>
          <a:p>
            <a:pPr defTabSz="309563" fontAlgn="auto" hangingPunct="0">
              <a:spcBef>
                <a:spcPts val="0"/>
              </a:spcBef>
              <a:spcAft>
                <a:spcPts val="0"/>
              </a:spcAft>
              <a:defRPr sz="4000">
                <a:solidFill>
                  <a:srgbClr val="FFFFFF"/>
                </a:solidFill>
                <a:latin typeface="CiscoSansTT"/>
                <a:ea typeface="CiscoSansTT"/>
                <a:cs typeface="CiscoSansTT"/>
                <a:sym typeface="CiscoSansTT"/>
              </a:defRPr>
            </a:pPr>
            <a:endParaRPr lang="ja-JP" altLang="fr-FR" sz="1500" kern="0" dirty="0">
              <a:solidFill>
                <a:srgbClr val="FFFFFF"/>
              </a:solidFill>
              <a:latin typeface="ＭＳ Ｐゴシック" pitchFamily="50" charset="-128"/>
              <a:ea typeface="ＭＳ Ｐゴシック" pitchFamily="50" charset="-128"/>
              <a:cs typeface="CiscoSansTT"/>
              <a:sym typeface="CiscoSansTT"/>
            </a:endParaRPr>
          </a:p>
          <a:p>
            <a:pPr defTabSz="309563" fontAlgn="auto" hangingPunct="0">
              <a:spcBef>
                <a:spcPts val="0"/>
              </a:spcBef>
              <a:spcAft>
                <a:spcPts val="0"/>
              </a:spcAft>
              <a:defRPr sz="4000">
                <a:solidFill>
                  <a:srgbClr val="FFFFFF"/>
                </a:solidFill>
                <a:latin typeface="CiscoSansTT"/>
                <a:ea typeface="CiscoSansTT"/>
                <a:cs typeface="CiscoSansTT"/>
                <a:sym typeface="CiscoSansTT"/>
              </a:defRPr>
            </a:pPr>
            <a:r>
              <a:rPr lang="ja-JP" altLang="fr-FR" sz="2400" kern="0" dirty="0">
                <a:solidFill>
                  <a:srgbClr val="FFFFFF"/>
                </a:solidFill>
                <a:latin typeface="ＭＳ Ｐゴシック" pitchFamily="50" charset="-128"/>
                <a:ea typeface="ＭＳ Ｐゴシック" pitchFamily="50" charset="-128"/>
                <a:cs typeface="CiscoSansTT"/>
                <a:sym typeface="CiscoSansTT"/>
              </a:rPr>
              <a:t>通常起動</a:t>
            </a:r>
          </a:p>
        </p:txBody>
      </p:sp>
      <p:pic>
        <p:nvPicPr>
          <p:cNvPr id="272" name="pasted-image.pdf" descr="pasted-image.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90151" y="3513522"/>
            <a:ext cx="129357" cy="129358"/>
          </a:xfrm>
          <a:prstGeom prst="rect">
            <a:avLst/>
          </a:prstGeom>
          <a:ln w="12700">
            <a:miter lim="400000"/>
          </a:ln>
        </p:spPr>
      </p:pic>
      <p:sp>
        <p:nvSpPr>
          <p:cNvPr id="273" name="© 2016  Cisco and/or its affiliates. All rights reserved.   Cisco Confidential"/>
          <p:cNvSpPr txBox="1"/>
          <p:nvPr/>
        </p:nvSpPr>
        <p:spPr>
          <a:xfrm>
            <a:off x="5965927" y="4889977"/>
            <a:ext cx="3075623" cy="127194"/>
          </a:xfrm>
          <a:prstGeom prst="rect">
            <a:avLst/>
          </a:prstGeom>
          <a:ln w="12700">
            <a:miter lim="400000"/>
          </a:ln>
          <a:extLst>
            <a:ext uri="{C572A759-6A51-4108-AA02-DFA0A04FC94B}">
              <ma14:wrappingTextBoxFlag xmlns:ma14="http://schemas.microsoft.com/office/mac/drawingml/2011/main" val="1"/>
            </a:ext>
          </a:extLst>
        </p:spPr>
        <p:txBody>
          <a:bodyPr lIns="11547" tIns="11547" rIns="11547" bIns="11547" anchor="b">
            <a:spAutoFit/>
          </a:bodyPr>
          <a:lstStyle>
            <a:lvl1pPr algn="l" defTabSz="610744">
              <a:defRPr sz="1800">
                <a:solidFill>
                  <a:srgbClr val="FFFFFF">
                    <a:alpha val="60000"/>
                  </a:srgbClr>
                </a:solidFill>
                <a:latin typeface="CiscoSansTT"/>
                <a:ea typeface="CiscoSansTT"/>
                <a:cs typeface="CiscoSansTT"/>
                <a:sym typeface="CiscoSansTT"/>
              </a:defRPr>
            </a:lvl1pPr>
          </a:lstStyle>
          <a:p>
            <a:pPr defTabSz="229029" fontAlgn="auto" hangingPunct="0">
              <a:spcBef>
                <a:spcPts val="0"/>
              </a:spcBef>
              <a:spcAft>
                <a:spcPts val="0"/>
              </a:spcAft>
              <a:defRPr/>
            </a:pPr>
            <a:r>
              <a:rPr lang="fr-FR" altLang="ja-JP" sz="675" kern="0">
                <a:latin typeface="ＭＳ Ｐゴシック" pitchFamily="50" charset="-128"/>
                <a:ea typeface="ＭＳ Ｐゴシック" pitchFamily="50" charset="-128"/>
              </a:rPr>
              <a:t>© 2016  Cisco and/or its affiliates. All rights reserved. Cisco Confidential</a:t>
            </a:r>
          </a:p>
        </p:txBody>
      </p:sp>
    </p:spTree>
    <p:extLst>
      <p:ext uri="{BB962C8B-B14F-4D97-AF65-F5344CB8AC3E}">
        <p14:creationId xmlns:p14="http://schemas.microsoft.com/office/powerpoint/2010/main" val="459656044"/>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mona(1).png" descr="mona(1).png"/>
          <p:cNvPicPr>
            <a:picLocks noChangeAspect="1"/>
          </p:cNvPicPr>
          <p:nvPr/>
        </p:nvPicPr>
        <p:blipFill>
          <a:blip r:embed="rId3">
            <a:extLst/>
          </a:blip>
          <a:stretch>
            <a:fillRect/>
          </a:stretch>
        </p:blipFill>
        <p:spPr>
          <a:xfrm>
            <a:off x="-2382" y="-7143"/>
            <a:ext cx="9148763" cy="5182166"/>
          </a:xfrm>
          <a:prstGeom prst="rect">
            <a:avLst/>
          </a:prstGeom>
          <a:ln w="12700">
            <a:miter lim="400000"/>
          </a:ln>
        </p:spPr>
      </p:pic>
      <p:grpSp>
        <p:nvGrpSpPr>
          <p:cNvPr id="280" name="Grupper"/>
          <p:cNvGrpSpPr/>
          <p:nvPr/>
        </p:nvGrpSpPr>
        <p:grpSpPr>
          <a:xfrm>
            <a:off x="2761000" y="777143"/>
            <a:ext cx="3710816" cy="2087334"/>
            <a:chOff x="0" y="0"/>
            <a:chExt cx="9895506" cy="5566222"/>
          </a:xfrm>
        </p:grpSpPr>
        <p:pic>
          <p:nvPicPr>
            <p:cNvPr id="278" name="pasted-image.pdf" descr="pasted-imag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895507" cy="5566223"/>
            </a:xfrm>
            <a:prstGeom prst="rect">
              <a:avLst/>
            </a:prstGeom>
            <a:ln w="12700" cap="flat">
              <a:noFill/>
              <a:miter lim="400000"/>
            </a:ln>
            <a:effectLst/>
          </p:spPr>
        </p:pic>
        <p:pic>
          <p:nvPicPr>
            <p:cNvPr id="279" name="pasted-image.pdf" descr="pasted-image.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8884" y="2636163"/>
              <a:ext cx="947881" cy="947880"/>
            </a:xfrm>
            <a:prstGeom prst="rect">
              <a:avLst/>
            </a:prstGeom>
            <a:ln w="12700" cap="flat">
              <a:noFill/>
              <a:miter lim="400000"/>
            </a:ln>
            <a:effectLst/>
          </p:spPr>
        </p:pic>
      </p:grpSp>
      <p:grpSp>
        <p:nvGrpSpPr>
          <p:cNvPr id="284" name="Grupper"/>
          <p:cNvGrpSpPr/>
          <p:nvPr/>
        </p:nvGrpSpPr>
        <p:grpSpPr>
          <a:xfrm>
            <a:off x="31774" y="0"/>
            <a:ext cx="9080501" cy="5143501"/>
            <a:chOff x="0" y="0"/>
            <a:chExt cx="24214666" cy="13716000"/>
          </a:xfrm>
        </p:grpSpPr>
        <p:pic>
          <p:nvPicPr>
            <p:cNvPr id="281" name="mona3.png" descr="mona3.png"/>
            <p:cNvPicPr>
              <a:picLocks noChangeAspect="1"/>
            </p:cNvPicPr>
            <p:nvPr/>
          </p:nvPicPr>
          <p:blipFill>
            <a:blip r:embed="rId6">
              <a:extLst/>
            </a:blip>
            <a:srcRect/>
            <a:stretch>
              <a:fillRect/>
            </a:stretch>
          </p:blipFill>
          <p:spPr>
            <a:xfrm>
              <a:off x="0" y="0"/>
              <a:ext cx="24214667" cy="13716000"/>
            </a:xfrm>
            <a:prstGeom prst="rect">
              <a:avLst/>
            </a:prstGeom>
            <a:ln w="12700" cap="flat">
              <a:noFill/>
              <a:miter lim="400000"/>
            </a:ln>
            <a:effectLst/>
          </p:spPr>
        </p:pic>
        <p:sp>
          <p:nvSpPr>
            <p:cNvPr id="282" name="Rektangel"/>
            <p:cNvSpPr/>
            <p:nvPr/>
          </p:nvSpPr>
          <p:spPr>
            <a:xfrm>
              <a:off x="7420788" y="2572197"/>
              <a:ext cx="9561893" cy="5401414"/>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sp>
          <p:nvSpPr>
            <p:cNvPr id="283" name="Rektangel"/>
            <p:cNvSpPr/>
            <p:nvPr/>
          </p:nvSpPr>
          <p:spPr>
            <a:xfrm>
              <a:off x="12642098" y="8909676"/>
              <a:ext cx="2917535" cy="1821042"/>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grpSp>
      <p:grpSp>
        <p:nvGrpSpPr>
          <p:cNvPr id="287" name="Grupper"/>
          <p:cNvGrpSpPr/>
          <p:nvPr/>
        </p:nvGrpSpPr>
        <p:grpSpPr>
          <a:xfrm>
            <a:off x="2817019" y="969631"/>
            <a:ext cx="3586163" cy="2017217"/>
            <a:chOff x="0" y="0"/>
            <a:chExt cx="9563100" cy="5379242"/>
          </a:xfrm>
        </p:grpSpPr>
        <p:pic>
          <p:nvPicPr>
            <p:cNvPr id="285" name="pasted-image.pdf" descr="pasted-image.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563100" cy="5379243"/>
            </a:xfrm>
            <a:prstGeom prst="rect">
              <a:avLst/>
            </a:prstGeom>
            <a:ln w="12700" cap="flat">
              <a:noFill/>
              <a:miter lim="400000"/>
            </a:ln>
            <a:effectLst/>
          </p:spPr>
        </p:pic>
        <p:pic>
          <p:nvPicPr>
            <p:cNvPr id="286" name="pasted-image.pdf" descr="pasted-image.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78825" y="2542756"/>
              <a:ext cx="931407" cy="931407"/>
            </a:xfrm>
            <a:prstGeom prst="rect">
              <a:avLst/>
            </a:prstGeom>
            <a:ln w="12700" cap="flat">
              <a:noFill/>
              <a:miter lim="400000"/>
            </a:ln>
            <a:effectLst/>
          </p:spPr>
        </p:pic>
      </p:grpSp>
      <p:pic>
        <p:nvPicPr>
          <p:cNvPr id="288" name="pasted-image.pdf" descr="pasted-image.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64080" y="3347480"/>
            <a:ext cx="1149940" cy="718713"/>
          </a:xfrm>
          <a:prstGeom prst="rect">
            <a:avLst/>
          </a:prstGeom>
          <a:ln w="12700">
            <a:miter lim="400000"/>
          </a:ln>
        </p:spPr>
      </p:pic>
      <p:sp>
        <p:nvSpPr>
          <p:cNvPr id="289" name="When Anna opens an activity she will get contextual guidance…"/>
          <p:cNvSpPr txBox="1"/>
          <p:nvPr/>
        </p:nvSpPr>
        <p:spPr>
          <a:xfrm>
            <a:off x="392606" y="785359"/>
            <a:ext cx="2171089" cy="2300630"/>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r>
              <a:rPr lang="ja-JP" altLang="fr-FR" sz="1500" kern="0" dirty="0">
                <a:solidFill>
                  <a:srgbClr val="FFFFFF"/>
                </a:solidFill>
                <a:latin typeface="ＭＳ Ｐゴシック" pitchFamily="50" charset="-128"/>
                <a:ea typeface="ＭＳ Ｐゴシック" pitchFamily="50" charset="-128"/>
                <a:cs typeface="CiscoSansTT Light"/>
                <a:sym typeface="CiscoSansTT Light"/>
              </a:rPr>
              <a:t>アンナがアクティビティを開くと、次にすべきことの</a:t>
            </a:r>
            <a:r>
              <a:rPr lang="en-US" altLang="ja-JP" sz="1500" kern="0">
                <a:solidFill>
                  <a:srgbClr val="FFFFFF"/>
                </a:solidFill>
                <a:latin typeface="ＭＳ Ｐゴシック" pitchFamily="50" charset="-128"/>
                <a:ea typeface="ＭＳ Ｐゴシック" pitchFamily="50" charset="-128"/>
                <a:cs typeface="CiscoSansTT Light"/>
                <a:sym typeface="CiscoSansTT Light"/>
              </a:rPr>
              <a:t/>
            </a:r>
            <a:br>
              <a:rPr lang="en-US" altLang="ja-JP" sz="1500" kern="0">
                <a:solidFill>
                  <a:srgbClr val="FFFFFF"/>
                </a:solidFill>
                <a:latin typeface="ＭＳ Ｐゴシック" pitchFamily="50" charset="-128"/>
                <a:ea typeface="ＭＳ Ｐゴシック" pitchFamily="50" charset="-128"/>
                <a:cs typeface="CiscoSansTT Light"/>
                <a:sym typeface="CiscoSansTT Light"/>
              </a:rPr>
            </a:br>
            <a:r>
              <a:rPr lang="ja-JP" altLang="fr-FR" sz="1500" kern="0" dirty="0">
                <a:solidFill>
                  <a:srgbClr val="FFFFFF"/>
                </a:solidFill>
                <a:latin typeface="ＭＳ Ｐゴシック" pitchFamily="50" charset="-128"/>
                <a:ea typeface="ＭＳ Ｐゴシック" pitchFamily="50" charset="-128"/>
                <a:cs typeface="CiscoSansTT Light"/>
                <a:sym typeface="CiscoSansTT Light"/>
              </a:rPr>
              <a:t>ヒントが表示されます。</a:t>
            </a:r>
          </a:p>
          <a:p>
            <a:pPr defTabSz="309563" fontAlgn="auto" hangingPunct="0">
              <a:spcBef>
                <a:spcPts val="0"/>
              </a:spcBef>
              <a:spcAft>
                <a:spcPts val="0"/>
              </a:spcAft>
              <a:defRPr sz="4000">
                <a:solidFill>
                  <a:srgbClr val="FFFFFF"/>
                </a:solidFill>
                <a:latin typeface="CiscoSansTT Light"/>
                <a:ea typeface="CiscoSansTT Light"/>
                <a:cs typeface="CiscoSansTT Light"/>
                <a:sym typeface="CiscoSansTT Light"/>
              </a:defRPr>
            </a:pPr>
            <a:endParaRPr lang="ja-JP" altLang="fr-FR" sz="1500" kern="0" dirty="0">
              <a:solidFill>
                <a:srgbClr val="FFFFFF"/>
              </a:solidFill>
              <a:latin typeface="ＭＳ Ｐゴシック" pitchFamily="50" charset="-128"/>
              <a:ea typeface="ＭＳ Ｐゴシック" pitchFamily="50" charset="-128"/>
              <a:cs typeface="CiscoSansTT Light"/>
              <a:sym typeface="CiscoSansTT Light"/>
            </a:endParaRPr>
          </a:p>
          <a:p>
            <a:pPr defTabSz="309563" fontAlgn="auto" hangingPunct="0">
              <a:spcBef>
                <a:spcPts val="0"/>
              </a:spcBef>
              <a:spcAft>
                <a:spcPts val="0"/>
              </a:spcAft>
              <a:defRPr sz="4000">
                <a:solidFill>
                  <a:srgbClr val="FFFFFF"/>
                </a:solidFill>
                <a:latin typeface="CiscoSansTT"/>
                <a:ea typeface="CiscoSansTT"/>
                <a:cs typeface="CiscoSansTT"/>
                <a:sym typeface="CiscoSansTT"/>
              </a:defRPr>
            </a:pPr>
            <a:endParaRPr lang="ja-JP" altLang="fr-FR" sz="1500" kern="0" dirty="0">
              <a:solidFill>
                <a:srgbClr val="FFFFFF"/>
              </a:solidFill>
              <a:latin typeface="ＭＳ Ｐゴシック" pitchFamily="50" charset="-128"/>
              <a:ea typeface="ＭＳ Ｐゴシック" pitchFamily="50" charset="-128"/>
              <a:cs typeface="CiscoSansTT"/>
              <a:sym typeface="CiscoSansTT"/>
            </a:endParaRPr>
          </a:p>
          <a:p>
            <a:pPr defTabSz="309563" fontAlgn="auto" hangingPunct="0">
              <a:spcBef>
                <a:spcPts val="0"/>
              </a:spcBef>
              <a:spcAft>
                <a:spcPts val="0"/>
              </a:spcAft>
              <a:defRPr sz="4000">
                <a:solidFill>
                  <a:srgbClr val="FFFFFF"/>
                </a:solidFill>
                <a:latin typeface="CiscoSansTT"/>
                <a:ea typeface="CiscoSansTT"/>
                <a:cs typeface="CiscoSansTT"/>
                <a:sym typeface="CiscoSansTT"/>
              </a:defRPr>
            </a:pPr>
            <a:r>
              <a:rPr lang="ja-JP" altLang="fr-FR" sz="2400" kern="0" dirty="0">
                <a:solidFill>
                  <a:srgbClr val="FFFFFF"/>
                </a:solidFill>
                <a:latin typeface="ＭＳ Ｐゴシック" pitchFamily="50" charset="-128"/>
                <a:ea typeface="ＭＳ Ｐゴシック" pitchFamily="50" charset="-128"/>
                <a:cs typeface="CiscoSansTT"/>
                <a:sym typeface="CiscoSansTT"/>
              </a:rPr>
              <a:t>コンテキストに基づいた</a:t>
            </a:r>
            <a:r>
              <a:rPr lang="en-US" altLang="ja-JP" sz="2400" kern="0" dirty="0">
                <a:solidFill>
                  <a:srgbClr val="FFFFFF"/>
                </a:solidFill>
                <a:latin typeface="ＭＳ Ｐゴシック" pitchFamily="50" charset="-128"/>
                <a:ea typeface="ＭＳ Ｐゴシック" pitchFamily="50" charset="-128"/>
                <a:cs typeface="CiscoSansTT"/>
                <a:sym typeface="CiscoSansTT"/>
              </a:rPr>
              <a:t/>
            </a:r>
            <a:br>
              <a:rPr lang="en-US" altLang="ja-JP" sz="2400" kern="0" dirty="0">
                <a:solidFill>
                  <a:srgbClr val="FFFFFF"/>
                </a:solidFill>
                <a:latin typeface="ＭＳ Ｐゴシック" pitchFamily="50" charset="-128"/>
                <a:ea typeface="ＭＳ Ｐゴシック" pitchFamily="50" charset="-128"/>
                <a:cs typeface="CiscoSansTT"/>
                <a:sym typeface="CiscoSansTT"/>
              </a:rPr>
            </a:br>
            <a:r>
              <a:rPr lang="ja-JP" altLang="fr-FR" sz="2400" kern="0" dirty="0">
                <a:solidFill>
                  <a:srgbClr val="FFFFFF"/>
                </a:solidFill>
                <a:latin typeface="ＭＳ Ｐゴシック" pitchFamily="50" charset="-128"/>
                <a:ea typeface="ＭＳ Ｐゴシック" pitchFamily="50" charset="-128"/>
                <a:cs typeface="CiscoSansTT"/>
                <a:sym typeface="CiscoSansTT"/>
              </a:rPr>
              <a:t>ガイダンス</a:t>
            </a:r>
          </a:p>
        </p:txBody>
      </p:sp>
      <p:pic>
        <p:nvPicPr>
          <p:cNvPr id="290" name="Cisco_Logo_RGB_White.png" descr="Cisco_Logo_RGB_White.png"/>
          <p:cNvPicPr>
            <a:picLocks noChangeAspect="1"/>
          </p:cNvPicPr>
          <p:nvPr/>
        </p:nvPicPr>
        <p:blipFill>
          <a:blip r:embed="rId10" cstate="screen">
            <a:alphaModFix amt="50000"/>
            <a:extLst>
              <a:ext uri="{28A0092B-C50C-407E-A947-70E740481C1C}">
                <a14:useLocalDpi xmlns:a14="http://schemas.microsoft.com/office/drawing/2010/main"/>
              </a:ext>
            </a:extLst>
          </a:blip>
          <a:stretch>
            <a:fillRect/>
          </a:stretch>
        </p:blipFill>
        <p:spPr>
          <a:xfrm>
            <a:off x="115384" y="4849421"/>
            <a:ext cx="365903" cy="193341"/>
          </a:xfrm>
          <a:prstGeom prst="rect">
            <a:avLst/>
          </a:prstGeom>
          <a:ln w="12700">
            <a:miter lim="400000"/>
          </a:ln>
        </p:spPr>
      </p:pic>
      <p:pic>
        <p:nvPicPr>
          <p:cNvPr id="291" name="No input 1280x800.png" descr="No input 1280x800.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4762936" y="3346747"/>
            <a:ext cx="1152185" cy="720116"/>
          </a:xfrm>
          <a:prstGeom prst="rect">
            <a:avLst/>
          </a:prstGeom>
          <a:ln w="12700">
            <a:miter lim="400000"/>
          </a:ln>
        </p:spPr>
      </p:pic>
      <p:sp>
        <p:nvSpPr>
          <p:cNvPr id="293" name="Bildeforklaring"/>
          <p:cNvSpPr/>
          <p:nvPr/>
        </p:nvSpPr>
        <p:spPr>
          <a:xfrm>
            <a:off x="5611027" y="1100868"/>
            <a:ext cx="1597075" cy="696368"/>
          </a:xfrm>
          <a:custGeom>
            <a:avLst/>
            <a:gdLst/>
            <a:ahLst/>
            <a:cxnLst>
              <a:cxn ang="0">
                <a:pos x="wd2" y="hd2"/>
              </a:cxn>
              <a:cxn ang="5400000">
                <a:pos x="wd2" y="hd2"/>
              </a:cxn>
              <a:cxn ang="10800000">
                <a:pos x="wd2" y="hd2"/>
              </a:cxn>
              <a:cxn ang="16200000">
                <a:pos x="wd2" y="hd2"/>
              </a:cxn>
            </a:cxnLst>
            <a:rect l="0" t="0" r="r" b="b"/>
            <a:pathLst>
              <a:path w="21600" h="21600" extrusionOk="0">
                <a:moveTo>
                  <a:pt x="15686" y="0"/>
                </a:moveTo>
                <a:cubicBezTo>
                  <a:pt x="17637" y="0"/>
                  <a:pt x="19302" y="2774"/>
                  <a:pt x="19982" y="6694"/>
                </a:cubicBezTo>
                <a:lnTo>
                  <a:pt x="21600" y="7386"/>
                </a:lnTo>
                <a:lnTo>
                  <a:pt x="20292" y="9676"/>
                </a:lnTo>
                <a:cubicBezTo>
                  <a:pt x="20303" y="9984"/>
                  <a:pt x="20312" y="10294"/>
                  <a:pt x="20312" y="10608"/>
                </a:cubicBezTo>
                <a:lnTo>
                  <a:pt x="20312" y="10996"/>
                </a:lnTo>
                <a:cubicBezTo>
                  <a:pt x="20312" y="16855"/>
                  <a:pt x="18241" y="21600"/>
                  <a:pt x="15686" y="21600"/>
                </a:cubicBezTo>
                <a:lnTo>
                  <a:pt x="4626" y="21600"/>
                </a:lnTo>
                <a:cubicBezTo>
                  <a:pt x="2071" y="21600"/>
                  <a:pt x="0" y="16855"/>
                  <a:pt x="0" y="10996"/>
                </a:cubicBezTo>
                <a:lnTo>
                  <a:pt x="0" y="10608"/>
                </a:lnTo>
                <a:cubicBezTo>
                  <a:pt x="0" y="4750"/>
                  <a:pt x="2071" y="0"/>
                  <a:pt x="4626" y="0"/>
                </a:cubicBezTo>
                <a:lnTo>
                  <a:pt x="15686" y="0"/>
                </a:lnTo>
                <a:close/>
              </a:path>
            </a:pathLst>
          </a:custGeom>
          <a:solidFill>
            <a:srgbClr val="1AC0CF"/>
          </a:solidFill>
          <a:ln w="12700">
            <a:miter lim="400000"/>
          </a:ln>
        </p:spPr>
        <p:txBody>
          <a:bodyPr lIns="19050" tIns="19050" rIns="19050" bIns="19050" anchor="ctr"/>
          <a:lstStyle/>
          <a:p>
            <a:pPr algn="ctr" defTabSz="309563" fontAlgn="auto" hangingPunct="0">
              <a:spcBef>
                <a:spcPts val="0"/>
              </a:spcBef>
              <a:spcAft>
                <a:spcPts val="0"/>
              </a:spcAft>
              <a:defRPr sz="3200">
                <a:solidFill>
                  <a:srgbClr val="FFFFFF"/>
                </a:solidFill>
              </a:defRPr>
            </a:pPr>
            <a:endParaRPr sz="1200" kern="0">
              <a:solidFill>
                <a:srgbClr val="FFFFFF"/>
              </a:solidFill>
              <a:latin typeface="Helvetica Light"/>
              <a:ea typeface="ＭＳ Ｐゴシック" pitchFamily="50" charset="-128"/>
              <a:cs typeface=""/>
              <a:sym typeface="Helvetica Light"/>
            </a:endParaRPr>
          </a:p>
        </p:txBody>
      </p:sp>
      <p:sp>
        <p:nvSpPr>
          <p:cNvPr id="294" name="How can I do this?"/>
          <p:cNvSpPr txBox="1"/>
          <p:nvPr/>
        </p:nvSpPr>
        <p:spPr>
          <a:xfrm>
            <a:off x="5757174" y="1305701"/>
            <a:ext cx="1230465" cy="265457"/>
          </a:xfrm>
          <a:prstGeom prst="rect">
            <a:avLst/>
          </a:prstGeom>
          <a:ln w="12700">
            <a:miter lim="400000"/>
          </a:ln>
          <a:extLst>
            <a:ext uri="{C572A759-6A51-4108-AA02-DFA0A04FC94B}">
              <ma14:wrappingTextBoxFlag xmlns:ma14="http://schemas.microsoft.com/office/mac/drawingml/2011/main" val="1"/>
            </a:ext>
          </a:extLst>
        </p:spPr>
        <p:txBody>
          <a:bodyPr wrap="none" lIns="45720" tIns="45720" rIns="45720" bIns="45720">
            <a:spAutoFit/>
          </a:bodyPr>
          <a:lstStyle>
            <a:lvl1pPr algn="l" defTabSz="1219200">
              <a:defRPr sz="3000">
                <a:solidFill>
                  <a:srgbClr val="FFFFFF"/>
                </a:solidFill>
                <a:latin typeface="CiscoSansTT Light"/>
                <a:ea typeface="CiscoSansTT Light"/>
                <a:cs typeface="CiscoSansTT Light"/>
                <a:sym typeface="CiscoSansTT Light"/>
              </a:defRPr>
            </a:lvl1pPr>
          </a:lstStyle>
          <a:p>
            <a:pPr defTabSz="457200" fontAlgn="auto" hangingPunct="0">
              <a:spcBef>
                <a:spcPts val="0"/>
              </a:spcBef>
              <a:spcAft>
                <a:spcPts val="0"/>
              </a:spcAft>
              <a:defRPr/>
            </a:pPr>
            <a:r>
              <a:rPr lang="ja-JP" altLang="fr-FR" sz="1125" kern="0">
                <a:latin typeface="ＭＳ Ｐゴシック" pitchFamily="50" charset="-128"/>
                <a:ea typeface="ＭＳ Ｐゴシック" pitchFamily="50" charset="-128"/>
              </a:rPr>
              <a:t>どうすればいいの</a:t>
            </a:r>
            <a:r>
              <a:rPr lang="fr-FR" altLang="ja-JP" sz="1125" kern="0">
                <a:latin typeface="ＭＳ Ｐゴシック" pitchFamily="50" charset="-128"/>
                <a:ea typeface="ＭＳ Ｐゴシック" pitchFamily="50" charset="-128"/>
              </a:rPr>
              <a:t>?</a:t>
            </a:r>
          </a:p>
        </p:txBody>
      </p:sp>
      <p:sp>
        <p:nvSpPr>
          <p:cNvPr id="295" name="© 2016  Cisco and/or its affiliates. All rights reserved.   Cisco Confidential"/>
          <p:cNvSpPr txBox="1"/>
          <p:nvPr/>
        </p:nvSpPr>
        <p:spPr>
          <a:xfrm>
            <a:off x="5965927" y="4889977"/>
            <a:ext cx="3075623" cy="127194"/>
          </a:xfrm>
          <a:prstGeom prst="rect">
            <a:avLst/>
          </a:prstGeom>
          <a:ln w="12700">
            <a:miter lim="400000"/>
          </a:ln>
          <a:extLst>
            <a:ext uri="{C572A759-6A51-4108-AA02-DFA0A04FC94B}">
              <ma14:wrappingTextBoxFlag xmlns:ma14="http://schemas.microsoft.com/office/mac/drawingml/2011/main" val="1"/>
            </a:ext>
          </a:extLst>
        </p:spPr>
        <p:txBody>
          <a:bodyPr lIns="11547" tIns="11547" rIns="11547" bIns="11547" anchor="b">
            <a:spAutoFit/>
          </a:bodyPr>
          <a:lstStyle>
            <a:lvl1pPr algn="l" defTabSz="610744">
              <a:defRPr sz="1800">
                <a:solidFill>
                  <a:srgbClr val="FFFFFF">
                    <a:alpha val="60000"/>
                  </a:srgbClr>
                </a:solidFill>
                <a:latin typeface="CiscoSansTT"/>
                <a:ea typeface="CiscoSansTT"/>
                <a:cs typeface="CiscoSansTT"/>
                <a:sym typeface="CiscoSansTT"/>
              </a:defRPr>
            </a:lvl1pPr>
          </a:lstStyle>
          <a:p>
            <a:pPr defTabSz="229029" fontAlgn="auto" hangingPunct="0">
              <a:spcBef>
                <a:spcPts val="0"/>
              </a:spcBef>
              <a:spcAft>
                <a:spcPts val="0"/>
              </a:spcAft>
              <a:defRPr/>
            </a:pPr>
            <a:r>
              <a:rPr lang="fr-FR" altLang="ja-JP" sz="675" kern="0">
                <a:latin typeface="ＭＳ Ｐゴシック" pitchFamily="50" charset="-128"/>
                <a:ea typeface="ＭＳ Ｐゴシック" pitchFamily="50" charset="-128"/>
              </a:rPr>
              <a:t>© 2016  Cisco and/or its affiliates. All rights reserved. Cisco Confidential</a:t>
            </a:r>
          </a:p>
        </p:txBody>
      </p:sp>
      <p:pic>
        <p:nvPicPr>
          <p:cNvPr id="22" name="person touching.png" descr="person touching.png"/>
          <p:cNvPicPr>
            <a:picLocks noChangeAspect="1"/>
          </p:cNvPicPr>
          <p:nvPr/>
        </p:nvPicPr>
        <p:blipFill>
          <a:blip r:embed="rId12">
            <a:extLst/>
          </a:blip>
          <a:stretch>
            <a:fillRect/>
          </a:stretch>
        </p:blipFill>
        <p:spPr>
          <a:xfrm>
            <a:off x="346184" y="7975"/>
            <a:ext cx="9144001" cy="5179469"/>
          </a:xfrm>
          <a:prstGeom prst="rect">
            <a:avLst/>
          </a:prstGeom>
          <a:ln w="12700">
            <a:miter lim="400000"/>
          </a:ln>
        </p:spPr>
      </p:pic>
    </p:spTree>
    <p:extLst>
      <p:ext uri="{BB962C8B-B14F-4D97-AF65-F5344CB8AC3E}">
        <p14:creationId xmlns:p14="http://schemas.microsoft.com/office/powerpoint/2010/main" val="71811402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Sylinder 12"/>
          <p:cNvSpPr txBox="1"/>
          <p:nvPr/>
        </p:nvSpPr>
        <p:spPr>
          <a:xfrm>
            <a:off x="291303" y="167705"/>
            <a:ext cx="8848469" cy="461663"/>
          </a:xfrm>
          <a:prstGeom prst="rect">
            <a:avLst/>
          </a:prstGeom>
          <a:noFill/>
        </p:spPr>
        <p:txBody>
          <a:bodyPr wrap="square" lIns="91438" tIns="45719" rIns="91438" bIns="45719" rtlCol="0">
            <a:spAutoFit/>
          </a:bodyPr>
          <a:lstStyle/>
          <a:p>
            <a:pPr algn="ctr" defTabSz="456778" fontAlgn="auto">
              <a:spcBef>
                <a:spcPts val="0"/>
              </a:spcBef>
              <a:spcAft>
                <a:spcPts val="0"/>
              </a:spcAft>
            </a:pPr>
            <a:r>
              <a:rPr lang="ja-JP" altLang="fr-FR" sz="2400" dirty="0">
                <a:solidFill>
                  <a:srgbClr val="282828">
                    <a:lumMod val="65000"/>
                    <a:lumOff val="35000"/>
                  </a:srgbClr>
                </a:solidFill>
                <a:latin typeface="CiscoSansTT Light"/>
                <a:ea typeface="ＭＳ Ｐゴシック" pitchFamily="50" charset="-128"/>
                <a:cs typeface=""/>
              </a:rPr>
              <a:t>明快なコミュニケーションを可能にするインテリジェント フレーミング</a:t>
            </a:r>
          </a:p>
        </p:txBody>
      </p:sp>
      <p:sp>
        <p:nvSpPr>
          <p:cNvPr id="17" name="TekstSylinder 16"/>
          <p:cNvSpPr txBox="1"/>
          <p:nvPr/>
        </p:nvSpPr>
        <p:spPr>
          <a:xfrm>
            <a:off x="1820338" y="899652"/>
            <a:ext cx="2056338" cy="246219"/>
          </a:xfrm>
          <a:prstGeom prst="rect">
            <a:avLst/>
          </a:prstGeom>
          <a:noFill/>
        </p:spPr>
        <p:txBody>
          <a:bodyPr wrap="square" lIns="91438" tIns="45719" rIns="91438" bIns="45719" rtlCol="0">
            <a:spAutoFit/>
          </a:bodyPr>
          <a:lstStyle/>
          <a:p>
            <a:pPr defTabSz="456778" fontAlgn="auto">
              <a:lnSpc>
                <a:spcPts val="1199"/>
              </a:lnSpc>
              <a:spcBef>
                <a:spcPts val="0"/>
              </a:spcBef>
              <a:spcAft>
                <a:spcPts val="0"/>
              </a:spcAft>
            </a:pPr>
            <a:r>
              <a:rPr lang="ja-JP" altLang="fr-FR" sz="1050" dirty="0">
                <a:solidFill>
                  <a:srgbClr val="777777"/>
                </a:solidFill>
                <a:latin typeface="CiscoSansTT ExtraLight"/>
                <a:ea typeface="ＭＳ Ｐゴシック" pitchFamily="50" charset="-128"/>
                <a:cs typeface=""/>
              </a:rPr>
              <a:t>会議室内の人物を自動検出</a:t>
            </a:r>
            <a:endParaRPr lang="ja-JP" altLang="fr-FR" sz="1050" dirty="0">
              <a:solidFill>
                <a:srgbClr val="777777"/>
              </a:solidFill>
              <a:latin typeface="CiscoSansTT ExtraLight"/>
              <a:ea typeface="ＭＳ Ｐゴシック" pitchFamily="50" charset="-128"/>
              <a:cs typeface="CiscoSansTT ExtraLight"/>
            </a:endParaRPr>
          </a:p>
        </p:txBody>
      </p:sp>
      <p:grpSp>
        <p:nvGrpSpPr>
          <p:cNvPr id="12" name="Group 11"/>
          <p:cNvGrpSpPr>
            <a:grpSpLocks noChangeAspect="1"/>
          </p:cNvGrpSpPr>
          <p:nvPr/>
        </p:nvGrpSpPr>
        <p:grpSpPr>
          <a:xfrm>
            <a:off x="1297952" y="1147153"/>
            <a:ext cx="3173355" cy="1763243"/>
            <a:chOff x="388403" y="1416005"/>
            <a:chExt cx="5587060" cy="3104393"/>
          </a:xfrm>
        </p:grpSpPr>
        <p:pic>
          <p:nvPicPr>
            <p:cNvPr id="15" name="Bilde 14" descr="Playbook_ppt5b.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8403" y="1416005"/>
              <a:ext cx="5587060" cy="310439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18034" y="1698419"/>
              <a:ext cx="4085031" cy="2294316"/>
            </a:xfrm>
            <a:prstGeom prst="rect">
              <a:avLst/>
            </a:prstGeom>
          </p:spPr>
        </p:pic>
      </p:grpSp>
      <p:grpSp>
        <p:nvGrpSpPr>
          <p:cNvPr id="14" name="Group 13"/>
          <p:cNvGrpSpPr>
            <a:grpSpLocks noChangeAspect="1"/>
          </p:cNvGrpSpPr>
          <p:nvPr/>
        </p:nvGrpSpPr>
        <p:grpSpPr>
          <a:xfrm>
            <a:off x="4690972" y="1147147"/>
            <a:ext cx="3166902" cy="1766341"/>
            <a:chOff x="6229228" y="1416005"/>
            <a:chExt cx="5565913" cy="3104393"/>
          </a:xfrm>
        </p:grpSpPr>
        <p:pic>
          <p:nvPicPr>
            <p:cNvPr id="16" name="Bilde 15" descr="Playbook_ppt5b.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229228" y="1416005"/>
              <a:ext cx="5565913" cy="3104393"/>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983134" y="1698418"/>
              <a:ext cx="4085031" cy="2294316"/>
            </a:xfrm>
            <a:prstGeom prst="rect">
              <a:avLst/>
            </a:prstGeom>
          </p:spPr>
        </p:pic>
      </p:grpSp>
      <p:sp>
        <p:nvSpPr>
          <p:cNvPr id="5" name="Rectangle 4"/>
          <p:cNvSpPr/>
          <p:nvPr/>
        </p:nvSpPr>
        <p:spPr>
          <a:xfrm>
            <a:off x="5593202" y="897708"/>
            <a:ext cx="1648204" cy="246219"/>
          </a:xfrm>
          <a:prstGeom prst="rect">
            <a:avLst/>
          </a:prstGeom>
        </p:spPr>
        <p:txBody>
          <a:bodyPr wrap="none" lIns="91438" tIns="45719" rIns="91438" bIns="45719">
            <a:spAutoFit/>
          </a:bodyPr>
          <a:lstStyle/>
          <a:p>
            <a:pPr defTabSz="456778" fontAlgn="auto">
              <a:lnSpc>
                <a:spcPts val="1199"/>
              </a:lnSpc>
              <a:spcBef>
                <a:spcPts val="0"/>
              </a:spcBef>
              <a:spcAft>
                <a:spcPts val="0"/>
              </a:spcAft>
            </a:pPr>
            <a:r>
              <a:rPr lang="ja-JP" altLang="fr-FR" sz="1050" dirty="0">
                <a:solidFill>
                  <a:srgbClr val="777777"/>
                </a:solidFill>
                <a:latin typeface="CiscoSansTT ExtraLight"/>
                <a:ea typeface="ＭＳ Ｐゴシック" pitchFamily="50" charset="-128"/>
                <a:cs typeface=""/>
              </a:rPr>
              <a:t>最適なフレーミングを選択</a:t>
            </a:r>
          </a:p>
        </p:txBody>
      </p:sp>
      <p:cxnSp>
        <p:nvCxnSpPr>
          <p:cNvPr id="11" name="Straight Connector 10"/>
          <p:cNvCxnSpPr/>
          <p:nvPr/>
        </p:nvCxnSpPr>
        <p:spPr>
          <a:xfrm>
            <a:off x="3807001" y="1067106"/>
            <a:ext cx="1514303" cy="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750471" y="826356"/>
            <a:ext cx="1778601" cy="258532"/>
          </a:xfrm>
          <a:prstGeom prst="rect">
            <a:avLst/>
          </a:prstGeom>
        </p:spPr>
        <p:txBody>
          <a:bodyPr wrap="square" rtlCol="0">
            <a:spAutoFit/>
          </a:bodyPr>
          <a:lstStyle/>
          <a:p>
            <a:pPr marL="171450" indent="-171450" defTabSz="685800" fontAlgn="auto">
              <a:lnSpc>
                <a:spcPct val="90000"/>
              </a:lnSpc>
              <a:spcBef>
                <a:spcPts val="750"/>
              </a:spcBef>
              <a:spcAft>
                <a:spcPts val="0"/>
              </a:spcAft>
            </a:pPr>
            <a:r>
              <a:rPr lang="ja-JP" altLang="fr-FR" sz="1200" dirty="0">
                <a:solidFill>
                  <a:srgbClr val="444444"/>
                </a:solidFill>
                <a:latin typeface="CiscoSansTT Light"/>
                <a:ea typeface="ＭＳ Ｐゴシック" pitchFamily="50" charset="-128"/>
                <a:cs typeface=""/>
              </a:rPr>
              <a:t>ベスト オーバービュー</a:t>
            </a:r>
          </a:p>
        </p:txBody>
      </p:sp>
      <p:pic>
        <p:nvPicPr>
          <p:cNvPr id="20" name="Bilde 1" descr="Playbook_ppt6b.jp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74688" y="3289080"/>
            <a:ext cx="3184370" cy="1769364"/>
          </a:xfrm>
          <a:prstGeom prst="rect">
            <a:avLst/>
          </a:prstGeom>
        </p:spPr>
      </p:pic>
      <p:pic>
        <p:nvPicPr>
          <p:cNvPr id="21" name="Bilde 9" descr="Playbook_ppt6b.jp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709579" y="3292316"/>
            <a:ext cx="3176735" cy="1769364"/>
          </a:xfrm>
          <a:prstGeom prst="rect">
            <a:avLst/>
          </a:prstGeom>
        </p:spPr>
      </p:pic>
      <p:sp>
        <p:nvSpPr>
          <p:cNvPr id="22" name="TekstSylinder 16"/>
          <p:cNvSpPr txBox="1"/>
          <p:nvPr/>
        </p:nvSpPr>
        <p:spPr>
          <a:xfrm>
            <a:off x="2138706" y="3057091"/>
            <a:ext cx="1528420" cy="246219"/>
          </a:xfrm>
          <a:prstGeom prst="rect">
            <a:avLst/>
          </a:prstGeom>
          <a:noFill/>
        </p:spPr>
        <p:txBody>
          <a:bodyPr wrap="square" lIns="91438" tIns="45719" rIns="91438" bIns="45719" rtlCol="0">
            <a:spAutoFit/>
          </a:bodyPr>
          <a:lstStyle/>
          <a:p>
            <a:pPr defTabSz="456778" fontAlgn="auto">
              <a:lnSpc>
                <a:spcPts val="1199"/>
              </a:lnSpc>
              <a:spcBef>
                <a:spcPts val="0"/>
              </a:spcBef>
              <a:spcAft>
                <a:spcPts val="0"/>
              </a:spcAft>
            </a:pPr>
            <a:r>
              <a:rPr lang="ja-JP" altLang="fr-FR" sz="1050" dirty="0">
                <a:solidFill>
                  <a:srgbClr val="777777"/>
                </a:solidFill>
                <a:latin typeface="CiscoSansTT ExtraLight"/>
                <a:ea typeface="ＭＳ Ｐゴシック" pitchFamily="50" charset="-128"/>
                <a:cs typeface=""/>
              </a:rPr>
              <a:t>発言中の参加者を検知</a:t>
            </a:r>
            <a:endParaRPr lang="ja-JP" altLang="fr-FR" sz="1050" dirty="0">
              <a:solidFill>
                <a:srgbClr val="777777"/>
              </a:solidFill>
              <a:latin typeface="CiscoSansTT ExtraLight"/>
              <a:ea typeface="ＭＳ Ｐゴシック" pitchFamily="50" charset="-128"/>
              <a:cs typeface="CiscoSansTT ExtraLight"/>
            </a:endParaRPr>
          </a:p>
        </p:txBody>
      </p:sp>
      <p:sp>
        <p:nvSpPr>
          <p:cNvPr id="23" name="Rectangle 22"/>
          <p:cNvSpPr/>
          <p:nvPr/>
        </p:nvSpPr>
        <p:spPr>
          <a:xfrm>
            <a:off x="5456417" y="3059665"/>
            <a:ext cx="2178798" cy="246219"/>
          </a:xfrm>
          <a:prstGeom prst="rect">
            <a:avLst/>
          </a:prstGeom>
        </p:spPr>
        <p:txBody>
          <a:bodyPr wrap="none" lIns="91438" tIns="45719" rIns="91438" bIns="45719">
            <a:spAutoFit/>
          </a:bodyPr>
          <a:lstStyle/>
          <a:p>
            <a:pPr algn="ctr" defTabSz="456778" fontAlgn="auto">
              <a:lnSpc>
                <a:spcPts val="1199"/>
              </a:lnSpc>
              <a:spcBef>
                <a:spcPts val="0"/>
              </a:spcBef>
              <a:spcAft>
                <a:spcPts val="0"/>
              </a:spcAft>
            </a:pPr>
            <a:r>
              <a:rPr lang="ja-JP" altLang="fr-FR" sz="1050" dirty="0">
                <a:solidFill>
                  <a:srgbClr val="777777"/>
                </a:solidFill>
                <a:latin typeface="CiscoSansTT ExtraLight"/>
                <a:ea typeface="ＭＳ Ｐゴシック" pitchFamily="50" charset="-128"/>
                <a:cs typeface=""/>
              </a:rPr>
              <a:t>発言者に最適なフレーミングを選択</a:t>
            </a:r>
            <a:endParaRPr lang="ja-JP" altLang="fr-FR" sz="1050" dirty="0">
              <a:solidFill>
                <a:srgbClr val="777777"/>
              </a:solidFill>
              <a:latin typeface="CiscoSansTT ExtraLight"/>
              <a:ea typeface="ＭＳ Ｐゴシック" pitchFamily="50" charset="-128"/>
              <a:cs typeface="CiscoSansTT ExtraLight"/>
            </a:endParaRPr>
          </a:p>
        </p:txBody>
      </p:sp>
      <p:cxnSp>
        <p:nvCxnSpPr>
          <p:cNvPr id="24" name="Straight Connector 23"/>
          <p:cNvCxnSpPr/>
          <p:nvPr/>
        </p:nvCxnSpPr>
        <p:spPr>
          <a:xfrm>
            <a:off x="3807000" y="3217528"/>
            <a:ext cx="1514700" cy="119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750001" y="2975625"/>
            <a:ext cx="1688283" cy="258532"/>
          </a:xfrm>
          <a:prstGeom prst="rect">
            <a:avLst/>
          </a:prstGeom>
        </p:spPr>
        <p:txBody>
          <a:bodyPr wrap="none" rtlCol="0">
            <a:spAutoFit/>
          </a:bodyPr>
          <a:lstStyle/>
          <a:p>
            <a:pPr marL="171450" indent="-171450" defTabSz="685800" fontAlgn="auto">
              <a:lnSpc>
                <a:spcPct val="90000"/>
              </a:lnSpc>
              <a:spcBef>
                <a:spcPts val="750"/>
              </a:spcBef>
              <a:spcAft>
                <a:spcPts val="0"/>
              </a:spcAft>
            </a:pPr>
            <a:r>
              <a:rPr lang="ja-JP" altLang="fr-FR" sz="1200" dirty="0">
                <a:solidFill>
                  <a:srgbClr val="444444"/>
                </a:solidFill>
                <a:latin typeface="CiscoSansTT Light"/>
                <a:ea typeface="ＭＳ Ｐゴシック" pitchFamily="50" charset="-128"/>
                <a:cs typeface=""/>
              </a:rPr>
              <a:t>スピーカー トラッキング</a:t>
            </a:r>
          </a:p>
        </p:txBody>
      </p:sp>
    </p:spTree>
    <p:extLst>
      <p:ext uri="{BB962C8B-B14F-4D97-AF65-F5344CB8AC3E}">
        <p14:creationId xmlns:p14="http://schemas.microsoft.com/office/powerpoint/2010/main" val="472469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t="1110"/>
          <a:stretch>
            <a:fillRect/>
          </a:stretch>
        </p:blipFill>
        <p:spPr>
          <a:xfrm>
            <a:off x="0" y="0"/>
            <a:ext cx="9144000" cy="5143500"/>
          </a:xfrm>
          <a:prstGeom prst="rect">
            <a:avLst/>
          </a:prstGeom>
        </p:spPr>
      </p:pic>
      <p:sp>
        <p:nvSpPr>
          <p:cNvPr id="8" name="Rectangle 7"/>
          <p:cNvSpPr/>
          <p:nvPr/>
        </p:nvSpPr>
        <p:spPr>
          <a:xfrm>
            <a:off x="2531165" y="2504662"/>
            <a:ext cx="675861" cy="728870"/>
          </a:xfrm>
          <a:prstGeom prst="rect">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800" fontAlgn="auto">
              <a:spcBef>
                <a:spcPts val="0"/>
              </a:spcBef>
              <a:spcAft>
                <a:spcPts val="0"/>
              </a:spcAft>
              <a:defRPr/>
            </a:pPr>
            <a:endParaRPr lang="en-US" dirty="0" smtClean="0">
              <a:solidFill>
                <a:srgbClr val="FFFFFF"/>
              </a:solidFill>
              <a:latin typeface="Calibri"/>
            </a:endParaRPr>
          </a:p>
        </p:txBody>
      </p:sp>
      <p:grpSp>
        <p:nvGrpSpPr>
          <p:cNvPr id="2" name="Group 14"/>
          <p:cNvGrpSpPr>
            <a:grpSpLocks noChangeAspect="1"/>
          </p:cNvGrpSpPr>
          <p:nvPr/>
        </p:nvGrpSpPr>
        <p:grpSpPr>
          <a:xfrm>
            <a:off x="807377" y="1642064"/>
            <a:ext cx="3725333" cy="2095500"/>
            <a:chOff x="981408" y="1728000"/>
            <a:chExt cx="3698855" cy="2772000"/>
          </a:xfrm>
        </p:grpSpPr>
        <p:sp>
          <p:nvSpPr>
            <p:cNvPr id="13" name="Rectangle 12"/>
            <p:cNvSpPr/>
            <p:nvPr/>
          </p:nvSpPr>
          <p:spPr>
            <a:xfrm>
              <a:off x="1007999" y="1746000"/>
              <a:ext cx="3654000" cy="2736000"/>
            </a:xfrm>
            <a:prstGeom prst="rect">
              <a:avLst/>
            </a:prstGeom>
            <a:noFill/>
            <a:ln w="38100" cap="flat" cmpd="sng" algn="ctr">
              <a:solidFill>
                <a:schemeClr val="bg1">
                  <a:lumMod val="85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dirty="0" smtClean="0">
                <a:solidFill>
                  <a:srgbClr val="FFFFFF"/>
                </a:solidFill>
                <a:latin typeface="Calibri"/>
              </a:endParaRPr>
            </a:p>
          </p:txBody>
        </p:sp>
        <p:sp>
          <p:nvSpPr>
            <p:cNvPr id="9" name="Rectangle 8"/>
            <p:cNvSpPr/>
            <p:nvPr/>
          </p:nvSpPr>
          <p:spPr>
            <a:xfrm>
              <a:off x="981408" y="1728000"/>
              <a:ext cx="3698855" cy="2772000"/>
            </a:xfrm>
            <a:prstGeom prst="rect">
              <a:avLst/>
            </a:prstGeom>
            <a:noFill/>
            <a:ln w="63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dirty="0" smtClean="0">
                <a:solidFill>
                  <a:srgbClr val="FFFFFF"/>
                </a:solidFill>
                <a:latin typeface="Calibri"/>
              </a:endParaRPr>
            </a:p>
          </p:txBody>
        </p:sp>
        <p:sp>
          <p:nvSpPr>
            <p:cNvPr id="14" name="Rectangle 13"/>
            <p:cNvSpPr/>
            <p:nvPr/>
          </p:nvSpPr>
          <p:spPr>
            <a:xfrm>
              <a:off x="1020925" y="1767516"/>
              <a:ext cx="3625700" cy="2689704"/>
            </a:xfrm>
            <a:prstGeom prst="rect">
              <a:avLst/>
            </a:prstGeom>
            <a:noFill/>
            <a:ln w="63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dirty="0" smtClean="0">
                <a:solidFill>
                  <a:srgbClr val="FFFFFF"/>
                </a:solidFill>
                <a:latin typeface="Calibri"/>
              </a:endParaRPr>
            </a:p>
          </p:txBody>
        </p:sp>
      </p:grpSp>
      <p:sp>
        <p:nvSpPr>
          <p:cNvPr id="12" name="Rectangle 4"/>
          <p:cNvSpPr>
            <a:spLocks/>
          </p:cNvSpPr>
          <p:nvPr/>
        </p:nvSpPr>
        <p:spPr bwMode="auto">
          <a:xfrm>
            <a:off x="1" y="4373148"/>
            <a:ext cx="9144000" cy="770352"/>
          </a:xfrm>
          <a:prstGeom prst="rect">
            <a:avLst/>
          </a:prstGeom>
          <a:solidFill>
            <a:srgbClr val="FFFFFF">
              <a:alpha val="95999"/>
            </a:srgbClr>
          </a:solidFill>
          <a:ln w="12700" cap="flat" cmpd="sng">
            <a:noFill/>
            <a:prstDash val="solid"/>
            <a:miter lim="400000"/>
            <a:headEnd type="none" w="med" len="med"/>
            <a:tailEnd type="none" w="med" len="med"/>
          </a:ln>
          <a:effectLst/>
        </p:spPr>
        <p:txBody>
          <a:bodyPr lIns="38100" tIns="38100" rIns="38100" bIns="38100" anchor="ctr">
            <a:prstTxWarp prst="textNoShape">
              <a:avLst/>
            </a:prstTxWarp>
          </a:bodyPr>
          <a:lstStyle/>
          <a:p>
            <a:pPr defTabSz="685800" fontAlgn="auto">
              <a:spcBef>
                <a:spcPts val="0"/>
              </a:spcBef>
              <a:spcAft>
                <a:spcPts val="0"/>
              </a:spcAft>
              <a:defRPr/>
            </a:pPr>
            <a:endParaRPr lang="en-US">
              <a:solidFill>
                <a:srgbClr val="FFFFFF"/>
              </a:solidFill>
              <a:latin typeface="Calibri"/>
              <a:ea typeface=""/>
              <a:cs typeface=""/>
            </a:endParaRPr>
          </a:p>
        </p:txBody>
      </p:sp>
      <p:sp>
        <p:nvSpPr>
          <p:cNvPr id="16" name="Rectangle 5"/>
          <p:cNvSpPr>
            <a:spLocks/>
          </p:cNvSpPr>
          <p:nvPr/>
        </p:nvSpPr>
        <p:spPr bwMode="auto">
          <a:xfrm>
            <a:off x="1" y="4428252"/>
            <a:ext cx="9144000" cy="628650"/>
          </a:xfrm>
          <a:prstGeom prst="rect">
            <a:avLst/>
          </a:prstGeom>
          <a:noFill/>
          <a:ln w="12700" cap="flat" cmpd="sng">
            <a:noFill/>
            <a:prstDash val="solid"/>
            <a:miter lim="400000"/>
            <a:headEnd type="none" w="med" len="med"/>
            <a:tailEnd type="none" w="med" len="med"/>
          </a:ln>
          <a:effectLst/>
        </p:spPr>
        <p:txBody>
          <a:bodyPr lIns="38100" tIns="38100" rIns="38100" bIns="38100" anchor="ctr">
            <a:prstTxWarp prst="textNoShape">
              <a:avLst/>
            </a:prstTxWarp>
          </a:bodyPr>
          <a:lstStyle/>
          <a:p>
            <a:pPr algn="ctr" defTabSz="685800" fontAlgn="auto">
              <a:spcBef>
                <a:spcPts val="0"/>
              </a:spcBef>
              <a:spcAft>
                <a:spcPts val="0"/>
              </a:spcAft>
              <a:defRPr/>
            </a:pPr>
            <a:r>
              <a:rPr lang="ja-JP" altLang="fr-FR" sz="1500" dirty="0">
                <a:solidFill>
                  <a:srgbClr val="282828">
                    <a:lumMod val="75000"/>
                    <a:lumOff val="25000"/>
                  </a:srgbClr>
                </a:solidFill>
                <a:latin typeface="Meiryo" charset="-128"/>
                <a:ea typeface="Meiryo" charset="-128"/>
                <a:cs typeface="Meiryo" charset="-128"/>
                <a:sym typeface="Helvetica" pitchFamily="8" charset="0"/>
              </a:rPr>
              <a:t>優れたエクスペリエンスとリソース計画を実現する診断</a:t>
            </a:r>
          </a:p>
        </p:txBody>
      </p:sp>
      <p:sp>
        <p:nvSpPr>
          <p:cNvPr id="11" name="Rectangle 10"/>
          <p:cNvSpPr/>
          <p:nvPr/>
        </p:nvSpPr>
        <p:spPr>
          <a:xfrm>
            <a:off x="0" y="-1"/>
            <a:ext cx="9144000" cy="291549"/>
          </a:xfrm>
          <a:prstGeom prst="rect">
            <a:avLst/>
          </a:prstGeom>
          <a:solidFill>
            <a:schemeClr val="tx1">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defTabSz="685800" fontAlgn="auto">
              <a:spcBef>
                <a:spcPts val="0"/>
              </a:spcBef>
              <a:spcAft>
                <a:spcPts val="0"/>
              </a:spcAft>
              <a:defRPr/>
            </a:pPr>
            <a:r>
              <a:rPr lang="ja-JP" altLang="fr-FR" sz="1200" dirty="0">
                <a:solidFill>
                  <a:srgbClr val="FFFFFF"/>
                </a:solidFill>
                <a:latin typeface="Calibri"/>
              </a:rPr>
              <a:t>   </a:t>
            </a:r>
            <a:r>
              <a:rPr lang="fr-FR" altLang="ja-JP" sz="1200" dirty="0">
                <a:solidFill>
                  <a:srgbClr val="FFFFFF"/>
                </a:solidFill>
                <a:latin typeface="Calibri"/>
              </a:rPr>
              <a:t>Audio distance: 1.90  Quality: 0.58  Far end</a:t>
            </a:r>
            <a:r>
              <a:rPr lang="fr-FR" altLang="ja-JP" sz="1200">
                <a:solidFill>
                  <a:srgbClr val="FFFFFF"/>
                </a:solidFill>
                <a:latin typeface="Calibri"/>
              </a:rPr>
              <a:t>: 0</a:t>
            </a:r>
            <a:r>
              <a:rPr lang="ja-JP" altLang="fr-FR" sz="1200">
                <a:solidFill>
                  <a:srgbClr val="FFFFFF"/>
                </a:solidFill>
                <a:latin typeface="Calibri"/>
              </a:rPr>
              <a:t>	           </a:t>
            </a:r>
            <a:r>
              <a:rPr lang="fr-FR" altLang="ja-JP" sz="1200" dirty="0">
                <a:solidFill>
                  <a:srgbClr val="FFFFFF"/>
                </a:solidFill>
                <a:latin typeface="Calibri"/>
              </a:rPr>
              <a:t>F: 0.0% T: 86.4% U: 0.0% N: 0.0% S</a:t>
            </a:r>
            <a:r>
              <a:rPr lang="fr-FR" altLang="ja-JP" sz="1200">
                <a:solidFill>
                  <a:srgbClr val="FFFFFF"/>
                </a:solidFill>
                <a:latin typeface="Calibri"/>
              </a:rPr>
              <a:t>: 235</a:t>
            </a:r>
            <a:r>
              <a:rPr lang="ja-JP" altLang="fr-FR" sz="1200">
                <a:solidFill>
                  <a:srgbClr val="FFFFFF"/>
                </a:solidFill>
                <a:latin typeface="Calibri"/>
              </a:rPr>
              <a:t>	          </a:t>
            </a:r>
            <a:r>
              <a:rPr lang="fr-FR" altLang="ja-JP" sz="1200" dirty="0">
                <a:solidFill>
                  <a:srgbClr val="FFFFFF"/>
                </a:solidFill>
                <a:latin typeface="Calibri"/>
              </a:rPr>
              <a:t>People count: 6</a:t>
            </a:r>
          </a:p>
        </p:txBody>
      </p:sp>
    </p:spTree>
    <p:extLst>
      <p:ext uri="{BB962C8B-B14F-4D97-AF65-F5344CB8AC3E}">
        <p14:creationId xmlns:p14="http://schemas.microsoft.com/office/powerpoint/2010/main" val="826843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Meiryo" charset="-128"/>
                <a:ea typeface="Meiryo" charset="-128"/>
                <a:cs typeface="Meiryo" charset="-128"/>
              </a:rPr>
              <a:t>Spark Room Kit</a:t>
            </a:r>
            <a:br>
              <a:rPr lang="en-US" altLang="ja-JP" dirty="0" smtClean="0">
                <a:latin typeface="Meiryo" charset="-128"/>
                <a:ea typeface="Meiryo" charset="-128"/>
                <a:cs typeface="Meiryo" charset="-128"/>
              </a:rPr>
            </a:br>
            <a:r>
              <a:rPr lang="en-US" altLang="ja-JP" dirty="0" smtClean="0">
                <a:latin typeface="Meiryo" charset="-128"/>
                <a:ea typeface="Meiryo" charset="-128"/>
                <a:cs typeface="Meiryo" charset="-128"/>
              </a:rPr>
              <a:t>Spark Room </a:t>
            </a:r>
            <a:r>
              <a:rPr lang="en-US" altLang="ja-JP" dirty="0" err="1" smtClean="0">
                <a:latin typeface="Meiryo" charset="-128"/>
                <a:ea typeface="Meiryo" charset="-128"/>
                <a:cs typeface="Meiryo" charset="-128"/>
              </a:rPr>
              <a:t>KitPlus</a:t>
            </a:r>
            <a:endParaRPr lang="en-US" dirty="0">
              <a:latin typeface="Meiryo" charset="-128"/>
              <a:ea typeface="Meiryo" charset="-128"/>
              <a:cs typeface="Meiryo" charset="-128"/>
            </a:endParaRPr>
          </a:p>
        </p:txBody>
      </p:sp>
      <p:sp>
        <p:nvSpPr>
          <p:cNvPr id="3" name="テキスト プレースホルダー 2"/>
          <p:cNvSpPr>
            <a:spLocks noGrp="1"/>
          </p:cNvSpPr>
          <p:nvPr>
            <p:ph type="body" sz="quarter" idx="10"/>
          </p:nvPr>
        </p:nvSpPr>
        <p:spPr/>
        <p:txBody>
          <a:bodyPr/>
          <a:lstStyle/>
          <a:p>
            <a:endParaRPr kumimoji="1" lang="ja-JP" altLang="en-US"/>
          </a:p>
        </p:txBody>
      </p:sp>
      <p:pic>
        <p:nvPicPr>
          <p:cNvPr id="4" name="Picture 18"/>
          <p:cNvPicPr>
            <a:picLocks noChangeAspect="1"/>
          </p:cNvPicPr>
          <p:nvPr/>
        </p:nvPicPr>
        <p:blipFill rotWithShape="1">
          <a:blip r:embed="rId2" cstate="hqprint">
            <a:extLst>
              <a:ext uri="{28A0092B-C50C-407E-A947-70E740481C1C}">
                <a14:useLocalDpi xmlns:a14="http://schemas.microsoft.com/office/drawing/2010/main"/>
              </a:ext>
            </a:extLst>
          </a:blip>
          <a:srcRect r="50101"/>
          <a:stretch/>
        </p:blipFill>
        <p:spPr>
          <a:xfrm>
            <a:off x="4576971" y="0"/>
            <a:ext cx="4567030" cy="5143500"/>
          </a:xfrm>
          <a:prstGeom prst="rect">
            <a:avLst/>
          </a:prstGeom>
        </p:spPr>
      </p:pic>
    </p:spTree>
    <p:extLst>
      <p:ext uri="{BB962C8B-B14F-4D97-AF65-F5344CB8AC3E}">
        <p14:creationId xmlns:p14="http://schemas.microsoft.com/office/powerpoint/2010/main" val="131055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Playbook_ppt13.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97" y="1600200"/>
            <a:ext cx="9134886" cy="2135820"/>
          </a:xfrm>
          <a:prstGeom prst="rect">
            <a:avLst/>
          </a:prstGeom>
        </p:spPr>
      </p:pic>
      <p:sp>
        <p:nvSpPr>
          <p:cNvPr id="14" name="Rektangel 13"/>
          <p:cNvSpPr/>
          <p:nvPr/>
        </p:nvSpPr>
        <p:spPr>
          <a:xfrm>
            <a:off x="292159" y="3886366"/>
            <a:ext cx="4190295" cy="310339"/>
          </a:xfrm>
          <a:prstGeom prst="rect">
            <a:avLst/>
          </a:prstGeom>
        </p:spPr>
        <p:txBody>
          <a:bodyPr wrap="square" lIns="91438" tIns="45719" rIns="91438" bIns="45719">
            <a:spAutoFit/>
          </a:bodyPr>
          <a:lstStyle/>
          <a:p>
            <a:pPr algn="ctr" defTabSz="685783" fontAlgn="auto">
              <a:lnSpc>
                <a:spcPts val="1699"/>
              </a:lnSpc>
              <a:spcBef>
                <a:spcPts val="0"/>
              </a:spcBef>
              <a:spcAft>
                <a:spcPts val="0"/>
              </a:spcAft>
              <a:defRPr/>
            </a:pPr>
            <a:r>
              <a:rPr lang="nb-NO" b="1" dirty="0" smtClean="0">
                <a:solidFill>
                  <a:srgbClr val="282828"/>
                </a:solidFill>
                <a:latin typeface="Meiryo" charset="-128"/>
                <a:ea typeface="Meiryo" charset="-128"/>
                <a:cs typeface="Meiryo" charset="-128"/>
              </a:rPr>
              <a:t>Cisco Spark </a:t>
            </a:r>
            <a:r>
              <a:rPr lang="nb-NO" b="1" dirty="0" err="1" smtClean="0">
                <a:solidFill>
                  <a:srgbClr val="282828"/>
                </a:solidFill>
                <a:latin typeface="Meiryo" charset="-128"/>
                <a:ea typeface="Meiryo" charset="-128"/>
                <a:cs typeface="Meiryo" charset="-128"/>
              </a:rPr>
              <a:t>Room</a:t>
            </a:r>
            <a:r>
              <a:rPr lang="nb-NO" b="1" dirty="0" smtClean="0">
                <a:solidFill>
                  <a:srgbClr val="282828"/>
                </a:solidFill>
                <a:latin typeface="Meiryo" charset="-128"/>
                <a:ea typeface="Meiryo" charset="-128"/>
                <a:cs typeface="Meiryo" charset="-128"/>
              </a:rPr>
              <a:t> Kit</a:t>
            </a:r>
            <a:endParaRPr lang="nb-NO" b="1" dirty="0">
              <a:solidFill>
                <a:srgbClr val="282828"/>
              </a:solidFill>
              <a:latin typeface="Meiryo" charset="-128"/>
              <a:ea typeface="Meiryo" charset="-128"/>
              <a:cs typeface="Meiryo" charset="-128"/>
            </a:endParaRPr>
          </a:p>
        </p:txBody>
      </p:sp>
      <p:sp>
        <p:nvSpPr>
          <p:cNvPr id="17" name="Rektangel 16"/>
          <p:cNvSpPr/>
          <p:nvPr/>
        </p:nvSpPr>
        <p:spPr>
          <a:xfrm>
            <a:off x="4652630" y="3886366"/>
            <a:ext cx="4190295" cy="310339"/>
          </a:xfrm>
          <a:prstGeom prst="rect">
            <a:avLst/>
          </a:prstGeom>
        </p:spPr>
        <p:txBody>
          <a:bodyPr wrap="square" lIns="91438" tIns="45719" rIns="91438" bIns="45719">
            <a:spAutoFit/>
          </a:bodyPr>
          <a:lstStyle/>
          <a:p>
            <a:pPr algn="ctr" defTabSz="685783" fontAlgn="auto">
              <a:lnSpc>
                <a:spcPts val="1699"/>
              </a:lnSpc>
              <a:spcBef>
                <a:spcPts val="0"/>
              </a:spcBef>
              <a:spcAft>
                <a:spcPts val="0"/>
              </a:spcAft>
              <a:defRPr/>
            </a:pPr>
            <a:r>
              <a:rPr lang="nb-NO" b="1" dirty="0" smtClean="0">
                <a:solidFill>
                  <a:srgbClr val="282828"/>
                </a:solidFill>
                <a:latin typeface="Meiryo" charset="-128"/>
                <a:ea typeface="Meiryo" charset="-128"/>
                <a:cs typeface="Meiryo" charset="-128"/>
              </a:rPr>
              <a:t>Cisco Spark </a:t>
            </a:r>
            <a:r>
              <a:rPr lang="nb-NO" b="1" dirty="0" err="1" smtClean="0">
                <a:solidFill>
                  <a:srgbClr val="282828"/>
                </a:solidFill>
                <a:latin typeface="Meiryo" charset="-128"/>
                <a:ea typeface="Meiryo" charset="-128"/>
                <a:cs typeface="Meiryo" charset="-128"/>
              </a:rPr>
              <a:t>Room</a:t>
            </a:r>
            <a:r>
              <a:rPr lang="nb-NO" b="1" dirty="0" smtClean="0">
                <a:solidFill>
                  <a:srgbClr val="282828"/>
                </a:solidFill>
                <a:latin typeface="Meiryo" charset="-128"/>
                <a:ea typeface="Meiryo" charset="-128"/>
                <a:cs typeface="Meiryo" charset="-128"/>
              </a:rPr>
              <a:t> </a:t>
            </a:r>
            <a:r>
              <a:rPr lang="nb-NO" b="1" dirty="0">
                <a:solidFill>
                  <a:srgbClr val="282828"/>
                </a:solidFill>
                <a:latin typeface="Meiryo" charset="-128"/>
                <a:ea typeface="Meiryo" charset="-128"/>
                <a:cs typeface="Meiryo" charset="-128"/>
              </a:rPr>
              <a:t>Kit </a:t>
            </a:r>
            <a:r>
              <a:rPr lang="nb-NO" b="1" dirty="0" smtClean="0">
                <a:solidFill>
                  <a:srgbClr val="282828"/>
                </a:solidFill>
                <a:latin typeface="Meiryo" charset="-128"/>
                <a:ea typeface="Meiryo" charset="-128"/>
                <a:cs typeface="Meiryo" charset="-128"/>
              </a:rPr>
              <a:t>Plus</a:t>
            </a:r>
            <a:endParaRPr lang="nb-NO" b="1" dirty="0">
              <a:solidFill>
                <a:srgbClr val="282828"/>
              </a:solidFill>
              <a:latin typeface="Meiryo" charset="-128"/>
              <a:ea typeface="Meiryo" charset="-128"/>
              <a:cs typeface="Meiryo" charset="-128"/>
            </a:endParaRPr>
          </a:p>
        </p:txBody>
      </p:sp>
      <p:sp>
        <p:nvSpPr>
          <p:cNvPr id="27" name="Rectangle 1"/>
          <p:cNvSpPr>
            <a:spLocks/>
          </p:cNvSpPr>
          <p:nvPr/>
        </p:nvSpPr>
        <p:spPr bwMode="auto">
          <a:xfrm>
            <a:off x="0" y="0"/>
            <a:ext cx="9144000" cy="1019636"/>
          </a:xfrm>
          <a:prstGeom prst="rect">
            <a:avLst/>
          </a:prstGeom>
          <a:solidFill>
            <a:srgbClr val="444444">
              <a:alpha val="7999"/>
            </a:srgbClr>
          </a:solidFill>
          <a:ln w="12700" cap="flat" cmpd="sng">
            <a:noFill/>
            <a:prstDash val="solid"/>
            <a:miter lim="400000"/>
            <a:headEnd type="none" w="med" len="med"/>
            <a:tailEnd type="none" w="med" len="med"/>
          </a:ln>
          <a:effectLst/>
        </p:spPr>
        <p:txBody>
          <a:bodyPr lIns="38100" tIns="38100" rIns="38100" bIns="38100" anchor="ctr">
            <a:prstTxWarp prst="textNoShape">
              <a:avLst/>
            </a:prstTxWarp>
          </a:bodyPr>
          <a:lstStyle/>
          <a:p>
            <a:pPr defTabSz="685800" fontAlgn="auto">
              <a:spcBef>
                <a:spcPts val="0"/>
              </a:spcBef>
              <a:spcAft>
                <a:spcPts val="0"/>
              </a:spcAft>
              <a:defRPr/>
            </a:pPr>
            <a:endParaRPr lang="en-US" sz="2400">
              <a:solidFill>
                <a:srgbClr val="444444"/>
              </a:solidFill>
              <a:latin typeface="ＭＳ Ｐゴシック"/>
              <a:ea typeface=""/>
              <a:cs typeface=""/>
            </a:endParaRPr>
          </a:p>
        </p:txBody>
      </p:sp>
      <p:sp>
        <p:nvSpPr>
          <p:cNvPr id="5" name="TekstSylinder 4"/>
          <p:cNvSpPr txBox="1"/>
          <p:nvPr/>
        </p:nvSpPr>
        <p:spPr>
          <a:xfrm>
            <a:off x="0" y="318983"/>
            <a:ext cx="9135540" cy="461663"/>
          </a:xfrm>
          <a:prstGeom prst="rect">
            <a:avLst/>
          </a:prstGeom>
          <a:noFill/>
        </p:spPr>
        <p:txBody>
          <a:bodyPr wrap="square" lIns="91438" tIns="45719" rIns="91438" bIns="45719" rtlCol="0">
            <a:spAutoFit/>
          </a:bodyPr>
          <a:lstStyle/>
          <a:p>
            <a:pPr algn="ctr" defTabSz="685783" fontAlgn="auto">
              <a:spcBef>
                <a:spcPts val="0"/>
              </a:spcBef>
              <a:spcAft>
                <a:spcPts val="0"/>
              </a:spcAft>
              <a:defRPr/>
            </a:pPr>
            <a:r>
              <a:rPr lang="ja-JP" altLang="en-US" sz="2400" dirty="0">
                <a:solidFill>
                  <a:srgbClr val="444444"/>
                </a:solidFill>
                <a:latin typeface="Meiryo" charset="-128"/>
                <a:ea typeface="Meiryo" charset="-128"/>
                <a:cs typeface="Meiryo" charset="-128"/>
              </a:rPr>
              <a:t>会議室のサイズによって最適な</a:t>
            </a:r>
            <a:r>
              <a:rPr lang="en-US" altLang="ja-JP" sz="2400" dirty="0">
                <a:solidFill>
                  <a:srgbClr val="444444"/>
                </a:solidFill>
                <a:latin typeface="Meiryo" charset="-128"/>
                <a:ea typeface="Meiryo" charset="-128"/>
                <a:cs typeface="Meiryo" charset="-128"/>
              </a:rPr>
              <a:t>Room </a:t>
            </a:r>
            <a:r>
              <a:rPr lang="en-US" altLang="ja-JP" sz="2400" dirty="0" smtClean="0">
                <a:solidFill>
                  <a:srgbClr val="444444"/>
                </a:solidFill>
                <a:latin typeface="Meiryo" charset="-128"/>
                <a:ea typeface="Meiryo" charset="-128"/>
                <a:cs typeface="Meiryo" charset="-128"/>
              </a:rPr>
              <a:t>Kit </a:t>
            </a:r>
            <a:r>
              <a:rPr lang="ja-JP" altLang="en-US" sz="2400" dirty="0" smtClean="0">
                <a:solidFill>
                  <a:srgbClr val="444444"/>
                </a:solidFill>
                <a:latin typeface="Meiryo" charset="-128"/>
                <a:ea typeface="Meiryo" charset="-128"/>
                <a:cs typeface="Meiryo" charset="-128"/>
              </a:rPr>
              <a:t>を</a:t>
            </a:r>
            <a:r>
              <a:rPr lang="ja-JP" altLang="en-US" sz="2400" dirty="0">
                <a:solidFill>
                  <a:srgbClr val="444444"/>
                </a:solidFill>
                <a:latin typeface="Meiryo" charset="-128"/>
                <a:ea typeface="Meiryo" charset="-128"/>
                <a:cs typeface="Meiryo" charset="-128"/>
              </a:rPr>
              <a:t>選択</a:t>
            </a:r>
            <a:endParaRPr lang="en-GB" sz="2400" dirty="0">
              <a:solidFill>
                <a:srgbClr val="444444"/>
              </a:solidFill>
              <a:latin typeface="Meiryo" charset="-128"/>
              <a:ea typeface="Meiryo" charset="-128"/>
              <a:cs typeface="Meiryo" charset="-128"/>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9297" y="4300764"/>
            <a:ext cx="1923156" cy="49086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02453" y="4344163"/>
            <a:ext cx="651104" cy="487072"/>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02066" y="4300764"/>
            <a:ext cx="2229911" cy="340054"/>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30079" y="4271761"/>
            <a:ext cx="1078578" cy="519869"/>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19862" y="4316585"/>
            <a:ext cx="651104" cy="487072"/>
          </a:xfrm>
          <a:prstGeom prst="rect">
            <a:avLst/>
          </a:prstGeom>
        </p:spPr>
      </p:pic>
    </p:spTree>
    <p:extLst>
      <p:ext uri="{BB962C8B-B14F-4D97-AF65-F5344CB8AC3E}">
        <p14:creationId xmlns:p14="http://schemas.microsoft.com/office/powerpoint/2010/main" val="193931621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descr="Screen Shot 2016-06-09 at 9.31.1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7557"/>
            <a:ext cx="9144001" cy="5166320"/>
          </a:xfrm>
          <a:prstGeom prst="rect">
            <a:avLst/>
          </a:prstGeom>
          <a:ln>
            <a:noFill/>
          </a:ln>
        </p:spPr>
      </p:pic>
      <p:sp>
        <p:nvSpPr>
          <p:cNvPr id="4" name="Rounded Rectangle 4"/>
          <p:cNvSpPr/>
          <p:nvPr/>
        </p:nvSpPr>
        <p:spPr>
          <a:xfrm>
            <a:off x="1038741" y="2079208"/>
            <a:ext cx="7104925" cy="1007901"/>
          </a:xfrm>
          <a:prstGeom prst="roundRect">
            <a:avLst>
              <a:gd name="adj" fmla="val 50000"/>
            </a:avLst>
          </a:prstGeom>
          <a:solidFill>
            <a:srgbClr val="FFFFFF"/>
          </a:solidFill>
        </p:spPr>
        <p:txBody>
          <a:bodyPr wrap="square" lIns="91438" tIns="45719" rIns="91438" bIns="45719" spcCol="0" rtlCol="0" anchor="ctr">
            <a:noAutofit/>
          </a:bodyPr>
          <a:lstStyle/>
          <a:p>
            <a:pPr algn="ctr" defTabSz="457200"/>
            <a:endParaRPr lang="en-US" sz="2800" dirty="0">
              <a:solidFill>
                <a:srgbClr val="00B0F0"/>
              </a:solidFill>
              <a:latin typeface="ＭＳ Ｐゴシック"/>
              <a:ea typeface="ＭＳ Ｐゴシック"/>
            </a:endParaRPr>
          </a:p>
        </p:txBody>
      </p:sp>
      <p:sp>
        <p:nvSpPr>
          <p:cNvPr id="5" name="正方形/長方形 4"/>
          <p:cNvSpPr/>
          <p:nvPr/>
        </p:nvSpPr>
        <p:spPr>
          <a:xfrm>
            <a:off x="921016" y="2352764"/>
            <a:ext cx="7300396" cy="584775"/>
          </a:xfrm>
          <a:prstGeom prst="rect">
            <a:avLst/>
          </a:prstGeom>
        </p:spPr>
        <p:txBody>
          <a:bodyPr wrap="none">
            <a:spAutoFit/>
          </a:bodyPr>
          <a:lstStyle/>
          <a:p>
            <a:pPr algn="ctr" defTabSz="457200"/>
            <a:r>
              <a:rPr lang="ja-JP" altLang="en-US" sz="3200" dirty="0">
                <a:solidFill>
                  <a:srgbClr val="00B0F0"/>
                </a:solidFill>
                <a:latin typeface="Meiryo" charset="-128"/>
                <a:ea typeface="Meiryo" charset="-128"/>
                <a:cs typeface="Meiryo" charset="-128"/>
              </a:rPr>
              <a:t>「働き方改革」</a:t>
            </a:r>
            <a:r>
              <a:rPr lang="ja-JP" altLang="en-US" sz="3200" dirty="0" smtClean="0">
                <a:solidFill>
                  <a:srgbClr val="00B0F0"/>
                </a:solidFill>
                <a:latin typeface="Meiryo" charset="-128"/>
                <a:ea typeface="Meiryo" charset="-128"/>
                <a:cs typeface="Meiryo" charset="-128"/>
              </a:rPr>
              <a:t>第２章 </a:t>
            </a:r>
            <a:r>
              <a:rPr lang="ja-JP" altLang="en-US" sz="3200" dirty="0">
                <a:solidFill>
                  <a:srgbClr val="00B0F0"/>
                </a:solidFill>
                <a:latin typeface="Meiryo" charset="-128"/>
                <a:ea typeface="Meiryo" charset="-128"/>
                <a:cs typeface="Meiryo" charset="-128"/>
              </a:rPr>
              <a:t>＝「会議改革」</a:t>
            </a:r>
            <a:endParaRPr lang="en-US" altLang="ja-JP" sz="3200" dirty="0">
              <a:solidFill>
                <a:srgbClr val="00B0F0"/>
              </a:solidFill>
              <a:latin typeface="Meiryo" charset="-128"/>
              <a:ea typeface="Meiryo" charset="-128"/>
              <a:cs typeface="Meiryo" charset="-128"/>
            </a:endParaRPr>
          </a:p>
        </p:txBody>
      </p:sp>
      <p:pic>
        <p:nvPicPr>
          <p:cNvPr id="6" name="Picture 2" descr="C:\Users\spius\Pictures\cisco logo blue gradient.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dirty="0">
                <a:solidFill>
                  <a:srgbClr val="005073">
                    <a:alpha val="25000"/>
                  </a:srgbClr>
                </a:solidFill>
                <a:latin typeface="CiscoSansTT ExtraLight"/>
                <a:cs typeface="CiscoSans Thin"/>
              </a:rPr>
              <a:t>© 201</a:t>
            </a:r>
            <a:r>
              <a:rPr lang="en-US" altLang="ja-JP" sz="600" dirty="0">
                <a:solidFill>
                  <a:srgbClr val="005073">
                    <a:alpha val="25000"/>
                  </a:srgbClr>
                </a:solidFill>
                <a:latin typeface="CiscoSansTT ExtraLight"/>
                <a:cs typeface="CiscoSans Thin"/>
              </a:rPr>
              <a:t>7</a:t>
            </a:r>
            <a:r>
              <a:rPr lang="en-US" sz="600" dirty="0">
                <a:solidFill>
                  <a:srgbClr val="005073">
                    <a:alpha val="25000"/>
                  </a:srgbClr>
                </a:solidFill>
                <a:latin typeface="CiscoSansTT ExtraLight"/>
                <a:cs typeface="CiscoSans Thin"/>
              </a:rPr>
              <a:t>  Cisco and/or its affiliates. All rights reserved.   Cisco </a:t>
            </a:r>
            <a:r>
              <a:rPr lang="en-US" altLang="ja-JP" sz="600" dirty="0">
                <a:solidFill>
                  <a:srgbClr val="005073">
                    <a:alpha val="25000"/>
                  </a:srgbClr>
                </a:solidFill>
                <a:latin typeface="CiscoSansTT ExtraLight"/>
                <a:cs typeface="CiscoSans Thin"/>
              </a:rPr>
              <a:t>Public</a:t>
            </a:r>
            <a:endParaRPr lang="en-US" sz="600" dirty="0">
              <a:solidFill>
                <a:srgbClr val="005073">
                  <a:alpha val="25000"/>
                </a:srgbClr>
              </a:solidFill>
              <a:latin typeface="CiscoSansTT ExtraLight"/>
              <a:cs typeface="CiscoSans Thin"/>
            </a:endParaRPr>
          </a:p>
        </p:txBody>
      </p:sp>
    </p:spTree>
    <p:extLst>
      <p:ext uri="{BB962C8B-B14F-4D97-AF65-F5344CB8AC3E}">
        <p14:creationId xmlns:p14="http://schemas.microsoft.com/office/powerpoint/2010/main" val="3974733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sz="2800" dirty="0" smtClean="0">
                <a:latin typeface="Meiryo" charset="-128"/>
                <a:ea typeface="Meiryo" charset="-128"/>
                <a:cs typeface="Meiryo" charset="-128"/>
              </a:rPr>
              <a:t>Spark Room Kit /Spark Room Kit Plus</a:t>
            </a:r>
            <a:endParaRPr lang="en-US" sz="2800" dirty="0">
              <a:latin typeface="Meiryo" charset="-128"/>
              <a:ea typeface="Meiryo" charset="-128"/>
              <a:cs typeface="Meiryo"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722248465"/>
              </p:ext>
            </p:extLst>
          </p:nvPr>
        </p:nvGraphicFramePr>
        <p:xfrm>
          <a:off x="593753" y="921224"/>
          <a:ext cx="7874387" cy="3496098"/>
        </p:xfrm>
        <a:graphic>
          <a:graphicData uri="http://schemas.openxmlformats.org/drawingml/2006/table">
            <a:tbl>
              <a:tblPr firstRow="1" bandRow="1">
                <a:tableStyleId>{5C22544A-7EE6-4342-B048-85BDC9FD1C3A}</a:tableStyleId>
              </a:tblPr>
              <a:tblGrid>
                <a:gridCol w="2533781">
                  <a:extLst>
                    <a:ext uri="{9D8B030D-6E8A-4147-A177-3AD203B41FA5}">
                      <a16:colId xmlns="" xmlns:a16="http://schemas.microsoft.com/office/drawing/2014/main" val="20000"/>
                    </a:ext>
                  </a:extLst>
                </a:gridCol>
                <a:gridCol w="2718404">
                  <a:extLst>
                    <a:ext uri="{9D8B030D-6E8A-4147-A177-3AD203B41FA5}">
                      <a16:colId xmlns="" xmlns:a16="http://schemas.microsoft.com/office/drawing/2014/main" val="20001"/>
                    </a:ext>
                  </a:extLst>
                </a:gridCol>
                <a:gridCol w="2622202">
                  <a:extLst>
                    <a:ext uri="{9D8B030D-6E8A-4147-A177-3AD203B41FA5}">
                      <a16:colId xmlns="" xmlns:a16="http://schemas.microsoft.com/office/drawing/2014/main" val="20002"/>
                    </a:ext>
                  </a:extLst>
                </a:gridCol>
              </a:tblGrid>
              <a:tr h="847941">
                <a:tc>
                  <a:txBody>
                    <a:bodyPr/>
                    <a:lstStyle/>
                    <a:p>
                      <a:endParaRPr lang="en-US" sz="1100" dirty="0">
                        <a:latin typeface="Meiryo" charset="-128"/>
                        <a:ea typeface="Meiryo" charset="-128"/>
                        <a:cs typeface="Meiryo" charset="-128"/>
                      </a:endParaRPr>
                    </a:p>
                  </a:txBody>
                  <a:tcPr marL="68580" marR="68580" marT="34290" marB="34290"/>
                </a:tc>
                <a:tc>
                  <a:txBody>
                    <a:bodyPr/>
                    <a:lstStyle/>
                    <a:p>
                      <a:r>
                        <a:rPr lang="en-US" altLang="ja-JP" sz="1200" dirty="0" smtClean="0">
                          <a:latin typeface="Meiryo" charset="-128"/>
                          <a:ea typeface="Meiryo" charset="-128"/>
                          <a:cs typeface="Meiryo" charset="-128"/>
                        </a:rPr>
                        <a:t>Spark Room Kit</a:t>
                      </a:r>
                      <a:endParaRPr lang="en-US" sz="1200" dirty="0">
                        <a:latin typeface="Meiryo" charset="-128"/>
                        <a:ea typeface="Meiryo" charset="-128"/>
                        <a:cs typeface="Meiryo" charset="-128"/>
                      </a:endParaRPr>
                    </a:p>
                  </a:txBody>
                  <a:tcPr marL="68580" marR="68580" marT="34290" marB="34290"/>
                </a:tc>
                <a:tc>
                  <a:txBody>
                    <a:bodyPr/>
                    <a:lstStyle/>
                    <a:p>
                      <a:r>
                        <a:rPr lang="en-US" sz="1200" dirty="0" smtClean="0">
                          <a:latin typeface="Meiryo" charset="-128"/>
                          <a:ea typeface="Meiryo" charset="-128"/>
                          <a:cs typeface="Meiryo" charset="-128"/>
                        </a:rPr>
                        <a:t>Spark</a:t>
                      </a:r>
                      <a:r>
                        <a:rPr lang="en-US" sz="1200" baseline="0" dirty="0" smtClean="0">
                          <a:latin typeface="Meiryo" charset="-128"/>
                          <a:ea typeface="Meiryo" charset="-128"/>
                          <a:cs typeface="Meiryo" charset="-128"/>
                        </a:rPr>
                        <a:t> Room Kit Plus</a:t>
                      </a:r>
                      <a:endParaRPr lang="en-US" sz="12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0"/>
                  </a:ext>
                </a:extLst>
              </a:tr>
              <a:tr h="303143">
                <a:tc>
                  <a:txBody>
                    <a:bodyPr/>
                    <a:lstStyle/>
                    <a:p>
                      <a:r>
                        <a:rPr lang="ja-JP" altLang="en-US" sz="1200" dirty="0" smtClean="0">
                          <a:latin typeface="Meiryo" charset="-128"/>
                          <a:ea typeface="Meiryo" charset="-128"/>
                          <a:cs typeface="Meiryo" charset="-128"/>
                        </a:rPr>
                        <a:t>解像度</a:t>
                      </a:r>
                      <a:endParaRPr lang="en-US" sz="1200" dirty="0">
                        <a:latin typeface="Meiryo" charset="-128"/>
                        <a:ea typeface="Meiryo" charset="-128"/>
                        <a:cs typeface="Meiryo" charset="-128"/>
                      </a:endParaRPr>
                    </a:p>
                  </a:txBody>
                  <a:tcPr marL="68580" marR="68580" marT="34290" marB="34290"/>
                </a:tc>
                <a:tc>
                  <a:txBody>
                    <a:bodyPr/>
                    <a:lstStyle/>
                    <a:p>
                      <a:r>
                        <a:rPr lang="en-US" altLang="ja-JP" sz="1200" dirty="0" smtClean="0">
                          <a:latin typeface="Meiryo" charset="-128"/>
                          <a:ea typeface="Meiryo" charset="-128"/>
                          <a:cs typeface="Meiryo" charset="-128"/>
                        </a:rPr>
                        <a:t>1080p60</a:t>
                      </a:r>
                      <a:endParaRPr lang="en-US" sz="1200" dirty="0">
                        <a:latin typeface="Meiryo" charset="-128"/>
                        <a:ea typeface="Meiryo" charset="-128"/>
                        <a:cs typeface="Meiryo" charset="-128"/>
                      </a:endParaRPr>
                    </a:p>
                  </a:txBody>
                  <a:tcPr marL="68580" marR="68580" marT="34290" marB="34290"/>
                </a:tc>
                <a:tc>
                  <a:txBody>
                    <a:bodyPr/>
                    <a:lstStyle/>
                    <a:p>
                      <a:r>
                        <a:rPr lang="en-US" sz="1200" dirty="0" smtClean="0">
                          <a:latin typeface="Meiryo" charset="-128"/>
                          <a:ea typeface="Meiryo" charset="-128"/>
                          <a:cs typeface="Meiryo" charset="-128"/>
                        </a:rPr>
                        <a:t>1080p60</a:t>
                      </a:r>
                      <a:endParaRPr lang="en-US" sz="12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1"/>
                  </a:ext>
                </a:extLst>
              </a:tr>
              <a:tr h="274289">
                <a:tc>
                  <a:txBody>
                    <a:bodyPr/>
                    <a:lstStyle/>
                    <a:p>
                      <a:r>
                        <a:rPr lang="ja-JP" altLang="en-US" sz="1200" dirty="0" smtClean="0">
                          <a:latin typeface="Meiryo" charset="-128"/>
                          <a:ea typeface="Meiryo" charset="-128"/>
                          <a:cs typeface="Meiryo" charset="-128"/>
                        </a:rPr>
                        <a:t>カメラ</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ズーム</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デジタル</a:t>
                      </a:r>
                      <a:r>
                        <a:rPr lang="en-US" altLang="ja-JP" sz="1200" dirty="0" smtClean="0">
                          <a:latin typeface="Meiryo" charset="-128"/>
                          <a:ea typeface="Meiryo" charset="-128"/>
                          <a:cs typeface="Meiryo" charset="-128"/>
                        </a:rPr>
                        <a:t>3</a:t>
                      </a:r>
                      <a:r>
                        <a:rPr lang="en-US" altLang="ja-JP" sz="1200" baseline="0" dirty="0" smtClean="0">
                          <a:latin typeface="Meiryo" charset="-128"/>
                          <a:ea typeface="Meiryo" charset="-128"/>
                          <a:cs typeface="Meiryo" charset="-128"/>
                        </a:rPr>
                        <a:t> </a:t>
                      </a:r>
                      <a:r>
                        <a:rPr lang="ja-JP" altLang="en-US" sz="1200" dirty="0" smtClean="0">
                          <a:latin typeface="Meiryo" charset="-128"/>
                          <a:ea typeface="Meiryo" charset="-128"/>
                          <a:cs typeface="Meiryo" charset="-128"/>
                        </a:rPr>
                        <a:t>倍</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デジタル</a:t>
                      </a:r>
                      <a:r>
                        <a:rPr lang="en-US" altLang="ja-JP" sz="1200" dirty="0" smtClean="0">
                          <a:latin typeface="Meiryo" charset="-128"/>
                          <a:ea typeface="Meiryo" charset="-128"/>
                          <a:cs typeface="Meiryo" charset="-128"/>
                        </a:rPr>
                        <a:t>5 </a:t>
                      </a:r>
                      <a:r>
                        <a:rPr lang="ja-JP" altLang="en-US" sz="1200" dirty="0" smtClean="0">
                          <a:latin typeface="Meiryo" charset="-128"/>
                          <a:ea typeface="Meiryo" charset="-128"/>
                          <a:cs typeface="Meiryo" charset="-128"/>
                        </a:rPr>
                        <a:t>倍</a:t>
                      </a:r>
                      <a:endParaRPr lang="en-US" sz="12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2"/>
                  </a:ext>
                </a:extLst>
              </a:tr>
              <a:tr h="295130">
                <a:tc>
                  <a:txBody>
                    <a:bodyPr/>
                    <a:lstStyle/>
                    <a:p>
                      <a:r>
                        <a:rPr lang="ja-JP" altLang="en-US" sz="1200" dirty="0" smtClean="0">
                          <a:latin typeface="Meiryo" charset="-128"/>
                          <a:ea typeface="Meiryo" charset="-128"/>
                          <a:cs typeface="Meiryo" charset="-128"/>
                        </a:rPr>
                        <a:t>スピーカー</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内蔵スピーカー</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内蔵スピーカー</a:t>
                      </a:r>
                      <a:endParaRPr lang="en-US" sz="12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3"/>
                  </a:ext>
                </a:extLst>
              </a:tr>
              <a:tr h="281184">
                <a:tc>
                  <a:txBody>
                    <a:bodyPr/>
                    <a:lstStyle/>
                    <a:p>
                      <a:r>
                        <a:rPr lang="ja-JP" altLang="en-US" sz="1200" dirty="0" smtClean="0">
                          <a:latin typeface="Meiryo" charset="-128"/>
                          <a:ea typeface="Meiryo" charset="-128"/>
                          <a:cs typeface="Meiryo" charset="-128"/>
                        </a:rPr>
                        <a:t>スピーカートラック機能</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あり</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あり</a:t>
                      </a:r>
                      <a:endParaRPr lang="en-US" sz="12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4"/>
                  </a:ext>
                </a:extLst>
              </a:tr>
              <a:tr h="287117">
                <a:tc>
                  <a:txBody>
                    <a:bodyPr/>
                    <a:lstStyle/>
                    <a:p>
                      <a:r>
                        <a:rPr lang="ja-JP" altLang="en-US" sz="1200" dirty="0" smtClean="0">
                          <a:latin typeface="Meiryo" charset="-128"/>
                          <a:ea typeface="Meiryo" charset="-128"/>
                          <a:cs typeface="Meiryo" charset="-128"/>
                        </a:rPr>
                        <a:t>デュアル</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ディスプレイ</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あり</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あり</a:t>
                      </a:r>
                      <a:endParaRPr lang="en-US" sz="12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5"/>
                  </a:ext>
                </a:extLst>
              </a:tr>
              <a:tr h="312927">
                <a:tc>
                  <a:txBody>
                    <a:bodyPr/>
                    <a:lstStyle/>
                    <a:p>
                      <a:r>
                        <a:rPr lang="ja-JP" altLang="en-US" sz="1200" dirty="0" smtClean="0">
                          <a:latin typeface="Meiryo" charset="-128"/>
                          <a:ea typeface="Meiryo" charset="-128"/>
                          <a:cs typeface="Meiryo" charset="-128"/>
                        </a:rPr>
                        <a:t>マイク</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内蔵マイクあり＋外部マイク</a:t>
                      </a:r>
                      <a:r>
                        <a:rPr lang="en-US" altLang="ja-JP" sz="1200" dirty="0" smtClean="0">
                          <a:latin typeface="Meiryo" charset="-128"/>
                          <a:ea typeface="Meiryo" charset="-128"/>
                          <a:cs typeface="Meiryo" charset="-128"/>
                        </a:rPr>
                        <a:t>2 </a:t>
                      </a:r>
                      <a:r>
                        <a:rPr lang="ja-JP" altLang="en-US" sz="1200" dirty="0" smtClean="0">
                          <a:latin typeface="Meiryo" charset="-128"/>
                          <a:ea typeface="Meiryo" charset="-128"/>
                          <a:cs typeface="Meiryo" charset="-128"/>
                        </a:rPr>
                        <a:t>つ</a:t>
                      </a:r>
                      <a:endParaRPr lang="en-US" sz="1200" dirty="0">
                        <a:latin typeface="Meiryo" charset="-128"/>
                        <a:ea typeface="Meiryo" charset="-128"/>
                        <a:cs typeface="Meiryo" charset="-128"/>
                      </a:endParaRPr>
                    </a:p>
                  </a:txBody>
                  <a:tcPr marL="68580" marR="68580" marT="34290" marB="34290"/>
                </a:tc>
                <a:tc>
                  <a:txBody>
                    <a:bodyPr/>
                    <a:lstStyle/>
                    <a:p>
                      <a:r>
                        <a:rPr lang="ja-JP" altLang="en-US" sz="1200" dirty="0" smtClean="0">
                          <a:latin typeface="Meiryo" charset="-128"/>
                          <a:ea typeface="Meiryo" charset="-128"/>
                          <a:cs typeface="Meiryo" charset="-128"/>
                        </a:rPr>
                        <a:t>外部マイク</a:t>
                      </a:r>
                      <a:r>
                        <a:rPr lang="en-US" altLang="ja-JP" sz="1200" dirty="0" smtClean="0">
                          <a:latin typeface="Meiryo" charset="-128"/>
                          <a:ea typeface="Meiryo" charset="-128"/>
                          <a:cs typeface="Meiryo" charset="-128"/>
                        </a:rPr>
                        <a:t>3 </a:t>
                      </a:r>
                      <a:r>
                        <a:rPr lang="ja-JP" altLang="en-US" sz="1200" dirty="0" smtClean="0">
                          <a:latin typeface="Meiryo" charset="-128"/>
                          <a:ea typeface="Meiryo" charset="-128"/>
                          <a:cs typeface="Meiryo" charset="-128"/>
                        </a:rPr>
                        <a:t>つ</a:t>
                      </a:r>
                      <a:r>
                        <a:rPr lang="ja-JP" altLang="en-US" sz="1200" dirty="0" smtClean="0">
                          <a:latin typeface="Meiryo" charset="-128"/>
                          <a:ea typeface="Meiryo" charset="-128"/>
                          <a:cs typeface="Meiryo" charset="-128"/>
                        </a:rPr>
                        <a:t>（内蔵マイクなし）</a:t>
                      </a:r>
                      <a:endParaRPr lang="en-US" sz="12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6"/>
                  </a:ext>
                </a:extLst>
              </a:tr>
              <a:tr h="453038">
                <a:tc>
                  <a:txBody>
                    <a:bodyPr/>
                    <a:lstStyle/>
                    <a:p>
                      <a:r>
                        <a:rPr lang="ja-JP" altLang="en-US" sz="1200" dirty="0" smtClean="0">
                          <a:latin typeface="Meiryo" charset="-128"/>
                          <a:ea typeface="Meiryo" charset="-128"/>
                          <a:cs typeface="Meiryo" charset="-128"/>
                        </a:rPr>
                        <a:t>コンテンツ共有</a:t>
                      </a:r>
                      <a:endParaRPr lang="en-US" sz="1200" dirty="0">
                        <a:latin typeface="Meiryo" charset="-128"/>
                        <a:ea typeface="Meiryo" charset="-128"/>
                        <a:cs typeface="Meiryo" charset="-128"/>
                      </a:endParaRPr>
                    </a:p>
                  </a:txBody>
                  <a:tcPr marL="68580" marR="68580" marT="34290" marB="34290"/>
                </a:tc>
                <a:tc>
                  <a:txBody>
                    <a:bodyPr/>
                    <a:lstStyle/>
                    <a:p>
                      <a:r>
                        <a:rPr lang="en-US" altLang="ja-JP" sz="1200" dirty="0" smtClean="0">
                          <a:latin typeface="Meiryo" charset="-128"/>
                          <a:ea typeface="Meiryo" charset="-128"/>
                          <a:cs typeface="Meiryo" charset="-128"/>
                        </a:rPr>
                        <a:t>4K</a:t>
                      </a:r>
                      <a:r>
                        <a:rPr lang="en-US" altLang="ja-JP" sz="1200" baseline="0" dirty="0" smtClean="0">
                          <a:latin typeface="Meiryo" charset="-128"/>
                          <a:ea typeface="Meiryo" charset="-128"/>
                          <a:cs typeface="Meiryo" charset="-128"/>
                        </a:rPr>
                        <a:t> </a:t>
                      </a:r>
                    </a:p>
                    <a:p>
                      <a:r>
                        <a:rPr lang="en-US" altLang="ja-JP" sz="1200" baseline="0" dirty="0" smtClean="0">
                          <a:latin typeface="Meiryo" charset="-128"/>
                          <a:ea typeface="Meiryo" charset="-128"/>
                          <a:cs typeface="Meiryo" charset="-128"/>
                        </a:rPr>
                        <a:t>(</a:t>
                      </a:r>
                      <a:r>
                        <a:rPr lang="ja-JP" altLang="en-US" sz="1200" b="0" i="0" kern="1200" baseline="0" dirty="0" smtClean="0">
                          <a:solidFill>
                            <a:schemeClr val="dk1"/>
                          </a:solidFill>
                          <a:effectLst/>
                          <a:latin typeface="Meiryo" charset="-128"/>
                          <a:ea typeface="Meiryo" charset="-128"/>
                          <a:cs typeface="Meiryo" charset="-128"/>
                        </a:rPr>
                        <a:t>ローカル</a:t>
                      </a:r>
                      <a:r>
                        <a:rPr lang="en-US" sz="1200" b="0" i="0" kern="1200" dirty="0" smtClean="0">
                          <a:solidFill>
                            <a:schemeClr val="dk1"/>
                          </a:solidFill>
                          <a:effectLst/>
                          <a:latin typeface="Meiryo" charset="-128"/>
                          <a:ea typeface="Meiryo" charset="-128"/>
                          <a:cs typeface="Meiryo" charset="-128"/>
                        </a:rPr>
                        <a:t> 30 fps</a:t>
                      </a:r>
                      <a:r>
                        <a:rPr lang="ja-JP" altLang="en-US" sz="1200" b="0" i="0" kern="1200" dirty="0" smtClean="0">
                          <a:solidFill>
                            <a:schemeClr val="dk1"/>
                          </a:solidFill>
                          <a:effectLst/>
                          <a:latin typeface="Meiryo" charset="-128"/>
                          <a:ea typeface="Meiryo" charset="-128"/>
                          <a:cs typeface="Meiryo" charset="-128"/>
                        </a:rPr>
                        <a:t>、リモート</a:t>
                      </a:r>
                      <a:r>
                        <a:rPr lang="en-US" sz="1200" b="0" i="0" kern="1200" dirty="0" smtClean="0">
                          <a:solidFill>
                            <a:schemeClr val="dk1"/>
                          </a:solidFill>
                          <a:effectLst/>
                          <a:latin typeface="Meiryo" charset="-128"/>
                          <a:ea typeface="Meiryo" charset="-128"/>
                          <a:cs typeface="Meiryo" charset="-128"/>
                        </a:rPr>
                        <a:t> 5 fps</a:t>
                      </a:r>
                      <a:r>
                        <a:rPr lang="en-US" altLang="ja-JP" sz="1200" baseline="0" dirty="0" smtClean="0">
                          <a:latin typeface="Meiryo" charset="-128"/>
                          <a:ea typeface="Meiryo" charset="-128"/>
                          <a:cs typeface="Meiryo" charset="-128"/>
                        </a:rPr>
                        <a:t>)</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eiryo" charset="-128"/>
                          <a:ea typeface="Meiryo" charset="-128"/>
                          <a:cs typeface="Meiryo" charset="-128"/>
                        </a:rPr>
                        <a:t>4K</a:t>
                      </a:r>
                      <a:r>
                        <a:rPr lang="en-US" altLang="ja-JP" sz="1200" baseline="0" dirty="0" smtClean="0">
                          <a:latin typeface="Meiryo" charset="-128"/>
                          <a:ea typeface="Meiryo" charset="-128"/>
                          <a:cs typeface="Meiryo" charset="-128"/>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smtClean="0">
                          <a:latin typeface="Meiryo" charset="-128"/>
                          <a:ea typeface="Meiryo" charset="-128"/>
                          <a:cs typeface="Meiryo" charset="-128"/>
                        </a:rPr>
                        <a:t>(</a:t>
                      </a:r>
                      <a:r>
                        <a:rPr lang="ja-JP" altLang="en-US" sz="1200" b="0" i="0" kern="1200" baseline="0" dirty="0" smtClean="0">
                          <a:solidFill>
                            <a:schemeClr val="dk1"/>
                          </a:solidFill>
                          <a:effectLst/>
                          <a:latin typeface="Meiryo" charset="-128"/>
                          <a:ea typeface="Meiryo" charset="-128"/>
                          <a:cs typeface="Meiryo" charset="-128"/>
                        </a:rPr>
                        <a:t>ローカル</a:t>
                      </a:r>
                      <a:r>
                        <a:rPr lang="en-US" sz="1200" b="0" i="0" kern="1200" dirty="0" smtClean="0">
                          <a:solidFill>
                            <a:schemeClr val="dk1"/>
                          </a:solidFill>
                          <a:effectLst/>
                          <a:latin typeface="Meiryo" charset="-128"/>
                          <a:ea typeface="Meiryo" charset="-128"/>
                          <a:cs typeface="Meiryo" charset="-128"/>
                        </a:rPr>
                        <a:t> 30 fps</a:t>
                      </a:r>
                      <a:r>
                        <a:rPr lang="ja-JP" altLang="en-US" sz="1200" b="0" i="0" kern="1200" dirty="0" smtClean="0">
                          <a:solidFill>
                            <a:schemeClr val="dk1"/>
                          </a:solidFill>
                          <a:effectLst/>
                          <a:latin typeface="Meiryo" charset="-128"/>
                          <a:ea typeface="Meiryo" charset="-128"/>
                          <a:cs typeface="Meiryo" charset="-128"/>
                        </a:rPr>
                        <a:t>、リモート</a:t>
                      </a:r>
                      <a:r>
                        <a:rPr lang="en-US" sz="1200" b="0" i="0" kern="1200" dirty="0" smtClean="0">
                          <a:solidFill>
                            <a:schemeClr val="dk1"/>
                          </a:solidFill>
                          <a:effectLst/>
                          <a:latin typeface="Meiryo" charset="-128"/>
                          <a:ea typeface="Meiryo" charset="-128"/>
                          <a:cs typeface="Meiryo" charset="-128"/>
                        </a:rPr>
                        <a:t> 5 fps</a:t>
                      </a:r>
                      <a:r>
                        <a:rPr lang="en-US" altLang="ja-JP" sz="1200" baseline="0" dirty="0" smtClean="0">
                          <a:latin typeface="Meiryo" charset="-128"/>
                          <a:ea typeface="Meiryo" charset="-128"/>
                          <a:cs typeface="Meiryo" charset="-128"/>
                        </a:rPr>
                        <a:t>)</a:t>
                      </a:r>
                    </a:p>
                  </a:txBody>
                  <a:tcPr marL="68580" marR="68580" marT="34290" marB="34290"/>
                </a:tc>
                <a:extLst>
                  <a:ext uri="{0D108BD9-81ED-4DB2-BD59-A6C34878D82A}">
                    <a16:rowId xmlns="" xmlns:a16="http://schemas.microsoft.com/office/drawing/2014/main" val="10007"/>
                  </a:ext>
                </a:extLst>
              </a:tr>
              <a:tr h="441329">
                <a:tc>
                  <a:txBody>
                    <a:bodyPr/>
                    <a:lstStyle/>
                    <a:p>
                      <a:r>
                        <a:rPr lang="en-US" sz="1200" dirty="0" smtClean="0">
                          <a:latin typeface="Meiryo" charset="-128"/>
                          <a:ea typeface="Meiryo" charset="-128"/>
                          <a:cs typeface="Meiryo" charset="-128"/>
                        </a:rPr>
                        <a:t>Software version</a:t>
                      </a:r>
                      <a:endParaRPr lang="en-US" sz="1200" dirty="0">
                        <a:latin typeface="Meiryo" charset="-128"/>
                        <a:ea typeface="Meiryo" charset="-128"/>
                        <a:cs typeface="Meiryo" charset="-128"/>
                      </a:endParaRPr>
                    </a:p>
                  </a:txBody>
                  <a:tcPr marL="68580" marR="68580" marT="34290" marB="34290"/>
                </a:tc>
                <a:tc>
                  <a:txBody>
                    <a:bodyPr/>
                    <a:lstStyle/>
                    <a:p>
                      <a:r>
                        <a:rPr lang="en-US" sz="1200" dirty="0" smtClean="0">
                          <a:latin typeface="Meiryo" charset="-128"/>
                          <a:ea typeface="Meiryo" charset="-128"/>
                          <a:cs typeface="Meiryo" charset="-128"/>
                        </a:rPr>
                        <a:t>CE9.x</a:t>
                      </a:r>
                      <a:r>
                        <a:rPr lang="ja-JP" altLang="en-US" sz="1200" dirty="0" smtClean="0">
                          <a:latin typeface="Meiryo" charset="-128"/>
                          <a:ea typeface="Meiryo" charset="-128"/>
                          <a:cs typeface="Meiryo" charset="-128"/>
                        </a:rPr>
                        <a:t>以上</a:t>
                      </a:r>
                      <a:endParaRPr lang="en-US" sz="1200" dirty="0">
                        <a:latin typeface="Meiryo" charset="-128"/>
                        <a:ea typeface="Meiryo" charset="-128"/>
                        <a:cs typeface="Meiryo" charset="-128"/>
                      </a:endParaRPr>
                    </a:p>
                  </a:txBody>
                  <a:tcPr marL="68580" marR="68580" marT="34290" marB="34290"/>
                </a:tc>
                <a:tc>
                  <a:txBody>
                    <a:bodyPr/>
                    <a:lstStyle/>
                    <a:p>
                      <a:r>
                        <a:rPr lang="en-US" altLang="ja-JP" sz="1200" dirty="0" smtClean="0">
                          <a:latin typeface="Meiryo" charset="-128"/>
                          <a:ea typeface="Meiryo" charset="-128"/>
                          <a:cs typeface="Meiryo" charset="-128"/>
                        </a:rPr>
                        <a:t>CE9.x</a:t>
                      </a:r>
                      <a:r>
                        <a:rPr lang="ja-JP" altLang="en-US" sz="1200" dirty="0" smtClean="0">
                          <a:latin typeface="Meiryo" charset="-128"/>
                          <a:ea typeface="Meiryo" charset="-128"/>
                          <a:cs typeface="Meiryo" charset="-128"/>
                        </a:rPr>
                        <a:t>以上</a:t>
                      </a:r>
                      <a:endParaRPr lang="en-US" sz="12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4047548937"/>
                  </a:ext>
                </a:extLst>
              </a:tr>
            </a:tbl>
          </a:graphicData>
        </a:graphic>
      </p:graphicFrame>
      <p:pic>
        <p:nvPicPr>
          <p:cNvPr id="5"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5996979" y="1352772"/>
            <a:ext cx="1615760" cy="246398"/>
          </a:xfrm>
          <a:prstGeom prst="rect">
            <a:avLst/>
          </a:prstGeom>
        </p:spPr>
      </p:pic>
      <p:pic>
        <p:nvPicPr>
          <p:cNvPr id="6"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a:off x="7533742" y="1352772"/>
            <a:ext cx="936311" cy="451297"/>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12999" y="1323421"/>
            <a:ext cx="1589968" cy="405824"/>
          </a:xfrm>
          <a:prstGeom prst="rect">
            <a:avLst/>
          </a:prstGeom>
        </p:spPr>
      </p:pic>
    </p:spTree>
    <p:extLst>
      <p:ext uri="{BB962C8B-B14F-4D97-AF65-F5344CB8AC3E}">
        <p14:creationId xmlns:p14="http://schemas.microsoft.com/office/powerpoint/2010/main" val="1661267782"/>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Meiryo" charset="-128"/>
                <a:ea typeface="Meiryo" charset="-128"/>
                <a:cs typeface="Meiryo" charset="-128"/>
              </a:rPr>
              <a:t>Spark Room 55</a:t>
            </a:r>
            <a:r>
              <a:rPr lang="en-US" altLang="ja-JP" dirty="0">
                <a:latin typeface="Meiryo" charset="-128"/>
                <a:ea typeface="Meiryo" charset="-128"/>
                <a:cs typeface="Meiryo" charset="-128"/>
              </a:rPr>
              <a:t/>
            </a:r>
            <a:br>
              <a:rPr lang="en-US" altLang="ja-JP" dirty="0">
                <a:latin typeface="Meiryo" charset="-128"/>
                <a:ea typeface="Meiryo" charset="-128"/>
                <a:cs typeface="Meiryo" charset="-128"/>
              </a:rPr>
            </a:br>
            <a:r>
              <a:rPr lang="en-US" altLang="ja-JP" dirty="0" smtClean="0">
                <a:latin typeface="Meiryo" charset="-128"/>
                <a:ea typeface="Meiryo" charset="-128"/>
                <a:cs typeface="Meiryo" charset="-128"/>
              </a:rPr>
              <a:t>Spark</a:t>
            </a:r>
            <a:r>
              <a:rPr lang="ja-JP" altLang="en-US" dirty="0" smtClean="0">
                <a:latin typeface="Meiryo" charset="-128"/>
                <a:ea typeface="Meiryo" charset="-128"/>
                <a:cs typeface="Meiryo" charset="-128"/>
              </a:rPr>
              <a:t> </a:t>
            </a:r>
            <a:r>
              <a:rPr lang="en-US" altLang="ja-JP" dirty="0" smtClean="0">
                <a:latin typeface="Meiryo" charset="-128"/>
                <a:ea typeface="Meiryo" charset="-128"/>
                <a:cs typeface="Meiryo" charset="-128"/>
              </a:rPr>
              <a:t>Room</a:t>
            </a:r>
            <a:r>
              <a:rPr lang="ja-JP" altLang="en-US" dirty="0" smtClean="0">
                <a:latin typeface="Meiryo" charset="-128"/>
                <a:ea typeface="Meiryo" charset="-128"/>
                <a:cs typeface="Meiryo" charset="-128"/>
              </a:rPr>
              <a:t> </a:t>
            </a:r>
            <a:r>
              <a:rPr lang="en-US" altLang="ja-JP" dirty="0" smtClean="0">
                <a:latin typeface="Meiryo" charset="-128"/>
                <a:ea typeface="Meiryo" charset="-128"/>
                <a:cs typeface="Meiryo" charset="-128"/>
              </a:rPr>
              <a:t>70</a:t>
            </a:r>
            <a:endParaRPr lang="en-US" dirty="0">
              <a:latin typeface="Meiryo" charset="-128"/>
              <a:ea typeface="Meiryo" charset="-128"/>
              <a:cs typeface="Meiryo" charset="-128"/>
            </a:endParaRPr>
          </a:p>
        </p:txBody>
      </p:sp>
      <p:sp>
        <p:nvSpPr>
          <p:cNvPr id="4" name="図プレースホルダー 3"/>
          <p:cNvSpPr>
            <a:spLocks noGrp="1"/>
          </p:cNvSpPr>
          <p:nvPr>
            <p:ph type="pic" sz="quarter" idx="10"/>
          </p:nvPr>
        </p:nvSpPr>
        <p:spPr/>
      </p:sp>
      <p:pic>
        <p:nvPicPr>
          <p:cNvPr id="3" name="図 2"/>
          <p:cNvPicPr>
            <a:picLocks noChangeAspect="1"/>
          </p:cNvPicPr>
          <p:nvPr/>
        </p:nvPicPr>
        <p:blipFill>
          <a:blip r:embed="rId2"/>
          <a:stretch>
            <a:fillRect/>
          </a:stretch>
        </p:blipFill>
        <p:spPr>
          <a:xfrm>
            <a:off x="4576970" y="0"/>
            <a:ext cx="4567031" cy="5143500"/>
          </a:xfrm>
          <a:prstGeom prst="rect">
            <a:avLst/>
          </a:prstGeom>
        </p:spPr>
      </p:pic>
    </p:spTree>
    <p:extLst>
      <p:ext uri="{BB962C8B-B14F-4D97-AF65-F5344CB8AC3E}">
        <p14:creationId xmlns:p14="http://schemas.microsoft.com/office/powerpoint/2010/main" val="119783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89478" cy="5143500"/>
          </a:xfrm>
          <a:prstGeom prst="rect">
            <a:avLst/>
          </a:prstGeom>
        </p:spPr>
      </p:pic>
      <p:sp>
        <p:nvSpPr>
          <p:cNvPr id="5" name="Rectangle 4"/>
          <p:cNvSpPr>
            <a:spLocks/>
          </p:cNvSpPr>
          <p:nvPr/>
        </p:nvSpPr>
        <p:spPr bwMode="auto">
          <a:xfrm>
            <a:off x="0" y="-300788"/>
            <a:ext cx="3486150" cy="5444289"/>
          </a:xfrm>
          <a:prstGeom prst="rect">
            <a:avLst/>
          </a:prstGeom>
          <a:solidFill>
            <a:srgbClr val="FFFFFF">
              <a:alpha val="89804"/>
            </a:srgbClr>
          </a:solidFill>
          <a:ln w="12700" cap="flat" cmpd="sng">
            <a:noFill/>
            <a:prstDash val="solid"/>
            <a:miter lim="400000"/>
            <a:headEnd type="none" w="med" len="med"/>
            <a:tailEnd type="none" w="med" len="med"/>
          </a:ln>
          <a:effectLst/>
        </p:spPr>
        <p:txBody>
          <a:bodyPr lIns="38100" tIns="38100" rIns="38100" bIns="38100" anchor="ctr">
            <a:prstTxWarp prst="textNoShape">
              <a:avLst/>
            </a:prstTxWarp>
          </a:bodyPr>
          <a:lstStyle/>
          <a:p>
            <a:pPr defTabSz="685766">
              <a:defRPr/>
            </a:pPr>
            <a:endParaRPr lang="en-US" sz="2400">
              <a:solidFill>
                <a:srgbClr val="444444"/>
              </a:solidFill>
              <a:latin typeface="Calibri"/>
              <a:cs typeface=""/>
            </a:endParaRPr>
          </a:p>
        </p:txBody>
      </p:sp>
      <p:sp>
        <p:nvSpPr>
          <p:cNvPr id="8" name="Rectangle 7"/>
          <p:cNvSpPr/>
          <p:nvPr/>
        </p:nvSpPr>
        <p:spPr>
          <a:xfrm>
            <a:off x="193486" y="2841723"/>
            <a:ext cx="3147335" cy="323165"/>
          </a:xfrm>
          <a:prstGeom prst="rect">
            <a:avLst/>
          </a:prstGeom>
        </p:spPr>
        <p:txBody>
          <a:bodyPr wrap="square">
            <a:spAutoFit/>
          </a:bodyPr>
          <a:lstStyle/>
          <a:p>
            <a:pPr defTabSz="685668">
              <a:defRPr/>
            </a:pPr>
            <a:endParaRPr lang="en-US" sz="1500" kern="0" dirty="0">
              <a:solidFill>
                <a:srgbClr val="282828">
                  <a:lumMod val="75000"/>
                  <a:lumOff val="25000"/>
                </a:srgbClr>
              </a:solidFill>
              <a:latin typeface="Meiryo" charset="-128"/>
              <a:ea typeface="Meiryo" charset="-128"/>
              <a:cs typeface="Meiryo" charset="-128"/>
            </a:endParaRPr>
          </a:p>
        </p:txBody>
      </p:sp>
      <p:sp>
        <p:nvSpPr>
          <p:cNvPr id="9" name="Rectangle 8"/>
          <p:cNvSpPr/>
          <p:nvPr/>
        </p:nvSpPr>
        <p:spPr>
          <a:xfrm>
            <a:off x="193486" y="3447627"/>
            <a:ext cx="3147335" cy="323165"/>
          </a:xfrm>
          <a:prstGeom prst="rect">
            <a:avLst/>
          </a:prstGeom>
        </p:spPr>
        <p:txBody>
          <a:bodyPr wrap="square">
            <a:spAutoFit/>
          </a:bodyPr>
          <a:lstStyle/>
          <a:p>
            <a:pPr defTabSz="685668">
              <a:defRPr/>
            </a:pPr>
            <a:endParaRPr lang="en-US" sz="1500" kern="0" dirty="0">
              <a:solidFill>
                <a:srgbClr val="282828">
                  <a:lumMod val="75000"/>
                  <a:lumOff val="25000"/>
                </a:srgbClr>
              </a:solidFill>
              <a:latin typeface="Meiryo" charset="-128"/>
              <a:ea typeface="Meiryo" charset="-128"/>
              <a:cs typeface="Meiryo" charset="-128"/>
            </a:endParaRPr>
          </a:p>
        </p:txBody>
      </p:sp>
      <p:sp>
        <p:nvSpPr>
          <p:cNvPr id="10" name="Rectangle 9"/>
          <p:cNvSpPr/>
          <p:nvPr/>
        </p:nvSpPr>
        <p:spPr>
          <a:xfrm>
            <a:off x="193596" y="3822699"/>
            <a:ext cx="3156824" cy="323165"/>
          </a:xfrm>
          <a:prstGeom prst="rect">
            <a:avLst/>
          </a:prstGeom>
        </p:spPr>
        <p:txBody>
          <a:bodyPr wrap="square">
            <a:spAutoFit/>
          </a:bodyPr>
          <a:lstStyle/>
          <a:p>
            <a:pPr defTabSz="685668">
              <a:defRPr/>
            </a:pPr>
            <a:endParaRPr lang="en-US" sz="1500" kern="0" dirty="0">
              <a:solidFill>
                <a:srgbClr val="282828">
                  <a:lumMod val="75000"/>
                  <a:lumOff val="25000"/>
                </a:srgbClr>
              </a:solidFill>
              <a:latin typeface="Meiryo" charset="-128"/>
              <a:ea typeface="Meiryo" charset="-128"/>
              <a:cs typeface="Meiryo" charset="-128"/>
            </a:endParaRPr>
          </a:p>
        </p:txBody>
      </p:sp>
      <p:sp>
        <p:nvSpPr>
          <p:cNvPr id="11" name="Shape 853"/>
          <p:cNvSpPr/>
          <p:nvPr/>
        </p:nvSpPr>
        <p:spPr>
          <a:xfrm>
            <a:off x="278296" y="1667656"/>
            <a:ext cx="2960204" cy="2616101"/>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p>
            <a:pPr marL="257168" indent="-257168" defTabSz="619109" hangingPunct="0">
              <a:buFont typeface="Arial" charset="0"/>
              <a:buChar char="•"/>
              <a:defRPr>
                <a:solidFill>
                  <a:srgbClr val="0365C0"/>
                </a:solidFill>
              </a:defRPr>
            </a:pPr>
            <a:r>
              <a:rPr lang="ja-JP" altLang="en-US" sz="1500" kern="0" dirty="0">
                <a:solidFill>
                  <a:srgbClr val="282828">
                    <a:lumMod val="50000"/>
                  </a:srgbClr>
                </a:solidFill>
                <a:latin typeface="Meiryo" charset="-128"/>
                <a:ea typeface="Meiryo" charset="-128"/>
                <a:cs typeface="Meiryo" charset="-128"/>
                <a:sym typeface="Helvetica Light"/>
              </a:rPr>
              <a:t>小規模会議室向け</a:t>
            </a:r>
            <a:r>
              <a:rPr lang="ja-JP" altLang="en-US" sz="1500" kern="0" dirty="0" smtClean="0">
                <a:solidFill>
                  <a:srgbClr val="282828">
                    <a:lumMod val="50000"/>
                  </a:srgbClr>
                </a:solidFill>
                <a:latin typeface="Meiryo" charset="-128"/>
                <a:ea typeface="Meiryo" charset="-128"/>
                <a:cs typeface="Meiryo" charset="-128"/>
                <a:sym typeface="Helvetica Light"/>
              </a:rPr>
              <a:t>オールインワン</a:t>
            </a:r>
            <a:r>
              <a:rPr lang="en-US" altLang="ja-JP" sz="1500" kern="0" dirty="0" smtClean="0">
                <a:solidFill>
                  <a:srgbClr val="282828">
                    <a:lumMod val="50000"/>
                  </a:srgbClr>
                </a:solidFill>
                <a:latin typeface="Meiryo" charset="-128"/>
                <a:ea typeface="Meiryo" charset="-128"/>
                <a:cs typeface="Meiryo" charset="-128"/>
                <a:sym typeface="Helvetica Light"/>
              </a:rPr>
              <a:t> </a:t>
            </a:r>
            <a:r>
              <a:rPr lang="ja-JP" altLang="en-US" sz="1500" kern="0" dirty="0" smtClean="0">
                <a:solidFill>
                  <a:srgbClr val="282828">
                    <a:lumMod val="50000"/>
                  </a:srgbClr>
                </a:solidFill>
                <a:latin typeface="Meiryo" charset="-128"/>
                <a:ea typeface="Meiryo" charset="-128"/>
                <a:cs typeface="Meiryo" charset="-128"/>
                <a:sym typeface="Helvetica Light"/>
              </a:rPr>
              <a:t>デバイス</a:t>
            </a:r>
            <a:endParaRPr lang="en-US" altLang="ja-JP" sz="1500" kern="0" dirty="0">
              <a:solidFill>
                <a:srgbClr val="282828">
                  <a:lumMod val="50000"/>
                </a:srgbClr>
              </a:solidFill>
              <a:latin typeface="Meiryo" charset="-128"/>
              <a:ea typeface="Meiryo" charset="-128"/>
              <a:cs typeface="Meiryo" charset="-128"/>
              <a:sym typeface="Helvetica Light"/>
            </a:endParaRPr>
          </a:p>
          <a:p>
            <a:pPr marL="257168" indent="-257168" defTabSz="619109" hangingPunct="0">
              <a:buFont typeface="Arial" charset="0"/>
              <a:buChar char="•"/>
              <a:defRPr>
                <a:solidFill>
                  <a:srgbClr val="0365C0"/>
                </a:solidFill>
              </a:defRPr>
            </a:pPr>
            <a:endParaRPr lang="en-US" sz="1500" kern="0" dirty="0">
              <a:solidFill>
                <a:srgbClr val="282828">
                  <a:lumMod val="50000"/>
                </a:srgbClr>
              </a:solidFill>
              <a:latin typeface="Meiryo" charset="-128"/>
              <a:ea typeface="Meiryo" charset="-128"/>
              <a:cs typeface="Meiryo" charset="-128"/>
              <a:sym typeface="Helvetica Light"/>
            </a:endParaRPr>
          </a:p>
          <a:p>
            <a:pPr marL="257168" indent="-257168" defTabSz="619109" hangingPunct="0">
              <a:buFont typeface="Arial" charset="0"/>
              <a:buChar char="•"/>
              <a:defRPr>
                <a:solidFill>
                  <a:srgbClr val="0365C0"/>
                </a:solidFill>
              </a:defRPr>
            </a:pPr>
            <a:r>
              <a:rPr lang="ja-JP" altLang="en-US" sz="1500" kern="0" dirty="0" smtClean="0">
                <a:solidFill>
                  <a:srgbClr val="282828">
                    <a:lumMod val="50000"/>
                  </a:srgbClr>
                </a:solidFill>
                <a:latin typeface="Meiryo" charset="-128"/>
                <a:ea typeface="Meiryo" charset="-128"/>
                <a:cs typeface="Meiryo" charset="-128"/>
                <a:sym typeface="Helvetica Light"/>
              </a:rPr>
              <a:t>ルーム</a:t>
            </a:r>
            <a:r>
              <a:rPr lang="en-US" altLang="ja-JP" sz="1500" kern="0" dirty="0" smtClean="0">
                <a:solidFill>
                  <a:srgbClr val="282828">
                    <a:lumMod val="50000"/>
                  </a:srgbClr>
                </a:solidFill>
                <a:latin typeface="Meiryo" charset="-128"/>
                <a:ea typeface="Meiryo" charset="-128"/>
                <a:cs typeface="Meiryo" charset="-128"/>
                <a:sym typeface="Helvetica Light"/>
              </a:rPr>
              <a:t> </a:t>
            </a:r>
            <a:r>
              <a:rPr lang="ja-JP" altLang="en-US" sz="1500" kern="0" dirty="0" smtClean="0">
                <a:solidFill>
                  <a:srgbClr val="282828">
                    <a:lumMod val="50000"/>
                  </a:srgbClr>
                </a:solidFill>
                <a:latin typeface="Meiryo" charset="-128"/>
                <a:ea typeface="Meiryo" charset="-128"/>
                <a:cs typeface="Meiryo" charset="-128"/>
                <a:sym typeface="Helvetica Light"/>
              </a:rPr>
              <a:t>キット</a:t>
            </a:r>
            <a:r>
              <a:rPr lang="ja-JP" altLang="en-US" sz="1500" kern="0" dirty="0">
                <a:solidFill>
                  <a:srgbClr val="282828">
                    <a:lumMod val="50000"/>
                  </a:srgbClr>
                </a:solidFill>
                <a:latin typeface="Meiryo" charset="-128"/>
                <a:ea typeface="Meiryo" charset="-128"/>
                <a:cs typeface="Meiryo" charset="-128"/>
                <a:sym typeface="Helvetica Light"/>
              </a:rPr>
              <a:t>をベースとしたプラットフォーム</a:t>
            </a:r>
            <a:endParaRPr lang="en-US" altLang="ja-JP" sz="1500" kern="0" dirty="0">
              <a:solidFill>
                <a:srgbClr val="282828">
                  <a:lumMod val="50000"/>
                </a:srgbClr>
              </a:solidFill>
              <a:latin typeface="Meiryo" charset="-128"/>
              <a:ea typeface="Meiryo" charset="-128"/>
              <a:cs typeface="Meiryo" charset="-128"/>
              <a:sym typeface="Helvetica Light"/>
            </a:endParaRPr>
          </a:p>
          <a:p>
            <a:pPr marL="257168" indent="-257168" defTabSz="619109" hangingPunct="0">
              <a:buFont typeface="Arial" charset="0"/>
              <a:buChar char="•"/>
              <a:defRPr>
                <a:solidFill>
                  <a:srgbClr val="0365C0"/>
                </a:solidFill>
              </a:defRPr>
            </a:pPr>
            <a:endParaRPr lang="en-US" sz="1500" kern="0" dirty="0">
              <a:solidFill>
                <a:srgbClr val="282828">
                  <a:lumMod val="50000"/>
                </a:srgbClr>
              </a:solidFill>
              <a:latin typeface="Meiryo" charset="-128"/>
              <a:ea typeface="Meiryo" charset="-128"/>
              <a:cs typeface="Meiryo" charset="-128"/>
              <a:sym typeface="Helvetica Light"/>
            </a:endParaRPr>
          </a:p>
          <a:p>
            <a:pPr marL="257168" indent="-257168" defTabSz="619109" hangingPunct="0">
              <a:buFont typeface="Arial" charset="0"/>
              <a:buChar char="•"/>
              <a:defRPr>
                <a:solidFill>
                  <a:srgbClr val="0365C0"/>
                </a:solidFill>
              </a:defRPr>
            </a:pPr>
            <a:r>
              <a:rPr lang="ja-JP" altLang="en-US" sz="1500" kern="0" dirty="0">
                <a:solidFill>
                  <a:srgbClr val="282828">
                    <a:lumMod val="50000"/>
                  </a:srgbClr>
                </a:solidFill>
                <a:latin typeface="Meiryo" charset="-128"/>
                <a:ea typeface="Meiryo" charset="-128"/>
                <a:cs typeface="Meiryo" charset="-128"/>
                <a:sym typeface="Helvetica Light"/>
              </a:rPr>
              <a:t>クラウドとオンプレミス両方に対応</a:t>
            </a:r>
            <a:endParaRPr lang="en-US" altLang="ja-JP" sz="1500" kern="0" dirty="0">
              <a:solidFill>
                <a:srgbClr val="282828">
                  <a:lumMod val="50000"/>
                </a:srgbClr>
              </a:solidFill>
              <a:latin typeface="Meiryo" charset="-128"/>
              <a:ea typeface="Meiryo" charset="-128"/>
              <a:cs typeface="Meiryo" charset="-128"/>
              <a:sym typeface="Helvetica Light"/>
            </a:endParaRPr>
          </a:p>
          <a:p>
            <a:pPr marL="257168" indent="-257168" defTabSz="619109" hangingPunct="0">
              <a:buFont typeface="Arial" charset="0"/>
              <a:buChar char="•"/>
              <a:defRPr>
                <a:solidFill>
                  <a:srgbClr val="0365C0"/>
                </a:solidFill>
              </a:defRPr>
            </a:pPr>
            <a:endParaRPr lang="en-US" sz="1500" kern="0" dirty="0">
              <a:solidFill>
                <a:srgbClr val="282828">
                  <a:lumMod val="50000"/>
                </a:srgbClr>
              </a:solidFill>
              <a:latin typeface="Meiryo" charset="-128"/>
              <a:ea typeface="Meiryo" charset="-128"/>
              <a:cs typeface="Meiryo" charset="-128"/>
              <a:sym typeface="Helvetica Light"/>
            </a:endParaRPr>
          </a:p>
          <a:p>
            <a:pPr marL="257168" indent="-257168" defTabSz="619109" hangingPunct="0">
              <a:buFont typeface="Arial" charset="0"/>
              <a:buChar char="•"/>
              <a:defRPr>
                <a:solidFill>
                  <a:srgbClr val="0365C0"/>
                </a:solidFill>
              </a:defRPr>
            </a:pPr>
            <a:r>
              <a:rPr lang="ja-JP" altLang="en-US" sz="1500" kern="0" dirty="0">
                <a:solidFill>
                  <a:srgbClr val="282828">
                    <a:lumMod val="50000"/>
                  </a:srgbClr>
                </a:solidFill>
                <a:latin typeface="Meiryo" charset="-128"/>
                <a:ea typeface="Meiryo" charset="-128"/>
                <a:cs typeface="Meiryo" charset="-128"/>
                <a:sym typeface="Helvetica Light"/>
              </a:rPr>
              <a:t>将来の</a:t>
            </a:r>
            <a:r>
              <a:rPr lang="en-US" altLang="ja-JP" sz="1500" kern="0" dirty="0" smtClean="0">
                <a:solidFill>
                  <a:srgbClr val="282828">
                    <a:lumMod val="50000"/>
                  </a:srgbClr>
                </a:solidFill>
                <a:latin typeface="Meiryo" charset="-128"/>
                <a:ea typeface="Meiryo" charset="-128"/>
                <a:cs typeface="Meiryo" charset="-128"/>
                <a:sym typeface="Helvetica Light"/>
              </a:rPr>
              <a:t>AI </a:t>
            </a:r>
            <a:r>
              <a:rPr lang="ja-JP" altLang="en-US" sz="1500" kern="0" dirty="0" smtClean="0">
                <a:solidFill>
                  <a:srgbClr val="282828">
                    <a:lumMod val="50000"/>
                  </a:srgbClr>
                </a:solidFill>
                <a:latin typeface="Meiryo" charset="-128"/>
                <a:ea typeface="Meiryo" charset="-128"/>
                <a:cs typeface="Meiryo" charset="-128"/>
                <a:sym typeface="Helvetica Light"/>
              </a:rPr>
              <a:t>エクスペリエンス</a:t>
            </a:r>
            <a:r>
              <a:rPr lang="ja-JP" altLang="en-US" sz="1500" kern="0" dirty="0">
                <a:solidFill>
                  <a:srgbClr val="282828">
                    <a:lumMod val="50000"/>
                  </a:srgbClr>
                </a:solidFill>
                <a:latin typeface="Meiryo" charset="-128"/>
                <a:ea typeface="Meiryo" charset="-128"/>
                <a:cs typeface="Meiryo" charset="-128"/>
                <a:sym typeface="Helvetica Light"/>
              </a:rPr>
              <a:t>への強力なプラットフォーム</a:t>
            </a:r>
            <a:endParaRPr lang="en-US" sz="1500" kern="0" dirty="0">
              <a:solidFill>
                <a:srgbClr val="282828">
                  <a:lumMod val="50000"/>
                </a:srgbClr>
              </a:solidFill>
              <a:latin typeface="Meiryo" charset="-128"/>
              <a:ea typeface="Meiryo" charset="-128"/>
              <a:cs typeface="Meiryo" charset="-128"/>
              <a:sym typeface="Helvetica Light"/>
            </a:endParaRPr>
          </a:p>
        </p:txBody>
      </p:sp>
      <p:sp>
        <p:nvSpPr>
          <p:cNvPr id="12" name="TekstSylinder 4"/>
          <p:cNvSpPr txBox="1"/>
          <p:nvPr/>
        </p:nvSpPr>
        <p:spPr>
          <a:xfrm>
            <a:off x="0" y="243706"/>
            <a:ext cx="3486150" cy="1154160"/>
          </a:xfrm>
          <a:prstGeom prst="rect">
            <a:avLst/>
          </a:prstGeom>
          <a:noFill/>
        </p:spPr>
        <p:txBody>
          <a:bodyPr wrap="square" lIns="91438" tIns="45719" rIns="91438" bIns="45719" rtlCol="0">
            <a:spAutoFit/>
          </a:bodyPr>
          <a:lstStyle/>
          <a:p>
            <a:pPr algn="ctr" defTabSz="685766">
              <a:defRPr/>
            </a:pPr>
            <a:r>
              <a:rPr lang="en-GB" sz="1500" b="1" dirty="0">
                <a:solidFill>
                  <a:srgbClr val="282828">
                    <a:lumMod val="50000"/>
                  </a:srgbClr>
                </a:solidFill>
                <a:latin typeface="Meiryo" charset="-128"/>
                <a:ea typeface="Meiryo" charset="-128"/>
                <a:cs typeface="Meiryo" charset="-128"/>
              </a:rPr>
              <a:t>Cisco Spark Room 55: </a:t>
            </a:r>
          </a:p>
          <a:p>
            <a:pPr algn="ctr" defTabSz="685766">
              <a:defRPr/>
            </a:pPr>
            <a:r>
              <a:rPr lang="en-GB" dirty="0">
                <a:solidFill>
                  <a:srgbClr val="282828">
                    <a:lumMod val="50000"/>
                  </a:srgbClr>
                </a:solidFill>
                <a:latin typeface="Meiryo" charset="-128"/>
                <a:ea typeface="Meiryo" charset="-128"/>
                <a:cs typeface="Meiryo" charset="-128"/>
              </a:rPr>
              <a:t> </a:t>
            </a:r>
          </a:p>
          <a:p>
            <a:pPr algn="ctr" defTabSz="685766">
              <a:defRPr/>
            </a:pPr>
            <a:r>
              <a:rPr lang="ja-JP" altLang="en-US" dirty="0">
                <a:solidFill>
                  <a:srgbClr val="282828">
                    <a:lumMod val="50000"/>
                  </a:srgbClr>
                </a:solidFill>
                <a:latin typeface="Meiryo" charset="-128"/>
                <a:ea typeface="Meiryo" charset="-128"/>
                <a:cs typeface="Meiryo" charset="-128"/>
              </a:rPr>
              <a:t>どの会議室へも素晴らしい</a:t>
            </a:r>
            <a:endParaRPr lang="en-US" altLang="ja-JP" dirty="0">
              <a:solidFill>
                <a:srgbClr val="282828">
                  <a:lumMod val="50000"/>
                </a:srgbClr>
              </a:solidFill>
              <a:latin typeface="Meiryo" charset="-128"/>
              <a:ea typeface="Meiryo" charset="-128"/>
              <a:cs typeface="Meiryo" charset="-128"/>
            </a:endParaRPr>
          </a:p>
          <a:p>
            <a:pPr algn="ctr" defTabSz="685766">
              <a:defRPr/>
            </a:pPr>
            <a:r>
              <a:rPr lang="ja-JP" altLang="en-US" dirty="0">
                <a:solidFill>
                  <a:srgbClr val="282828">
                    <a:lumMod val="50000"/>
                  </a:srgbClr>
                </a:solidFill>
                <a:latin typeface="Meiryo" charset="-128"/>
                <a:ea typeface="Meiryo" charset="-128"/>
                <a:cs typeface="Meiryo" charset="-128"/>
              </a:rPr>
              <a:t>エクスペリエンスを</a:t>
            </a:r>
            <a:endParaRPr lang="en-GB" dirty="0">
              <a:solidFill>
                <a:srgbClr val="282828">
                  <a:lumMod val="50000"/>
                </a:srgbClr>
              </a:solidFill>
              <a:latin typeface="Meiryo" charset="-128"/>
              <a:ea typeface="Meiryo" charset="-128"/>
              <a:cs typeface="Meiryo" charset="-128"/>
            </a:endParaRPr>
          </a:p>
        </p:txBody>
      </p:sp>
      <p:cxnSp>
        <p:nvCxnSpPr>
          <p:cNvPr id="4" name="Straight Connector 3"/>
          <p:cNvCxnSpPr/>
          <p:nvPr/>
        </p:nvCxnSpPr>
        <p:spPr>
          <a:xfrm flipV="1">
            <a:off x="560350" y="1430145"/>
            <a:ext cx="2408663" cy="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540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8745" y="876114"/>
            <a:ext cx="2995517" cy="3894172"/>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92585" y="903934"/>
            <a:ext cx="2928627" cy="3807215"/>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a:ext>
            </a:extLst>
          </a:blip>
          <a:srcRect l="17274" t="10140" r="20802" b="12377"/>
          <a:stretch/>
        </p:blipFill>
        <p:spPr>
          <a:xfrm>
            <a:off x="7687884" y="4072712"/>
            <a:ext cx="1331721" cy="955665"/>
          </a:xfrm>
          <a:prstGeom prst="rect">
            <a:avLst/>
          </a:prstGeom>
        </p:spPr>
      </p:pic>
      <p:sp>
        <p:nvSpPr>
          <p:cNvPr id="7" name="TextBox 6"/>
          <p:cNvSpPr txBox="1"/>
          <p:nvPr/>
        </p:nvSpPr>
        <p:spPr>
          <a:xfrm>
            <a:off x="2117080" y="913104"/>
            <a:ext cx="1103198" cy="610424"/>
          </a:xfrm>
          <a:prstGeom prst="rect">
            <a:avLst/>
          </a:prstGeom>
        </p:spPr>
        <p:txBody>
          <a:bodyPr wrap="square" rtlCol="0">
            <a:spAutoFit/>
          </a:bodyPr>
          <a:lstStyle/>
          <a:p>
            <a:pPr marL="171450" indent="-171450" defTabSz="685800" fontAlgn="auto">
              <a:lnSpc>
                <a:spcPct val="90000"/>
              </a:lnSpc>
              <a:spcBef>
                <a:spcPts val="750"/>
              </a:spcBef>
              <a:spcAft>
                <a:spcPts val="0"/>
              </a:spcAft>
              <a:defRPr/>
            </a:pPr>
            <a:r>
              <a:rPr lang="en-US" sz="1500" dirty="0">
                <a:solidFill>
                  <a:srgbClr val="282828">
                    <a:lumMod val="50000"/>
                  </a:srgbClr>
                </a:solidFill>
                <a:latin typeface="Meiryo" charset="-128"/>
                <a:ea typeface="Meiryo" charset="-128"/>
                <a:cs typeface="Meiryo" charset="-128"/>
              </a:rPr>
              <a:t>Front</a:t>
            </a:r>
          </a:p>
          <a:p>
            <a:pPr marL="171450" indent="-171450" defTabSz="685800" fontAlgn="auto">
              <a:lnSpc>
                <a:spcPct val="90000"/>
              </a:lnSpc>
              <a:spcBef>
                <a:spcPts val="750"/>
              </a:spcBef>
              <a:spcAft>
                <a:spcPts val="0"/>
              </a:spcAft>
              <a:defRPr/>
            </a:pPr>
            <a:r>
              <a:rPr lang="en-US" sz="1500" dirty="0">
                <a:solidFill>
                  <a:srgbClr val="282828">
                    <a:lumMod val="50000"/>
                  </a:srgbClr>
                </a:solidFill>
                <a:latin typeface="Meiryo" charset="-128"/>
                <a:ea typeface="Meiryo" charset="-128"/>
                <a:cs typeface="Meiryo" charset="-128"/>
              </a:rPr>
              <a:t>(</a:t>
            </a:r>
            <a:r>
              <a:rPr lang="ja-JP" altLang="en-US" sz="1500" dirty="0">
                <a:solidFill>
                  <a:srgbClr val="282828">
                    <a:lumMod val="50000"/>
                  </a:srgbClr>
                </a:solidFill>
                <a:latin typeface="Meiryo" charset="-128"/>
                <a:ea typeface="Meiryo" charset="-128"/>
                <a:cs typeface="Meiryo" charset="-128"/>
              </a:rPr>
              <a:t>正面</a:t>
            </a:r>
            <a:r>
              <a:rPr lang="en-US" sz="1500" dirty="0">
                <a:solidFill>
                  <a:srgbClr val="282828">
                    <a:lumMod val="50000"/>
                  </a:srgbClr>
                </a:solidFill>
                <a:latin typeface="Meiryo" charset="-128"/>
                <a:ea typeface="Meiryo" charset="-128"/>
                <a:cs typeface="Meiryo" charset="-128"/>
              </a:rPr>
              <a:t>)</a:t>
            </a:r>
          </a:p>
        </p:txBody>
      </p:sp>
      <p:sp>
        <p:nvSpPr>
          <p:cNvPr id="8" name="TextBox 7"/>
          <p:cNvSpPr txBox="1"/>
          <p:nvPr/>
        </p:nvSpPr>
        <p:spPr>
          <a:xfrm>
            <a:off x="5612549" y="911267"/>
            <a:ext cx="1378904" cy="610424"/>
          </a:xfrm>
          <a:prstGeom prst="rect">
            <a:avLst/>
          </a:prstGeom>
        </p:spPr>
        <p:txBody>
          <a:bodyPr wrap="none" rtlCol="0">
            <a:spAutoFit/>
          </a:bodyPr>
          <a:lstStyle/>
          <a:p>
            <a:pPr marL="171450" indent="-171450" defTabSz="685800" fontAlgn="auto">
              <a:lnSpc>
                <a:spcPct val="90000"/>
              </a:lnSpc>
              <a:spcBef>
                <a:spcPts val="750"/>
              </a:spcBef>
              <a:spcAft>
                <a:spcPts val="0"/>
              </a:spcAft>
              <a:defRPr/>
            </a:pPr>
            <a:r>
              <a:rPr lang="en-US" sz="1500" dirty="0">
                <a:solidFill>
                  <a:srgbClr val="282828">
                    <a:lumMod val="50000"/>
                  </a:srgbClr>
                </a:solidFill>
                <a:latin typeface="Meiryo" charset="-128"/>
                <a:ea typeface="Meiryo" charset="-128"/>
                <a:cs typeface="Meiryo" charset="-128"/>
              </a:rPr>
              <a:t>Second front</a:t>
            </a:r>
          </a:p>
          <a:p>
            <a:pPr marL="171450" indent="-171450" algn="ctr" defTabSz="685800" fontAlgn="auto">
              <a:lnSpc>
                <a:spcPct val="90000"/>
              </a:lnSpc>
              <a:spcBef>
                <a:spcPts val="750"/>
              </a:spcBef>
              <a:spcAft>
                <a:spcPts val="0"/>
              </a:spcAft>
              <a:defRPr/>
            </a:pPr>
            <a:r>
              <a:rPr lang="ja-JP" altLang="en-US" sz="1500" dirty="0">
                <a:solidFill>
                  <a:srgbClr val="282828">
                    <a:lumMod val="50000"/>
                  </a:srgbClr>
                </a:solidFill>
                <a:latin typeface="Meiryo" charset="-128"/>
                <a:ea typeface="Meiryo" charset="-128"/>
                <a:cs typeface="Meiryo" charset="-128"/>
              </a:rPr>
              <a:t>（背面）</a:t>
            </a:r>
            <a:endParaRPr lang="en-US" sz="1500" dirty="0">
              <a:solidFill>
                <a:srgbClr val="282828">
                  <a:lumMod val="50000"/>
                </a:srgbClr>
              </a:solidFill>
              <a:latin typeface="Meiryo" charset="-128"/>
              <a:ea typeface="Meiryo" charset="-128"/>
              <a:cs typeface="Meiryo" charset="-128"/>
            </a:endParaRPr>
          </a:p>
        </p:txBody>
      </p:sp>
      <p:sp>
        <p:nvSpPr>
          <p:cNvPr id="10" name="Title 3"/>
          <p:cNvSpPr txBox="1">
            <a:spLocks/>
          </p:cNvSpPr>
          <p:nvPr/>
        </p:nvSpPr>
        <p:spPr>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8" tIns="45704" rIns="91408" bIns="45704"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defTabSz="684076">
              <a:defRPr/>
            </a:pPr>
            <a:r>
              <a:rPr altLang="ja-JP" sz="2700">
                <a:solidFill>
                  <a:srgbClr val="005073"/>
                </a:solidFill>
                <a:latin typeface="Meiryo" charset="-128"/>
                <a:ea typeface="Meiryo" charset="-128"/>
                <a:cs typeface="Meiryo" charset="-128"/>
                <a:sym typeface="GillSans" charset="0"/>
              </a:rPr>
              <a:t>Spark </a:t>
            </a:r>
            <a:r>
              <a:rPr sz="2700">
                <a:solidFill>
                  <a:srgbClr val="005073"/>
                </a:solidFill>
                <a:latin typeface="Meiryo" charset="-128"/>
                <a:ea typeface="Meiryo" charset="-128"/>
                <a:cs typeface="Meiryo" charset="-128"/>
                <a:sym typeface="GillSans" charset="0"/>
              </a:rPr>
              <a:t>Room 55 </a:t>
            </a:r>
            <a:endParaRPr sz="2700">
              <a:solidFill>
                <a:srgbClr val="005073"/>
              </a:solidFill>
              <a:latin typeface="Meiryo" charset="-128"/>
              <a:ea typeface="Meiryo" charset="-128"/>
              <a:cs typeface="Meiryo" charset="-128"/>
            </a:endParaRPr>
          </a:p>
        </p:txBody>
      </p:sp>
    </p:spTree>
    <p:extLst>
      <p:ext uri="{BB962C8B-B14F-4D97-AF65-F5344CB8AC3E}">
        <p14:creationId xmlns:p14="http://schemas.microsoft.com/office/powerpoint/2010/main" val="1756602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2" y="0"/>
            <a:ext cx="9144002" cy="5143500"/>
          </a:xfrm>
          <a:prstGeom prst="rect">
            <a:avLst/>
          </a:prstGeom>
        </p:spPr>
      </p:pic>
      <p:sp>
        <p:nvSpPr>
          <p:cNvPr id="4" name="Title 1"/>
          <p:cNvSpPr txBox="1">
            <a:spLocks/>
          </p:cNvSpPr>
          <p:nvPr/>
        </p:nvSpPr>
        <p:spPr>
          <a:xfrm>
            <a:off x="358748" y="0"/>
            <a:ext cx="8578690" cy="628650"/>
          </a:xfrm>
          <a:prstGeom prst="rect">
            <a:avLst/>
          </a:prstGeom>
        </p:spPr>
        <p:txBody>
          <a:bodyPr vert="horz" lIns="61710" tIns="34285" rIns="61710" bIns="34285" rtlCol="0" anchor="b" anchorCtr="0">
            <a:noAutofit/>
          </a:bodyPr>
          <a:lstStyle>
            <a:lvl1pPr algn="l" defTabSz="914247" rtl="0" eaLnBrk="1" latinLnBrk="0" hangingPunct="1">
              <a:lnSpc>
                <a:spcPct val="80000"/>
              </a:lnSpc>
              <a:spcBef>
                <a:spcPct val="0"/>
              </a:spcBef>
              <a:buNone/>
              <a:defRPr lang="en-US" sz="3600" b="0" kern="1200" spc="0" baseline="0">
                <a:gradFill>
                  <a:gsLst>
                    <a:gs pos="0">
                      <a:schemeClr val="tx1"/>
                    </a:gs>
                    <a:gs pos="44000">
                      <a:srgbClr val="01BBBB"/>
                    </a:gs>
                    <a:gs pos="100000">
                      <a:schemeClr val="accent4"/>
                    </a:gs>
                  </a:gsLst>
                  <a:lin ang="4800000" scaled="0"/>
                </a:gradFill>
                <a:latin typeface="+mj-lt"/>
                <a:ea typeface="+mj-ea"/>
                <a:cs typeface="+mj-cs"/>
              </a:defRPr>
            </a:lvl1pPr>
          </a:lstStyle>
          <a:p>
            <a:pPr algn="ctr" fontAlgn="auto">
              <a:spcAft>
                <a:spcPts val="0"/>
              </a:spcAft>
            </a:pPr>
            <a:r>
              <a:rPr lang="ja-JP" altLang="en-US" sz="2400" dirty="0">
                <a:solidFill>
                  <a:schemeClr val="bg2"/>
                </a:solidFill>
                <a:latin typeface="Meiryo" charset="-128"/>
                <a:ea typeface="Meiryo" charset="-128"/>
                <a:cs typeface="Meiryo" charset="-128"/>
              </a:rPr>
              <a:t>設置オプション</a:t>
            </a:r>
            <a:endParaRPr sz="2400" dirty="0">
              <a:solidFill>
                <a:schemeClr val="bg2"/>
              </a:solidFill>
              <a:latin typeface="Meiryo" charset="-128"/>
              <a:ea typeface="Meiryo" charset="-128"/>
              <a:cs typeface="Meiryo" charset="-128"/>
            </a:endParaRPr>
          </a:p>
        </p:txBody>
      </p:sp>
      <p:sp>
        <p:nvSpPr>
          <p:cNvPr id="5" name="Text Placeholder 2"/>
          <p:cNvSpPr txBox="1">
            <a:spLocks/>
          </p:cNvSpPr>
          <p:nvPr/>
        </p:nvSpPr>
        <p:spPr>
          <a:xfrm>
            <a:off x="1130848" y="4460034"/>
            <a:ext cx="1416408" cy="419218"/>
          </a:xfrm>
          <a:prstGeom prst="rect">
            <a:avLst/>
          </a:prstGeom>
        </p:spPr>
        <p:txBody>
          <a:bodyPr lIns="68577" tIns="34289" rIns="68577" bIns="34289"/>
          <a:lstStyle/>
          <a:p>
            <a:pPr marL="0" lvl="1" algn="ctr" defTabSz="685754" fontAlgn="auto">
              <a:lnSpc>
                <a:spcPct val="95000"/>
              </a:lnSpc>
              <a:spcBef>
                <a:spcPts val="630"/>
              </a:spcBef>
              <a:spcAft>
                <a:spcPts val="0"/>
              </a:spcAft>
              <a:buClr>
                <a:srgbClr val="44546A"/>
              </a:buClr>
              <a:defRPr/>
            </a:pPr>
            <a:r>
              <a:rPr lang="en-US" sz="1500" dirty="0">
                <a:solidFill>
                  <a:srgbClr val="FFFFFF">
                    <a:lumMod val="95000"/>
                  </a:srgbClr>
                </a:solidFill>
                <a:latin typeface="CiscoSansTT Light" charset="0"/>
                <a:ea typeface="CiscoSansTT Light" charset="0"/>
                <a:cs typeface="CiscoSansTT Light" charset="0"/>
              </a:rPr>
              <a:t>Floor stand</a:t>
            </a:r>
          </a:p>
          <a:p>
            <a:pPr marL="0" lvl="1" algn="ctr" defTabSz="685754" fontAlgn="auto">
              <a:lnSpc>
                <a:spcPct val="95000"/>
              </a:lnSpc>
              <a:spcBef>
                <a:spcPts val="630"/>
              </a:spcBef>
              <a:spcAft>
                <a:spcPts val="0"/>
              </a:spcAft>
              <a:buClr>
                <a:srgbClr val="44546A"/>
              </a:buClr>
              <a:defRPr/>
            </a:pPr>
            <a:r>
              <a:rPr lang="en-US" sz="1500" dirty="0">
                <a:solidFill>
                  <a:srgbClr val="FFFFFF">
                    <a:lumMod val="95000"/>
                  </a:srgbClr>
                </a:solidFill>
                <a:latin typeface="CiscoSansTT Light" charset="0"/>
                <a:ea typeface="CiscoSansTT Light" charset="0"/>
                <a:cs typeface="CiscoSansTT Light" charset="0"/>
              </a:rPr>
              <a:t>(default)</a:t>
            </a:r>
            <a:endParaRPr lang="en-US" dirty="0">
              <a:solidFill>
                <a:srgbClr val="FFFFFF">
                  <a:lumMod val="95000"/>
                </a:srgbClr>
              </a:solidFill>
              <a:latin typeface="CiscoSansTT Light" charset="0"/>
              <a:ea typeface="CiscoSansTT Light" charset="0"/>
              <a:cs typeface="CiscoSansTT Light" charset="0"/>
            </a:endParaRPr>
          </a:p>
        </p:txBody>
      </p:sp>
      <p:sp>
        <p:nvSpPr>
          <p:cNvPr id="6" name="Text Placeholder 2"/>
          <p:cNvSpPr txBox="1">
            <a:spLocks/>
          </p:cNvSpPr>
          <p:nvPr/>
        </p:nvSpPr>
        <p:spPr>
          <a:xfrm>
            <a:off x="6653174" y="4463298"/>
            <a:ext cx="1416408" cy="419218"/>
          </a:xfrm>
          <a:prstGeom prst="rect">
            <a:avLst/>
          </a:prstGeom>
        </p:spPr>
        <p:txBody>
          <a:bodyPr lIns="68577" tIns="34289" rIns="68577" bIns="34289"/>
          <a:lstStyle/>
          <a:p>
            <a:pPr marL="0" lvl="1" algn="ctr" defTabSz="685754" fontAlgn="auto">
              <a:lnSpc>
                <a:spcPct val="95000"/>
              </a:lnSpc>
              <a:spcBef>
                <a:spcPts val="630"/>
              </a:spcBef>
              <a:spcAft>
                <a:spcPts val="0"/>
              </a:spcAft>
              <a:buClr>
                <a:srgbClr val="44546A"/>
              </a:buClr>
              <a:defRPr/>
            </a:pPr>
            <a:r>
              <a:rPr lang="en-US" sz="1500" dirty="0">
                <a:solidFill>
                  <a:srgbClr val="FFFFFF">
                    <a:lumMod val="95000"/>
                  </a:srgbClr>
                </a:solidFill>
                <a:latin typeface="CiscoSansTT Light" charset="0"/>
                <a:ea typeface="CiscoSansTT Light" charset="0"/>
                <a:cs typeface="CiscoSansTT Light" charset="0"/>
              </a:rPr>
              <a:t>Wall mount</a:t>
            </a:r>
            <a:endParaRPr lang="en-US" dirty="0">
              <a:solidFill>
                <a:srgbClr val="FFFFFF">
                  <a:lumMod val="95000"/>
                </a:srgbClr>
              </a:solidFill>
              <a:latin typeface="CiscoSansTT Light" charset="0"/>
              <a:ea typeface="CiscoSansTT Light" charset="0"/>
              <a:cs typeface="CiscoSansTT Light" charset="0"/>
            </a:endParaRPr>
          </a:p>
        </p:txBody>
      </p:sp>
      <p:sp>
        <p:nvSpPr>
          <p:cNvPr id="7" name="Text Placeholder 2"/>
          <p:cNvSpPr txBox="1">
            <a:spLocks/>
          </p:cNvSpPr>
          <p:nvPr/>
        </p:nvSpPr>
        <p:spPr>
          <a:xfrm>
            <a:off x="3513406" y="4460034"/>
            <a:ext cx="2173458" cy="419218"/>
          </a:xfrm>
          <a:prstGeom prst="rect">
            <a:avLst/>
          </a:prstGeom>
        </p:spPr>
        <p:txBody>
          <a:bodyPr lIns="68577" tIns="34289" rIns="68577" bIns="34289"/>
          <a:lstStyle/>
          <a:p>
            <a:pPr marL="0" lvl="1" algn="ctr" defTabSz="685754" fontAlgn="auto">
              <a:lnSpc>
                <a:spcPct val="95000"/>
              </a:lnSpc>
              <a:spcBef>
                <a:spcPts val="630"/>
              </a:spcBef>
              <a:spcAft>
                <a:spcPts val="0"/>
              </a:spcAft>
              <a:buClr>
                <a:srgbClr val="44546A"/>
              </a:buClr>
              <a:defRPr/>
            </a:pPr>
            <a:r>
              <a:rPr lang="en-US" sz="1500" dirty="0">
                <a:solidFill>
                  <a:srgbClr val="FFFFFF">
                    <a:lumMod val="95000"/>
                  </a:srgbClr>
                </a:solidFill>
                <a:latin typeface="CiscoSansTT Light" charset="0"/>
                <a:ea typeface="CiscoSansTT Light" charset="0"/>
                <a:cs typeface="CiscoSansTT Light" charset="0"/>
              </a:rPr>
              <a:t>Wheel base</a:t>
            </a:r>
          </a:p>
          <a:p>
            <a:pPr marL="0" lvl="1" algn="ctr" defTabSz="685754" fontAlgn="auto">
              <a:lnSpc>
                <a:spcPct val="95000"/>
              </a:lnSpc>
              <a:spcBef>
                <a:spcPts val="630"/>
              </a:spcBef>
              <a:spcAft>
                <a:spcPts val="0"/>
              </a:spcAft>
              <a:buClr>
                <a:srgbClr val="44546A"/>
              </a:buClr>
              <a:defRPr/>
            </a:pPr>
            <a:r>
              <a:rPr lang="en-US" sz="1500" dirty="0">
                <a:solidFill>
                  <a:srgbClr val="FFFFFF">
                    <a:lumMod val="95000"/>
                  </a:srgbClr>
                </a:solidFill>
                <a:latin typeface="CiscoSansTT Light" charset="0"/>
                <a:ea typeface="CiscoSansTT Light" charset="0"/>
                <a:cs typeface="CiscoSansTT Light" charset="0"/>
              </a:rPr>
              <a:t>(by adding 4 castors)	   </a:t>
            </a:r>
            <a:endParaRPr lang="en-US" dirty="0">
              <a:solidFill>
                <a:srgbClr val="FFFFFF">
                  <a:lumMod val="95000"/>
                </a:srgbClr>
              </a:solidFill>
              <a:latin typeface="CiscoSansTT Light" charset="0"/>
              <a:ea typeface="CiscoSansTT Light" charset="0"/>
              <a:cs typeface="CiscoSansTT Light" charset="0"/>
            </a:endParaRPr>
          </a:p>
        </p:txBody>
      </p:sp>
    </p:spTree>
    <p:extLst>
      <p:ext uri="{BB962C8B-B14F-4D97-AF65-F5344CB8AC3E}">
        <p14:creationId xmlns:p14="http://schemas.microsoft.com/office/powerpoint/2010/main" val="501825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54293175"/>
              </p:ext>
            </p:extLst>
          </p:nvPr>
        </p:nvGraphicFramePr>
        <p:xfrm>
          <a:off x="5130874" y="920887"/>
          <a:ext cx="3610170" cy="4018995"/>
        </p:xfrm>
        <a:graphic>
          <a:graphicData uri="http://schemas.openxmlformats.org/drawingml/2006/table">
            <a:tbl>
              <a:tblPr firstRow="1" bandRow="1">
                <a:tableStyleId>{5C22544A-7EE6-4342-B048-85BDC9FD1C3A}</a:tableStyleId>
              </a:tblPr>
              <a:tblGrid>
                <a:gridCol w="1747299">
                  <a:extLst>
                    <a:ext uri="{9D8B030D-6E8A-4147-A177-3AD203B41FA5}">
                      <a16:colId xmlns="" xmlns:a16="http://schemas.microsoft.com/office/drawing/2014/main" val="20000"/>
                    </a:ext>
                  </a:extLst>
                </a:gridCol>
                <a:gridCol w="1862871">
                  <a:extLst>
                    <a:ext uri="{9D8B030D-6E8A-4147-A177-3AD203B41FA5}">
                      <a16:colId xmlns="" xmlns:a16="http://schemas.microsoft.com/office/drawing/2014/main" val="20001"/>
                    </a:ext>
                  </a:extLst>
                </a:gridCol>
              </a:tblGrid>
              <a:tr h="350435">
                <a:tc>
                  <a:txBody>
                    <a:bodyPr/>
                    <a:lstStyle/>
                    <a:p>
                      <a:endParaRPr lang="en-US" sz="1100" dirty="0">
                        <a:latin typeface="Meiryo" charset="-128"/>
                        <a:ea typeface="Meiryo" charset="-128"/>
                        <a:cs typeface="Meiryo" charset="-128"/>
                      </a:endParaRPr>
                    </a:p>
                  </a:txBody>
                  <a:tcPr marL="68580" marR="68580" marT="34290" marB="34290"/>
                </a:tc>
                <a:tc>
                  <a:txBody>
                    <a:bodyPr/>
                    <a:lstStyle/>
                    <a:p>
                      <a:r>
                        <a:rPr lang="en-US" altLang="ja-JP" sz="1100" dirty="0" smtClean="0">
                          <a:latin typeface="Meiryo" charset="-128"/>
                          <a:ea typeface="Meiryo" charset="-128"/>
                          <a:cs typeface="Meiryo" charset="-128"/>
                        </a:rPr>
                        <a:t>Spark Room55</a:t>
                      </a:r>
                      <a:endParaRPr lang="en-US" sz="11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0"/>
                  </a:ext>
                </a:extLst>
              </a:tr>
              <a:tr h="251641">
                <a:tc>
                  <a:txBody>
                    <a:bodyPr/>
                    <a:lstStyle/>
                    <a:p>
                      <a:r>
                        <a:rPr lang="ja-JP" altLang="en-US" sz="900" dirty="0" smtClean="0">
                          <a:latin typeface="Meiryo" charset="-128"/>
                          <a:ea typeface="Meiryo" charset="-128"/>
                          <a:cs typeface="Meiryo" charset="-128"/>
                        </a:rPr>
                        <a:t>解像度</a:t>
                      </a:r>
                      <a:endParaRPr lang="en-US" sz="900" dirty="0">
                        <a:latin typeface="Meiryo" charset="-128"/>
                        <a:ea typeface="Meiryo" charset="-128"/>
                        <a:cs typeface="Meiryo" charset="-128"/>
                      </a:endParaRPr>
                    </a:p>
                  </a:txBody>
                  <a:tcPr marL="68580" marR="68580" marT="34290" marB="34290"/>
                </a:tc>
                <a:tc>
                  <a:txBody>
                    <a:bodyPr/>
                    <a:lstStyle/>
                    <a:p>
                      <a:r>
                        <a:rPr lang="en-US" altLang="ja-JP" sz="900" dirty="0" smtClean="0">
                          <a:latin typeface="Meiryo" charset="-128"/>
                          <a:ea typeface="Meiryo" charset="-128"/>
                          <a:cs typeface="Meiryo" charset="-128"/>
                        </a:rPr>
                        <a:t>1080p60</a:t>
                      </a:r>
                      <a:endParaRPr lang="en-US" sz="9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1"/>
                  </a:ext>
                </a:extLst>
              </a:tr>
              <a:tr h="342900">
                <a:tc>
                  <a:txBody>
                    <a:bodyPr/>
                    <a:lstStyle/>
                    <a:p>
                      <a:r>
                        <a:rPr lang="ja-JP" altLang="en-US" sz="900" dirty="0" smtClean="0">
                          <a:latin typeface="Meiryo" charset="-128"/>
                          <a:ea typeface="Meiryo" charset="-128"/>
                          <a:cs typeface="Meiryo" charset="-128"/>
                        </a:rPr>
                        <a:t>カメラ</a:t>
                      </a:r>
                      <a:endParaRPr lang="en-US" sz="900" dirty="0">
                        <a:latin typeface="Meiryo" charset="-128"/>
                        <a:ea typeface="Meiryo" charset="-128"/>
                        <a:cs typeface="Meiryo" charset="-128"/>
                      </a:endParaRPr>
                    </a:p>
                  </a:txBody>
                  <a:tcPr marL="68580" marR="68580" marT="34290" marB="34290"/>
                </a:tc>
                <a:tc>
                  <a:txBody>
                    <a:bodyPr/>
                    <a:lstStyle/>
                    <a:p>
                      <a:r>
                        <a:rPr lang="ja-JP" altLang="en-US" sz="900" dirty="0" smtClean="0">
                          <a:latin typeface="Meiryo" charset="-128"/>
                          <a:ea typeface="Meiryo" charset="-128"/>
                          <a:cs typeface="Meiryo" charset="-128"/>
                        </a:rPr>
                        <a:t>デジタル</a:t>
                      </a:r>
                      <a:r>
                        <a:rPr lang="en-US" altLang="ja-JP" sz="900" dirty="0" smtClean="0">
                          <a:latin typeface="Meiryo" charset="-128"/>
                          <a:ea typeface="Meiryo" charset="-128"/>
                          <a:cs typeface="Meiryo" charset="-128"/>
                        </a:rPr>
                        <a:t>3 </a:t>
                      </a:r>
                      <a:r>
                        <a:rPr lang="ja-JP" altLang="en-US" sz="900" dirty="0" smtClean="0">
                          <a:latin typeface="Meiryo" charset="-128"/>
                          <a:ea typeface="Meiryo" charset="-128"/>
                          <a:cs typeface="Meiryo" charset="-128"/>
                        </a:rPr>
                        <a:t>倍</a:t>
                      </a:r>
                      <a:r>
                        <a:rPr lang="ja-JP" altLang="en-US" sz="900" dirty="0" smtClean="0">
                          <a:latin typeface="Meiryo" charset="-128"/>
                          <a:ea typeface="Meiryo" charset="-128"/>
                          <a:cs typeface="Meiryo" charset="-128"/>
                        </a:rPr>
                        <a:t>　固定レンズ</a:t>
                      </a:r>
                      <a:endParaRPr lang="en-US" altLang="ja-JP" sz="900" dirty="0" smtClean="0">
                        <a:latin typeface="Meiryo" charset="-128"/>
                        <a:ea typeface="Meiryo" charset="-128"/>
                        <a:cs typeface="Meiryo" charset="-128"/>
                      </a:endParaRPr>
                    </a:p>
                    <a:p>
                      <a:r>
                        <a:rPr lang="ja-JP" altLang="en-US" sz="900" dirty="0">
                          <a:latin typeface="Meiryo" charset="-128"/>
                          <a:ea typeface="Meiryo" charset="-128"/>
                          <a:cs typeface="Meiryo" charset="-128"/>
                        </a:rPr>
                        <a:t>視野</a:t>
                      </a:r>
                      <a:r>
                        <a:rPr lang="ja-JP" altLang="en-US" sz="900" dirty="0" smtClean="0">
                          <a:latin typeface="Meiryo" charset="-128"/>
                          <a:ea typeface="Meiryo" charset="-128"/>
                          <a:cs typeface="Meiryo" charset="-128"/>
                        </a:rPr>
                        <a:t>角 </a:t>
                      </a:r>
                      <a:r>
                        <a:rPr lang="en-US" altLang="ja-JP" sz="900" dirty="0" smtClean="0">
                          <a:latin typeface="Meiryo" charset="-128"/>
                          <a:ea typeface="Meiryo" charset="-128"/>
                          <a:cs typeface="Meiryo" charset="-128"/>
                        </a:rPr>
                        <a:t>83°</a:t>
                      </a:r>
                    </a:p>
                  </a:txBody>
                  <a:tcPr marL="68580" marR="68580" marT="34290" marB="34290"/>
                </a:tc>
                <a:extLst>
                  <a:ext uri="{0D108BD9-81ED-4DB2-BD59-A6C34878D82A}">
                    <a16:rowId xmlns="" xmlns:a16="http://schemas.microsoft.com/office/drawing/2014/main" val="10002"/>
                  </a:ext>
                </a:extLst>
              </a:tr>
              <a:tr h="205740">
                <a:tc>
                  <a:txBody>
                    <a:bodyPr/>
                    <a:lstStyle/>
                    <a:p>
                      <a:r>
                        <a:rPr lang="ja-JP" altLang="en-US" sz="900" dirty="0" smtClean="0">
                          <a:latin typeface="Meiryo" charset="-128"/>
                          <a:ea typeface="Meiryo" charset="-128"/>
                          <a:cs typeface="Meiryo" charset="-128"/>
                        </a:rPr>
                        <a:t>内蔵スピーカー</a:t>
                      </a:r>
                      <a:endParaRPr lang="en-US" sz="900" dirty="0">
                        <a:latin typeface="Meiryo" charset="-128"/>
                        <a:ea typeface="Meiryo" charset="-128"/>
                        <a:cs typeface="Meiryo" charset="-128"/>
                      </a:endParaRPr>
                    </a:p>
                  </a:txBody>
                  <a:tcPr marL="68580" marR="68580" marT="34290" marB="34290"/>
                </a:tc>
                <a:tc>
                  <a:txBody>
                    <a:bodyPr/>
                    <a:lstStyle/>
                    <a:p>
                      <a:r>
                        <a:rPr lang="ja-JP" altLang="en-US" sz="900" dirty="0" smtClean="0">
                          <a:latin typeface="Meiryo" charset="-128"/>
                          <a:ea typeface="Meiryo" charset="-128"/>
                          <a:cs typeface="Meiryo" charset="-128"/>
                        </a:rPr>
                        <a:t>内蔵スピーカー</a:t>
                      </a:r>
                      <a:endParaRPr lang="en-US" sz="9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3"/>
                  </a:ext>
                </a:extLst>
              </a:tr>
              <a:tr h="227189">
                <a:tc>
                  <a:txBody>
                    <a:bodyPr/>
                    <a:lstStyle/>
                    <a:p>
                      <a:r>
                        <a:rPr lang="ja-JP" altLang="en-US" sz="900" dirty="0" smtClean="0">
                          <a:latin typeface="Meiryo" charset="-128"/>
                          <a:ea typeface="Meiryo" charset="-128"/>
                          <a:cs typeface="Meiryo" charset="-128"/>
                        </a:rPr>
                        <a:t>スピーカートラック機能</a:t>
                      </a:r>
                      <a:endParaRPr lang="en-US" sz="900" dirty="0">
                        <a:latin typeface="Meiryo" charset="-128"/>
                        <a:ea typeface="Meiryo" charset="-128"/>
                        <a:cs typeface="Meiryo" charset="-128"/>
                      </a:endParaRPr>
                    </a:p>
                  </a:txBody>
                  <a:tcPr marL="68580" marR="68580" marT="34290" marB="34290"/>
                </a:tc>
                <a:tc>
                  <a:txBody>
                    <a:bodyPr/>
                    <a:lstStyle/>
                    <a:p>
                      <a:r>
                        <a:rPr lang="ja-JP" altLang="en-US" sz="900" dirty="0" smtClean="0">
                          <a:latin typeface="Meiryo" charset="-128"/>
                          <a:ea typeface="Meiryo" charset="-128"/>
                          <a:cs typeface="Meiryo" charset="-128"/>
                        </a:rPr>
                        <a:t>あり</a:t>
                      </a:r>
                      <a:endParaRPr lang="en-US" sz="9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4"/>
                  </a:ext>
                </a:extLst>
              </a:tr>
              <a:tr h="205740">
                <a:tc>
                  <a:txBody>
                    <a:bodyPr/>
                    <a:lstStyle/>
                    <a:p>
                      <a:r>
                        <a:rPr lang="ja-JP" altLang="en-US" sz="900" dirty="0" smtClean="0">
                          <a:latin typeface="Meiryo" charset="-128"/>
                          <a:ea typeface="Meiryo" charset="-128"/>
                          <a:cs typeface="Meiryo" charset="-128"/>
                        </a:rPr>
                        <a:t>デュアル</a:t>
                      </a:r>
                      <a:r>
                        <a:rPr lang="en-US" altLang="ja-JP" sz="900" baseline="0" dirty="0" smtClean="0">
                          <a:latin typeface="Meiryo" charset="-128"/>
                          <a:ea typeface="Meiryo" charset="-128"/>
                          <a:cs typeface="Meiryo" charset="-128"/>
                        </a:rPr>
                        <a:t> </a:t>
                      </a:r>
                      <a:r>
                        <a:rPr lang="ja-JP" altLang="en-US" sz="900" dirty="0" smtClean="0">
                          <a:latin typeface="Meiryo" charset="-128"/>
                          <a:ea typeface="Meiryo" charset="-128"/>
                          <a:cs typeface="Meiryo" charset="-128"/>
                        </a:rPr>
                        <a:t>ディスプレイ</a:t>
                      </a:r>
                      <a:endParaRPr lang="en-US" sz="900" dirty="0">
                        <a:latin typeface="Meiryo" charset="-128"/>
                        <a:ea typeface="Meiryo" charset="-128"/>
                        <a:cs typeface="Meiryo" charset="-128"/>
                      </a:endParaRPr>
                    </a:p>
                  </a:txBody>
                  <a:tcPr marL="68580" marR="68580" marT="34290" marB="34290"/>
                </a:tc>
                <a:tc>
                  <a:txBody>
                    <a:bodyPr/>
                    <a:lstStyle/>
                    <a:p>
                      <a:r>
                        <a:rPr lang="ja-JP" altLang="en-US" sz="900" dirty="0" smtClean="0">
                          <a:latin typeface="Meiryo" charset="-128"/>
                          <a:ea typeface="Meiryo" charset="-128"/>
                          <a:cs typeface="Meiryo" charset="-128"/>
                        </a:rPr>
                        <a:t>対応（外部出力あり）</a:t>
                      </a:r>
                      <a:endParaRPr lang="en-US" sz="9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5"/>
                  </a:ext>
                </a:extLst>
              </a:tr>
              <a:tr h="223517">
                <a:tc>
                  <a:txBody>
                    <a:bodyPr/>
                    <a:lstStyle/>
                    <a:p>
                      <a:r>
                        <a:rPr lang="ja-JP" altLang="en-US" sz="900" dirty="0" smtClean="0">
                          <a:latin typeface="Meiryo" charset="-128"/>
                          <a:ea typeface="Meiryo" charset="-128"/>
                          <a:cs typeface="Meiryo" charset="-128"/>
                        </a:rPr>
                        <a:t>マイク</a:t>
                      </a:r>
                      <a:endParaRPr lang="en-US" sz="900" dirty="0">
                        <a:latin typeface="Meiryo" charset="-128"/>
                        <a:ea typeface="Meiryo" charset="-128"/>
                        <a:cs typeface="Meiryo" charset="-128"/>
                      </a:endParaRPr>
                    </a:p>
                  </a:txBody>
                  <a:tcPr marL="68580" marR="68580" marT="34290" marB="34290"/>
                </a:tc>
                <a:tc>
                  <a:txBody>
                    <a:bodyPr/>
                    <a:lstStyle/>
                    <a:p>
                      <a:r>
                        <a:rPr lang="ja-JP" altLang="en-US" sz="800" dirty="0" smtClean="0">
                          <a:latin typeface="Meiryo" charset="-128"/>
                          <a:ea typeface="Meiryo" charset="-128"/>
                          <a:cs typeface="Meiryo" charset="-128"/>
                        </a:rPr>
                        <a:t>内蔵マイクあり＋外部マイク</a:t>
                      </a:r>
                      <a:r>
                        <a:rPr lang="en-US" altLang="ja-JP" sz="800" dirty="0" smtClean="0">
                          <a:latin typeface="Meiryo" charset="-128"/>
                          <a:ea typeface="Meiryo" charset="-128"/>
                          <a:cs typeface="Meiryo" charset="-128"/>
                        </a:rPr>
                        <a:t>2</a:t>
                      </a:r>
                      <a:r>
                        <a:rPr lang="ja-JP" altLang="en-US" sz="800" dirty="0" smtClean="0">
                          <a:latin typeface="Meiryo" charset="-128"/>
                          <a:ea typeface="Meiryo" charset="-128"/>
                          <a:cs typeface="Meiryo" charset="-128"/>
                        </a:rPr>
                        <a:t>つ</a:t>
                      </a:r>
                      <a:endParaRPr lang="en-US" sz="8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006"/>
                  </a:ext>
                </a:extLst>
              </a:tr>
              <a:tr h="325755">
                <a:tc>
                  <a:txBody>
                    <a:bodyPr/>
                    <a:lstStyle/>
                    <a:p>
                      <a:r>
                        <a:rPr lang="ja-JP" altLang="en-US" sz="900" dirty="0" smtClean="0">
                          <a:latin typeface="Meiryo" charset="-128"/>
                          <a:ea typeface="Meiryo" charset="-128"/>
                          <a:cs typeface="Meiryo" charset="-128"/>
                        </a:rPr>
                        <a:t>コンテンツ共有</a:t>
                      </a:r>
                      <a:endParaRPr lang="en-US" sz="900" dirty="0">
                        <a:latin typeface="Meiryo" charset="-128"/>
                        <a:ea typeface="Meiryo" charset="-128"/>
                        <a:cs typeface="Meiryo" charset="-128"/>
                      </a:endParaRPr>
                    </a:p>
                  </a:txBody>
                  <a:tcPr marL="68580" marR="68580" marT="34290" marB="34290"/>
                </a:tc>
                <a:tc>
                  <a:txBody>
                    <a:bodyPr/>
                    <a:lstStyle/>
                    <a:p>
                      <a:r>
                        <a:rPr lang="en-US" altLang="ja-JP" sz="900" dirty="0" smtClean="0">
                          <a:latin typeface="Meiryo" charset="-128"/>
                          <a:ea typeface="Meiryo" charset="-128"/>
                          <a:cs typeface="Meiryo" charset="-128"/>
                        </a:rPr>
                        <a:t>4K</a:t>
                      </a:r>
                      <a:r>
                        <a:rPr lang="en-US" altLang="ja-JP" sz="900" baseline="0" dirty="0" smtClean="0">
                          <a:latin typeface="Meiryo" charset="-128"/>
                          <a:ea typeface="Meiryo" charset="-128"/>
                          <a:cs typeface="Meiryo" charset="-128"/>
                        </a:rPr>
                        <a:t> </a:t>
                      </a:r>
                    </a:p>
                    <a:p>
                      <a:r>
                        <a:rPr lang="en-US" altLang="ja-JP" sz="800" baseline="0" dirty="0" smtClean="0">
                          <a:latin typeface="Meiryo" charset="-128"/>
                          <a:ea typeface="Meiryo" charset="-128"/>
                          <a:cs typeface="Meiryo" charset="-128"/>
                        </a:rPr>
                        <a:t>(</a:t>
                      </a:r>
                      <a:r>
                        <a:rPr lang="ja-JP" altLang="en-US" sz="800" b="0" i="0" kern="1200" baseline="0" dirty="0" smtClean="0">
                          <a:solidFill>
                            <a:schemeClr val="dk1"/>
                          </a:solidFill>
                          <a:effectLst/>
                          <a:latin typeface="Meiryo" charset="-128"/>
                          <a:ea typeface="Meiryo" charset="-128"/>
                          <a:cs typeface="Meiryo" charset="-128"/>
                        </a:rPr>
                        <a:t>ローカル</a:t>
                      </a:r>
                      <a:r>
                        <a:rPr lang="en-US" sz="800" b="0" i="0" kern="1200" dirty="0" smtClean="0">
                          <a:solidFill>
                            <a:schemeClr val="dk1"/>
                          </a:solidFill>
                          <a:effectLst/>
                          <a:latin typeface="Meiryo" charset="-128"/>
                          <a:ea typeface="Meiryo" charset="-128"/>
                          <a:cs typeface="Meiryo" charset="-128"/>
                        </a:rPr>
                        <a:t> 30 fps</a:t>
                      </a:r>
                      <a:r>
                        <a:rPr lang="ja-JP" altLang="en-US" sz="800" b="0" i="0" kern="1200" dirty="0" smtClean="0">
                          <a:solidFill>
                            <a:schemeClr val="dk1"/>
                          </a:solidFill>
                          <a:effectLst/>
                          <a:latin typeface="Meiryo" charset="-128"/>
                          <a:ea typeface="Meiryo" charset="-128"/>
                          <a:cs typeface="Meiryo" charset="-128"/>
                        </a:rPr>
                        <a:t>、リモート</a:t>
                      </a:r>
                      <a:r>
                        <a:rPr lang="en-US" sz="800" b="0" i="0" kern="1200" dirty="0" smtClean="0">
                          <a:solidFill>
                            <a:schemeClr val="dk1"/>
                          </a:solidFill>
                          <a:effectLst/>
                          <a:latin typeface="Meiryo" charset="-128"/>
                          <a:ea typeface="Meiryo" charset="-128"/>
                          <a:cs typeface="Meiryo" charset="-128"/>
                        </a:rPr>
                        <a:t> 5 fps</a:t>
                      </a:r>
                      <a:r>
                        <a:rPr lang="en-US" altLang="ja-JP" sz="800" baseline="0" dirty="0" smtClean="0">
                          <a:latin typeface="Meiryo" charset="-128"/>
                          <a:ea typeface="Meiryo" charset="-128"/>
                          <a:cs typeface="Meiryo" charset="-128"/>
                        </a:rPr>
                        <a:t>)</a:t>
                      </a:r>
                    </a:p>
                  </a:txBody>
                  <a:tcPr marL="68580" marR="68580" marT="34290" marB="34290"/>
                </a:tc>
                <a:extLst>
                  <a:ext uri="{0D108BD9-81ED-4DB2-BD59-A6C34878D82A}">
                    <a16:rowId xmlns="" xmlns:a16="http://schemas.microsoft.com/office/drawing/2014/main" val="10007"/>
                  </a:ext>
                </a:extLst>
              </a:tr>
              <a:tr h="205740">
                <a:tc>
                  <a:txBody>
                    <a:bodyPr/>
                    <a:lstStyle/>
                    <a:p>
                      <a:r>
                        <a:rPr lang="ja-JP" altLang="en-US" sz="900" dirty="0" smtClean="0">
                          <a:latin typeface="Meiryo" charset="-128"/>
                          <a:ea typeface="Meiryo" charset="-128"/>
                          <a:cs typeface="Meiryo" charset="-128"/>
                        </a:rPr>
                        <a:t>ユーザ操作</a:t>
                      </a:r>
                      <a:endParaRPr lang="en-US" sz="900" dirty="0">
                        <a:latin typeface="Meiryo" charset="-128"/>
                        <a:ea typeface="Meiryo" charset="-128"/>
                        <a:cs typeface="Meiryo" charset="-128"/>
                      </a:endParaRPr>
                    </a:p>
                  </a:txBody>
                  <a:tcPr marL="68580" marR="68580" marT="34290" marB="34290"/>
                </a:tc>
                <a:tc>
                  <a:txBody>
                    <a:bodyPr/>
                    <a:lstStyle/>
                    <a:p>
                      <a:r>
                        <a:rPr lang="en-US" altLang="ja-JP" sz="800" baseline="0" dirty="0" smtClean="0">
                          <a:latin typeface="Meiryo" charset="-128"/>
                          <a:ea typeface="Meiryo" charset="-128"/>
                          <a:cs typeface="Meiryo" charset="-128"/>
                        </a:rPr>
                        <a:t>Touch 10</a:t>
                      </a:r>
                    </a:p>
                  </a:txBody>
                  <a:tcPr marL="68580" marR="68580" marT="34290" marB="34290"/>
                </a:tc>
                <a:extLst>
                  <a:ext uri="{0D108BD9-81ED-4DB2-BD59-A6C34878D82A}">
                    <a16:rowId xmlns="" xmlns:a16="http://schemas.microsoft.com/office/drawing/2014/main" val="305848423"/>
                  </a:ext>
                </a:extLst>
              </a:tr>
              <a:tr h="480060">
                <a:tc>
                  <a:txBody>
                    <a:bodyPr/>
                    <a:lstStyle/>
                    <a:p>
                      <a:r>
                        <a:rPr lang="ja-JP" altLang="en-US" sz="900" dirty="0" smtClean="0">
                          <a:latin typeface="Meiryo" charset="-128"/>
                          <a:ea typeface="Meiryo" charset="-128"/>
                          <a:cs typeface="Meiryo" charset="-128"/>
                        </a:rPr>
                        <a:t>内蔵多地点機能</a:t>
                      </a:r>
                      <a:endParaRPr lang="en-US" sz="900" dirty="0">
                        <a:latin typeface="Meiryo" charset="-128"/>
                        <a:ea typeface="Meiryo" charset="-128"/>
                        <a:cs typeface="Meiryo" charset="-128"/>
                      </a:endParaRPr>
                    </a:p>
                  </a:txBody>
                  <a:tcPr marL="68580" marR="68580" marT="34290" marB="34290"/>
                </a:tc>
                <a:tc>
                  <a:txBody>
                    <a:bodyPr/>
                    <a:lstStyle/>
                    <a:p>
                      <a:r>
                        <a:rPr lang="ja-JP" altLang="en-US" sz="900" dirty="0" smtClean="0">
                          <a:latin typeface="Meiryo" charset="-128"/>
                          <a:ea typeface="Meiryo" charset="-128"/>
                          <a:cs typeface="Meiryo" charset="-128"/>
                        </a:rPr>
                        <a:t>あり</a:t>
                      </a:r>
                      <a:endParaRPr lang="en-US" altLang="ja-JP" sz="900" dirty="0" smtClean="0">
                        <a:latin typeface="Meiryo" charset="-128"/>
                        <a:ea typeface="Meiryo" charset="-128"/>
                        <a:cs typeface="Meiryo" charset="-128"/>
                      </a:endParaRPr>
                    </a:p>
                    <a:p>
                      <a:pPr fontAlgn="base"/>
                      <a:r>
                        <a:rPr lang="ja-JP" altLang="en-US" sz="900" b="0" i="0" u="none" strike="noStrike" kern="1200" dirty="0" smtClean="0">
                          <a:solidFill>
                            <a:schemeClr val="dk1"/>
                          </a:solidFill>
                          <a:effectLst/>
                          <a:latin typeface="Meiryo" charset="-128"/>
                          <a:ea typeface="Meiryo" charset="-128"/>
                          <a:cs typeface="Meiryo" charset="-128"/>
                        </a:rPr>
                        <a:t>◦   </a:t>
                      </a:r>
                      <a:r>
                        <a:rPr lang="en-US" altLang="ja-JP" sz="900" b="0" i="0" u="none" strike="noStrike" kern="1200" dirty="0" smtClean="0">
                          <a:solidFill>
                            <a:schemeClr val="dk1"/>
                          </a:solidFill>
                          <a:effectLst/>
                          <a:latin typeface="Meiryo" charset="-128"/>
                          <a:ea typeface="Meiryo" charset="-128"/>
                          <a:cs typeface="Meiryo" charset="-128"/>
                        </a:rPr>
                        <a:t>3 </a:t>
                      </a:r>
                      <a:r>
                        <a:rPr lang="ja-JP" altLang="en-US" sz="900" b="0" i="0" u="none" strike="noStrike" kern="1200" dirty="0" smtClean="0">
                          <a:solidFill>
                            <a:schemeClr val="dk1"/>
                          </a:solidFill>
                          <a:effectLst/>
                          <a:latin typeface="Meiryo" charset="-128"/>
                          <a:ea typeface="Meiryo" charset="-128"/>
                          <a:cs typeface="Meiryo" charset="-128"/>
                        </a:rPr>
                        <a:t>局接続時 最大</a:t>
                      </a:r>
                      <a:r>
                        <a:rPr lang="en-US" altLang="ja-JP" sz="900" b="0" i="0" u="none" strike="noStrike" kern="1200" dirty="0" smtClean="0">
                          <a:solidFill>
                            <a:schemeClr val="dk1"/>
                          </a:solidFill>
                          <a:effectLst/>
                          <a:latin typeface="Meiryo" charset="-128"/>
                          <a:ea typeface="Meiryo" charset="-128"/>
                          <a:cs typeface="Meiryo" charset="-128"/>
                        </a:rPr>
                        <a:t>1080p30</a:t>
                      </a:r>
                    </a:p>
                    <a:p>
                      <a:pPr fontAlgn="base"/>
                      <a:r>
                        <a:rPr lang="en-US" altLang="ja-JP" sz="900" b="0" i="0" u="none" strike="noStrike" kern="1200" dirty="0" smtClean="0">
                          <a:solidFill>
                            <a:schemeClr val="dk1"/>
                          </a:solidFill>
                          <a:effectLst/>
                          <a:latin typeface="Meiryo" charset="-128"/>
                          <a:ea typeface="Meiryo" charset="-128"/>
                          <a:cs typeface="Meiryo" charset="-128"/>
                        </a:rPr>
                        <a:t>◦   4 </a:t>
                      </a:r>
                      <a:r>
                        <a:rPr lang="ja-JP" altLang="en-US" sz="900" b="0" i="0" u="none" strike="noStrike" kern="1200" dirty="0" smtClean="0">
                          <a:solidFill>
                            <a:schemeClr val="dk1"/>
                          </a:solidFill>
                          <a:effectLst/>
                          <a:latin typeface="Meiryo" charset="-128"/>
                          <a:ea typeface="Meiryo" charset="-128"/>
                          <a:cs typeface="Meiryo" charset="-128"/>
                        </a:rPr>
                        <a:t>局接続時 最大 </a:t>
                      </a:r>
                      <a:r>
                        <a:rPr lang="en-US" altLang="ja-JP" sz="900" b="0" i="0" u="none" strike="noStrike" kern="1200" dirty="0" smtClean="0">
                          <a:solidFill>
                            <a:schemeClr val="dk1"/>
                          </a:solidFill>
                          <a:effectLst/>
                          <a:latin typeface="Meiryo" charset="-128"/>
                          <a:ea typeface="Meiryo" charset="-128"/>
                          <a:cs typeface="Meiryo" charset="-128"/>
                        </a:rPr>
                        <a:t>720p30 </a:t>
                      </a:r>
                    </a:p>
                  </a:txBody>
                  <a:tcPr marL="68580" marR="68580" marT="34290" marB="34290"/>
                </a:tc>
                <a:extLst>
                  <a:ext uri="{0D108BD9-81ED-4DB2-BD59-A6C34878D82A}">
                    <a16:rowId xmlns="" xmlns:a16="http://schemas.microsoft.com/office/drawing/2014/main" val="357433966"/>
                  </a:ext>
                </a:extLst>
              </a:tr>
              <a:tr h="213756">
                <a:tc>
                  <a:txBody>
                    <a:bodyPr/>
                    <a:lstStyle/>
                    <a:p>
                      <a:r>
                        <a:rPr lang="ja-JP" altLang="en-US" sz="900" dirty="0" smtClean="0">
                          <a:latin typeface="Meiryo" charset="-128"/>
                          <a:ea typeface="Meiryo" charset="-128"/>
                          <a:cs typeface="Meiryo" charset="-128"/>
                        </a:rPr>
                        <a:t>プロトコル</a:t>
                      </a:r>
                      <a:endParaRPr lang="en-US" sz="900" dirty="0">
                        <a:latin typeface="Meiryo" charset="-128"/>
                        <a:ea typeface="Meiryo" charset="-128"/>
                        <a:cs typeface="Meiryo" charset="-128"/>
                      </a:endParaRPr>
                    </a:p>
                  </a:txBody>
                  <a:tcPr marL="68580" marR="68580" marT="34290" marB="34290"/>
                </a:tc>
                <a:tc>
                  <a:txBody>
                    <a:bodyPr/>
                    <a:lstStyle/>
                    <a:p>
                      <a:r>
                        <a:rPr lang="en-US" sz="900" dirty="0" smtClean="0">
                          <a:latin typeface="Meiryo" charset="-128"/>
                          <a:ea typeface="Meiryo" charset="-128"/>
                          <a:cs typeface="Meiryo" charset="-128"/>
                        </a:rPr>
                        <a:t>H.323, SIP</a:t>
                      </a:r>
                      <a:endParaRPr lang="en-US" sz="9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094758046"/>
                  </a:ext>
                </a:extLst>
              </a:tr>
              <a:tr h="215814">
                <a:tc>
                  <a:txBody>
                    <a:bodyPr/>
                    <a:lstStyle/>
                    <a:p>
                      <a:r>
                        <a:rPr lang="ja-JP" altLang="en-US" sz="900" dirty="0" smtClean="0">
                          <a:latin typeface="Meiryo" charset="-128"/>
                          <a:ea typeface="Meiryo" charset="-128"/>
                          <a:cs typeface="Meiryo" charset="-128"/>
                        </a:rPr>
                        <a:t>ビデオ規格</a:t>
                      </a:r>
                      <a:endParaRPr lang="en-US" sz="900" dirty="0">
                        <a:latin typeface="Meiryo" charset="-128"/>
                        <a:ea typeface="Meiryo" charset="-128"/>
                        <a:cs typeface="Meiryo" charset="-128"/>
                      </a:endParaRPr>
                    </a:p>
                  </a:txBody>
                  <a:tcPr marL="68580" marR="68580" marT="34290" marB="34290"/>
                </a:tc>
                <a:tc>
                  <a:txBody>
                    <a:bodyPr/>
                    <a:lstStyle/>
                    <a:p>
                      <a:r>
                        <a:rPr lang="en-US" sz="900" dirty="0" smtClean="0">
                          <a:latin typeface="Meiryo" charset="-128"/>
                          <a:ea typeface="Meiryo" charset="-128"/>
                          <a:cs typeface="Meiryo" charset="-128"/>
                        </a:rPr>
                        <a:t>H.264</a:t>
                      </a:r>
                      <a:endParaRPr lang="en-US" sz="9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3812476005"/>
                  </a:ext>
                </a:extLst>
              </a:tr>
              <a:tr h="342900">
                <a:tc>
                  <a:txBody>
                    <a:bodyPr/>
                    <a:lstStyle/>
                    <a:p>
                      <a:r>
                        <a:rPr lang="ja-JP" altLang="en-US" sz="900" dirty="0" smtClean="0">
                          <a:latin typeface="Meiryo" charset="-128"/>
                          <a:ea typeface="Meiryo" charset="-128"/>
                          <a:cs typeface="Meiryo" charset="-128"/>
                        </a:rPr>
                        <a:t>音声規格</a:t>
                      </a:r>
                      <a:endParaRPr lang="en-US" sz="900" dirty="0">
                        <a:latin typeface="Meiryo" charset="-128"/>
                        <a:ea typeface="Meiryo" charset="-128"/>
                        <a:cs typeface="Meiryo" charset="-128"/>
                      </a:endParaRPr>
                    </a:p>
                  </a:txBody>
                  <a:tcPr marL="68580" marR="68580" marT="34290" marB="34290"/>
                </a:tc>
                <a:tc>
                  <a:txBody>
                    <a:bodyPr/>
                    <a:lstStyle/>
                    <a:p>
                      <a:r>
                        <a:rPr lang="en-US" altLang="ja-JP" sz="900" b="0" i="0" kern="1200" dirty="0" smtClean="0">
                          <a:solidFill>
                            <a:schemeClr val="dk1"/>
                          </a:solidFill>
                          <a:effectLst/>
                          <a:latin typeface="Meiryo" charset="-128"/>
                          <a:ea typeface="Meiryo" charset="-128"/>
                          <a:cs typeface="Meiryo" charset="-128"/>
                        </a:rPr>
                        <a:t>G.711, G.722, G.722.1, G.729, AAC-LD, and Opus</a:t>
                      </a:r>
                      <a:endParaRPr lang="en-US" sz="900" dirty="0">
                        <a:latin typeface="Meiryo" charset="-128"/>
                        <a:ea typeface="Meiryo" charset="-128"/>
                        <a:cs typeface="Meiryo" charset="-128"/>
                      </a:endParaRPr>
                    </a:p>
                  </a:txBody>
                  <a:tcPr marL="68580" marR="68580" marT="34290" marB="34290"/>
                </a:tc>
                <a:extLst>
                  <a:ext uri="{0D108BD9-81ED-4DB2-BD59-A6C34878D82A}">
                    <a16:rowId xmlns="" xmlns:a16="http://schemas.microsoft.com/office/drawing/2014/main" val="1558289889"/>
                  </a:ext>
                </a:extLst>
              </a:tr>
              <a:tr h="425903">
                <a:tc>
                  <a:txBody>
                    <a:bodyPr/>
                    <a:lstStyle/>
                    <a:p>
                      <a:r>
                        <a:rPr lang="ja-JP" altLang="en-US" sz="900" dirty="0" smtClean="0">
                          <a:latin typeface="Meiryo" charset="-128"/>
                          <a:ea typeface="Meiryo" charset="-128"/>
                          <a:cs typeface="Meiryo" charset="-128"/>
                        </a:rPr>
                        <a:t>消費電力</a:t>
                      </a:r>
                      <a:endParaRPr lang="en-US" sz="900" dirty="0">
                        <a:latin typeface="Meiryo" charset="-128"/>
                        <a:ea typeface="Meiryo" charset="-128"/>
                        <a:cs typeface="Meiryo" charset="-128"/>
                      </a:endParaRPr>
                    </a:p>
                  </a:txBody>
                  <a:tcPr marL="68580" marR="68580" marT="34290" marB="34290"/>
                </a:tc>
                <a:tc>
                  <a:txBody>
                    <a:bodyPr/>
                    <a:lstStyle/>
                    <a:p>
                      <a:pPr fontAlgn="base"/>
                      <a:r>
                        <a:rPr lang="ja-JP" altLang="en-US" sz="900" b="0" i="0" u="none" strike="noStrike" kern="1200" dirty="0" smtClean="0">
                          <a:solidFill>
                            <a:schemeClr val="dk1"/>
                          </a:solidFill>
                          <a:effectLst/>
                          <a:latin typeface="Meiryo" charset="-128"/>
                          <a:ea typeface="Meiryo" charset="-128"/>
                          <a:cs typeface="Meiryo" charset="-128"/>
                        </a:rPr>
                        <a:t>消費電力：</a:t>
                      </a:r>
                      <a:r>
                        <a:rPr lang="en-US" altLang="ja-JP" sz="900" b="0" i="0" u="none" strike="noStrike" kern="1200" dirty="0" smtClean="0">
                          <a:solidFill>
                            <a:schemeClr val="dk1"/>
                          </a:solidFill>
                          <a:effectLst/>
                          <a:latin typeface="Meiryo" charset="-128"/>
                          <a:ea typeface="Meiryo" charset="-128"/>
                          <a:cs typeface="Meiryo" charset="-128"/>
                        </a:rPr>
                        <a:t>142 W</a:t>
                      </a:r>
                      <a:endParaRPr lang="ja-JP" altLang="en-US" sz="900" b="0" i="0" u="none" strike="noStrike" kern="1200" dirty="0" smtClean="0">
                        <a:solidFill>
                          <a:schemeClr val="dk1"/>
                        </a:solidFill>
                        <a:effectLst/>
                        <a:latin typeface="Meiryo" charset="-128"/>
                        <a:ea typeface="Meiryo" charset="-128"/>
                        <a:cs typeface="Meiryo" charset="-128"/>
                      </a:endParaRPr>
                    </a:p>
                    <a:p>
                      <a:pPr fontAlgn="base"/>
                      <a:r>
                        <a:rPr lang="ja-JP" altLang="en-US" sz="900" b="0" i="0" u="none" strike="noStrike" kern="1200" dirty="0" smtClean="0">
                          <a:solidFill>
                            <a:schemeClr val="dk1"/>
                          </a:solidFill>
                          <a:effectLst/>
                          <a:latin typeface="Meiryo" charset="-128"/>
                          <a:ea typeface="Meiryo" charset="-128"/>
                          <a:cs typeface="Meiryo" charset="-128"/>
                        </a:rPr>
                        <a:t>スタンバイ時消費電力：</a:t>
                      </a:r>
                      <a:r>
                        <a:rPr lang="en-US" altLang="ja-JP" sz="900" b="0" i="0" u="none" strike="noStrike" kern="1200" dirty="0" smtClean="0">
                          <a:solidFill>
                            <a:schemeClr val="dk1"/>
                          </a:solidFill>
                          <a:effectLst/>
                          <a:latin typeface="Meiryo" charset="-128"/>
                          <a:ea typeface="Meiryo" charset="-128"/>
                          <a:cs typeface="Meiryo" charset="-128"/>
                        </a:rPr>
                        <a:t>40 W</a:t>
                      </a:r>
                    </a:p>
                  </a:txBody>
                  <a:tcPr marL="68580" marR="68580" marT="34290" marB="34290"/>
                </a:tc>
                <a:extLst>
                  <a:ext uri="{0D108BD9-81ED-4DB2-BD59-A6C34878D82A}">
                    <a16:rowId xmlns="" xmlns:a16="http://schemas.microsoft.com/office/drawing/2014/main" val="2269591226"/>
                  </a:ext>
                </a:extLst>
              </a:tr>
            </a:tbl>
          </a:graphicData>
        </a:graphic>
      </p:graphicFrame>
      <p:sp>
        <p:nvSpPr>
          <p:cNvPr id="6" name="Title 3"/>
          <p:cNvSpPr txBox="1">
            <a:spLocks/>
          </p:cNvSpPr>
          <p:nvPr/>
        </p:nvSpPr>
        <p:spPr>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8" tIns="45704" rIns="91408" bIns="45704"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defTabSz="684076">
              <a:defRPr/>
            </a:pPr>
            <a:r>
              <a:rPr sz="2700">
                <a:solidFill>
                  <a:srgbClr val="005073"/>
                </a:solidFill>
                <a:latin typeface="Meiryo" charset="-128"/>
                <a:ea typeface="Meiryo" charset="-128"/>
                <a:cs typeface="Meiryo" charset="-128"/>
                <a:sym typeface="GillSans" charset="0"/>
              </a:rPr>
              <a:t>Spark</a:t>
            </a:r>
            <a:r>
              <a:rPr lang="ja-JP" altLang="en-US" sz="2700">
                <a:solidFill>
                  <a:srgbClr val="005073"/>
                </a:solidFill>
                <a:latin typeface="Meiryo" charset="-128"/>
                <a:ea typeface="Meiryo" charset="-128"/>
                <a:cs typeface="Meiryo" charset="-128"/>
                <a:sym typeface="GillSans" charset="0"/>
              </a:rPr>
              <a:t> </a:t>
            </a:r>
            <a:r>
              <a:rPr sz="2700">
                <a:solidFill>
                  <a:srgbClr val="005073"/>
                </a:solidFill>
                <a:latin typeface="Meiryo" charset="-128"/>
                <a:ea typeface="Meiryo" charset="-128"/>
                <a:cs typeface="Meiryo" charset="-128"/>
                <a:sym typeface="GillSans" charset="0"/>
              </a:rPr>
              <a:t>Room 55</a:t>
            </a:r>
            <a:r>
              <a:rPr lang="ja-JP" altLang="en-US" sz="2700">
                <a:solidFill>
                  <a:srgbClr val="005073"/>
                </a:solidFill>
                <a:latin typeface="Meiryo" charset="-128"/>
                <a:ea typeface="Meiryo" charset="-128"/>
                <a:cs typeface="Meiryo" charset="-128"/>
                <a:sym typeface="GillSans" charset="0"/>
              </a:rPr>
              <a:t> 機能仕様</a:t>
            </a:r>
            <a:endParaRPr sz="2700">
              <a:solidFill>
                <a:srgbClr val="005073"/>
              </a:solidFill>
              <a:latin typeface="Meiryo" charset="-128"/>
              <a:ea typeface="Meiryo" charset="-128"/>
              <a:cs typeface="Meiryo" charset="-128"/>
            </a:endParaRPr>
          </a:p>
        </p:txBody>
      </p:sp>
      <p:pic>
        <p:nvPicPr>
          <p:cNvPr id="7"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8745" y="876114"/>
            <a:ext cx="2995517" cy="3894172"/>
          </a:xfrm>
          <a:prstGeom prst="rect">
            <a:avLst/>
          </a:prstGeom>
        </p:spPr>
      </p:pic>
    </p:spTree>
    <p:extLst>
      <p:ext uri="{BB962C8B-B14F-4D97-AF65-F5344CB8AC3E}">
        <p14:creationId xmlns:p14="http://schemas.microsoft.com/office/powerpoint/2010/main" val="194938920"/>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p:cNvSpPr>
            <a:spLocks/>
          </p:cNvSpPr>
          <p:nvPr/>
        </p:nvSpPr>
        <p:spPr bwMode="auto">
          <a:xfrm>
            <a:off x="5416659" y="0"/>
            <a:ext cx="3872821" cy="5143500"/>
          </a:xfrm>
          <a:prstGeom prst="rect">
            <a:avLst/>
          </a:prstGeom>
          <a:solidFill>
            <a:srgbClr val="FFFFFF">
              <a:alpha val="89804"/>
            </a:srgbClr>
          </a:solidFill>
          <a:ln w="12700" cap="flat" cmpd="sng">
            <a:noFill/>
            <a:prstDash val="solid"/>
            <a:miter lim="400000"/>
            <a:headEnd type="none" w="med" len="med"/>
            <a:tailEnd type="none" w="med" len="med"/>
          </a:ln>
          <a:effectLst/>
        </p:spPr>
        <p:txBody>
          <a:bodyPr lIns="38100" tIns="38100" rIns="38100" bIns="38100" anchor="ctr">
            <a:prstTxWarp prst="textNoShape">
              <a:avLst/>
            </a:prstTxWarp>
          </a:bodyPr>
          <a:lstStyle/>
          <a:p>
            <a:pPr defTabSz="685749" fontAlgn="auto">
              <a:spcBef>
                <a:spcPts val="0"/>
              </a:spcBef>
              <a:spcAft>
                <a:spcPts val="0"/>
              </a:spcAft>
            </a:pPr>
            <a:endParaRPr lang="en-US" sz="2400">
              <a:solidFill>
                <a:srgbClr val="444444"/>
              </a:solidFill>
              <a:latin typeface="Calibri"/>
              <a:ea typeface=""/>
              <a:cs typeface=""/>
            </a:endParaRPr>
          </a:p>
        </p:txBody>
      </p:sp>
      <p:sp>
        <p:nvSpPr>
          <p:cNvPr id="8" name="Rectangle 7"/>
          <p:cNvSpPr/>
          <p:nvPr/>
        </p:nvSpPr>
        <p:spPr>
          <a:xfrm>
            <a:off x="193487" y="2841723"/>
            <a:ext cx="3147335" cy="323165"/>
          </a:xfrm>
          <a:prstGeom prst="rect">
            <a:avLst/>
          </a:prstGeom>
        </p:spPr>
        <p:txBody>
          <a:bodyPr wrap="square">
            <a:spAutoFit/>
          </a:bodyPr>
          <a:lstStyle/>
          <a:p>
            <a:pPr defTabSz="685651" fontAlgn="auto">
              <a:spcBef>
                <a:spcPts val="0"/>
              </a:spcBef>
              <a:spcAft>
                <a:spcPts val="0"/>
              </a:spcAft>
              <a:defRPr/>
            </a:pPr>
            <a:endParaRPr lang="en-US" sz="1500" kern="0" dirty="0">
              <a:solidFill>
                <a:srgbClr val="282828">
                  <a:lumMod val="75000"/>
                  <a:lumOff val="25000"/>
                </a:srgbClr>
              </a:solidFill>
              <a:latin typeface="CiscoSansTT Light" charset="0"/>
              <a:ea typeface="CiscoSansTT Light" charset="0"/>
              <a:cs typeface="CiscoSansTT Light" charset="0"/>
            </a:endParaRPr>
          </a:p>
        </p:txBody>
      </p:sp>
      <p:sp>
        <p:nvSpPr>
          <p:cNvPr id="9" name="Rectangle 8"/>
          <p:cNvSpPr/>
          <p:nvPr/>
        </p:nvSpPr>
        <p:spPr>
          <a:xfrm>
            <a:off x="193487" y="3447627"/>
            <a:ext cx="3147335" cy="323165"/>
          </a:xfrm>
          <a:prstGeom prst="rect">
            <a:avLst/>
          </a:prstGeom>
        </p:spPr>
        <p:txBody>
          <a:bodyPr wrap="square">
            <a:spAutoFit/>
          </a:bodyPr>
          <a:lstStyle/>
          <a:p>
            <a:pPr defTabSz="685651" fontAlgn="auto">
              <a:spcBef>
                <a:spcPts val="0"/>
              </a:spcBef>
              <a:spcAft>
                <a:spcPts val="0"/>
              </a:spcAft>
              <a:defRPr/>
            </a:pPr>
            <a:endParaRPr lang="en-US" sz="1500" kern="0" dirty="0">
              <a:solidFill>
                <a:srgbClr val="282828">
                  <a:lumMod val="75000"/>
                  <a:lumOff val="25000"/>
                </a:srgbClr>
              </a:solidFill>
              <a:latin typeface="CiscoSansTT Light" charset="0"/>
              <a:ea typeface="CiscoSansTT Light" charset="0"/>
              <a:cs typeface="CiscoSansTT Light" charset="0"/>
            </a:endParaRPr>
          </a:p>
        </p:txBody>
      </p:sp>
      <p:sp>
        <p:nvSpPr>
          <p:cNvPr id="10" name="Rectangle 9"/>
          <p:cNvSpPr/>
          <p:nvPr/>
        </p:nvSpPr>
        <p:spPr>
          <a:xfrm>
            <a:off x="193597" y="3822699"/>
            <a:ext cx="3156824" cy="323165"/>
          </a:xfrm>
          <a:prstGeom prst="rect">
            <a:avLst/>
          </a:prstGeom>
        </p:spPr>
        <p:txBody>
          <a:bodyPr wrap="square">
            <a:spAutoFit/>
          </a:bodyPr>
          <a:lstStyle/>
          <a:p>
            <a:pPr defTabSz="685651" fontAlgn="auto">
              <a:spcBef>
                <a:spcPts val="0"/>
              </a:spcBef>
              <a:spcAft>
                <a:spcPts val="0"/>
              </a:spcAft>
              <a:defRPr/>
            </a:pPr>
            <a:endParaRPr lang="en-US" sz="1500" kern="0" dirty="0">
              <a:solidFill>
                <a:srgbClr val="282828">
                  <a:lumMod val="75000"/>
                  <a:lumOff val="25000"/>
                </a:srgbClr>
              </a:solidFill>
              <a:latin typeface="CiscoSansTT Light" charset="0"/>
              <a:ea typeface="CiscoSansTT Light" charset="0"/>
              <a:cs typeface="CiscoSansTT Light" charset="0"/>
            </a:endParaRPr>
          </a:p>
        </p:txBody>
      </p:sp>
      <p:sp>
        <p:nvSpPr>
          <p:cNvPr id="11" name="Shape 853"/>
          <p:cNvSpPr/>
          <p:nvPr/>
        </p:nvSpPr>
        <p:spPr>
          <a:xfrm>
            <a:off x="5895626" y="2118097"/>
            <a:ext cx="2960204" cy="2385268"/>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p>
            <a:pPr marL="342892" indent="-342892" defTabSz="619094" fontAlgn="auto" hangingPunct="0">
              <a:spcBef>
                <a:spcPts val="0"/>
              </a:spcBef>
              <a:spcAft>
                <a:spcPts val="0"/>
              </a:spcAft>
              <a:buFont typeface="+mj-lt"/>
              <a:buAutoNum type="arabicPeriod"/>
              <a:defRPr>
                <a:solidFill>
                  <a:srgbClr val="0365C0"/>
                </a:solidFill>
              </a:defRPr>
            </a:pPr>
            <a:r>
              <a:rPr lang="ja-JP" alt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大会議室用</a:t>
            </a:r>
            <a:r>
              <a:rPr lang="en-US" altLang="ja-JP"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(14</a:t>
            </a:r>
            <a:r>
              <a:rPr lang="ja-JP" alt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名前後</a:t>
            </a:r>
            <a:r>
              <a:rPr lang="en-US" altLang="ja-JP"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a:t>
            </a:r>
            <a:r>
              <a:rPr lang="ja-JP" altLang="en-US" sz="1500" kern="0" dirty="0" smtClean="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の</a:t>
            </a:r>
            <a:r>
              <a:rPr lang="en-US" altLang="ja-JP" sz="1500" kern="0" dirty="0" smtClean="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
            </a:r>
            <a:br>
              <a:rPr lang="en-US" altLang="ja-JP" sz="1500" kern="0" dirty="0" smtClean="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br>
            <a:r>
              <a:rPr lang="ja-JP" altLang="en-US" sz="1500" kern="0" dirty="0" smtClean="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オールインワン</a:t>
            </a:r>
            <a:r>
              <a:rPr lang="en-US" altLang="ja-JP" sz="1500" kern="0" dirty="0" smtClean="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 </a:t>
            </a:r>
            <a:r>
              <a:rPr lang="ja-JP" altLang="en-US" sz="1500" kern="0" dirty="0" smtClean="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テレビ</a:t>
            </a:r>
            <a:r>
              <a:rPr lang="ja-JP" alt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会議端末</a:t>
            </a:r>
            <a:endParaRPr lang="en-US" altLang="ja-JP"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endParaRPr>
          </a:p>
          <a:p>
            <a:pPr marL="342892" indent="-342892" defTabSz="619094" fontAlgn="auto" hangingPunct="0">
              <a:spcBef>
                <a:spcPts val="0"/>
              </a:spcBef>
              <a:spcAft>
                <a:spcPts val="0"/>
              </a:spcAft>
              <a:buFont typeface="+mj-lt"/>
              <a:buAutoNum type="arabicPeriod"/>
              <a:defRPr>
                <a:solidFill>
                  <a:srgbClr val="0365C0"/>
                </a:solidFill>
              </a:defRPr>
            </a:pPr>
            <a:endParaRPr 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endParaRPr>
          </a:p>
          <a:p>
            <a:pPr marL="342892" indent="-342892" defTabSz="619094" fontAlgn="auto" hangingPunct="0">
              <a:spcBef>
                <a:spcPts val="0"/>
              </a:spcBef>
              <a:spcAft>
                <a:spcPts val="0"/>
              </a:spcAft>
              <a:buFont typeface="+mj-lt"/>
              <a:buAutoNum type="arabicPeriod"/>
              <a:defRPr>
                <a:solidFill>
                  <a:srgbClr val="0365C0"/>
                </a:solidFill>
              </a:defRPr>
            </a:pPr>
            <a:endParaRPr 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endParaRPr>
          </a:p>
          <a:p>
            <a:pPr marL="342892" indent="-342892" defTabSz="619094" fontAlgn="auto" hangingPunct="0">
              <a:spcBef>
                <a:spcPts val="0"/>
              </a:spcBef>
              <a:spcAft>
                <a:spcPts val="0"/>
              </a:spcAft>
              <a:buFont typeface="+mj-lt"/>
              <a:buAutoNum type="arabicPeriod"/>
              <a:defRPr>
                <a:solidFill>
                  <a:srgbClr val="0365C0"/>
                </a:solidFill>
              </a:defRPr>
            </a:pPr>
            <a:r>
              <a:rPr lang="en-US" altLang="ja-JP"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Room</a:t>
            </a:r>
            <a:r>
              <a:rPr lang="ja-JP" alt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 </a:t>
            </a:r>
            <a:r>
              <a:rPr lang="en-US" altLang="ja-JP"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Kit</a:t>
            </a:r>
            <a:r>
              <a:rPr lang="ja-JP" alt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 </a:t>
            </a:r>
            <a:r>
              <a:rPr lang="en-US" altLang="ja-JP"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plus </a:t>
            </a:r>
            <a:r>
              <a:rPr lang="ja-JP" alt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のプラットフォームをベースに構築</a:t>
            </a:r>
            <a:endParaRPr lang="en-US" altLang="ja-JP"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endParaRPr>
          </a:p>
          <a:p>
            <a:pPr marL="342892" indent="-342892" defTabSz="619094" fontAlgn="auto" hangingPunct="0">
              <a:spcBef>
                <a:spcPts val="0"/>
              </a:spcBef>
              <a:spcAft>
                <a:spcPts val="0"/>
              </a:spcAft>
              <a:buFont typeface="+mj-lt"/>
              <a:buAutoNum type="arabicPeriod"/>
              <a:defRPr>
                <a:solidFill>
                  <a:srgbClr val="0365C0"/>
                </a:solidFill>
              </a:defRPr>
            </a:pPr>
            <a:endParaRPr 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endParaRPr>
          </a:p>
          <a:p>
            <a:pPr marL="342892" indent="-342892" defTabSz="619094" fontAlgn="auto" hangingPunct="0">
              <a:spcBef>
                <a:spcPts val="0"/>
              </a:spcBef>
              <a:spcAft>
                <a:spcPts val="0"/>
              </a:spcAft>
              <a:buFont typeface="+mj-lt"/>
              <a:buAutoNum type="arabicPeriod"/>
              <a:defRPr>
                <a:solidFill>
                  <a:srgbClr val="0365C0"/>
                </a:solidFill>
              </a:defRPr>
            </a:pPr>
            <a:endParaRPr 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endParaRPr>
          </a:p>
          <a:p>
            <a:pPr marL="342892" indent="-342892" defTabSz="619094" fontAlgn="auto" hangingPunct="0">
              <a:spcBef>
                <a:spcPts val="0"/>
              </a:spcBef>
              <a:spcAft>
                <a:spcPts val="0"/>
              </a:spcAft>
              <a:buFont typeface="+mj-lt"/>
              <a:buAutoNum type="arabicPeriod"/>
              <a:defRPr>
                <a:solidFill>
                  <a:srgbClr val="0365C0"/>
                </a:solidFill>
              </a:defRPr>
            </a:pPr>
            <a:r>
              <a:rPr lang="ja-JP" alt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rPr>
              <a:t>クラウドとオンプレミスのどちらにも対応可能</a:t>
            </a:r>
            <a:endParaRPr lang="en-US" sz="1500" kern="0" dirty="0">
              <a:solidFill>
                <a:srgbClr val="282828">
                  <a:lumMod val="65000"/>
                  <a:lumOff val="35000"/>
                </a:srgbClr>
              </a:solidFill>
              <a:latin typeface="ＭＳ Ｐゴシック" panose="020B0600070205080204" pitchFamily="50" charset="-128"/>
              <a:ea typeface="ＭＳ Ｐゴシック" panose="020B0600070205080204" pitchFamily="50" charset="-128"/>
              <a:cs typeface="CiscoSansTT Light" charset="0"/>
              <a:sym typeface="Helvetica Light"/>
            </a:endParaRPr>
          </a:p>
        </p:txBody>
      </p:sp>
      <p:sp>
        <p:nvSpPr>
          <p:cNvPr id="12" name="TekstSylinder 4"/>
          <p:cNvSpPr txBox="1"/>
          <p:nvPr/>
        </p:nvSpPr>
        <p:spPr>
          <a:xfrm>
            <a:off x="5611046" y="385452"/>
            <a:ext cx="3486150" cy="1092605"/>
          </a:xfrm>
          <a:prstGeom prst="rect">
            <a:avLst/>
          </a:prstGeom>
          <a:noFill/>
        </p:spPr>
        <p:txBody>
          <a:bodyPr wrap="square" lIns="91438" tIns="45719" rIns="91438" bIns="45719" rtlCol="0">
            <a:spAutoFit/>
          </a:bodyPr>
          <a:lstStyle/>
          <a:p>
            <a:pPr algn="ctr" defTabSz="685749" fontAlgn="auto">
              <a:spcBef>
                <a:spcPts val="0"/>
              </a:spcBef>
              <a:spcAft>
                <a:spcPts val="0"/>
              </a:spcAft>
              <a:defRPr/>
            </a:pPr>
            <a:r>
              <a:rPr lang="en-GB" sz="1500" b="1" dirty="0">
                <a:solidFill>
                  <a:srgbClr val="282828">
                    <a:lumMod val="65000"/>
                    <a:lumOff val="35000"/>
                  </a:srgbClr>
                </a:solidFill>
                <a:latin typeface="CiscoSansTT Light" charset="0"/>
                <a:ea typeface="CiscoSansTT Light" charset="0"/>
                <a:cs typeface="CiscoSansTT Light" charset="0"/>
              </a:rPr>
              <a:t>Cisco Spark Room 70 </a:t>
            </a:r>
          </a:p>
          <a:p>
            <a:pPr algn="ctr" defTabSz="685749" fontAlgn="auto">
              <a:spcBef>
                <a:spcPts val="0"/>
              </a:spcBef>
              <a:spcAft>
                <a:spcPts val="0"/>
              </a:spcAft>
              <a:defRPr/>
            </a:pPr>
            <a:r>
              <a:rPr lang="en-GB" dirty="0">
                <a:solidFill>
                  <a:srgbClr val="282828">
                    <a:lumMod val="65000"/>
                    <a:lumOff val="35000"/>
                  </a:srgbClr>
                </a:solidFill>
                <a:latin typeface="CiscoSansTT Light" charset="0"/>
                <a:ea typeface="CiscoSansTT Light" charset="0"/>
                <a:cs typeface="CiscoSansTT Light" charset="0"/>
              </a:rPr>
              <a:t> </a:t>
            </a:r>
          </a:p>
          <a:p>
            <a:pPr algn="ctr" defTabSz="914331" fontAlgn="auto">
              <a:spcBef>
                <a:spcPts val="0"/>
              </a:spcBef>
              <a:spcAft>
                <a:spcPts val="0"/>
              </a:spcAft>
              <a:defRPr/>
            </a:pPr>
            <a:r>
              <a:rPr lang="ja-JP" altLang="en-US" sz="1600" dirty="0">
                <a:solidFill>
                  <a:srgbClr val="282828">
                    <a:lumMod val="65000"/>
                    <a:lumOff val="35000"/>
                  </a:srgbClr>
                </a:solidFill>
                <a:latin typeface="CiscoSansTT Light" charset="0"/>
                <a:ea typeface="ＭＳ Ｐゴシック" pitchFamily="50" charset="-128"/>
                <a:cs typeface=""/>
              </a:rPr>
              <a:t>すべての会議室に優れた</a:t>
            </a:r>
            <a:r>
              <a:rPr lang="en-US" altLang="ja-JP" sz="1600" dirty="0">
                <a:solidFill>
                  <a:srgbClr val="282828">
                    <a:lumMod val="65000"/>
                    <a:lumOff val="35000"/>
                  </a:srgbClr>
                </a:solidFill>
                <a:latin typeface="CiscoSansTT Light" charset="0"/>
                <a:ea typeface="ＭＳ Ｐゴシック" pitchFamily="50" charset="-128"/>
                <a:cs typeface=""/>
              </a:rPr>
              <a:t/>
            </a:r>
            <a:br>
              <a:rPr lang="en-US" altLang="ja-JP" sz="1600" dirty="0">
                <a:solidFill>
                  <a:srgbClr val="282828">
                    <a:lumMod val="65000"/>
                    <a:lumOff val="35000"/>
                  </a:srgbClr>
                </a:solidFill>
                <a:latin typeface="CiscoSansTT Light" charset="0"/>
                <a:ea typeface="ＭＳ Ｐゴシック" pitchFamily="50" charset="-128"/>
                <a:cs typeface=""/>
              </a:rPr>
            </a:br>
            <a:r>
              <a:rPr lang="ja-JP" altLang="en-US" sz="1600" dirty="0">
                <a:solidFill>
                  <a:srgbClr val="282828">
                    <a:lumMod val="65000"/>
                    <a:lumOff val="35000"/>
                  </a:srgbClr>
                </a:solidFill>
                <a:latin typeface="CiscoSansTT Light" charset="0"/>
                <a:ea typeface="ＭＳ Ｐゴシック" pitchFamily="50" charset="-128"/>
                <a:cs typeface=""/>
              </a:rPr>
              <a:t>エクスペリエンスをもたらす</a:t>
            </a:r>
            <a:endParaRPr lang="en-US" altLang="ja-JP" dirty="0">
              <a:solidFill>
                <a:srgbClr val="282828">
                  <a:lumMod val="65000"/>
                  <a:lumOff val="35000"/>
                </a:srgbClr>
              </a:solidFill>
              <a:latin typeface="ＭＳ Ｐゴシック" pitchFamily="50" charset="-128"/>
              <a:ea typeface="ＭＳ Ｐゴシック" pitchFamily="50" charset="-128"/>
              <a:cs typeface="CiscoSansTT Light" charset="0"/>
            </a:endParaRPr>
          </a:p>
        </p:txBody>
      </p:sp>
      <p:cxnSp>
        <p:nvCxnSpPr>
          <p:cNvPr id="4" name="Straight Connector 3"/>
          <p:cNvCxnSpPr/>
          <p:nvPr/>
        </p:nvCxnSpPr>
        <p:spPr>
          <a:xfrm flipV="1">
            <a:off x="6171397" y="1571890"/>
            <a:ext cx="2408663" cy="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702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0482" y="1034058"/>
            <a:ext cx="4318958" cy="2643640"/>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l="14158" r="15697"/>
          <a:stretch/>
        </p:blipFill>
        <p:spPr>
          <a:xfrm>
            <a:off x="2679679" y="3974736"/>
            <a:ext cx="2339163" cy="509846"/>
          </a:xfrm>
          <a:prstGeom prst="rect">
            <a:avLst/>
          </a:prstGeom>
        </p:spPr>
      </p:pic>
      <p:sp>
        <p:nvSpPr>
          <p:cNvPr id="6" name="TextBox 5"/>
          <p:cNvSpPr txBox="1"/>
          <p:nvPr/>
        </p:nvSpPr>
        <p:spPr>
          <a:xfrm>
            <a:off x="152239" y="3620845"/>
            <a:ext cx="1082348" cy="286232"/>
          </a:xfrm>
          <a:prstGeom prst="rect">
            <a:avLst/>
          </a:prstGeom>
        </p:spPr>
        <p:txBody>
          <a:bodyPr wrap="none" rtlCol="0">
            <a:spAutoFit/>
          </a:bodyPr>
          <a:lstStyle/>
          <a:p>
            <a:pPr marL="171446" indent="-171446" defTabSz="685783" fontAlgn="auto">
              <a:lnSpc>
                <a:spcPct val="90000"/>
              </a:lnSpc>
              <a:spcBef>
                <a:spcPts val="750"/>
              </a:spcBef>
              <a:spcAft>
                <a:spcPts val="0"/>
              </a:spcAft>
            </a:pPr>
            <a:r>
              <a:rPr lang="ja-JP" altLang="en-US" sz="14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以下が付属</a:t>
            </a:r>
            <a:endParaRPr lang="nb-NO" sz="14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endParaRPr>
          </a:p>
        </p:txBody>
      </p:sp>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l="14492" r="14300"/>
          <a:stretch/>
        </p:blipFill>
        <p:spPr>
          <a:xfrm>
            <a:off x="194939" y="3878409"/>
            <a:ext cx="2374605" cy="629796"/>
          </a:xfrm>
          <a:prstGeom prst="rect">
            <a:avLst/>
          </a:prstGeom>
        </p:spPr>
      </p:pic>
      <p:sp>
        <p:nvSpPr>
          <p:cNvPr id="9" name="TextBox 8"/>
          <p:cNvSpPr txBox="1"/>
          <p:nvPr/>
        </p:nvSpPr>
        <p:spPr>
          <a:xfrm>
            <a:off x="1" y="4664631"/>
            <a:ext cx="843501" cy="189283"/>
          </a:xfrm>
          <a:prstGeom prst="rect">
            <a:avLst/>
          </a:prstGeom>
        </p:spPr>
        <p:txBody>
          <a:bodyPr wrap="none" rtlCol="0">
            <a:spAutoFit/>
          </a:bodyPr>
          <a:lstStyle/>
          <a:p>
            <a:pPr marL="171446" indent="-171446" defTabSz="685783" fontAlgn="auto">
              <a:lnSpc>
                <a:spcPct val="90000"/>
              </a:lnSpc>
              <a:spcBef>
                <a:spcPts val="750"/>
              </a:spcBef>
              <a:spcAft>
                <a:spcPts val="0"/>
              </a:spcAft>
            </a:pPr>
            <a:r>
              <a:rPr lang="ja-JP" altLang="en-US" sz="700" dirty="0" smtClean="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タッチコントローラ</a:t>
            </a:r>
            <a:endParaRPr 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p:txBody>
      </p:sp>
      <p:sp>
        <p:nvSpPr>
          <p:cNvPr id="10" name="TextBox 9"/>
          <p:cNvSpPr txBox="1"/>
          <p:nvPr/>
        </p:nvSpPr>
        <p:spPr>
          <a:xfrm>
            <a:off x="880448" y="4508282"/>
            <a:ext cx="973343" cy="620683"/>
          </a:xfrm>
          <a:prstGeom prst="rect">
            <a:avLst/>
          </a:prstGeom>
        </p:spPr>
        <p:txBody>
          <a:bodyPr wrap="none" rtlCol="0">
            <a:spAutoFit/>
          </a:bodyPr>
          <a:lstStyle/>
          <a:p>
            <a:pPr marL="171446" indent="-171446" defTabSz="685783" fontAlgn="auto">
              <a:spcBef>
                <a:spcPts val="750"/>
              </a:spcBef>
              <a:spcAft>
                <a:spcPts val="0"/>
              </a:spcAft>
            </a:pP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タッチコントローラ用</a:t>
            </a:r>
            <a:endPar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a:p>
            <a:pPr marL="171446" indent="-171446" algn="ctr" defTabSz="685783" fontAlgn="auto">
              <a:spcBef>
                <a:spcPts val="750"/>
              </a:spcBef>
              <a:spcAft>
                <a:spcPts val="0"/>
              </a:spcAft>
            </a:pP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ネットワークケーブル</a:t>
            </a:r>
            <a:endPar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a:p>
            <a:pPr marL="171446" indent="-171446" algn="ctr" defTabSz="685783" fontAlgn="auto">
              <a:spcBef>
                <a:spcPts val="750"/>
              </a:spcBef>
              <a:spcAft>
                <a:spcPts val="0"/>
              </a:spcAft>
            </a:pPr>
            <a:r>
              <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4m</a:t>
            </a:r>
            <a:endParaRPr 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p:txBody>
      </p:sp>
      <p:sp>
        <p:nvSpPr>
          <p:cNvPr id="11" name="TextBox 10"/>
          <p:cNvSpPr txBox="1"/>
          <p:nvPr/>
        </p:nvSpPr>
        <p:spPr>
          <a:xfrm>
            <a:off x="2033159" y="4564859"/>
            <a:ext cx="421077" cy="388824"/>
          </a:xfrm>
          <a:prstGeom prst="rect">
            <a:avLst/>
          </a:prstGeom>
        </p:spPr>
        <p:txBody>
          <a:bodyPr wrap="none" rtlCol="0">
            <a:spAutoFit/>
          </a:bodyPr>
          <a:lstStyle/>
          <a:p>
            <a:pPr marL="171446" indent="-171446" defTabSz="685783" fontAlgn="auto">
              <a:lnSpc>
                <a:spcPct val="90000"/>
              </a:lnSpc>
              <a:spcBef>
                <a:spcPts val="750"/>
              </a:spcBef>
              <a:spcAft>
                <a:spcPts val="0"/>
              </a:spcAft>
            </a:pPr>
            <a:r>
              <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Mic20</a:t>
            </a:r>
          </a:p>
          <a:p>
            <a:pPr marL="171446" indent="-171446" algn="ctr" defTabSz="685783" fontAlgn="auto">
              <a:lnSpc>
                <a:spcPct val="90000"/>
              </a:lnSpc>
              <a:spcBef>
                <a:spcPts val="750"/>
              </a:spcBef>
              <a:spcAft>
                <a:spcPts val="0"/>
              </a:spcAft>
            </a:pP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a:t>
            </a:r>
            <a:r>
              <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2</a:t>
            </a: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個）</a:t>
            </a:r>
            <a:endParaRPr 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p:txBody>
      </p:sp>
      <p:sp>
        <p:nvSpPr>
          <p:cNvPr id="12" name="TextBox 11"/>
          <p:cNvSpPr txBox="1"/>
          <p:nvPr/>
        </p:nvSpPr>
        <p:spPr>
          <a:xfrm>
            <a:off x="2679679" y="4581628"/>
            <a:ext cx="755335" cy="388824"/>
          </a:xfrm>
          <a:prstGeom prst="rect">
            <a:avLst/>
          </a:prstGeom>
        </p:spPr>
        <p:txBody>
          <a:bodyPr wrap="none" rtlCol="0">
            <a:spAutoFit/>
          </a:bodyPr>
          <a:lstStyle/>
          <a:p>
            <a:pPr marL="171446" indent="-171446" defTabSz="685783" fontAlgn="auto">
              <a:lnSpc>
                <a:spcPct val="90000"/>
              </a:lnSpc>
              <a:spcBef>
                <a:spcPts val="750"/>
              </a:spcBef>
              <a:spcAft>
                <a:spcPts val="0"/>
              </a:spcAft>
            </a:pPr>
            <a:r>
              <a:rPr 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HDMI </a:t>
            </a: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ケーブル</a:t>
            </a:r>
            <a:endPar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a:p>
            <a:pPr marL="171446" indent="-171446" algn="ctr" defTabSz="685783" fontAlgn="auto">
              <a:lnSpc>
                <a:spcPct val="90000"/>
              </a:lnSpc>
              <a:spcBef>
                <a:spcPts val="750"/>
              </a:spcBef>
              <a:spcAft>
                <a:spcPts val="0"/>
              </a:spcAft>
            </a:pPr>
            <a:r>
              <a:rPr 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8 m</a:t>
            </a: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　（</a:t>
            </a:r>
            <a:r>
              <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2</a:t>
            </a: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本）</a:t>
            </a:r>
            <a:endParaRPr 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p:txBody>
      </p:sp>
      <p:sp>
        <p:nvSpPr>
          <p:cNvPr id="13" name="TextBox 12"/>
          <p:cNvSpPr txBox="1"/>
          <p:nvPr/>
        </p:nvSpPr>
        <p:spPr>
          <a:xfrm>
            <a:off x="3435013" y="4575683"/>
            <a:ext cx="973343" cy="388824"/>
          </a:xfrm>
          <a:prstGeom prst="rect">
            <a:avLst/>
          </a:prstGeom>
        </p:spPr>
        <p:txBody>
          <a:bodyPr wrap="none" rtlCol="0">
            <a:spAutoFit/>
          </a:bodyPr>
          <a:lstStyle/>
          <a:p>
            <a:pPr marL="171446" indent="-171446" algn="ctr" defTabSz="685783" fontAlgn="auto">
              <a:lnSpc>
                <a:spcPct val="90000"/>
              </a:lnSpc>
              <a:spcBef>
                <a:spcPts val="750"/>
              </a:spcBef>
              <a:spcAft>
                <a:spcPts val="0"/>
              </a:spcAft>
            </a:pP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ネットワークケーブル</a:t>
            </a:r>
            <a:endPar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a:p>
            <a:pPr marL="171446" indent="-171446" algn="ctr" defTabSz="685783" fontAlgn="auto">
              <a:lnSpc>
                <a:spcPct val="90000"/>
              </a:lnSpc>
              <a:spcBef>
                <a:spcPts val="750"/>
              </a:spcBef>
              <a:spcAft>
                <a:spcPts val="0"/>
              </a:spcAft>
            </a:pP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（丸形）</a:t>
            </a:r>
            <a:r>
              <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5m</a:t>
            </a:r>
            <a:endParaRPr 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p:txBody>
      </p:sp>
      <p:sp>
        <p:nvSpPr>
          <p:cNvPr id="14" name="TextBox 13"/>
          <p:cNvSpPr txBox="1"/>
          <p:nvPr/>
        </p:nvSpPr>
        <p:spPr>
          <a:xfrm>
            <a:off x="4333193" y="4683555"/>
            <a:ext cx="813043" cy="189283"/>
          </a:xfrm>
          <a:prstGeom prst="rect">
            <a:avLst/>
          </a:prstGeom>
        </p:spPr>
        <p:txBody>
          <a:bodyPr wrap="none" rtlCol="0">
            <a:spAutoFit/>
          </a:bodyPr>
          <a:lstStyle/>
          <a:p>
            <a:pPr marL="171446" indent="-171446" algn="ctr" defTabSz="685783" fontAlgn="auto">
              <a:lnSpc>
                <a:spcPct val="90000"/>
              </a:lnSpc>
              <a:spcBef>
                <a:spcPts val="750"/>
              </a:spcBef>
              <a:spcAft>
                <a:spcPts val="0"/>
              </a:spcAft>
            </a:pPr>
            <a:r>
              <a:rPr lang="ja-JP" alt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電源ケーブル</a:t>
            </a:r>
            <a:r>
              <a:rPr lang="en-US" altLang="ja-JP"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rPr>
              <a:t>5m</a:t>
            </a:r>
            <a:endParaRPr lang="en-US" sz="700" dirty="0">
              <a:solidFill>
                <a:srgbClr val="E7E6E6">
                  <a:lumMod val="50000"/>
                </a:srgbClr>
              </a:solidFill>
              <a:latin typeface="ＭＳ Ｐゴシック" panose="020B0600070205080204" pitchFamily="50" charset="-128"/>
              <a:ea typeface="ＭＳ Ｐゴシック" panose="020B0600070205080204" pitchFamily="50" charset="-128"/>
              <a:cs typeface="CiscoSans" charset="0"/>
            </a:endParaRPr>
          </a:p>
        </p:txBody>
      </p:sp>
      <p:pic>
        <p:nvPicPr>
          <p:cNvPr id="17" name="Picture 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754091" y="3209840"/>
            <a:ext cx="2147454" cy="1867255"/>
          </a:xfrm>
          <a:prstGeom prst="rect">
            <a:avLst/>
          </a:prstGeom>
        </p:spPr>
      </p:pic>
      <p:pic>
        <p:nvPicPr>
          <p:cNvPr id="1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3166" r="18768"/>
          <a:stretch/>
        </p:blipFill>
        <p:spPr>
          <a:xfrm>
            <a:off x="6573982" y="655457"/>
            <a:ext cx="2258292" cy="2562471"/>
          </a:xfrm>
          <a:prstGeom prst="rect">
            <a:avLst/>
          </a:prstGeom>
        </p:spPr>
      </p:pic>
      <p:sp>
        <p:nvSpPr>
          <p:cNvPr id="20" name="TextBox 5"/>
          <p:cNvSpPr txBox="1"/>
          <p:nvPr/>
        </p:nvSpPr>
        <p:spPr>
          <a:xfrm>
            <a:off x="5739713" y="2370455"/>
            <a:ext cx="1282723" cy="582724"/>
          </a:xfrm>
          <a:prstGeom prst="rect">
            <a:avLst/>
          </a:prstGeom>
        </p:spPr>
        <p:txBody>
          <a:bodyPr wrap="none" rtlCol="0">
            <a:spAutoFit/>
          </a:bodyPr>
          <a:lstStyle/>
          <a:p>
            <a:pPr marL="171446" indent="-171446" defTabSz="685783" fontAlgn="auto">
              <a:lnSpc>
                <a:spcPct val="90000"/>
              </a:lnSpc>
              <a:spcBef>
                <a:spcPts val="750"/>
              </a:spcBef>
              <a:spcAft>
                <a:spcPts val="0"/>
              </a:spcAft>
            </a:pPr>
            <a:r>
              <a:rPr lang="ja-JP" altLang="en-US" sz="1400" dirty="0" smtClean="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フロア</a:t>
            </a:r>
            <a:r>
              <a:rPr lang="en-US" altLang="ja-JP" sz="1400" dirty="0" smtClean="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 </a:t>
            </a:r>
            <a:r>
              <a:rPr lang="ja-JP" altLang="en-US" sz="1400" dirty="0" smtClean="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スタンド</a:t>
            </a:r>
            <a:endParaRPr lang="en-US" altLang="ja-JP" sz="14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endParaRPr>
          </a:p>
          <a:p>
            <a:pPr marL="171446" indent="-171446" defTabSz="685783" fontAlgn="auto">
              <a:lnSpc>
                <a:spcPct val="90000"/>
              </a:lnSpc>
              <a:spcBef>
                <a:spcPts val="750"/>
              </a:spcBef>
              <a:spcAft>
                <a:spcPts val="0"/>
              </a:spcAft>
            </a:pPr>
            <a:r>
              <a:rPr lang="ja-JP" altLang="en-US" sz="14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（デフォルト）</a:t>
            </a:r>
            <a:endParaRPr lang="nb-NO" sz="14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endParaRPr>
          </a:p>
        </p:txBody>
      </p:sp>
      <p:sp>
        <p:nvSpPr>
          <p:cNvPr id="21" name="TextBox 5"/>
          <p:cNvSpPr txBox="1"/>
          <p:nvPr/>
        </p:nvSpPr>
        <p:spPr>
          <a:xfrm>
            <a:off x="5765503" y="4446863"/>
            <a:ext cx="1207382" cy="286232"/>
          </a:xfrm>
          <a:prstGeom prst="rect">
            <a:avLst/>
          </a:prstGeom>
        </p:spPr>
        <p:txBody>
          <a:bodyPr wrap="none" rtlCol="0">
            <a:spAutoFit/>
          </a:bodyPr>
          <a:lstStyle/>
          <a:p>
            <a:pPr marL="171446" indent="-171446" defTabSz="685783" fontAlgn="auto">
              <a:lnSpc>
                <a:spcPct val="90000"/>
              </a:lnSpc>
              <a:spcBef>
                <a:spcPts val="750"/>
              </a:spcBef>
              <a:spcAft>
                <a:spcPts val="0"/>
              </a:spcAft>
            </a:pPr>
            <a:r>
              <a:rPr lang="ja-JP" altLang="en-US" sz="14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壁面取り付け</a:t>
            </a:r>
            <a:endParaRPr lang="nb-NO" sz="14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endParaRPr>
          </a:p>
        </p:txBody>
      </p:sp>
      <p:sp>
        <p:nvSpPr>
          <p:cNvPr id="23" name="TextBox 5"/>
          <p:cNvSpPr txBox="1"/>
          <p:nvPr/>
        </p:nvSpPr>
        <p:spPr>
          <a:xfrm>
            <a:off x="84913" y="836778"/>
            <a:ext cx="1217000" cy="300082"/>
          </a:xfrm>
          <a:prstGeom prst="rect">
            <a:avLst/>
          </a:prstGeom>
        </p:spPr>
        <p:txBody>
          <a:bodyPr wrap="none" rtlCol="0">
            <a:spAutoFit/>
          </a:bodyPr>
          <a:lstStyle/>
          <a:p>
            <a:pPr marL="171446" indent="-171446" defTabSz="685783" fontAlgn="auto">
              <a:lnSpc>
                <a:spcPct val="90000"/>
              </a:lnSpc>
              <a:spcBef>
                <a:spcPts val="750"/>
              </a:spcBef>
              <a:spcAft>
                <a:spcPts val="0"/>
              </a:spcAft>
            </a:pPr>
            <a:r>
              <a:rPr lang="en-US" altLang="ja-JP" sz="15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Room70</a:t>
            </a:r>
            <a:r>
              <a:rPr lang="ja-JP" altLang="en-US" sz="15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 </a:t>
            </a:r>
            <a:r>
              <a:rPr lang="en-US" altLang="ja-JP" sz="15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dual</a:t>
            </a:r>
            <a:endParaRPr lang="nb-NO" sz="15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endParaRPr>
          </a:p>
        </p:txBody>
      </p:sp>
      <p:sp>
        <p:nvSpPr>
          <p:cNvPr id="26" name="TekstSylinder 4"/>
          <p:cNvSpPr txBox="1"/>
          <p:nvPr/>
        </p:nvSpPr>
        <p:spPr>
          <a:xfrm>
            <a:off x="0" y="201883"/>
            <a:ext cx="9130170" cy="507829"/>
          </a:xfrm>
          <a:prstGeom prst="rect">
            <a:avLst/>
          </a:prstGeom>
          <a:noFill/>
        </p:spPr>
        <p:txBody>
          <a:bodyPr wrap="square" lIns="91438" tIns="45719" rIns="91438" bIns="45719" rtlCol="0">
            <a:spAutoFit/>
          </a:bodyPr>
          <a:lstStyle/>
          <a:p>
            <a:pPr algn="ctr" defTabSz="685766" fontAlgn="auto">
              <a:spcBef>
                <a:spcPts val="0"/>
              </a:spcBef>
              <a:spcAft>
                <a:spcPts val="0"/>
              </a:spcAft>
              <a:defRPr/>
            </a:pPr>
            <a:r>
              <a:rPr lang="ja-JP" altLang="en-US" sz="2700" dirty="0">
                <a:solidFill>
                  <a:srgbClr val="282828">
                    <a:lumMod val="75000"/>
                    <a:lumOff val="25000"/>
                  </a:srgbClr>
                </a:solidFill>
                <a:latin typeface="ＭＳ Ｐゴシック" panose="020B0600070205080204" pitchFamily="50" charset="-128"/>
                <a:ea typeface="ＭＳ Ｐゴシック" panose="020B0600070205080204" pitchFamily="50" charset="-128"/>
                <a:cs typeface="CiscoSansTT Light"/>
              </a:rPr>
              <a:t>オールインワンの会議端末</a:t>
            </a:r>
            <a:endParaRPr lang="en-GB" sz="2700" dirty="0">
              <a:solidFill>
                <a:srgbClr val="282828">
                  <a:lumMod val="75000"/>
                  <a:lumOff val="25000"/>
                </a:srgbClr>
              </a:solidFill>
              <a:latin typeface="ＭＳ Ｐゴシック" panose="020B0600070205080204" pitchFamily="50" charset="-128"/>
              <a:ea typeface="ＭＳ Ｐゴシック" panose="020B0600070205080204" pitchFamily="50" charset="-128"/>
              <a:cs typeface="CiscoSansTT Light"/>
            </a:endParaRPr>
          </a:p>
        </p:txBody>
      </p:sp>
      <p:sp>
        <p:nvSpPr>
          <p:cNvPr id="19" name="TextBox 5"/>
          <p:cNvSpPr txBox="1"/>
          <p:nvPr/>
        </p:nvSpPr>
        <p:spPr>
          <a:xfrm>
            <a:off x="5889339" y="836778"/>
            <a:ext cx="1369286" cy="300082"/>
          </a:xfrm>
          <a:prstGeom prst="rect">
            <a:avLst/>
          </a:prstGeom>
        </p:spPr>
        <p:txBody>
          <a:bodyPr wrap="none" rtlCol="0">
            <a:spAutoFit/>
          </a:bodyPr>
          <a:lstStyle/>
          <a:p>
            <a:pPr marL="171446" indent="-171446" defTabSz="685783" fontAlgn="auto">
              <a:lnSpc>
                <a:spcPct val="90000"/>
              </a:lnSpc>
              <a:spcBef>
                <a:spcPts val="750"/>
              </a:spcBef>
              <a:spcAft>
                <a:spcPts val="0"/>
              </a:spcAft>
            </a:pPr>
            <a:r>
              <a:rPr lang="en-US" altLang="ja-JP" sz="150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rPr>
              <a:t>Room70 Single</a:t>
            </a:r>
            <a:endParaRPr lang="nb-NO" sz="1500" dirty="0">
              <a:solidFill>
                <a:srgbClr val="000000">
                  <a:lumMod val="65000"/>
                  <a:lumOff val="35000"/>
                </a:srgbClr>
              </a:solidFill>
              <a:latin typeface="ＭＳ Ｐゴシック" panose="020B0600070205080204" pitchFamily="50" charset="-128"/>
              <a:ea typeface="ＭＳ Ｐゴシック" panose="020B0600070205080204" pitchFamily="50" charset="-128"/>
              <a:cs typeface="CiscoSansTT Light" charset="0"/>
            </a:endParaRPr>
          </a:p>
        </p:txBody>
      </p:sp>
    </p:spTree>
    <p:extLst>
      <p:ext uri="{BB962C8B-B14F-4D97-AF65-F5344CB8AC3E}">
        <p14:creationId xmlns:p14="http://schemas.microsoft.com/office/powerpoint/2010/main" val="805337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473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22" name="Picture 2" descr="Image result for 90%">
            <a:extLst>
              <a:ext uri="{FF2B5EF4-FFF2-40B4-BE49-F238E27FC236}">
                <a16:creationId xmlns:a16="http://schemas.microsoft.com/office/drawing/2014/main" xmlns="" id="{D5E689D9-9A13-49CD-B201-97652EC2A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335" y="320512"/>
            <a:ext cx="4362843" cy="436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21633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70349" y="1668162"/>
            <a:ext cx="8345488" cy="731837"/>
          </a:xfrm>
        </p:spPr>
        <p:txBody>
          <a:bodyPr/>
          <a:lstStyle/>
          <a:p>
            <a:r>
              <a:rPr lang="en-US" dirty="0"/>
              <a:t>The Way We Work Has Changed</a:t>
            </a:r>
          </a:p>
        </p:txBody>
      </p:sp>
      <p:grpSp>
        <p:nvGrpSpPr>
          <p:cNvPr id="53" name="Group 52"/>
          <p:cNvGrpSpPr/>
          <p:nvPr/>
        </p:nvGrpSpPr>
        <p:grpSpPr>
          <a:xfrm>
            <a:off x="4747735" y="1100013"/>
            <a:ext cx="3497079" cy="1505324"/>
            <a:chOff x="544840" y="2338347"/>
            <a:chExt cx="3497079" cy="1351457"/>
          </a:xfrm>
        </p:grpSpPr>
        <p:sp>
          <p:nvSpPr>
            <p:cNvPr id="54" name="Rectangle 53"/>
            <p:cNvSpPr/>
            <p:nvPr/>
          </p:nvSpPr>
          <p:spPr>
            <a:xfrm>
              <a:off x="554038" y="2338347"/>
              <a:ext cx="3487881" cy="135145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0" rtlCol="0" anchor="t" anchorCtr="1"/>
            <a:lstStyle/>
            <a:p>
              <a:pPr algn="ctr" defTabSz="457200"/>
              <a:endParaRPr lang="en-US" sz="1400" dirty="0">
                <a:solidFill>
                  <a:srgbClr val="676767"/>
                </a:solidFill>
                <a:latin typeface="Meiryo" charset="-128"/>
                <a:ea typeface="Meiryo" charset="-128"/>
                <a:cs typeface="Meiryo" charset="-128"/>
              </a:endParaRPr>
            </a:p>
            <a:p>
              <a:pPr algn="ctr" defTabSz="457200"/>
              <a:r>
                <a:rPr lang="ja-JP" altLang="en-US" dirty="0" smtClean="0">
                  <a:solidFill>
                    <a:srgbClr val="676767"/>
                  </a:solidFill>
                  <a:latin typeface="Meiryo" charset="-128"/>
                  <a:ea typeface="Meiryo" charset="-128"/>
                  <a:cs typeface="Meiryo" charset="-128"/>
                </a:rPr>
                <a:t>の社員は多すぎる会議が</a:t>
              </a:r>
              <a:r>
                <a:rPr lang="en-US" altLang="ja-JP" dirty="0" smtClean="0">
                  <a:solidFill>
                    <a:srgbClr val="676767"/>
                  </a:solidFill>
                  <a:latin typeface="Meiryo" charset="-128"/>
                  <a:ea typeface="Meiryo" charset="-128"/>
                  <a:cs typeface="Meiryo" charset="-128"/>
                </a:rPr>
                <a:t/>
              </a:r>
              <a:br>
                <a:rPr lang="en-US" altLang="ja-JP" dirty="0" smtClean="0">
                  <a:solidFill>
                    <a:srgbClr val="676767"/>
                  </a:solidFill>
                  <a:latin typeface="Meiryo" charset="-128"/>
                  <a:ea typeface="Meiryo" charset="-128"/>
                  <a:cs typeface="Meiryo" charset="-128"/>
                </a:rPr>
              </a:br>
              <a:r>
                <a:rPr lang="ja-JP" altLang="en-US" dirty="0" smtClean="0">
                  <a:solidFill>
                    <a:srgbClr val="676767"/>
                  </a:solidFill>
                  <a:latin typeface="Meiryo" charset="-128"/>
                  <a:ea typeface="Meiryo" charset="-128"/>
                  <a:cs typeface="Meiryo" charset="-128"/>
                </a:rPr>
                <a:t>効率が悪い働き方であると認識</a:t>
              </a:r>
              <a:endParaRPr lang="en-US" dirty="0">
                <a:solidFill>
                  <a:srgbClr val="676767"/>
                </a:solidFill>
                <a:latin typeface="Meiryo" charset="-128"/>
                <a:ea typeface="Meiryo" charset="-128"/>
                <a:cs typeface="Meiryo" charset="-128"/>
              </a:endParaRPr>
            </a:p>
          </p:txBody>
        </p:sp>
        <p:sp>
          <p:nvSpPr>
            <p:cNvPr id="55" name="Rectangle 54"/>
            <p:cNvSpPr/>
            <p:nvPr/>
          </p:nvSpPr>
          <p:spPr>
            <a:xfrm>
              <a:off x="544840" y="2381534"/>
              <a:ext cx="3497079" cy="5691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sz="4000" b="1" dirty="0">
                  <a:solidFill>
                    <a:srgbClr val="0D868E"/>
                  </a:solidFill>
                  <a:latin typeface="Meiryo" charset="-128"/>
                  <a:ea typeface="Meiryo" charset="-128"/>
                  <a:cs typeface="Meiryo" charset="-128"/>
                </a:rPr>
                <a:t>47%</a:t>
              </a:r>
            </a:p>
          </p:txBody>
        </p:sp>
      </p:grpSp>
      <p:sp>
        <p:nvSpPr>
          <p:cNvPr id="56" name="Rectangle 55"/>
          <p:cNvSpPr/>
          <p:nvPr/>
        </p:nvSpPr>
        <p:spPr>
          <a:xfrm>
            <a:off x="4747735" y="714728"/>
            <a:ext cx="3497079" cy="38528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pPr algn="ctr" defTabSz="457200"/>
            <a:r>
              <a:rPr lang="ja-JP" altLang="en-US" sz="1600" dirty="0" smtClean="0">
                <a:solidFill>
                  <a:srgbClr val="FFFFFF"/>
                </a:solidFill>
                <a:latin typeface="Meiryo" charset="-128"/>
                <a:ea typeface="Meiryo" charset="-128"/>
                <a:cs typeface="Meiryo" charset="-128"/>
              </a:rPr>
              <a:t>生産性の低下</a:t>
            </a:r>
            <a:endParaRPr lang="en-US" sz="1600" dirty="0">
              <a:solidFill>
                <a:srgbClr val="FFFFFF"/>
              </a:solidFill>
              <a:latin typeface="Meiryo" charset="-128"/>
              <a:ea typeface="Meiryo" charset="-128"/>
              <a:cs typeface="Meiryo" charset="-128"/>
            </a:endParaRPr>
          </a:p>
        </p:txBody>
      </p:sp>
      <p:grpSp>
        <p:nvGrpSpPr>
          <p:cNvPr id="57" name="Group 56"/>
          <p:cNvGrpSpPr/>
          <p:nvPr/>
        </p:nvGrpSpPr>
        <p:grpSpPr>
          <a:xfrm>
            <a:off x="739594" y="1100012"/>
            <a:ext cx="3497079" cy="1505324"/>
            <a:chOff x="544840" y="2338347"/>
            <a:chExt cx="3497079" cy="1351457"/>
          </a:xfrm>
        </p:grpSpPr>
        <p:sp>
          <p:nvSpPr>
            <p:cNvPr id="58" name="Rectangle 57"/>
            <p:cNvSpPr/>
            <p:nvPr/>
          </p:nvSpPr>
          <p:spPr>
            <a:xfrm>
              <a:off x="554038" y="2338347"/>
              <a:ext cx="3487881" cy="135145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0" rtlCol="0" anchor="t" anchorCtr="1"/>
            <a:lstStyle/>
            <a:p>
              <a:pPr algn="ctr" defTabSz="457200"/>
              <a:endParaRPr lang="en-US" sz="1600" dirty="0">
                <a:solidFill>
                  <a:srgbClr val="676767"/>
                </a:solidFill>
                <a:latin typeface="Meiryo" charset="-128"/>
                <a:ea typeface="Meiryo" charset="-128"/>
                <a:cs typeface="Meiryo" charset="-128"/>
              </a:endParaRPr>
            </a:p>
            <a:p>
              <a:pPr algn="ctr" defTabSz="457200"/>
              <a:r>
                <a:rPr lang="ja-JP" altLang="en-US" dirty="0" smtClean="0">
                  <a:solidFill>
                    <a:srgbClr val="676767"/>
                  </a:solidFill>
                  <a:latin typeface="Meiryo" charset="-128"/>
                  <a:ea typeface="Meiryo" charset="-128"/>
                  <a:cs typeface="Meiryo" charset="-128"/>
                </a:rPr>
                <a:t>の勤務時間が</a:t>
              </a:r>
              <a:r>
                <a:rPr lang="en-US" altLang="ja-JP" dirty="0" smtClean="0">
                  <a:solidFill>
                    <a:srgbClr val="676767"/>
                  </a:solidFill>
                  <a:latin typeface="Meiryo" charset="-128"/>
                  <a:ea typeface="Meiryo" charset="-128"/>
                  <a:cs typeface="Meiryo" charset="-128"/>
                </a:rPr>
                <a:t/>
              </a:r>
              <a:br>
                <a:rPr lang="en-US" altLang="ja-JP" dirty="0" smtClean="0">
                  <a:solidFill>
                    <a:srgbClr val="676767"/>
                  </a:solidFill>
                  <a:latin typeface="Meiryo" charset="-128"/>
                  <a:ea typeface="Meiryo" charset="-128"/>
                  <a:cs typeface="Meiryo" charset="-128"/>
                </a:rPr>
              </a:br>
              <a:r>
                <a:rPr lang="ja-JP" altLang="en-US" dirty="0" smtClean="0">
                  <a:solidFill>
                    <a:srgbClr val="676767"/>
                  </a:solidFill>
                  <a:latin typeface="Meiryo" charset="-128"/>
                  <a:ea typeface="Meiryo" charset="-128"/>
                  <a:cs typeface="Meiryo" charset="-128"/>
                </a:rPr>
                <a:t>社員の会議に費やす時間</a:t>
              </a:r>
              <a:r>
                <a:rPr lang="en-US" altLang="ja-JP" dirty="0" smtClean="0">
                  <a:solidFill>
                    <a:srgbClr val="676767"/>
                  </a:solidFill>
                  <a:latin typeface="Meiryo" charset="-128"/>
                  <a:ea typeface="Meiryo" charset="-128"/>
                  <a:cs typeface="Meiryo" charset="-128"/>
                </a:rPr>
                <a:t/>
              </a:r>
              <a:br>
                <a:rPr lang="en-US" altLang="ja-JP" dirty="0" smtClean="0">
                  <a:solidFill>
                    <a:srgbClr val="676767"/>
                  </a:solidFill>
                  <a:latin typeface="Meiryo" charset="-128"/>
                  <a:ea typeface="Meiryo" charset="-128"/>
                  <a:cs typeface="Meiryo" charset="-128"/>
                </a:rPr>
              </a:br>
              <a:r>
                <a:rPr lang="ja-JP" altLang="en-US" dirty="0" smtClean="0">
                  <a:solidFill>
                    <a:srgbClr val="676767"/>
                  </a:solidFill>
                  <a:latin typeface="Meiryo" charset="-128"/>
                  <a:ea typeface="Meiryo" charset="-128"/>
                  <a:cs typeface="Meiryo" charset="-128"/>
                </a:rPr>
                <a:t>になっている</a:t>
              </a:r>
              <a:endParaRPr lang="en-US" dirty="0">
                <a:solidFill>
                  <a:srgbClr val="676767"/>
                </a:solidFill>
                <a:latin typeface="Meiryo" charset="-128"/>
                <a:ea typeface="Meiryo" charset="-128"/>
                <a:cs typeface="Meiryo" charset="-128"/>
              </a:endParaRPr>
            </a:p>
          </p:txBody>
        </p:sp>
        <p:sp>
          <p:nvSpPr>
            <p:cNvPr id="59" name="Rectangle 58"/>
            <p:cNvSpPr/>
            <p:nvPr/>
          </p:nvSpPr>
          <p:spPr>
            <a:xfrm>
              <a:off x="544840" y="2381534"/>
              <a:ext cx="3497079" cy="5691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sz="4000" b="1" dirty="0">
                  <a:solidFill>
                    <a:srgbClr val="2968AF"/>
                  </a:solidFill>
                  <a:latin typeface="Meiryo" charset="-128"/>
                  <a:ea typeface="Meiryo" charset="-128"/>
                  <a:cs typeface="Meiryo" charset="-128"/>
                </a:rPr>
                <a:t>37%</a:t>
              </a:r>
            </a:p>
          </p:txBody>
        </p:sp>
      </p:grpSp>
      <p:sp>
        <p:nvSpPr>
          <p:cNvPr id="60" name="Rectangle 59"/>
          <p:cNvSpPr/>
          <p:nvPr/>
        </p:nvSpPr>
        <p:spPr>
          <a:xfrm>
            <a:off x="739594" y="714727"/>
            <a:ext cx="3497079" cy="38528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pPr algn="ctr" defTabSz="457200"/>
            <a:r>
              <a:rPr lang="ja-JP" altLang="en-US" sz="1600" dirty="0" smtClean="0">
                <a:solidFill>
                  <a:srgbClr val="FFFFFF"/>
                </a:solidFill>
                <a:latin typeface="Meiryo" charset="-128"/>
                <a:ea typeface="Meiryo" charset="-128"/>
                <a:cs typeface="Meiryo" charset="-128"/>
              </a:rPr>
              <a:t>費やしている時間</a:t>
            </a:r>
            <a:endParaRPr lang="en-US" sz="1600" dirty="0">
              <a:solidFill>
                <a:srgbClr val="FFFFFF"/>
              </a:solidFill>
              <a:latin typeface="Meiryo" charset="-128"/>
              <a:ea typeface="Meiryo" charset="-128"/>
              <a:cs typeface="Meiryo" charset="-128"/>
            </a:endParaRPr>
          </a:p>
        </p:txBody>
      </p:sp>
      <p:grpSp>
        <p:nvGrpSpPr>
          <p:cNvPr id="61" name="Group 60"/>
          <p:cNvGrpSpPr/>
          <p:nvPr/>
        </p:nvGrpSpPr>
        <p:grpSpPr>
          <a:xfrm>
            <a:off x="748792" y="3272804"/>
            <a:ext cx="3497079" cy="1505324"/>
            <a:chOff x="544840" y="2338347"/>
            <a:chExt cx="3497079" cy="1351457"/>
          </a:xfrm>
        </p:grpSpPr>
        <p:sp>
          <p:nvSpPr>
            <p:cNvPr id="62" name="Rectangle 61"/>
            <p:cNvSpPr/>
            <p:nvPr/>
          </p:nvSpPr>
          <p:spPr>
            <a:xfrm>
              <a:off x="554038" y="2338347"/>
              <a:ext cx="3487881" cy="135145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0" rtlCol="0" anchor="t" anchorCtr="1"/>
            <a:lstStyle/>
            <a:p>
              <a:pPr algn="ctr" defTabSz="457200"/>
              <a:endParaRPr lang="en-US" sz="1600" dirty="0">
                <a:solidFill>
                  <a:srgbClr val="676767"/>
                </a:solidFill>
                <a:latin typeface="Meiryo" charset="-128"/>
                <a:ea typeface="Meiryo" charset="-128"/>
                <a:cs typeface="Meiryo" charset="-128"/>
              </a:endParaRPr>
            </a:p>
            <a:p>
              <a:pPr algn="ctr" defTabSz="457200"/>
              <a:r>
                <a:rPr lang="ja-JP" altLang="en-US" dirty="0" smtClean="0">
                  <a:solidFill>
                    <a:srgbClr val="676767"/>
                  </a:solidFill>
                  <a:latin typeface="Meiryo" charset="-128"/>
                  <a:ea typeface="Meiryo" charset="-128"/>
                  <a:cs typeface="Meiryo" charset="-128"/>
                </a:rPr>
                <a:t>の会議参加者が</a:t>
              </a:r>
              <a:r>
                <a:rPr lang="en-US" altLang="ja-JP" dirty="0" smtClean="0">
                  <a:solidFill>
                    <a:srgbClr val="676767"/>
                  </a:solidFill>
                  <a:latin typeface="Meiryo" charset="-128"/>
                  <a:ea typeface="Meiryo" charset="-128"/>
                  <a:cs typeface="Meiryo" charset="-128"/>
                </a:rPr>
                <a:t/>
              </a:r>
              <a:br>
                <a:rPr lang="en-US" altLang="ja-JP" dirty="0" smtClean="0">
                  <a:solidFill>
                    <a:srgbClr val="676767"/>
                  </a:solidFill>
                  <a:latin typeface="Meiryo" charset="-128"/>
                  <a:ea typeface="Meiryo" charset="-128"/>
                  <a:cs typeface="Meiryo" charset="-128"/>
                </a:rPr>
              </a:br>
              <a:r>
                <a:rPr lang="ja-JP" altLang="en-US" dirty="0" smtClean="0">
                  <a:solidFill>
                    <a:srgbClr val="676767"/>
                  </a:solidFill>
                  <a:latin typeface="Meiryo" charset="-128"/>
                  <a:ea typeface="Meiryo" charset="-128"/>
                  <a:cs typeface="Meiryo" charset="-128"/>
                </a:rPr>
                <a:t>自分が参加しなくても良い</a:t>
              </a:r>
              <a:r>
                <a:rPr lang="en-US" altLang="ja-JP" dirty="0" smtClean="0">
                  <a:solidFill>
                    <a:srgbClr val="676767"/>
                  </a:solidFill>
                  <a:latin typeface="Meiryo" charset="-128"/>
                  <a:ea typeface="Meiryo" charset="-128"/>
                  <a:cs typeface="Meiryo" charset="-128"/>
                </a:rPr>
                <a:t/>
              </a:r>
              <a:br>
                <a:rPr lang="en-US" altLang="ja-JP" dirty="0" smtClean="0">
                  <a:solidFill>
                    <a:srgbClr val="676767"/>
                  </a:solidFill>
                  <a:latin typeface="Meiryo" charset="-128"/>
                  <a:ea typeface="Meiryo" charset="-128"/>
                  <a:cs typeface="Meiryo" charset="-128"/>
                </a:rPr>
              </a:br>
              <a:r>
                <a:rPr lang="ja-JP" altLang="en-US" dirty="0" smtClean="0">
                  <a:solidFill>
                    <a:srgbClr val="676767"/>
                  </a:solidFill>
                  <a:latin typeface="Meiryo" charset="-128"/>
                  <a:ea typeface="Meiryo" charset="-128"/>
                  <a:cs typeface="Meiryo" charset="-128"/>
                </a:rPr>
                <a:t>会議だと黙認している</a:t>
              </a:r>
              <a:endParaRPr lang="en-US" dirty="0">
                <a:solidFill>
                  <a:srgbClr val="676767"/>
                </a:solidFill>
                <a:latin typeface="Meiryo" charset="-128"/>
                <a:ea typeface="Meiryo" charset="-128"/>
                <a:cs typeface="Meiryo" charset="-128"/>
              </a:endParaRPr>
            </a:p>
          </p:txBody>
        </p:sp>
        <p:sp>
          <p:nvSpPr>
            <p:cNvPr id="63" name="Rectangle 62"/>
            <p:cNvSpPr/>
            <p:nvPr/>
          </p:nvSpPr>
          <p:spPr>
            <a:xfrm>
              <a:off x="544840" y="2381534"/>
              <a:ext cx="3497079" cy="5691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sz="4000" b="1" dirty="0">
                  <a:solidFill>
                    <a:srgbClr val="00B0F0"/>
                  </a:solidFill>
                  <a:latin typeface="Meiryo" charset="-128"/>
                  <a:ea typeface="Meiryo" charset="-128"/>
                  <a:cs typeface="Meiryo" charset="-128"/>
                </a:rPr>
                <a:t>39%</a:t>
              </a:r>
            </a:p>
          </p:txBody>
        </p:sp>
      </p:grpSp>
      <p:sp>
        <p:nvSpPr>
          <p:cNvPr id="64" name="Rectangle 63"/>
          <p:cNvSpPr/>
          <p:nvPr/>
        </p:nvSpPr>
        <p:spPr>
          <a:xfrm>
            <a:off x="748792" y="2887519"/>
            <a:ext cx="3497079" cy="38528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pPr algn="ctr" defTabSz="457200"/>
            <a:r>
              <a:rPr lang="ja-JP" altLang="en-US" sz="1600" dirty="0" smtClean="0">
                <a:solidFill>
                  <a:srgbClr val="FFFFFF"/>
                </a:solidFill>
                <a:latin typeface="Meiryo" charset="-128"/>
                <a:ea typeface="Meiryo" charset="-128"/>
                <a:cs typeface="Meiryo" charset="-128"/>
              </a:rPr>
              <a:t>必要性、主体性</a:t>
            </a:r>
            <a:endParaRPr lang="en-US" sz="1600" dirty="0">
              <a:solidFill>
                <a:srgbClr val="FFFFFF"/>
              </a:solidFill>
              <a:latin typeface="Meiryo" charset="-128"/>
              <a:ea typeface="Meiryo" charset="-128"/>
              <a:cs typeface="Meiryo" charset="-128"/>
            </a:endParaRPr>
          </a:p>
        </p:txBody>
      </p:sp>
      <p:grpSp>
        <p:nvGrpSpPr>
          <p:cNvPr id="65" name="Group 64"/>
          <p:cNvGrpSpPr/>
          <p:nvPr/>
        </p:nvGrpSpPr>
        <p:grpSpPr>
          <a:xfrm>
            <a:off x="4756933" y="3272803"/>
            <a:ext cx="3497079" cy="1505324"/>
            <a:chOff x="544840" y="2338347"/>
            <a:chExt cx="3497079" cy="1351457"/>
          </a:xfrm>
        </p:grpSpPr>
        <p:sp>
          <p:nvSpPr>
            <p:cNvPr id="66" name="Rectangle 65"/>
            <p:cNvSpPr/>
            <p:nvPr/>
          </p:nvSpPr>
          <p:spPr>
            <a:xfrm>
              <a:off x="554038" y="2338347"/>
              <a:ext cx="3487881" cy="135145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0" rtlCol="0" anchor="t" anchorCtr="1"/>
            <a:lstStyle/>
            <a:p>
              <a:pPr algn="ctr" defTabSz="457200"/>
              <a:endParaRPr lang="en-US" sz="1400" dirty="0">
                <a:solidFill>
                  <a:srgbClr val="676767"/>
                </a:solidFill>
                <a:latin typeface="Meiryo" charset="-128"/>
                <a:ea typeface="Meiryo" charset="-128"/>
                <a:cs typeface="Meiryo" charset="-128"/>
              </a:endParaRPr>
            </a:p>
            <a:p>
              <a:pPr algn="ctr" defTabSz="457200"/>
              <a:r>
                <a:rPr lang="ja-JP" altLang="en-US" dirty="0" smtClean="0">
                  <a:solidFill>
                    <a:srgbClr val="676767"/>
                  </a:solidFill>
                  <a:latin typeface="Meiryo" charset="-128"/>
                  <a:ea typeface="Meiryo" charset="-128"/>
                  <a:cs typeface="Meiryo" charset="-128"/>
                </a:rPr>
                <a:t>の会議時間はムダが</a:t>
              </a:r>
              <a:r>
                <a:rPr lang="en-US" altLang="ja-JP" dirty="0" smtClean="0">
                  <a:solidFill>
                    <a:srgbClr val="676767"/>
                  </a:solidFill>
                  <a:latin typeface="Meiryo" charset="-128"/>
                  <a:ea typeface="Meiryo" charset="-128"/>
                  <a:cs typeface="Meiryo" charset="-128"/>
                </a:rPr>
                <a:t/>
              </a:r>
              <a:br>
                <a:rPr lang="en-US" altLang="ja-JP" dirty="0" smtClean="0">
                  <a:solidFill>
                    <a:srgbClr val="676767"/>
                  </a:solidFill>
                  <a:latin typeface="Meiryo" charset="-128"/>
                  <a:ea typeface="Meiryo" charset="-128"/>
                  <a:cs typeface="Meiryo" charset="-128"/>
                </a:rPr>
              </a:br>
              <a:r>
                <a:rPr lang="ja-JP" altLang="en-US" dirty="0" smtClean="0">
                  <a:solidFill>
                    <a:srgbClr val="676767"/>
                  </a:solidFill>
                  <a:latin typeface="Meiryo" charset="-128"/>
                  <a:ea typeface="Meiryo" charset="-128"/>
                  <a:cs typeface="Meiryo" charset="-128"/>
                </a:rPr>
                <a:t>発生している</a:t>
              </a:r>
              <a:endParaRPr lang="en-US" dirty="0">
                <a:solidFill>
                  <a:srgbClr val="676767"/>
                </a:solidFill>
                <a:latin typeface="Meiryo" charset="-128"/>
                <a:ea typeface="Meiryo" charset="-128"/>
                <a:cs typeface="Meiryo" charset="-128"/>
              </a:endParaRPr>
            </a:p>
          </p:txBody>
        </p:sp>
        <p:sp>
          <p:nvSpPr>
            <p:cNvPr id="67" name="Rectangle 66"/>
            <p:cNvSpPr/>
            <p:nvPr/>
          </p:nvSpPr>
          <p:spPr>
            <a:xfrm>
              <a:off x="544840" y="2381534"/>
              <a:ext cx="3497079" cy="56919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sz="4000" b="1" dirty="0">
                  <a:solidFill>
                    <a:srgbClr val="7030A0"/>
                  </a:solidFill>
                  <a:latin typeface="Meiryo" charset="-128"/>
                  <a:ea typeface="Meiryo" charset="-128"/>
                  <a:cs typeface="Meiryo" charset="-128"/>
                </a:rPr>
                <a:t>25-50%</a:t>
              </a:r>
            </a:p>
          </p:txBody>
        </p:sp>
      </p:grpSp>
      <p:sp>
        <p:nvSpPr>
          <p:cNvPr id="68" name="Rectangle 67"/>
          <p:cNvSpPr/>
          <p:nvPr/>
        </p:nvSpPr>
        <p:spPr>
          <a:xfrm>
            <a:off x="4756933" y="2887518"/>
            <a:ext cx="3497079" cy="385286"/>
          </a:xfrm>
          <a:prstGeom prst="rect">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pPr algn="ctr" defTabSz="457200"/>
            <a:r>
              <a:rPr lang="ja-JP" altLang="en-US" sz="1600" dirty="0" smtClean="0">
                <a:solidFill>
                  <a:srgbClr val="FFFFFF"/>
                </a:solidFill>
                <a:latin typeface="Meiryo" charset="-128"/>
                <a:ea typeface="Meiryo" charset="-128"/>
                <a:cs typeface="Meiryo" charset="-128"/>
              </a:rPr>
              <a:t>時間の浪費</a:t>
            </a:r>
            <a:endParaRPr lang="en-US" sz="1600" dirty="0">
              <a:solidFill>
                <a:srgbClr val="FFFFFF"/>
              </a:solidFill>
              <a:latin typeface="Meiryo" charset="-128"/>
              <a:ea typeface="Meiryo" charset="-128"/>
              <a:cs typeface="Meiryo" charset="-128"/>
            </a:endParaRPr>
          </a:p>
        </p:txBody>
      </p:sp>
      <p:sp>
        <p:nvSpPr>
          <p:cNvPr id="69" name="Title 3"/>
          <p:cNvSpPr txBox="1">
            <a:spLocks/>
          </p:cNvSpPr>
          <p:nvPr/>
        </p:nvSpPr>
        <p:spPr bwMode="auto">
          <a:xfrm>
            <a:off x="739594" y="6662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2800" dirty="0" smtClean="0">
                <a:latin typeface="Meiryo" charset="-128"/>
                <a:ea typeface="Meiryo" charset="-128"/>
                <a:cs typeface="Meiryo" charset="-128"/>
              </a:rPr>
              <a:t>会議の実態</a:t>
            </a:r>
            <a:endParaRPr sz="1400" dirty="0">
              <a:latin typeface="Meiryo" charset="-128"/>
              <a:ea typeface="Meiryo" charset="-128"/>
              <a:cs typeface="Meiryo" charset="-128"/>
            </a:endParaRPr>
          </a:p>
        </p:txBody>
      </p:sp>
    </p:spTree>
    <p:extLst>
      <p:ext uri="{BB962C8B-B14F-4D97-AF65-F5344CB8AC3E}">
        <p14:creationId xmlns:p14="http://schemas.microsoft.com/office/powerpoint/2010/main" val="20554575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47"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750"/>
                                        <p:tgtEl>
                                          <p:spTgt spid="57"/>
                                        </p:tgtEl>
                                      </p:cBhvr>
                                    </p:animEffect>
                                    <p:anim calcmode="lin" valueType="num">
                                      <p:cBhvr>
                                        <p:cTn id="11" dur="750" fill="hold"/>
                                        <p:tgtEl>
                                          <p:spTgt spid="57"/>
                                        </p:tgtEl>
                                        <p:attrNameLst>
                                          <p:attrName>ppt_x</p:attrName>
                                        </p:attrNameLst>
                                      </p:cBhvr>
                                      <p:tavLst>
                                        <p:tav tm="0">
                                          <p:val>
                                            <p:strVal val="#ppt_x"/>
                                          </p:val>
                                        </p:tav>
                                        <p:tav tm="100000">
                                          <p:val>
                                            <p:strVal val="#ppt_x"/>
                                          </p:val>
                                        </p:tav>
                                      </p:tavLst>
                                    </p:anim>
                                    <p:anim calcmode="lin" valueType="num">
                                      <p:cBhvr>
                                        <p:cTn id="12" dur="75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47"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750"/>
                                        <p:tgtEl>
                                          <p:spTgt spid="53"/>
                                        </p:tgtEl>
                                      </p:cBhvr>
                                    </p:animEffect>
                                    <p:anim calcmode="lin" valueType="num">
                                      <p:cBhvr>
                                        <p:cTn id="21" dur="750" fill="hold"/>
                                        <p:tgtEl>
                                          <p:spTgt spid="53"/>
                                        </p:tgtEl>
                                        <p:attrNameLst>
                                          <p:attrName>ppt_x</p:attrName>
                                        </p:attrNameLst>
                                      </p:cBhvr>
                                      <p:tavLst>
                                        <p:tav tm="0">
                                          <p:val>
                                            <p:strVal val="#ppt_x"/>
                                          </p:val>
                                        </p:tav>
                                        <p:tav tm="100000">
                                          <p:val>
                                            <p:strVal val="#ppt_x"/>
                                          </p:val>
                                        </p:tav>
                                      </p:tavLst>
                                    </p:anim>
                                    <p:anim calcmode="lin" valueType="num">
                                      <p:cBhvr>
                                        <p:cTn id="22" dur="75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par>
                                <p:cTn id="28" presetID="47"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750"/>
                                        <p:tgtEl>
                                          <p:spTgt spid="61"/>
                                        </p:tgtEl>
                                      </p:cBhvr>
                                    </p:animEffect>
                                    <p:anim calcmode="lin" valueType="num">
                                      <p:cBhvr>
                                        <p:cTn id="31" dur="750" fill="hold"/>
                                        <p:tgtEl>
                                          <p:spTgt spid="61"/>
                                        </p:tgtEl>
                                        <p:attrNameLst>
                                          <p:attrName>ppt_x</p:attrName>
                                        </p:attrNameLst>
                                      </p:cBhvr>
                                      <p:tavLst>
                                        <p:tav tm="0">
                                          <p:val>
                                            <p:strVal val="#ppt_x"/>
                                          </p:val>
                                        </p:tav>
                                        <p:tav tm="100000">
                                          <p:val>
                                            <p:strVal val="#ppt_x"/>
                                          </p:val>
                                        </p:tav>
                                      </p:tavLst>
                                    </p:anim>
                                    <p:anim calcmode="lin" valueType="num">
                                      <p:cBhvr>
                                        <p:cTn id="32" dur="75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par>
                                <p:cTn id="38" presetID="47"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750"/>
                                        <p:tgtEl>
                                          <p:spTgt spid="65"/>
                                        </p:tgtEl>
                                      </p:cBhvr>
                                    </p:animEffect>
                                    <p:anim calcmode="lin" valueType="num">
                                      <p:cBhvr>
                                        <p:cTn id="41" dur="750" fill="hold"/>
                                        <p:tgtEl>
                                          <p:spTgt spid="65"/>
                                        </p:tgtEl>
                                        <p:attrNameLst>
                                          <p:attrName>ppt_x</p:attrName>
                                        </p:attrNameLst>
                                      </p:cBhvr>
                                      <p:tavLst>
                                        <p:tav tm="0">
                                          <p:val>
                                            <p:strVal val="#ppt_x"/>
                                          </p:val>
                                        </p:tav>
                                        <p:tav tm="100000">
                                          <p:val>
                                            <p:strVal val="#ppt_x"/>
                                          </p:val>
                                        </p:tav>
                                      </p:tavLst>
                                    </p:anim>
                                    <p:anim calcmode="lin" valueType="num">
                                      <p:cBhvr>
                                        <p:cTn id="42" dur="75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0" grpId="0" animBg="1"/>
      <p:bldP spid="64" grpId="0" animBg="1"/>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a:t>What’s so wrong with email?</a:t>
            </a:r>
          </a:p>
        </p:txBody>
      </p:sp>
      <p:pic>
        <p:nvPicPr>
          <p:cNvPr id="11268" name="Picture 4" descr="https://d1dxs113ar9ebd.cloudfront.net/businessreport/2014/10/info-overload-2-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0"/>
            <a:ext cx="8613420" cy="508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75316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0" y="11430"/>
            <a:ext cx="9144000" cy="5143500"/>
          </a:xfrm>
          <a:prstGeom prst="rect">
            <a:avLst/>
          </a:prstGeom>
          <a:noFill/>
        </p:spPr>
        <p:txBody>
          <a:bodyPr wrap="square" lIns="274320" tIns="0" bIns="0" anchor="ctr" anchorCtr="0">
            <a:noAutofit/>
          </a:bodyPr>
          <a:lstStyle/>
          <a:p>
            <a:pPr algn="ctr">
              <a:lnSpc>
                <a:spcPct val="90000"/>
              </a:lnSpc>
              <a:spcBef>
                <a:spcPts val="1800"/>
              </a:spcBef>
            </a:pPr>
            <a:r>
              <a:rPr lang="ja-JP" altLang="en-US" sz="4000" dirty="0" smtClean="0">
                <a:solidFill>
                  <a:schemeClr val="tx1">
                    <a:lumMod val="75000"/>
                  </a:schemeClr>
                </a:solidFill>
                <a:latin typeface="Meiryo" charset="-128"/>
                <a:ea typeface="Meiryo" charset="-128"/>
                <a:cs typeface="Meiryo" charset="-128"/>
              </a:rPr>
              <a:t>どうして時間の無駄だと</a:t>
            </a:r>
            <a:r>
              <a:rPr lang="en-US" altLang="ja-JP" sz="4000" dirty="0" smtClean="0">
                <a:solidFill>
                  <a:schemeClr val="tx1">
                    <a:lumMod val="75000"/>
                  </a:schemeClr>
                </a:solidFill>
                <a:latin typeface="Meiryo" charset="-128"/>
                <a:ea typeface="Meiryo" charset="-128"/>
                <a:cs typeface="Meiryo" charset="-128"/>
              </a:rPr>
              <a:t/>
            </a:r>
            <a:br>
              <a:rPr lang="en-US" altLang="ja-JP" sz="4000" dirty="0" smtClean="0">
                <a:solidFill>
                  <a:schemeClr val="tx1">
                    <a:lumMod val="75000"/>
                  </a:schemeClr>
                </a:solidFill>
                <a:latin typeface="Meiryo" charset="-128"/>
                <a:ea typeface="Meiryo" charset="-128"/>
                <a:cs typeface="Meiryo" charset="-128"/>
              </a:rPr>
            </a:br>
            <a:r>
              <a:rPr lang="ja-JP" altLang="en-US" sz="4000" dirty="0" smtClean="0">
                <a:solidFill>
                  <a:schemeClr val="tx1">
                    <a:lumMod val="75000"/>
                  </a:schemeClr>
                </a:solidFill>
                <a:latin typeface="Meiryo" charset="-128"/>
                <a:ea typeface="Meiryo" charset="-128"/>
                <a:cs typeface="Meiryo" charset="-128"/>
              </a:rPr>
              <a:t>感じているのに、会議の場に</a:t>
            </a:r>
            <a:r>
              <a:rPr lang="en-US" altLang="ja-JP" sz="4000" dirty="0" smtClean="0">
                <a:solidFill>
                  <a:schemeClr val="tx1">
                    <a:lumMod val="75000"/>
                  </a:schemeClr>
                </a:solidFill>
                <a:latin typeface="Meiryo" charset="-128"/>
                <a:ea typeface="Meiryo" charset="-128"/>
                <a:cs typeface="Meiryo" charset="-128"/>
              </a:rPr>
              <a:t/>
            </a:r>
            <a:br>
              <a:rPr lang="en-US" altLang="ja-JP" sz="4000" dirty="0" smtClean="0">
                <a:solidFill>
                  <a:schemeClr val="tx1">
                    <a:lumMod val="75000"/>
                  </a:schemeClr>
                </a:solidFill>
                <a:latin typeface="Meiryo" charset="-128"/>
                <a:ea typeface="Meiryo" charset="-128"/>
                <a:cs typeface="Meiryo" charset="-128"/>
              </a:rPr>
            </a:br>
            <a:r>
              <a:rPr lang="ja-JP" altLang="en-US" sz="4000" dirty="0" smtClean="0">
                <a:solidFill>
                  <a:schemeClr val="tx1">
                    <a:lumMod val="75000"/>
                  </a:schemeClr>
                </a:solidFill>
                <a:latin typeface="Meiryo" charset="-128"/>
                <a:ea typeface="Meiryo" charset="-128"/>
                <a:cs typeface="Meiryo" charset="-128"/>
              </a:rPr>
              <a:t>出席しているでしょうか？</a:t>
            </a:r>
            <a:endParaRPr lang="en-US" sz="4000" dirty="0">
              <a:solidFill>
                <a:schemeClr val="tx1">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04589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Effect transition="in" filter="fade">
                                      <p:cBhvr>
                                        <p:cTn id="7" dur="1000"/>
                                        <p:tgtEl>
                                          <p:spTgt spid="70">
                                            <p:txEl>
                                              <p:pRg st="0" end="0"/>
                                            </p:txEl>
                                          </p:spTgt>
                                        </p:tgtEl>
                                      </p:cBhvr>
                                    </p:animEffect>
                                    <p:anim calcmode="lin" valueType="num">
                                      <p:cBhvr>
                                        <p:cTn id="8" dur="10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0">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Oval 125"/>
          <p:cNvSpPr/>
          <p:nvPr/>
        </p:nvSpPr>
        <p:spPr>
          <a:xfrm>
            <a:off x="1809887" y="3464643"/>
            <a:ext cx="826075" cy="675145"/>
          </a:xfrm>
          <a:prstGeom prst="ellipse">
            <a:avLst/>
          </a:prstGeom>
          <a:solidFill>
            <a:srgbClr val="32B2DF"/>
          </a:solidFill>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Meiryo" charset="-128"/>
              <a:ea typeface="Meiryo" charset="-128"/>
              <a:cs typeface="Meiryo" charset="-128"/>
            </a:endParaRPr>
          </a:p>
        </p:txBody>
      </p:sp>
      <p:sp>
        <p:nvSpPr>
          <p:cNvPr id="158" name="Oval 157"/>
          <p:cNvSpPr/>
          <p:nvPr/>
        </p:nvSpPr>
        <p:spPr>
          <a:xfrm>
            <a:off x="1797873" y="1412737"/>
            <a:ext cx="826075" cy="675145"/>
          </a:xfrm>
          <a:prstGeom prst="ellipse">
            <a:avLst/>
          </a:prstGeom>
          <a:solidFill>
            <a:srgbClr val="32B2DF"/>
          </a:solidFill>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solidFill>
                <a:schemeClr val="tx1"/>
              </a:solidFill>
              <a:latin typeface="Meiryo" charset="-128"/>
              <a:ea typeface="Meiryo" charset="-128"/>
              <a:cs typeface="Meiryo" charset="-128"/>
            </a:endParaRPr>
          </a:p>
        </p:txBody>
      </p:sp>
      <p:grpSp>
        <p:nvGrpSpPr>
          <p:cNvPr id="9" name="Group 8"/>
          <p:cNvGrpSpPr/>
          <p:nvPr/>
        </p:nvGrpSpPr>
        <p:grpSpPr>
          <a:xfrm>
            <a:off x="531333" y="1766769"/>
            <a:ext cx="915236" cy="589568"/>
            <a:chOff x="321021" y="1766769"/>
            <a:chExt cx="915236" cy="589568"/>
          </a:xfrm>
        </p:grpSpPr>
        <p:sp>
          <p:nvSpPr>
            <p:cNvPr id="72" name="Rectangle 71"/>
            <p:cNvSpPr/>
            <p:nvPr/>
          </p:nvSpPr>
          <p:spPr>
            <a:xfrm>
              <a:off x="321021" y="2066761"/>
              <a:ext cx="915236" cy="289576"/>
            </a:xfrm>
            <a:prstGeom prst="rect">
              <a:avLst/>
            </a:prstGeom>
            <a:noFill/>
            <a:ln>
              <a:noFill/>
            </a:ln>
          </p:spPr>
          <p:txBody>
            <a:bodyPr wrap="square">
              <a:noAutofit/>
            </a:bodyPr>
            <a:lstStyle/>
            <a:p>
              <a:pPr algn="ctr"/>
              <a:r>
                <a:rPr lang="ja-JP" altLang="en-US" sz="1050" dirty="0" smtClean="0">
                  <a:solidFill>
                    <a:schemeClr val="tx1">
                      <a:lumMod val="50000"/>
                    </a:schemeClr>
                  </a:solidFill>
                  <a:latin typeface="Meiryo" charset="-128"/>
                  <a:ea typeface="Meiryo" charset="-128"/>
                  <a:cs typeface="Meiryo" charset="-128"/>
                </a:rPr>
                <a:t>顧客</a:t>
              </a:r>
              <a:endParaRPr lang="en-US" sz="1050" dirty="0">
                <a:solidFill>
                  <a:schemeClr val="tx1">
                    <a:lumMod val="50000"/>
                  </a:schemeClr>
                </a:solidFill>
                <a:latin typeface="Meiryo" charset="-128"/>
                <a:ea typeface="Meiryo" charset="-128"/>
                <a:cs typeface="Meiryo" charset="-128"/>
              </a:endParaRPr>
            </a:p>
          </p:txBody>
        </p:sp>
        <p:grpSp>
          <p:nvGrpSpPr>
            <p:cNvPr id="138" name="Group 137"/>
            <p:cNvGrpSpPr/>
            <p:nvPr/>
          </p:nvGrpSpPr>
          <p:grpSpPr>
            <a:xfrm>
              <a:off x="512447" y="1766769"/>
              <a:ext cx="560666" cy="328612"/>
              <a:chOff x="4381103" y="3595688"/>
              <a:chExt cx="560666" cy="328612"/>
            </a:xfrm>
            <a:solidFill>
              <a:schemeClr val="tx1">
                <a:lumMod val="60000"/>
                <a:lumOff val="40000"/>
              </a:schemeClr>
            </a:solidFill>
          </p:grpSpPr>
          <p:sp>
            <p:nvSpPr>
              <p:cNvPr id="139" name="Freeform 13"/>
              <p:cNvSpPr>
                <a:spLocks noEditPoints="1"/>
              </p:cNvSpPr>
              <p:nvPr/>
            </p:nvSpPr>
            <p:spPr bwMode="auto">
              <a:xfrm>
                <a:off x="4598590" y="3595688"/>
                <a:ext cx="119063" cy="328612"/>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sp>
            <p:nvSpPr>
              <p:cNvPr id="143" name="Freeform 17"/>
              <p:cNvSpPr>
                <a:spLocks noEditPoints="1"/>
              </p:cNvSpPr>
              <p:nvPr/>
            </p:nvSpPr>
            <p:spPr bwMode="auto">
              <a:xfrm>
                <a:off x="4381103" y="3595688"/>
                <a:ext cx="119062" cy="328612"/>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sp>
            <p:nvSpPr>
              <p:cNvPr id="147" name="Freeform 13"/>
              <p:cNvSpPr>
                <a:spLocks noEditPoints="1"/>
              </p:cNvSpPr>
              <p:nvPr/>
            </p:nvSpPr>
            <p:spPr bwMode="auto">
              <a:xfrm>
                <a:off x="4822706" y="3595688"/>
                <a:ext cx="119063" cy="328612"/>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grpSp>
      </p:grpSp>
      <p:grpSp>
        <p:nvGrpSpPr>
          <p:cNvPr id="10" name="Group 9"/>
          <p:cNvGrpSpPr/>
          <p:nvPr/>
        </p:nvGrpSpPr>
        <p:grpSpPr>
          <a:xfrm>
            <a:off x="2978523" y="1766269"/>
            <a:ext cx="900824" cy="592995"/>
            <a:chOff x="2768211" y="1766269"/>
            <a:chExt cx="900824" cy="592995"/>
          </a:xfrm>
        </p:grpSpPr>
        <p:grpSp>
          <p:nvGrpSpPr>
            <p:cNvPr id="103" name="Group 102"/>
            <p:cNvGrpSpPr/>
            <p:nvPr/>
          </p:nvGrpSpPr>
          <p:grpSpPr>
            <a:xfrm>
              <a:off x="3082242" y="1766269"/>
              <a:ext cx="334962" cy="330200"/>
              <a:chOff x="4071938" y="1866900"/>
              <a:chExt cx="334962" cy="330200"/>
            </a:xfrm>
            <a:solidFill>
              <a:schemeClr val="tx1">
                <a:lumMod val="60000"/>
                <a:lumOff val="40000"/>
              </a:schemeClr>
            </a:solidFill>
          </p:grpSpPr>
          <p:sp>
            <p:nvSpPr>
              <p:cNvPr id="104" name="Freeform 33"/>
              <p:cNvSpPr>
                <a:spLocks noEditPoints="1"/>
              </p:cNvSpPr>
              <p:nvPr/>
            </p:nvSpPr>
            <p:spPr bwMode="auto">
              <a:xfrm>
                <a:off x="4071938" y="1866900"/>
                <a:ext cx="119062" cy="330200"/>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sp>
            <p:nvSpPr>
              <p:cNvPr id="105" name="Freeform 37"/>
              <p:cNvSpPr>
                <a:spLocks noEditPoints="1"/>
              </p:cNvSpPr>
              <p:nvPr/>
            </p:nvSpPr>
            <p:spPr bwMode="auto">
              <a:xfrm>
                <a:off x="4287838" y="1866900"/>
                <a:ext cx="119062" cy="330200"/>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grpSp>
        <p:sp>
          <p:nvSpPr>
            <p:cNvPr id="148" name="Rectangle 147"/>
            <p:cNvSpPr/>
            <p:nvPr/>
          </p:nvSpPr>
          <p:spPr>
            <a:xfrm>
              <a:off x="2768211" y="2069688"/>
              <a:ext cx="900824" cy="289576"/>
            </a:xfrm>
            <a:prstGeom prst="rect">
              <a:avLst/>
            </a:prstGeom>
            <a:noFill/>
            <a:ln>
              <a:noFill/>
            </a:ln>
          </p:spPr>
          <p:txBody>
            <a:bodyPr wrap="square">
              <a:noAutofit/>
            </a:bodyPr>
            <a:lstStyle/>
            <a:p>
              <a:pPr algn="ctr"/>
              <a:r>
                <a:rPr lang="ja-JP" altLang="en-US" sz="1050" dirty="0" smtClean="0">
                  <a:solidFill>
                    <a:schemeClr val="tx1">
                      <a:lumMod val="50000"/>
                    </a:schemeClr>
                  </a:solidFill>
                  <a:latin typeface="Meiryo" charset="-128"/>
                  <a:ea typeface="Meiryo" charset="-128"/>
                  <a:cs typeface="Meiryo" charset="-128"/>
                </a:rPr>
                <a:t>ディストリビュータ</a:t>
              </a:r>
              <a:endParaRPr lang="en-US" sz="1050" dirty="0">
                <a:solidFill>
                  <a:schemeClr val="tx1">
                    <a:lumMod val="50000"/>
                  </a:schemeClr>
                </a:solidFill>
                <a:latin typeface="Meiryo" charset="-128"/>
                <a:ea typeface="Meiryo" charset="-128"/>
                <a:cs typeface="Meiryo" charset="-128"/>
              </a:endParaRPr>
            </a:p>
          </p:txBody>
        </p:sp>
      </p:grpSp>
      <p:grpSp>
        <p:nvGrpSpPr>
          <p:cNvPr id="22" name="Group 21"/>
          <p:cNvGrpSpPr/>
          <p:nvPr/>
        </p:nvGrpSpPr>
        <p:grpSpPr>
          <a:xfrm>
            <a:off x="5004218" y="2386745"/>
            <a:ext cx="1718175" cy="760243"/>
            <a:chOff x="4793906" y="2386745"/>
            <a:chExt cx="1718175" cy="760243"/>
          </a:xfrm>
        </p:grpSpPr>
        <p:sp>
          <p:nvSpPr>
            <p:cNvPr id="65" name="Rounded Rectangle 64"/>
            <p:cNvSpPr/>
            <p:nvPr/>
          </p:nvSpPr>
          <p:spPr>
            <a:xfrm>
              <a:off x="4793906" y="2386745"/>
              <a:ext cx="1714460" cy="760243"/>
            </a:xfrm>
            <a:prstGeom prst="roundRect">
              <a:avLst/>
            </a:prstGeom>
            <a:solidFill>
              <a:schemeClr val="accent5"/>
            </a:solidFill>
            <a:ln w="127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000" b="1" dirty="0">
                <a:solidFill>
                  <a:schemeClr val="bg1"/>
                </a:solidFill>
                <a:latin typeface="Meiryo" charset="-128"/>
                <a:ea typeface="Meiryo" charset="-128"/>
                <a:cs typeface="Meiryo" charset="-128"/>
              </a:endParaRPr>
            </a:p>
          </p:txBody>
        </p:sp>
        <p:sp>
          <p:nvSpPr>
            <p:cNvPr id="2" name="TextBox 1"/>
            <p:cNvSpPr txBox="1"/>
            <p:nvPr/>
          </p:nvSpPr>
          <p:spPr>
            <a:xfrm>
              <a:off x="4827274" y="2544952"/>
              <a:ext cx="1684807" cy="461665"/>
            </a:xfrm>
            <a:prstGeom prst="rect">
              <a:avLst/>
            </a:prstGeom>
            <a:noFill/>
          </p:spPr>
          <p:txBody>
            <a:bodyPr wrap="square" rtlCol="0">
              <a:spAutoFit/>
            </a:bodyPr>
            <a:lstStyle>
              <a:defPPr>
                <a:defRPr lang="en-US"/>
              </a:defPPr>
              <a:lvl1pPr algn="ctr">
                <a:defRPr sz="1400">
                  <a:solidFill>
                    <a:schemeClr val="bg1"/>
                  </a:solidFill>
                  <a:latin typeface="CiscoSansTT Light" charset="0"/>
                  <a:ea typeface="CiscoSansTT Light" charset="0"/>
                  <a:cs typeface="CiscoSansTT Light" charset="0"/>
                </a:defRPr>
              </a:lvl1pPr>
            </a:lstStyle>
            <a:p>
              <a:r>
                <a:rPr lang="ja-JP" altLang="en-US" sz="1200" dirty="0" smtClean="0">
                  <a:latin typeface="Meiryo" charset="-128"/>
                  <a:ea typeface="Meiryo" charset="-128"/>
                  <a:cs typeface="Meiryo" charset="-128"/>
                </a:rPr>
                <a:t>知識共有・</a:t>
              </a:r>
              <a:r>
                <a:rPr lang="en-US" altLang="ja-JP" sz="1200" dirty="0" smtClean="0">
                  <a:latin typeface="Meiryo" charset="-128"/>
                  <a:ea typeface="Meiryo" charset="-128"/>
                  <a:cs typeface="Meiryo" charset="-128"/>
                </a:rPr>
                <a:t/>
              </a:r>
              <a:br>
                <a:rPr lang="en-US" altLang="ja-JP" sz="1200" dirty="0" smtClean="0">
                  <a:latin typeface="Meiryo" charset="-128"/>
                  <a:ea typeface="Meiryo" charset="-128"/>
                  <a:cs typeface="Meiryo" charset="-128"/>
                </a:rPr>
              </a:br>
              <a:r>
                <a:rPr lang="ja-JP" altLang="en-US" sz="1200" dirty="0" smtClean="0">
                  <a:latin typeface="Meiryo" charset="-128"/>
                  <a:ea typeface="Meiryo" charset="-128"/>
                  <a:cs typeface="Meiryo" charset="-128"/>
                </a:rPr>
                <a:t>情報の交換</a:t>
              </a:r>
              <a:endParaRPr lang="en-US" sz="1200" dirty="0">
                <a:latin typeface="Meiryo" charset="-128"/>
                <a:ea typeface="Meiryo" charset="-128"/>
                <a:cs typeface="Meiryo" charset="-128"/>
              </a:endParaRPr>
            </a:p>
          </p:txBody>
        </p:sp>
      </p:grpSp>
      <p:grpSp>
        <p:nvGrpSpPr>
          <p:cNvPr id="20" name="Group 19"/>
          <p:cNvGrpSpPr/>
          <p:nvPr/>
        </p:nvGrpSpPr>
        <p:grpSpPr>
          <a:xfrm>
            <a:off x="5033871" y="841749"/>
            <a:ext cx="1714460" cy="760243"/>
            <a:chOff x="4823559" y="841749"/>
            <a:chExt cx="1714460" cy="760243"/>
          </a:xfrm>
        </p:grpSpPr>
        <p:sp>
          <p:nvSpPr>
            <p:cNvPr id="62" name="Rounded Rectangle 61"/>
            <p:cNvSpPr/>
            <p:nvPr/>
          </p:nvSpPr>
          <p:spPr>
            <a:xfrm>
              <a:off x="4823559" y="841749"/>
              <a:ext cx="1714460" cy="760243"/>
            </a:xfrm>
            <a:prstGeom prst="roundRect">
              <a:avLst/>
            </a:prstGeom>
            <a:solidFill>
              <a:schemeClr val="accent5"/>
            </a:solidFill>
            <a:ln w="127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000" b="1" dirty="0">
                <a:solidFill>
                  <a:schemeClr val="bg1"/>
                </a:solidFill>
                <a:latin typeface="Meiryo" charset="-128"/>
                <a:ea typeface="Meiryo" charset="-128"/>
                <a:cs typeface="Meiryo" charset="-128"/>
              </a:endParaRPr>
            </a:p>
          </p:txBody>
        </p:sp>
        <p:sp>
          <p:nvSpPr>
            <p:cNvPr id="70" name="TextBox 69"/>
            <p:cNvSpPr txBox="1"/>
            <p:nvPr/>
          </p:nvSpPr>
          <p:spPr>
            <a:xfrm>
              <a:off x="4893279" y="986211"/>
              <a:ext cx="1575020" cy="461665"/>
            </a:xfrm>
            <a:prstGeom prst="rect">
              <a:avLst/>
            </a:prstGeom>
            <a:noFill/>
          </p:spPr>
          <p:txBody>
            <a:bodyPr wrap="square" rtlCol="0">
              <a:spAutoFit/>
            </a:bodyPr>
            <a:lstStyle/>
            <a:p>
              <a:pPr algn="ctr"/>
              <a:r>
                <a:rPr lang="ja-JP" altLang="en-US" sz="1200" dirty="0" smtClean="0">
                  <a:solidFill>
                    <a:schemeClr val="bg1"/>
                  </a:solidFill>
                  <a:latin typeface="Meiryo" charset="-128"/>
                  <a:ea typeface="Meiryo" charset="-128"/>
                  <a:cs typeface="Meiryo" charset="-128"/>
                </a:rPr>
                <a:t>意思決定を</a:t>
              </a:r>
              <a:endParaRPr lang="en-US" altLang="ja-JP" sz="1200" dirty="0" smtClean="0">
                <a:solidFill>
                  <a:schemeClr val="bg1"/>
                </a:solidFill>
                <a:latin typeface="Meiryo" charset="-128"/>
                <a:ea typeface="Meiryo" charset="-128"/>
                <a:cs typeface="Meiryo" charset="-128"/>
              </a:endParaRPr>
            </a:p>
            <a:p>
              <a:pPr algn="ctr"/>
              <a:r>
                <a:rPr lang="ja-JP" altLang="en-US" sz="1200" dirty="0" smtClean="0">
                  <a:solidFill>
                    <a:schemeClr val="bg1"/>
                  </a:solidFill>
                  <a:latin typeface="Meiryo" charset="-128"/>
                  <a:ea typeface="Meiryo" charset="-128"/>
                  <a:cs typeface="Meiryo" charset="-128"/>
                </a:rPr>
                <a:t>迅速化</a:t>
              </a:r>
              <a:endParaRPr lang="en-US" sz="1200" dirty="0">
                <a:solidFill>
                  <a:schemeClr val="bg1"/>
                </a:solidFill>
                <a:latin typeface="Meiryo" charset="-128"/>
                <a:ea typeface="Meiryo" charset="-128"/>
                <a:cs typeface="Meiryo" charset="-128"/>
              </a:endParaRPr>
            </a:p>
          </p:txBody>
        </p:sp>
      </p:grpSp>
      <p:grpSp>
        <p:nvGrpSpPr>
          <p:cNvPr id="25" name="Group 24"/>
          <p:cNvGrpSpPr/>
          <p:nvPr/>
        </p:nvGrpSpPr>
        <p:grpSpPr>
          <a:xfrm>
            <a:off x="5013505" y="3957594"/>
            <a:ext cx="1714460" cy="760243"/>
            <a:chOff x="4803193" y="3957594"/>
            <a:chExt cx="1714460" cy="760243"/>
          </a:xfrm>
        </p:grpSpPr>
        <p:sp>
          <p:nvSpPr>
            <p:cNvPr id="66" name="Rounded Rectangle 65"/>
            <p:cNvSpPr/>
            <p:nvPr/>
          </p:nvSpPr>
          <p:spPr>
            <a:xfrm>
              <a:off x="4803193" y="3957594"/>
              <a:ext cx="1714460" cy="760243"/>
            </a:xfrm>
            <a:prstGeom prst="roundRect">
              <a:avLst/>
            </a:prstGeom>
            <a:solidFill>
              <a:schemeClr val="accent5"/>
            </a:solidFill>
            <a:ln w="127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000" b="1" dirty="0">
                <a:solidFill>
                  <a:schemeClr val="bg1"/>
                </a:solidFill>
                <a:latin typeface="Meiryo" charset="-128"/>
                <a:ea typeface="Meiryo" charset="-128"/>
                <a:cs typeface="Meiryo" charset="-128"/>
              </a:endParaRPr>
            </a:p>
          </p:txBody>
        </p:sp>
        <p:sp>
          <p:nvSpPr>
            <p:cNvPr id="71" name="TextBox 70"/>
            <p:cNvSpPr txBox="1"/>
            <p:nvPr/>
          </p:nvSpPr>
          <p:spPr>
            <a:xfrm>
              <a:off x="4803193" y="4227878"/>
              <a:ext cx="1575020" cy="276999"/>
            </a:xfrm>
            <a:prstGeom prst="rect">
              <a:avLst/>
            </a:prstGeom>
            <a:noFill/>
          </p:spPr>
          <p:txBody>
            <a:bodyPr wrap="square" rtlCol="0">
              <a:spAutoFit/>
            </a:bodyPr>
            <a:lstStyle>
              <a:defPPr>
                <a:defRPr lang="en-US"/>
              </a:defPPr>
              <a:lvl1pPr algn="ctr">
                <a:defRPr sz="1400">
                  <a:solidFill>
                    <a:schemeClr val="bg1"/>
                  </a:solidFill>
                  <a:latin typeface="CiscoSansTT Light" charset="0"/>
                  <a:ea typeface="CiscoSansTT Light" charset="0"/>
                  <a:cs typeface="CiscoSansTT Light" charset="0"/>
                </a:defRPr>
              </a:lvl1pPr>
            </a:lstStyle>
            <a:p>
              <a:r>
                <a:rPr lang="ja-JP" altLang="en-US" sz="1200" smtClean="0">
                  <a:latin typeface="Meiryo" charset="-128"/>
                  <a:ea typeface="Meiryo" charset="-128"/>
                  <a:cs typeface="Meiryo" charset="-128"/>
                </a:rPr>
                <a:t>関係</a:t>
              </a:r>
              <a:r>
                <a:rPr lang="ja-JP" altLang="en-US" sz="1200" dirty="0" smtClean="0">
                  <a:latin typeface="Meiryo" charset="-128"/>
                  <a:ea typeface="Meiryo" charset="-128"/>
                  <a:cs typeface="Meiryo" charset="-128"/>
                </a:rPr>
                <a:t>の構築・継続</a:t>
              </a:r>
              <a:endParaRPr lang="en-US" sz="1200" dirty="0">
                <a:latin typeface="Meiryo" charset="-128"/>
                <a:ea typeface="Meiryo" charset="-128"/>
                <a:cs typeface="Meiryo" charset="-128"/>
              </a:endParaRPr>
            </a:p>
          </p:txBody>
        </p:sp>
      </p:grpSp>
      <p:sp>
        <p:nvSpPr>
          <p:cNvPr id="3" name="Oval 2"/>
          <p:cNvSpPr/>
          <p:nvPr/>
        </p:nvSpPr>
        <p:spPr>
          <a:xfrm>
            <a:off x="1255840" y="1855986"/>
            <a:ext cx="1926554" cy="1859519"/>
          </a:xfrm>
          <a:prstGeom prst="ellips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solidFill>
                <a:schemeClr val="tx1"/>
              </a:solidFill>
              <a:latin typeface="Meiryo" charset="-128"/>
              <a:ea typeface="Meiryo" charset="-128"/>
              <a:cs typeface="Meiryo" charset="-128"/>
            </a:endParaRPr>
          </a:p>
        </p:txBody>
      </p:sp>
      <p:sp>
        <p:nvSpPr>
          <p:cNvPr id="73" name="Title 5"/>
          <p:cNvSpPr>
            <a:spLocks noGrp="1"/>
          </p:cNvSpPr>
          <p:nvPr>
            <p:ph type="title"/>
          </p:nvPr>
        </p:nvSpPr>
        <p:spPr>
          <a:xfrm>
            <a:off x="305824" y="205278"/>
            <a:ext cx="8345488" cy="731837"/>
          </a:xfrm>
        </p:spPr>
        <p:txBody>
          <a:bodyPr/>
          <a:lstStyle/>
          <a:p>
            <a:r>
              <a:rPr lang="ja-JP" altLang="en-US" sz="2800" dirty="0" smtClean="0">
                <a:latin typeface="Meiryo" charset="-128"/>
                <a:ea typeface="Meiryo" charset="-128"/>
                <a:cs typeface="Meiryo" charset="-128"/>
              </a:rPr>
              <a:t>なぜなら、会議は重要</a:t>
            </a:r>
            <a:r>
              <a:rPr lang="en-AU" sz="2800" dirty="0" smtClean="0">
                <a:latin typeface="Meiryo" charset="-128"/>
                <a:ea typeface="Meiryo" charset="-128"/>
                <a:cs typeface="Meiryo" charset="-128"/>
              </a:rPr>
              <a:t>!</a:t>
            </a:r>
            <a:endParaRPr lang="en-AU" sz="2800" dirty="0">
              <a:latin typeface="Meiryo" charset="-128"/>
              <a:ea typeface="Meiryo" charset="-128"/>
              <a:cs typeface="Meiryo" charset="-128"/>
            </a:endParaRPr>
          </a:p>
        </p:txBody>
      </p:sp>
      <p:sp>
        <p:nvSpPr>
          <p:cNvPr id="74" name="Oval 73"/>
          <p:cNvSpPr/>
          <p:nvPr/>
        </p:nvSpPr>
        <p:spPr>
          <a:xfrm>
            <a:off x="1674965" y="2255388"/>
            <a:ext cx="1082473" cy="1060714"/>
          </a:xfrm>
          <a:prstGeom prst="ellipse">
            <a:avLst/>
          </a:prstGeom>
          <a:solidFill>
            <a:srgbClr val="32B2DF"/>
          </a:solidFill>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Meiryo" charset="-128"/>
              <a:ea typeface="Meiryo" charset="-128"/>
              <a:cs typeface="Meiryo" charset="-128"/>
            </a:endParaRPr>
          </a:p>
        </p:txBody>
      </p:sp>
      <p:sp>
        <p:nvSpPr>
          <p:cNvPr id="75" name="Rectangle 74"/>
          <p:cNvSpPr/>
          <p:nvPr/>
        </p:nvSpPr>
        <p:spPr>
          <a:xfrm>
            <a:off x="1702226" y="2645511"/>
            <a:ext cx="1027950" cy="289576"/>
          </a:xfrm>
          <a:prstGeom prst="rect">
            <a:avLst/>
          </a:prstGeom>
          <a:noFill/>
          <a:ln>
            <a:noFill/>
          </a:ln>
        </p:spPr>
        <p:txBody>
          <a:bodyPr wrap="square">
            <a:noAutofit/>
          </a:bodyPr>
          <a:lstStyle/>
          <a:p>
            <a:pPr algn="ctr"/>
            <a:r>
              <a:rPr lang="ja-JP" altLang="en-US" sz="1050" dirty="0" smtClean="0">
                <a:solidFill>
                  <a:schemeClr val="bg1"/>
                </a:solidFill>
                <a:latin typeface="Meiryo" charset="-128"/>
                <a:ea typeface="Meiryo" charset="-128"/>
                <a:cs typeface="Meiryo" charset="-128"/>
              </a:rPr>
              <a:t>会議</a:t>
            </a:r>
            <a:endParaRPr lang="en-US" sz="1200" dirty="0">
              <a:solidFill>
                <a:schemeClr val="bg1"/>
              </a:solidFill>
              <a:latin typeface="Meiryo" charset="-128"/>
              <a:ea typeface="Meiryo" charset="-128"/>
              <a:cs typeface="Meiryo" charset="-128"/>
            </a:endParaRPr>
          </a:p>
        </p:txBody>
      </p:sp>
      <p:grpSp>
        <p:nvGrpSpPr>
          <p:cNvPr id="12" name="Group 11"/>
          <p:cNvGrpSpPr/>
          <p:nvPr/>
        </p:nvGrpSpPr>
        <p:grpSpPr>
          <a:xfrm>
            <a:off x="2851258" y="3461535"/>
            <a:ext cx="1249419" cy="601748"/>
            <a:chOff x="2659737" y="3278415"/>
            <a:chExt cx="1249419" cy="601748"/>
          </a:xfrm>
        </p:grpSpPr>
        <p:sp>
          <p:nvSpPr>
            <p:cNvPr id="76" name="Rectangle 75"/>
            <p:cNvSpPr/>
            <p:nvPr/>
          </p:nvSpPr>
          <p:spPr>
            <a:xfrm>
              <a:off x="2659737" y="3590587"/>
              <a:ext cx="1249419" cy="289576"/>
            </a:xfrm>
            <a:prstGeom prst="rect">
              <a:avLst/>
            </a:prstGeom>
            <a:noFill/>
            <a:ln>
              <a:noFill/>
            </a:ln>
          </p:spPr>
          <p:txBody>
            <a:bodyPr wrap="square">
              <a:noAutofit/>
            </a:bodyPr>
            <a:lstStyle/>
            <a:p>
              <a:pPr algn="ctr"/>
              <a:r>
                <a:rPr lang="ja-JP" altLang="en-US" sz="1050" dirty="0" smtClean="0">
                  <a:solidFill>
                    <a:schemeClr val="tx1">
                      <a:lumMod val="50000"/>
                    </a:schemeClr>
                  </a:solidFill>
                  <a:latin typeface="Meiryo" charset="-128"/>
                  <a:ea typeface="Meiryo" charset="-128"/>
                  <a:cs typeface="Meiryo" charset="-128"/>
                </a:rPr>
                <a:t>サプライ</a:t>
              </a:r>
              <a:r>
                <a:rPr lang="en-US" altLang="ja-JP" sz="1050" dirty="0" smtClean="0">
                  <a:solidFill>
                    <a:schemeClr val="tx1">
                      <a:lumMod val="50000"/>
                    </a:schemeClr>
                  </a:solidFill>
                  <a:latin typeface="Meiryo" charset="-128"/>
                  <a:ea typeface="Meiryo" charset="-128"/>
                  <a:cs typeface="Meiryo" charset="-128"/>
                </a:rPr>
                <a:t/>
              </a:r>
              <a:br>
                <a:rPr lang="en-US" altLang="ja-JP" sz="1050" dirty="0" smtClean="0">
                  <a:solidFill>
                    <a:schemeClr val="tx1">
                      <a:lumMod val="50000"/>
                    </a:schemeClr>
                  </a:solidFill>
                  <a:latin typeface="Meiryo" charset="-128"/>
                  <a:ea typeface="Meiryo" charset="-128"/>
                  <a:cs typeface="Meiryo" charset="-128"/>
                </a:rPr>
              </a:br>
              <a:r>
                <a:rPr lang="ja-JP" altLang="en-US" sz="1050" dirty="0" smtClean="0">
                  <a:solidFill>
                    <a:schemeClr val="tx1">
                      <a:lumMod val="50000"/>
                    </a:schemeClr>
                  </a:solidFill>
                  <a:latin typeface="Meiryo" charset="-128"/>
                  <a:ea typeface="Meiryo" charset="-128"/>
                  <a:cs typeface="Meiryo" charset="-128"/>
                </a:rPr>
                <a:t>チェーン</a:t>
              </a:r>
              <a:endParaRPr lang="en-US" sz="1050" dirty="0">
                <a:solidFill>
                  <a:schemeClr val="tx1">
                    <a:lumMod val="50000"/>
                  </a:schemeClr>
                </a:solidFill>
                <a:latin typeface="Meiryo" charset="-128"/>
                <a:ea typeface="Meiryo" charset="-128"/>
                <a:cs typeface="Meiryo" charset="-128"/>
              </a:endParaRPr>
            </a:p>
          </p:txBody>
        </p:sp>
        <p:grpSp>
          <p:nvGrpSpPr>
            <p:cNvPr id="121" name="Group 120"/>
            <p:cNvGrpSpPr/>
            <p:nvPr/>
          </p:nvGrpSpPr>
          <p:grpSpPr>
            <a:xfrm>
              <a:off x="2957505" y="3278415"/>
              <a:ext cx="560666" cy="328612"/>
              <a:chOff x="4381103" y="3595688"/>
              <a:chExt cx="560666" cy="328612"/>
            </a:xfrm>
            <a:solidFill>
              <a:schemeClr val="tx1">
                <a:lumMod val="60000"/>
                <a:lumOff val="40000"/>
              </a:schemeClr>
            </a:solidFill>
          </p:grpSpPr>
          <p:sp>
            <p:nvSpPr>
              <p:cNvPr id="122" name="Freeform 13"/>
              <p:cNvSpPr>
                <a:spLocks noEditPoints="1"/>
              </p:cNvSpPr>
              <p:nvPr/>
            </p:nvSpPr>
            <p:spPr bwMode="auto">
              <a:xfrm>
                <a:off x="4598590" y="3595688"/>
                <a:ext cx="119063" cy="328612"/>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sp>
            <p:nvSpPr>
              <p:cNvPr id="123" name="Freeform 17"/>
              <p:cNvSpPr>
                <a:spLocks noEditPoints="1"/>
              </p:cNvSpPr>
              <p:nvPr/>
            </p:nvSpPr>
            <p:spPr bwMode="auto">
              <a:xfrm>
                <a:off x="4381103" y="3595688"/>
                <a:ext cx="119062" cy="328612"/>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sp>
            <p:nvSpPr>
              <p:cNvPr id="124" name="Freeform 13"/>
              <p:cNvSpPr>
                <a:spLocks noEditPoints="1"/>
              </p:cNvSpPr>
              <p:nvPr/>
            </p:nvSpPr>
            <p:spPr bwMode="auto">
              <a:xfrm>
                <a:off x="4822706" y="3595688"/>
                <a:ext cx="119063" cy="328612"/>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grpSp>
      </p:grpSp>
      <p:grpSp>
        <p:nvGrpSpPr>
          <p:cNvPr id="11" name="Group 10"/>
          <p:cNvGrpSpPr/>
          <p:nvPr/>
        </p:nvGrpSpPr>
        <p:grpSpPr>
          <a:xfrm>
            <a:off x="631190" y="3461535"/>
            <a:ext cx="857111" cy="615154"/>
            <a:chOff x="440962" y="3250053"/>
            <a:chExt cx="857111" cy="615154"/>
          </a:xfrm>
        </p:grpSpPr>
        <p:grpSp>
          <p:nvGrpSpPr>
            <p:cNvPr id="91" name="Group 90"/>
            <p:cNvGrpSpPr/>
            <p:nvPr/>
          </p:nvGrpSpPr>
          <p:grpSpPr>
            <a:xfrm>
              <a:off x="634586" y="3250053"/>
              <a:ext cx="334962" cy="330200"/>
              <a:chOff x="4071938" y="1866900"/>
              <a:chExt cx="334962" cy="330200"/>
            </a:xfrm>
            <a:solidFill>
              <a:schemeClr val="tx1">
                <a:lumMod val="60000"/>
                <a:lumOff val="40000"/>
              </a:schemeClr>
            </a:solidFill>
          </p:grpSpPr>
          <p:sp>
            <p:nvSpPr>
              <p:cNvPr id="101" name="Freeform 33"/>
              <p:cNvSpPr>
                <a:spLocks noEditPoints="1"/>
              </p:cNvSpPr>
              <p:nvPr/>
            </p:nvSpPr>
            <p:spPr bwMode="auto">
              <a:xfrm>
                <a:off x="4071938" y="1866900"/>
                <a:ext cx="119062" cy="330200"/>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sp>
            <p:nvSpPr>
              <p:cNvPr id="113" name="Freeform 37"/>
              <p:cNvSpPr>
                <a:spLocks noEditPoints="1"/>
              </p:cNvSpPr>
              <p:nvPr/>
            </p:nvSpPr>
            <p:spPr bwMode="auto">
              <a:xfrm>
                <a:off x="4287838" y="1866900"/>
                <a:ext cx="119062" cy="330200"/>
              </a:xfrm>
              <a:custGeom>
                <a:avLst/>
                <a:gdLst>
                  <a:gd name="T0" fmla="*/ 251 w 399"/>
                  <a:gd name="T1" fmla="*/ 1106 h 1106"/>
                  <a:gd name="T2" fmla="*/ 141 w 399"/>
                  <a:gd name="T3" fmla="*/ 1106 h 1106"/>
                  <a:gd name="T4" fmla="*/ 80 w 399"/>
                  <a:gd name="T5" fmla="*/ 1045 h 1106"/>
                  <a:gd name="T6" fmla="*/ 80 w 399"/>
                  <a:gd name="T7" fmla="*/ 730 h 1106"/>
                  <a:gd name="T8" fmla="*/ 61 w 399"/>
                  <a:gd name="T9" fmla="*/ 730 h 1106"/>
                  <a:gd name="T10" fmla="*/ 0 w 399"/>
                  <a:gd name="T11" fmla="*/ 668 h 1106"/>
                  <a:gd name="T12" fmla="*/ 0 w 399"/>
                  <a:gd name="T13" fmla="*/ 337 h 1106"/>
                  <a:gd name="T14" fmla="*/ 61 w 399"/>
                  <a:gd name="T15" fmla="*/ 275 h 1106"/>
                  <a:gd name="T16" fmla="*/ 337 w 399"/>
                  <a:gd name="T17" fmla="*/ 275 h 1106"/>
                  <a:gd name="T18" fmla="*/ 399 w 399"/>
                  <a:gd name="T19" fmla="*/ 337 h 1106"/>
                  <a:gd name="T20" fmla="*/ 399 w 399"/>
                  <a:gd name="T21" fmla="*/ 668 h 1106"/>
                  <a:gd name="T22" fmla="*/ 337 w 399"/>
                  <a:gd name="T23" fmla="*/ 730 h 1106"/>
                  <a:gd name="T24" fmla="*/ 312 w 399"/>
                  <a:gd name="T25" fmla="*/ 730 h 1106"/>
                  <a:gd name="T26" fmla="*/ 312 w 399"/>
                  <a:gd name="T27" fmla="*/ 1045 h 1106"/>
                  <a:gd name="T28" fmla="*/ 251 w 399"/>
                  <a:gd name="T29" fmla="*/ 1106 h 1106"/>
                  <a:gd name="T30" fmla="*/ 326 w 399"/>
                  <a:gd name="T31" fmla="*/ 127 h 1106"/>
                  <a:gd name="T32" fmla="*/ 199 w 399"/>
                  <a:gd name="T33" fmla="*/ 0 h 1106"/>
                  <a:gd name="T34" fmla="*/ 73 w 399"/>
                  <a:gd name="T35" fmla="*/ 127 h 1106"/>
                  <a:gd name="T36" fmla="*/ 199 w 399"/>
                  <a:gd name="T37" fmla="*/ 253 h 1106"/>
                  <a:gd name="T38" fmla="*/ 326 w 399"/>
                  <a:gd name="T39" fmla="*/ 12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1106">
                    <a:moveTo>
                      <a:pt x="251" y="1106"/>
                    </a:moveTo>
                    <a:cubicBezTo>
                      <a:pt x="141" y="1106"/>
                      <a:pt x="141" y="1106"/>
                      <a:pt x="141" y="1106"/>
                    </a:cubicBezTo>
                    <a:cubicBezTo>
                      <a:pt x="107" y="1106"/>
                      <a:pt x="80" y="1079"/>
                      <a:pt x="80" y="1045"/>
                    </a:cubicBezTo>
                    <a:cubicBezTo>
                      <a:pt x="80" y="730"/>
                      <a:pt x="80" y="730"/>
                      <a:pt x="80" y="730"/>
                    </a:cubicBezTo>
                    <a:cubicBezTo>
                      <a:pt x="61" y="730"/>
                      <a:pt x="61" y="730"/>
                      <a:pt x="61" y="730"/>
                    </a:cubicBezTo>
                    <a:cubicBezTo>
                      <a:pt x="28" y="730"/>
                      <a:pt x="0" y="702"/>
                      <a:pt x="0" y="668"/>
                    </a:cubicBezTo>
                    <a:cubicBezTo>
                      <a:pt x="0" y="337"/>
                      <a:pt x="0" y="337"/>
                      <a:pt x="0" y="337"/>
                    </a:cubicBezTo>
                    <a:cubicBezTo>
                      <a:pt x="0" y="303"/>
                      <a:pt x="28" y="275"/>
                      <a:pt x="61" y="275"/>
                    </a:cubicBezTo>
                    <a:cubicBezTo>
                      <a:pt x="337" y="275"/>
                      <a:pt x="337" y="275"/>
                      <a:pt x="337" y="275"/>
                    </a:cubicBezTo>
                    <a:cubicBezTo>
                      <a:pt x="371" y="275"/>
                      <a:pt x="399" y="303"/>
                      <a:pt x="399" y="337"/>
                    </a:cubicBezTo>
                    <a:cubicBezTo>
                      <a:pt x="399" y="668"/>
                      <a:pt x="399" y="668"/>
                      <a:pt x="399" y="668"/>
                    </a:cubicBezTo>
                    <a:cubicBezTo>
                      <a:pt x="399" y="702"/>
                      <a:pt x="371" y="730"/>
                      <a:pt x="337" y="730"/>
                    </a:cubicBezTo>
                    <a:cubicBezTo>
                      <a:pt x="312" y="730"/>
                      <a:pt x="312" y="730"/>
                      <a:pt x="312" y="730"/>
                    </a:cubicBezTo>
                    <a:cubicBezTo>
                      <a:pt x="312" y="1045"/>
                      <a:pt x="312" y="1045"/>
                      <a:pt x="312" y="1045"/>
                    </a:cubicBezTo>
                    <a:cubicBezTo>
                      <a:pt x="312" y="1079"/>
                      <a:pt x="285" y="1106"/>
                      <a:pt x="251" y="1106"/>
                    </a:cubicBezTo>
                    <a:close/>
                    <a:moveTo>
                      <a:pt x="326" y="127"/>
                    </a:moveTo>
                    <a:cubicBezTo>
                      <a:pt x="326" y="57"/>
                      <a:pt x="269" y="0"/>
                      <a:pt x="199" y="0"/>
                    </a:cubicBezTo>
                    <a:cubicBezTo>
                      <a:pt x="130" y="0"/>
                      <a:pt x="73" y="57"/>
                      <a:pt x="73" y="127"/>
                    </a:cubicBezTo>
                    <a:cubicBezTo>
                      <a:pt x="73" y="197"/>
                      <a:pt x="130" y="253"/>
                      <a:pt x="199" y="253"/>
                    </a:cubicBezTo>
                    <a:cubicBezTo>
                      <a:pt x="269" y="253"/>
                      <a:pt x="326" y="197"/>
                      <a:pt x="326"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tx1">
                      <a:lumMod val="50000"/>
                    </a:schemeClr>
                  </a:solidFill>
                  <a:latin typeface="Meiryo" charset="-128"/>
                  <a:ea typeface="Meiryo" charset="-128"/>
                  <a:cs typeface="Meiryo" charset="-128"/>
                </a:endParaRPr>
              </a:p>
            </p:txBody>
          </p:sp>
        </p:grpSp>
        <p:sp>
          <p:nvSpPr>
            <p:cNvPr id="125" name="Rectangle 124"/>
            <p:cNvSpPr/>
            <p:nvPr/>
          </p:nvSpPr>
          <p:spPr>
            <a:xfrm>
              <a:off x="440962" y="3575631"/>
              <a:ext cx="857111" cy="289576"/>
            </a:xfrm>
            <a:prstGeom prst="rect">
              <a:avLst/>
            </a:prstGeom>
            <a:noFill/>
            <a:ln>
              <a:noFill/>
            </a:ln>
          </p:spPr>
          <p:txBody>
            <a:bodyPr wrap="square">
              <a:noAutofit/>
            </a:bodyPr>
            <a:lstStyle/>
            <a:p>
              <a:pPr algn="ctr"/>
              <a:r>
                <a:rPr lang="ja-JP" altLang="en-US" sz="1050" dirty="0" smtClean="0">
                  <a:solidFill>
                    <a:schemeClr val="tx1">
                      <a:lumMod val="50000"/>
                    </a:schemeClr>
                  </a:solidFill>
                  <a:latin typeface="Meiryo" charset="-128"/>
                  <a:ea typeface="Meiryo" charset="-128"/>
                  <a:cs typeface="Meiryo" charset="-128"/>
                </a:rPr>
                <a:t>パートナー</a:t>
              </a:r>
              <a:endParaRPr lang="en-US" sz="1050" dirty="0">
                <a:solidFill>
                  <a:schemeClr val="tx1">
                    <a:lumMod val="50000"/>
                  </a:schemeClr>
                </a:solidFill>
                <a:latin typeface="Meiryo" charset="-128"/>
                <a:ea typeface="Meiryo" charset="-128"/>
                <a:cs typeface="Meiryo" charset="-128"/>
              </a:endParaRPr>
            </a:p>
          </p:txBody>
        </p:sp>
      </p:grpSp>
      <p:sp>
        <p:nvSpPr>
          <p:cNvPr id="127" name="Rectangle 126"/>
          <p:cNvSpPr/>
          <p:nvPr/>
        </p:nvSpPr>
        <p:spPr>
          <a:xfrm>
            <a:off x="1729488" y="3676058"/>
            <a:ext cx="1027950" cy="289576"/>
          </a:xfrm>
          <a:prstGeom prst="rect">
            <a:avLst/>
          </a:prstGeom>
          <a:noFill/>
          <a:ln>
            <a:noFill/>
          </a:ln>
        </p:spPr>
        <p:txBody>
          <a:bodyPr wrap="square">
            <a:noAutofit/>
          </a:bodyPr>
          <a:lstStyle/>
          <a:p>
            <a:pPr algn="ctr"/>
            <a:r>
              <a:rPr lang="ja-JP" altLang="en-US" sz="1050" dirty="0" smtClean="0">
                <a:solidFill>
                  <a:schemeClr val="bg1"/>
                </a:solidFill>
                <a:latin typeface="Meiryo" charset="-128"/>
                <a:ea typeface="Meiryo" charset="-128"/>
                <a:cs typeface="Meiryo" charset="-128"/>
              </a:rPr>
              <a:t>人</a:t>
            </a:r>
            <a:endParaRPr lang="en-US" sz="1050" dirty="0">
              <a:solidFill>
                <a:schemeClr val="bg1"/>
              </a:solidFill>
              <a:latin typeface="Meiryo" charset="-128"/>
              <a:ea typeface="Meiryo" charset="-128"/>
              <a:cs typeface="Meiryo" charset="-128"/>
            </a:endParaRPr>
          </a:p>
        </p:txBody>
      </p:sp>
      <p:sp>
        <p:nvSpPr>
          <p:cNvPr id="129" name="Rectangle 128"/>
          <p:cNvSpPr/>
          <p:nvPr/>
        </p:nvSpPr>
        <p:spPr>
          <a:xfrm>
            <a:off x="1705142" y="1511497"/>
            <a:ext cx="1027950" cy="289576"/>
          </a:xfrm>
          <a:prstGeom prst="rect">
            <a:avLst/>
          </a:prstGeom>
          <a:noFill/>
          <a:ln>
            <a:noFill/>
          </a:ln>
        </p:spPr>
        <p:txBody>
          <a:bodyPr wrap="square">
            <a:noAutofit/>
          </a:bodyPr>
          <a:lstStyle/>
          <a:p>
            <a:pPr algn="ctr"/>
            <a:r>
              <a:rPr lang="ja-JP" altLang="en-US" sz="1050" dirty="0" smtClean="0">
                <a:solidFill>
                  <a:schemeClr val="bg1"/>
                </a:solidFill>
                <a:latin typeface="Meiryo" charset="-128"/>
                <a:ea typeface="Meiryo" charset="-128"/>
                <a:cs typeface="Meiryo" charset="-128"/>
              </a:rPr>
              <a:t>プロセス</a:t>
            </a:r>
            <a:r>
              <a:rPr lang="en-US" altLang="ja-JP" sz="1050" dirty="0" smtClean="0">
                <a:solidFill>
                  <a:schemeClr val="bg1"/>
                </a:solidFill>
                <a:latin typeface="Meiryo" charset="-128"/>
                <a:ea typeface="Meiryo" charset="-128"/>
                <a:cs typeface="Meiryo" charset="-128"/>
              </a:rPr>
              <a:t/>
            </a:r>
            <a:br>
              <a:rPr lang="en-US" altLang="ja-JP" sz="1050" dirty="0" smtClean="0">
                <a:solidFill>
                  <a:schemeClr val="bg1"/>
                </a:solidFill>
                <a:latin typeface="Meiryo" charset="-128"/>
                <a:ea typeface="Meiryo" charset="-128"/>
                <a:cs typeface="Meiryo" charset="-128"/>
              </a:rPr>
            </a:br>
            <a:r>
              <a:rPr lang="ja-JP" altLang="en-US" sz="1050" dirty="0" smtClean="0">
                <a:solidFill>
                  <a:schemeClr val="bg1"/>
                </a:solidFill>
                <a:latin typeface="Meiryo" charset="-128"/>
                <a:ea typeface="Meiryo" charset="-128"/>
                <a:cs typeface="Meiryo" charset="-128"/>
              </a:rPr>
              <a:t>・</a:t>
            </a:r>
            <a:endParaRPr lang="en-US" altLang="ja-JP" sz="1050" dirty="0" smtClean="0">
              <a:solidFill>
                <a:schemeClr val="bg1"/>
              </a:solidFill>
              <a:latin typeface="Meiryo" charset="-128"/>
              <a:ea typeface="Meiryo" charset="-128"/>
              <a:cs typeface="Meiryo" charset="-128"/>
            </a:endParaRPr>
          </a:p>
          <a:p>
            <a:pPr algn="ctr"/>
            <a:r>
              <a:rPr lang="ja-JP" altLang="en-US" sz="1050" dirty="0" smtClean="0">
                <a:solidFill>
                  <a:schemeClr val="bg1"/>
                </a:solidFill>
                <a:latin typeface="Meiryo" charset="-128"/>
                <a:ea typeface="Meiryo" charset="-128"/>
                <a:cs typeface="Meiryo" charset="-128"/>
              </a:rPr>
              <a:t>役割</a:t>
            </a:r>
            <a:endParaRPr lang="en-US" sz="1050" dirty="0">
              <a:solidFill>
                <a:schemeClr val="bg1"/>
              </a:solidFill>
              <a:latin typeface="Meiryo" charset="-128"/>
              <a:ea typeface="Meiryo" charset="-128"/>
              <a:cs typeface="Meiryo" charset="-128"/>
            </a:endParaRPr>
          </a:p>
        </p:txBody>
      </p:sp>
      <p:sp>
        <p:nvSpPr>
          <p:cNvPr id="132" name="Trapezoid 27"/>
          <p:cNvSpPr/>
          <p:nvPr/>
        </p:nvSpPr>
        <p:spPr>
          <a:xfrm rot="16200000">
            <a:off x="2242320" y="1926284"/>
            <a:ext cx="3731626" cy="1851477"/>
          </a:xfrm>
          <a:custGeom>
            <a:avLst/>
            <a:gdLst>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88" h="4009082">
                <a:moveTo>
                  <a:pt x="0" y="4009082"/>
                </a:moveTo>
                <a:cubicBezTo>
                  <a:pt x="1139636" y="2792464"/>
                  <a:pt x="1756757" y="1423446"/>
                  <a:pt x="1949336" y="0"/>
                </a:cubicBezTo>
                <a:lnTo>
                  <a:pt x="2739852" y="0"/>
                </a:lnTo>
                <a:cubicBezTo>
                  <a:pt x="2910660" y="1434332"/>
                  <a:pt x="3549552" y="2890435"/>
                  <a:pt x="4689188" y="4009082"/>
                </a:cubicBezTo>
                <a:lnTo>
                  <a:pt x="0" y="4009082"/>
                </a:lnTo>
                <a:close/>
              </a:path>
            </a:pathLst>
          </a:custGeom>
          <a:solidFill>
            <a:schemeClr val="bg1">
              <a:lumMod val="75000"/>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61722" rIns="0" bIns="0" rtlCol="0" anchor="ctr"/>
          <a:lstStyle/>
          <a:p>
            <a:pPr algn="ctr" defTabSz="411382" fontAlgn="auto">
              <a:spcBef>
                <a:spcPts val="0"/>
              </a:spcBef>
              <a:spcAft>
                <a:spcPts val="0"/>
              </a:spcAft>
            </a:pPr>
            <a:endParaRPr lang="en-US" sz="1000" kern="0" dirty="0">
              <a:solidFill>
                <a:srgbClr val="FFFFFF"/>
              </a:solidFill>
              <a:latin typeface="Meiryo" charset="-128"/>
              <a:ea typeface="Meiryo" charset="-128"/>
              <a:cs typeface="Meiryo" charset="-128"/>
              <a:sym typeface="Helvetica"/>
            </a:endParaRPr>
          </a:p>
        </p:txBody>
      </p:sp>
      <p:grpSp>
        <p:nvGrpSpPr>
          <p:cNvPr id="21" name="Group 20"/>
          <p:cNvGrpSpPr/>
          <p:nvPr/>
        </p:nvGrpSpPr>
        <p:grpSpPr>
          <a:xfrm>
            <a:off x="6780751" y="610479"/>
            <a:ext cx="2301093" cy="1263992"/>
            <a:chOff x="6541644" y="610488"/>
            <a:chExt cx="2301093" cy="1263992"/>
          </a:xfrm>
        </p:grpSpPr>
        <p:sp>
          <p:nvSpPr>
            <p:cNvPr id="145" name="TextBox 144"/>
            <p:cNvSpPr txBox="1"/>
            <p:nvPr/>
          </p:nvSpPr>
          <p:spPr>
            <a:xfrm>
              <a:off x="6879231" y="784666"/>
              <a:ext cx="1909775" cy="915635"/>
            </a:xfrm>
            <a:prstGeom prst="rect">
              <a:avLst/>
            </a:prstGeom>
            <a:noFill/>
          </p:spPr>
          <p:txBody>
            <a:bodyPr wrap="square" lIns="68580" tIns="34290" rIns="68580" bIns="34290" rtlCol="0">
              <a:spAutoFit/>
            </a:bodyPr>
            <a:lstStyle/>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合意の形成</a:t>
              </a:r>
              <a:r>
                <a:rPr lang="en-US" sz="1100" dirty="0" smtClean="0">
                  <a:solidFill>
                    <a:srgbClr val="676767">
                      <a:lumMod val="50000"/>
                    </a:srgbClr>
                  </a:solidFill>
                  <a:latin typeface="Meiryo" charset="-128"/>
                  <a:ea typeface="Meiryo" charset="-128"/>
                  <a:cs typeface="Meiryo" charset="-128"/>
                </a:rPr>
                <a:t> </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問題の解決</a:t>
              </a:r>
              <a:r>
                <a:rPr lang="en-US" sz="1100" dirty="0" smtClean="0">
                  <a:solidFill>
                    <a:srgbClr val="676767">
                      <a:lumMod val="50000"/>
                    </a:srgbClr>
                  </a:solidFill>
                  <a:latin typeface="Meiryo" charset="-128"/>
                  <a:ea typeface="Meiryo" charset="-128"/>
                  <a:cs typeface="Meiryo" charset="-128"/>
                </a:rPr>
                <a:t> </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期限の策定</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長期プランニング</a:t>
              </a:r>
              <a:r>
                <a:rPr lang="en-US" sz="1100" dirty="0" smtClean="0">
                  <a:solidFill>
                    <a:srgbClr val="676767">
                      <a:lumMod val="50000"/>
                    </a:srgbClr>
                  </a:solidFill>
                  <a:latin typeface="Meiryo" charset="-128"/>
                  <a:ea typeface="Meiryo" charset="-128"/>
                  <a:cs typeface="Meiryo" charset="-128"/>
                </a:rPr>
                <a:t> </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緊急事項のハンドリング</a:t>
              </a:r>
              <a:r>
                <a:rPr lang="en-US" sz="1100" dirty="0" smtClean="0">
                  <a:solidFill>
                    <a:srgbClr val="676767">
                      <a:lumMod val="50000"/>
                    </a:srgbClr>
                  </a:solidFill>
                  <a:latin typeface="Meiryo" charset="-128"/>
                  <a:ea typeface="Meiryo" charset="-128"/>
                  <a:cs typeface="Meiryo" charset="-128"/>
                </a:rPr>
                <a:t> </a:t>
              </a:r>
              <a:endParaRPr lang="en-US" sz="1100" dirty="0">
                <a:solidFill>
                  <a:srgbClr val="676767">
                    <a:lumMod val="50000"/>
                  </a:srgbClr>
                </a:solidFill>
                <a:latin typeface="Meiryo" charset="-128"/>
                <a:ea typeface="Meiryo" charset="-128"/>
                <a:cs typeface="Meiryo" charset="-128"/>
              </a:endParaRPr>
            </a:p>
          </p:txBody>
        </p:sp>
        <p:grpSp>
          <p:nvGrpSpPr>
            <p:cNvPr id="149" name="Group 148"/>
            <p:cNvGrpSpPr/>
            <p:nvPr/>
          </p:nvGrpSpPr>
          <p:grpSpPr>
            <a:xfrm>
              <a:off x="6541644" y="610488"/>
              <a:ext cx="2301093" cy="1263992"/>
              <a:chOff x="6341703" y="576470"/>
              <a:chExt cx="1475981" cy="496683"/>
            </a:xfrm>
          </p:grpSpPr>
          <p:sp>
            <p:nvSpPr>
              <p:cNvPr id="151" name="Arc 150"/>
              <p:cNvSpPr/>
              <p:nvPr/>
            </p:nvSpPr>
            <p:spPr>
              <a:xfrm>
                <a:off x="7134990" y="576470"/>
                <a:ext cx="682694" cy="496683"/>
              </a:xfrm>
              <a:prstGeom prst="arc">
                <a:avLst>
                  <a:gd name="adj1" fmla="val 16200000"/>
                  <a:gd name="adj2" fmla="val 5417416"/>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eiryo" charset="-128"/>
                  <a:ea typeface="Meiryo" charset="-128"/>
                  <a:cs typeface="Meiryo" charset="-128"/>
                </a:endParaRPr>
              </a:p>
            </p:txBody>
          </p:sp>
          <p:sp>
            <p:nvSpPr>
              <p:cNvPr id="155" name="Arc 154"/>
              <p:cNvSpPr/>
              <p:nvPr/>
            </p:nvSpPr>
            <p:spPr>
              <a:xfrm flipH="1">
                <a:off x="6341703" y="576470"/>
                <a:ext cx="769568" cy="496683"/>
              </a:xfrm>
              <a:prstGeom prst="arc">
                <a:avLst>
                  <a:gd name="adj1" fmla="val 16200000"/>
                  <a:gd name="adj2" fmla="val 5040949"/>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Meiryo" charset="-128"/>
                  <a:ea typeface="Meiryo" charset="-128"/>
                  <a:cs typeface="Meiryo" charset="-128"/>
                </a:endParaRPr>
              </a:p>
            </p:txBody>
          </p:sp>
          <p:cxnSp>
            <p:nvCxnSpPr>
              <p:cNvPr id="156" name="Straight Arrow Connector 155"/>
              <p:cNvCxnSpPr/>
              <p:nvPr/>
            </p:nvCxnSpPr>
            <p:spPr>
              <a:xfrm>
                <a:off x="6747860" y="576470"/>
                <a:ext cx="652141" cy="0"/>
              </a:xfrm>
              <a:prstGeom prst="straightConnector1">
                <a:avLst/>
              </a:prstGeom>
              <a:ln w="127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flipH="1">
                <a:off x="6796026" y="1073149"/>
                <a:ext cx="678341" cy="0"/>
              </a:xfrm>
              <a:prstGeom prst="straightConnector1">
                <a:avLst/>
              </a:prstGeom>
              <a:ln w="127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cxnSp>
        <p:nvCxnSpPr>
          <p:cNvPr id="159" name="Straight Arrow Connector 158"/>
          <p:cNvCxnSpPr/>
          <p:nvPr/>
        </p:nvCxnSpPr>
        <p:spPr>
          <a:xfrm flipV="1">
            <a:off x="5857194" y="1660416"/>
            <a:ext cx="13541" cy="680469"/>
          </a:xfrm>
          <a:prstGeom prst="straightConnector1">
            <a:avLst/>
          </a:prstGeom>
          <a:ln w="12700">
            <a:solidFill>
              <a:schemeClr val="accent5"/>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flipV="1">
            <a:off x="5843653" y="3235396"/>
            <a:ext cx="13541" cy="680469"/>
          </a:xfrm>
          <a:prstGeom prst="straightConnector1">
            <a:avLst/>
          </a:prstGeom>
          <a:ln w="12700">
            <a:solidFill>
              <a:schemeClr val="accent5"/>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6770021" y="2133584"/>
            <a:ext cx="2301093" cy="1263992"/>
            <a:chOff x="6559709" y="2133584"/>
            <a:chExt cx="2301093" cy="1263992"/>
          </a:xfrm>
        </p:grpSpPr>
        <p:sp>
          <p:nvSpPr>
            <p:cNvPr id="162" name="TextBox 161"/>
            <p:cNvSpPr txBox="1"/>
            <p:nvPr/>
          </p:nvSpPr>
          <p:spPr>
            <a:xfrm>
              <a:off x="6875384" y="2338532"/>
              <a:ext cx="1909775" cy="915635"/>
            </a:xfrm>
            <a:prstGeom prst="rect">
              <a:avLst/>
            </a:prstGeom>
            <a:noFill/>
          </p:spPr>
          <p:txBody>
            <a:bodyPr wrap="square" lIns="68580" tIns="34290" rIns="68580" bIns="34290" rtlCol="0">
              <a:spAutoFit/>
            </a:bodyPr>
            <a:lstStyle/>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ビジョンの共有</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戦略を議論する</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レビュー</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概要の把握</a:t>
              </a:r>
              <a:r>
                <a:rPr lang="en-US" sz="1100" dirty="0" smtClean="0">
                  <a:solidFill>
                    <a:srgbClr val="676767">
                      <a:lumMod val="50000"/>
                    </a:srgbClr>
                  </a:solidFill>
                  <a:latin typeface="Meiryo" charset="-128"/>
                  <a:ea typeface="Meiryo" charset="-128"/>
                  <a:cs typeface="Meiryo" charset="-128"/>
                </a:rPr>
                <a:t> </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トレーニング</a:t>
              </a:r>
              <a:endParaRPr lang="en-US" sz="1100" dirty="0">
                <a:solidFill>
                  <a:srgbClr val="676767">
                    <a:lumMod val="50000"/>
                  </a:srgbClr>
                </a:solidFill>
                <a:latin typeface="Meiryo" charset="-128"/>
                <a:ea typeface="Meiryo" charset="-128"/>
                <a:cs typeface="Meiryo" charset="-128"/>
              </a:endParaRPr>
            </a:p>
          </p:txBody>
        </p:sp>
        <p:grpSp>
          <p:nvGrpSpPr>
            <p:cNvPr id="163" name="Group 162"/>
            <p:cNvGrpSpPr/>
            <p:nvPr/>
          </p:nvGrpSpPr>
          <p:grpSpPr>
            <a:xfrm>
              <a:off x="6559709" y="2133584"/>
              <a:ext cx="2301093" cy="1263992"/>
              <a:chOff x="6341703" y="576470"/>
              <a:chExt cx="1475981" cy="496683"/>
            </a:xfrm>
          </p:grpSpPr>
          <p:sp>
            <p:nvSpPr>
              <p:cNvPr id="164" name="Arc 163"/>
              <p:cNvSpPr/>
              <p:nvPr/>
            </p:nvSpPr>
            <p:spPr>
              <a:xfrm>
                <a:off x="7134990" y="576470"/>
                <a:ext cx="682694" cy="496683"/>
              </a:xfrm>
              <a:prstGeom prst="arc">
                <a:avLst>
                  <a:gd name="adj1" fmla="val 16200000"/>
                  <a:gd name="adj2" fmla="val 5417416"/>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eiryo" charset="-128"/>
                  <a:ea typeface="Meiryo" charset="-128"/>
                  <a:cs typeface="Meiryo" charset="-128"/>
                </a:endParaRPr>
              </a:p>
            </p:txBody>
          </p:sp>
          <p:sp>
            <p:nvSpPr>
              <p:cNvPr id="165" name="Arc 164"/>
              <p:cNvSpPr/>
              <p:nvPr/>
            </p:nvSpPr>
            <p:spPr>
              <a:xfrm flipH="1">
                <a:off x="6341703" y="576470"/>
                <a:ext cx="769568" cy="496683"/>
              </a:xfrm>
              <a:prstGeom prst="arc">
                <a:avLst>
                  <a:gd name="adj1" fmla="val 16200000"/>
                  <a:gd name="adj2" fmla="val 5040949"/>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Meiryo" charset="-128"/>
                  <a:ea typeface="Meiryo" charset="-128"/>
                  <a:cs typeface="Meiryo" charset="-128"/>
                </a:endParaRPr>
              </a:p>
            </p:txBody>
          </p:sp>
          <p:cxnSp>
            <p:nvCxnSpPr>
              <p:cNvPr id="166" name="Straight Arrow Connector 165"/>
              <p:cNvCxnSpPr/>
              <p:nvPr/>
            </p:nvCxnSpPr>
            <p:spPr>
              <a:xfrm>
                <a:off x="6747860" y="576470"/>
                <a:ext cx="652141" cy="0"/>
              </a:xfrm>
              <a:prstGeom prst="straightConnector1">
                <a:avLst/>
              </a:prstGeom>
              <a:ln w="127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flipH="1">
                <a:off x="6796026" y="1073149"/>
                <a:ext cx="678341" cy="0"/>
              </a:xfrm>
              <a:prstGeom prst="straightConnector1">
                <a:avLst/>
              </a:prstGeom>
              <a:ln w="127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grpSp>
        <p:nvGrpSpPr>
          <p:cNvPr id="26" name="Group 25"/>
          <p:cNvGrpSpPr/>
          <p:nvPr/>
        </p:nvGrpSpPr>
        <p:grpSpPr>
          <a:xfrm>
            <a:off x="6770021" y="3656680"/>
            <a:ext cx="2301093" cy="1263992"/>
            <a:chOff x="6559709" y="3656680"/>
            <a:chExt cx="2301093" cy="1263992"/>
          </a:xfrm>
        </p:grpSpPr>
        <p:sp>
          <p:nvSpPr>
            <p:cNvPr id="168" name="TextBox 167"/>
            <p:cNvSpPr txBox="1"/>
            <p:nvPr/>
          </p:nvSpPr>
          <p:spPr>
            <a:xfrm>
              <a:off x="6875383" y="3964536"/>
              <a:ext cx="1909775" cy="746358"/>
            </a:xfrm>
            <a:prstGeom prst="rect">
              <a:avLst/>
            </a:prstGeom>
            <a:noFill/>
          </p:spPr>
          <p:txBody>
            <a:bodyPr wrap="square" lIns="68580" tIns="34290" rIns="68580" bIns="34290" rtlCol="0">
              <a:spAutoFit/>
            </a:bodyPr>
            <a:lstStyle/>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１対１</a:t>
              </a:r>
              <a:endParaRPr lang="en-US" altLang="ja-JP" sz="1100" dirty="0" smtClean="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部署内・部署間</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チーム</a:t>
              </a:r>
              <a:r>
                <a:rPr lang="en-US" altLang="ja-JP" sz="1100" dirty="0" smtClean="0">
                  <a:solidFill>
                    <a:srgbClr val="676767">
                      <a:lumMod val="50000"/>
                    </a:srgbClr>
                  </a:solidFill>
                  <a:latin typeface="Meiryo" charset="-128"/>
                  <a:ea typeface="Meiryo" charset="-128"/>
                  <a:cs typeface="Meiryo" charset="-128"/>
                </a:rPr>
                <a:t> </a:t>
              </a:r>
              <a:r>
                <a:rPr lang="ja-JP" altLang="en-US" sz="1100" dirty="0" smtClean="0">
                  <a:solidFill>
                    <a:srgbClr val="676767">
                      <a:lumMod val="50000"/>
                    </a:srgbClr>
                  </a:solidFill>
                  <a:latin typeface="Meiryo" charset="-128"/>
                  <a:ea typeface="Meiryo" charset="-128"/>
                  <a:cs typeface="Meiryo" charset="-128"/>
                </a:rPr>
                <a:t>ディスカッション</a:t>
              </a:r>
              <a:endParaRPr lang="en-US" sz="1100" dirty="0">
                <a:solidFill>
                  <a:srgbClr val="676767">
                    <a:lumMod val="50000"/>
                  </a:srgbClr>
                </a:solidFill>
                <a:latin typeface="Meiryo" charset="-128"/>
                <a:ea typeface="Meiryo" charset="-128"/>
                <a:cs typeface="Meiryo" charset="-128"/>
              </a:endParaRPr>
            </a:p>
            <a:p>
              <a:pPr marL="171450" indent="-171450" defTabSz="685664">
                <a:buFont typeface="Courier New" charset="0"/>
                <a:buChar char="o"/>
              </a:pPr>
              <a:r>
                <a:rPr lang="ja-JP" altLang="en-US" sz="1100" dirty="0" smtClean="0">
                  <a:solidFill>
                    <a:srgbClr val="676767">
                      <a:lumMod val="50000"/>
                    </a:srgbClr>
                  </a:solidFill>
                  <a:latin typeface="Meiryo" charset="-128"/>
                  <a:ea typeface="Meiryo" charset="-128"/>
                  <a:cs typeface="Meiryo" charset="-128"/>
                </a:rPr>
                <a:t>タウンホール</a:t>
              </a:r>
              <a:endParaRPr lang="en-US" sz="1100" dirty="0">
                <a:solidFill>
                  <a:srgbClr val="676767">
                    <a:lumMod val="50000"/>
                  </a:srgbClr>
                </a:solidFill>
                <a:latin typeface="Meiryo" charset="-128"/>
                <a:ea typeface="Meiryo" charset="-128"/>
                <a:cs typeface="Meiryo" charset="-128"/>
              </a:endParaRPr>
            </a:p>
          </p:txBody>
        </p:sp>
        <p:grpSp>
          <p:nvGrpSpPr>
            <p:cNvPr id="169" name="Group 168"/>
            <p:cNvGrpSpPr/>
            <p:nvPr/>
          </p:nvGrpSpPr>
          <p:grpSpPr>
            <a:xfrm>
              <a:off x="6559709" y="3656680"/>
              <a:ext cx="2301093" cy="1263992"/>
              <a:chOff x="6341703" y="576470"/>
              <a:chExt cx="1475981" cy="496683"/>
            </a:xfrm>
          </p:grpSpPr>
          <p:sp>
            <p:nvSpPr>
              <p:cNvPr id="170" name="Arc 169"/>
              <p:cNvSpPr/>
              <p:nvPr/>
            </p:nvSpPr>
            <p:spPr>
              <a:xfrm>
                <a:off x="7134990" y="576470"/>
                <a:ext cx="682694" cy="496683"/>
              </a:xfrm>
              <a:prstGeom prst="arc">
                <a:avLst>
                  <a:gd name="adj1" fmla="val 16200000"/>
                  <a:gd name="adj2" fmla="val 5417416"/>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eiryo" charset="-128"/>
                  <a:ea typeface="Meiryo" charset="-128"/>
                  <a:cs typeface="Meiryo" charset="-128"/>
                </a:endParaRPr>
              </a:p>
            </p:txBody>
          </p:sp>
          <p:sp>
            <p:nvSpPr>
              <p:cNvPr id="171" name="Arc 170"/>
              <p:cNvSpPr/>
              <p:nvPr/>
            </p:nvSpPr>
            <p:spPr>
              <a:xfrm flipH="1">
                <a:off x="6341703" y="576470"/>
                <a:ext cx="769568" cy="496683"/>
              </a:xfrm>
              <a:prstGeom prst="arc">
                <a:avLst>
                  <a:gd name="adj1" fmla="val 16200000"/>
                  <a:gd name="adj2" fmla="val 5040949"/>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Meiryo" charset="-128"/>
                  <a:ea typeface="Meiryo" charset="-128"/>
                  <a:cs typeface="Meiryo" charset="-128"/>
                </a:endParaRPr>
              </a:p>
            </p:txBody>
          </p:sp>
          <p:cxnSp>
            <p:nvCxnSpPr>
              <p:cNvPr id="172" name="Straight Arrow Connector 171"/>
              <p:cNvCxnSpPr/>
              <p:nvPr/>
            </p:nvCxnSpPr>
            <p:spPr>
              <a:xfrm>
                <a:off x="6747860" y="576470"/>
                <a:ext cx="652141" cy="0"/>
              </a:xfrm>
              <a:prstGeom prst="straightConnector1">
                <a:avLst/>
              </a:prstGeom>
              <a:ln w="127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flipH="1">
                <a:off x="6796026" y="1073149"/>
                <a:ext cx="678341" cy="0"/>
              </a:xfrm>
              <a:prstGeom prst="straightConnector1">
                <a:avLst/>
              </a:prstGeom>
              <a:ln w="127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cxnSp>
        <p:nvCxnSpPr>
          <p:cNvPr id="174" name="Straight Connector 173"/>
          <p:cNvCxnSpPr/>
          <p:nvPr/>
        </p:nvCxnSpPr>
        <p:spPr>
          <a:xfrm>
            <a:off x="3182393" y="2843784"/>
            <a:ext cx="1821825" cy="0"/>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3182393" y="1418877"/>
            <a:ext cx="1921198" cy="1315179"/>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3149025" y="3033121"/>
            <a:ext cx="1864480" cy="947764"/>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77" name="Title 5"/>
          <p:cNvSpPr txBox="1">
            <a:spLocks/>
          </p:cNvSpPr>
          <p:nvPr/>
        </p:nvSpPr>
        <p:spPr bwMode="auto">
          <a:xfrm rot="16200000">
            <a:off x="-1362260" y="2535629"/>
            <a:ext cx="3705726" cy="508699"/>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22"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22"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22"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22"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22"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6" algn="l" defTabSz="684222"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11" algn="l" defTabSz="684222"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17" algn="l" defTabSz="684222"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23" algn="l" defTabSz="684222"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ja-JP" altLang="en-US" sz="2000" dirty="0" smtClean="0">
                <a:solidFill>
                  <a:srgbClr val="00B0F0"/>
                </a:solidFill>
                <a:latin typeface="Meiryo" charset="-128"/>
                <a:ea typeface="Meiryo" charset="-128"/>
                <a:cs typeface="Meiryo" charset="-128"/>
              </a:rPr>
              <a:t>企業の俊敏性</a:t>
            </a:r>
            <a:endParaRPr lang="en-AU" sz="2000" dirty="0">
              <a:solidFill>
                <a:srgbClr val="00B0F0"/>
              </a:solidFill>
              <a:latin typeface="Meiryo" charset="-128"/>
              <a:ea typeface="Meiryo" charset="-128"/>
              <a:cs typeface="Meiryo" charset="-128"/>
            </a:endParaRPr>
          </a:p>
        </p:txBody>
      </p:sp>
    </p:spTree>
    <p:extLst>
      <p:ext uri="{BB962C8B-B14F-4D97-AF65-F5344CB8AC3E}">
        <p14:creationId xmlns:p14="http://schemas.microsoft.com/office/powerpoint/2010/main" val="170977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blinds(horizontal)">
                                      <p:cBhvr>
                                        <p:cTn id="7" dur="500"/>
                                        <p:tgtEl>
                                          <p:spTgt spid="15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blinds(horizontal)">
                                      <p:cBhvr>
                                        <p:cTn id="10" dur="500"/>
                                        <p:tgtEl>
                                          <p:spTgt spid="7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blinds(horizontal)">
                                      <p:cBhvr>
                                        <p:cTn id="16" dur="500"/>
                                        <p:tgtEl>
                                          <p:spTgt spid="12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5"/>
                                        </p:tgtEl>
                                        <p:attrNameLst>
                                          <p:attrName>style.visibility</p:attrName>
                                        </p:attrNameLst>
                                      </p:cBhvr>
                                      <p:to>
                                        <p:strVal val="visible"/>
                                      </p:to>
                                    </p:set>
                                    <p:animEffect transition="in" filter="dissolve">
                                      <p:cBhvr>
                                        <p:cTn id="37" dur="500"/>
                                        <p:tgtEl>
                                          <p:spTgt spid="175"/>
                                        </p:tgtEl>
                                      </p:cBhvr>
                                    </p:animEffect>
                                  </p:childTnLst>
                                </p:cTn>
                              </p:par>
                            </p:childTnLst>
                          </p:cTn>
                        </p:par>
                        <p:par>
                          <p:cTn id="38" fill="hold">
                            <p:stCondLst>
                              <p:cond delay="500"/>
                            </p:stCondLst>
                            <p:childTnLst>
                              <p:par>
                                <p:cTn id="39" presetID="9"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par>
                                <p:cTn id="42" presetID="2" presetClass="entr" presetSubtype="2"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74"/>
                                        </p:tgtEl>
                                        <p:attrNameLst>
                                          <p:attrName>style.visibility</p:attrName>
                                        </p:attrNameLst>
                                      </p:cBhvr>
                                      <p:to>
                                        <p:strVal val="visible"/>
                                      </p:to>
                                    </p:set>
                                    <p:animEffect transition="in" filter="dissolve">
                                      <p:cBhvr>
                                        <p:cTn id="50" dur="500"/>
                                        <p:tgtEl>
                                          <p:spTgt spid="174"/>
                                        </p:tgtEl>
                                      </p:cBhvr>
                                    </p:animEffect>
                                  </p:childTnLst>
                                </p:cTn>
                              </p:par>
                            </p:childTnLst>
                          </p:cTn>
                        </p:par>
                        <p:par>
                          <p:cTn id="51" fill="hold">
                            <p:stCondLst>
                              <p:cond delay="500"/>
                            </p:stCondLst>
                            <p:childTnLst>
                              <p:par>
                                <p:cTn id="52" presetID="9"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dissolve">
                                      <p:cBhvr>
                                        <p:cTn id="54" dur="500"/>
                                        <p:tgtEl>
                                          <p:spTgt spid="22"/>
                                        </p:tgtEl>
                                      </p:cBhvr>
                                    </p:animEffect>
                                  </p:childTnLst>
                                </p:cTn>
                              </p:par>
                              <p:par>
                                <p:cTn id="55" presetID="2" presetClass="entr" presetSubtype="2"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76"/>
                                        </p:tgtEl>
                                        <p:attrNameLst>
                                          <p:attrName>style.visibility</p:attrName>
                                        </p:attrNameLst>
                                      </p:cBhvr>
                                      <p:to>
                                        <p:strVal val="visible"/>
                                      </p:to>
                                    </p:set>
                                    <p:animEffect transition="in" filter="dissolve">
                                      <p:cBhvr>
                                        <p:cTn id="63" dur="500"/>
                                        <p:tgtEl>
                                          <p:spTgt spid="176"/>
                                        </p:tgtEl>
                                      </p:cBhvr>
                                    </p:animEffect>
                                  </p:childTnLst>
                                </p:cTn>
                              </p:par>
                            </p:childTnLst>
                          </p:cTn>
                        </p:par>
                        <p:par>
                          <p:cTn id="64" fill="hold">
                            <p:stCondLst>
                              <p:cond delay="500"/>
                            </p:stCondLst>
                            <p:childTnLst>
                              <p:par>
                                <p:cTn id="65" presetID="9"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par>
                                <p:cTn id="68" presetID="2" presetClass="entr" presetSubtype="2"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1+#ppt_w/2"/>
                                          </p:val>
                                        </p:tav>
                                        <p:tav tm="100000">
                                          <p:val>
                                            <p:strVal val="#ppt_x"/>
                                          </p:val>
                                        </p:tav>
                                      </p:tavLst>
                                    </p:anim>
                                    <p:anim calcmode="lin" valueType="num">
                                      <p:cBhvr additive="base">
                                        <p:cTn id="71"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132"/>
                                        </p:tgtEl>
                                        <p:attrNameLst>
                                          <p:attrName>style.visibility</p:attrName>
                                        </p:attrNameLst>
                                      </p:cBhvr>
                                      <p:to>
                                        <p:strVal val="visible"/>
                                      </p:to>
                                    </p:set>
                                    <p:animEffect transition="in" filter="wipe(right)">
                                      <p:cBhvr>
                                        <p:cTn id="76" dur="500"/>
                                        <p:tgtEl>
                                          <p:spTgt spid="132"/>
                                        </p:tgtEl>
                                      </p:cBhvr>
                                    </p:animEffect>
                                  </p:childTnLst>
                                </p:cTn>
                              </p:par>
                            </p:childTnLst>
                          </p:cTn>
                        </p:par>
                        <p:par>
                          <p:cTn id="77" fill="hold">
                            <p:stCondLst>
                              <p:cond delay="500"/>
                            </p:stCondLst>
                            <p:childTnLst>
                              <p:par>
                                <p:cTn id="78" presetID="22" presetClass="entr" presetSubtype="4" fill="hold" nodeType="afterEffect">
                                  <p:stCondLst>
                                    <p:cond delay="0"/>
                                  </p:stCondLst>
                                  <p:childTnLst>
                                    <p:set>
                                      <p:cBhvr>
                                        <p:cTn id="79" dur="1" fill="hold">
                                          <p:stCondLst>
                                            <p:cond delay="0"/>
                                          </p:stCondLst>
                                        </p:cTn>
                                        <p:tgtEl>
                                          <p:spTgt spid="159"/>
                                        </p:tgtEl>
                                        <p:attrNameLst>
                                          <p:attrName>style.visibility</p:attrName>
                                        </p:attrNameLst>
                                      </p:cBhvr>
                                      <p:to>
                                        <p:strVal val="visible"/>
                                      </p:to>
                                    </p:set>
                                    <p:animEffect transition="in" filter="wipe(down)">
                                      <p:cBhvr>
                                        <p:cTn id="80" dur="500"/>
                                        <p:tgtEl>
                                          <p:spTgt spid="159"/>
                                        </p:tgtEl>
                                      </p:cBhvr>
                                    </p:animEffect>
                                  </p:childTnLst>
                                </p:cTn>
                              </p:par>
                              <p:par>
                                <p:cTn id="81" presetID="22" presetClass="entr" presetSubtype="4" fill="hold" nodeType="withEffect">
                                  <p:stCondLst>
                                    <p:cond delay="0"/>
                                  </p:stCondLst>
                                  <p:childTnLst>
                                    <p:set>
                                      <p:cBhvr>
                                        <p:cTn id="82" dur="1" fill="hold">
                                          <p:stCondLst>
                                            <p:cond delay="0"/>
                                          </p:stCondLst>
                                        </p:cTn>
                                        <p:tgtEl>
                                          <p:spTgt spid="161"/>
                                        </p:tgtEl>
                                        <p:attrNameLst>
                                          <p:attrName>style.visibility</p:attrName>
                                        </p:attrNameLst>
                                      </p:cBhvr>
                                      <p:to>
                                        <p:strVal val="visible"/>
                                      </p:to>
                                    </p:set>
                                    <p:animEffect transition="in" filter="wipe(down)">
                                      <p:cBhvr>
                                        <p:cTn id="83" dur="500"/>
                                        <p:tgtEl>
                                          <p:spTgt spid="161"/>
                                        </p:tgtEl>
                                      </p:cBhvr>
                                    </p:animEffect>
                                  </p:childTnLst>
                                </p:cTn>
                              </p:par>
                            </p:childTnLst>
                          </p:cTn>
                        </p:par>
                        <p:par>
                          <p:cTn id="84" fill="hold">
                            <p:stCondLst>
                              <p:cond delay="1000"/>
                            </p:stCondLst>
                            <p:childTnLst>
                              <p:par>
                                <p:cTn id="85" presetID="2" presetClass="entr" presetSubtype="8" fill="hold" grpId="0" nodeType="afterEffect">
                                  <p:stCondLst>
                                    <p:cond delay="0"/>
                                  </p:stCondLst>
                                  <p:childTnLst>
                                    <p:set>
                                      <p:cBhvr>
                                        <p:cTn id="86" dur="1" fill="hold">
                                          <p:stCondLst>
                                            <p:cond delay="0"/>
                                          </p:stCondLst>
                                        </p:cTn>
                                        <p:tgtEl>
                                          <p:spTgt spid="177"/>
                                        </p:tgtEl>
                                        <p:attrNameLst>
                                          <p:attrName>style.visibility</p:attrName>
                                        </p:attrNameLst>
                                      </p:cBhvr>
                                      <p:to>
                                        <p:strVal val="visible"/>
                                      </p:to>
                                    </p:set>
                                    <p:anim calcmode="lin" valueType="num">
                                      <p:cBhvr additive="base">
                                        <p:cTn id="87" dur="500" fill="hold"/>
                                        <p:tgtEl>
                                          <p:spTgt spid="177"/>
                                        </p:tgtEl>
                                        <p:attrNameLst>
                                          <p:attrName>ppt_x</p:attrName>
                                        </p:attrNameLst>
                                      </p:cBhvr>
                                      <p:tavLst>
                                        <p:tav tm="0">
                                          <p:val>
                                            <p:strVal val="0-#ppt_w/2"/>
                                          </p:val>
                                        </p:tav>
                                        <p:tav tm="100000">
                                          <p:val>
                                            <p:strVal val="#ppt_x"/>
                                          </p:val>
                                        </p:tav>
                                      </p:tavLst>
                                    </p:anim>
                                    <p:anim calcmode="lin" valueType="num">
                                      <p:cBhvr additive="base">
                                        <p:cTn id="88" dur="500" fill="hold"/>
                                        <p:tgtEl>
                                          <p:spTgt spid="1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58" grpId="0" animBg="1"/>
      <p:bldP spid="3" grpId="0" animBg="1"/>
      <p:bldP spid="74" grpId="0" animBg="1"/>
      <p:bldP spid="132" grpId="0" animBg="1"/>
      <p:bldP spid="177" grpId="0"/>
    </p:bldLst>
  </p:timing>
</p:sld>
</file>

<file path=ppt/theme/theme1.xml><?xml version="1.0" encoding="utf-8"?>
<a:theme xmlns:a="http://schemas.openxmlformats.org/drawingml/2006/main" name="22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TT ExtraLight/メイリオ">
      <a:majorFont>
        <a:latin typeface="CiscoSansTT ExtraLight"/>
        <a:ea typeface="メイリオ"/>
        <a:cs typeface=""/>
      </a:majorFont>
      <a:minorFont>
        <a:latin typeface="CiscoSansTT Extra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2.xml><?xml version="1.0" encoding="utf-8"?>
<a:theme xmlns:a="http://schemas.openxmlformats.org/drawingml/2006/main" name="6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17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TT ExtraLight/メイリオ">
      <a:majorFont>
        <a:latin typeface="CiscoSansTT ExtraLight"/>
        <a:ea typeface="メイリオ"/>
        <a:cs typeface=""/>
      </a:majorFont>
      <a:minorFont>
        <a:latin typeface="CiscoSansTT Extra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4.xml><?xml version="1.0" encoding="utf-8"?>
<a:theme xmlns:a="http://schemas.openxmlformats.org/drawingml/2006/main" name="19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TT ExtraLight/メイリオ">
      <a:majorFont>
        <a:latin typeface="CiscoSansTT ExtraLight"/>
        <a:ea typeface="メイリオ"/>
        <a:cs typeface=""/>
      </a:majorFont>
      <a:minorFont>
        <a:latin typeface="CiscoSansTT Extra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5.xml><?xml version="1.0" encoding="utf-8"?>
<a:theme xmlns:a="http://schemas.openxmlformats.org/drawingml/2006/main" name="2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2015 16x9.thmx</Template>
  <TotalTime>36512</TotalTime>
  <Words>2660</Words>
  <Application>Microsoft Macintosh PowerPoint</Application>
  <PresentationFormat>画面に合わせる (16:9)</PresentationFormat>
  <Paragraphs>590</Paragraphs>
  <Slides>48</Slides>
  <Notes>33</Notes>
  <HiddenSlides>0</HiddenSlides>
  <MMClips>0</MMClips>
  <ScaleCrop>false</ScaleCrop>
  <HeadingPairs>
    <vt:vector size="8" baseType="variant">
      <vt:variant>
        <vt:lpstr>使用されているフォント</vt:lpstr>
      </vt:variant>
      <vt:variant>
        <vt:i4>23</vt:i4>
      </vt:variant>
      <vt:variant>
        <vt:lpstr>テーマ</vt:lpstr>
      </vt:variant>
      <vt:variant>
        <vt:i4>6</vt:i4>
      </vt:variant>
      <vt:variant>
        <vt:lpstr>埋め込まれた OLE サーバー</vt:lpstr>
      </vt:variant>
      <vt:variant>
        <vt:i4>1</vt:i4>
      </vt:variant>
      <vt:variant>
        <vt:lpstr>スライド タイトル</vt:lpstr>
      </vt:variant>
      <vt:variant>
        <vt:i4>48</vt:i4>
      </vt:variant>
    </vt:vector>
  </HeadingPairs>
  <TitlesOfParts>
    <vt:vector size="78" baseType="lpstr">
      <vt:lpstr>Arial Unicode MS</vt:lpstr>
      <vt:lpstr>Calibri</vt:lpstr>
      <vt:lpstr>CiscoSans</vt:lpstr>
      <vt:lpstr>CiscoSans ExtraLight</vt:lpstr>
      <vt:lpstr>CiscoSans Light</vt:lpstr>
      <vt:lpstr>CiscoSans Thin</vt:lpstr>
      <vt:lpstr>CiscoSans UltraLight</vt:lpstr>
      <vt:lpstr>CiscoSansTT</vt:lpstr>
      <vt:lpstr>CiscoSansTT ExtraLight</vt:lpstr>
      <vt:lpstr>CiscoSansTT Light</vt:lpstr>
      <vt:lpstr>CiscoSansTT Thin</vt:lpstr>
      <vt:lpstr>Courier New</vt:lpstr>
      <vt:lpstr>GillSans</vt:lpstr>
      <vt:lpstr>Helvetica</vt:lpstr>
      <vt:lpstr>Helvetica Light</vt:lpstr>
      <vt:lpstr>Helvetica Neue</vt:lpstr>
      <vt:lpstr>Meiryo</vt:lpstr>
      <vt:lpstr>MS PGothic</vt:lpstr>
      <vt:lpstr>ＭＳ Ｐゴシック</vt:lpstr>
      <vt:lpstr>Tipo de letra del sistema Fina</vt:lpstr>
      <vt:lpstr>Wingdings</vt:lpstr>
      <vt:lpstr>メイリオ</vt:lpstr>
      <vt:lpstr>Arial</vt:lpstr>
      <vt:lpstr>22_Blue theme 2014 16x9</vt:lpstr>
      <vt:lpstr>6_Blue theme 2015 16x9</vt:lpstr>
      <vt:lpstr>17_Blue theme 2014 16x9</vt:lpstr>
      <vt:lpstr>19_Blue theme 2014 16x9</vt:lpstr>
      <vt:lpstr>2_Blue theme 2015 16x9</vt:lpstr>
      <vt:lpstr>1_Blue theme 2015 16x9</vt:lpstr>
      <vt:lpstr>Worksheet</vt:lpstr>
      <vt:lpstr>PowerPoint プレゼンテーション</vt:lpstr>
      <vt:lpstr>2018 年のコラボレーション戦略</vt:lpstr>
      <vt:lpstr>働き方改革「ワーク スタイル」変革</vt:lpstr>
      <vt:lpstr>PowerPoint プレゼンテーション</vt:lpstr>
      <vt:lpstr>PowerPoint プレゼンテーション</vt:lpstr>
      <vt:lpstr>The Way We Work Has Changed</vt:lpstr>
      <vt:lpstr>What’s so wrong with email?</vt:lpstr>
      <vt:lpstr>PowerPoint プレゼンテーション</vt:lpstr>
      <vt:lpstr>なぜなら、会議は重要!</vt:lpstr>
      <vt:lpstr>だからこそ 会議のムダ（社内での常識）を 改善できれば、生産性は向上する </vt:lpstr>
      <vt:lpstr>PowerPoint プレゼンテーション</vt:lpstr>
      <vt:lpstr>PowerPoint プレゼンテーション</vt:lpstr>
      <vt:lpstr>PowerPoint プレゼンテーション</vt:lpstr>
      <vt:lpstr>シスコが選ばれる理由と提案方法</vt:lpstr>
      <vt:lpstr>シスコの目指す「違い」がさらに</vt:lpstr>
      <vt:lpstr>PowerPoint プレゼンテーション</vt:lpstr>
      <vt:lpstr>PowerPoint プレゼンテーション</vt:lpstr>
      <vt:lpstr>Cisco Collaboration Cloud</vt:lpstr>
      <vt:lpstr>Cisco Spark へ端末を簡単接続</vt:lpstr>
      <vt:lpstr>PowerPoint プレゼンテーション</vt:lpstr>
      <vt:lpstr>簡単！お客様先でのデモについて</vt:lpstr>
      <vt:lpstr>簡単　お客様先デモ構成</vt:lpstr>
      <vt:lpstr>PowerPoint プレゼンテーション</vt:lpstr>
      <vt:lpstr>PowerPoint プレゼンテーション</vt:lpstr>
      <vt:lpstr>PowerPoint プレゼンテーション</vt:lpstr>
      <vt:lpstr>新製品ラインナップのご紹介</vt:lpstr>
      <vt:lpstr>PowerPoint プレゼンテーション</vt:lpstr>
      <vt:lpstr>PowerPoint プレゼンテーション</vt:lpstr>
      <vt:lpstr>SX20 4 倍カメラモデルEOSに伴う プロモーション対象製品とディスカウント(2018年3月末まで)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Spark Room Kit Spark Room KitPlus</vt:lpstr>
      <vt:lpstr>PowerPoint プレゼンテーション</vt:lpstr>
      <vt:lpstr>Spark Room Kit /Spark Room Kit Plus</vt:lpstr>
      <vt:lpstr>Spark Room 55 Spark Room 70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Nash</dc:creator>
  <cp:lastModifiedBy>Microsoft Office ユーザー</cp:lastModifiedBy>
  <cp:revision>276</cp:revision>
  <cp:lastPrinted>2017-11-06T10:07:27Z</cp:lastPrinted>
  <dcterms:created xsi:type="dcterms:W3CDTF">2015-12-01T18:10:02Z</dcterms:created>
  <dcterms:modified xsi:type="dcterms:W3CDTF">2018-01-17T10:16:32Z</dcterms:modified>
</cp:coreProperties>
</file>