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00" r:id="rId1"/>
    <p:sldMasterId id="2147484016" r:id="rId2"/>
  </p:sldMasterIdLst>
  <p:notesMasterIdLst>
    <p:notesMasterId r:id="rId24"/>
  </p:notesMasterIdLst>
  <p:handoutMasterIdLst>
    <p:handoutMasterId r:id="rId25"/>
  </p:handoutMasterIdLst>
  <p:sldIdLst>
    <p:sldId id="256" r:id="rId3"/>
    <p:sldId id="458" r:id="rId4"/>
    <p:sldId id="463" r:id="rId5"/>
    <p:sldId id="456" r:id="rId6"/>
    <p:sldId id="457" r:id="rId7"/>
    <p:sldId id="452" r:id="rId8"/>
    <p:sldId id="460" r:id="rId9"/>
    <p:sldId id="453" r:id="rId10"/>
    <p:sldId id="455" r:id="rId11"/>
    <p:sldId id="459" r:id="rId12"/>
    <p:sldId id="469" r:id="rId13"/>
    <p:sldId id="464" r:id="rId14"/>
    <p:sldId id="476" r:id="rId15"/>
    <p:sldId id="467" r:id="rId16"/>
    <p:sldId id="466" r:id="rId17"/>
    <p:sldId id="468" r:id="rId18"/>
    <p:sldId id="471" r:id="rId19"/>
    <p:sldId id="472" r:id="rId20"/>
    <p:sldId id="473" r:id="rId21"/>
    <p:sldId id="475" r:id="rId22"/>
    <p:sldId id="470" r:id="rId2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Title" id="{57DC69AD-A26E-47D6-B65E-46E672F711FE}">
          <p14:sldIdLst>
            <p14:sldId id="256"/>
            <p14:sldId id="458"/>
            <p14:sldId id="463"/>
            <p14:sldId id="456"/>
            <p14:sldId id="457"/>
            <p14:sldId id="452"/>
            <p14:sldId id="460"/>
            <p14:sldId id="453"/>
            <p14:sldId id="455"/>
            <p14:sldId id="459"/>
            <p14:sldId id="469"/>
            <p14:sldId id="464"/>
            <p14:sldId id="476"/>
            <p14:sldId id="467"/>
            <p14:sldId id="466"/>
            <p14:sldId id="468"/>
            <p14:sldId id="471"/>
            <p14:sldId id="472"/>
            <p14:sldId id="473"/>
            <p14:sldId id="475"/>
            <p14:sldId id="470"/>
          </p14:sldIdLst>
        </p14:section>
        <p14:section name="Segue" id="{769C1531-1D68-44DE-9081-A6548BE7F9DF}">
          <p14:sldIdLst/>
        </p14:section>
        <p14:section name="Quote slides" id="{6ADCA1DA-4FD2-4119-BAF5-64D136DA2684}">
          <p14:sldIdLst/>
        </p14:section>
        <p14:section name="Text Slides" id="{291AD1F2-09EC-4502-AA26-4C6E419F9E62}">
          <p14:sldIdLst/>
        </p14:section>
        <p14:section name="Charts and Tables" id="{B39E9D49-010E-44C0-9FA7-333FF1AC4CEB}">
          <p14:sldIdLst/>
        </p14:section>
        <p14:section name="Photo Slides" id="{D234F0B1-B17B-478A-B377-718D1A2B486D}">
          <p14:sldIdLst/>
        </p14:section>
        <p14:section name="Best Practices" id="{B16B0119-F592-42F7-9D01-1C22FDD9DB10}">
          <p14:sldIdLst/>
        </p14:section>
      </p14:sectionLst>
    </p:ex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074"/>
    <a:srgbClr val="FFAD3D"/>
    <a:srgbClr val="86DBF2"/>
    <a:srgbClr val="049FD9"/>
    <a:srgbClr val="1FAED4"/>
    <a:srgbClr val="72C059"/>
    <a:srgbClr val="B2D171"/>
    <a:srgbClr val="B8E1D0"/>
    <a:srgbClr val="26194B"/>
    <a:srgbClr val="989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5" autoAdjust="0"/>
    <p:restoredTop sz="96469" autoAdjust="0"/>
  </p:normalViewPr>
  <p:slideViewPr>
    <p:cSldViewPr snapToGrid="0" snapToObjects="1" showGuides="1">
      <p:cViewPr>
        <p:scale>
          <a:sx n="130" d="100"/>
          <a:sy n="130" d="100"/>
        </p:scale>
        <p:origin x="448" y="864"/>
      </p:cViewPr>
      <p:guideLst>
        <p:guide pos="3144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8008"/>
    </p:cViewPr>
  </p:sorterViewPr>
  <p:notesViewPr>
    <p:cSldViewPr snapToGrid="0" snapToObjects="1" showGuides="1">
      <p:cViewPr varScale="1">
        <p:scale>
          <a:sx n="125" d="100"/>
          <a:sy n="125" d="100"/>
        </p:scale>
        <p:origin x="49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7FE22-23CC-4C85-B8FB-FC7F659DFB53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 altLang="ja-JP"/>
        </a:p>
      </dgm:t>
    </dgm:pt>
    <dgm:pt modelId="{92C63307-2C99-4364-BEC0-F7B334C96881}">
      <dgm:prSet phldrT="[Text]" custT="1"/>
      <dgm:spPr/>
      <dgm:t>
        <a:bodyPr/>
        <a:lstStyle/>
        <a:p>
          <a:r>
            <a:rPr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予算取り提案＆</a:t>
          </a:r>
          <a:r>
            <a: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CP</a:t>
          </a:r>
          <a:r>
            <a:rPr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実施</a:t>
          </a:r>
          <a:r>
            <a: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/>
          </a:r>
          <a:br>
            <a: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</a:br>
          <a:r>
            <a: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2016 </a:t>
          </a:r>
          <a:r>
            <a:rPr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年</a:t>
          </a:r>
          <a:r>
            <a: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 9 </a:t>
          </a:r>
          <a:r>
            <a:rPr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月</a:t>
          </a:r>
          <a:endParaRPr lang="en-US" altLang="ja-JP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851D89F8-EFE6-4223-BF47-FAD3AF6E7670}" type="parTrans" cxnId="{3165D9FD-7B03-4AEF-82EC-930FA93D2B72}">
      <dgm:prSet/>
      <dgm:spPr/>
      <dgm:t>
        <a:bodyPr/>
        <a:lstStyle/>
        <a:p>
          <a:endParaRPr lang="en-US" altLang="ja-JP"/>
        </a:p>
      </dgm:t>
    </dgm:pt>
    <dgm:pt modelId="{6165B030-8BB6-496D-B9C2-7FFA95186A56}" type="sibTrans" cxnId="{3165D9FD-7B03-4AEF-82EC-930FA93D2B72}">
      <dgm:prSet/>
      <dgm:spPr/>
      <dgm:t>
        <a:bodyPr/>
        <a:lstStyle/>
        <a:p>
          <a:endParaRPr lang="en-US" altLang="ja-JP"/>
        </a:p>
      </dgm:t>
    </dgm:pt>
    <dgm:pt modelId="{AB435CEC-4458-4DBA-AB61-A216071E94AB}">
      <dgm:prSet phldrT="[Text]" custT="1"/>
      <dgm:spPr>
        <a:solidFill>
          <a:srgbClr val="00B050"/>
        </a:solidFill>
      </dgm:spPr>
      <dgm:t>
        <a:bodyPr/>
        <a:lstStyle/>
        <a:p>
          <a:r>
            <a:rPr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仕様書対応（</a:t>
          </a:r>
          <a:r>
            <a: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RFI</a:t>
          </a:r>
          <a:r>
            <a:rPr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）　　　　　　　</a:t>
          </a:r>
          <a:r>
            <a: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2017 </a:t>
          </a:r>
          <a:r>
            <a:rPr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年</a:t>
          </a:r>
          <a:r>
            <a: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  3</a:t>
          </a:r>
          <a:r>
            <a:rPr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月</a:t>
          </a:r>
          <a:endParaRPr lang="en-US" altLang="ja-JP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3824769-0C94-45C9-B6D7-048DD51C3BA3}" type="parTrans" cxnId="{E73D164D-CBC1-4820-A4DD-37953DCA7693}">
      <dgm:prSet/>
      <dgm:spPr/>
      <dgm:t>
        <a:bodyPr/>
        <a:lstStyle/>
        <a:p>
          <a:endParaRPr lang="en-US" altLang="ja-JP"/>
        </a:p>
      </dgm:t>
    </dgm:pt>
    <dgm:pt modelId="{2C0DB233-D3F2-4007-91E6-77BA1154F48C}" type="sibTrans" cxnId="{E73D164D-CBC1-4820-A4DD-37953DCA7693}">
      <dgm:prSet/>
      <dgm:spPr/>
      <dgm:t>
        <a:bodyPr/>
        <a:lstStyle/>
        <a:p>
          <a:endParaRPr lang="en-US" altLang="ja-JP"/>
        </a:p>
      </dgm:t>
    </dgm:pt>
    <dgm:pt modelId="{04E37100-2A32-4827-8F06-B6B83C7D0CA8}">
      <dgm:prSet phldrT="[Text]" custT="1"/>
      <dgm:spPr/>
      <dgm:t>
        <a:bodyPr/>
        <a:lstStyle/>
        <a:p>
          <a:r>
            <a:rPr lang="ja-JP" altLang="en-US" sz="1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公示＆パートナー様へ提案支援　　</a:t>
          </a:r>
          <a:r>
            <a:rPr lang="en-US" altLang="ja-JP" sz="1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2017 </a:t>
          </a:r>
          <a:r>
            <a:rPr lang="ja-JP" altLang="en-US" sz="1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年</a:t>
          </a:r>
          <a:r>
            <a:rPr lang="en-US" altLang="ja-JP" sz="1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 8 </a:t>
          </a:r>
          <a:r>
            <a:rPr lang="ja-JP" altLang="en-US" sz="1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月</a:t>
          </a:r>
          <a:endParaRPr lang="en-US" altLang="ja-JP" sz="18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AA540FE-0E0A-415E-811A-C9CEFECBB031}" type="parTrans" cxnId="{BDAF0A29-BDD7-4626-9C6D-092D7A0CDADD}">
      <dgm:prSet/>
      <dgm:spPr/>
      <dgm:t>
        <a:bodyPr/>
        <a:lstStyle/>
        <a:p>
          <a:endParaRPr lang="en-US" altLang="ja-JP"/>
        </a:p>
      </dgm:t>
    </dgm:pt>
    <dgm:pt modelId="{DA54D82B-196B-4B6B-835B-20CB0659F80B}" type="sibTrans" cxnId="{BDAF0A29-BDD7-4626-9C6D-092D7A0CDADD}">
      <dgm:prSet/>
      <dgm:spPr/>
      <dgm:t>
        <a:bodyPr/>
        <a:lstStyle/>
        <a:p>
          <a:endParaRPr lang="en-US" altLang="ja-JP"/>
        </a:p>
      </dgm:t>
    </dgm:pt>
    <dgm:pt modelId="{FCD45B76-0BE2-4518-80B1-08F41B8F7BD6}">
      <dgm:prSet phldrT="[Text]" custT="1"/>
      <dgm:spPr/>
      <dgm:t>
        <a:bodyPr/>
        <a:lstStyle/>
        <a:p>
          <a:r>
            <a:rPr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業者決定　　　　　　　　　　　　　　</a:t>
          </a:r>
          <a:r>
            <a: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2017 </a:t>
          </a:r>
          <a:r>
            <a:rPr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年</a:t>
          </a:r>
          <a:r>
            <a: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 10 </a:t>
          </a:r>
          <a:r>
            <a:rPr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月</a:t>
          </a:r>
          <a:endParaRPr lang="en-US" altLang="ja-JP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3FB40F14-25B4-4F28-8C91-4ED3D06F6C63}" type="parTrans" cxnId="{217B420A-C32D-4657-B346-C12597AE4F61}">
      <dgm:prSet/>
      <dgm:spPr/>
      <dgm:t>
        <a:bodyPr/>
        <a:lstStyle/>
        <a:p>
          <a:endParaRPr lang="en-US" altLang="ja-JP"/>
        </a:p>
      </dgm:t>
    </dgm:pt>
    <dgm:pt modelId="{6C5AF8D1-E537-4AD5-BD9C-362005DA9362}" type="sibTrans" cxnId="{217B420A-C32D-4657-B346-C12597AE4F61}">
      <dgm:prSet/>
      <dgm:spPr/>
      <dgm:t>
        <a:bodyPr/>
        <a:lstStyle/>
        <a:p>
          <a:endParaRPr lang="en-US" altLang="ja-JP"/>
        </a:p>
      </dgm:t>
    </dgm:pt>
    <dgm:pt modelId="{08E0C830-C720-4519-B712-69D8E9679FB4}" type="pres">
      <dgm:prSet presAssocID="{93D7FE22-23CC-4C85-B8FB-FC7F659DFB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 altLang="ja-JP"/>
        </a:p>
      </dgm:t>
    </dgm:pt>
    <dgm:pt modelId="{F120F2FD-BD90-4F44-A609-3A440EA628C3}" type="pres">
      <dgm:prSet presAssocID="{93D7FE22-23CC-4C85-B8FB-FC7F659DFB53}" presName="Name1" presStyleCnt="0"/>
      <dgm:spPr/>
    </dgm:pt>
    <dgm:pt modelId="{596CB4DA-86B4-4DFA-9824-12B1B977CA60}" type="pres">
      <dgm:prSet presAssocID="{93D7FE22-23CC-4C85-B8FB-FC7F659DFB53}" presName="cycle" presStyleCnt="0"/>
      <dgm:spPr/>
    </dgm:pt>
    <dgm:pt modelId="{ED952CF0-768E-4ACD-A9C6-0611804B957C}" type="pres">
      <dgm:prSet presAssocID="{93D7FE22-23CC-4C85-B8FB-FC7F659DFB53}" presName="srcNode" presStyleLbl="node1" presStyleIdx="0" presStyleCnt="4"/>
      <dgm:spPr/>
    </dgm:pt>
    <dgm:pt modelId="{A7C1B68E-B6D2-443A-ADF8-7C1A8511411A}" type="pres">
      <dgm:prSet presAssocID="{93D7FE22-23CC-4C85-B8FB-FC7F659DFB53}" presName="conn" presStyleLbl="parChTrans1D2" presStyleIdx="0" presStyleCnt="1"/>
      <dgm:spPr/>
      <dgm:t>
        <a:bodyPr/>
        <a:lstStyle/>
        <a:p>
          <a:endParaRPr lang="en-US" altLang="ja-JP"/>
        </a:p>
      </dgm:t>
    </dgm:pt>
    <dgm:pt modelId="{B481F299-7888-4477-9731-4E26629F0034}" type="pres">
      <dgm:prSet presAssocID="{93D7FE22-23CC-4C85-B8FB-FC7F659DFB53}" presName="extraNode" presStyleLbl="node1" presStyleIdx="0" presStyleCnt="4"/>
      <dgm:spPr/>
    </dgm:pt>
    <dgm:pt modelId="{90D50C98-749B-4343-90DA-31BE375C1061}" type="pres">
      <dgm:prSet presAssocID="{93D7FE22-23CC-4C85-B8FB-FC7F659DFB53}" presName="dstNode" presStyleLbl="node1" presStyleIdx="0" presStyleCnt="4"/>
      <dgm:spPr/>
    </dgm:pt>
    <dgm:pt modelId="{D09FA1B4-8C74-4783-B62F-B5AC82A9CA94}" type="pres">
      <dgm:prSet presAssocID="{92C63307-2C99-4364-BEC0-F7B334C96881}" presName="text_1" presStyleLbl="node1" presStyleIdx="0" presStyleCnt="4" custScaleY="124525">
        <dgm:presLayoutVars>
          <dgm:bulletEnabled val="1"/>
        </dgm:presLayoutVars>
      </dgm:prSet>
      <dgm:spPr/>
      <dgm:t>
        <a:bodyPr/>
        <a:lstStyle/>
        <a:p>
          <a:endParaRPr lang="en-US" altLang="ja-JP"/>
        </a:p>
      </dgm:t>
    </dgm:pt>
    <dgm:pt modelId="{C0152392-2DF5-470D-A2F6-75BD7D3304CE}" type="pres">
      <dgm:prSet presAssocID="{92C63307-2C99-4364-BEC0-F7B334C96881}" presName="accent_1" presStyleCnt="0"/>
      <dgm:spPr/>
    </dgm:pt>
    <dgm:pt modelId="{7F5829F7-5368-488E-8495-9C8A584B27B3}" type="pres">
      <dgm:prSet presAssocID="{92C63307-2C99-4364-BEC0-F7B334C96881}" presName="accentRepeatNode" presStyleLbl="solidFgAcc1" presStyleIdx="0" presStyleCnt="4"/>
      <dgm:spPr/>
    </dgm:pt>
    <dgm:pt modelId="{E9FC66EF-9279-48C1-A3A4-BD323D1D4377}" type="pres">
      <dgm:prSet presAssocID="{AB435CEC-4458-4DBA-AB61-A216071E94AB}" presName="text_2" presStyleLbl="node1" presStyleIdx="1" presStyleCnt="4" custScaleY="124525">
        <dgm:presLayoutVars>
          <dgm:bulletEnabled val="1"/>
        </dgm:presLayoutVars>
      </dgm:prSet>
      <dgm:spPr/>
      <dgm:t>
        <a:bodyPr/>
        <a:lstStyle/>
        <a:p>
          <a:endParaRPr lang="en-US" altLang="ja-JP"/>
        </a:p>
      </dgm:t>
    </dgm:pt>
    <dgm:pt modelId="{4490CEA0-30A9-42E6-BF8D-0B301E690F9F}" type="pres">
      <dgm:prSet presAssocID="{AB435CEC-4458-4DBA-AB61-A216071E94AB}" presName="accent_2" presStyleCnt="0"/>
      <dgm:spPr/>
    </dgm:pt>
    <dgm:pt modelId="{7A8265FA-AC4F-4FEC-9B9B-D4D3AEA53520}" type="pres">
      <dgm:prSet presAssocID="{AB435CEC-4458-4DBA-AB61-A216071E94AB}" presName="accentRepeatNode" presStyleLbl="solidFgAcc1" presStyleIdx="1" presStyleCnt="4"/>
      <dgm:spPr/>
    </dgm:pt>
    <dgm:pt modelId="{A86CE23C-C90A-4D42-8C8F-C3EB70F56D9A}" type="pres">
      <dgm:prSet presAssocID="{04E37100-2A32-4827-8F06-B6B83C7D0CA8}" presName="text_3" presStyleLbl="node1" presStyleIdx="2" presStyleCnt="4" custScaleY="124525">
        <dgm:presLayoutVars>
          <dgm:bulletEnabled val="1"/>
        </dgm:presLayoutVars>
      </dgm:prSet>
      <dgm:spPr/>
      <dgm:t>
        <a:bodyPr/>
        <a:lstStyle/>
        <a:p>
          <a:endParaRPr lang="en-US" altLang="ja-JP"/>
        </a:p>
      </dgm:t>
    </dgm:pt>
    <dgm:pt modelId="{8307E776-A5AD-495A-A8B3-C448B00026C6}" type="pres">
      <dgm:prSet presAssocID="{04E37100-2A32-4827-8F06-B6B83C7D0CA8}" presName="accent_3" presStyleCnt="0"/>
      <dgm:spPr/>
    </dgm:pt>
    <dgm:pt modelId="{EF36D4F2-FF20-4B47-84AF-D386048CF5DE}" type="pres">
      <dgm:prSet presAssocID="{04E37100-2A32-4827-8F06-B6B83C7D0CA8}" presName="accentRepeatNode" presStyleLbl="solidFgAcc1" presStyleIdx="2" presStyleCnt="4"/>
      <dgm:spPr/>
    </dgm:pt>
    <dgm:pt modelId="{5157AF78-E037-4E0A-9059-097FE2993818}" type="pres">
      <dgm:prSet presAssocID="{FCD45B76-0BE2-4518-80B1-08F41B8F7BD6}" presName="text_4" presStyleLbl="node1" presStyleIdx="3" presStyleCnt="4" custScaleY="124525">
        <dgm:presLayoutVars>
          <dgm:bulletEnabled val="1"/>
        </dgm:presLayoutVars>
      </dgm:prSet>
      <dgm:spPr/>
      <dgm:t>
        <a:bodyPr/>
        <a:lstStyle/>
        <a:p>
          <a:endParaRPr lang="en-US" altLang="ja-JP"/>
        </a:p>
      </dgm:t>
    </dgm:pt>
    <dgm:pt modelId="{1903F0DC-0D25-4CFC-B9D3-81DF3CE29A05}" type="pres">
      <dgm:prSet presAssocID="{FCD45B76-0BE2-4518-80B1-08F41B8F7BD6}" presName="accent_4" presStyleCnt="0"/>
      <dgm:spPr/>
    </dgm:pt>
    <dgm:pt modelId="{702A61C7-FBE2-4A9B-B8A1-11D242EED9C5}" type="pres">
      <dgm:prSet presAssocID="{FCD45B76-0BE2-4518-80B1-08F41B8F7BD6}" presName="accentRepeatNode" presStyleLbl="solidFgAcc1" presStyleIdx="3" presStyleCnt="4"/>
      <dgm:spPr/>
    </dgm:pt>
  </dgm:ptLst>
  <dgm:cxnLst>
    <dgm:cxn modelId="{780D7E05-11C4-467E-A471-49847AE2BB20}" type="presOf" srcId="{93D7FE22-23CC-4C85-B8FB-FC7F659DFB53}" destId="{08E0C830-C720-4519-B712-69D8E9679FB4}" srcOrd="0" destOrd="0" presId="urn:microsoft.com/office/officeart/2008/layout/VerticalCurvedList"/>
    <dgm:cxn modelId="{8591D2ED-7A29-4A9E-B2D4-60FBC85479EE}" type="presOf" srcId="{FCD45B76-0BE2-4518-80B1-08F41B8F7BD6}" destId="{5157AF78-E037-4E0A-9059-097FE2993818}" srcOrd="0" destOrd="0" presId="urn:microsoft.com/office/officeart/2008/layout/VerticalCurvedList"/>
    <dgm:cxn modelId="{217B420A-C32D-4657-B346-C12597AE4F61}" srcId="{93D7FE22-23CC-4C85-B8FB-FC7F659DFB53}" destId="{FCD45B76-0BE2-4518-80B1-08F41B8F7BD6}" srcOrd="3" destOrd="0" parTransId="{3FB40F14-25B4-4F28-8C91-4ED3D06F6C63}" sibTransId="{6C5AF8D1-E537-4AD5-BD9C-362005DA9362}"/>
    <dgm:cxn modelId="{6E11A0B5-9332-4F55-834A-AC34D93C0CA2}" type="presOf" srcId="{AB435CEC-4458-4DBA-AB61-A216071E94AB}" destId="{E9FC66EF-9279-48C1-A3A4-BD323D1D4377}" srcOrd="0" destOrd="0" presId="urn:microsoft.com/office/officeart/2008/layout/VerticalCurvedList"/>
    <dgm:cxn modelId="{3165D9FD-7B03-4AEF-82EC-930FA93D2B72}" srcId="{93D7FE22-23CC-4C85-B8FB-FC7F659DFB53}" destId="{92C63307-2C99-4364-BEC0-F7B334C96881}" srcOrd="0" destOrd="0" parTransId="{851D89F8-EFE6-4223-BF47-FAD3AF6E7670}" sibTransId="{6165B030-8BB6-496D-B9C2-7FFA95186A56}"/>
    <dgm:cxn modelId="{28935792-5080-4D7F-8955-C196A54B70B7}" type="presOf" srcId="{6165B030-8BB6-496D-B9C2-7FFA95186A56}" destId="{A7C1B68E-B6D2-443A-ADF8-7C1A8511411A}" srcOrd="0" destOrd="0" presId="urn:microsoft.com/office/officeart/2008/layout/VerticalCurvedList"/>
    <dgm:cxn modelId="{92E54583-E2D7-489D-A6D8-FEC10ACEEF11}" type="presOf" srcId="{92C63307-2C99-4364-BEC0-F7B334C96881}" destId="{D09FA1B4-8C74-4783-B62F-B5AC82A9CA94}" srcOrd="0" destOrd="0" presId="urn:microsoft.com/office/officeart/2008/layout/VerticalCurvedList"/>
    <dgm:cxn modelId="{E73D164D-CBC1-4820-A4DD-37953DCA7693}" srcId="{93D7FE22-23CC-4C85-B8FB-FC7F659DFB53}" destId="{AB435CEC-4458-4DBA-AB61-A216071E94AB}" srcOrd="1" destOrd="0" parTransId="{F3824769-0C94-45C9-B6D7-048DD51C3BA3}" sibTransId="{2C0DB233-D3F2-4007-91E6-77BA1154F48C}"/>
    <dgm:cxn modelId="{D65B9F77-6C12-42D2-92B5-C6A56FD185D3}" type="presOf" srcId="{04E37100-2A32-4827-8F06-B6B83C7D0CA8}" destId="{A86CE23C-C90A-4D42-8C8F-C3EB70F56D9A}" srcOrd="0" destOrd="0" presId="urn:microsoft.com/office/officeart/2008/layout/VerticalCurvedList"/>
    <dgm:cxn modelId="{BDAF0A29-BDD7-4626-9C6D-092D7A0CDADD}" srcId="{93D7FE22-23CC-4C85-B8FB-FC7F659DFB53}" destId="{04E37100-2A32-4827-8F06-B6B83C7D0CA8}" srcOrd="2" destOrd="0" parTransId="{DAA540FE-0E0A-415E-811A-C9CEFECBB031}" sibTransId="{DA54D82B-196B-4B6B-835B-20CB0659F80B}"/>
    <dgm:cxn modelId="{7D00D742-93AB-45DC-9B33-DCD503B34DA5}" type="presParOf" srcId="{08E0C830-C720-4519-B712-69D8E9679FB4}" destId="{F120F2FD-BD90-4F44-A609-3A440EA628C3}" srcOrd="0" destOrd="0" presId="urn:microsoft.com/office/officeart/2008/layout/VerticalCurvedList"/>
    <dgm:cxn modelId="{DFE113A4-8F45-477C-8251-7804D7BDCA4E}" type="presParOf" srcId="{F120F2FD-BD90-4F44-A609-3A440EA628C3}" destId="{596CB4DA-86B4-4DFA-9824-12B1B977CA60}" srcOrd="0" destOrd="0" presId="urn:microsoft.com/office/officeart/2008/layout/VerticalCurvedList"/>
    <dgm:cxn modelId="{520114AB-5196-4F72-899A-E53C6E0F7A6B}" type="presParOf" srcId="{596CB4DA-86B4-4DFA-9824-12B1B977CA60}" destId="{ED952CF0-768E-4ACD-A9C6-0611804B957C}" srcOrd="0" destOrd="0" presId="urn:microsoft.com/office/officeart/2008/layout/VerticalCurvedList"/>
    <dgm:cxn modelId="{9C0761E5-0B81-4AB9-A2CE-3110D6103915}" type="presParOf" srcId="{596CB4DA-86B4-4DFA-9824-12B1B977CA60}" destId="{A7C1B68E-B6D2-443A-ADF8-7C1A8511411A}" srcOrd="1" destOrd="0" presId="urn:microsoft.com/office/officeart/2008/layout/VerticalCurvedList"/>
    <dgm:cxn modelId="{478C0ED4-AC94-4CFA-9315-D0FAB93A602E}" type="presParOf" srcId="{596CB4DA-86B4-4DFA-9824-12B1B977CA60}" destId="{B481F299-7888-4477-9731-4E26629F0034}" srcOrd="2" destOrd="0" presId="urn:microsoft.com/office/officeart/2008/layout/VerticalCurvedList"/>
    <dgm:cxn modelId="{1E10D3A1-F35A-424D-BA7A-A39E124C9F9D}" type="presParOf" srcId="{596CB4DA-86B4-4DFA-9824-12B1B977CA60}" destId="{90D50C98-749B-4343-90DA-31BE375C1061}" srcOrd="3" destOrd="0" presId="urn:microsoft.com/office/officeart/2008/layout/VerticalCurvedList"/>
    <dgm:cxn modelId="{BB9627C6-9364-4CEA-A131-632EAFC9CF6E}" type="presParOf" srcId="{F120F2FD-BD90-4F44-A609-3A440EA628C3}" destId="{D09FA1B4-8C74-4783-B62F-B5AC82A9CA94}" srcOrd="1" destOrd="0" presId="urn:microsoft.com/office/officeart/2008/layout/VerticalCurvedList"/>
    <dgm:cxn modelId="{EA5BBEBB-1F92-454E-99D6-1398BF505902}" type="presParOf" srcId="{F120F2FD-BD90-4F44-A609-3A440EA628C3}" destId="{C0152392-2DF5-470D-A2F6-75BD7D3304CE}" srcOrd="2" destOrd="0" presId="urn:microsoft.com/office/officeart/2008/layout/VerticalCurvedList"/>
    <dgm:cxn modelId="{59D8893C-376C-4750-B31B-874F5C58BE61}" type="presParOf" srcId="{C0152392-2DF5-470D-A2F6-75BD7D3304CE}" destId="{7F5829F7-5368-488E-8495-9C8A584B27B3}" srcOrd="0" destOrd="0" presId="urn:microsoft.com/office/officeart/2008/layout/VerticalCurvedList"/>
    <dgm:cxn modelId="{70DCF0E2-AA10-420D-A10B-63535F04DC95}" type="presParOf" srcId="{F120F2FD-BD90-4F44-A609-3A440EA628C3}" destId="{E9FC66EF-9279-48C1-A3A4-BD323D1D4377}" srcOrd="3" destOrd="0" presId="urn:microsoft.com/office/officeart/2008/layout/VerticalCurvedList"/>
    <dgm:cxn modelId="{3F0E3F92-9930-4DC5-8228-C9628B601EAE}" type="presParOf" srcId="{F120F2FD-BD90-4F44-A609-3A440EA628C3}" destId="{4490CEA0-30A9-42E6-BF8D-0B301E690F9F}" srcOrd="4" destOrd="0" presId="urn:microsoft.com/office/officeart/2008/layout/VerticalCurvedList"/>
    <dgm:cxn modelId="{9A734F93-01B1-4297-B653-1965A718CB74}" type="presParOf" srcId="{4490CEA0-30A9-42E6-BF8D-0B301E690F9F}" destId="{7A8265FA-AC4F-4FEC-9B9B-D4D3AEA53520}" srcOrd="0" destOrd="0" presId="urn:microsoft.com/office/officeart/2008/layout/VerticalCurvedList"/>
    <dgm:cxn modelId="{B9745E0C-F826-4EAE-BD0C-158707B615B1}" type="presParOf" srcId="{F120F2FD-BD90-4F44-A609-3A440EA628C3}" destId="{A86CE23C-C90A-4D42-8C8F-C3EB70F56D9A}" srcOrd="5" destOrd="0" presId="urn:microsoft.com/office/officeart/2008/layout/VerticalCurvedList"/>
    <dgm:cxn modelId="{201AA27C-B334-43FB-88C3-D266ED49FAE4}" type="presParOf" srcId="{F120F2FD-BD90-4F44-A609-3A440EA628C3}" destId="{8307E776-A5AD-495A-A8B3-C448B00026C6}" srcOrd="6" destOrd="0" presId="urn:microsoft.com/office/officeart/2008/layout/VerticalCurvedList"/>
    <dgm:cxn modelId="{996991FC-670E-4D05-BCF6-D1EDF65BD976}" type="presParOf" srcId="{8307E776-A5AD-495A-A8B3-C448B00026C6}" destId="{EF36D4F2-FF20-4B47-84AF-D386048CF5DE}" srcOrd="0" destOrd="0" presId="urn:microsoft.com/office/officeart/2008/layout/VerticalCurvedList"/>
    <dgm:cxn modelId="{B5F1E007-12A5-4699-8982-5F09E3B2AC65}" type="presParOf" srcId="{F120F2FD-BD90-4F44-A609-3A440EA628C3}" destId="{5157AF78-E037-4E0A-9059-097FE2993818}" srcOrd="7" destOrd="0" presId="urn:microsoft.com/office/officeart/2008/layout/VerticalCurvedList"/>
    <dgm:cxn modelId="{2C3DF4A1-7762-4813-9AC0-230202954D5F}" type="presParOf" srcId="{F120F2FD-BD90-4F44-A609-3A440EA628C3}" destId="{1903F0DC-0D25-4CFC-B9D3-81DF3CE29A05}" srcOrd="8" destOrd="0" presId="urn:microsoft.com/office/officeart/2008/layout/VerticalCurvedList"/>
    <dgm:cxn modelId="{E492E5D6-4819-4CAC-B63E-90E4194500AC}" type="presParOf" srcId="{1903F0DC-0D25-4CFC-B9D3-81DF3CE29A05}" destId="{702A61C7-FBE2-4A9B-B8A1-11D242EED9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1B68E-B6D2-443A-ADF8-7C1A8511411A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FA1B4-8C74-4783-B62F-B5AC82A9CA94}">
      <dsp:nvSpPr>
        <dsp:cNvPr id="0" name=""/>
        <dsp:cNvSpPr/>
      </dsp:nvSpPr>
      <dsp:spPr>
        <a:xfrm>
          <a:off x="460128" y="235774"/>
          <a:ext cx="4851868" cy="7785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予算取り提案＆</a:t>
          </a:r>
          <a:r>
            <a:rPr lang="en-US" altLang="ja-JP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CP</a:t>
          </a:r>
          <a:r>
            <a:rPr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実施</a:t>
          </a:r>
          <a:r>
            <a:rPr lang="en-US" altLang="ja-JP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/>
          </a:r>
          <a:br>
            <a:rPr lang="en-US" altLang="ja-JP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</a:br>
          <a:r>
            <a:rPr lang="en-US" altLang="ja-JP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2016 </a:t>
          </a:r>
          <a:r>
            <a:rPr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年</a:t>
          </a:r>
          <a:r>
            <a:rPr lang="en-US" altLang="ja-JP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 9 </a:t>
          </a:r>
          <a:r>
            <a:rPr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月</a:t>
          </a:r>
          <a:endParaRPr lang="en-US" altLang="ja-JP" sz="18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460128" y="235774"/>
        <a:ext cx="4851868" cy="778537"/>
      </dsp:txXfrm>
    </dsp:sp>
    <dsp:sp modelId="{7F5829F7-5368-488E-8495-9C8A584B27B3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FC66EF-9279-48C1-A3A4-BD323D1D4377}">
      <dsp:nvSpPr>
        <dsp:cNvPr id="0" name=""/>
        <dsp:cNvSpPr/>
      </dsp:nvSpPr>
      <dsp:spPr>
        <a:xfrm>
          <a:off x="818573" y="1173745"/>
          <a:ext cx="4493424" cy="778537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仕様書対応（</a:t>
          </a:r>
          <a:r>
            <a:rPr lang="en-US" altLang="ja-JP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RFI</a:t>
          </a:r>
          <a:r>
            <a:rPr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）　　　　　　　</a:t>
          </a:r>
          <a:r>
            <a:rPr lang="en-US" altLang="ja-JP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2017 </a:t>
          </a:r>
          <a:r>
            <a:rPr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年</a:t>
          </a:r>
          <a:r>
            <a:rPr lang="en-US" altLang="ja-JP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  3</a:t>
          </a:r>
          <a:r>
            <a:rPr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月</a:t>
          </a:r>
          <a:endParaRPr lang="en-US" altLang="ja-JP" sz="18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818573" y="1173745"/>
        <a:ext cx="4493424" cy="778537"/>
      </dsp:txXfrm>
    </dsp:sp>
    <dsp:sp modelId="{7A8265FA-AC4F-4FEC-9B9B-D4D3AEA53520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6CE23C-C90A-4D42-8C8F-C3EB70F56D9A}">
      <dsp:nvSpPr>
        <dsp:cNvPr id="0" name=""/>
        <dsp:cNvSpPr/>
      </dsp:nvSpPr>
      <dsp:spPr>
        <a:xfrm>
          <a:off x="818573" y="2111716"/>
          <a:ext cx="4493424" cy="7785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800" kern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公示＆パートナー様へ提案支援　　</a:t>
          </a:r>
          <a:r>
            <a:rPr lang="en-US" altLang="ja-JP" sz="1800" kern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2017 </a:t>
          </a:r>
          <a:r>
            <a:rPr lang="ja-JP" altLang="en-US" sz="1800" kern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年</a:t>
          </a:r>
          <a:r>
            <a:rPr lang="en-US" altLang="ja-JP" sz="1800" kern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 8 </a:t>
          </a:r>
          <a:r>
            <a:rPr lang="ja-JP" altLang="en-US" sz="1800" kern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月</a:t>
          </a:r>
          <a:endParaRPr lang="en-US" altLang="ja-JP" sz="1800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818573" y="2111716"/>
        <a:ext cx="4493424" cy="778537"/>
      </dsp:txXfrm>
    </dsp:sp>
    <dsp:sp modelId="{EF36D4F2-FF20-4B47-84AF-D386048CF5DE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57AF78-E037-4E0A-9059-097FE2993818}">
      <dsp:nvSpPr>
        <dsp:cNvPr id="0" name=""/>
        <dsp:cNvSpPr/>
      </dsp:nvSpPr>
      <dsp:spPr>
        <a:xfrm>
          <a:off x="460128" y="3049688"/>
          <a:ext cx="4851868" cy="7785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業者決定　　　　　　　　　　　　　　</a:t>
          </a:r>
          <a:r>
            <a:rPr lang="en-US" altLang="ja-JP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2017 </a:t>
          </a:r>
          <a:r>
            <a:rPr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年</a:t>
          </a:r>
          <a:r>
            <a:rPr lang="en-US" altLang="ja-JP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 10 </a:t>
          </a:r>
          <a:r>
            <a:rPr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月</a:t>
          </a:r>
          <a:endParaRPr lang="en-US" altLang="ja-JP" sz="18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460128" y="3049688"/>
        <a:ext cx="4851868" cy="778537"/>
      </dsp:txXfrm>
    </dsp:sp>
    <dsp:sp modelId="{702A61C7-FBE2-4A9B-B8A1-11D242EED9C5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1/17/18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FA6-25DE-9E4E-A34D-CF67DE7DB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20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FA6-25DE-9E4E-A34D-CF67DE7DB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83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63D82-EB6A-954E-BC0A-C28D7EC54B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455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7C4FB-0737-4900-99C4-C7E9990633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311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7C4FB-0737-4900-99C4-C7E9990633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04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67C4FB-0737-4900-99C4-C7E9990633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93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9" y="391308"/>
            <a:ext cx="2091122" cy="7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altLang="ja-JP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pos="259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altLang="ja-JP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altLang="ja-JP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altLang="ja-JP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2193" userDrawn="1">
          <p15:clr>
            <a:srgbClr val="FBAE40"/>
          </p15:clr>
        </p15:guide>
        <p15:guide id="4" pos="2675" userDrawn="1">
          <p15:clr>
            <a:srgbClr val="FBAE40"/>
          </p15:clr>
        </p15:guide>
        <p15:guide id="7" pos="320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altLang="ja-JP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altLang="ja-JP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altLang="ja-JP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altLang="ja-JP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altLang="ja-JP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800100"/>
            <a:ext cx="8382000" cy="4000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41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0A46-8CC9-4D66-8C10-CE73C523AF6C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5F4F-BE35-4EE5-9A17-BF04AA6197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78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0A46-8CC9-4D66-8C10-CE73C523AF6C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5F4F-BE35-4EE5-9A17-BF04AA6197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70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0A46-8CC9-4D66-8C10-CE73C523AF6C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5F4F-BE35-4EE5-9A17-BF04AA6197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728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0A46-8CC9-4D66-8C10-CE73C523AF6C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5F4F-BE35-4EE5-9A17-BF04AA6197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325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0A46-8CC9-4D66-8C10-CE73C523AF6C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5F4F-BE35-4EE5-9A17-BF04AA6197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497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0A46-8CC9-4D66-8C10-CE73C523AF6C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5F4F-BE35-4EE5-9A17-BF04AA6197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465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0A46-8CC9-4D66-8C10-CE73C523AF6C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5F4F-BE35-4EE5-9A17-BF04AA6197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331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0A46-8CC9-4D66-8C10-CE73C523AF6C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5F4F-BE35-4EE5-9A17-BF04AA6197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844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0A46-8CC9-4D66-8C10-CE73C523AF6C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5F4F-BE35-4EE5-9A17-BF04AA6197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573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0A46-8CC9-4D66-8C10-CE73C523AF6C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5F4F-BE35-4EE5-9A17-BF04AA6197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066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0A46-8CC9-4D66-8C10-CE73C523AF6C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5F4F-BE35-4EE5-9A17-BF04AA6197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10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altLang="ja-JP" sz="600" kern="1200" spc="2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kern="1200" spc="20" baseline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altLang="ja-JP" sz="600" spc="20" baseline="0" dirty="0" smtClean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spc="20" baseline="0" dirty="0">
              <a:solidFill>
                <a:schemeClr val="bg2">
                  <a:lumMod val="6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  <p:sldLayoutId id="2147484081" r:id="rId27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A0A46-8CC9-4D66-8C10-CE73C523AF6C}" type="datetimeFigureOut">
              <a:rPr kumimoji="1" lang="ja-JP" altLang="en-US" smtClean="0"/>
              <a:t>2018/1/17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5F4F-BE35-4EE5-9A17-BF04AA6197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2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8.png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gif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microsoft.com/office/2007/relationships/hdphoto" Target="../media/hdphoto1.wdp"/><Relationship Id="rId5" Type="http://schemas.microsoft.com/office/2007/relationships/hdphoto" Target="../media/hdphoto2.wdp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hyperlink" Target="https://ja.wikipedia.org/wiki/%E6%8E%A8%E8%A8%88%E4%BA%BA%E5%8F%A3" TargetMode="External"/><Relationship Id="rId3" Type="http://schemas.openxmlformats.org/officeDocument/2006/relationships/hyperlink" Target="https://ja.wikipedia.org/wiki/%E4%BA%BA%E5%8F%A3%E5%AF%86%E5%BA%A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3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60" y="-91463"/>
            <a:ext cx="3633457" cy="3633457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8257475" y="2362779"/>
            <a:ext cx="651242" cy="65124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07" y="3041804"/>
            <a:ext cx="632383" cy="235267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7" y="3680123"/>
            <a:ext cx="632383" cy="235267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79" y="3482149"/>
            <a:ext cx="632383" cy="235267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8" y="1992762"/>
            <a:ext cx="1313014" cy="5143500"/>
          </a:xfrm>
          <a:prstGeom prst="rect">
            <a:avLst/>
          </a:prstGeom>
        </p:spPr>
      </p:pic>
      <p:sp>
        <p:nvSpPr>
          <p:cNvPr id="18" name="円/楕円 17"/>
          <p:cNvSpPr/>
          <p:nvPr/>
        </p:nvSpPr>
        <p:spPr>
          <a:xfrm>
            <a:off x="3129557" y="2890752"/>
            <a:ext cx="651242" cy="651242"/>
          </a:xfrm>
          <a:prstGeom prst="ellipse">
            <a:avLst/>
          </a:prstGeom>
          <a:solidFill>
            <a:schemeClr val="bg2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>
                <a:latin typeface="MS PGothic" charset="-128"/>
                <a:ea typeface="MS PGothic" charset="-128"/>
                <a:cs typeface="MS PGothic" charset="-128"/>
              </a:rPr>
              <a:t>Kento</a:t>
            </a:r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en-US" altLang="ja-JP" dirty="0" smtClean="0">
                <a:latin typeface="MS PGothic" charset="-128"/>
                <a:ea typeface="MS PGothic" charset="-128"/>
                <a:cs typeface="MS PGothic" charset="-128"/>
              </a:rPr>
              <a:t>Yabe</a:t>
            </a:r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  </a:t>
            </a:r>
            <a:endParaRPr 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官公庁営業本部</a:t>
            </a:r>
            <a:endParaRPr 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smtClean="0">
                <a:latin typeface="MS PGothic" charset="-128"/>
                <a:ea typeface="MS PGothic" charset="-128"/>
                <a:cs typeface="MS PGothic" charset="-128"/>
              </a:rPr>
              <a:t>2018/1/15</a:t>
            </a:r>
            <a:endParaRPr 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自治</a:t>
            </a:r>
            <a:r>
              <a:rPr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体様サーバ仮想化</a:t>
            </a:r>
            <a:endParaRPr 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>
                <a:latin typeface="MS PGothic" charset="-128"/>
                <a:ea typeface="MS PGothic" charset="-128"/>
                <a:cs typeface="MS PGothic" charset="-128"/>
              </a:rPr>
              <a:t>Cisco</a:t>
            </a:r>
            <a:r>
              <a:rPr kumimoji="1" lang="ja-JP" altLang="en-US" dirty="0"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kumimoji="1" lang="en-US" altLang="ja-JP" dirty="0" err="1">
                <a:latin typeface="MS PGothic" charset="-128"/>
                <a:ea typeface="MS PGothic" charset="-128"/>
                <a:cs typeface="MS PGothic" charset="-128"/>
              </a:rPr>
              <a:t>HyperFlex</a:t>
            </a:r>
            <a:r>
              <a:rPr kumimoji="1" lang="en-US" altLang="ja-JP" dirty="0"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en-US" altLang="ja-JP" dirty="0">
                <a:effectLst>
                  <a:glow rad="228600">
                    <a:srgbClr val="FFAD3D">
                      <a:alpha val="40000"/>
                    </a:srgbClr>
                  </a:glow>
                </a:effectLst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dirty="0">
                <a:effectLst>
                  <a:glow rad="228600">
                    <a:srgbClr val="FFAD3D">
                      <a:alpha val="40000"/>
                    </a:srgbClr>
                  </a:glow>
                </a:effectLst>
                <a:latin typeface="MS PGothic" charset="-128"/>
                <a:ea typeface="MS PGothic" charset="-128"/>
                <a:cs typeface="MS PGothic" charset="-128"/>
              </a:rPr>
            </a:br>
            <a:r>
              <a:rPr lang="ja-JP" altLang="en-US" dirty="0" smtClean="0">
                <a:effectLst>
                  <a:glow rad="228600">
                    <a:srgbClr val="FFAD3D">
                      <a:alpha val="40000"/>
                    </a:srgbClr>
                  </a:glow>
                </a:effectLst>
                <a:latin typeface="MS PGothic" charset="-128"/>
                <a:ea typeface="MS PGothic" charset="-128"/>
                <a:cs typeface="MS PGothic" charset="-128"/>
              </a:rPr>
              <a:t>導入事例紹介</a:t>
            </a:r>
            <a:endParaRPr lang="en-US" dirty="0">
              <a:effectLst>
                <a:glow rad="228600">
                  <a:srgbClr val="FFAD3D">
                    <a:alpha val="40000"/>
                  </a:srgbClr>
                </a:glow>
              </a:effectLst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6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93429" y="2857702"/>
            <a:ext cx="7908214" cy="17697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34538" y="3434477"/>
            <a:ext cx="7484225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ja-JP" altLang="en-US" sz="1400" dirty="0" smtClean="0">
                <a:latin typeface="MS PGothic" charset="-128"/>
                <a:ea typeface="MS PGothic" charset="-128"/>
                <a:cs typeface="MS PGothic" charset="-128"/>
              </a:rPr>
              <a:t>コンサル事業者と</a:t>
            </a:r>
            <a:r>
              <a:rPr lang="ja-JP" altLang="en-US" sz="1400" dirty="0">
                <a:latin typeface="MS PGothic" charset="-128"/>
                <a:ea typeface="MS PGothic" charset="-128"/>
                <a:cs typeface="MS PGothic" charset="-128"/>
              </a:rPr>
              <a:t>共同で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キャパシティ</a:t>
            </a:r>
            <a:r>
              <a:rPr lang="en-US" altLang="ja-JP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チェック</a:t>
            </a:r>
            <a:r>
              <a:rPr lang="ja-JP" altLang="en-US" sz="1400" b="1" u="sng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時のデータを基に仕様書文言の作成</a:t>
            </a:r>
            <a:r>
              <a:rPr lang="ja-JP" altLang="en-US" sz="1400" dirty="0">
                <a:latin typeface="MS PGothic" charset="-128"/>
                <a:ea typeface="MS PGothic" charset="-128"/>
                <a:cs typeface="MS PGothic" charset="-128"/>
              </a:rPr>
              <a:t>を</a:t>
            </a:r>
            <a:r>
              <a:rPr lang="ja-JP" altLang="en-US" sz="1400" dirty="0" smtClean="0">
                <a:latin typeface="MS PGothic" charset="-128"/>
                <a:ea typeface="MS PGothic" charset="-128"/>
                <a:cs typeface="MS PGothic" charset="-128"/>
              </a:rPr>
              <a:t>支援</a:t>
            </a:r>
            <a:endParaRPr lang="en-US" altLang="ja-JP" sz="1400" dirty="0">
              <a:latin typeface="MS PGothic" charset="-128"/>
              <a:ea typeface="MS PGothic" charset="-128"/>
              <a:cs typeface="MS PGothic" charset="-128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ja-JP" altLang="en-US" sz="1400" dirty="0">
                <a:latin typeface="MS PGothic" charset="-128"/>
                <a:ea typeface="MS PGothic" charset="-128"/>
                <a:cs typeface="MS PGothic" charset="-128"/>
              </a:rPr>
              <a:t>システム移行方法の相談支援（</a:t>
            </a:r>
            <a:r>
              <a:rPr lang="en-US" altLang="ja-JP" sz="1400" dirty="0" smtClean="0">
                <a:latin typeface="MS PGothic" charset="-128"/>
                <a:ea typeface="MS PGothic" charset="-128"/>
                <a:cs typeface="MS PGothic" charset="-128"/>
              </a:rPr>
              <a:t>80 </a:t>
            </a:r>
            <a:r>
              <a:rPr lang="ja-JP" altLang="en-US" sz="1400" dirty="0" smtClean="0">
                <a:latin typeface="MS PGothic" charset="-128"/>
                <a:ea typeface="MS PGothic" charset="-128"/>
                <a:cs typeface="MS PGothic" charset="-128"/>
              </a:rPr>
              <a:t>台</a:t>
            </a:r>
            <a:r>
              <a:rPr lang="ja-JP" altLang="en-US" sz="1400" dirty="0">
                <a:latin typeface="MS PGothic" charset="-128"/>
                <a:ea typeface="MS PGothic" charset="-128"/>
                <a:cs typeface="MS PGothic" charset="-128"/>
              </a:rPr>
              <a:t>ほどの</a:t>
            </a:r>
            <a:r>
              <a:rPr lang="ja-JP" altLang="en-US" sz="1400" b="1" u="sng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システムの移行方法や留意点など</a:t>
            </a:r>
            <a:r>
              <a:rPr lang="ja-JP" altLang="en-US" sz="1400" dirty="0">
                <a:latin typeface="MS PGothic" charset="-128"/>
                <a:ea typeface="MS PGothic" charset="-128"/>
                <a:cs typeface="MS PGothic" charset="-128"/>
              </a:rPr>
              <a:t>）</a:t>
            </a:r>
            <a:endParaRPr lang="en-US" altLang="ja-JP" sz="1400" dirty="0">
              <a:latin typeface="MS PGothic" charset="-128"/>
              <a:ea typeface="MS PGothic" charset="-128"/>
              <a:cs typeface="MS PGothic" charset="-128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altLang="ja-JP" sz="1400" dirty="0" smtClean="0">
                <a:latin typeface="MS PGothic" charset="-128"/>
                <a:ea typeface="MS PGothic" charset="-128"/>
                <a:cs typeface="MS PGothic" charset="-128"/>
              </a:rPr>
              <a:t>A</a:t>
            </a:r>
            <a:r>
              <a:rPr lang="ja-JP" altLang="en-US" sz="1400" dirty="0" smtClean="0">
                <a:latin typeface="MS PGothic" charset="-128"/>
                <a:ea typeface="MS PGothic" charset="-128"/>
                <a:cs typeface="MS PGothic" charset="-128"/>
              </a:rPr>
              <a:t>社様</a:t>
            </a:r>
            <a:r>
              <a:rPr lang="ja-JP" altLang="en-US" sz="1400" dirty="0">
                <a:latin typeface="MS PGothic" charset="-128"/>
                <a:ea typeface="MS PGothic" charset="-128"/>
                <a:cs typeface="MS PGothic" charset="-128"/>
              </a:rPr>
              <a:t>に</a:t>
            </a:r>
            <a:r>
              <a:rPr lang="ja-JP" altLang="en-US" sz="1400" dirty="0" smtClean="0">
                <a:latin typeface="MS PGothic" charset="-128"/>
                <a:ea typeface="MS PGothic" charset="-128"/>
                <a:cs typeface="MS PGothic" charset="-128"/>
              </a:rPr>
              <a:t>対し</a:t>
            </a:r>
            <a:r>
              <a:rPr lang="en-US" altLang="ja-JP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V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社と共同で両社の最新</a:t>
            </a:r>
            <a:r>
              <a:rPr lang="ja-JP" altLang="en-US" sz="1400" b="1" u="sng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情報の勉強会を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実施</a:t>
            </a:r>
            <a:r>
              <a:rPr lang="en-US" altLang="ja-JP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</a:b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（</a:t>
            </a:r>
            <a:r>
              <a:rPr lang="en-US" altLang="ja-JP" sz="1400" b="1" u="sng" dirty="0" err="1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HyperFlex</a:t>
            </a:r>
            <a:r>
              <a:rPr lang="en-US" altLang="ja-JP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など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のナレッジ提供）</a:t>
            </a:r>
            <a:endParaRPr lang="en-US" altLang="ja-JP" sz="1400" b="1" u="sng" dirty="0">
              <a:solidFill>
                <a:srgbClr val="FF0000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34540" y="2937684"/>
            <a:ext cx="293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活動のポイント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16379" y="141088"/>
            <a:ext cx="2910348" cy="944562"/>
            <a:chOff x="2697" y="1040209"/>
            <a:chExt cx="2910348" cy="944562"/>
          </a:xfrm>
        </p:grpSpPr>
        <p:sp>
          <p:nvSpPr>
            <p:cNvPr id="23" name="角丸四角形 22"/>
            <p:cNvSpPr/>
            <p:nvPr/>
          </p:nvSpPr>
          <p:spPr>
            <a:xfrm>
              <a:off x="2697" y="1040209"/>
              <a:ext cx="2910348" cy="94456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角丸四角形 4"/>
            <p:cNvSpPr txBox="1"/>
            <p:nvPr/>
          </p:nvSpPr>
          <p:spPr>
            <a:xfrm>
              <a:off x="48807" y="1086319"/>
              <a:ext cx="2818128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1600" b="1" kern="1200" dirty="0" smtClean="0">
                  <a:latin typeface="MS PGothic" charset="-128"/>
                  <a:ea typeface="MS PGothic" charset="-128"/>
                  <a:cs typeface="MS PGothic" charset="-128"/>
                </a:rPr>
                <a:t>仕様書対応（</a:t>
              </a:r>
              <a:r>
                <a:rPr lang="en-US" altLang="ja-JP" sz="1600" b="1" kern="1200" dirty="0" smtClean="0">
                  <a:latin typeface="MS PGothic" charset="-128"/>
                  <a:ea typeface="MS PGothic" charset="-128"/>
                  <a:cs typeface="MS PGothic" charset="-128"/>
                </a:rPr>
                <a:t>RFI</a:t>
              </a:r>
              <a:r>
                <a:rPr lang="ja-JP" altLang="en-US" sz="1600" b="1" kern="1200" dirty="0" smtClean="0">
                  <a:latin typeface="MS PGothic" charset="-128"/>
                  <a:ea typeface="MS PGothic" charset="-128"/>
                  <a:cs typeface="MS PGothic" charset="-128"/>
                </a:rPr>
                <a:t>）</a:t>
              </a:r>
              <a:endParaRPr lang="en-US" altLang="ja-JP" sz="1600" b="1" kern="1200" dirty="0"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</p:grpSp>
      <p:pic>
        <p:nvPicPr>
          <p:cNvPr id="11" name="Picture 15" descr="VMW_ICON_Script_2D_(F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41" y="1457988"/>
            <a:ext cx="990843" cy="1005621"/>
          </a:xfrm>
          <a:prstGeom prst="rect">
            <a:avLst/>
          </a:prstGeom>
        </p:spPr>
      </p:pic>
      <p:pic>
        <p:nvPicPr>
          <p:cNvPr id="5" name="図 4" descr="Illustration gratuite: Crayon, Stylo, Écrire - Image gratuite sur Pixabay - 913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76" y="1701339"/>
            <a:ext cx="505299" cy="34528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2593569" y="1318951"/>
            <a:ext cx="0" cy="1374371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Picture 6" descr="ICON_Datacenter_wStorage_3up_Q4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4164" y="1181160"/>
            <a:ext cx="740616" cy="91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ICON_Datacenter_wStorage_3up_Q4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1147" y="1886147"/>
            <a:ext cx="735015" cy="90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山形 8"/>
          <p:cNvSpPr/>
          <p:nvPr/>
        </p:nvSpPr>
        <p:spPr>
          <a:xfrm>
            <a:off x="3726952" y="1848777"/>
            <a:ext cx="376843" cy="3452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19" name="Picture 6" descr="ICON_Datacenter_wStorage_3up_Q4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9015" y="1422231"/>
            <a:ext cx="996687" cy="122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線コネクタ 20"/>
          <p:cNvCxnSpPr/>
          <p:nvPr/>
        </p:nvCxnSpPr>
        <p:spPr>
          <a:xfrm>
            <a:off x="5533499" y="1321721"/>
            <a:ext cx="0" cy="1374371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図 11" descr="ファイル:桝田先生&lt;strong&gt;講義&lt;/strong&gt;風景.jpg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37" y="1343393"/>
            <a:ext cx="1671909" cy="125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台形 3"/>
          <p:cNvSpPr/>
          <p:nvPr/>
        </p:nvSpPr>
        <p:spPr>
          <a:xfrm rot="16200000">
            <a:off x="1075628" y="2232191"/>
            <a:ext cx="3534651" cy="1285701"/>
          </a:xfrm>
          <a:prstGeom prst="trapezoid">
            <a:avLst>
              <a:gd name="adj" fmla="val 1683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715" y="996285"/>
            <a:ext cx="5435662" cy="372426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24850" t="26958" r="27838"/>
          <a:stretch/>
        </p:blipFill>
        <p:spPr>
          <a:xfrm>
            <a:off x="354678" y="2349731"/>
            <a:ext cx="2189018" cy="192198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52" y="1207094"/>
            <a:ext cx="1019795" cy="64356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917" y="1740368"/>
            <a:ext cx="1092988" cy="67234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07" y="1767669"/>
            <a:ext cx="1083426" cy="617743"/>
          </a:xfrm>
          <a:prstGeom prst="rect">
            <a:avLst/>
          </a:prstGeom>
        </p:spPr>
      </p:pic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08697" y="222040"/>
            <a:ext cx="7886700" cy="994172"/>
          </a:xfrm>
        </p:spPr>
        <p:txBody>
          <a:bodyPr>
            <a:normAutofit/>
          </a:bodyPr>
          <a:lstStyle/>
          <a:p>
            <a:r>
              <a:rPr lang="ja-JP" altLang="en-US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入札に向けた提案コンセプト</a:t>
            </a:r>
            <a:r>
              <a:rPr lang="en-US" altLang="ja-JP" sz="2100" dirty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sz="2100" dirty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ja-JP" altLang="en-US" sz="2100" dirty="0">
              <a:solidFill>
                <a:schemeClr val="accent6">
                  <a:lumMod val="50000"/>
                </a:schemeClr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9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1149888" y="4072475"/>
            <a:ext cx="7908214" cy="915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1147117" y="1210122"/>
            <a:ext cx="7908214" cy="16106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9" name="右矢印 4"/>
          <p:cNvSpPr txBox="1"/>
          <p:nvPr/>
        </p:nvSpPr>
        <p:spPr>
          <a:xfrm>
            <a:off x="1756754" y="1685593"/>
            <a:ext cx="5879869" cy="7084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45" tIns="4445" rIns="4445" bIns="4445" numCol="1" spcCol="1270" anchor="ctr" anchorCtr="0">
            <a:noAutofit/>
          </a:bodyPr>
          <a:lstStyle/>
          <a:p>
            <a:pPr marL="0" lvl="1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altLang="ja-JP" sz="1400" kern="1200" dirty="0">
              <a:latin typeface="MS PGothic" charset="-128"/>
              <a:ea typeface="MS PGothic" charset="-128"/>
              <a:cs typeface="MS PGothic" charset="-128"/>
            </a:endParaRPr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ja-JP" sz="1400" dirty="0" smtClean="0">
                <a:latin typeface="MS PGothic" charset="-128"/>
                <a:ea typeface="MS PGothic" charset="-128"/>
                <a:cs typeface="MS PGothic" charset="-128"/>
              </a:rPr>
              <a:t>A</a:t>
            </a:r>
            <a:r>
              <a:rPr lang="ja-JP" altLang="en-US" sz="1400" dirty="0" smtClean="0">
                <a:latin typeface="MS PGothic" charset="-128"/>
                <a:ea typeface="MS PGothic" charset="-128"/>
                <a:cs typeface="MS PGothic" charset="-128"/>
              </a:rPr>
              <a:t>社</a:t>
            </a:r>
            <a:r>
              <a:rPr lang="ja-JP" altLang="en-US" sz="1400" kern="1200" dirty="0" smtClean="0">
                <a:latin typeface="MS PGothic" charset="-128"/>
                <a:ea typeface="MS PGothic" charset="-128"/>
                <a:cs typeface="MS PGothic" charset="-128"/>
              </a:rPr>
              <a:t>様と</a:t>
            </a:r>
            <a:r>
              <a:rPr lang="en-US" altLang="ja-JP" sz="1400" dirty="0" smtClean="0">
                <a:latin typeface="MS PGothic" charset="-128"/>
                <a:ea typeface="MS PGothic" charset="-128"/>
                <a:cs typeface="MS PGothic" charset="-128"/>
              </a:rPr>
              <a:t>C</a:t>
            </a:r>
            <a:r>
              <a:rPr lang="ja-JP" altLang="en-US" sz="1400" dirty="0" smtClean="0">
                <a:latin typeface="MS PGothic" charset="-128"/>
                <a:ea typeface="MS PGothic" charset="-128"/>
                <a:cs typeface="MS PGothic" charset="-128"/>
              </a:rPr>
              <a:t>社</a:t>
            </a:r>
            <a:r>
              <a:rPr lang="ja-JP" altLang="en-US" sz="1400" kern="1200" dirty="0" smtClean="0">
                <a:latin typeface="MS PGothic" charset="-128"/>
                <a:ea typeface="MS PGothic" charset="-128"/>
                <a:cs typeface="MS PGothic" charset="-128"/>
              </a:rPr>
              <a:t>様が協業することになり改めて</a:t>
            </a:r>
            <a:r>
              <a:rPr lang="en-US" altLang="ja-JP" sz="1400" kern="1200" dirty="0" smtClean="0"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sz="1400" kern="1200" dirty="0" smtClean="0">
                <a:latin typeface="MS PGothic" charset="-128"/>
                <a:ea typeface="MS PGothic" charset="-128"/>
                <a:cs typeface="MS PGothic" charset="-128"/>
              </a:rPr>
            </a:br>
            <a:r>
              <a:rPr lang="ja-JP" altLang="en-US" sz="1400" b="1" u="sng" kern="1200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公示された仕様書の読み込みを支援</a:t>
            </a:r>
            <a:endParaRPr lang="en-US" altLang="ja-JP" sz="1400" b="1" u="sng" kern="1200" dirty="0">
              <a:solidFill>
                <a:srgbClr val="FF000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ja-JP" altLang="en-US" sz="1400" b="0" u="none" kern="120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当初想定していなかった</a:t>
            </a:r>
            <a:r>
              <a:rPr lang="en-US" altLang="ja-JP" sz="1400" b="0" u="none" kern="120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FS</a:t>
            </a:r>
            <a:r>
              <a:rPr lang="ja-JP" altLang="en-US" sz="1400" b="0" u="none" kern="120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の要件が追加となり</a:t>
            </a:r>
            <a:r>
              <a:rPr lang="en-US" altLang="ja-JP" sz="1400" b="0" u="none" kern="120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sz="1400" b="0" u="none" kern="1200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</a:br>
            <a:r>
              <a:rPr lang="en-US" altLang="ja-JP" sz="1400" b="1" u="sng" kern="1200" dirty="0" smtClean="0">
                <a:solidFill>
                  <a:srgbClr val="FF0000"/>
                </a:solidFill>
                <a:effectLst/>
                <a:latin typeface="MS PGothic" charset="-128"/>
                <a:ea typeface="MS PGothic" charset="-128"/>
                <a:cs typeface="MS PGothic" charset="-128"/>
              </a:rPr>
              <a:t>HX </a:t>
            </a:r>
            <a:r>
              <a:rPr lang="ja-JP" altLang="en-US" sz="1400" b="1" u="sng" kern="1200" dirty="0" smtClean="0">
                <a:solidFill>
                  <a:srgbClr val="FF0000"/>
                </a:solidFill>
                <a:effectLst/>
                <a:latin typeface="MS PGothic" charset="-128"/>
                <a:ea typeface="MS PGothic" charset="-128"/>
                <a:cs typeface="MS PGothic" charset="-128"/>
              </a:rPr>
              <a:t>の</a:t>
            </a:r>
            <a:r>
              <a:rPr lang="ja-JP" altLang="en-US" sz="1400" b="1" u="sng" kern="1200" dirty="0" smtClean="0">
                <a:solidFill>
                  <a:srgbClr val="FF0000"/>
                </a:solidFill>
                <a:effectLst/>
                <a:latin typeface="MS PGothic" charset="-128"/>
                <a:ea typeface="MS PGothic" charset="-128"/>
                <a:cs typeface="MS PGothic" charset="-128"/>
              </a:rPr>
              <a:t>提案が難しいのではないか？となったが</a:t>
            </a:r>
            <a:r>
              <a:rPr lang="en-US" altLang="ja-JP" sz="1400" b="1" u="sng" kern="1200" dirty="0" smtClean="0">
                <a:solidFill>
                  <a:srgbClr val="FF0000"/>
                </a:solidFill>
                <a:effectLst/>
                <a:latin typeface="MS PGothic" charset="-128"/>
                <a:ea typeface="MS PGothic" charset="-128"/>
                <a:cs typeface="MS PGothic" charset="-128"/>
              </a:rPr>
              <a:t>SSD</a:t>
            </a:r>
            <a:r>
              <a:rPr lang="ja-JP" altLang="en-US" sz="1400" b="1" u="sng" kern="1200" dirty="0" smtClean="0">
                <a:solidFill>
                  <a:srgbClr val="FF0000"/>
                </a:solidFill>
                <a:effectLst/>
                <a:latin typeface="MS PGothic" charset="-128"/>
                <a:ea typeface="MS PGothic" charset="-128"/>
                <a:cs typeface="MS PGothic" charset="-128"/>
              </a:rPr>
              <a:t>で回避</a:t>
            </a:r>
            <a:endParaRPr lang="en-US" altLang="ja-JP" sz="1400" b="1" u="sng" kern="1200" dirty="0">
              <a:solidFill>
                <a:srgbClr val="FF0000"/>
              </a:solidFill>
              <a:effectLst/>
              <a:latin typeface="MS PGothic" charset="-128"/>
              <a:ea typeface="MS PGothic" charset="-128"/>
              <a:cs typeface="MS PGothic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7395" y="219450"/>
            <a:ext cx="2910348" cy="944562"/>
            <a:chOff x="2697" y="2073692"/>
            <a:chExt cx="2910348" cy="944562"/>
          </a:xfrm>
        </p:grpSpPr>
        <p:sp>
          <p:nvSpPr>
            <p:cNvPr id="16" name="角丸四角形 15"/>
            <p:cNvSpPr/>
            <p:nvPr/>
          </p:nvSpPr>
          <p:spPr>
            <a:xfrm>
              <a:off x="2697" y="2073692"/>
              <a:ext cx="2910348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角丸四角形 6"/>
            <p:cNvSpPr txBox="1"/>
            <p:nvPr/>
          </p:nvSpPr>
          <p:spPr>
            <a:xfrm>
              <a:off x="48807" y="2119802"/>
              <a:ext cx="2818128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1600" b="1" kern="1200" baseline="0" dirty="0" smtClean="0">
                  <a:solidFill>
                    <a:schemeClr val="tx1"/>
                  </a:solidFill>
                  <a:latin typeface="MS PGothic" charset="-128"/>
                  <a:ea typeface="MS PGothic" charset="-128"/>
                  <a:cs typeface="MS PGothic" charset="-128"/>
                </a:rPr>
                <a:t>公示＆パートナー様提案支援</a:t>
              </a:r>
              <a:endParaRPr lang="en-US" altLang="ja-JP" sz="1600" b="1" kern="1200" baseline="0" dirty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</p:grpSp>
      <p:sp>
        <p:nvSpPr>
          <p:cNvPr id="15" name="右矢印 8"/>
          <p:cNvSpPr txBox="1"/>
          <p:nvPr/>
        </p:nvSpPr>
        <p:spPr>
          <a:xfrm>
            <a:off x="1739098" y="4302609"/>
            <a:ext cx="5638005" cy="7084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45" tIns="4445" rIns="4445" bIns="4445" numCol="1" spcCol="1270" anchor="ctr" anchorCtr="0">
            <a:noAutofit/>
          </a:bodyPr>
          <a:lstStyle/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ja-JP" altLang="en-US" sz="1400" b="1" u="sng" kern="1200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競合がどのような提案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かをできうる限り</a:t>
            </a:r>
            <a:r>
              <a:rPr lang="ja-JP" altLang="en-US" sz="1400" b="1" u="sng" kern="1200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情報収集</a:t>
            </a:r>
            <a:endParaRPr lang="en-US" altLang="ja-JP" sz="1400" kern="1200" dirty="0">
              <a:latin typeface="MS PGothic" charset="-128"/>
              <a:ea typeface="MS PGothic" charset="-128"/>
              <a:cs typeface="MS PGothic" charset="-128"/>
            </a:endParaRPr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ja-JP" altLang="en-US" sz="1400" b="1" u="sng" kern="1200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プロポーザル時の想定質問の対策支援</a:t>
            </a:r>
            <a:endParaRPr lang="en-US" altLang="ja-JP" sz="1400" b="1" u="sng" kern="1200" dirty="0">
              <a:solidFill>
                <a:srgbClr val="FF0000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46756" y="3087259"/>
            <a:ext cx="2910348" cy="944562"/>
            <a:chOff x="2697" y="3118246"/>
            <a:chExt cx="2910348" cy="944562"/>
          </a:xfrm>
        </p:grpSpPr>
        <p:sp>
          <p:nvSpPr>
            <p:cNvPr id="12" name="角丸四角形 11"/>
            <p:cNvSpPr/>
            <p:nvPr/>
          </p:nvSpPr>
          <p:spPr>
            <a:xfrm>
              <a:off x="2697" y="3118246"/>
              <a:ext cx="2910348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角丸四角形 10"/>
            <p:cNvSpPr txBox="1"/>
            <p:nvPr/>
          </p:nvSpPr>
          <p:spPr>
            <a:xfrm>
              <a:off x="48807" y="3164356"/>
              <a:ext cx="2818128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1600" b="1" kern="1200" dirty="0" smtClean="0">
                  <a:latin typeface="MS PGothic" charset="-128"/>
                  <a:ea typeface="MS PGothic" charset="-128"/>
                  <a:cs typeface="MS PGothic" charset="-128"/>
                </a:rPr>
                <a:t>業者決定</a:t>
              </a:r>
              <a:endParaRPr lang="en-US" altLang="ja-JP" sz="1600" b="1" kern="1200" dirty="0"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402035" y="1185667"/>
            <a:ext cx="293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活動のポイント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67395" y="2948245"/>
            <a:ext cx="893806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404806" y="4048020"/>
            <a:ext cx="293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活動のポイント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08464" y="3314007"/>
            <a:ext cx="574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結果：</a:t>
            </a:r>
            <a:r>
              <a:rPr kumimoji="1" lang="ja-JP" altLang="en-US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総合評価 </a:t>
            </a:r>
            <a:r>
              <a:rPr kumimoji="1" lang="en-US" altLang="ja-JP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1 </a:t>
            </a:r>
            <a:r>
              <a:rPr kumimoji="1" lang="ja-JP" altLang="en-US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位</a:t>
            </a:r>
            <a:r>
              <a:rPr kumimoji="1" lang="ja-JP" altLang="en-US" sz="1400" dirty="0" smtClean="0">
                <a:latin typeface="MS PGothic" charset="-128"/>
                <a:ea typeface="MS PGothic" charset="-128"/>
                <a:cs typeface="MS PGothic" charset="-128"/>
              </a:rPr>
              <a:t>（運用も含む調達のため価格は惜しくも</a:t>
            </a:r>
            <a:r>
              <a:rPr kumimoji="1" lang="ja-JP" altLang="en-US" sz="1400" dirty="0" smtClean="0">
                <a:latin typeface="MS PGothic" charset="-128"/>
                <a:ea typeface="MS PGothic" charset="-128"/>
                <a:cs typeface="MS PGothic" charset="-128"/>
              </a:rPr>
              <a:t>２</a:t>
            </a:r>
            <a:r>
              <a:rPr kumimoji="1" lang="en-US" altLang="ja-JP" sz="1400" dirty="0" smtClean="0"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kumimoji="1" lang="ja-JP" altLang="en-US" sz="1400" dirty="0" smtClean="0">
                <a:latin typeface="MS PGothic" charset="-128"/>
                <a:ea typeface="MS PGothic" charset="-128"/>
                <a:cs typeface="MS PGothic" charset="-128"/>
              </a:rPr>
              <a:t>位</a:t>
            </a:r>
            <a:r>
              <a:rPr kumimoji="1" lang="ja-JP" altLang="en-US" sz="1400" dirty="0" smtClean="0">
                <a:latin typeface="MS PGothic" charset="-128"/>
                <a:ea typeface="MS PGothic" charset="-128"/>
                <a:cs typeface="MS PGothic" charset="-128"/>
              </a:rPr>
              <a:t>）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43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まとめ</a:t>
            </a:r>
            <a:r>
              <a:rPr kumimoji="1" lang="en-US" altLang="ja-JP" dirty="0" smtClean="0"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kumimoji="1" lang="en-US" altLang="ja-JP" dirty="0" smtClean="0">
                <a:latin typeface="MS PGothic" charset="-128"/>
                <a:ea typeface="MS PGothic" charset="-128"/>
                <a:cs typeface="MS PGothic" charset="-128"/>
              </a:rPr>
            </a:br>
            <a:r>
              <a:rPr kumimoji="1" lang="en-US" altLang="ja-JP" dirty="0"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kumimoji="1" lang="en-US" altLang="ja-JP" dirty="0">
                <a:latin typeface="MS PGothic" charset="-128"/>
                <a:ea typeface="MS PGothic" charset="-128"/>
                <a:cs typeface="MS PGothic" charset="-128"/>
              </a:rPr>
            </a:br>
            <a:r>
              <a:rPr kumimoji="1" lang="ja-JP" altLang="en-US" sz="2400" dirty="0">
                <a:latin typeface="MS PGothic" charset="-128"/>
                <a:ea typeface="MS PGothic" charset="-128"/>
                <a:cs typeface="MS PGothic" charset="-128"/>
              </a:rPr>
              <a:t>お客様の環境はどのようになるの</a:t>
            </a:r>
            <a:r>
              <a:rPr kumimoji="1" lang="ja-JP" altLang="en-US" sz="2400" dirty="0" smtClean="0">
                <a:latin typeface="MS PGothic" charset="-128"/>
                <a:ea typeface="MS PGothic" charset="-128"/>
                <a:cs typeface="MS PGothic" charset="-128"/>
              </a:rPr>
              <a:t>？</a:t>
            </a:r>
            <a:endParaRPr kumimoji="1" lang="ja-JP" altLang="en-US" sz="2400" dirty="0"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07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r="27570"/>
          <a:stretch/>
        </p:blipFill>
        <p:spPr>
          <a:xfrm>
            <a:off x="462551" y="1651874"/>
            <a:ext cx="2738399" cy="211656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824" y="768037"/>
            <a:ext cx="5282972" cy="380396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3659" y="56414"/>
            <a:ext cx="843097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庁内のほぼすべてのシステムを</a:t>
            </a:r>
            <a:r>
              <a:rPr lang="en-US" altLang="ja-JP" sz="2100" dirty="0" err="1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HyperFlex</a:t>
            </a:r>
            <a:r>
              <a:rPr lang="en-US" altLang="ja-JP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ja-JP" altLang="en-US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上</a:t>
            </a:r>
            <a:r>
              <a:rPr lang="ja-JP" altLang="en-US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で集約し稼働をします。</a:t>
            </a:r>
            <a:r>
              <a:rPr lang="en-US" altLang="ja-JP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ja-JP" altLang="en-US" sz="2100" dirty="0">
              <a:solidFill>
                <a:schemeClr val="accent6">
                  <a:lumMod val="50000"/>
                </a:schemeClr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3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9" y="236524"/>
            <a:ext cx="8430973" cy="994172"/>
          </a:xfrm>
        </p:spPr>
        <p:txBody>
          <a:bodyPr>
            <a:normAutofit/>
          </a:bodyPr>
          <a:lstStyle/>
          <a:p>
            <a:r>
              <a:rPr lang="en-US" altLang="ja-JP" sz="2100" dirty="0" err="1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HyperFlex</a:t>
            </a:r>
            <a:r>
              <a:rPr lang="en-US" altLang="ja-JP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ja-JP" altLang="en-US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の</a:t>
            </a:r>
            <a:r>
              <a:rPr lang="ja-JP" altLang="en-US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採用でお客様のお悩みをスッキリ解決</a:t>
            </a:r>
            <a:r>
              <a:rPr lang="en-US" altLang="ja-JP" sz="2100" dirty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sz="2100" dirty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ja-JP" altLang="en-US" sz="2100" dirty="0">
              <a:solidFill>
                <a:schemeClr val="accent6">
                  <a:lumMod val="50000"/>
                </a:schemeClr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6837751" y="1496018"/>
            <a:ext cx="1155531" cy="1276160"/>
            <a:chOff x="6676898" y="2373197"/>
            <a:chExt cx="1262794" cy="1508115"/>
          </a:xfrm>
        </p:grpSpPr>
        <p:pic>
          <p:nvPicPr>
            <p:cNvPr id="26" name="Picture 33" descr="Management Manager.ico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0614" y="2373485"/>
              <a:ext cx="457200" cy="457200"/>
            </a:xfrm>
            <a:prstGeom prst="rect">
              <a:avLst/>
            </a:prstGeom>
          </p:spPr>
        </p:pic>
        <p:pic>
          <p:nvPicPr>
            <p:cNvPr id="28" name="Picture 35" descr="Management Manager.ico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3414" y="2373197"/>
              <a:ext cx="457200" cy="457200"/>
            </a:xfrm>
            <a:prstGeom prst="rect">
              <a:avLst/>
            </a:prstGeom>
          </p:spPr>
        </p:pic>
        <p:pic>
          <p:nvPicPr>
            <p:cNvPr id="29" name="Picture 36" descr="Management Manager.ico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3414" y="2881293"/>
              <a:ext cx="457200" cy="457200"/>
            </a:xfrm>
            <a:prstGeom prst="rect">
              <a:avLst/>
            </a:prstGeom>
          </p:spPr>
        </p:pic>
        <p:pic>
          <p:nvPicPr>
            <p:cNvPr id="33" name="Picture 48" descr="Management Manager.ico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6229" y="2892474"/>
              <a:ext cx="457200" cy="457200"/>
            </a:xfrm>
            <a:prstGeom prst="rect">
              <a:avLst/>
            </a:prstGeom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6676898" y="3372107"/>
              <a:ext cx="1262794" cy="5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構築</a:t>
              </a: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/</a:t>
              </a: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運用業者</a:t>
              </a: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A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33" y="1190900"/>
            <a:ext cx="2920486" cy="208058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r="27570"/>
          <a:stretch/>
        </p:blipFill>
        <p:spPr>
          <a:xfrm>
            <a:off x="4657707" y="1230696"/>
            <a:ext cx="2066567" cy="1597290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3435927" y="1945207"/>
            <a:ext cx="742543" cy="637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82" y="3429004"/>
            <a:ext cx="3374091" cy="858930"/>
          </a:xfrm>
          <a:prstGeom prst="rect">
            <a:avLst/>
          </a:prstGeom>
        </p:spPr>
      </p:pic>
      <p:sp>
        <p:nvSpPr>
          <p:cNvPr id="55" name="角丸四角形 54"/>
          <p:cNvSpPr/>
          <p:nvPr/>
        </p:nvSpPr>
        <p:spPr>
          <a:xfrm>
            <a:off x="4291946" y="2857702"/>
            <a:ext cx="4735675" cy="19138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324041" y="3074261"/>
            <a:ext cx="4703579" cy="1522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ja-JP" altLang="en-US" sz="1050" b="1" dirty="0" smtClean="0">
                <a:latin typeface="MS PGothic" charset="-128"/>
                <a:ea typeface="MS PGothic" charset="-128"/>
                <a:cs typeface="MS PGothic" charset="-128"/>
              </a:rPr>
              <a:t>従来のラックスペースが</a:t>
            </a:r>
            <a:r>
              <a:rPr lang="ja-JP" altLang="en-US" sz="1050" b="1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約３分の１削減</a:t>
            </a:r>
            <a:r>
              <a:rPr lang="en-US" altLang="ja-JP" sz="1050" b="1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sz="1050" b="1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en-US" altLang="ja-JP" sz="1050" b="1" dirty="0">
              <a:solidFill>
                <a:srgbClr val="FF000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ja-JP" altLang="en-US" sz="1050" b="1" dirty="0">
                <a:latin typeface="MS PGothic" charset="-128"/>
                <a:ea typeface="MS PGothic" charset="-128"/>
                <a:cs typeface="MS PGothic" charset="-128"/>
              </a:rPr>
              <a:t>前回</a:t>
            </a:r>
            <a:r>
              <a:rPr lang="ja-JP" altLang="en-US" sz="1050" b="1" dirty="0" smtClean="0">
                <a:latin typeface="MS PGothic" charset="-128"/>
                <a:ea typeface="MS PGothic" charset="-128"/>
                <a:cs typeface="MS PGothic" charset="-128"/>
              </a:rPr>
              <a:t>の導入費用とほぼ同等で</a:t>
            </a:r>
            <a:r>
              <a:rPr lang="ja-JP" altLang="en-US" sz="1050" b="1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セキュリティ対策も実現</a:t>
            </a:r>
            <a:r>
              <a:rPr lang="en-US" altLang="ja-JP" sz="1050" b="1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sz="1050" b="1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en-US" altLang="ja-JP" sz="1050" b="1" dirty="0">
              <a:solidFill>
                <a:srgbClr val="FF000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ja-JP" altLang="en-US" sz="1050" b="1" dirty="0" smtClean="0">
                <a:latin typeface="MS PGothic" charset="-128"/>
                <a:ea typeface="MS PGothic" charset="-128"/>
                <a:cs typeface="MS PGothic" charset="-128"/>
              </a:rPr>
              <a:t>障害対応及び運用</a:t>
            </a:r>
            <a:r>
              <a:rPr lang="ja-JP" altLang="en-US" sz="1050" b="1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スキームのシンプル化を実現</a:t>
            </a:r>
            <a:r>
              <a:rPr lang="en-US" altLang="ja-JP" sz="1050" b="1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sz="1050" b="1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en-US" altLang="ja-JP" sz="1050" b="1" dirty="0" smtClean="0">
              <a:solidFill>
                <a:srgbClr val="FF000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ja-JP" altLang="en-US" sz="1050" b="1" dirty="0" smtClean="0">
                <a:latin typeface="MS PGothic" charset="-128"/>
                <a:ea typeface="MS PGothic" charset="-128"/>
                <a:cs typeface="MS PGothic" charset="-128"/>
              </a:rPr>
              <a:t>リソース</a:t>
            </a:r>
            <a:r>
              <a:rPr lang="ja-JP" altLang="en-US" sz="1050" b="1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増設も容易に</a:t>
            </a:r>
            <a:endParaRPr lang="en-US" altLang="ja-JP" sz="1050" b="1" dirty="0" smtClean="0">
              <a:solidFill>
                <a:srgbClr val="FF000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lvl="1" defTabSz="311150">
              <a:lnSpc>
                <a:spcPct val="90000"/>
              </a:lnSpc>
              <a:spcAft>
                <a:spcPct val="15000"/>
              </a:spcAft>
            </a:pPr>
            <a:endParaRPr lang="en-US" altLang="ja-JP" sz="1050" b="1" dirty="0" smtClean="0">
              <a:solidFill>
                <a:srgbClr val="FF000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ja-JP" altLang="en-US" sz="1050" b="1" dirty="0" smtClean="0">
                <a:latin typeface="MS PGothic" charset="-128"/>
                <a:ea typeface="MS PGothic" charset="-128"/>
                <a:cs typeface="MS PGothic" charset="-128"/>
              </a:rPr>
              <a:t>オールフラッシュ（</a:t>
            </a:r>
            <a:r>
              <a:rPr lang="en-US" altLang="ja-JP" sz="1050" b="1" dirty="0" smtClean="0">
                <a:latin typeface="MS PGothic" charset="-128"/>
                <a:ea typeface="MS PGothic" charset="-128"/>
                <a:cs typeface="MS PGothic" charset="-128"/>
              </a:rPr>
              <a:t>SSD</a:t>
            </a:r>
            <a:r>
              <a:rPr lang="ja-JP" altLang="en-US" sz="1050" b="1" dirty="0" smtClean="0">
                <a:latin typeface="MS PGothic" charset="-128"/>
                <a:ea typeface="MS PGothic" charset="-128"/>
                <a:cs typeface="MS PGothic" charset="-128"/>
              </a:rPr>
              <a:t>）モデルの採用で</a:t>
            </a:r>
            <a:r>
              <a:rPr lang="ja-JP" altLang="en-US" sz="1050" b="1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パフォーマンスの心配がゼロに</a:t>
            </a:r>
            <a:endParaRPr lang="en-US" altLang="ja-JP" sz="1050" b="1" dirty="0">
              <a:solidFill>
                <a:srgbClr val="FF0000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0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9" y="236524"/>
            <a:ext cx="8430973" cy="994172"/>
          </a:xfrm>
        </p:spPr>
        <p:txBody>
          <a:bodyPr>
            <a:normAutofit/>
          </a:bodyPr>
          <a:lstStyle/>
          <a:p>
            <a:r>
              <a:rPr lang="ja-JP" altLang="en-US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お客様の次なるチャレンジ（提案活動中）</a:t>
            </a:r>
            <a:r>
              <a:rPr lang="en-US" altLang="ja-JP" sz="2100" dirty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sz="2100" dirty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ja-JP" altLang="en-US" sz="2100" dirty="0">
              <a:solidFill>
                <a:schemeClr val="accent6">
                  <a:lumMod val="50000"/>
                </a:schemeClr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6559" r="16830"/>
          <a:stretch/>
        </p:blipFill>
        <p:spPr>
          <a:xfrm>
            <a:off x="39056" y="1529541"/>
            <a:ext cx="3563127" cy="25002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102" y="1463040"/>
            <a:ext cx="5319019" cy="3025833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39056" y="1102821"/>
            <a:ext cx="3723839" cy="39901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MS PGothic" charset="-128"/>
                <a:ea typeface="MS PGothic" charset="-128"/>
                <a:cs typeface="MS PGothic" charset="-128"/>
              </a:rPr>
              <a:t>VDI</a:t>
            </a:r>
            <a:endParaRPr kumimoji="1" lang="ja-JP" altLang="en-US" b="1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810252" y="1094505"/>
            <a:ext cx="5178577" cy="39901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MS PGothic" charset="-128"/>
                <a:ea typeface="MS PGothic" charset="-128"/>
                <a:cs typeface="MS PGothic" charset="-128"/>
              </a:rPr>
              <a:t>無線</a:t>
            </a:r>
            <a:r>
              <a:rPr kumimoji="1" lang="en-US" altLang="ja-JP" b="1" dirty="0" smtClean="0">
                <a:latin typeface="MS PGothic" charset="-128"/>
                <a:ea typeface="MS PGothic" charset="-128"/>
                <a:cs typeface="MS PGothic" charset="-128"/>
              </a:rPr>
              <a:t>LAN</a:t>
            </a:r>
            <a:endParaRPr kumimoji="1" lang="ja-JP" altLang="en-US" b="1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33659" y="4428900"/>
            <a:ext cx="880946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ワークスタイル変革及びペーパーレス化の本格検討を予定しております。</a:t>
            </a:r>
            <a:r>
              <a:rPr lang="en-US" altLang="ja-JP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ja-JP" altLang="en-US" sz="2100" dirty="0">
              <a:solidFill>
                <a:schemeClr val="accent6">
                  <a:lumMod val="50000"/>
                </a:schemeClr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38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0" y="815043"/>
            <a:ext cx="9144000" cy="3689579"/>
          </a:xfrm>
          <a:prstGeom prst="rect">
            <a:avLst/>
          </a:prstGeom>
          <a:gradFill>
            <a:gsLst>
              <a:gs pos="46000">
                <a:schemeClr val="accent1"/>
              </a:gs>
              <a:gs pos="100000">
                <a:schemeClr val="accent5"/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7" tIns="0" rIns="365667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BC2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-14288" y="0"/>
            <a:ext cx="9176423" cy="1084117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alpha val="20000"/>
                </a:schemeClr>
              </a:gs>
              <a:gs pos="66000">
                <a:schemeClr val="bg2"/>
              </a:gs>
              <a:gs pos="100000">
                <a:schemeClr val="accent5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charset="-128"/>
                <a:ea typeface="MS PGothic" charset="-128"/>
                <a:cs typeface="MS PGothic" charset="-128"/>
              </a:rPr>
              <a:t>シスコ コラボレーション ショーケース 東京</a:t>
            </a:r>
            <a:endParaRPr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2" name="Title 45"/>
          <p:cNvSpPr txBox="1">
            <a:spLocks/>
          </p:cNvSpPr>
          <p:nvPr/>
        </p:nvSpPr>
        <p:spPr>
          <a:xfrm>
            <a:off x="227567" y="1041909"/>
            <a:ext cx="8550672" cy="14799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ビジュアル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コミュニケーションを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中心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に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</a:b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シスコの最新のトータル コラボレーションをご体感いただける空間です。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24" name="Picture 4" descr="ストックフォト: Japan Tokyo Minato ku Roppongi Skyscrapers and Tokyo Midtown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1379" y="1747994"/>
            <a:ext cx="3821231" cy="205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グループ化 2"/>
          <p:cNvGrpSpPr/>
          <p:nvPr/>
        </p:nvGrpSpPr>
        <p:grpSpPr>
          <a:xfrm>
            <a:off x="-246673" y="3343844"/>
            <a:ext cx="9144000" cy="1323146"/>
            <a:chOff x="-246673" y="3343844"/>
            <a:chExt cx="9144000" cy="1323146"/>
          </a:xfrm>
        </p:grpSpPr>
        <p:sp>
          <p:nvSpPr>
            <p:cNvPr id="28" name="Rectangle 186"/>
            <p:cNvSpPr>
              <a:spLocks noChangeArrowheads="1"/>
            </p:cNvSpPr>
            <p:nvPr/>
          </p:nvSpPr>
          <p:spPr bwMode="auto">
            <a:xfrm>
              <a:off x="-246673" y="3343844"/>
              <a:ext cx="9144000" cy="4097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8000">
                  <a:schemeClr val="accent1">
                    <a:lumMod val="75000"/>
                    <a:alpha val="70000"/>
                  </a:schemeClr>
                </a:gs>
                <a:gs pos="92000">
                  <a:schemeClr val="accent1">
                    <a:lumMod val="75000"/>
                    <a:alpha val="0"/>
                  </a:schemeClr>
                </a:gs>
              </a:gsLst>
              <a:lin ang="10800000" scaled="1"/>
              <a:tileRect/>
            </a:gradFill>
            <a:ln w="12700" algn="ctr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73025" tIns="91440" rIns="73025" bIns="36511" anchor="t"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29" name="Rectangle 2"/>
            <p:cNvSpPr/>
            <p:nvPr/>
          </p:nvSpPr>
          <p:spPr>
            <a:xfrm>
              <a:off x="1645527" y="3402517"/>
              <a:ext cx="6876764" cy="30008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色が人に与える</a:t>
              </a:r>
              <a:r>
                <a:rPr kumimoji="0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上品さ楽しさ</a:t>
              </a: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を</a:t>
              </a:r>
              <a:r>
                <a:rPr kumimoji="0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演出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31" name="Rectangle 186"/>
            <p:cNvSpPr>
              <a:spLocks noChangeArrowheads="1"/>
            </p:cNvSpPr>
            <p:nvPr/>
          </p:nvSpPr>
          <p:spPr bwMode="auto">
            <a:xfrm>
              <a:off x="-246673" y="3798227"/>
              <a:ext cx="9144000" cy="4097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8000">
                  <a:schemeClr val="accent1">
                    <a:lumMod val="75000"/>
                    <a:alpha val="70000"/>
                  </a:schemeClr>
                </a:gs>
                <a:gs pos="92000">
                  <a:schemeClr val="accent1">
                    <a:lumMod val="75000"/>
                    <a:alpha val="0"/>
                  </a:schemeClr>
                </a:gs>
              </a:gsLst>
              <a:lin ang="10800000" scaled="1"/>
              <a:tileRect/>
            </a:gradFill>
            <a:ln w="12700" algn="ctr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73025" tIns="91440" rIns="73025" bIns="36511" anchor="t"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32" name="Rectangle 20"/>
            <p:cNvSpPr/>
            <p:nvPr/>
          </p:nvSpPr>
          <p:spPr>
            <a:xfrm>
              <a:off x="1660861" y="3856900"/>
              <a:ext cx="6876764" cy="30008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製品</a:t>
              </a:r>
              <a:r>
                <a:rPr kumimoji="0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に</a:t>
              </a: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合わせた先進性のある空間</a:t>
              </a:r>
            </a:p>
          </p:txBody>
        </p:sp>
        <p:sp>
          <p:nvSpPr>
            <p:cNvPr id="34" name="Rectangle 186"/>
            <p:cNvSpPr>
              <a:spLocks noChangeArrowheads="1"/>
            </p:cNvSpPr>
            <p:nvPr/>
          </p:nvSpPr>
          <p:spPr bwMode="auto">
            <a:xfrm>
              <a:off x="-246673" y="4257278"/>
              <a:ext cx="9144000" cy="4097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8000">
                  <a:schemeClr val="accent1">
                    <a:lumMod val="75000"/>
                    <a:alpha val="70000"/>
                  </a:schemeClr>
                </a:gs>
                <a:gs pos="92000">
                  <a:schemeClr val="accent1">
                    <a:lumMod val="75000"/>
                    <a:alpha val="0"/>
                  </a:schemeClr>
                </a:gs>
              </a:gsLst>
              <a:lin ang="10800000" scaled="1"/>
              <a:tileRect/>
            </a:gradFill>
            <a:ln w="12700" algn="ctr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73025" tIns="91440" rIns="73025" bIns="36511" anchor="t"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35" name="Rectangle 23"/>
            <p:cNvSpPr/>
            <p:nvPr/>
          </p:nvSpPr>
          <p:spPr>
            <a:xfrm>
              <a:off x="1661616" y="4315951"/>
              <a:ext cx="6876764" cy="30008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最新最適</a:t>
              </a: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な</a:t>
              </a:r>
              <a:r>
                <a:rPr kumimoji="0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ソリューション</a:t>
              </a: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でお客様をおもてなしする空間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4119612" y="1915427"/>
            <a:ext cx="3600666" cy="11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東京ミッドタウンの洗練されたオフィス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グローバルで最先端のソリューション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日本の文化と心でお客様をおもてなし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6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03648" y="222489"/>
            <a:ext cx="9054116" cy="2263536"/>
          </a:xfrm>
          <a:prstGeom prst="roundRect">
            <a:avLst>
              <a:gd name="adj" fmla="val 7202"/>
            </a:avLst>
          </a:prstGeom>
          <a:solidFill>
            <a:schemeClr val="accent1">
              <a:lumMod val="50000"/>
              <a:alpha val="47000"/>
            </a:schemeClr>
          </a:solidFill>
          <a:ln w="3175"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58775" marR="0" lvl="0" indent="0" algn="l" defTabSz="457200" rtl="0" eaLnBrk="1" fontAlgn="auto" latinLnBrk="0" hangingPunct="1">
              <a:lnSpc>
                <a:spcPct val="150000"/>
              </a:lnSpc>
              <a:spcBef>
                <a:spcPts val="1440"/>
              </a:spcBef>
              <a:spcAft>
                <a:spcPts val="0"/>
              </a:spcAft>
              <a:buClr>
                <a:srgbClr val="6DB344"/>
              </a:buClr>
              <a:buSzPct val="90000"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オフィスのコラボレーティブ ソリューション事例</a:t>
            </a:r>
          </a:p>
          <a:p>
            <a:pPr marL="812800" marR="0" lvl="0" indent="-1905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従来のチーム向け作業スペースの再現ジオラマ</a:t>
            </a:r>
          </a:p>
          <a:p>
            <a:pPr marL="812800" marR="0" lvl="0" indent="-1905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ユニファイド コラボレーション アプリケーションのデモ</a:t>
            </a:r>
          </a:p>
          <a:p>
            <a:pPr marL="812800" marR="0" lvl="0" indent="-1905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3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大ユーザ使用例：モバイル ワーカー、デスク ワーカー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、ナ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レッジ ワーカー</a:t>
            </a:r>
          </a:p>
          <a:p>
            <a:pPr marL="812800" marR="0" lvl="0" indent="-1905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「これが次世代ワー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ク ス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ペースの姿であり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、シ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スコはすで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に</a:t>
            </a: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</a:b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実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践している」という説得力のあるメッセージを提供</a:t>
            </a:r>
          </a:p>
        </p:txBody>
      </p:sp>
      <p:sp>
        <p:nvSpPr>
          <p:cNvPr id="6" name="Rectangle 5"/>
          <p:cNvSpPr/>
          <p:nvPr/>
        </p:nvSpPr>
        <p:spPr>
          <a:xfrm rot="10800000">
            <a:off x="0" y="2301479"/>
            <a:ext cx="9144000" cy="2844942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alpha val="31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3175"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58775" marR="0" lvl="0" indent="0" algn="l" defTabSz="457200" rtl="0" eaLnBrk="1" fontAlgn="auto" latinLnBrk="0" hangingPunct="1">
              <a:lnSpc>
                <a:spcPct val="150000"/>
              </a:lnSpc>
              <a:spcBef>
                <a:spcPts val="1440"/>
              </a:spcBef>
              <a:spcAft>
                <a:spcPts val="0"/>
              </a:spcAft>
              <a:buClr>
                <a:srgbClr val="6DB344"/>
              </a:buClr>
              <a:buSzPct val="90000"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0" name="Title 141"/>
          <p:cNvSpPr txBox="1">
            <a:spLocks/>
          </p:cNvSpPr>
          <p:nvPr/>
        </p:nvSpPr>
        <p:spPr>
          <a:xfrm>
            <a:off x="267616" y="3678873"/>
            <a:ext cx="8588861" cy="1323147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bg2">
                        <a:lumMod val="95000"/>
                      </a:schemeClr>
                    </a:gs>
                    <a:gs pos="44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3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58585B">
                        <a:lumMod val="60000"/>
                        <a:lumOff val="40000"/>
                      </a:srgbClr>
                    </a:gs>
                    <a:gs pos="50000">
                      <a:srgbClr val="58585B">
                        <a:lumMod val="20000"/>
                        <a:lumOff val="80000"/>
                      </a:srgbClr>
                    </a:gs>
                    <a:gs pos="100000">
                      <a:srgbClr val="58585B">
                        <a:lumMod val="60000"/>
                        <a:lumOff val="40000"/>
                      </a:srgbClr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Collaboration Showcase</a:t>
            </a:r>
          </a:p>
        </p:txBody>
      </p:sp>
    </p:spTree>
    <p:extLst>
      <p:ext uri="{BB962C8B-B14F-4D97-AF65-F5344CB8AC3E}">
        <p14:creationId xmlns:p14="http://schemas.microsoft.com/office/powerpoint/2010/main" val="36325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468560" y="195486"/>
            <a:ext cx="7920880" cy="1663794"/>
          </a:xfrm>
          <a:prstGeom prst="roundRect">
            <a:avLst>
              <a:gd name="adj" fmla="val 7202"/>
            </a:avLst>
          </a:prstGeom>
          <a:solidFill>
            <a:schemeClr val="accent1">
              <a:lumMod val="50000"/>
              <a:alpha val="47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58775" marR="0" lvl="0" indent="365125" algn="l" defTabSz="457200" rtl="0" eaLnBrk="1" fontAlgn="auto" latinLnBrk="0" hangingPunct="1">
              <a:lnSpc>
                <a:spcPct val="150000"/>
              </a:lnSpc>
              <a:spcBef>
                <a:spcPts val="1440"/>
              </a:spcBef>
              <a:spcAft>
                <a:spcPts val="0"/>
              </a:spcAft>
              <a:buClr>
                <a:srgbClr val="6DB344"/>
              </a:buClr>
              <a:buSzPct val="90000"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多目的室の展示</a:t>
            </a:r>
          </a:p>
          <a:p>
            <a:pPr marL="12573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8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席の多目的会議室の再現</a:t>
            </a:r>
          </a:p>
          <a:p>
            <a:pPr marL="12573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よく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あるビデオ会議室とは違う、コラボレーション対応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会議室</a:t>
            </a:r>
            <a:endParaRPr kumimoji="0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12573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話者自動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追尾カメラ</a:t>
            </a:r>
            <a:endParaRPr kumimoji="0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12573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ホワイトボード・電子黒板を使ったコラボレーション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6" name="Rectangle 5"/>
          <p:cNvSpPr/>
          <p:nvPr/>
        </p:nvSpPr>
        <p:spPr>
          <a:xfrm rot="10800000">
            <a:off x="0" y="2298558"/>
            <a:ext cx="9144000" cy="2844942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alpha val="31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3175"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58775" marR="0" lvl="0" indent="0" algn="l" defTabSz="457200" rtl="0" eaLnBrk="1" fontAlgn="auto" latinLnBrk="0" hangingPunct="1">
              <a:lnSpc>
                <a:spcPct val="150000"/>
              </a:lnSpc>
              <a:spcBef>
                <a:spcPts val="1440"/>
              </a:spcBef>
              <a:spcAft>
                <a:spcPts val="0"/>
              </a:spcAft>
              <a:buClr>
                <a:srgbClr val="6DB344"/>
              </a:buClr>
              <a:buSzPct val="90000"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9" name="Title 141"/>
          <p:cNvSpPr txBox="1">
            <a:spLocks/>
          </p:cNvSpPr>
          <p:nvPr/>
        </p:nvSpPr>
        <p:spPr>
          <a:xfrm>
            <a:off x="267616" y="3678873"/>
            <a:ext cx="8588861" cy="1323147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bg2">
                        <a:lumMod val="95000"/>
                      </a:schemeClr>
                    </a:gs>
                    <a:gs pos="44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3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58585B">
                        <a:lumMod val="60000"/>
                        <a:lumOff val="40000"/>
                      </a:srgbClr>
                    </a:gs>
                    <a:gs pos="50000">
                      <a:srgbClr val="58585B">
                        <a:lumMod val="20000"/>
                        <a:lumOff val="80000"/>
                      </a:srgbClr>
                    </a:gs>
                    <a:gs pos="100000">
                      <a:srgbClr val="58585B">
                        <a:lumMod val="60000"/>
                        <a:lumOff val="40000"/>
                      </a:srgbClr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Multi-Purpose Room</a:t>
            </a:r>
          </a:p>
        </p:txBody>
      </p:sp>
    </p:spTree>
    <p:extLst>
      <p:ext uri="{BB962C8B-B14F-4D97-AF65-F5344CB8AC3E}">
        <p14:creationId xmlns:p14="http://schemas.microsoft.com/office/powerpoint/2010/main" val="20022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6246922" y="741107"/>
            <a:ext cx="2819648" cy="273797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solidFill>
              <a:schemeClr val="accent1">
                <a:alpha val="5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35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01" y="38714"/>
            <a:ext cx="5965851" cy="316906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402" y="1673913"/>
            <a:ext cx="2099983" cy="926486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18" y="3130891"/>
            <a:ext cx="1455451" cy="83168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102" y="3055837"/>
            <a:ext cx="2665553" cy="156225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999" y="3196782"/>
            <a:ext cx="2045175" cy="589034"/>
          </a:xfrm>
          <a:prstGeom prst="rect">
            <a:avLst/>
          </a:prstGeom>
        </p:spPr>
      </p:pic>
      <p:sp>
        <p:nvSpPr>
          <p:cNvPr id="25" name="タイトル 1"/>
          <p:cNvSpPr txBox="1">
            <a:spLocks/>
          </p:cNvSpPr>
          <p:nvPr/>
        </p:nvSpPr>
        <p:spPr bwMode="auto">
          <a:xfrm>
            <a:off x="209468" y="144380"/>
            <a:ext cx="4159742" cy="53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8561" tIns="34280" rIns="68561" bIns="34280" numCol="1" anchor="ctr" anchorCtr="0" compatLnSpc="1">
            <a:prstTxWarp prst="textNoShape">
              <a:avLst/>
            </a:prstTxWarp>
          </a:bodyPr>
          <a:lstStyle>
            <a:lvl1pPr algn="l" defTabSz="912157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4267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912157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157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157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157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15" algn="l" defTabSz="912157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031" algn="l" defTabSz="912157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546" algn="l" defTabSz="912157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062" algn="l" defTabSz="912157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4118"/>
            <a:r>
              <a:rPr kumimoji="1" lang="ja-JP" altLang="en-US" sz="2100" dirty="0">
                <a:solidFill>
                  <a:srgbClr val="676767">
                    <a:lumMod val="75000"/>
                  </a:srgbClr>
                </a:solidFill>
                <a:latin typeface="MS PGothic" charset="-128"/>
                <a:ea typeface="MS PGothic" charset="-128"/>
                <a:cs typeface="MS PGothic" charset="-128"/>
              </a:rPr>
              <a:t>自治体様における</a:t>
            </a:r>
            <a:r>
              <a:rPr kumimoji="1" lang="en-US" altLang="ja-JP" sz="2100" dirty="0">
                <a:solidFill>
                  <a:srgbClr val="676767">
                    <a:lumMod val="75000"/>
                  </a:srgbClr>
                </a:solidFill>
                <a:latin typeface="MS PGothic" charset="-128"/>
                <a:ea typeface="MS PGothic" charset="-128"/>
                <a:cs typeface="MS PGothic" charset="-128"/>
              </a:rPr>
              <a:t>Cisco</a:t>
            </a:r>
            <a:r>
              <a:rPr kumimoji="1" lang="ja-JP" altLang="en-US" sz="2100" dirty="0">
                <a:solidFill>
                  <a:srgbClr val="676767">
                    <a:lumMod val="75000"/>
                  </a:srgbClr>
                </a:solidFill>
                <a:latin typeface="MS PGothic" charset="-128"/>
                <a:ea typeface="MS PGothic" charset="-128"/>
                <a:cs typeface="MS PGothic" charset="-128"/>
              </a:rPr>
              <a:t>製品</a:t>
            </a:r>
            <a:r>
              <a:rPr kumimoji="1" lang="en-US" altLang="ja-JP" sz="2100" dirty="0">
                <a:solidFill>
                  <a:srgbClr val="676767">
                    <a:lumMod val="75000"/>
                  </a:srgbClr>
                </a:solidFill>
                <a:latin typeface="MS PGothic" charset="-128"/>
                <a:ea typeface="MS PGothic" charset="-128"/>
                <a:cs typeface="MS PGothic" charset="-128"/>
              </a:rPr>
              <a:t>MAP</a:t>
            </a:r>
            <a:endParaRPr kumimoji="1" lang="ja-JP" altLang="en-US" sz="2100" dirty="0">
              <a:solidFill>
                <a:srgbClr val="676767">
                  <a:lumMod val="75000"/>
                </a:srgbClr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60693" y="779823"/>
            <a:ext cx="2732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900" b="1" u="sng" dirty="0">
                <a:solidFill>
                  <a:srgbClr val="2968AF"/>
                </a:solidFill>
                <a:latin typeface="MS PGothic" charset="-128"/>
                <a:ea typeface="MS PGothic" charset="-128"/>
                <a:cs typeface="MS PGothic" charset="-128"/>
              </a:rPr>
              <a:t>テレワーク＆ワークスタイル変革</a:t>
            </a:r>
          </a:p>
        </p:txBody>
      </p:sp>
      <p:grpSp>
        <p:nvGrpSpPr>
          <p:cNvPr id="13" name="Group 127"/>
          <p:cNvGrpSpPr/>
          <p:nvPr/>
        </p:nvGrpSpPr>
        <p:grpSpPr>
          <a:xfrm>
            <a:off x="7457677" y="1253825"/>
            <a:ext cx="688963" cy="590539"/>
            <a:chOff x="1074588" y="4039981"/>
            <a:chExt cx="1556388" cy="1556388"/>
          </a:xfrm>
        </p:grpSpPr>
        <p:sp>
          <p:nvSpPr>
            <p:cNvPr id="14" name="Block Arc 77"/>
            <p:cNvSpPr/>
            <p:nvPr/>
          </p:nvSpPr>
          <p:spPr>
            <a:xfrm rot="5400000">
              <a:off x="1242228" y="4207621"/>
              <a:ext cx="1221108" cy="1221108"/>
            </a:xfrm>
            <a:prstGeom prst="blockArc">
              <a:avLst>
                <a:gd name="adj1" fmla="val 20768330"/>
                <a:gd name="adj2" fmla="val 19578046"/>
                <a:gd name="adj3" fmla="val 4738"/>
              </a:avLst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50000">
                  <a:schemeClr val="tx1">
                    <a:alpha val="3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grpSp>
          <p:nvGrpSpPr>
            <p:cNvPr id="15" name="Group 294"/>
            <p:cNvGrpSpPr/>
            <p:nvPr/>
          </p:nvGrpSpPr>
          <p:grpSpPr>
            <a:xfrm>
              <a:off x="1421231" y="4381220"/>
              <a:ext cx="863102" cy="873910"/>
              <a:chOff x="7503878" y="4309324"/>
              <a:chExt cx="838118" cy="848615"/>
            </a:xfrm>
          </p:grpSpPr>
          <p:sp>
            <p:nvSpPr>
              <p:cNvPr id="19" name="Oval 70"/>
              <p:cNvSpPr>
                <a:spLocks noChangeArrowheads="1"/>
              </p:cNvSpPr>
              <p:nvPr/>
            </p:nvSpPr>
            <p:spPr bwMode="auto">
              <a:xfrm>
                <a:off x="7503878" y="4309324"/>
                <a:ext cx="838118" cy="848615"/>
              </a:xfrm>
              <a:prstGeom prst="ellipse">
                <a:avLst/>
              </a:prstGeom>
              <a:gradFill rotWithShape="1">
                <a:gsLst>
                  <a:gs pos="0">
                    <a:srgbClr val="2D6176">
                      <a:alpha val="28998"/>
                    </a:srgbClr>
                  </a:gs>
                  <a:gs pos="100000">
                    <a:srgbClr val="62D1FE">
                      <a:alpha val="0"/>
                    </a:srgbClr>
                  </a:gs>
                </a:gsLst>
                <a:lin ang="5400000" scaled="1"/>
              </a:gradFill>
              <a:ln w="25400" algn="ctr">
                <a:solidFill>
                  <a:srgbClr val="FFFFFF">
                    <a:alpha val="21000"/>
                  </a:srgbClr>
                </a:solidFill>
                <a:round/>
                <a:headEnd/>
                <a:tailEnd/>
              </a:ln>
            </p:spPr>
            <p:txBody>
              <a:bodyPr wrap="square" lIns="61593" tIns="30796" rIns="61593" bIns="30796" anchor="ctr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srgbClr val="FFFFFF"/>
                  </a:solidFill>
                  <a:latin typeface="MS PGothic" charset="-128"/>
                  <a:ea typeface="MS PGothic" charset="-128"/>
                  <a:cs typeface="MS PGothic" charset="-128"/>
                </a:endParaRPr>
              </a:p>
            </p:txBody>
          </p:sp>
          <p:sp>
            <p:nvSpPr>
              <p:cNvPr id="20" name="Oval 70"/>
              <p:cNvSpPr>
                <a:spLocks noChangeArrowheads="1"/>
              </p:cNvSpPr>
              <p:nvPr/>
            </p:nvSpPr>
            <p:spPr bwMode="auto">
              <a:xfrm>
                <a:off x="7597663" y="4404283"/>
                <a:ext cx="650548" cy="6586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65000"/>
                      <a:lumOff val="35000"/>
                    </a:srgbClr>
                  </a:gs>
                  <a:gs pos="100000">
                    <a:srgbClr val="FFFFFF">
                      <a:lumMod val="85000"/>
                      <a:lumOff val="15000"/>
                    </a:srgbClr>
                  </a:gs>
                </a:gsLst>
                <a:lin ang="5400000" scaled="1"/>
                <a:tileRect/>
              </a:gradFill>
              <a:ln w="127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54769" tIns="27383" rIns="54769" bIns="27383" anchor="ctr">
                <a:prstTxWarp prst="textNoShape">
                  <a:avLst/>
                </a:prstTxWarp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FFFFFF"/>
                  </a:solidFill>
                  <a:latin typeface="MS PGothic" charset="-128"/>
                  <a:ea typeface="MS PGothic" charset="-128"/>
                  <a:cs typeface="MS PGothic" charset="-128"/>
                </a:endParaRPr>
              </a:p>
            </p:txBody>
          </p:sp>
        </p:grpSp>
        <p:sp>
          <p:nvSpPr>
            <p:cNvPr id="16" name="Block Arc 81"/>
            <p:cNvSpPr/>
            <p:nvPr/>
          </p:nvSpPr>
          <p:spPr>
            <a:xfrm rot="5400000">
              <a:off x="1074588" y="4039981"/>
              <a:ext cx="1556388" cy="1556388"/>
            </a:xfrm>
            <a:prstGeom prst="blockArc">
              <a:avLst>
                <a:gd name="adj1" fmla="val 20768330"/>
                <a:gd name="adj2" fmla="val 19578046"/>
                <a:gd name="adj3" fmla="val 4738"/>
              </a:avLst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50000">
                  <a:schemeClr val="tx1">
                    <a:alpha val="3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pic>
          <p:nvPicPr>
            <p:cNvPr id="17" name="Picture 13" descr="BI01445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9906" y="4474556"/>
              <a:ext cx="853208" cy="68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角丸四角形 27"/>
          <p:cNvSpPr/>
          <p:nvPr/>
        </p:nvSpPr>
        <p:spPr>
          <a:xfrm>
            <a:off x="88491" y="3834432"/>
            <a:ext cx="5104786" cy="127035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solidFill>
              <a:schemeClr val="accent1">
                <a:alpha val="5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35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9" name="Rectangle 406"/>
          <p:cNvSpPr/>
          <p:nvPr/>
        </p:nvSpPr>
        <p:spPr>
          <a:xfrm>
            <a:off x="7514812" y="1079498"/>
            <a:ext cx="1478014" cy="19324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38" rIns="91277" bIns="45638" rtlCol="0" anchor="ctr"/>
          <a:lstStyle/>
          <a:p>
            <a:pPr algn="ctr" defTabSz="456410"/>
            <a:r>
              <a:rPr lang="ja-JP" altLang="en-US" sz="900" dirty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ワイヤレスアクセスポイント</a:t>
            </a:r>
            <a:endParaRPr lang="en-US" sz="90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081649" y="1410594"/>
            <a:ext cx="7328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350" dirty="0" err="1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Aironet</a:t>
            </a:r>
            <a:endParaRPr kumimoji="1" lang="ja-JP" altLang="en-US" sz="1350" dirty="0">
              <a:solidFill>
                <a:srgbClr val="676767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7659787" y="2059020"/>
            <a:ext cx="973550" cy="277960"/>
            <a:chOff x="975704" y="788558"/>
            <a:chExt cx="2151556" cy="604839"/>
          </a:xfrm>
        </p:grpSpPr>
        <p:pic>
          <p:nvPicPr>
            <p:cNvPr id="31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8985" y="851807"/>
              <a:ext cx="1438275" cy="523875"/>
            </a:xfrm>
            <a:prstGeom prst="rect">
              <a:avLst/>
            </a:prstGeom>
          </p:spPr>
        </p:pic>
        <p:pic>
          <p:nvPicPr>
            <p:cNvPr id="32" name="Picture 8" descr="new_webex_logo_1024px_R0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704" y="788558"/>
              <a:ext cx="605272" cy="604839"/>
            </a:xfrm>
            <a:prstGeom prst="rect">
              <a:avLst/>
            </a:prstGeom>
          </p:spPr>
        </p:pic>
      </p:grpSp>
      <p:sp>
        <p:nvSpPr>
          <p:cNvPr id="33" name="Rectangle 406"/>
          <p:cNvSpPr/>
          <p:nvPr/>
        </p:nvSpPr>
        <p:spPr>
          <a:xfrm>
            <a:off x="7529563" y="1785575"/>
            <a:ext cx="1478014" cy="19324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38" rIns="91277" bIns="45638" rtlCol="0" anchor="ctr"/>
          <a:lstStyle/>
          <a:p>
            <a:pPr algn="ctr" defTabSz="456410"/>
            <a:r>
              <a:rPr lang="en-US" altLang="ja-JP" sz="900" dirty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WEB</a:t>
            </a:r>
            <a:r>
              <a:rPr lang="ja-JP" altLang="en-US" sz="900" dirty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会議</a:t>
            </a:r>
            <a:endParaRPr lang="en-US" sz="90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34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262" y="2823646"/>
            <a:ext cx="295295" cy="295295"/>
          </a:xfrm>
          <a:prstGeom prst="rect">
            <a:avLst/>
          </a:prstGeom>
        </p:spPr>
      </p:pic>
      <p:sp>
        <p:nvSpPr>
          <p:cNvPr id="35" name="Rectangle 30"/>
          <p:cNvSpPr/>
          <p:nvPr/>
        </p:nvSpPr>
        <p:spPr>
          <a:xfrm>
            <a:off x="6128205" y="3094032"/>
            <a:ext cx="1326435" cy="4347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685800">
              <a:lnSpc>
                <a:spcPts val="1425"/>
              </a:lnSpc>
            </a:pPr>
            <a:r>
              <a:rPr kumimoji="1" lang="en-US" sz="1050" dirty="0">
                <a:solidFill>
                  <a:srgbClr val="000000"/>
                </a:solidFill>
                <a:latin typeface="MS PGothic" charset="-128"/>
                <a:ea typeface="MS PGothic" charset="-128"/>
                <a:cs typeface="MS PGothic" charset="-128"/>
              </a:rPr>
              <a:t>Any</a:t>
            </a:r>
            <a:r>
              <a:rPr kumimoji="1" lang="en-US" sz="1050" b="1" dirty="0">
                <a:solidFill>
                  <a:srgbClr val="000000"/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kumimoji="1" lang="en-US" sz="1050" dirty="0">
                <a:solidFill>
                  <a:srgbClr val="000000"/>
                </a:solidFill>
                <a:latin typeface="MS PGothic" charset="-128"/>
                <a:ea typeface="MS PGothic" charset="-128"/>
                <a:cs typeface="MS PGothic" charset="-128"/>
              </a:rPr>
              <a:t>Connect</a:t>
            </a:r>
          </a:p>
        </p:txBody>
      </p:sp>
      <p:sp>
        <p:nvSpPr>
          <p:cNvPr id="36" name="Rectangle 406"/>
          <p:cNvSpPr/>
          <p:nvPr/>
        </p:nvSpPr>
        <p:spPr>
          <a:xfrm>
            <a:off x="6333104" y="2569082"/>
            <a:ext cx="1011593" cy="2154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38" rIns="91277" bIns="45638" rtlCol="0" anchor="ctr"/>
          <a:lstStyle/>
          <a:p>
            <a:pPr algn="ctr" defTabSz="456410"/>
            <a:r>
              <a:rPr lang="ja-JP" altLang="en-US" sz="900" dirty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リモートアクセス</a:t>
            </a:r>
            <a:endParaRPr lang="en-US" sz="90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607" y="2812192"/>
            <a:ext cx="384590" cy="384590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7985789" y="2846717"/>
            <a:ext cx="105830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350" dirty="0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Cisco</a:t>
            </a:r>
            <a:r>
              <a:rPr kumimoji="1" lang="ja-JP" altLang="en-US" sz="1350" dirty="0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kumimoji="1" lang="en-US" altLang="ja-JP" sz="1350" dirty="0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Spark</a:t>
            </a:r>
            <a:endParaRPr kumimoji="1" lang="ja-JP" altLang="en-US" sz="1350" dirty="0">
              <a:solidFill>
                <a:srgbClr val="676767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40" name="Rectangle 406"/>
          <p:cNvSpPr/>
          <p:nvPr/>
        </p:nvSpPr>
        <p:spPr>
          <a:xfrm>
            <a:off x="7522190" y="2591201"/>
            <a:ext cx="1478014" cy="19324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38" rIns="91277" bIns="45638" rtlCol="0" anchor="ctr"/>
          <a:lstStyle/>
          <a:p>
            <a:pPr algn="ctr" defTabSz="456410"/>
            <a:r>
              <a:rPr lang="ja-JP" altLang="en-US" sz="900" dirty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コミュニケーションツール</a:t>
            </a:r>
            <a:endParaRPr lang="en-US" sz="90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18482" y="3847494"/>
            <a:ext cx="2732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200" b="1" u="sng">
                <a:solidFill>
                  <a:srgbClr val="2968AF"/>
                </a:solidFill>
                <a:latin typeface="MS PGothic" charset="-128"/>
                <a:ea typeface="MS PGothic" charset="-128"/>
                <a:cs typeface="MS PGothic" charset="-128"/>
              </a:rPr>
              <a:t>Cisco</a:t>
            </a:r>
            <a:r>
              <a:rPr kumimoji="1" lang="ja-JP" altLang="en-US" sz="1200" b="1" u="sng" dirty="0">
                <a:solidFill>
                  <a:srgbClr val="2968AF"/>
                </a:solidFill>
                <a:latin typeface="MS PGothic" charset="-128"/>
                <a:ea typeface="MS PGothic" charset="-128"/>
                <a:cs typeface="MS PGothic" charset="-128"/>
              </a:rPr>
              <a:t> 主力製品</a:t>
            </a:r>
          </a:p>
        </p:txBody>
      </p:sp>
      <p:sp>
        <p:nvSpPr>
          <p:cNvPr id="42" name="Rectangle 406"/>
          <p:cNvSpPr/>
          <p:nvPr/>
        </p:nvSpPr>
        <p:spPr>
          <a:xfrm>
            <a:off x="147995" y="4143477"/>
            <a:ext cx="2445879" cy="2154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38" rIns="91277" bIns="45638" rtlCol="0" anchor="ctr"/>
          <a:lstStyle/>
          <a:p>
            <a:pPr algn="ctr" defTabSz="456410"/>
            <a:r>
              <a:rPr lang="ja-JP" altLang="en-US" sz="900" dirty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コアスイッチ＆サーバスイッチ</a:t>
            </a:r>
            <a:endParaRPr lang="en-US" sz="90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43" name="Rectangle 406"/>
          <p:cNvSpPr/>
          <p:nvPr/>
        </p:nvSpPr>
        <p:spPr>
          <a:xfrm>
            <a:off x="2795329" y="4143477"/>
            <a:ext cx="2215091" cy="23100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38" rIns="91277" bIns="45638" rtlCol="0" anchor="ctr"/>
          <a:lstStyle/>
          <a:p>
            <a:pPr algn="ctr" defTabSz="456410"/>
            <a:r>
              <a:rPr lang="ja-JP" altLang="en-US" sz="900" dirty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サーバー＆ハイパーコンバージドインフラ</a:t>
            </a:r>
            <a:endParaRPr lang="en-US" sz="90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615" y="4192901"/>
            <a:ext cx="1196160" cy="105607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302227" y="4742977"/>
            <a:ext cx="134203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350" dirty="0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Nexus</a:t>
            </a:r>
            <a:r>
              <a:rPr kumimoji="1" lang="ja-JP" altLang="en-US" sz="1350" dirty="0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 シリーズ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306774" y="4490655"/>
            <a:ext cx="152477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350" dirty="0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Catalyst</a:t>
            </a:r>
            <a:r>
              <a:rPr kumimoji="1" lang="ja-JP" altLang="en-US" sz="1350" dirty="0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 シリーズ</a:t>
            </a:r>
            <a:r>
              <a:rPr kumimoji="1" lang="en-US" altLang="ja-JP" sz="1350" dirty="0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endParaRPr kumimoji="1" lang="ja-JP" altLang="en-US" sz="1350" dirty="0">
              <a:solidFill>
                <a:srgbClr val="676767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44" name="Picture 2" descr="C:\Documents and Settings\tobranno\My Documents\My Pictures\UCS\Product Photography\Scott Quickpicks\UCS_MAJ7050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9158" y="4396129"/>
            <a:ext cx="430030" cy="649619"/>
          </a:xfrm>
          <a:prstGeom prst="rect">
            <a:avLst/>
          </a:prstGeom>
          <a:noFill/>
        </p:spPr>
      </p:pic>
      <p:sp>
        <p:nvSpPr>
          <p:cNvPr id="45" name="正方形/長方形 44"/>
          <p:cNvSpPr/>
          <p:nvPr/>
        </p:nvSpPr>
        <p:spPr>
          <a:xfrm>
            <a:off x="3389985" y="4499875"/>
            <a:ext cx="12650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350" dirty="0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UCS</a:t>
            </a:r>
            <a:r>
              <a:rPr kumimoji="1" lang="ja-JP" altLang="en-US" sz="1350" dirty="0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 シリーズ</a:t>
            </a:r>
            <a:r>
              <a:rPr kumimoji="1" lang="en-US" altLang="ja-JP" sz="1350" dirty="0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endParaRPr kumimoji="1" lang="ja-JP" altLang="en-US" sz="1350" dirty="0">
              <a:solidFill>
                <a:srgbClr val="676767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69245" y="4728472"/>
            <a:ext cx="142218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350" dirty="0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Cisco </a:t>
            </a:r>
            <a:r>
              <a:rPr kumimoji="1" lang="en-US" altLang="ja-JP" sz="1350" dirty="0" err="1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HyperFlex</a:t>
            </a:r>
            <a:r>
              <a:rPr kumimoji="1" lang="en-US" altLang="ja-JP" sz="1350" dirty="0">
                <a:solidFill>
                  <a:srgbClr val="676767"/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endParaRPr kumimoji="1" lang="ja-JP" altLang="en-US" sz="1350" dirty="0">
              <a:solidFill>
                <a:srgbClr val="676767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8575" y="1036673"/>
            <a:ext cx="1098483" cy="59812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687782" y="3895898"/>
            <a:ext cx="2455025" cy="11498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8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-555185" y="195486"/>
            <a:ext cx="8736659" cy="2071464"/>
          </a:xfrm>
          <a:prstGeom prst="roundRect">
            <a:avLst>
              <a:gd name="adj" fmla="val 7202"/>
            </a:avLst>
          </a:prstGeom>
          <a:solidFill>
            <a:schemeClr val="accent1">
              <a:lumMod val="50000"/>
              <a:alpha val="47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58775" marR="0" lvl="0" indent="365125" algn="l" defTabSz="457200" rtl="0" eaLnBrk="1" fontAlgn="auto" latinLnBrk="0" hangingPunct="1">
              <a:lnSpc>
                <a:spcPct val="150000"/>
              </a:lnSpc>
              <a:spcBef>
                <a:spcPts val="1440"/>
              </a:spcBef>
              <a:spcAft>
                <a:spcPts val="0"/>
              </a:spcAft>
              <a:buClr>
                <a:srgbClr val="6DB344"/>
              </a:buClr>
              <a:buSzPct val="90000"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モビリティ ソリューションのデモ「スマート カフェ」</a:t>
            </a:r>
            <a:endParaRPr kumimoji="0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12573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クラウドベースのコラボレーションプラットフォーム</a:t>
            </a: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Spark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の紹介</a:t>
            </a:r>
            <a:endParaRPr kumimoji="0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12573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モバイル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コラボレーション アプリケーションのデモ</a:t>
            </a:r>
          </a:p>
          <a:p>
            <a:pPr marL="12573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「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どこにいても、あらゆるデバイスで仕事ができる」とい</a:t>
            </a:r>
            <a:r>
              <a:rPr kumimoji="0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うメ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ッセージを提供</a:t>
            </a:r>
          </a:p>
        </p:txBody>
      </p:sp>
      <p:sp>
        <p:nvSpPr>
          <p:cNvPr id="6" name="Rectangle 5"/>
          <p:cNvSpPr/>
          <p:nvPr/>
        </p:nvSpPr>
        <p:spPr>
          <a:xfrm rot="10800000">
            <a:off x="0" y="2301479"/>
            <a:ext cx="9144000" cy="2844942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alpha val="31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3175"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58775" marR="0" lvl="0" indent="0" algn="l" defTabSz="457200" rtl="0" eaLnBrk="1" fontAlgn="auto" latinLnBrk="0" hangingPunct="1">
              <a:lnSpc>
                <a:spcPct val="150000"/>
              </a:lnSpc>
              <a:spcBef>
                <a:spcPts val="1440"/>
              </a:spcBef>
              <a:spcAft>
                <a:spcPts val="0"/>
              </a:spcAft>
              <a:buClr>
                <a:srgbClr val="6DB344"/>
              </a:buClr>
              <a:buSzPct val="90000"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gradFill flip="none" rotWithShape="1">
                <a:lin ang="2700000" scaled="1"/>
                <a:tileRect/>
              </a:gra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7" name="Title 141"/>
          <p:cNvSpPr txBox="1">
            <a:spLocks/>
          </p:cNvSpPr>
          <p:nvPr/>
        </p:nvSpPr>
        <p:spPr>
          <a:xfrm>
            <a:off x="267616" y="3678873"/>
            <a:ext cx="8588861" cy="1323147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bg2">
                        <a:lumMod val="95000"/>
                      </a:schemeClr>
                    </a:gs>
                    <a:gs pos="44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3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58585B">
                        <a:lumMod val="60000"/>
                        <a:lumOff val="40000"/>
                      </a:srgbClr>
                    </a:gs>
                    <a:gs pos="50000">
                      <a:srgbClr val="58585B">
                        <a:lumMod val="20000"/>
                        <a:lumOff val="80000"/>
                      </a:srgbClr>
                    </a:gs>
                    <a:gs pos="100000">
                      <a:srgbClr val="58585B">
                        <a:lumMod val="60000"/>
                        <a:lumOff val="40000"/>
                      </a:srgbClr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Smart Cafe</a:t>
            </a:r>
          </a:p>
        </p:txBody>
      </p:sp>
    </p:spTree>
    <p:extLst>
      <p:ext uri="{BB962C8B-B14F-4D97-AF65-F5344CB8AC3E}">
        <p14:creationId xmlns:p14="http://schemas.microsoft.com/office/powerpoint/2010/main" val="15183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9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/>
          <p:cNvGrpSpPr/>
          <p:nvPr/>
        </p:nvGrpSpPr>
        <p:grpSpPr>
          <a:xfrm>
            <a:off x="1485207" y="3136671"/>
            <a:ext cx="1986266" cy="1202574"/>
            <a:chOff x="1086304" y="2936421"/>
            <a:chExt cx="2129716" cy="2209800"/>
          </a:xfrm>
        </p:grpSpPr>
        <p:grpSp>
          <p:nvGrpSpPr>
            <p:cNvPr id="31" name="Group 2"/>
            <p:cNvGrpSpPr/>
            <p:nvPr/>
          </p:nvGrpSpPr>
          <p:grpSpPr>
            <a:xfrm>
              <a:off x="1086304" y="2936421"/>
              <a:ext cx="2129716" cy="2209800"/>
              <a:chOff x="1086304" y="2936421"/>
              <a:chExt cx="2129716" cy="2209800"/>
            </a:xfrm>
          </p:grpSpPr>
          <p:pic>
            <p:nvPicPr>
              <p:cNvPr id="37" name="Picture 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6304" y="2936421"/>
                <a:ext cx="2129716" cy="2209800"/>
              </a:xfrm>
              <a:prstGeom prst="rect">
                <a:avLst/>
              </a:prstGeom>
            </p:spPr>
          </p:pic>
          <p:pic>
            <p:nvPicPr>
              <p:cNvPr id="38" name="Picture 3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51050" y="3098800"/>
                <a:ext cx="228600" cy="79375"/>
              </a:xfrm>
              <a:prstGeom prst="rect">
                <a:avLst/>
              </a:prstGeom>
            </p:spPr>
          </p:pic>
        </p:grpSp>
        <p:pic>
          <p:nvPicPr>
            <p:cNvPr id="32" name="Picture 3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8350" y="3208656"/>
              <a:ext cx="228600" cy="45719"/>
            </a:xfrm>
            <a:prstGeom prst="rect">
              <a:avLst/>
            </a:prstGeom>
          </p:spPr>
        </p:pic>
        <p:pic>
          <p:nvPicPr>
            <p:cNvPr id="33" name="Picture 3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7875" y="3596006"/>
              <a:ext cx="228600" cy="45719"/>
            </a:xfrm>
            <a:prstGeom prst="rect">
              <a:avLst/>
            </a:prstGeom>
          </p:spPr>
        </p:pic>
        <p:pic>
          <p:nvPicPr>
            <p:cNvPr id="34" name="Picture 4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2000" y="3973831"/>
              <a:ext cx="228600" cy="45719"/>
            </a:xfrm>
            <a:prstGeom prst="rect">
              <a:avLst/>
            </a:prstGeom>
          </p:spPr>
        </p:pic>
        <p:pic>
          <p:nvPicPr>
            <p:cNvPr id="35" name="Picture 4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5175" y="4362450"/>
              <a:ext cx="228600" cy="45719"/>
            </a:xfrm>
            <a:prstGeom prst="rect">
              <a:avLst/>
            </a:prstGeom>
          </p:spPr>
        </p:pic>
        <p:pic>
          <p:nvPicPr>
            <p:cNvPr id="36" name="Picture 4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8350" y="4740275"/>
              <a:ext cx="228600" cy="45719"/>
            </a:xfrm>
            <a:prstGeom prst="rect">
              <a:avLst/>
            </a:prstGeom>
          </p:spPr>
        </p:pic>
      </p:grp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448" y="1315818"/>
            <a:ext cx="7017104" cy="3609145"/>
          </a:xfrm>
          <a:prstGeom prst="rect">
            <a:avLst/>
          </a:prstGeom>
        </p:spPr>
      </p:pic>
      <p:sp>
        <p:nvSpPr>
          <p:cNvPr id="29" name="タイトル 2"/>
          <p:cNvSpPr txBox="1">
            <a:spLocks/>
          </p:cNvSpPr>
          <p:nvPr/>
        </p:nvSpPr>
        <p:spPr bwMode="auto">
          <a:xfrm>
            <a:off x="399256" y="357941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kern="1200">
                <a:solidFill>
                  <a:schemeClr val="tx2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421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solidFill>
                  <a:srgbClr val="005073"/>
                </a:solidFill>
                <a:latin typeface="MS PGothic" charset="-128"/>
                <a:ea typeface="MS PGothic" charset="-128"/>
                <a:cs typeface="MS PGothic" charset="-128"/>
              </a:rPr>
              <a:t>ハイパー　コンバージド</a:t>
            </a:r>
            <a:r>
              <a:rPr kumimoji="1" lang="ja-JP" altLang="en-US" dirty="0" smtClean="0">
                <a:solidFill>
                  <a:srgbClr val="005073"/>
                </a:solidFill>
                <a:latin typeface="MS PGothic" charset="-128"/>
                <a:ea typeface="MS PGothic" charset="-128"/>
                <a:cs typeface="MS PGothic" charset="-128"/>
              </a:rPr>
              <a:t>（</a:t>
            </a:r>
            <a:r>
              <a:rPr kumimoji="1" lang="en-US" altLang="ja-JP" dirty="0" smtClean="0">
                <a:solidFill>
                  <a:srgbClr val="005073"/>
                </a:solidFill>
                <a:latin typeface="MS PGothic" charset="-128"/>
                <a:ea typeface="MS PGothic" charset="-128"/>
                <a:cs typeface="MS PGothic" charset="-128"/>
              </a:rPr>
              <a:t>HCI</a:t>
            </a:r>
            <a:r>
              <a:rPr kumimoji="1" lang="ja-JP" altLang="en-US" dirty="0" smtClean="0">
                <a:solidFill>
                  <a:srgbClr val="005073"/>
                </a:solidFill>
                <a:latin typeface="MS PGothic" charset="-128"/>
                <a:ea typeface="MS PGothic" charset="-128"/>
                <a:cs typeface="MS PGothic" charset="-128"/>
              </a:rPr>
              <a:t>）とは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7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MS PGothic" charset="-128"/>
                <a:ea typeface="MS PGothic" charset="-128"/>
                <a:cs typeface="MS PGothic" charset="-128"/>
              </a:rPr>
              <a:t>Cisco</a:t>
            </a:r>
            <a:r>
              <a:rPr kumimoji="1" lang="ja-JP" altLang="en-US" dirty="0"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kumimoji="1" lang="en-US" altLang="ja-JP" dirty="0" err="1" smtClean="0">
                <a:latin typeface="MS PGothic" charset="-128"/>
                <a:ea typeface="MS PGothic" charset="-128"/>
                <a:cs typeface="MS PGothic" charset="-128"/>
              </a:rPr>
              <a:t>HyperFlex</a:t>
            </a:r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とは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grpSp>
        <p:nvGrpSpPr>
          <p:cNvPr id="144" name="グループ化 2"/>
          <p:cNvGrpSpPr/>
          <p:nvPr/>
        </p:nvGrpSpPr>
        <p:grpSpPr>
          <a:xfrm>
            <a:off x="645439" y="1029271"/>
            <a:ext cx="1174750" cy="3852720"/>
            <a:chOff x="759739" y="870111"/>
            <a:chExt cx="1174750" cy="3852720"/>
          </a:xfrm>
        </p:grpSpPr>
        <p:sp>
          <p:nvSpPr>
            <p:cNvPr id="145" name="正方形/長方形 144"/>
            <p:cNvSpPr/>
            <p:nvPr/>
          </p:nvSpPr>
          <p:spPr>
            <a:xfrm>
              <a:off x="759739" y="3643331"/>
              <a:ext cx="1174750" cy="1079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ストレージ</a:t>
              </a:r>
              <a:endPara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146" name="正方形/長方形 145"/>
            <p:cNvSpPr/>
            <p:nvPr/>
          </p:nvSpPr>
          <p:spPr>
            <a:xfrm>
              <a:off x="759739" y="2557480"/>
              <a:ext cx="1174750" cy="77590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サーバ</a:t>
              </a:r>
              <a:endPara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759739" y="1474784"/>
              <a:ext cx="1174750" cy="77590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ネット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/>
              </a:r>
              <a:b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</a:b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ワーク</a:t>
              </a:r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991602" y="870111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従来の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/>
              </a:r>
              <a:b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</a:b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インフラ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1156286" y="22096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＋</a:t>
              </a: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150" name="テキスト ボックス 149"/>
            <p:cNvSpPr txBox="1"/>
            <p:nvPr/>
          </p:nvSpPr>
          <p:spPr>
            <a:xfrm>
              <a:off x="1156286" y="329624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＋</a:t>
              </a: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</p:grpSp>
      <p:sp>
        <p:nvSpPr>
          <p:cNvPr id="151" name="右矢印 150"/>
          <p:cNvSpPr/>
          <p:nvPr/>
        </p:nvSpPr>
        <p:spPr>
          <a:xfrm>
            <a:off x="2114141" y="2852670"/>
            <a:ext cx="317500" cy="1574800"/>
          </a:xfrm>
          <a:prstGeom prst="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grpSp>
        <p:nvGrpSpPr>
          <p:cNvPr id="153" name="グループ化 10"/>
          <p:cNvGrpSpPr/>
          <p:nvPr/>
        </p:nvGrpSpPr>
        <p:grpSpPr>
          <a:xfrm>
            <a:off x="2671089" y="935496"/>
            <a:ext cx="1352550" cy="4089968"/>
            <a:chOff x="2785389" y="776336"/>
            <a:chExt cx="1352550" cy="4089968"/>
          </a:xfrm>
        </p:grpSpPr>
        <p:sp>
          <p:nvSpPr>
            <p:cNvPr id="154" name="テキスト ボックス 153"/>
            <p:cNvSpPr txBox="1"/>
            <p:nvPr/>
          </p:nvSpPr>
          <p:spPr>
            <a:xfrm>
              <a:off x="2837491" y="776336"/>
              <a:ext cx="12731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一般的な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(HCI)</a:t>
              </a:r>
            </a:p>
          </p:txBody>
        </p:sp>
        <p:sp>
          <p:nvSpPr>
            <p:cNvPr id="155" name="正方形/長方形 154"/>
            <p:cNvSpPr/>
            <p:nvPr/>
          </p:nvSpPr>
          <p:spPr>
            <a:xfrm>
              <a:off x="2785389" y="2457449"/>
              <a:ext cx="1352550" cy="2408855"/>
            </a:xfrm>
            <a:prstGeom prst="rect">
              <a:avLst/>
            </a:prstGeom>
            <a:solidFill>
              <a:srgbClr val="90BDD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156" name="正方形/長方形 155"/>
            <p:cNvSpPr/>
            <p:nvPr/>
          </p:nvSpPr>
          <p:spPr>
            <a:xfrm>
              <a:off x="2874289" y="2876606"/>
              <a:ext cx="1174750" cy="18462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サーバ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/>
              </a:r>
              <a:b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</a:b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+</a:t>
              </a:r>
              <a:b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</a:b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HCI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ソフトウェア</a:t>
              </a:r>
            </a:p>
          </p:txBody>
        </p:sp>
        <p:sp>
          <p:nvSpPr>
            <p:cNvPr id="157" name="正方形/長方形 156"/>
            <p:cNvSpPr/>
            <p:nvPr/>
          </p:nvSpPr>
          <p:spPr>
            <a:xfrm>
              <a:off x="2874289" y="1474784"/>
              <a:ext cx="1174750" cy="77590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ネット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/>
              </a:r>
              <a:b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</a:b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ワーク</a:t>
              </a:r>
              <a:endPara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>
              <a:off x="3023082" y="248346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一体化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</p:grpSp>
      <p:sp>
        <p:nvSpPr>
          <p:cNvPr id="167" name="円/楕円 166"/>
          <p:cNvSpPr/>
          <p:nvPr/>
        </p:nvSpPr>
        <p:spPr>
          <a:xfrm>
            <a:off x="2867938" y="2944670"/>
            <a:ext cx="958850" cy="46809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ノード</a:t>
            </a: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3169235" y="233456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＋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4420186" y="908143"/>
            <a:ext cx="4691679" cy="4117321"/>
            <a:chOff x="4420186" y="908143"/>
            <a:chExt cx="4691679" cy="4117321"/>
          </a:xfrm>
        </p:grpSpPr>
        <p:sp>
          <p:nvSpPr>
            <p:cNvPr id="152" name="右矢印 151"/>
            <p:cNvSpPr/>
            <p:nvPr/>
          </p:nvSpPr>
          <p:spPr>
            <a:xfrm>
              <a:off x="4420186" y="2852670"/>
              <a:ext cx="317500" cy="1574800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6497047" y="1552702"/>
              <a:ext cx="2614818" cy="2492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ノード集線用の</a:t>
              </a:r>
              <a:endPara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ネットワークを</a:t>
              </a:r>
              <a:endPara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標準で装備</a:t>
              </a:r>
              <a:endPara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(Fabric Interconnect)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UCS</a:t>
              </a: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サーバで培った</a:t>
              </a: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/>
              </a:r>
              <a:b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</a:b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実績豊富な機能を活用</a:t>
              </a:r>
              <a:endPara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(</a:t>
              </a: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プロファイルや</a:t>
              </a:r>
              <a:r>
                <a:rPr kumimoji="1" lang="en-US" altLang="ja-JP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vNIC</a:t>
              </a: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など）</a:t>
              </a:r>
              <a:endPara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/>
              </a:r>
              <a:b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</a:b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保守のワンストップ化を実現</a:t>
              </a:r>
              <a:endPara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grpSp>
          <p:nvGrpSpPr>
            <p:cNvPr id="160" name="グループ化 13"/>
            <p:cNvGrpSpPr/>
            <p:nvPr/>
          </p:nvGrpSpPr>
          <p:grpSpPr>
            <a:xfrm>
              <a:off x="5109489" y="908143"/>
              <a:ext cx="1352550" cy="4117321"/>
              <a:chOff x="5109489" y="691833"/>
              <a:chExt cx="1352550" cy="4117321"/>
            </a:xfrm>
          </p:grpSpPr>
          <p:grpSp>
            <p:nvGrpSpPr>
              <p:cNvPr id="161" name="グループ化 11"/>
              <p:cNvGrpSpPr/>
              <p:nvPr/>
            </p:nvGrpSpPr>
            <p:grpSpPr>
              <a:xfrm>
                <a:off x="5109489" y="691833"/>
                <a:ext cx="1352550" cy="4117321"/>
                <a:chOff x="5223789" y="748983"/>
                <a:chExt cx="1352550" cy="4117321"/>
              </a:xfrm>
            </p:grpSpPr>
            <p:sp>
              <p:nvSpPr>
                <p:cNvPr id="163" name="正方形/長方形 162"/>
                <p:cNvSpPr/>
                <p:nvPr/>
              </p:nvSpPr>
              <p:spPr>
                <a:xfrm>
                  <a:off x="5223789" y="1354755"/>
                  <a:ext cx="1352550" cy="3511549"/>
                </a:xfrm>
                <a:prstGeom prst="rect">
                  <a:avLst/>
                </a:prstGeom>
                <a:solidFill>
                  <a:srgbClr val="90BDD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S PGothic" charset="-128"/>
                    <a:ea typeface="MS PGothic" charset="-128"/>
                    <a:cs typeface="MS PGothic" charset="-128"/>
                  </a:endParaRPr>
                </a:p>
              </p:txBody>
            </p:sp>
            <p:sp>
              <p:nvSpPr>
                <p:cNvPr id="164" name="正方形/長方形 163"/>
                <p:cNvSpPr/>
                <p:nvPr/>
              </p:nvSpPr>
              <p:spPr>
                <a:xfrm>
                  <a:off x="5312689" y="2868630"/>
                  <a:ext cx="1174750" cy="185420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S PGothic" charset="-128"/>
                      <a:ea typeface="MS PGothic" charset="-128"/>
                      <a:cs typeface="MS PGothic" charset="-128"/>
                    </a:rPr>
                    <a:t>サーバ</a:t>
                  </a:r>
                  <a:r>
                    <a:rPr kumimoji="1" lang="en-US" altLang="ja-JP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S PGothic" charset="-128"/>
                      <a:ea typeface="MS PGothic" charset="-128"/>
                      <a:cs typeface="MS PGothic" charset="-128"/>
                    </a:rPr>
                    <a:t/>
                  </a:r>
                  <a:br>
                    <a:rPr kumimoji="1" lang="en-US" altLang="ja-JP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S PGothic" charset="-128"/>
                      <a:ea typeface="MS PGothic" charset="-128"/>
                      <a:cs typeface="MS PGothic" charset="-128"/>
                    </a:rPr>
                  </a:br>
                  <a:r>
                    <a:rPr kumimoji="1" lang="en-US" altLang="ja-JP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S PGothic" charset="-128"/>
                      <a:ea typeface="MS PGothic" charset="-128"/>
                      <a:cs typeface="MS PGothic" charset="-128"/>
                    </a:rPr>
                    <a:t>+</a:t>
                  </a:r>
                  <a:br>
                    <a:rPr kumimoji="1" lang="en-US" altLang="ja-JP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S PGothic" charset="-128"/>
                      <a:ea typeface="MS PGothic" charset="-128"/>
                      <a:cs typeface="MS PGothic" charset="-128"/>
                    </a:rPr>
                  </a:br>
                  <a:r>
                    <a:rPr kumimoji="1" lang="en-US" altLang="ja-JP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S PGothic" charset="-128"/>
                      <a:ea typeface="MS PGothic" charset="-128"/>
                      <a:cs typeface="MS PGothic" charset="-128"/>
                    </a:rPr>
                    <a:t>HCI</a:t>
                  </a:r>
                  <a:r>
                    <a: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S PGothic" charset="-128"/>
                      <a:ea typeface="MS PGothic" charset="-128"/>
                      <a:cs typeface="MS PGothic" charset="-128"/>
                    </a:rPr>
                    <a:t>ソフトウェア</a:t>
                  </a:r>
                </a:p>
              </p:txBody>
            </p:sp>
            <p:sp>
              <p:nvSpPr>
                <p:cNvPr id="165" name="正方形/長方形 164"/>
                <p:cNvSpPr/>
                <p:nvPr/>
              </p:nvSpPr>
              <p:spPr>
                <a:xfrm>
                  <a:off x="5310428" y="1474784"/>
                  <a:ext cx="1174750" cy="775901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S PGothic" charset="-128"/>
                      <a:ea typeface="MS PGothic" charset="-128"/>
                      <a:cs typeface="MS PGothic" charset="-128"/>
                    </a:rPr>
                    <a:t>ネット</a:t>
                  </a:r>
                  <a:r>
                    <a:rPr kumimoji="1" lang="en-US" altLang="ja-JP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S PGothic" charset="-128"/>
                      <a:ea typeface="MS PGothic" charset="-128"/>
                      <a:cs typeface="MS PGothic" charset="-128"/>
                    </a:rPr>
                    <a:t/>
                  </a:r>
                  <a:br>
                    <a:rPr kumimoji="1" lang="en-US" altLang="ja-JP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S PGothic" charset="-128"/>
                      <a:ea typeface="MS PGothic" charset="-128"/>
                      <a:cs typeface="MS PGothic" charset="-128"/>
                    </a:rPr>
                  </a:br>
                  <a:r>
                    <a:rPr kumimoji="1" lang="ja-JP" alt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S PGothic" charset="-128"/>
                      <a:ea typeface="MS PGothic" charset="-128"/>
                      <a:cs typeface="MS PGothic" charset="-128"/>
                    </a:rPr>
                    <a:t>ワーク</a:t>
                  </a:r>
                  <a:endParaRPr kumimoji="1" lang="ja-JP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S PGothic" charset="-128"/>
                    <a:ea typeface="MS PGothic" charset="-128"/>
                    <a:cs typeface="MS PGothic" charset="-128"/>
                  </a:endParaRPr>
                </a:p>
              </p:txBody>
            </p:sp>
            <p:sp>
              <p:nvSpPr>
                <p:cNvPr id="166" name="テキスト ボックス 165"/>
                <p:cNvSpPr txBox="1"/>
                <p:nvPr/>
              </p:nvSpPr>
              <p:spPr>
                <a:xfrm>
                  <a:off x="5307064" y="748983"/>
                  <a:ext cx="114807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2">
                          <a:lumMod val="75000"/>
                        </a:schemeClr>
                      </a:solidFill>
                      <a:effectLst/>
                      <a:uLnTx/>
                      <a:uFillTx/>
                      <a:latin typeface="MS PGothic" charset="-128"/>
                      <a:ea typeface="MS PGothic" charset="-128"/>
                      <a:cs typeface="MS PGothic" charset="-128"/>
                    </a:rPr>
                    <a:t>Cisco</a:t>
                  </a:r>
                  <a:br>
                    <a:rPr kumimoji="1" lang="en-US" altLang="ja-JP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2">
                          <a:lumMod val="75000"/>
                        </a:schemeClr>
                      </a:solidFill>
                      <a:effectLst/>
                      <a:uLnTx/>
                      <a:uFillTx/>
                      <a:latin typeface="MS PGothic" charset="-128"/>
                      <a:ea typeface="MS PGothic" charset="-128"/>
                      <a:cs typeface="MS PGothic" charset="-128"/>
                    </a:rPr>
                  </a:br>
                  <a:r>
                    <a:rPr kumimoji="1" lang="en-US" altLang="ja-JP" sz="18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chemeClr val="tx2">
                          <a:lumMod val="75000"/>
                        </a:schemeClr>
                      </a:solidFill>
                      <a:effectLst/>
                      <a:uLnTx/>
                      <a:uFillTx/>
                      <a:latin typeface="MS PGothic" charset="-128"/>
                      <a:ea typeface="MS PGothic" charset="-128"/>
                      <a:cs typeface="MS PGothic" charset="-128"/>
                    </a:rPr>
                    <a:t>HyperFlex</a:t>
                  </a:r>
                  <a:endPara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MS PGothic" charset="-128"/>
                    <a:ea typeface="MS PGothic" charset="-128"/>
                    <a:cs typeface="MS PGothic" charset="-128"/>
                  </a:endParaRPr>
                </a:p>
              </p:txBody>
            </p:sp>
          </p:grpSp>
          <p:sp>
            <p:nvSpPr>
              <p:cNvPr id="162" name="円/楕円 161"/>
              <p:cNvSpPr/>
              <p:nvPr/>
            </p:nvSpPr>
            <p:spPr>
              <a:xfrm>
                <a:off x="5344111" y="2670679"/>
                <a:ext cx="958850" cy="468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S PGothic" charset="-128"/>
                    <a:ea typeface="MS PGothic" charset="-128"/>
                    <a:cs typeface="MS PGothic" charset="-128"/>
                  </a:rPr>
                  <a:t>ノード</a:t>
                </a:r>
              </a:p>
            </p:txBody>
          </p:sp>
        </p:grpSp>
        <p:sp>
          <p:nvSpPr>
            <p:cNvPr id="169" name="テキスト ボックス 168"/>
            <p:cNvSpPr txBox="1"/>
            <p:nvPr/>
          </p:nvSpPr>
          <p:spPr>
            <a:xfrm>
              <a:off x="5248439" y="2448788"/>
              <a:ext cx="10871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オールインワン</a:t>
              </a: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/>
              </a:r>
              <a:b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</a:br>
              <a:r>
                <a:rPr kumimoji="1" lang="ja-JP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パッケージ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</p:grpSp>
      <p:sp>
        <p:nvSpPr>
          <p:cNvPr id="170" name="正方形/長方形 169"/>
          <p:cNvSpPr/>
          <p:nvPr/>
        </p:nvSpPr>
        <p:spPr>
          <a:xfrm>
            <a:off x="2867938" y="4031306"/>
            <a:ext cx="958850" cy="68209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30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"/>
          <p:cNvGrpSpPr/>
          <p:nvPr/>
        </p:nvGrpSpPr>
        <p:grpSpPr>
          <a:xfrm>
            <a:off x="457202" y="2768430"/>
            <a:ext cx="4122765" cy="1715165"/>
            <a:chOff x="457202" y="2768430"/>
            <a:chExt cx="4122765" cy="1715165"/>
          </a:xfrm>
        </p:grpSpPr>
        <p:grpSp>
          <p:nvGrpSpPr>
            <p:cNvPr id="51" name="Group 28"/>
            <p:cNvGrpSpPr/>
            <p:nvPr/>
          </p:nvGrpSpPr>
          <p:grpSpPr>
            <a:xfrm>
              <a:off x="457202" y="2768430"/>
              <a:ext cx="4107790" cy="1715165"/>
              <a:chOff x="4579965" y="1083297"/>
              <a:chExt cx="4230797" cy="1667392"/>
            </a:xfrm>
          </p:grpSpPr>
          <p:sp>
            <p:nvSpPr>
              <p:cNvPr id="52" name="Rectangle 29"/>
              <p:cNvSpPr/>
              <p:nvPr/>
            </p:nvSpPr>
            <p:spPr>
              <a:xfrm>
                <a:off x="4579965" y="1083297"/>
                <a:ext cx="4106835" cy="159426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Ins="243840"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endParaRPr>
              </a:p>
            </p:txBody>
          </p:sp>
          <p:sp>
            <p:nvSpPr>
              <p:cNvPr id="53" name="Rectangle 30"/>
              <p:cNvSpPr/>
              <p:nvPr/>
            </p:nvSpPr>
            <p:spPr>
              <a:xfrm>
                <a:off x="4643366" y="2026616"/>
                <a:ext cx="4167396" cy="724073"/>
              </a:xfrm>
              <a:prstGeom prst="rect">
                <a:avLst/>
              </a:prstGeom>
            </p:spPr>
            <p:txBody>
              <a:bodyPr wrap="square" lIns="121920" tIns="121920" rIns="121920" bIns="121920" anchor="t">
                <a:spAutoFit/>
              </a:bodyPr>
              <a:lstStyle/>
              <a:p>
                <a:pPr marL="0" marR="0" lvl="0" indent="0" algn="r" defTabSz="914355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2B2DF">
                      <a:lumMod val="75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endParaRPr>
              </a:p>
              <a:p>
                <a:pPr marL="0" marR="0" lvl="0" indent="0" algn="l" defTabSz="914355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2B2DF">
                        <a:lumMod val="75000"/>
                      </a:srgbClr>
                    </a:solidFill>
                    <a:effectLst/>
                    <a:uLnTx/>
                    <a:uFillTx/>
                    <a:latin typeface="MS PGothic" charset="-128"/>
                    <a:ea typeface="MS PGothic" charset="-128"/>
                    <a:cs typeface="MS PGothic" charset="-128"/>
                  </a:rPr>
                  <a:t>性能面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2B2DF">
                      <a:lumMod val="75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endParaRPr>
              </a:p>
            </p:txBody>
          </p:sp>
          <p:cxnSp>
            <p:nvCxnSpPr>
              <p:cNvPr id="55" name="Straight Connector 31"/>
              <p:cNvCxnSpPr/>
              <p:nvPr/>
            </p:nvCxnSpPr>
            <p:spPr>
              <a:xfrm>
                <a:off x="4579965" y="2683498"/>
                <a:ext cx="410683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32B2DF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8" name="Rectangle 30"/>
            <p:cNvSpPr/>
            <p:nvPr/>
          </p:nvSpPr>
          <p:spPr>
            <a:xfrm>
              <a:off x="533735" y="2808370"/>
              <a:ext cx="4046232" cy="1360372"/>
            </a:xfrm>
            <a:prstGeom prst="rect">
              <a:avLst/>
            </a:prstGeom>
          </p:spPr>
          <p:txBody>
            <a:bodyPr wrap="square" lIns="121920" tIns="121920" rIns="121920" bIns="121920" anchor="t">
              <a:spAutoFit/>
            </a:bodyPr>
            <a:lstStyle/>
            <a:p>
              <a:pPr marL="0" marR="0" lvl="0" indent="0" algn="r" defTabSz="91435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2B2DF">
                    <a:lumMod val="75000"/>
                  </a:srgbClr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l" defTabSz="91435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2B2DF">
                      <a:lumMod val="75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・各ノードへ一括書き込みで</a:t>
              </a:r>
              <a:endPara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2B2DF">
                    <a:lumMod val="75000"/>
                  </a:srgbClr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l" defTabSz="91435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2B2DF">
                      <a:lumMod val="75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　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2B2DF">
                      <a:lumMod val="75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高速な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2B2DF">
                      <a:lumMod val="75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ディスク</a:t>
              </a:r>
              <a:r>
                <a:rPr kumimoji="0" lang="en-US" altLang="ja-JP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32B2DF">
                      <a:lumMod val="75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 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2B2DF">
                      <a:lumMod val="75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アクセス</a:t>
              </a:r>
              <a:endPara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2B2DF">
                    <a:lumMod val="75000"/>
                  </a:srgbClr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l" defTabSz="91435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2B2DF">
                      <a:lumMod val="75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・性能に影響せずにデータ</a:t>
              </a:r>
              <a:endPara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2B2DF">
                    <a:lumMod val="75000"/>
                  </a:srgbClr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l" defTabSz="91435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2B2DF">
                      <a:lumMod val="75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 </a:t>
              </a: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2B2DF">
                      <a:lumMod val="75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  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2B2DF">
                      <a:lumMod val="75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圧縮・重複排除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2B2DF">
                    <a:lumMod val="75000"/>
                  </a:srgbClr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MS PGothic" charset="-128"/>
                <a:ea typeface="MS PGothic" charset="-128"/>
                <a:cs typeface="MS PGothic" charset="-128"/>
              </a:rPr>
              <a:t>Cisco </a:t>
            </a:r>
            <a:r>
              <a:rPr kumimoji="1" lang="en-US" altLang="ja-JP" dirty="0" err="1" smtClean="0">
                <a:latin typeface="MS PGothic" charset="-128"/>
                <a:ea typeface="MS PGothic" charset="-128"/>
                <a:cs typeface="MS PGothic" charset="-128"/>
              </a:rPr>
              <a:t>HyperFlex</a:t>
            </a:r>
            <a:r>
              <a:rPr kumimoji="1" lang="en-US" altLang="ja-JP" dirty="0" smtClean="0"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kumimoji="1" lang="ja-JP" altLang="en-US" dirty="0">
                <a:latin typeface="MS PGothic" charset="-128"/>
                <a:ea typeface="MS PGothic" charset="-128"/>
                <a:cs typeface="MS PGothic" charset="-128"/>
              </a:rPr>
              <a:t>特徴</a:t>
            </a:r>
          </a:p>
        </p:txBody>
      </p:sp>
      <p:grpSp>
        <p:nvGrpSpPr>
          <p:cNvPr id="36" name="Group 17"/>
          <p:cNvGrpSpPr/>
          <p:nvPr/>
        </p:nvGrpSpPr>
        <p:grpSpPr>
          <a:xfrm>
            <a:off x="457200" y="1090109"/>
            <a:ext cx="4048917" cy="1681758"/>
            <a:chOff x="457200" y="1090107"/>
            <a:chExt cx="4048917" cy="1681758"/>
          </a:xfrm>
        </p:grpSpPr>
        <p:sp>
          <p:nvSpPr>
            <p:cNvPr id="37" name="Rectangle 213"/>
            <p:cNvSpPr/>
            <p:nvPr/>
          </p:nvSpPr>
          <p:spPr>
            <a:xfrm>
              <a:off x="457200" y="1090107"/>
              <a:ext cx="3982720" cy="1594261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38" name="Rectangle 230"/>
            <p:cNvSpPr/>
            <p:nvPr/>
          </p:nvSpPr>
          <p:spPr>
            <a:xfrm>
              <a:off x="582506" y="1154259"/>
              <a:ext cx="3014134" cy="502445"/>
            </a:xfrm>
            <a:prstGeom prst="rect">
              <a:avLst/>
            </a:prstGeom>
          </p:spPr>
          <p:txBody>
            <a:bodyPr wrap="square" lIns="121920" tIns="121920" rIns="121920" bIns="121920" anchor="t">
              <a:spAutoFit/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機器構成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14794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cxnSp>
          <p:nvCxnSpPr>
            <p:cNvPr id="39" name="Straight Connector 4"/>
            <p:cNvCxnSpPr/>
            <p:nvPr/>
          </p:nvCxnSpPr>
          <p:spPr>
            <a:xfrm>
              <a:off x="457200" y="1090107"/>
              <a:ext cx="3982720" cy="0"/>
            </a:xfrm>
            <a:prstGeom prst="line">
              <a:avLst/>
            </a:prstGeom>
            <a:noFill/>
            <a:ln w="9525" cap="flat" cmpd="sng" algn="ctr">
              <a:solidFill>
                <a:srgbClr val="21479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0" name="Rectangle 16"/>
            <p:cNvSpPr/>
            <p:nvPr/>
          </p:nvSpPr>
          <p:spPr>
            <a:xfrm>
              <a:off x="581961" y="1586925"/>
              <a:ext cx="3924156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・ネットワークも含めた</a:t>
              </a: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 </a:t>
              </a: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  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真の</a:t>
              </a: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HCI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インフラ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14794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・最小</a:t>
              </a: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3 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ノードから</a:t>
              </a: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 8/16</a:t>
              </a:r>
              <a:endPara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14794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 </a:t>
              </a: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 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794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ノードまで拡張</a:t>
              </a:r>
              <a:endPara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14794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</p:grpSp>
      <p:grpSp>
        <p:nvGrpSpPr>
          <p:cNvPr id="41" name="Group 26"/>
          <p:cNvGrpSpPr/>
          <p:nvPr/>
        </p:nvGrpSpPr>
        <p:grpSpPr>
          <a:xfrm>
            <a:off x="4506117" y="1085850"/>
            <a:ext cx="4192998" cy="1598520"/>
            <a:chOff x="259235" y="2819234"/>
            <a:chExt cx="4192998" cy="1598520"/>
          </a:xfrm>
        </p:grpSpPr>
        <p:sp>
          <p:nvSpPr>
            <p:cNvPr id="42" name="Rectangle 217"/>
            <p:cNvSpPr/>
            <p:nvPr/>
          </p:nvSpPr>
          <p:spPr>
            <a:xfrm>
              <a:off x="457200" y="2823493"/>
              <a:ext cx="3982720" cy="1594261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43" name="Rectangle 233"/>
            <p:cNvSpPr/>
            <p:nvPr/>
          </p:nvSpPr>
          <p:spPr>
            <a:xfrm>
              <a:off x="259235" y="2990208"/>
              <a:ext cx="4185017" cy="502445"/>
            </a:xfrm>
            <a:prstGeom prst="rect">
              <a:avLst/>
            </a:prstGeom>
          </p:spPr>
          <p:txBody>
            <a:bodyPr wrap="square" lIns="121920" tIns="121920" rIns="121920" bIns="121920" anchor="b">
              <a:spAutoFit/>
            </a:bodyPr>
            <a:lstStyle/>
            <a:p>
              <a:pPr marL="0" marR="0" lvl="0" indent="0" algn="r" defTabSz="91435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868E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運用面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D868E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cxnSp>
          <p:nvCxnSpPr>
            <p:cNvPr id="44" name="Straight Connector 196"/>
            <p:cNvCxnSpPr/>
            <p:nvPr/>
          </p:nvCxnSpPr>
          <p:spPr>
            <a:xfrm>
              <a:off x="457200" y="2819234"/>
              <a:ext cx="3982720" cy="0"/>
            </a:xfrm>
            <a:prstGeom prst="line">
              <a:avLst/>
            </a:prstGeom>
            <a:noFill/>
            <a:ln w="9525" cap="flat" cmpd="sng" algn="ctr">
              <a:solidFill>
                <a:srgbClr val="0D868E"/>
              </a:solidFill>
              <a:prstDash val="solid"/>
            </a:ln>
            <a:effectLst/>
          </p:spPr>
        </p:cxnSp>
        <p:sp>
          <p:nvSpPr>
            <p:cNvPr id="45" name="Rectangle 207"/>
            <p:cNvSpPr/>
            <p:nvPr/>
          </p:nvSpPr>
          <p:spPr>
            <a:xfrm>
              <a:off x="882593" y="3386754"/>
              <a:ext cx="3569640" cy="611449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868E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・迅速なインストレーション</a:t>
              </a:r>
              <a:endPara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D868E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868E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・運用時は</a:t>
              </a:r>
              <a:r>
                <a:rPr kumimoji="0" lang="en-US" altLang="ja-JP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D868E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vCenter</a:t>
              </a: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868E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 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868E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で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D868E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一括管理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D868E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</p:grpSp>
      <p:grpSp>
        <p:nvGrpSpPr>
          <p:cNvPr id="46" name="Group 23"/>
          <p:cNvGrpSpPr/>
          <p:nvPr/>
        </p:nvGrpSpPr>
        <p:grpSpPr>
          <a:xfrm>
            <a:off x="4579967" y="2823495"/>
            <a:ext cx="4121810" cy="1702275"/>
            <a:chOff x="4579965" y="2823493"/>
            <a:chExt cx="4121810" cy="1702275"/>
          </a:xfrm>
        </p:grpSpPr>
        <p:sp>
          <p:nvSpPr>
            <p:cNvPr id="47" name="Rectangle 218"/>
            <p:cNvSpPr/>
            <p:nvPr/>
          </p:nvSpPr>
          <p:spPr>
            <a:xfrm>
              <a:off x="4579965" y="2823493"/>
              <a:ext cx="4106835" cy="1594261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48" name="Rectangle 232"/>
            <p:cNvSpPr/>
            <p:nvPr/>
          </p:nvSpPr>
          <p:spPr>
            <a:xfrm>
              <a:off x="5369326" y="4033710"/>
              <a:ext cx="3321806" cy="492058"/>
            </a:xfrm>
            <a:prstGeom prst="rect">
              <a:avLst/>
            </a:prstGeom>
          </p:spPr>
          <p:txBody>
            <a:bodyPr wrap="square" lIns="121920" tIns="121920" rIns="121920" bIns="121920" anchor="b">
              <a:spAutoFit/>
            </a:bodyPr>
            <a:lstStyle/>
            <a:p>
              <a:pPr marL="0" marR="0" lvl="0" indent="0" algn="r" defTabSz="914355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72BD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信頼性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72BD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cxnSp>
          <p:nvCxnSpPr>
            <p:cNvPr id="49" name="Straight Connector 195"/>
            <p:cNvCxnSpPr/>
            <p:nvPr/>
          </p:nvCxnSpPr>
          <p:spPr>
            <a:xfrm>
              <a:off x="4579965" y="4417754"/>
              <a:ext cx="4106835" cy="0"/>
            </a:xfrm>
            <a:prstGeom prst="line">
              <a:avLst/>
            </a:prstGeom>
            <a:noFill/>
            <a:ln w="9525" cap="flat" cmpd="sng" algn="ctr">
              <a:solidFill>
                <a:srgbClr val="2D72BD"/>
              </a:solidFill>
              <a:prstDash val="solid"/>
            </a:ln>
            <a:effectLst/>
          </p:spPr>
        </p:cxnSp>
        <p:sp>
          <p:nvSpPr>
            <p:cNvPr id="50" name="Rectangle 208"/>
            <p:cNvSpPr/>
            <p:nvPr/>
          </p:nvSpPr>
          <p:spPr>
            <a:xfrm>
              <a:off x="4762955" y="2898975"/>
              <a:ext cx="3938820" cy="118186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・データを</a:t>
              </a: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3 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ノード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で保持し</a:t>
              </a:r>
              <a:endPara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68A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耐障害性を向上</a:t>
              </a:r>
              <a:endPara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68A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・ハード・ソフトウェアを一括で提供</a:t>
              </a:r>
              <a:endPara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68A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・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ディザスター</a:t>
              </a: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 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リカバリー</a:t>
              </a: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68AF"/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を標準実装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68AF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</p:grpSp>
      <p:pic>
        <p:nvPicPr>
          <p:cNvPr id="5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200" r="97867"/>
                    </a14:imgEffect>
                  </a14:imgLayer>
                </a14:imgProps>
              </a:ext>
            </a:extLst>
          </a:blip>
          <a:srcRect t="41596" b="43209"/>
          <a:stretch/>
        </p:blipFill>
        <p:spPr>
          <a:xfrm>
            <a:off x="3514501" y="2134222"/>
            <a:ext cx="2034254" cy="247279"/>
          </a:xfrm>
          <a:prstGeom prst="rect">
            <a:avLst/>
          </a:prstGeom>
        </p:spPr>
      </p:pic>
      <p:pic>
        <p:nvPicPr>
          <p:cNvPr id="5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200" r="97867"/>
                    </a14:imgEffect>
                  </a14:imgLayer>
                </a14:imgProps>
              </a:ext>
            </a:extLst>
          </a:blip>
          <a:srcRect t="41596" b="43209"/>
          <a:stretch/>
        </p:blipFill>
        <p:spPr>
          <a:xfrm>
            <a:off x="3515413" y="1937445"/>
            <a:ext cx="2028098" cy="24653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01" y="1929964"/>
            <a:ext cx="2834017" cy="15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2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東京都某市 様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441" y="1062321"/>
            <a:ext cx="4951571" cy="4800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Project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　</a:t>
            </a:r>
            <a:r>
              <a:rPr lang="ja-JP" altLang="en-US" sz="1600" b="1" dirty="0" smtClean="0">
                <a:solidFill>
                  <a:prstClr val="black"/>
                </a:solidFill>
                <a:latin typeface="MS PGothic" charset="-128"/>
                <a:ea typeface="MS PGothic" charset="-128"/>
                <a:cs typeface="MS PGothic" charset="-128"/>
              </a:rPr>
              <a:t>統合仮想基盤の導入</a:t>
            </a:r>
            <a:endParaRPr kumimoji="1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34290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もともと導入していた仮想基盤のサイロ化により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ROI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が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</a:b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適正でないのではないかと考え全庁仮想システムの統合を計画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34290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しかしながら、お客様自身で技術的な知見がないため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</a:br>
            <a:r>
              <a:rPr lang="ja-JP" altLang="en-US" sz="1200" dirty="0" smtClean="0">
                <a:solidFill>
                  <a:srgbClr val="717074"/>
                </a:solidFill>
                <a:latin typeface="MS PGothic" charset="-128"/>
                <a:ea typeface="MS PGothic" charset="-128"/>
                <a:cs typeface="MS PGothic" charset="-128"/>
              </a:rPr>
              <a:t>某社と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コンサル契約し本案件を進めることになった</a:t>
            </a:r>
            <a:endParaRPr kumimoji="1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Schedule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2017/ 3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月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 RFI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公示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2017/ 8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月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仕様書公示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2017/ 10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月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プロポーザル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2017/ 10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月末　業者決定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Deal Structure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A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社　　　　　　　　　　　</a:t>
            </a:r>
            <a:r>
              <a:rPr lang="ja-JP" altLang="en-US" sz="1100" dirty="0">
                <a:solidFill>
                  <a:prstClr val="black"/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HX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＋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VMware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F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社　　　　　　　　　　 　（自社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HW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＋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VMware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N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社　</a:t>
            </a:r>
            <a:r>
              <a:rPr kumimoji="1" lang="ja-JP" altLang="en-US" sz="1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  　　　　　　　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　 （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H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P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＋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VMware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 ）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NE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社　　　　　　</a:t>
            </a:r>
            <a:r>
              <a:rPr kumimoji="1" lang="ja-JP" altLang="en-US" sz="1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  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　　　　（</a:t>
            </a:r>
            <a:r>
              <a:rPr kumimoji="1" lang="en-US" altLang="ja-JP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VXRaill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Budget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非公開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02413"/>
              </p:ext>
            </p:extLst>
          </p:nvPr>
        </p:nvGraphicFramePr>
        <p:xfrm>
          <a:off x="5659712" y="1130460"/>
          <a:ext cx="3221318" cy="948958"/>
        </p:xfrm>
        <a:graphic>
          <a:graphicData uri="http://schemas.openxmlformats.org/drawingml/2006/table">
            <a:tbl>
              <a:tblPr/>
              <a:tblGrid>
                <a:gridCol w="1610659">
                  <a:extLst>
                    <a:ext uri="{9D8B030D-6E8A-4147-A177-3AD203B41FA5}">
                      <a16:colId xmlns:a16="http://schemas.microsoft.com/office/drawing/2014/main" xmlns="" val="4279595170"/>
                    </a:ext>
                  </a:extLst>
                </a:gridCol>
                <a:gridCol w="1610659">
                  <a:extLst>
                    <a:ext uri="{9D8B030D-6E8A-4147-A177-3AD203B41FA5}">
                      <a16:colId xmlns:a16="http://schemas.microsoft.com/office/drawing/2014/main" xmlns="" val="3084980297"/>
                    </a:ext>
                  </a:extLst>
                </a:gridCol>
              </a:tblGrid>
              <a:tr h="651778">
                <a:tc>
                  <a:txBody>
                    <a:bodyPr/>
                    <a:lstStyle/>
                    <a:p>
                      <a:pPr algn="ctr"/>
                      <a:r>
                        <a:rPr lang="ja-JP" altLang="en-US" b="0">
                          <a:effectLst/>
                        </a:rPr>
                        <a:t>総人口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/>
                        <a:t>146,495</a:t>
                      </a:r>
                      <a:r>
                        <a:rPr lang="zh-TW" altLang="en-US" dirty="0"/>
                        <a:t>人</a:t>
                      </a:r>
                      <a:br>
                        <a:rPr lang="zh-TW" altLang="en-US" dirty="0"/>
                      </a:br>
                      <a:r>
                        <a:rPr lang="zh-TW" altLang="en-US" sz="900" dirty="0"/>
                        <a:t>（</a:t>
                      </a:r>
                      <a:r>
                        <a:rPr lang="zh-TW" altLang="en-US" sz="900" dirty="0">
                          <a:hlinkClick r:id="rId2" tooltip="推計人口"/>
                        </a:rPr>
                        <a:t>推計人口</a:t>
                      </a:r>
                      <a:r>
                        <a:rPr lang="zh-TW" altLang="en-US" sz="900" dirty="0"/>
                        <a:t>、</a:t>
                      </a:r>
                      <a:r>
                        <a:rPr lang="en-US" altLang="zh-TW" sz="900" dirty="0"/>
                        <a:t>2017</a:t>
                      </a:r>
                      <a:r>
                        <a:rPr lang="zh-TW" altLang="en-US" sz="900" dirty="0"/>
                        <a:t>年</a:t>
                      </a:r>
                      <a:r>
                        <a:rPr lang="en-US" altLang="zh-TW" sz="900" dirty="0"/>
                        <a:t>10</a:t>
                      </a:r>
                      <a:r>
                        <a:rPr lang="zh-TW" altLang="en-US" sz="900" dirty="0"/>
                        <a:t>月</a:t>
                      </a:r>
                      <a:r>
                        <a:rPr lang="en-US" altLang="zh-TW" sz="900" dirty="0"/>
                        <a:t>1</a:t>
                      </a:r>
                      <a:r>
                        <a:rPr lang="zh-TW" altLang="en-US" sz="900" dirty="0"/>
                        <a:t>日）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2526527"/>
                  </a:ext>
                </a:extLst>
              </a:tr>
              <a:tr h="273326">
                <a:tc>
                  <a:txBody>
                    <a:bodyPr/>
                    <a:lstStyle/>
                    <a:p>
                      <a:pPr algn="ctr"/>
                      <a:r>
                        <a:rPr lang="ja-JP" altLang="en-US" b="0">
                          <a:effectLst/>
                          <a:hlinkClick r:id="rId3" tooltip="人口密度"/>
                        </a:rPr>
                        <a:t>人口密度</a:t>
                      </a:r>
                      <a:endParaRPr lang="ja-JP" altLang="en-US" b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13,340</a:t>
                      </a:r>
                      <a:r>
                        <a:rPr lang="ja-JP" altLang="en-US" dirty="0"/>
                        <a:t>人</a:t>
                      </a:r>
                      <a:r>
                        <a:rPr lang="en-US" altLang="ja-JP" dirty="0"/>
                        <a:t>/</a:t>
                      </a:r>
                      <a:r>
                        <a:rPr lang="en-US" dirty="0"/>
                        <a:t>km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1586374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3050152" y="3367214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最終提案製品</a:t>
            </a:r>
            <a:endParaRPr kumimoji="0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20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" y="236524"/>
            <a:ext cx="7886700" cy="994172"/>
          </a:xfrm>
        </p:spPr>
        <p:txBody>
          <a:bodyPr>
            <a:normAutofit/>
          </a:bodyPr>
          <a:lstStyle/>
          <a:p>
            <a:r>
              <a:rPr lang="ja-JP" altLang="en-US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お</a:t>
            </a:r>
            <a:r>
              <a:rPr lang="ja-JP" altLang="en-US" sz="2100" dirty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客様</a:t>
            </a:r>
            <a:r>
              <a:rPr lang="ja-JP" altLang="en-US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のお悩み（導入背景）</a:t>
            </a:r>
            <a:r>
              <a:rPr lang="en-US" altLang="ja-JP" sz="2100" dirty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sz="2100" dirty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ja-JP" altLang="en-US" sz="2100" dirty="0">
              <a:solidFill>
                <a:schemeClr val="accent6">
                  <a:lumMod val="50000"/>
                </a:schemeClr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626225" y="1014153"/>
            <a:ext cx="2813562" cy="2161310"/>
            <a:chOff x="626225" y="1014153"/>
            <a:chExt cx="2813562" cy="2161310"/>
          </a:xfrm>
        </p:grpSpPr>
        <p:sp>
          <p:nvSpPr>
            <p:cNvPr id="6" name="正方形/長方形 5"/>
            <p:cNvSpPr/>
            <p:nvPr/>
          </p:nvSpPr>
          <p:spPr>
            <a:xfrm>
              <a:off x="626225" y="1014153"/>
              <a:ext cx="2813562" cy="21613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pic>
          <p:nvPicPr>
            <p:cNvPr id="5" name="図 4" descr="Free vector graphic: Man, Business, Cartoon, Businessman - Free Image on Pixabay - 135139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28" y="1078222"/>
              <a:ext cx="2667306" cy="2015173"/>
            </a:xfrm>
            <a:prstGeom prst="rect">
              <a:avLst/>
            </a:prstGeom>
          </p:spPr>
        </p:pic>
      </p:grpSp>
      <p:pic>
        <p:nvPicPr>
          <p:cNvPr id="26" name="Picture 33" descr="Management Manager.ico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50" y="2373485"/>
            <a:ext cx="457200" cy="457200"/>
          </a:xfrm>
          <a:prstGeom prst="rect">
            <a:avLst/>
          </a:prstGeom>
        </p:spPr>
      </p:pic>
      <p:pic>
        <p:nvPicPr>
          <p:cNvPr id="27" name="Picture 34" descr="Management Manager.ico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823" y="2933960"/>
            <a:ext cx="457200" cy="457200"/>
          </a:xfrm>
          <a:prstGeom prst="rect">
            <a:avLst/>
          </a:prstGeom>
        </p:spPr>
      </p:pic>
      <p:pic>
        <p:nvPicPr>
          <p:cNvPr id="28" name="Picture 35" descr="Management Manager.ico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350" y="2373197"/>
            <a:ext cx="457200" cy="457200"/>
          </a:xfrm>
          <a:prstGeom prst="rect">
            <a:avLst/>
          </a:prstGeom>
        </p:spPr>
      </p:pic>
      <p:pic>
        <p:nvPicPr>
          <p:cNvPr id="29" name="Picture 36" descr="Management Manager.ico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350" y="2881293"/>
            <a:ext cx="457200" cy="457200"/>
          </a:xfrm>
          <a:prstGeom prst="rect">
            <a:avLst/>
          </a:prstGeom>
        </p:spPr>
      </p:pic>
      <p:pic>
        <p:nvPicPr>
          <p:cNvPr id="30" name="Picture 45" descr="Management Manager.ico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559" y="2424093"/>
            <a:ext cx="457200" cy="457200"/>
          </a:xfrm>
          <a:prstGeom prst="rect">
            <a:avLst/>
          </a:prstGeom>
        </p:spPr>
      </p:pic>
      <p:pic>
        <p:nvPicPr>
          <p:cNvPr id="31" name="Picture 46" descr="Management Manager.ico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359" y="2423805"/>
            <a:ext cx="457200" cy="457200"/>
          </a:xfrm>
          <a:prstGeom prst="rect">
            <a:avLst/>
          </a:prstGeom>
        </p:spPr>
      </p:pic>
      <p:pic>
        <p:nvPicPr>
          <p:cNvPr id="32" name="Picture 47" descr="Management Manager.ico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559" y="2934248"/>
            <a:ext cx="457200" cy="457200"/>
          </a:xfrm>
          <a:prstGeom prst="rect">
            <a:avLst/>
          </a:prstGeom>
        </p:spPr>
      </p:pic>
      <p:pic>
        <p:nvPicPr>
          <p:cNvPr id="33" name="Picture 48" descr="Management Manager.ico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165" y="2892474"/>
            <a:ext cx="457200" cy="457200"/>
          </a:xfrm>
          <a:prstGeom prst="rect">
            <a:avLst/>
          </a:prstGeom>
        </p:spPr>
      </p:pic>
      <p:sp>
        <p:nvSpPr>
          <p:cNvPr id="34" name="Rounded Rectangle 149"/>
          <p:cNvSpPr/>
          <p:nvPr/>
        </p:nvSpPr>
        <p:spPr>
          <a:xfrm>
            <a:off x="4109658" y="781396"/>
            <a:ext cx="1221572" cy="295933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35" name="Rounded Rectangle 149"/>
          <p:cNvSpPr/>
          <p:nvPr/>
        </p:nvSpPr>
        <p:spPr>
          <a:xfrm>
            <a:off x="5412628" y="781396"/>
            <a:ext cx="1356208" cy="295933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36" name="Picture 6" descr="ICON_Datacenter_wStorage_3up_Q4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1538" y="1092298"/>
            <a:ext cx="946037" cy="11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 descr="ICON_Datacenter_wStorage_3up_Q4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9885" y="1100611"/>
            <a:ext cx="946037" cy="11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4147064" y="831187"/>
            <a:ext cx="1146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MS PGothic" charset="-128"/>
                <a:ea typeface="MS PGothic" charset="-128"/>
                <a:cs typeface="MS PGothic" charset="-128"/>
              </a:rPr>
              <a:t>仮想システム</a:t>
            </a:r>
            <a:r>
              <a:rPr kumimoji="1" lang="en-US" altLang="ja-JP" sz="1100" dirty="0" smtClean="0">
                <a:latin typeface="MS PGothic" charset="-128"/>
                <a:ea typeface="MS PGothic" charset="-128"/>
                <a:cs typeface="MS PGothic" charset="-128"/>
              </a:rPr>
              <a:t>A</a:t>
            </a:r>
            <a:endParaRPr kumimoji="1" lang="ja-JP" altLang="en-US" sz="1100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513120" y="839498"/>
            <a:ext cx="1146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MS PGothic" charset="-128"/>
                <a:ea typeface="MS PGothic" charset="-128"/>
                <a:cs typeface="MS PGothic" charset="-128"/>
              </a:rPr>
              <a:t>仮想システム</a:t>
            </a:r>
            <a:r>
              <a:rPr kumimoji="1" lang="en-US" altLang="ja-JP" sz="1100" dirty="0" smtClean="0">
                <a:latin typeface="MS PGothic" charset="-128"/>
                <a:ea typeface="MS PGothic" charset="-128"/>
                <a:cs typeface="MS PGothic" charset="-128"/>
              </a:rPr>
              <a:t>B</a:t>
            </a:r>
            <a:endParaRPr kumimoji="1" lang="ja-JP" altLang="en-US" sz="1100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49834" y="3372107"/>
            <a:ext cx="1262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MS PGothic" charset="-128"/>
                <a:ea typeface="MS PGothic" charset="-128"/>
                <a:cs typeface="MS PGothic" charset="-128"/>
              </a:rPr>
              <a:t>構築</a:t>
            </a:r>
            <a:r>
              <a:rPr kumimoji="1" lang="en-US" altLang="ja-JP" sz="1100" dirty="0" smtClean="0">
                <a:latin typeface="MS PGothic" charset="-128"/>
                <a:ea typeface="MS PGothic" charset="-128"/>
                <a:cs typeface="MS PGothic" charset="-128"/>
              </a:rPr>
              <a:t>/</a:t>
            </a:r>
            <a:r>
              <a:rPr kumimoji="1" lang="ja-JP" altLang="en-US" sz="1100" dirty="0" smtClean="0">
                <a:latin typeface="MS PGothic" charset="-128"/>
                <a:ea typeface="MS PGothic" charset="-128"/>
                <a:cs typeface="MS PGothic" charset="-128"/>
              </a:rPr>
              <a:t>運用業者</a:t>
            </a:r>
            <a:r>
              <a:rPr kumimoji="1" lang="en-US" altLang="ja-JP" sz="1100" dirty="0" smtClean="0">
                <a:latin typeface="MS PGothic" charset="-128"/>
                <a:ea typeface="MS PGothic" charset="-128"/>
                <a:cs typeface="MS PGothic" charset="-128"/>
              </a:rPr>
              <a:t>A</a:t>
            </a:r>
            <a:endParaRPr kumimoji="1" lang="ja-JP" altLang="en-US" sz="1100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65766" y="3380419"/>
            <a:ext cx="1262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MS PGothic" charset="-128"/>
                <a:ea typeface="MS PGothic" charset="-128"/>
                <a:cs typeface="MS PGothic" charset="-128"/>
              </a:rPr>
              <a:t>構築</a:t>
            </a:r>
            <a:r>
              <a:rPr kumimoji="1" lang="en-US" altLang="ja-JP" sz="1100" dirty="0" smtClean="0">
                <a:latin typeface="MS PGothic" charset="-128"/>
                <a:ea typeface="MS PGothic" charset="-128"/>
                <a:cs typeface="MS PGothic" charset="-128"/>
              </a:rPr>
              <a:t>/</a:t>
            </a:r>
            <a:r>
              <a:rPr kumimoji="1" lang="ja-JP" altLang="en-US" sz="1100" dirty="0" smtClean="0">
                <a:latin typeface="MS PGothic" charset="-128"/>
                <a:ea typeface="MS PGothic" charset="-128"/>
                <a:cs typeface="MS PGothic" charset="-128"/>
              </a:rPr>
              <a:t>運用業者</a:t>
            </a:r>
            <a:r>
              <a:rPr kumimoji="1" lang="en-US" altLang="ja-JP" sz="1100" dirty="0">
                <a:latin typeface="MS PGothic" charset="-128"/>
                <a:ea typeface="MS PGothic" charset="-128"/>
                <a:cs typeface="MS PGothic" charset="-128"/>
              </a:rPr>
              <a:t>B</a:t>
            </a:r>
            <a:endParaRPr kumimoji="1" lang="ja-JP" altLang="en-US" sz="1100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45" name="Rounded Rectangle 149"/>
          <p:cNvSpPr/>
          <p:nvPr/>
        </p:nvSpPr>
        <p:spPr>
          <a:xfrm>
            <a:off x="6861812" y="784167"/>
            <a:ext cx="1356208" cy="295933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46" name="Picture 6" descr="ICON_Datacenter_wStorage_3up_Q4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9069" y="1103382"/>
            <a:ext cx="946037" cy="11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テキスト ボックス 46"/>
          <p:cNvSpPr txBox="1"/>
          <p:nvPr/>
        </p:nvSpPr>
        <p:spPr>
          <a:xfrm>
            <a:off x="6962304" y="842269"/>
            <a:ext cx="1146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S PGothic" charset="-128"/>
                <a:ea typeface="MS PGothic" charset="-128"/>
                <a:cs typeface="MS PGothic" charset="-128"/>
              </a:rPr>
              <a:t>物理</a:t>
            </a:r>
            <a:r>
              <a:rPr kumimoji="1" lang="ja-JP" altLang="en-US" sz="1100" dirty="0" smtClean="0">
                <a:latin typeface="MS PGothic" charset="-128"/>
                <a:ea typeface="MS PGothic" charset="-128"/>
                <a:cs typeface="MS PGothic" charset="-128"/>
              </a:rPr>
              <a:t>システム</a:t>
            </a:r>
            <a:r>
              <a:rPr kumimoji="1" lang="en-US" altLang="ja-JP" sz="1100" dirty="0">
                <a:latin typeface="MS PGothic" charset="-128"/>
                <a:ea typeface="MS PGothic" charset="-128"/>
                <a:cs typeface="MS PGothic" charset="-128"/>
              </a:rPr>
              <a:t>C</a:t>
            </a:r>
            <a:endParaRPr kumimoji="1" lang="ja-JP" altLang="en-US" sz="1100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014950" y="3383190"/>
            <a:ext cx="1262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MS PGothic" charset="-128"/>
                <a:ea typeface="MS PGothic" charset="-128"/>
                <a:cs typeface="MS PGothic" charset="-128"/>
              </a:rPr>
              <a:t>構築</a:t>
            </a:r>
            <a:r>
              <a:rPr kumimoji="1" lang="en-US" altLang="ja-JP" sz="1100" dirty="0" smtClean="0">
                <a:latin typeface="MS PGothic" charset="-128"/>
                <a:ea typeface="MS PGothic" charset="-128"/>
                <a:cs typeface="MS PGothic" charset="-128"/>
              </a:rPr>
              <a:t>/</a:t>
            </a:r>
            <a:r>
              <a:rPr kumimoji="1" lang="ja-JP" altLang="en-US" sz="1100" dirty="0" smtClean="0">
                <a:latin typeface="MS PGothic" charset="-128"/>
                <a:ea typeface="MS PGothic" charset="-128"/>
                <a:cs typeface="MS PGothic" charset="-128"/>
              </a:rPr>
              <a:t>運用業者</a:t>
            </a:r>
            <a:r>
              <a:rPr kumimoji="1" lang="en-US" altLang="ja-JP" sz="1100" dirty="0" smtClean="0">
                <a:latin typeface="MS PGothic" charset="-128"/>
                <a:ea typeface="MS PGothic" charset="-128"/>
                <a:cs typeface="MS PGothic" charset="-128"/>
              </a:rPr>
              <a:t>C</a:t>
            </a:r>
            <a:endParaRPr kumimoji="1" lang="ja-JP" altLang="en-US" sz="1100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49" name="Picture 21" descr="Management Manager.ico"/>
          <p:cNvPicPr>
            <a:picLocks noChangeAspect="1"/>
          </p:cNvPicPr>
          <p:nvPr/>
        </p:nvPicPr>
        <p:blipFill>
          <a:blip r:embed="rId3" cstate="screen">
            <a:duotone>
              <a:srgbClr val="57B74E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650" y="2419305"/>
            <a:ext cx="457200" cy="457200"/>
          </a:xfrm>
          <a:prstGeom prst="rect">
            <a:avLst/>
          </a:prstGeom>
        </p:spPr>
      </p:pic>
      <p:pic>
        <p:nvPicPr>
          <p:cNvPr id="50" name="Picture 21" descr="Management Manager.ico"/>
          <p:cNvPicPr>
            <a:picLocks noChangeAspect="1"/>
          </p:cNvPicPr>
          <p:nvPr/>
        </p:nvPicPr>
        <p:blipFill>
          <a:blip r:embed="rId3" cstate="screen">
            <a:duotone>
              <a:srgbClr val="57B74E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304" y="2422073"/>
            <a:ext cx="457200" cy="457200"/>
          </a:xfrm>
          <a:prstGeom prst="rect">
            <a:avLst/>
          </a:prstGeom>
        </p:spPr>
      </p:pic>
      <p:pic>
        <p:nvPicPr>
          <p:cNvPr id="51" name="Picture 21" descr="Management Manager.ico"/>
          <p:cNvPicPr>
            <a:picLocks noChangeAspect="1"/>
          </p:cNvPicPr>
          <p:nvPr/>
        </p:nvPicPr>
        <p:blipFill>
          <a:blip r:embed="rId3" cstate="screen">
            <a:duotone>
              <a:srgbClr val="57B74E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423" y="2937470"/>
            <a:ext cx="457200" cy="457200"/>
          </a:xfrm>
          <a:prstGeom prst="rect">
            <a:avLst/>
          </a:prstGeom>
        </p:spPr>
      </p:pic>
      <p:pic>
        <p:nvPicPr>
          <p:cNvPr id="52" name="Picture 21" descr="Management Manager.ico"/>
          <p:cNvPicPr>
            <a:picLocks noChangeAspect="1"/>
          </p:cNvPicPr>
          <p:nvPr/>
        </p:nvPicPr>
        <p:blipFill>
          <a:blip r:embed="rId3" cstate="screen">
            <a:duotone>
              <a:srgbClr val="57B74E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077" y="2940238"/>
            <a:ext cx="457200" cy="457200"/>
          </a:xfrm>
          <a:prstGeom prst="rect">
            <a:avLst/>
          </a:prstGeom>
        </p:spPr>
      </p:pic>
      <p:sp>
        <p:nvSpPr>
          <p:cNvPr id="9" name="ホームベース 8"/>
          <p:cNvSpPr/>
          <p:nvPr/>
        </p:nvSpPr>
        <p:spPr>
          <a:xfrm>
            <a:off x="227214" y="3807227"/>
            <a:ext cx="5316184" cy="3934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MS PGothic" charset="-128"/>
                <a:ea typeface="MS PGothic" charset="-128"/>
                <a:cs typeface="MS PGothic" charset="-128"/>
              </a:rPr>
              <a:t>調達毎に各システムが乱立していて良いのか</a:t>
            </a:r>
            <a:r>
              <a:rPr kumimoji="1" lang="en-US" altLang="ja-JP" b="1" dirty="0" smtClean="0">
                <a:latin typeface="MS PGothic" charset="-128"/>
                <a:ea typeface="MS PGothic" charset="-128"/>
                <a:cs typeface="MS PGothic" charset="-128"/>
              </a:rPr>
              <a:t>…</a:t>
            </a:r>
            <a:endParaRPr kumimoji="1" lang="ja-JP" altLang="en-US" b="1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>
            <a:off x="229985" y="4231178"/>
            <a:ext cx="5316184" cy="393469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MS PGothic" charset="-128"/>
                <a:ea typeface="MS PGothic" charset="-128"/>
                <a:cs typeface="MS PGothic" charset="-128"/>
              </a:rPr>
              <a:t>過剰投資になっていないのか</a:t>
            </a:r>
            <a:r>
              <a:rPr kumimoji="1" lang="en-US" altLang="ja-JP" b="1" dirty="0" smtClean="0">
                <a:latin typeface="MS PGothic" charset="-128"/>
                <a:ea typeface="MS PGothic" charset="-128"/>
                <a:cs typeface="MS PGothic" charset="-128"/>
              </a:rPr>
              <a:t>…</a:t>
            </a:r>
            <a:endParaRPr kumimoji="1" lang="ja-JP" altLang="en-US" b="1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54" name="ホームベース 53"/>
          <p:cNvSpPr/>
          <p:nvPr/>
        </p:nvSpPr>
        <p:spPr>
          <a:xfrm>
            <a:off x="232753" y="4666208"/>
            <a:ext cx="5316184" cy="393469"/>
          </a:xfrm>
          <a:prstGeom prst="homePlate">
            <a:avLst/>
          </a:prstGeom>
          <a:solidFill>
            <a:srgbClr val="113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MS PGothic" charset="-128"/>
                <a:ea typeface="MS PGothic" charset="-128"/>
                <a:cs typeface="MS PGothic" charset="-128"/>
              </a:rPr>
              <a:t>もっと有効な</a:t>
            </a:r>
            <a:r>
              <a:rPr kumimoji="1" lang="en-US" altLang="ja-JP" b="1" dirty="0" smtClean="0">
                <a:latin typeface="MS PGothic" charset="-128"/>
                <a:ea typeface="MS PGothic" charset="-128"/>
                <a:cs typeface="MS PGothic" charset="-128"/>
              </a:rPr>
              <a:t>IT </a:t>
            </a:r>
            <a:r>
              <a:rPr kumimoji="1" lang="ja-JP" altLang="en-US" b="1" dirty="0" smtClean="0">
                <a:latin typeface="MS PGothic" charset="-128"/>
                <a:ea typeface="MS PGothic" charset="-128"/>
                <a:cs typeface="MS PGothic" charset="-128"/>
              </a:rPr>
              <a:t>投資</a:t>
            </a:r>
            <a:r>
              <a:rPr kumimoji="1" lang="ja-JP" altLang="en-US" b="1" dirty="0" smtClean="0">
                <a:latin typeface="MS PGothic" charset="-128"/>
                <a:ea typeface="MS PGothic" charset="-128"/>
                <a:cs typeface="MS PGothic" charset="-128"/>
              </a:rPr>
              <a:t>があるのではないか</a:t>
            </a:r>
            <a:r>
              <a:rPr kumimoji="1" lang="en-US" altLang="ja-JP" b="1" dirty="0" smtClean="0">
                <a:latin typeface="MS PGothic" charset="-128"/>
                <a:ea typeface="MS PGothic" charset="-128"/>
                <a:cs typeface="MS PGothic" charset="-128"/>
              </a:rPr>
              <a:t>…</a:t>
            </a:r>
            <a:endParaRPr kumimoji="1" lang="ja-JP" altLang="en-US" b="1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36275" y="425611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このモヤモヤ感をスッキリしたい</a:t>
            </a:r>
            <a:endParaRPr kumimoji="1" lang="ja-JP" altLang="en-US" sz="2000" u="sng" dirty="0">
              <a:solidFill>
                <a:srgbClr val="FF0000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4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7" y="222040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ja-JP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HX </a:t>
            </a:r>
            <a:r>
              <a:rPr lang="ja-JP" altLang="en-US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導入</a:t>
            </a:r>
            <a:r>
              <a:rPr lang="ja-JP" altLang="en-US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決定に</a:t>
            </a:r>
            <a:r>
              <a:rPr lang="ja-JP" altLang="en-US" sz="2100" dirty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至</a:t>
            </a:r>
            <a:r>
              <a:rPr lang="ja-JP" altLang="en-US" sz="2100" dirty="0" smtClean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るまでのステップ</a:t>
            </a:r>
            <a:r>
              <a:rPr lang="en-US" altLang="ja-JP" sz="2100" dirty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sz="2100" dirty="0">
                <a:solidFill>
                  <a:schemeClr val="accent6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ja-JP" altLang="en-US" sz="2100" dirty="0">
              <a:solidFill>
                <a:schemeClr val="accent6">
                  <a:lumMod val="50000"/>
                </a:schemeClr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857839" y="743776"/>
            <a:ext cx="7017184" cy="4064000"/>
            <a:chOff x="1431097" y="1048569"/>
            <a:chExt cx="5371599" cy="4064000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1187282411"/>
                </p:ext>
              </p:extLst>
            </p:nvPr>
          </p:nvGraphicFramePr>
          <p:xfrm>
            <a:off x="1435512" y="1048569"/>
            <a:ext cx="5367184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itle 1"/>
            <p:cNvSpPr txBox="1">
              <a:spLocks/>
            </p:cNvSpPr>
            <p:nvPr/>
          </p:nvSpPr>
          <p:spPr>
            <a:xfrm>
              <a:off x="1448378" y="1507983"/>
              <a:ext cx="683185" cy="6913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1</a:t>
              </a:r>
              <a:b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</a:b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1720690" y="2449270"/>
              <a:ext cx="683185" cy="6913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2</a:t>
              </a:r>
              <a:b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</a:b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720132" y="3432399"/>
              <a:ext cx="683185" cy="6913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3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/>
              </a:r>
              <a:b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</a:b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431097" y="4337827"/>
              <a:ext cx="683185" cy="6913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  <a:t>4</a:t>
              </a:r>
              <a:b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MS PGothic" charset="-128"/>
                  <a:ea typeface="MS PGothic" charset="-128"/>
                  <a:cs typeface="MS PGothic" charset="-128"/>
                </a:rPr>
              </a:b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</p:grpSp>
      <p:cxnSp>
        <p:nvCxnSpPr>
          <p:cNvPr id="15" name="直線コネクタ 14"/>
          <p:cNvCxnSpPr/>
          <p:nvPr/>
        </p:nvCxnSpPr>
        <p:spPr>
          <a:xfrm>
            <a:off x="-13181" y="2767415"/>
            <a:ext cx="7906132" cy="0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山形 15"/>
          <p:cNvSpPr/>
          <p:nvPr/>
        </p:nvSpPr>
        <p:spPr>
          <a:xfrm rot="16200000">
            <a:off x="453863" y="2226907"/>
            <a:ext cx="438581" cy="485191"/>
          </a:xfrm>
          <a:prstGeom prst="chevron">
            <a:avLst>
              <a:gd name="adj" fmla="val 71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7" name="山形 16"/>
          <p:cNvSpPr/>
          <p:nvPr/>
        </p:nvSpPr>
        <p:spPr>
          <a:xfrm rot="5400000">
            <a:off x="450753" y="2783631"/>
            <a:ext cx="438581" cy="485191"/>
          </a:xfrm>
          <a:prstGeom prst="chevron">
            <a:avLst>
              <a:gd name="adj" fmla="val 71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653" y="1847799"/>
            <a:ext cx="123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solidFill>
                  <a:prstClr val="black"/>
                </a:solidFill>
                <a:latin typeface="MS PGothic" charset="-128"/>
                <a:ea typeface="MS PGothic" charset="-128"/>
                <a:cs typeface="MS PGothic" charset="-128"/>
              </a:rPr>
              <a:t>顧客ハイタッチ</a:t>
            </a:r>
            <a:endParaRPr kumimoji="1" lang="en-US" altLang="ja-JP" sz="1200" dirty="0" smtClean="0">
              <a:solidFill>
                <a:prstClr val="black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solidFill>
                  <a:prstClr val="black"/>
                </a:solidFill>
                <a:latin typeface="MS PGothic" charset="-128"/>
                <a:ea typeface="MS PGothic" charset="-128"/>
                <a:cs typeface="MS PGothic" charset="-128"/>
              </a:rPr>
              <a:t>営業期間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937241" y="1156991"/>
            <a:ext cx="112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ヶ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927911" y="2093161"/>
            <a:ext cx="112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4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ヶ月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924806" y="3035547"/>
            <a:ext cx="112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ヶ月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22163" y="780657"/>
            <a:ext cx="1125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実働支援期間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7" name="星 5 26"/>
          <p:cNvSpPr/>
          <p:nvPr/>
        </p:nvSpPr>
        <p:spPr>
          <a:xfrm>
            <a:off x="7850157" y="3582957"/>
            <a:ext cx="1181877" cy="1099968"/>
          </a:xfrm>
          <a:prstGeom prst="star5">
            <a:avLst/>
          </a:prstGeom>
          <a:solidFill>
            <a:srgbClr val="FDBE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887481" y="4037031"/>
            <a:ext cx="112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WI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charset="-128"/>
                <a:ea typeface="MS PGothic" charset="-128"/>
                <a:cs typeface="MS PGothic" charset="-128"/>
              </a:rPr>
              <a:t>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56866" y="3241566"/>
            <a:ext cx="1397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solidFill>
                  <a:prstClr val="black"/>
                </a:solidFill>
                <a:latin typeface="MS PGothic" charset="-128"/>
                <a:ea typeface="MS PGothic" charset="-128"/>
                <a:cs typeface="MS PGothic" charset="-128"/>
              </a:rPr>
              <a:t>提案パートナー様</a:t>
            </a:r>
            <a:endParaRPr kumimoji="1" lang="en-US" altLang="ja-JP" sz="1200" dirty="0" smtClean="0">
              <a:solidFill>
                <a:prstClr val="black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solidFill>
                  <a:prstClr val="black"/>
                </a:solidFill>
                <a:latin typeface="MS PGothic" charset="-128"/>
                <a:ea typeface="MS PGothic" charset="-128"/>
                <a:cs typeface="MS PGothic" charset="-128"/>
              </a:rPr>
              <a:t>ご</a:t>
            </a:r>
            <a:r>
              <a:rPr kumimoji="1" lang="ja-JP" altLang="en-US" sz="1200" dirty="0">
                <a:solidFill>
                  <a:prstClr val="black"/>
                </a:solidFill>
                <a:latin typeface="MS PGothic" charset="-128"/>
                <a:ea typeface="MS PGothic" charset="-128"/>
                <a:cs typeface="MS PGothic" charset="-128"/>
              </a:rPr>
              <a:t>支援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MS PGothic" charset="-128"/>
                <a:ea typeface="MS PGothic" charset="-128"/>
                <a:cs typeface="MS PGothic" charset="-128"/>
              </a:rPr>
              <a:t>期間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52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93429" y="2857702"/>
            <a:ext cx="7908214" cy="17697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81260" y="265904"/>
            <a:ext cx="2910348" cy="944562"/>
          </a:xfrm>
          <a:custGeom>
            <a:avLst/>
            <a:gdLst>
              <a:gd name="connsiteX0" fmla="*/ 0 w 2910348"/>
              <a:gd name="connsiteY0" fmla="*/ 157430 h 944562"/>
              <a:gd name="connsiteX1" fmla="*/ 157430 w 2910348"/>
              <a:gd name="connsiteY1" fmla="*/ 0 h 944562"/>
              <a:gd name="connsiteX2" fmla="*/ 2752918 w 2910348"/>
              <a:gd name="connsiteY2" fmla="*/ 0 h 944562"/>
              <a:gd name="connsiteX3" fmla="*/ 2910348 w 2910348"/>
              <a:gd name="connsiteY3" fmla="*/ 157430 h 944562"/>
              <a:gd name="connsiteX4" fmla="*/ 2910348 w 2910348"/>
              <a:gd name="connsiteY4" fmla="*/ 787132 h 944562"/>
              <a:gd name="connsiteX5" fmla="*/ 2752918 w 2910348"/>
              <a:gd name="connsiteY5" fmla="*/ 944562 h 944562"/>
              <a:gd name="connsiteX6" fmla="*/ 157430 w 2910348"/>
              <a:gd name="connsiteY6" fmla="*/ 944562 h 944562"/>
              <a:gd name="connsiteX7" fmla="*/ 0 w 2910348"/>
              <a:gd name="connsiteY7" fmla="*/ 787132 h 944562"/>
              <a:gd name="connsiteX8" fmla="*/ 0 w 2910348"/>
              <a:gd name="connsiteY8" fmla="*/ 15743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348" h="944562">
                <a:moveTo>
                  <a:pt x="0" y="157430"/>
                </a:moveTo>
                <a:cubicBezTo>
                  <a:pt x="0" y="70484"/>
                  <a:pt x="70484" y="0"/>
                  <a:pt x="157430" y="0"/>
                </a:cubicBezTo>
                <a:lnTo>
                  <a:pt x="2752918" y="0"/>
                </a:lnTo>
                <a:cubicBezTo>
                  <a:pt x="2839864" y="0"/>
                  <a:pt x="2910348" y="70484"/>
                  <a:pt x="2910348" y="157430"/>
                </a:cubicBezTo>
                <a:lnTo>
                  <a:pt x="2910348" y="787132"/>
                </a:lnTo>
                <a:cubicBezTo>
                  <a:pt x="2910348" y="874078"/>
                  <a:pt x="2839864" y="944562"/>
                  <a:pt x="2752918" y="944562"/>
                </a:cubicBezTo>
                <a:lnTo>
                  <a:pt x="157430" y="944562"/>
                </a:lnTo>
                <a:cubicBezTo>
                  <a:pt x="70484" y="944562"/>
                  <a:pt x="0" y="874078"/>
                  <a:pt x="0" y="787132"/>
                </a:cubicBezTo>
                <a:lnTo>
                  <a:pt x="0" y="1574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020" tIns="67065" rIns="88020" bIns="6706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600" b="1" kern="1200" dirty="0" smtClean="0">
                <a:latin typeface="MS PGothic" charset="-128"/>
                <a:ea typeface="MS PGothic" charset="-128"/>
                <a:cs typeface="MS PGothic" charset="-128"/>
              </a:rPr>
              <a:t>予算取り提案＆</a:t>
            </a:r>
            <a:r>
              <a:rPr lang="en-US" altLang="ja-JP" sz="1600" b="1" kern="1200" dirty="0" smtClean="0">
                <a:latin typeface="MS PGothic" charset="-128"/>
                <a:ea typeface="MS PGothic" charset="-128"/>
                <a:cs typeface="MS PGothic" charset="-128"/>
              </a:rPr>
              <a:t>CP</a:t>
            </a:r>
            <a:endParaRPr lang="en-US" altLang="ja-JP" sz="1600" b="1" kern="1200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33775" y="3347354"/>
            <a:ext cx="7713077" cy="115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ja-JP" altLang="en-US" sz="1400" b="1" u="sng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お客様の課題を定量的にする</a:t>
            </a:r>
            <a:r>
              <a:rPr lang="ja-JP" alt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ために無償で</a:t>
            </a:r>
            <a:r>
              <a:rPr lang="ja-JP" alt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キャパシティ</a:t>
            </a:r>
            <a:r>
              <a:rPr lang="en-US" altLang="ja-JP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ja-JP" alt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チェック</a:t>
            </a:r>
            <a:r>
              <a:rPr lang="ja-JP" alt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を</a:t>
            </a:r>
            <a:r>
              <a:rPr lang="en-US" altLang="ja-JP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V</a:t>
            </a:r>
            <a:r>
              <a:rPr lang="ja-JP" alt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社が</a:t>
            </a:r>
            <a:r>
              <a:rPr lang="ja-JP" alt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行った</a:t>
            </a:r>
            <a:endParaRPr lang="en-US" altLang="ja-JP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ja-JP" alt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単純</a:t>
            </a:r>
            <a:r>
              <a:rPr lang="ja-JP" alt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に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前回</a:t>
            </a:r>
            <a:r>
              <a:rPr lang="ja-JP" altLang="en-US" sz="1400" b="1" u="sng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と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同じ導入コスト</a:t>
            </a:r>
            <a:r>
              <a:rPr lang="ja-JP" altLang="en-US" sz="1400" b="1" u="sng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で如何に良いものを取り入れる</a:t>
            </a:r>
            <a:r>
              <a:rPr lang="ja-JP" alt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かを</a:t>
            </a:r>
            <a:r>
              <a:rPr lang="ja-JP" alt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提案</a:t>
            </a:r>
            <a:endParaRPr lang="en-US" altLang="ja-JP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altLang="ja-JP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HCI </a:t>
            </a:r>
            <a:r>
              <a:rPr lang="ja-JP" alt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の</a:t>
            </a:r>
            <a:r>
              <a:rPr lang="ja-JP" altLang="en-US" sz="1400" b="1" u="sng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拘りを一度捨ててもらう</a:t>
            </a:r>
            <a:endParaRPr lang="en-US" altLang="ja-JP" sz="1400" b="1" u="sng" dirty="0">
              <a:solidFill>
                <a:srgbClr val="FF000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ja-JP" alt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当初情報収集で聞いて</a:t>
            </a:r>
            <a:r>
              <a:rPr lang="ja-JP" alt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S PGothic" charset="-128"/>
                <a:ea typeface="MS PGothic" charset="-128"/>
                <a:cs typeface="MS PGothic" charset="-128"/>
              </a:rPr>
              <a:t>いた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某</a:t>
            </a:r>
            <a:r>
              <a:rPr lang="en-US" altLang="ja-JP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N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社を</a:t>
            </a:r>
            <a:r>
              <a:rPr lang="ja-JP" altLang="en-US" sz="1400" b="1" u="sng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やんわり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排除</a:t>
            </a:r>
            <a:r>
              <a:rPr lang="en-US" altLang="ja-JP" sz="1400" b="1" u="sng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altLang="ja-JP" sz="1400" b="1" u="sng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</a:b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（</a:t>
            </a:r>
            <a:r>
              <a:rPr lang="en-US" altLang="ja-JP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vSphere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ja-JP" altLang="en-US" sz="1400" b="1" u="sng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及び</a:t>
            </a:r>
            <a:r>
              <a:rPr lang="en-US" altLang="ja-JP" sz="1400" b="1" u="sng" dirty="0" err="1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HypperV</a:t>
            </a:r>
            <a:r>
              <a:rPr lang="en-US" altLang="ja-JP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を</a:t>
            </a:r>
            <a:r>
              <a:rPr lang="ja-JP" altLang="en-US" sz="1400" b="1" u="sng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採用する時点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で某</a:t>
            </a:r>
            <a:r>
              <a:rPr lang="en-US" altLang="ja-JP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N</a:t>
            </a:r>
            <a:r>
              <a:rPr lang="ja-JP" altLang="en-US" sz="1400" b="1" u="sng" dirty="0" smtClean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の</a:t>
            </a:r>
            <a:r>
              <a:rPr lang="ja-JP" altLang="en-US" sz="1400" b="1" u="sng" dirty="0">
                <a:solidFill>
                  <a:srgbClr val="FF0000"/>
                </a:solidFill>
                <a:latin typeface="MS PGothic" charset="-128"/>
                <a:ea typeface="MS PGothic" charset="-128"/>
                <a:cs typeface="MS PGothic" charset="-128"/>
              </a:rPr>
              <a:t>必要なし）</a:t>
            </a:r>
            <a:endParaRPr lang="en-US" altLang="ja-JP" sz="1400" b="1" u="sng" dirty="0">
              <a:solidFill>
                <a:srgbClr val="FF0000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4142" y="2905976"/>
            <a:ext cx="293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活動のポイント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470" y="380191"/>
            <a:ext cx="4549749" cy="247751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175461" y="2360815"/>
            <a:ext cx="1424247" cy="45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　　　</a:t>
            </a:r>
            <a:r>
              <a:rPr kumimoji="1" lang="en-US" altLang="ja-JP" b="1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V</a:t>
            </a:r>
            <a:r>
              <a:rPr kumimoji="1" lang="ja-JP" altLang="en-US" b="1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社</a:t>
            </a:r>
            <a:endParaRPr kumimoji="1" lang="ja-JP" altLang="en-US" b="1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2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3701</TotalTime>
  <Words>753</Words>
  <Application>Microsoft Macintosh PowerPoint</Application>
  <PresentationFormat>画面に合わせる (16:9)</PresentationFormat>
  <Paragraphs>189</Paragraphs>
  <Slides>21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37" baseType="lpstr">
      <vt:lpstr>Calibri</vt:lpstr>
      <vt:lpstr>CiscoSans</vt:lpstr>
      <vt:lpstr>CiscoSans ExtraLight</vt:lpstr>
      <vt:lpstr>CiscoSans Thin</vt:lpstr>
      <vt:lpstr>CiscoSansTT ExtraLight</vt:lpstr>
      <vt:lpstr>CiscoSansTT Thin</vt:lpstr>
      <vt:lpstr>MS PGothic</vt:lpstr>
      <vt:lpstr>ＭＳ Ｐゴシック</vt:lpstr>
      <vt:lpstr>Tipo de letra del sistema Fina</vt:lpstr>
      <vt:lpstr>メイリオ</vt:lpstr>
      <vt:lpstr>新細明體</vt:lpstr>
      <vt:lpstr>游ゴシック</vt:lpstr>
      <vt:lpstr>游ゴシック Light</vt:lpstr>
      <vt:lpstr>Arial</vt:lpstr>
      <vt:lpstr>Blue theme 2015 16x9</vt:lpstr>
      <vt:lpstr>Office Theme</vt:lpstr>
      <vt:lpstr>Cisco HyperFlex  導入事例紹介</vt:lpstr>
      <vt:lpstr>PowerPoint プレゼンテーション</vt:lpstr>
      <vt:lpstr>PowerPoint プレゼンテーション</vt:lpstr>
      <vt:lpstr>Cisco HyperFlexとは</vt:lpstr>
      <vt:lpstr>Cisco HyperFlex 特徴</vt:lpstr>
      <vt:lpstr>東京都某市 様</vt:lpstr>
      <vt:lpstr>お客様のお悩み（導入背景） </vt:lpstr>
      <vt:lpstr>HX 導入決定に至るまでのステップ </vt:lpstr>
      <vt:lpstr>PowerPoint プレゼンテーション</vt:lpstr>
      <vt:lpstr>PowerPoint プレゼンテーション</vt:lpstr>
      <vt:lpstr>入札に向けた提案コンセプト </vt:lpstr>
      <vt:lpstr>PowerPoint プレゼンテーション</vt:lpstr>
      <vt:lpstr>まとめ  お客様の環境はどのようになるの？</vt:lpstr>
      <vt:lpstr>PowerPoint プレゼンテーション</vt:lpstr>
      <vt:lpstr>HyperFlex の採用でお客様のお悩みをスッキリ解決 </vt:lpstr>
      <vt:lpstr>お客様の次なるチャレンジ（提案活動中） </vt:lpstr>
      <vt:lpstr>シスコ コラボレーション ショーケース 東京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NDS Limited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spius@cisco.com</dc:creator>
  <cp:lastModifiedBy>Microsoft Office ユーザー</cp:lastModifiedBy>
  <cp:revision>883</cp:revision>
  <cp:lastPrinted>2016-04-29T20:31:14Z</cp:lastPrinted>
  <dcterms:created xsi:type="dcterms:W3CDTF">2014-07-09T19:55:36Z</dcterms:created>
  <dcterms:modified xsi:type="dcterms:W3CDTF">2018-01-17T10:54:38Z</dcterms:modified>
</cp:coreProperties>
</file>