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 id="2147484199" r:id="rId2"/>
    <p:sldMasterId id="2147484205" r:id="rId3"/>
    <p:sldMasterId id="2147484240" r:id="rId4"/>
  </p:sldMasterIdLst>
  <p:notesMasterIdLst>
    <p:notesMasterId r:id="rId37"/>
  </p:notesMasterIdLst>
  <p:handoutMasterIdLst>
    <p:handoutMasterId r:id="rId38"/>
  </p:handoutMasterIdLst>
  <p:sldIdLst>
    <p:sldId id="879" r:id="rId5"/>
    <p:sldId id="880" r:id="rId6"/>
    <p:sldId id="853" r:id="rId7"/>
    <p:sldId id="854" r:id="rId8"/>
    <p:sldId id="843" r:id="rId9"/>
    <p:sldId id="845" r:id="rId10"/>
    <p:sldId id="846" r:id="rId11"/>
    <p:sldId id="857" r:id="rId12"/>
    <p:sldId id="848" r:id="rId13"/>
    <p:sldId id="849" r:id="rId14"/>
    <p:sldId id="814" r:id="rId15"/>
    <p:sldId id="855" r:id="rId16"/>
    <p:sldId id="877" r:id="rId17"/>
    <p:sldId id="865" r:id="rId18"/>
    <p:sldId id="866" r:id="rId19"/>
    <p:sldId id="851" r:id="rId20"/>
    <p:sldId id="852" r:id="rId21"/>
    <p:sldId id="806" r:id="rId22"/>
    <p:sldId id="784" r:id="rId23"/>
    <p:sldId id="782" r:id="rId24"/>
    <p:sldId id="821" r:id="rId25"/>
    <p:sldId id="822" r:id="rId26"/>
    <p:sldId id="567" r:id="rId27"/>
    <p:sldId id="831" r:id="rId28"/>
    <p:sldId id="568" r:id="rId29"/>
    <p:sldId id="569" r:id="rId30"/>
    <p:sldId id="778" r:id="rId31"/>
    <p:sldId id="812" r:id="rId32"/>
    <p:sldId id="802" r:id="rId33"/>
    <p:sldId id="804" r:id="rId34"/>
    <p:sldId id="858" r:id="rId35"/>
    <p:sldId id="864" r:id="rId36"/>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07">
          <p15:clr>
            <a:srgbClr val="A4A3A4"/>
          </p15:clr>
        </p15:guide>
        <p15:guide id="2" orient="horz" pos="3053">
          <p15:clr>
            <a:srgbClr val="A4A3A4"/>
          </p15:clr>
        </p15:guide>
        <p15:guide id="3" pos="2741">
          <p15:clr>
            <a:srgbClr val="A4A3A4"/>
          </p15:clr>
        </p15:guide>
        <p15:guide id="4" pos="2453">
          <p15:clr>
            <a:srgbClr val="A4A3A4"/>
          </p15:clr>
        </p15:guide>
        <p15:guide id="5" pos="5558">
          <p15:clr>
            <a:srgbClr val="A4A3A4"/>
          </p15:clr>
        </p15:guide>
        <p15:guide id="6" pos="3998">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7C7C7C"/>
    <a:srgbClr val="DC2E25"/>
    <a:srgbClr val="B7695A"/>
    <a:srgbClr val="C38578"/>
    <a:srgbClr val="C30000"/>
    <a:srgbClr val="AB0810"/>
    <a:srgbClr val="FDBE24"/>
    <a:srgbClr val="90BDDB"/>
    <a:srgbClr val="335F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1192" autoAdjust="0"/>
  </p:normalViewPr>
  <p:slideViewPr>
    <p:cSldViewPr snapToGrid="0" snapToObjects="1" showGuides="1">
      <p:cViewPr>
        <p:scale>
          <a:sx n="200" d="100"/>
          <a:sy n="200" d="100"/>
        </p:scale>
        <p:origin x="144" y="-1240"/>
      </p:cViewPr>
      <p:guideLst>
        <p:guide orient="horz" pos="307"/>
        <p:guide orient="horz" pos="3053"/>
        <p:guide pos="2741"/>
        <p:guide pos="2453"/>
        <p:guide pos="5558"/>
        <p:guide pos="3998"/>
      </p:guideLst>
    </p:cSldViewPr>
  </p:slideViewPr>
  <p:notesTextViewPr>
    <p:cViewPr>
      <p:scale>
        <a:sx n="100" d="100"/>
        <a:sy n="100" d="100"/>
      </p:scale>
      <p:origin x="0" y="0"/>
    </p:cViewPr>
  </p:notesTextViewPr>
  <p:sorterViewPr>
    <p:cViewPr>
      <p:scale>
        <a:sx n="93" d="100"/>
        <a:sy n="93" d="100"/>
      </p:scale>
      <p:origin x="0" y="864"/>
    </p:cViewPr>
  </p:sorterViewPr>
  <p:notesViewPr>
    <p:cSldViewPr snapToGrid="0" snapToObjects="1">
      <p:cViewPr varScale="1">
        <p:scale>
          <a:sx n="94" d="100"/>
          <a:sy n="94" d="100"/>
        </p:scale>
        <p:origin x="-3984" y="-67"/>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24" tIns="45712" rIns="91424" bIns="4571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1" y="9445170"/>
            <a:ext cx="2949099" cy="497205"/>
          </a:xfrm>
          <a:prstGeom prst="rect">
            <a:avLst/>
          </a:prstGeom>
        </p:spPr>
        <p:txBody>
          <a:bodyPr vert="horz" lIns="91424" tIns="45712" rIns="91424" bIns="4571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1424" tIns="45712" rIns="91424" bIns="45712"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24" tIns="45712" rIns="91424" bIns="4571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40" y="0"/>
            <a:ext cx="2949099" cy="497205"/>
          </a:xfrm>
          <a:prstGeom prst="rect">
            <a:avLst/>
          </a:prstGeom>
        </p:spPr>
        <p:txBody>
          <a:bodyPr vert="horz" lIns="91424" tIns="45712" rIns="91424" bIns="45712" rtlCol="0"/>
          <a:lstStyle>
            <a:lvl1pPr algn="r" fontAlgn="auto">
              <a:spcBef>
                <a:spcPts val="0"/>
              </a:spcBef>
              <a:spcAft>
                <a:spcPts val="0"/>
              </a:spcAft>
              <a:defRPr sz="1200">
                <a:latin typeface="+mn-lt"/>
                <a:ea typeface="+mn-ea"/>
                <a:cs typeface="+mn-cs"/>
              </a:defRPr>
            </a:lvl1pPr>
          </a:lstStyle>
          <a:p>
            <a:pPr>
              <a:defRPr/>
            </a:pPr>
            <a:fld id="{CE871364-7944-6345-9CBE-3CABF7C0EB44}" type="datetime1">
              <a:rPr lang="ja-JP" altLang="en-US" smtClean="0"/>
              <a:t>2018/1/17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24" tIns="45712" rIns="91424" bIns="45712" rtlCol="0" anchor="ctr"/>
          <a:lstStyle/>
          <a:p>
            <a:pPr lvl="0"/>
            <a:endParaRPr lang="en-US" noProof="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24" tIns="45712" rIns="91424" bIns="45712"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1" y="9445170"/>
            <a:ext cx="2949099" cy="497205"/>
          </a:xfrm>
          <a:prstGeom prst="rect">
            <a:avLst/>
          </a:prstGeom>
        </p:spPr>
        <p:txBody>
          <a:bodyPr vert="horz" lIns="91424" tIns="45712" rIns="91424" bIns="4571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424" tIns="45712" rIns="91424" bIns="45712"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20000"/>
              </a:lnSpc>
              <a:spcBef>
                <a:spcPts val="0"/>
              </a:spcBef>
              <a:spcAft>
                <a:spcPts val="0"/>
              </a:spcAft>
              <a:buClrTx/>
              <a:buSzTx/>
              <a:buFont typeface="Arial"/>
              <a:buNone/>
              <a:tabLst/>
              <a:defRPr/>
            </a:pPr>
            <a:endParaRPr lang="en-US" altLang="ja-JP"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3122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52357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226F6-98F0-1140-887A-3E002694E6E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8025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xfrm>
            <a:off x="381000" y="685800"/>
            <a:ext cx="6096000" cy="3429000"/>
          </a:xfrm>
          <a:ln/>
        </p:spPr>
      </p:sp>
      <p:sp>
        <p:nvSpPr>
          <p:cNvPr id="975875" name="Rectangle 3"/>
          <p:cNvSpPr>
            <a:spLocks noGrp="1" noChangeArrowheads="1"/>
          </p:cNvSpPr>
          <p:nvPr>
            <p:ph type="body" idx="1"/>
          </p:nvPr>
        </p:nvSpPr>
        <p:spPr>
          <a:xfrm>
            <a:off x="685638" y="4343914"/>
            <a:ext cx="5486727" cy="4114361"/>
          </a:xfrm>
        </p:spPr>
        <p:txBody>
          <a:bodyPr/>
          <a:lstStyle/>
          <a:p>
            <a:endParaRPr lang="en-GB" noProof="1"/>
          </a:p>
        </p:txBody>
      </p:sp>
    </p:spTree>
    <p:extLst>
      <p:ext uri="{BB962C8B-B14F-4D97-AF65-F5344CB8AC3E}">
        <p14:creationId xmlns:p14="http://schemas.microsoft.com/office/powerpoint/2010/main" val="124353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xfrm>
            <a:off x="381000" y="685800"/>
            <a:ext cx="6096000" cy="3429000"/>
          </a:xfrm>
          <a:ln/>
        </p:spPr>
      </p:sp>
      <p:sp>
        <p:nvSpPr>
          <p:cNvPr id="975875" name="Rectangle 3"/>
          <p:cNvSpPr>
            <a:spLocks noGrp="1" noChangeArrowheads="1"/>
          </p:cNvSpPr>
          <p:nvPr>
            <p:ph type="body" idx="1"/>
          </p:nvPr>
        </p:nvSpPr>
        <p:spPr>
          <a:xfrm>
            <a:off x="685638" y="4343914"/>
            <a:ext cx="5486727" cy="4114361"/>
          </a:xfrm>
        </p:spPr>
        <p:txBody>
          <a:bodyPr/>
          <a:lstStyle/>
          <a:p>
            <a:endParaRPr lang="en-GB" noProof="1"/>
          </a:p>
        </p:txBody>
      </p:sp>
    </p:spTree>
    <p:extLst>
      <p:ext uri="{BB962C8B-B14F-4D97-AF65-F5344CB8AC3E}">
        <p14:creationId xmlns:p14="http://schemas.microsoft.com/office/powerpoint/2010/main" val="28767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7226F6-98F0-1140-887A-3E002694E6E3}" type="slidenum">
              <a:rPr kumimoji="1" lang="ja-JP" altLang="en-US" smtClean="0">
                <a:solidFill>
                  <a:prstClr val="black"/>
                </a:solidFill>
              </a:rPr>
              <a:pPr/>
              <a:t>23</a:t>
            </a:fld>
            <a:endParaRPr kumimoji="1" lang="ja-JP" altLang="en-US" dirty="0">
              <a:solidFill>
                <a:prstClr val="black"/>
              </a:solidFill>
            </a:endParaRPr>
          </a:p>
        </p:txBody>
      </p:sp>
    </p:spTree>
    <p:extLst>
      <p:ext uri="{BB962C8B-B14F-4D97-AF65-F5344CB8AC3E}">
        <p14:creationId xmlns:p14="http://schemas.microsoft.com/office/powerpoint/2010/main" val="2540523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 y="733425"/>
            <a:ext cx="6665913" cy="3749675"/>
          </a:xfrm>
        </p:spPr>
      </p:sp>
      <p:sp>
        <p:nvSpPr>
          <p:cNvPr id="3" name="ノート プレースホルダー 2"/>
          <p:cNvSpPr>
            <a:spLocks noGrp="1"/>
          </p:cNvSpPr>
          <p:nvPr>
            <p:ph type="body" idx="1"/>
          </p:nvPr>
        </p:nvSpPr>
        <p:spPr/>
        <p:txBody>
          <a:bodyPr/>
          <a:lstStyle/>
          <a:p>
            <a:r>
              <a:rPr kumimoji="1" lang="ja-JP" altLang="en-US" baseline="0" dirty="0" smtClean="0">
                <a:latin typeface="メイリオ"/>
                <a:ea typeface="メイリオ"/>
                <a:cs typeface="メイリオ"/>
              </a:rPr>
              <a:t>*クリック*</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*クリック*</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この</a:t>
            </a:r>
            <a:r>
              <a:rPr kumimoji="1" lang="en-US" altLang="ja-JP" baseline="0" dirty="0" smtClean="0">
                <a:latin typeface="メイリオ"/>
                <a:ea typeface="メイリオ"/>
                <a:cs typeface="メイリオ"/>
              </a:rPr>
              <a:t>File Trajectory</a:t>
            </a:r>
            <a:r>
              <a:rPr kumimoji="1" lang="ja-JP" altLang="en-US" baseline="0" dirty="0" smtClean="0">
                <a:latin typeface="メイリオ"/>
                <a:ea typeface="メイリオ"/>
                <a:cs typeface="メイリオ"/>
              </a:rPr>
              <a:t>機能では、先程のスライドでお話した不明のファイルが社内ネットワーク上に感染していることを確認出来ます。</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*クリック*</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ここでは、その不明なファイルをマルウェアと断定させて頂きますが、これだけの端末にマルウェアが感染していることが確認出来ます。</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もちろん、マルウェア感染が確認できた際、感染端末をネットワークから切り離し対処が必要となりますが・・・</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*クリック*</a:t>
            </a:r>
            <a:endParaRPr kumimoji="1" lang="en-US" altLang="ja-JP" baseline="0" dirty="0" smtClean="0">
              <a:latin typeface="メイリオ"/>
              <a:ea typeface="メイリオ"/>
              <a:cs typeface="メイリオ"/>
            </a:endParaRPr>
          </a:p>
          <a:p>
            <a:r>
              <a:rPr kumimoji="1" lang="ja-JP" altLang="en-US" baseline="0" dirty="0" smtClean="0">
                <a:latin typeface="メイリオ"/>
                <a:ea typeface="メイリオ"/>
                <a:cs typeface="メイリオ"/>
              </a:rPr>
              <a:t>ここで問題視すべき点は、マルウェアがネットワーク上に広がったというだけではなく、このプログラムは何をしたか？もしかすると情報漏洩をしたかも知れない。</a:t>
            </a:r>
            <a:endParaRPr kumimoji="1" lang="en-US" altLang="ja-JP" baseline="0" dirty="0" smtClean="0">
              <a:latin typeface="メイリオ"/>
              <a:ea typeface="メイリオ"/>
              <a:cs typeface="メイリオ"/>
            </a:endParaRPr>
          </a:p>
          <a:p>
            <a:r>
              <a:rPr kumimoji="1" lang="ja-JP" altLang="en-US" dirty="0" smtClean="0">
                <a:latin typeface="メイリオ"/>
                <a:ea typeface="メイリオ"/>
                <a:cs typeface="メイリオ"/>
              </a:rPr>
              <a:t>通常であれば、アンチウィルスベンダーに、このマルウェア何をするのか？と確認されるかと思いますが、標的型なので今現在ではなかなか情報が入手することが出来なかったり、もしくは依頼することも出来ないかも知れません。</a:t>
            </a:r>
            <a:endParaRPr kumimoji="1" lang="en-US" altLang="ja-JP" dirty="0" smtClean="0">
              <a:latin typeface="メイリオ"/>
              <a:ea typeface="メイリオ"/>
              <a:cs typeface="メイリオ"/>
            </a:endParaRPr>
          </a:p>
          <a:p>
            <a:r>
              <a:rPr kumimoji="1" lang="ja-JP" altLang="en-US" dirty="0" smtClean="0">
                <a:latin typeface="メイリオ"/>
                <a:ea typeface="メイリオ"/>
                <a:cs typeface="メイリオ"/>
              </a:rPr>
              <a:t>そこで、</a:t>
            </a:r>
            <a:r>
              <a:rPr kumimoji="1" lang="en-US" altLang="ja-JP" dirty="0" err="1" smtClean="0">
                <a:latin typeface="メイリオ"/>
                <a:ea typeface="メイリオ"/>
                <a:cs typeface="メイリオ"/>
              </a:rPr>
              <a:t>FireAMP</a:t>
            </a:r>
            <a:r>
              <a:rPr kumimoji="1" lang="ja-JP" altLang="en-US" dirty="0" smtClean="0">
                <a:latin typeface="メイリオ"/>
                <a:ea typeface="メイリオ"/>
                <a:cs typeface="メイリオ"/>
              </a:rPr>
              <a:t>の中でそのマルウェアを自動的に解析する</a:t>
            </a:r>
            <a:r>
              <a:rPr kumimoji="1" lang="en-US" altLang="ja-JP" dirty="0" smtClean="0">
                <a:latin typeface="メイリオ"/>
                <a:ea typeface="メイリオ"/>
                <a:cs typeface="メイリオ"/>
              </a:rPr>
              <a:t>File Analysis</a:t>
            </a:r>
            <a:r>
              <a:rPr kumimoji="1" lang="ja-JP" altLang="en-US" dirty="0" smtClean="0">
                <a:latin typeface="メイリオ"/>
                <a:ea typeface="メイリオ"/>
                <a:cs typeface="メイリオ"/>
              </a:rPr>
              <a:t>機能があります。</a:t>
            </a:r>
            <a:endParaRPr kumimoji="1" lang="en-US" altLang="ja-JP" dirty="0" smtClean="0">
              <a:latin typeface="メイリオ"/>
              <a:ea typeface="メイリオ"/>
              <a:cs typeface="メイリオ"/>
            </a:endParaRPr>
          </a:p>
          <a:p>
            <a:r>
              <a:rPr kumimoji="1" lang="ja-JP" altLang="en-US" dirty="0" smtClean="0">
                <a:latin typeface="メイリオ"/>
                <a:ea typeface="メイリオ"/>
                <a:cs typeface="メイリオ"/>
              </a:rPr>
              <a:t>*クリック*次ページ</a:t>
            </a:r>
            <a:endParaRPr kumimoji="1" lang="en-US" altLang="ja-JP" dirty="0" smtClean="0">
              <a:latin typeface="メイリオ"/>
              <a:ea typeface="メイリオ"/>
              <a:cs typeface="メイリオ"/>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4736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 y="733425"/>
            <a:ext cx="6665913" cy="3749675"/>
          </a:xfrm>
        </p:spPr>
      </p:sp>
      <p:sp>
        <p:nvSpPr>
          <p:cNvPr id="3" name="ノート プレースホルダー 2"/>
          <p:cNvSpPr>
            <a:spLocks noGrp="1"/>
          </p:cNvSpPr>
          <p:nvPr>
            <p:ph type="body" idx="1"/>
          </p:nvPr>
        </p:nvSpPr>
        <p:spPr/>
        <p:txBody>
          <a:bodyPr>
            <a:normAutofit/>
          </a:bodyPr>
          <a:lstStyle/>
          <a:p>
            <a:r>
              <a:rPr kumimoji="1" lang="ja-JP" altLang="en-US" dirty="0">
                <a:latin typeface="メイリオ"/>
                <a:ea typeface="メイリオ"/>
                <a:cs typeface="メイリオ"/>
              </a:rPr>
              <a:t>社内でマルウェア感染発生、その時には・・・まず、</a:t>
            </a:r>
            <a:r>
              <a:rPr kumimoji="1" lang="en-US" altLang="ja-JP" dirty="0">
                <a:latin typeface="メイリオ"/>
                <a:ea typeface="メイリオ"/>
                <a:cs typeface="メイリオ"/>
              </a:rPr>
              <a:t>Device Trajectory</a:t>
            </a:r>
            <a:r>
              <a:rPr kumimoji="1" lang="ja-JP" altLang="en-US" dirty="0">
                <a:latin typeface="メイリオ"/>
                <a:ea typeface="メイリオ"/>
                <a:cs typeface="メイリオ"/>
              </a:rPr>
              <a:t>機能・・・</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*クリック*</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感染端末で何が起こったかを確認できます。</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*クリック*</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アイエクスプローラーで</a:t>
            </a:r>
            <a:r>
              <a:rPr kumimoji="1" lang="en-US" altLang="ja-JP" dirty="0">
                <a:latin typeface="メイリオ"/>
                <a:ea typeface="メイリオ"/>
                <a:cs typeface="メイリオ"/>
              </a:rPr>
              <a:t>PDF</a:t>
            </a:r>
            <a:r>
              <a:rPr kumimoji="1" lang="ja-JP" altLang="en-US" dirty="0">
                <a:latin typeface="メイリオ"/>
                <a:ea typeface="メイリオ"/>
                <a:cs typeface="メイリオ"/>
              </a:rPr>
              <a:t>がダウンロードされた。</a:t>
            </a:r>
            <a:endParaRPr kumimoji="1" lang="en-US" altLang="ja-JP" dirty="0">
              <a:latin typeface="メイリオ"/>
              <a:ea typeface="メイリオ"/>
              <a:cs typeface="メイリオ"/>
            </a:endParaRPr>
          </a:p>
          <a:p>
            <a:r>
              <a:rPr kumimoji="1" lang="en-US" altLang="ja-JP" dirty="0">
                <a:latin typeface="メイリオ"/>
                <a:ea typeface="メイリオ"/>
                <a:cs typeface="メイリオ"/>
              </a:rPr>
              <a:t>PDF</a:t>
            </a:r>
            <a:r>
              <a:rPr kumimoji="1" lang="ja-JP" altLang="en-US" dirty="0">
                <a:latin typeface="メイリオ"/>
                <a:ea typeface="メイリオ"/>
                <a:cs typeface="メイリオ"/>
              </a:rPr>
              <a:t>を開くとアクロバットリーダーが起動して、*クリック*　何か通信をした後に</a:t>
            </a:r>
            <a:r>
              <a:rPr kumimoji="1" lang="en-US" altLang="ja-JP" dirty="0">
                <a:latin typeface="メイリオ"/>
                <a:ea typeface="メイリオ"/>
                <a:cs typeface="メイリオ"/>
              </a:rPr>
              <a:t>PE</a:t>
            </a:r>
            <a:r>
              <a:rPr kumimoji="1" lang="ja-JP" altLang="en-US" dirty="0">
                <a:latin typeface="メイリオ"/>
                <a:ea typeface="メイリオ"/>
                <a:cs typeface="メイリオ"/>
              </a:rPr>
              <a:t>（</a:t>
            </a:r>
            <a:r>
              <a:rPr kumimoji="1" lang="en-US" altLang="ja-JP" dirty="0">
                <a:latin typeface="メイリオ"/>
                <a:ea typeface="メイリオ"/>
                <a:cs typeface="メイリオ"/>
              </a:rPr>
              <a:t>Windows</a:t>
            </a:r>
            <a:r>
              <a:rPr kumimoji="1" lang="ja-JP" altLang="en-US" dirty="0">
                <a:latin typeface="メイリオ"/>
                <a:ea typeface="メイリオ"/>
                <a:cs typeface="メイリオ"/>
              </a:rPr>
              <a:t>のアプリケーション）など不明なファイルが作られたことが分かります。</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通常、単に</a:t>
            </a:r>
            <a:r>
              <a:rPr kumimoji="1" lang="en-US" altLang="ja-JP" dirty="0">
                <a:latin typeface="メイリオ"/>
                <a:ea typeface="メイリオ"/>
                <a:cs typeface="メイリオ"/>
              </a:rPr>
              <a:t>PDF</a:t>
            </a:r>
            <a:r>
              <a:rPr kumimoji="1" lang="ja-JP" altLang="en-US" dirty="0">
                <a:latin typeface="メイリオ"/>
                <a:ea typeface="メイリオ"/>
                <a:cs typeface="メイリオ"/>
              </a:rPr>
              <a:t>を開いただけで</a:t>
            </a:r>
            <a:r>
              <a:rPr kumimoji="1" lang="en-US" altLang="ja-JP" dirty="0">
                <a:latin typeface="メイリオ"/>
                <a:ea typeface="メイリオ"/>
                <a:cs typeface="メイリオ"/>
              </a:rPr>
              <a:t>PE</a:t>
            </a:r>
            <a:r>
              <a:rPr kumimoji="1" lang="ja-JP" altLang="en-US" dirty="0">
                <a:latin typeface="メイリオ"/>
                <a:ea typeface="メイリオ"/>
                <a:cs typeface="メイリオ"/>
              </a:rPr>
              <a:t>（</a:t>
            </a:r>
            <a:r>
              <a:rPr kumimoji="1" lang="en-US" altLang="ja-JP" dirty="0">
                <a:latin typeface="メイリオ"/>
                <a:ea typeface="メイリオ"/>
                <a:cs typeface="メイリオ"/>
              </a:rPr>
              <a:t>Windows</a:t>
            </a:r>
            <a:r>
              <a:rPr kumimoji="1" lang="ja-JP" altLang="en-US" dirty="0">
                <a:latin typeface="メイリオ"/>
                <a:ea typeface="メイリオ"/>
                <a:cs typeface="メイリオ"/>
              </a:rPr>
              <a:t>のアプリケーション）が作られることは異常ですよね？</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ここで、通常は何らかの異常や感染があると想定され、この端末をネットワークから切り離し再インストールなど対処し完了とされるかと思います。</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この端末のみ対処する事であれば問題ないかと思います。しかし、ここで一番重要なことは、新しく作成された不明なファイル（もしかしたらマルウェアかも知れない）がネットワーク上の他の端末に感染している可能性があるということです。</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従って、次に必要な事は、ネットワーク上に同様のファイルなどがないか調べる必要があります。</a:t>
            </a:r>
            <a:endParaRPr kumimoji="1" lang="en-US" altLang="ja-JP" dirty="0">
              <a:latin typeface="メイリオ"/>
              <a:ea typeface="メイリオ"/>
              <a:cs typeface="メイリオ"/>
            </a:endParaRPr>
          </a:p>
          <a:p>
            <a:r>
              <a:rPr kumimoji="1" lang="ja-JP" altLang="en-US" dirty="0">
                <a:latin typeface="メイリオ"/>
                <a:ea typeface="メイリオ"/>
                <a:cs typeface="メイリオ"/>
              </a:rPr>
              <a:t>そこで、次のスライドにあります</a:t>
            </a:r>
            <a:r>
              <a:rPr kumimoji="1" lang="en-US" altLang="ja-JP" dirty="0">
                <a:latin typeface="メイリオ"/>
                <a:ea typeface="メイリオ"/>
                <a:cs typeface="メイリオ"/>
              </a:rPr>
              <a:t>File Trajectory</a:t>
            </a:r>
            <a:r>
              <a:rPr kumimoji="1" lang="ja-JP" altLang="en-US" dirty="0">
                <a:latin typeface="メイリオ"/>
                <a:ea typeface="メイリオ"/>
                <a:cs typeface="メイリオ"/>
              </a:rPr>
              <a:t>を利用します。</a:t>
            </a:r>
            <a:endParaRPr kumimoji="1" lang="en-US" altLang="ja-JP" dirty="0">
              <a:latin typeface="メイリオ"/>
              <a:ea typeface="メイリオ"/>
              <a:cs typeface="メイリオ"/>
            </a:endParaRPr>
          </a:p>
          <a:p>
            <a:endParaRPr kumimoji="1" lang="en-US" altLang="ja-JP" dirty="0">
              <a:latin typeface="メイリオ"/>
              <a:ea typeface="メイリオ"/>
              <a:cs typeface="メイリオ"/>
            </a:endParaRPr>
          </a:p>
          <a:p>
            <a:endParaRPr kumimoji="1" lang="ja-JP" altLang="en-US" dirty="0">
              <a:latin typeface="メイリオ"/>
              <a:ea typeface="メイリオ"/>
              <a:cs typeface="メイリオ"/>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4736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74688"/>
            <a:ext cx="6127750" cy="3448050"/>
          </a:xfrm>
        </p:spPr>
      </p:sp>
      <p:sp>
        <p:nvSpPr>
          <p:cNvPr id="3" name="ノート プレースホルダー 2"/>
          <p:cNvSpPr>
            <a:spLocks noGrp="1"/>
          </p:cNvSpPr>
          <p:nvPr>
            <p:ph type="body" idx="1"/>
          </p:nvPr>
        </p:nvSpPr>
        <p:spPr/>
        <p:txBody>
          <a:bodyPr/>
          <a:lstStyle/>
          <a:p>
            <a:endParaRPr kumimoji="1" lang="en-US" altLang="ja-JP" dirty="0" smtClean="0">
              <a:latin typeface="メイリオ"/>
              <a:ea typeface="メイリオ"/>
              <a:cs typeface="メイリオ"/>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0267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4721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Arial" pitchFamily="34" charset="0"/>
              <a:ea typeface="ＭＳ Ｐゴシック" charset="0"/>
              <a:cs typeface="Arial" pitchFamily="34" charset="0"/>
            </a:endParaRPr>
          </a:p>
        </p:txBody>
      </p:sp>
      <p:sp>
        <p:nvSpPr>
          <p:cNvPr id="4" name="Slide Number Placeholder 3"/>
          <p:cNvSpPr>
            <a:spLocks noGrp="1"/>
          </p:cNvSpPr>
          <p:nvPr>
            <p:ph type="sldNum" sz="quarter" idx="10"/>
          </p:nvPr>
        </p:nvSpPr>
        <p:spPr/>
        <p:txBody>
          <a:bodyPr/>
          <a:lstStyle/>
          <a:p>
            <a:fld id="{3B7F683F-D4D6-497E-9895-9DEC0E615E8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3744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専門ベンダーは、自分のところで止められなかったら他の仕組みで止めてください、と</a:t>
            </a:r>
            <a:endParaRPr kumimoji="1" lang="en-US" altLang="ja-JP" dirty="0" smtClean="0"/>
          </a:p>
          <a:p>
            <a:r>
              <a:rPr kumimoji="1" lang="ja-JP" altLang="en-US" dirty="0" smtClean="0"/>
              <a:t>↓</a:t>
            </a:r>
            <a:endParaRPr kumimoji="1" lang="en-US" altLang="ja-JP" dirty="0" smtClean="0"/>
          </a:p>
          <a:p>
            <a:r>
              <a:rPr kumimoji="1" lang="ja-JP" altLang="en-US" dirty="0" smtClean="0"/>
              <a:t>シスコは一社で入口出口内部全ての製品をもっている。　</a:t>
            </a:r>
            <a:r>
              <a:rPr kumimoji="1" lang="en-US" altLang="ja-JP" dirty="0" smtClean="0"/>
              <a:t>=&gt; </a:t>
            </a:r>
            <a:r>
              <a:rPr kumimoji="1" lang="ja-JP" altLang="en-US" dirty="0" smtClean="0"/>
              <a:t>多段的に防御することができる。</a:t>
            </a:r>
            <a:endParaRPr kumimoji="1" lang="en-US" altLang="ja-JP" dirty="0" smtClean="0"/>
          </a:p>
          <a:p>
            <a:r>
              <a:rPr kumimoji="1" lang="ja-JP" altLang="en-US" dirty="0" smtClean="0"/>
              <a:t>なぜ全てのポーションを持っているのかと申しますと、</a:t>
            </a:r>
            <a:endParaRPr kumimoji="1" lang="en-US" altLang="ja-JP" dirty="0" smtClean="0"/>
          </a:p>
          <a:p>
            <a:r>
              <a:rPr kumimoji="1" lang="ja-JP" altLang="en-US" dirty="0" smtClean="0"/>
              <a:t>①セキュリティは情報戦だと思っています。</a:t>
            </a:r>
            <a:endParaRPr kumimoji="1" lang="en-US" altLang="ja-JP" dirty="0" smtClean="0"/>
          </a:p>
          <a:p>
            <a:r>
              <a:rPr kumimoji="1" lang="ja-JP" altLang="en-US" dirty="0" smtClean="0"/>
              <a:t>②一カ所だけでは守り切れない、多段的に防御する必要がある。しかもそれぞれ連携しなければならない。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5</a:t>
            </a:fld>
            <a:endParaRPr lang="en-US"/>
          </a:p>
        </p:txBody>
      </p:sp>
    </p:spTree>
    <p:extLst>
      <p:ext uri="{BB962C8B-B14F-4D97-AF65-F5344CB8AC3E}">
        <p14:creationId xmlns:p14="http://schemas.microsoft.com/office/powerpoint/2010/main" val="107321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ベースのデータがあるので、高品質を担保することができるのです。</a:t>
            </a:r>
            <a:endParaRPr kumimoji="1" lang="en-US" altLang="ja-JP" dirty="0" smtClean="0"/>
          </a:p>
          <a:p>
            <a:endParaRPr kumimoji="1" lang="en-US" altLang="ja-JP" dirty="0" smtClean="0"/>
          </a:p>
          <a:p>
            <a:r>
              <a:rPr kumimoji="1" lang="ja-JP" altLang="en-US" dirty="0" smtClean="0"/>
              <a:t>ここから今お話した</a:t>
            </a:r>
            <a:r>
              <a:rPr kumimoji="1" lang="en-US" altLang="ja-JP" dirty="0" smtClean="0"/>
              <a:t>3</a:t>
            </a:r>
            <a:r>
              <a:rPr kumimoji="1" lang="ja-JP" altLang="en-US" dirty="0" smtClean="0"/>
              <a:t>つのテクノリジー、①</a:t>
            </a:r>
            <a:r>
              <a:rPr kumimoji="1" lang="en-US" altLang="ja-JP" dirty="0" smtClean="0"/>
              <a:t>VPN</a:t>
            </a:r>
            <a:r>
              <a:rPr kumimoji="1" lang="ja-JP" altLang="en-US" dirty="0" smtClean="0"/>
              <a:t>クライアント　②</a:t>
            </a:r>
            <a:r>
              <a:rPr kumimoji="1" lang="en-US" altLang="ja-JP" dirty="0" smtClean="0"/>
              <a:t>CWS</a:t>
            </a:r>
            <a:r>
              <a:rPr kumimoji="1" lang="ja-JP" altLang="en-US" dirty="0" smtClean="0"/>
              <a:t>、③</a:t>
            </a:r>
            <a:r>
              <a:rPr kumimoji="1" lang="en-US" altLang="ja-JP" dirty="0" smtClean="0"/>
              <a:t>AMP</a:t>
            </a:r>
            <a:r>
              <a:rPr kumimoji="1" lang="ja-JP" altLang="en-US" dirty="0" smtClean="0"/>
              <a:t>について少し深掘りしていきます。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F3A695-27B3-4D47-B884-49B8FC9F9997}" type="slidenum">
              <a:rPr lang="en-US" smtClean="0"/>
              <a:t>7</a:t>
            </a:fld>
            <a:endParaRPr lang="en-US"/>
          </a:p>
        </p:txBody>
      </p:sp>
    </p:spTree>
    <p:extLst>
      <p:ext uri="{BB962C8B-B14F-4D97-AF65-F5344CB8AC3E}">
        <p14:creationId xmlns:p14="http://schemas.microsoft.com/office/powerpoint/2010/main" val="79789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latin typeface="Calibri"/>
              </a:rPr>
              <a:pPr>
                <a:defRPr/>
              </a:pPr>
              <a:t>8</a:t>
            </a:fld>
            <a:endParaRPr lang="en-US">
              <a:solidFill>
                <a:prstClr val="black"/>
              </a:solidFill>
              <a:latin typeface="Calibri"/>
            </a:endParaRPr>
          </a:p>
        </p:txBody>
      </p:sp>
    </p:spTree>
    <p:extLst>
      <p:ext uri="{BB962C8B-B14F-4D97-AF65-F5344CB8AC3E}">
        <p14:creationId xmlns:p14="http://schemas.microsoft.com/office/powerpoint/2010/main" val="22106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0" i="0" kern="1200" dirty="0" smtClean="0">
                <a:solidFill>
                  <a:schemeClr val="tx1"/>
                </a:solidFill>
                <a:effectLst/>
                <a:latin typeface="+mn-lt"/>
                <a:ea typeface="+mn-ea"/>
                <a:cs typeface="+mn-cs"/>
              </a:rPr>
              <a:t>NSS Labs</a:t>
            </a:r>
            <a:r>
              <a:rPr lang="ja-JP" altLang="en-US" sz="1200" b="0" i="0" kern="1200" dirty="0" smtClean="0">
                <a:solidFill>
                  <a:schemeClr val="tx1"/>
                </a:solidFill>
                <a:effectLst/>
                <a:latin typeface="+mn-lt"/>
                <a:ea typeface="+mn-ea"/>
                <a:cs typeface="+mn-cs"/>
              </a:rPr>
              <a:t>は大手独立系のセキュリティ製品のテストおよび研究機関で、第三者機関による業界で最も包括的なテストの実施機関として知られています。実運用環境を想定した研究、分析データは、あらゆる規模の企業や政府機関、組織に提供されます。</a:t>
            </a:r>
            <a:r>
              <a:rPr lang="en-US" altLang="ja-JP" sz="1200" b="0" i="0" kern="1200" dirty="0" smtClean="0">
                <a:solidFill>
                  <a:schemeClr val="tx1"/>
                </a:solidFill>
                <a:effectLst/>
                <a:latin typeface="+mn-lt"/>
                <a:ea typeface="+mn-ea"/>
                <a:cs typeface="+mn-cs"/>
              </a:rPr>
              <a:t>NSS Labs</a:t>
            </a:r>
            <a:r>
              <a:rPr lang="ja-JP" altLang="en-US" sz="1200" b="0" i="0" kern="1200" dirty="0" smtClean="0">
                <a:solidFill>
                  <a:schemeClr val="tx1"/>
                </a:solidFill>
                <a:effectLst/>
                <a:latin typeface="+mn-lt"/>
                <a:ea typeface="+mn-ea"/>
                <a:cs typeface="+mn-cs"/>
              </a:rPr>
              <a:t>のテストは、高度な専門知識を持ち、各種の商用ツールやオープンソース・ツール、独自ツールを駆使するエンジニアによって実施されています。</a:t>
            </a:r>
            <a:endParaRPr lang="en-US" altLang="ja-JP" sz="1200" b="0" i="0" kern="1200" dirty="0" smtClean="0">
              <a:solidFill>
                <a:schemeClr val="tx1"/>
              </a:solidFill>
              <a:effectLst/>
              <a:latin typeface="+mn-lt"/>
              <a:ea typeface="+mn-ea"/>
              <a:cs typeface="+mn-cs"/>
            </a:endParaRPr>
          </a:p>
          <a:p>
            <a:endParaRPr lang="en-US" altLang="ja-JP" sz="1200" b="0" i="0" kern="1200" dirty="0" smtClean="0">
              <a:solidFill>
                <a:schemeClr val="tx1"/>
              </a:solidFill>
              <a:effectLst/>
              <a:latin typeface="+mn-lt"/>
              <a:ea typeface="+mn-ea"/>
              <a:cs typeface="+mn-cs"/>
            </a:endParaRPr>
          </a:p>
          <a:p>
            <a:r>
              <a:rPr lang="ja-JP" altLang="en-US" sz="1200" b="0" i="0" kern="1200" dirty="0" smtClean="0">
                <a:solidFill>
                  <a:schemeClr val="tx1"/>
                </a:solidFill>
                <a:effectLst/>
                <a:latin typeface="+mn-lt"/>
                <a:ea typeface="+mn-ea"/>
                <a:cs typeface="+mn-cs"/>
              </a:rPr>
              <a:t>長ければ長いほどリスクが高い。</a:t>
            </a:r>
            <a:endParaRPr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en-US" altLang="ja-JP" dirty="0" smtClean="0"/>
              <a:t>Product</a:t>
            </a:r>
            <a:r>
              <a:rPr kumimoji="1" lang="en-US" altLang="ja-JP" baseline="0" dirty="0" smtClean="0"/>
              <a:t> A: Checkpoint Software 13500</a:t>
            </a:r>
          </a:p>
          <a:p>
            <a:r>
              <a:rPr kumimoji="1" lang="en-US" altLang="ja-JP" baseline="0" dirty="0" smtClean="0"/>
              <a:t>Cisco:  </a:t>
            </a:r>
            <a:r>
              <a:rPr kumimoji="1" lang="en-US" altLang="ja-JP" baseline="0" dirty="0" err="1" smtClean="0"/>
              <a:t>FirePOWER</a:t>
            </a:r>
            <a:r>
              <a:rPr kumimoji="1" lang="en-US" altLang="ja-JP" baseline="0" dirty="0" smtClean="0"/>
              <a:t> 8120 with AMP</a:t>
            </a:r>
          </a:p>
          <a:p>
            <a:r>
              <a:rPr kumimoji="1" lang="en-US" altLang="ja-JP" baseline="0" dirty="0" smtClean="0"/>
              <a:t>Product B: FireEye NX10450 and EX8420</a:t>
            </a:r>
          </a:p>
          <a:p>
            <a:r>
              <a:rPr kumimoji="1" lang="en-US" altLang="ja-JP" baseline="0" dirty="0" smtClean="0"/>
              <a:t>Product C: Fortinet </a:t>
            </a:r>
            <a:r>
              <a:rPr kumimoji="1" lang="en-US" altLang="ja-JP" baseline="0" dirty="0" err="1" smtClean="0"/>
              <a:t>FortiGate</a:t>
            </a:r>
            <a:r>
              <a:rPr kumimoji="1" lang="en-US" altLang="ja-JP" baseline="0" dirty="0" smtClean="0"/>
              <a:t> 500D</a:t>
            </a:r>
          </a:p>
          <a:p>
            <a:r>
              <a:rPr kumimoji="1" lang="en-US" altLang="ja-JP" baseline="0" dirty="0" smtClean="0"/>
              <a:t>Product D: Fortinet </a:t>
            </a:r>
            <a:r>
              <a:rPr kumimoji="1" lang="en-US" altLang="ja-JP" baseline="0" dirty="0" err="1" smtClean="0"/>
              <a:t>FOrtiGate</a:t>
            </a:r>
            <a:r>
              <a:rPr kumimoji="1" lang="en-US" altLang="ja-JP" baseline="0" dirty="0" smtClean="0"/>
              <a:t> 3000D</a:t>
            </a:r>
          </a:p>
          <a:p>
            <a:r>
              <a:rPr kumimoji="1" lang="en-US" altLang="ja-JP" baseline="0" dirty="0" smtClean="0"/>
              <a:t>Product E: </a:t>
            </a:r>
            <a:r>
              <a:rPr kumimoji="1" lang="en-US" altLang="ja-JP" baseline="0" dirty="0" err="1" smtClean="0"/>
              <a:t>Lastline</a:t>
            </a:r>
            <a:r>
              <a:rPr kumimoji="1" lang="en-US" altLang="ja-JP" baseline="0" dirty="0" smtClean="0"/>
              <a:t> Enterprise</a:t>
            </a:r>
          </a:p>
          <a:p>
            <a:r>
              <a:rPr kumimoji="1" lang="en-US" altLang="ja-JP" baseline="0" dirty="0" smtClean="0"/>
              <a:t>Product F: Palo Alto Networks 5020 – Inline Module</a:t>
            </a:r>
          </a:p>
          <a:p>
            <a:r>
              <a:rPr kumimoji="1" lang="en-US" altLang="ja-JP" baseline="0" dirty="0" smtClean="0"/>
              <a:t>Product G: Palo Alto Networks 5020 – Tap Module</a:t>
            </a:r>
          </a:p>
          <a:p>
            <a:r>
              <a:rPr kumimoji="1" lang="en-US" altLang="ja-JP" baseline="0" dirty="0" smtClean="0"/>
              <a:t>Product H: Trend Micro Deep Discovery 4000 </a:t>
            </a:r>
          </a:p>
          <a:p>
            <a:endParaRPr kumimoji="1" lang="en-US" altLang="ja-JP" dirty="0" smtClean="0"/>
          </a:p>
          <a:p>
            <a:endParaRPr kumimoji="1" lang="ja-JP" altLang="en-US"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62EF5F4-9213-4B97-AA3F-0CDE96C1AC2C}" type="slidenum">
              <a:rPr lang="en-US" smtClean="0"/>
              <a:t>10</a:t>
            </a:fld>
            <a:endParaRPr lang="en-US"/>
          </a:p>
        </p:txBody>
      </p:sp>
    </p:spTree>
    <p:extLst>
      <p:ext uri="{BB962C8B-B14F-4D97-AF65-F5344CB8AC3E}">
        <p14:creationId xmlns:p14="http://schemas.microsoft.com/office/powerpoint/2010/main" val="146737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33749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13</a:t>
            </a:fld>
            <a:endParaRPr lang="en-US"/>
          </a:p>
        </p:txBody>
      </p:sp>
    </p:spTree>
    <p:extLst>
      <p:ext uri="{BB962C8B-B14F-4D97-AF65-F5344CB8AC3E}">
        <p14:creationId xmlns:p14="http://schemas.microsoft.com/office/powerpoint/2010/main" val="211763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安全なリモートワークを実現する</a:t>
            </a:r>
            <a:r>
              <a:rPr kumimoji="1" lang="en-US" altLang="ja-JP" dirty="0"/>
              <a:t>Security</a:t>
            </a:r>
            <a:r>
              <a:rPr kumimoji="1" lang="ja-JP" altLang="en-US" dirty="0" err="1"/>
              <a:t>、</a:t>
            </a:r>
            <a:r>
              <a:rPr kumimoji="1" lang="en-US" altLang="ja-JP" dirty="0"/>
              <a:t>Umbrella+AMP4EP</a:t>
            </a:r>
          </a:p>
          <a:p>
            <a:r>
              <a:rPr kumimoji="1" lang="en-US" altLang="ja-JP" dirty="0"/>
              <a:t>Cisco</a:t>
            </a:r>
            <a:r>
              <a:rPr kumimoji="1" lang="ja-JP" altLang="en-US" dirty="0"/>
              <a:t>内にある</a:t>
            </a:r>
            <a:r>
              <a:rPr kumimoji="1" lang="en-US" altLang="ja-JP" dirty="0"/>
              <a:t>2</a:t>
            </a:r>
            <a:r>
              <a:rPr kumimoji="1" lang="ja-JP" altLang="en-US" dirty="0" err="1"/>
              <a:t>つの</a:t>
            </a:r>
            <a:r>
              <a:rPr kumimoji="1" lang="ja-JP" altLang="en-US" dirty="0"/>
              <a:t>働き方改革を合わせたシンプルなデモ。</a:t>
            </a:r>
          </a:p>
          <a:p>
            <a:r>
              <a:rPr kumimoji="1" lang="ja-JP" altLang="en-US" dirty="0"/>
              <a:t>ユースケースなどは、口頭で補足説明。（デモ全体で</a:t>
            </a:r>
            <a:r>
              <a:rPr kumimoji="1" lang="en-US" altLang="ja-JP" dirty="0"/>
              <a:t>10</a:t>
            </a:r>
            <a:r>
              <a:rPr kumimoji="1" lang="ja-JP" altLang="en-US" dirty="0"/>
              <a:t>分程度）</a:t>
            </a:r>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15</a:t>
            </a:fld>
            <a:endParaRPr lang="en-US"/>
          </a:p>
        </p:txBody>
      </p:sp>
    </p:spTree>
    <p:extLst>
      <p:ext uri="{BB962C8B-B14F-4D97-AF65-F5344CB8AC3E}">
        <p14:creationId xmlns:p14="http://schemas.microsoft.com/office/powerpoint/2010/main" val="143760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ja-JP" altLang="en-US" smtClean="0"/>
              <a:t>マスター タイトルの書式設定</a:t>
            </a:r>
            <a:endParaRPr lang="en-GB" dirty="0"/>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1_Section 1 ">
    <p:spTree>
      <p:nvGrpSpPr>
        <p:cNvPr id="1" name=""/>
        <p:cNvGrpSpPr/>
        <p:nvPr/>
      </p:nvGrpSpPr>
      <p:grpSpPr>
        <a:xfrm>
          <a:off x="0" y="0"/>
          <a:ext cx="0" cy="0"/>
          <a:chOff x="0" y="0"/>
          <a:chExt cx="0" cy="0"/>
        </a:xfrm>
      </p:grpSpPr>
      <p:sp>
        <p:nvSpPr>
          <p:cNvPr id="34" name="Text Placeholder 3"/>
          <p:cNvSpPr>
            <a:spLocks noGrp="1"/>
          </p:cNvSpPr>
          <p:nvPr>
            <p:ph type="body" sz="quarter" idx="10"/>
          </p:nvPr>
        </p:nvSpPr>
        <p:spPr>
          <a:xfrm>
            <a:off x="437767" y="1680582"/>
            <a:ext cx="8345488" cy="2867070"/>
          </a:xfrm>
          <a:prstGeom prst="rect">
            <a:avLst/>
          </a:prstGeom>
        </p:spPr>
        <p:txBody>
          <a:bodyPr lIns="0" tIns="45710" rIns="0" bIns="45710">
            <a:noAutofit/>
          </a:bodyPr>
          <a:lstStyle>
            <a:lvl1pPr marL="57149" indent="0">
              <a:lnSpc>
                <a:spcPct val="95000"/>
              </a:lnSpc>
              <a:spcBef>
                <a:spcPts val="1110"/>
              </a:spcBef>
              <a:buClr>
                <a:schemeClr val="tx1"/>
              </a:buClr>
              <a:buSzPct val="60000"/>
              <a:buFont typeface="Arial" panose="020B0604020202020204" pitchFamily="34" charset="0"/>
              <a:buNone/>
              <a:defRPr sz="750" b="0" i="0">
                <a:solidFill>
                  <a:schemeClr val="tx1"/>
                </a:solidFill>
                <a:latin typeface="+mn-lt"/>
                <a:cs typeface="CiscoSans ExtraLight"/>
              </a:defRPr>
            </a:lvl1pPr>
            <a:lvl2pPr marL="174624" indent="0">
              <a:lnSpc>
                <a:spcPct val="95000"/>
              </a:lnSpc>
              <a:spcBef>
                <a:spcPts val="450"/>
              </a:spcBef>
              <a:buClr>
                <a:schemeClr val="tx1"/>
              </a:buClr>
              <a:buSzPct val="60000"/>
              <a:buFont typeface="Arial" panose="020B0604020202020204" pitchFamily="34" charset="0"/>
              <a:buNone/>
              <a:defRPr sz="1800" b="0" i="0">
                <a:solidFill>
                  <a:schemeClr val="tx1"/>
                </a:solidFill>
                <a:latin typeface="+mn-lt"/>
                <a:cs typeface="CiscoSans ExtraLight"/>
              </a:defRPr>
            </a:lvl2pPr>
            <a:lvl3pPr marL="288924" indent="0">
              <a:buClr>
                <a:schemeClr val="tx1"/>
              </a:buClr>
              <a:buSzPct val="60000"/>
              <a:buFont typeface="Arial"/>
              <a:buNone/>
              <a:defRPr sz="1600" b="0" i="0">
                <a:solidFill>
                  <a:schemeClr val="tx1"/>
                </a:solidFill>
                <a:latin typeface="+mn-lt"/>
                <a:cs typeface="CiscoSans ExtraLight"/>
              </a:defRPr>
            </a:lvl3pPr>
            <a:lvl4pPr marL="403223" indent="0">
              <a:buClr>
                <a:schemeClr val="tx1"/>
              </a:buClr>
              <a:buSzPct val="60000"/>
              <a:buFont typeface="Arial"/>
              <a:buNone/>
              <a:defRPr sz="1400" b="0" i="0">
                <a:solidFill>
                  <a:schemeClr val="tx1"/>
                </a:solidFill>
                <a:latin typeface="+mn-lt"/>
                <a:cs typeface="CiscoSans ExtraLight"/>
              </a:defRPr>
            </a:lvl4pPr>
            <a:lvl5pPr marL="517523" indent="0">
              <a:buClr>
                <a:schemeClr val="tx1"/>
              </a:buClr>
              <a:buSzPct val="60000"/>
              <a:buFont typeface="Arial"/>
              <a:buNone/>
              <a:defRPr sz="1200" b="0" i="0">
                <a:solidFill>
                  <a:schemeClr val="tx1"/>
                </a:solidFill>
                <a:latin typeface="+mn-lt"/>
                <a:cs typeface="CiscoSans ExtraLight"/>
              </a:defRPr>
            </a:lvl5pPr>
          </a:lstStyle>
          <a:p>
            <a:pPr lvl="0"/>
            <a:r>
              <a:rPr lang="en-US" dirty="0" smtClean="0"/>
              <a:t>Click to edit Master text styles</a:t>
            </a:r>
          </a:p>
        </p:txBody>
      </p:sp>
      <p:sp>
        <p:nvSpPr>
          <p:cNvPr id="35" name="Title Placeholder 5"/>
          <p:cNvSpPr>
            <a:spLocks noGrp="1"/>
          </p:cNvSpPr>
          <p:nvPr>
            <p:ph type="title"/>
          </p:nvPr>
        </p:nvSpPr>
        <p:spPr bwMode="auto">
          <a:xfrm>
            <a:off x="437767" y="1116683"/>
            <a:ext cx="8345488" cy="5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normAutofit/>
          </a:bodyPr>
          <a:lstStyle>
            <a:lvl1pPr>
              <a:defRPr sz="2250">
                <a:solidFill>
                  <a:schemeClr val="tx2"/>
                </a:solidFill>
              </a:defRPr>
            </a:lvl1pPr>
          </a:lstStyle>
          <a:p>
            <a:pPr lvl="0"/>
            <a:r>
              <a:rPr lang="en-US" dirty="0" smtClean="0"/>
              <a:t>Click to edit Master title style</a:t>
            </a:r>
            <a:endParaRPr lang="en-GB" dirty="0"/>
          </a:p>
        </p:txBody>
      </p:sp>
    </p:spTree>
    <p:extLst/>
  </p:cSld>
  <p:clrMapOvr>
    <a:masterClrMapping/>
  </p:clrMapOvr>
  <p:transition spd="slow">
    <p:wip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858" indent="-223736">
              <a:lnSpc>
                <a:spcPct val="95000"/>
              </a:lnSpc>
              <a:spcBef>
                <a:spcPts val="1110"/>
              </a:spcBef>
              <a:buClr>
                <a:schemeClr val="tx1"/>
              </a:buClr>
              <a:buSzPct val="80000"/>
              <a:buFont typeface="Arial"/>
              <a:buChar char="•"/>
              <a:defRPr sz="3699" b="0" i="0">
                <a:solidFill>
                  <a:srgbClr val="676767"/>
                </a:solidFill>
                <a:latin typeface="+mn-lt"/>
                <a:cs typeface="CiscoSans ExtraLight"/>
              </a:defRPr>
            </a:lvl1pPr>
            <a:lvl2pPr marL="507768" indent="-215801">
              <a:lnSpc>
                <a:spcPct val="95000"/>
              </a:lnSpc>
              <a:spcBef>
                <a:spcPts val="450"/>
              </a:spcBef>
              <a:buClr>
                <a:schemeClr val="tx1"/>
              </a:buClr>
              <a:buSzPct val="80000"/>
              <a:buFont typeface="Arial"/>
              <a:buChar char="•"/>
              <a:defRPr sz="1799" b="0" i="0">
                <a:solidFill>
                  <a:srgbClr val="676767"/>
                </a:solidFill>
                <a:latin typeface="+mn-lt"/>
                <a:cs typeface="CiscoSans ExtraLight"/>
              </a:defRPr>
            </a:lvl2pPr>
            <a:lvl3pPr marL="747371" indent="-171372">
              <a:buClr>
                <a:schemeClr val="tx1"/>
              </a:buClr>
              <a:buSzPct val="80000"/>
              <a:buFont typeface="Arial"/>
              <a:buChar char="•"/>
              <a:defRPr sz="1600" b="0" i="0">
                <a:solidFill>
                  <a:srgbClr val="676767"/>
                </a:solidFill>
                <a:latin typeface="+mn-lt"/>
                <a:cs typeface="CiscoSans ExtraLight"/>
              </a:defRPr>
            </a:lvl3pPr>
            <a:lvl4pPr marL="910808" indent="-171372">
              <a:buClr>
                <a:schemeClr val="tx1"/>
              </a:buClr>
              <a:buSzPct val="80000"/>
              <a:buFont typeface="Arial"/>
              <a:buChar char="•"/>
              <a:defRPr sz="1400" b="0" i="0">
                <a:solidFill>
                  <a:srgbClr val="676767"/>
                </a:solidFill>
                <a:latin typeface="+mn-lt"/>
                <a:cs typeface="CiscoSans ExtraLight"/>
              </a:defRPr>
            </a:lvl4pPr>
            <a:lvl5pPr marL="1082180" indent="-168198">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ja-JP" altLang="en-US" smtClean="0"/>
              <a:t>マスター タイトルの書式設定</a:t>
            </a:r>
            <a:endParaRPr lang="en-GB"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ja-JP" altLang="en-US" smtClean="0"/>
              <a:t>マスター タイトルの書式設定</a:t>
            </a:r>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ja-JP" altLang="en-US" noProof="0" smtClean="0"/>
              <a:t>アイコンをクリックして表を追加</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ja-JP" altLang="en-US" smtClean="0"/>
              <a:t>マスター タイトルの書式設定</a:t>
            </a:r>
            <a:endParaRPr lang="en-GB"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smtClean="0"/>
              <a:t>アイコンをクリックしてグラフを追加</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ja-JP" altLang="en-US" smtClean="0"/>
              <a:t>マスター テキストの書式設定</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ja-JP" altLang="en-US" smtClean="0"/>
              <a:t>マスター タイトルの書式設定</a:t>
            </a:r>
            <a:endParaRPr lang="en-GB" dirty="0"/>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sz="600" spc="20" dirty="0" err="1" smtClean="0">
                <a:solidFill>
                  <a:srgbClr val="00BCEB">
                    <a:lumMod val="75000"/>
                  </a:srgbClr>
                </a:solidFill>
                <a:latin typeface="CiscoSansTT ExtraLight"/>
                <a:ea typeface=""/>
                <a:cs typeface="CiscoSans Thin"/>
              </a:rPr>
              <a:t>Publicl</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ja-JP" altLang="en-US" smtClean="0"/>
              <a:t>マスター タイトルの書式設定</a:t>
            </a:r>
            <a:endParaRPr lang="en-GB" dirty="0"/>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ullet Slide">
    <p:spTree>
      <p:nvGrpSpPr>
        <p:cNvPr id="1" name=""/>
        <p:cNvGrpSpPr/>
        <p:nvPr/>
      </p:nvGrpSpPr>
      <p:grpSpPr>
        <a:xfrm>
          <a:off x="0" y="0"/>
          <a:ext cx="0" cy="0"/>
          <a:chOff x="0" y="0"/>
          <a:chExt cx="0" cy="0"/>
        </a:xfrm>
      </p:grpSpPr>
      <p:sp>
        <p:nvSpPr>
          <p:cNvPr id="11" name="Title 1"/>
          <p:cNvSpPr>
            <a:spLocks noGrp="1"/>
          </p:cNvSpPr>
          <p:nvPr>
            <p:ph type="title"/>
          </p:nvPr>
        </p:nvSpPr>
        <p:spPr>
          <a:xfrm>
            <a:off x="219518" y="329565"/>
            <a:ext cx="8711929" cy="628650"/>
          </a:xfrm>
        </p:spPr>
        <p:txBody>
          <a:bodyPr/>
          <a:lstStyle>
            <a:lvl1pPr algn="l" defTabSz="914362" rtl="0" eaLnBrk="1" latinLnBrk="0" hangingPunct="1">
              <a:lnSpc>
                <a:spcPct val="80000"/>
              </a:lnSpc>
              <a:spcBef>
                <a:spcPct val="0"/>
              </a:spcBef>
              <a:buNone/>
              <a:defRPr lang="en-US" sz="3600" b="0" kern="1200" spc="-1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12" name="Text Placeholder 7"/>
          <p:cNvSpPr>
            <a:spLocks noGrp="1"/>
          </p:cNvSpPr>
          <p:nvPr>
            <p:ph type="body" sz="quarter" idx="11" hasCustomPrompt="1"/>
          </p:nvPr>
        </p:nvSpPr>
        <p:spPr>
          <a:xfrm>
            <a:off x="219518" y="912495"/>
            <a:ext cx="8711929" cy="342900"/>
          </a:xfrm>
          <a:prstGeom prst="rect">
            <a:avLst/>
          </a:prstGeom>
        </p:spPr>
        <p:txBody>
          <a:bodyPr lIns="68589" tIns="34295" rIns="68589" bIns="34295">
            <a:noAutofit/>
          </a:bodyPr>
          <a:lstStyle>
            <a:lvl1pPr marL="0" indent="0">
              <a:buNone/>
              <a:defRPr lang="en-US" sz="2800" kern="1200" spc="-50" baseline="0" dirty="0">
                <a:solidFill>
                  <a:schemeClr val="bg1">
                    <a:lumMod val="20000"/>
                    <a:lumOff val="80000"/>
                  </a:schemeClr>
                </a:solidFill>
                <a:latin typeface="+mj-lt"/>
                <a:ea typeface="+mn-ea"/>
                <a:cs typeface="+mn-cs"/>
              </a:defRPr>
            </a:lvl1pPr>
          </a:lstStyle>
          <a:p>
            <a:pPr marL="0" lvl="0" indent="0" algn="l" defTabSz="914362" rtl="0" eaLnBrk="1" latinLnBrk="0" hangingPunct="1">
              <a:lnSpc>
                <a:spcPct val="95000"/>
              </a:lnSpc>
              <a:spcBef>
                <a:spcPts val="1440"/>
              </a:spcBef>
              <a:buClr>
                <a:schemeClr val="accent1">
                  <a:lumMod val="40000"/>
                  <a:lumOff val="60000"/>
                </a:schemeClr>
              </a:buClr>
              <a:buSzPct val="90000"/>
              <a:buFont typeface="Arial" pitchFamily="34" charset="0"/>
              <a:buNone/>
              <a:tabLst/>
            </a:pPr>
            <a:r>
              <a:rPr lang="en-US" dirty="0" smtClean="0"/>
              <a:t>Slide Subtitle</a:t>
            </a:r>
            <a:endParaRPr lang="en-US" dirty="0"/>
          </a:p>
        </p:txBody>
      </p:sp>
      <p:sp>
        <p:nvSpPr>
          <p:cNvPr id="7" name="Text Placeholder 6"/>
          <p:cNvSpPr>
            <a:spLocks noGrp="1"/>
          </p:cNvSpPr>
          <p:nvPr>
            <p:ph type="body" sz="quarter" idx="13" hasCustomPrompt="1"/>
          </p:nvPr>
        </p:nvSpPr>
        <p:spPr>
          <a:xfrm>
            <a:off x="219513" y="1257300"/>
            <a:ext cx="8697018" cy="3543300"/>
          </a:xfrm>
          <a:prstGeom prst="rect">
            <a:avLst/>
          </a:prstGeom>
        </p:spPr>
        <p:txBody>
          <a:bodyPr lIns="68589" tIns="34295" rIns="68589" bIns="34295"/>
          <a:lstStyle>
            <a:lvl1pPr marL="228591" indent="-228591" algn="l" defTabSz="914362" rtl="0" eaLnBrk="1" latinLnBrk="0" hangingPunct="1">
              <a:lnSpc>
                <a:spcPct val="95000"/>
              </a:lnSpc>
              <a:spcBef>
                <a:spcPts val="1440"/>
              </a:spcBef>
              <a:buClr>
                <a:schemeClr val="accent3">
                  <a:lumMod val="40000"/>
                  <a:lumOff val="60000"/>
                </a:schemeClr>
              </a:buClr>
              <a:buSzPct val="90000"/>
              <a:buFont typeface="Arial" pitchFamily="34" charset="0"/>
              <a:buChar char="•"/>
              <a:tabLst/>
              <a:defRPr/>
            </a:lvl1pPr>
            <a:lvl2pPr marL="406383" indent="0" algn="l" defTabSz="914362" rtl="0" eaLnBrk="1" latinLnBrk="0" hangingPunct="1">
              <a:lnSpc>
                <a:spcPct val="95000"/>
              </a:lnSpc>
              <a:spcBef>
                <a:spcPts val="600"/>
              </a:spcBef>
              <a:buClr>
                <a:schemeClr val="tx2"/>
              </a:buClr>
              <a:buSzPct val="90000"/>
              <a:buFontTx/>
              <a:buNone/>
              <a:tabLst/>
              <a:defRPr/>
            </a:lvl2pPr>
            <a:lvl3pPr marL="571476" indent="-1588" algn="l" defTabSz="914362" rtl="0" eaLnBrk="1" latinLnBrk="0" hangingPunct="1">
              <a:lnSpc>
                <a:spcPct val="95000"/>
              </a:lnSpc>
              <a:spcBef>
                <a:spcPts val="840"/>
              </a:spcBef>
              <a:buClr>
                <a:schemeClr val="tx2"/>
              </a:buClr>
              <a:buSzPct val="90000"/>
              <a:buFont typeface="Arial" pitchFamily="34" charset="0"/>
              <a:buNone/>
              <a:tabLst/>
              <a:defRPr/>
            </a:lvl3pPr>
          </a:lstStyle>
          <a:p>
            <a:pPr marL="228591" lvl="0" indent="-228591" algn="l" defTabSz="914362" rtl="0" eaLnBrk="1" latinLnBrk="0" hangingPunct="1">
              <a:lnSpc>
                <a:spcPct val="95000"/>
              </a:lnSpc>
              <a:spcBef>
                <a:spcPts val="1440"/>
              </a:spcBef>
              <a:buClr>
                <a:schemeClr val="accent3">
                  <a:lumMod val="40000"/>
                  <a:lumOff val="60000"/>
                </a:schemeClr>
              </a:buClr>
              <a:buSzPct val="90000"/>
              <a:buFont typeface="Arial" pitchFamily="34" charset="0"/>
              <a:buChar char="•"/>
              <a:tabLst/>
            </a:pPr>
            <a:r>
              <a:rPr lang="en-US" dirty="0" smtClean="0"/>
              <a:t>Body Text</a:t>
            </a:r>
          </a:p>
          <a:p>
            <a:pPr marL="406383" lvl="1" indent="0" algn="l" defTabSz="914362" rtl="0" eaLnBrk="1" latinLnBrk="0" hangingPunct="1">
              <a:lnSpc>
                <a:spcPct val="95000"/>
              </a:lnSpc>
              <a:spcBef>
                <a:spcPts val="600"/>
              </a:spcBef>
              <a:buClr>
                <a:schemeClr val="tx2"/>
              </a:buClr>
              <a:buSzPct val="90000"/>
              <a:buFontTx/>
              <a:buNone/>
              <a:tabLst/>
            </a:pPr>
            <a:r>
              <a:rPr lang="en-US" dirty="0" smtClean="0"/>
              <a:t>Second level</a:t>
            </a:r>
          </a:p>
          <a:p>
            <a:pPr marL="571476" lvl="2" indent="-1588" algn="l" defTabSz="914362" rtl="0" eaLnBrk="1" latinLnBrk="0" hangingPunct="1">
              <a:lnSpc>
                <a:spcPct val="95000"/>
              </a:lnSpc>
              <a:spcBef>
                <a:spcPts val="840"/>
              </a:spcBef>
              <a:buClr>
                <a:schemeClr val="tx2"/>
              </a:buClr>
              <a:buSzPct val="90000"/>
              <a:buFont typeface="Arial" pitchFamily="34" charset="0"/>
              <a:buNone/>
              <a:tabLst/>
            </a:pPr>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4605" y="1347788"/>
            <a:ext cx="8328650" cy="3168210"/>
          </a:xfrm>
          <a:prstGeom prst="rect">
            <a:avLst/>
          </a:prstGeom>
        </p:spPr>
        <p:txBody>
          <a:bodyPr lIns="68574" tIns="34287" rIns="68574" bIns="34287">
            <a:noAutofit/>
          </a:bodyPr>
          <a:lstStyle>
            <a:lvl1pPr marL="280895" indent="-223766">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36" indent="-215830">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71" indent="-171395">
              <a:buClr>
                <a:schemeClr val="tx1"/>
              </a:buClr>
              <a:buSzPct val="80000"/>
              <a:buFont typeface="Arial"/>
              <a:buChar char="•"/>
              <a:defRPr sz="1600" b="0" i="0">
                <a:solidFill>
                  <a:srgbClr val="676767"/>
                </a:solidFill>
                <a:latin typeface="+mn-lt"/>
                <a:cs typeface="CiscoSans ExtraLight"/>
              </a:defRPr>
            </a:lvl3pPr>
            <a:lvl4pPr marL="910929" indent="-171395">
              <a:buClr>
                <a:schemeClr val="tx1"/>
              </a:buClr>
              <a:buSzPct val="80000"/>
              <a:buFont typeface="Arial"/>
              <a:buChar char="•"/>
              <a:defRPr sz="1400" b="0" i="0">
                <a:solidFill>
                  <a:srgbClr val="676767"/>
                </a:solidFill>
                <a:latin typeface="+mn-lt"/>
                <a:cs typeface="CiscoSans ExtraLight"/>
              </a:defRPr>
            </a:lvl4pPr>
            <a:lvl5pPr marL="1082324" indent="-16822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4"/>
            <a:ext cx="8345488" cy="52087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7" tIns="34289" rIns="68577" bIns="34289" numCol="1" anchor="b" anchorCtr="0" compatLnSpc="1">
            <a:prstTxWarp prst="textNoShape">
              <a:avLst/>
            </a:prstTxWarp>
          </a:bodyPr>
          <a:lstStyle/>
          <a:p>
            <a:pPr lvl="0"/>
            <a:r>
              <a:rPr lang="en-CA" dirty="0"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4605" y="1347788"/>
            <a:ext cx="8328650" cy="3168210"/>
          </a:xfrm>
          <a:prstGeom prst="rect">
            <a:avLst/>
          </a:prstGeom>
        </p:spPr>
        <p:txBody>
          <a:bodyPr lIns="68574" tIns="34287" rIns="68574" bIns="34287">
            <a:noAutofit/>
          </a:bodyPr>
          <a:lstStyle>
            <a:lvl1pPr marL="280895" indent="-223766">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36" indent="-215830">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71" indent="-171395">
              <a:buClr>
                <a:schemeClr val="tx1"/>
              </a:buClr>
              <a:buSzPct val="80000"/>
              <a:buFont typeface="Arial"/>
              <a:buChar char="•"/>
              <a:defRPr sz="1600" b="0" i="0">
                <a:solidFill>
                  <a:srgbClr val="676767"/>
                </a:solidFill>
                <a:latin typeface="+mn-lt"/>
                <a:cs typeface="CiscoSans ExtraLight"/>
              </a:defRPr>
            </a:lvl3pPr>
            <a:lvl4pPr marL="910929" indent="-171395">
              <a:buClr>
                <a:schemeClr val="tx1"/>
              </a:buClr>
              <a:buSzPct val="80000"/>
              <a:buFont typeface="Arial"/>
              <a:buChar char="•"/>
              <a:defRPr sz="1400" b="0" i="0">
                <a:solidFill>
                  <a:srgbClr val="676767"/>
                </a:solidFill>
                <a:latin typeface="+mn-lt"/>
                <a:cs typeface="CiscoSans ExtraLight"/>
              </a:defRPr>
            </a:lvl4pPr>
            <a:lvl5pPr marL="1082324" indent="-16822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4"/>
            <a:ext cx="8345488" cy="52087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7" tIns="34289" rIns="68577" bIns="34289" numCol="1" anchor="b" anchorCtr="0" compatLnSpc="1">
            <a:prstTxWarp prst="textNoShape">
              <a:avLst/>
            </a:prstTxWarp>
          </a:bodyPr>
          <a:lstStyle/>
          <a:p>
            <a:pPr lvl="0"/>
            <a:r>
              <a:rPr lang="en-CA" dirty="0"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4605" y="1347788"/>
            <a:ext cx="8328650" cy="3168210"/>
          </a:xfrm>
          <a:prstGeom prst="rect">
            <a:avLst/>
          </a:prstGeom>
        </p:spPr>
        <p:txBody>
          <a:bodyPr lIns="68574" tIns="34287" rIns="68574" bIns="34287">
            <a:noAutofit/>
          </a:bodyPr>
          <a:lstStyle>
            <a:lvl1pPr marL="280895" indent="-223766">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36" indent="-215830">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71" indent="-171395">
              <a:buClr>
                <a:schemeClr val="tx1"/>
              </a:buClr>
              <a:buSzPct val="80000"/>
              <a:buFont typeface="Arial"/>
              <a:buChar char="•"/>
              <a:defRPr sz="1600" b="0" i="0">
                <a:solidFill>
                  <a:srgbClr val="676767"/>
                </a:solidFill>
                <a:latin typeface="+mn-lt"/>
                <a:cs typeface="CiscoSans ExtraLight"/>
              </a:defRPr>
            </a:lvl3pPr>
            <a:lvl4pPr marL="910929" indent="-171395">
              <a:buClr>
                <a:schemeClr val="tx1"/>
              </a:buClr>
              <a:buSzPct val="80000"/>
              <a:buFont typeface="Arial"/>
              <a:buChar char="•"/>
              <a:defRPr sz="1400" b="0" i="0">
                <a:solidFill>
                  <a:srgbClr val="676767"/>
                </a:solidFill>
                <a:latin typeface="+mn-lt"/>
                <a:cs typeface="CiscoSans ExtraLight"/>
              </a:defRPr>
            </a:lvl4pPr>
            <a:lvl5pPr marL="1082324" indent="-16822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4"/>
            <a:ext cx="8345488" cy="52087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7" tIns="34289" rIns="68577" bIns="34289" numCol="1" anchor="b" anchorCtr="0" compatLnSpc="1">
            <a:prstTxWarp prst="textNoShape">
              <a:avLst/>
            </a:prstTxWarp>
          </a:bodyPr>
          <a:lstStyle/>
          <a:p>
            <a:pPr lvl="0"/>
            <a:r>
              <a:rPr lang="en-CA" dirty="0"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4605" y="1347788"/>
            <a:ext cx="8328650" cy="3168210"/>
          </a:xfrm>
          <a:prstGeom prst="rect">
            <a:avLst/>
          </a:prstGeom>
        </p:spPr>
        <p:txBody>
          <a:bodyPr lIns="68574" tIns="34287" rIns="68574" bIns="34287">
            <a:noAutofit/>
          </a:bodyPr>
          <a:lstStyle>
            <a:lvl1pPr marL="280895" indent="-223766">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36" indent="-215830">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471" indent="-171395">
              <a:buClr>
                <a:schemeClr val="tx1"/>
              </a:buClr>
              <a:buSzPct val="80000"/>
              <a:buFont typeface="Arial"/>
              <a:buChar char="•"/>
              <a:defRPr sz="1600" b="0" i="0">
                <a:solidFill>
                  <a:srgbClr val="676767"/>
                </a:solidFill>
                <a:latin typeface="+mn-lt"/>
                <a:cs typeface="CiscoSans ExtraLight"/>
              </a:defRPr>
            </a:lvl3pPr>
            <a:lvl4pPr marL="910929" indent="-171395">
              <a:buClr>
                <a:schemeClr val="tx1"/>
              </a:buClr>
              <a:buSzPct val="80000"/>
              <a:buFont typeface="Arial"/>
              <a:buChar char="•"/>
              <a:defRPr sz="1400" b="0" i="0">
                <a:solidFill>
                  <a:srgbClr val="676767"/>
                </a:solidFill>
                <a:latin typeface="+mn-lt"/>
                <a:cs typeface="CiscoSans ExtraLight"/>
              </a:defRPr>
            </a:lvl4pPr>
            <a:lvl5pPr marL="1082324" indent="-16822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4"/>
            <a:ext cx="8345488" cy="52087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7" tIns="34289" rIns="68577" bIns="34289" numCol="1" anchor="b" anchorCtr="0" compatLnSpc="1">
            <a:prstTxWarp prst="textNoShape">
              <a:avLst/>
            </a:prstTxWarp>
          </a:bodyPr>
          <a:lstStyle/>
          <a:p>
            <a:pPr lvl="0"/>
            <a:r>
              <a:rPr lang="en-CA" dirty="0"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2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
        <p:nvSpPr>
          <p:cNvPr id="5" name="Text Placeholder 2"/>
          <p:cNvSpPr>
            <a:spLocks noGrp="1"/>
          </p:cNvSpPr>
          <p:nvPr>
            <p:ph type="body" sz="quarter" idx="13"/>
          </p:nvPr>
        </p:nvSpPr>
        <p:spPr>
          <a:xfrm>
            <a:off x="54461" y="637598"/>
            <a:ext cx="8302625" cy="299001"/>
          </a:xfrm>
          <a:prstGeom prst="rect">
            <a:avLst/>
          </a:prstGeom>
        </p:spPr>
        <p:txBody>
          <a:bodyPr lIns="91420" tIns="45710" rIns="91420" bIns="45710" anchor="ctr"/>
          <a:lstStyle>
            <a:lvl1pPr marL="0" indent="0">
              <a:buFont typeface="Arial" panose="020B0604020202020204" pitchFamily="34" charset="0"/>
              <a:buNone/>
              <a:defRPr sz="2200" baseline="0">
                <a:solidFill>
                  <a:schemeClr val="tx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7" name="Title 1"/>
          <p:cNvSpPr>
            <a:spLocks noGrp="1"/>
          </p:cNvSpPr>
          <p:nvPr>
            <p:ph type="ctrTitle"/>
          </p:nvPr>
        </p:nvSpPr>
        <p:spPr>
          <a:xfrm>
            <a:off x="16934" y="23777"/>
            <a:ext cx="8340152" cy="644730"/>
          </a:xfrm>
          <a:prstGeom prst="rect">
            <a:avLst/>
          </a:prstGeom>
        </p:spPr>
        <p:txBody>
          <a:bodyPr/>
          <a:lstStyle>
            <a:lvl1pPr marL="0" indent="0" algn="l">
              <a:lnSpc>
                <a:spcPct val="90000"/>
              </a:lnSpc>
              <a:buFont typeface="Arial" panose="020B0604020202020204" pitchFamily="34" charset="0"/>
              <a:buNone/>
              <a:defRPr sz="3200" b="0" i="0" spc="0" baseline="0">
                <a:solidFill>
                  <a:schemeClr val="tx1"/>
                </a:solidFill>
                <a:latin typeface="+mj-lt"/>
                <a:cs typeface="CiscoSans Thin"/>
              </a:defRPr>
            </a:lvl1pPr>
          </a:lstStyle>
          <a:p>
            <a:r>
              <a:rPr lang="en-US" smtClean="0"/>
              <a:t>Click to edit Master title style</a:t>
            </a:r>
            <a:endParaRPr lang="en-US" dirty="0"/>
          </a:p>
        </p:txBody>
      </p:sp>
    </p:spTree>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558" indent="-171415">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035" indent="-171415">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450" indent="-16824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sz="quarter" idx="13"/>
          </p:nvPr>
        </p:nvSpPr>
        <p:spPr>
          <a:xfrm>
            <a:off x="54461" y="637598"/>
            <a:ext cx="8302625" cy="299001"/>
          </a:xfrm>
          <a:prstGeom prst="rect">
            <a:avLst/>
          </a:prstGeom>
        </p:spPr>
        <p:txBody>
          <a:bodyPr lIns="91420" tIns="45710" rIns="91420" bIns="45710" anchor="ctr"/>
          <a:lstStyle>
            <a:lvl1pPr marL="0" indent="0">
              <a:buFont typeface="Arial" panose="020B0604020202020204" pitchFamily="34" charset="0"/>
              <a:buNone/>
              <a:defRPr sz="2200" baseline="0">
                <a:solidFill>
                  <a:schemeClr val="tx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7" name="Title 1"/>
          <p:cNvSpPr>
            <a:spLocks noGrp="1"/>
          </p:cNvSpPr>
          <p:nvPr>
            <p:ph type="ctrTitle"/>
          </p:nvPr>
        </p:nvSpPr>
        <p:spPr>
          <a:xfrm>
            <a:off x="16934" y="23777"/>
            <a:ext cx="8340152" cy="644730"/>
          </a:xfrm>
          <a:prstGeom prst="rect">
            <a:avLst/>
          </a:prstGeom>
        </p:spPr>
        <p:txBody>
          <a:bodyPr/>
          <a:lstStyle>
            <a:lvl1pPr marL="0" indent="0" algn="l">
              <a:lnSpc>
                <a:spcPct val="90000"/>
              </a:lnSpc>
              <a:buFont typeface="Arial" panose="020B0604020202020204" pitchFamily="34" charset="0"/>
              <a:buNone/>
              <a:defRPr sz="3200" b="0" i="0" spc="0" baseline="0">
                <a:solidFill>
                  <a:schemeClr val="tx1"/>
                </a:solidFill>
                <a:latin typeface="+mj-lt"/>
                <a:cs typeface="CiscoSans Thin"/>
              </a:defRPr>
            </a:lvl1pPr>
          </a:lstStyle>
          <a:p>
            <a:r>
              <a:rPr lang="en-US" smtClean="0"/>
              <a:t>Click to edit Master title style</a:t>
            </a:r>
            <a:endParaRPr lang="en-US" dirty="0"/>
          </a:p>
        </p:txBody>
      </p:sp>
    </p:spTree>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69" y="391308"/>
            <a:ext cx="2091122" cy="788693"/>
          </a:xfrm>
          <a:prstGeom prst="rect">
            <a:avLst/>
          </a:prstGeom>
        </p:spPr>
      </p:pic>
    </p:spTree>
    <p:extLst>
      <p:ext uri="{BB962C8B-B14F-4D97-AF65-F5344CB8AC3E}">
        <p14:creationId xmlns:p14="http://schemas.microsoft.com/office/powerpoint/2010/main" val="3644437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4"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33"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28" indent="0">
              <a:buClr>
                <a:schemeClr val="tx1"/>
              </a:buClr>
              <a:buSzPct val="80000"/>
              <a:buFont typeface="Arial"/>
              <a:buNone/>
              <a:defRPr sz="1600" b="0" i="0">
                <a:solidFill>
                  <a:srgbClr val="676767"/>
                </a:solidFill>
                <a:latin typeface="+mn-lt"/>
                <a:cs typeface="CiscoSans ExtraLight"/>
              </a:defRPr>
            </a:lvl3pPr>
            <a:lvl4pPr marL="739601" indent="0">
              <a:buClr>
                <a:schemeClr val="tx1"/>
              </a:buClr>
              <a:buSzPct val="80000"/>
              <a:buFont typeface="Arial"/>
              <a:buNone/>
              <a:defRPr sz="1400" b="0" i="0">
                <a:solidFill>
                  <a:srgbClr val="676767"/>
                </a:solidFill>
                <a:latin typeface="+mn-lt"/>
                <a:cs typeface="CiscoSans ExtraLight"/>
              </a:defRPr>
            </a:lvl4pPr>
            <a:lvl5pPr marL="914187"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9576110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1" indent="-223787">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1194453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4"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33"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28" indent="0">
              <a:buClr>
                <a:schemeClr val="tx1"/>
              </a:buClr>
              <a:buSzPct val="80000"/>
              <a:buFont typeface="Arial"/>
              <a:buNone/>
              <a:defRPr sz="1600" b="0" i="0">
                <a:solidFill>
                  <a:srgbClr val="676767"/>
                </a:solidFill>
                <a:latin typeface="+mn-lt"/>
                <a:cs typeface="CiscoSans ExtraLight"/>
              </a:defRPr>
            </a:lvl3pPr>
            <a:lvl4pPr marL="739601" indent="0">
              <a:buClr>
                <a:schemeClr val="tx1"/>
              </a:buClr>
              <a:buSzPct val="80000"/>
              <a:buFont typeface="Arial"/>
              <a:buNone/>
              <a:defRPr sz="1400" b="0" i="0">
                <a:solidFill>
                  <a:srgbClr val="676767"/>
                </a:solidFill>
                <a:latin typeface="+mn-lt"/>
                <a:cs typeface="CiscoSans ExtraLight"/>
              </a:defRPr>
            </a:lvl4pPr>
            <a:lvl5pPr marL="914187"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62384579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4"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33"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28" indent="0">
              <a:buClr>
                <a:schemeClr val="tx1"/>
              </a:buClr>
              <a:buSzPct val="80000"/>
              <a:buFont typeface="Arial"/>
              <a:buNone/>
              <a:defRPr sz="1600" b="0" i="0">
                <a:solidFill>
                  <a:srgbClr val="676767"/>
                </a:solidFill>
                <a:latin typeface="+mn-lt"/>
                <a:cs typeface="CiscoSans ExtraLight"/>
              </a:defRPr>
            </a:lvl3pPr>
            <a:lvl4pPr marL="739601" indent="0">
              <a:buClr>
                <a:schemeClr val="tx1"/>
              </a:buClr>
              <a:buSzPct val="80000"/>
              <a:buFont typeface="Arial"/>
              <a:buNone/>
              <a:defRPr sz="1400" b="0" i="0">
                <a:solidFill>
                  <a:srgbClr val="676767"/>
                </a:solidFill>
                <a:latin typeface="+mn-lt"/>
                <a:cs typeface="CiscoSans ExtraLight"/>
              </a:defRPr>
            </a:lvl4pPr>
            <a:lvl5pPr marL="914187"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75402326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4"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33"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28" indent="0">
              <a:buClr>
                <a:schemeClr val="tx1"/>
              </a:buClr>
              <a:buSzPct val="80000"/>
              <a:buFont typeface="Arial"/>
              <a:buNone/>
              <a:defRPr sz="1600" b="0" i="0">
                <a:solidFill>
                  <a:srgbClr val="676767"/>
                </a:solidFill>
                <a:latin typeface="+mn-lt"/>
                <a:cs typeface="CiscoSans ExtraLight"/>
              </a:defRPr>
            </a:lvl3pPr>
            <a:lvl4pPr marL="739601" indent="0">
              <a:buClr>
                <a:schemeClr val="tx1"/>
              </a:buClr>
              <a:buSzPct val="80000"/>
              <a:buFont typeface="Arial"/>
              <a:buNone/>
              <a:defRPr sz="1400" b="0" i="0">
                <a:solidFill>
                  <a:srgbClr val="676767"/>
                </a:solidFill>
                <a:latin typeface="+mn-lt"/>
                <a:cs typeface="CiscoSans ExtraLight"/>
              </a:defRPr>
            </a:lvl4pPr>
            <a:lvl5pPr marL="914187"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36092525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4"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33"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28" indent="0">
              <a:buClr>
                <a:schemeClr val="tx1"/>
              </a:buClr>
              <a:buSzPct val="80000"/>
              <a:buFont typeface="Arial"/>
              <a:buNone/>
              <a:defRPr sz="1600" b="0" i="0">
                <a:solidFill>
                  <a:srgbClr val="676767"/>
                </a:solidFill>
                <a:latin typeface="+mn-lt"/>
                <a:cs typeface="CiscoSans ExtraLight"/>
              </a:defRPr>
            </a:lvl3pPr>
            <a:lvl4pPr marL="739601" indent="0">
              <a:buClr>
                <a:schemeClr val="tx1"/>
              </a:buClr>
              <a:buSzPct val="80000"/>
              <a:buFont typeface="Arial"/>
              <a:buNone/>
              <a:defRPr sz="1400" b="0" i="0">
                <a:solidFill>
                  <a:srgbClr val="676767"/>
                </a:solidFill>
                <a:latin typeface="+mn-lt"/>
                <a:cs typeface="CiscoSans ExtraLight"/>
              </a:defRPr>
            </a:lvl4pPr>
            <a:lvl5pPr marL="914187"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22248700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ark-Title_only">
    <p:bg>
      <p:bgPr>
        <a:solidFill>
          <a:srgbClr val="1E324B"/>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0" y="5048521"/>
            <a:ext cx="9144000"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7" name="Picture 6" descr="scs_405.jpg"/>
          <p:cNvPicPr>
            <a:picLocks/>
          </p:cNvPicPr>
          <p:nvPr userDrawn="1"/>
        </p:nvPicPr>
        <p:blipFill>
          <a:blip r:embed="rId2">
            <a:alphaModFix amt="38000"/>
            <a:extLst>
              <a:ext uri="{28A0092B-C50C-407E-A947-70E740481C1C}">
                <a14:useLocalDpi xmlns:a14="http://schemas.microsoft.com/office/drawing/2010/main"/>
              </a:ext>
            </a:extLst>
          </a:blip>
          <a:stretch>
            <a:fillRect/>
          </a:stretch>
        </p:blipFill>
        <p:spPr>
          <a:xfrm>
            <a:off x="0" y="5"/>
            <a:ext cx="9144000" cy="5143497"/>
          </a:xfrm>
          <a:prstGeom prst="rect">
            <a:avLst/>
          </a:prstGeom>
        </p:spPr>
      </p:pic>
      <p:sp>
        <p:nvSpPr>
          <p:cNvPr id="8" name="Rectangle 7"/>
          <p:cNvSpPr/>
          <p:nvPr userDrawn="1"/>
        </p:nvSpPr>
        <p:spPr>
          <a:xfrm>
            <a:off x="0" y="5"/>
            <a:ext cx="9144000" cy="5048521"/>
          </a:xfrm>
          <a:prstGeom prst="rect">
            <a:avLst/>
          </a:prstGeom>
          <a:solidFill>
            <a:srgbClr val="00172E">
              <a:alpha val="78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dirty="0" smtClean="0"/>
          </a:p>
        </p:txBody>
      </p:sp>
      <p:sp>
        <p:nvSpPr>
          <p:cNvPr id="6" name="Title 1"/>
          <p:cNvSpPr>
            <a:spLocks noGrp="1"/>
          </p:cNvSpPr>
          <p:nvPr>
            <p:ph type="ctrTitle"/>
          </p:nvPr>
        </p:nvSpPr>
        <p:spPr>
          <a:xfrm>
            <a:off x="259742" y="303064"/>
            <a:ext cx="8659976" cy="728782"/>
          </a:xfrm>
          <a:prstGeom prst="rect">
            <a:avLst/>
          </a:prstGeom>
        </p:spPr>
        <p:txBody>
          <a:bodyPr vert="horz" lIns="121864" tIns="60931" rIns="121864" bIns="60931" rtlCol="0" anchor="t" anchorCtr="0">
            <a:noAutofit/>
            <a:scene3d>
              <a:camera prst="orthographicFront"/>
              <a:lightRig rig="threePt" dir="t"/>
            </a:scene3d>
            <a:sp3d extrusionH="57150">
              <a:bevelT w="38100" h="38100"/>
            </a:sp3d>
          </a:bodyPr>
          <a:lstStyle>
            <a:lvl1pPr>
              <a:defRPr lang="en-US" sz="3300" b="1" spc="-150" dirty="0">
                <a:solidFill>
                  <a:srgbClr val="00B0F0"/>
                </a:solidFill>
                <a:effectLst/>
                <a:cs typeface="CiscoSans Thin"/>
              </a:defRPr>
            </a:lvl1pPr>
          </a:lstStyle>
          <a:p>
            <a:pPr lvl="0">
              <a:lnSpc>
                <a:spcPct val="90000"/>
              </a:lnSpc>
            </a:pPr>
            <a:endParaRPr lang="en-US" dirty="0"/>
          </a:p>
        </p:txBody>
      </p:sp>
    </p:spTree>
    <p:extLst>
      <p:ext uri="{BB962C8B-B14F-4D97-AF65-F5344CB8AC3E}">
        <p14:creationId xmlns:p14="http://schemas.microsoft.com/office/powerpoint/2010/main" val="57013083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6" name="Picture Placeholder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0394" y="302554"/>
            <a:ext cx="8518409" cy="2539141"/>
          </a:xfrm>
          <a:prstGeom prst="rect">
            <a:avLst/>
          </a:prstGeom>
        </p:spPr>
      </p:pic>
    </p:spTree>
    <p:extLst>
      <p:ext uri="{BB962C8B-B14F-4D97-AF65-F5344CB8AC3E}">
        <p14:creationId xmlns:p14="http://schemas.microsoft.com/office/powerpoint/2010/main" val="11692773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a:xfrm>
            <a:off x="365127" y="800101"/>
            <a:ext cx="7940675" cy="2678906"/>
          </a:xfrm>
          <a:prstGeom prst="rect">
            <a:avLst/>
          </a:prstGeo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Tree>
    <p:extLst>
      <p:ext uri="{BB962C8B-B14F-4D97-AF65-F5344CB8AC3E}">
        <p14:creationId xmlns:p14="http://schemas.microsoft.com/office/powerpoint/2010/main" val="256955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499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14872" y="1200154"/>
            <a:ext cx="8204199" cy="3397250"/>
          </a:xfrm>
          <a:prstGeom prst="rect">
            <a:avLst/>
          </a:prstGeom>
        </p:spPr>
        <p:txBody>
          <a:bodyPr lIns="68589" tIns="34295" rIns="68589" bIns="342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41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ja-JP" altLang="en-US" smtClean="0"/>
              <a:t>マスター タイトルの書式設定</a:t>
            </a:r>
            <a:endParaRPr lang="en-US"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69" y="391308"/>
            <a:ext cx="2091122" cy="788693"/>
          </a:xfrm>
          <a:prstGeom prst="rect">
            <a:avLst/>
          </a:prstGeom>
        </p:spPr>
      </p:pic>
    </p:spTree>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smtClean="0"/>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ja-JP" altLang="en-US" smtClean="0"/>
              <a:t>マスター タイトルの書式設定</a:t>
            </a:r>
            <a:endParaRPr lang="en-US"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ja-JP" altLang="en-US" noProof="0" smtClean="0"/>
              <a:t>プレースホルダーまでドラッグするかアイコンをクリックして図を追加</a:t>
            </a:r>
            <a:endParaRPr lang="en-US" noProof="0" dirty="0"/>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ja-JP" altLang="en-US" smtClean="0"/>
              <a:t>マスター テキストの書式設定</a:t>
            </a:r>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2017  Cisco and/or its affiliates. All rights reserved.   Cisco </a:t>
            </a:r>
            <a:r>
              <a:rPr lang="en-US" altLang="ja-JP" sz="600" kern="1200" spc="20" baseline="0" dirty="0" smtClean="0">
                <a:solidFill>
                  <a:schemeClr val="accent1">
                    <a:lumMod val="75000"/>
                  </a:schemeClr>
                </a:solidFill>
                <a:latin typeface="+mn-lt"/>
                <a:ea typeface="+mn-ea"/>
                <a:cs typeface="CiscoSans Thin"/>
              </a:rPr>
              <a:t>Public</a:t>
            </a:r>
            <a:endParaRPr lang="en-US" sz="600" kern="1200" spc="20" baseline="0" dirty="0">
              <a:solidFill>
                <a:schemeClr val="accent1">
                  <a:lumMod val="75000"/>
                </a:schemeClr>
              </a:solidFill>
              <a:latin typeface="+mn-lt"/>
              <a:ea typeface="+mn-ea"/>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GB" dirty="0"/>
              <a:t>Section Title Goes Here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3313" y="503204"/>
            <a:ext cx="1429035" cy="468852"/>
          </a:xfrm>
          <a:prstGeom prst="rect">
            <a:avLst/>
          </a:prstGeom>
        </p:spPr>
      </p:pic>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ja-JP" altLang="en-US" noProof="0" smtClean="0"/>
              <a:t>プレースホルダーまでドラッグするかアイコンをクリックして図を追加</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ja-JP" altLang="en-US" smtClean="0"/>
              <a:t>マスター テキストの書式設定</a:t>
            </a: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Section 1 ">
    <p:spTree>
      <p:nvGrpSpPr>
        <p:cNvPr id="1" name=""/>
        <p:cNvGrpSpPr/>
        <p:nvPr/>
      </p:nvGrpSpPr>
      <p:grpSpPr>
        <a:xfrm>
          <a:off x="0" y="0"/>
          <a:ext cx="0" cy="0"/>
          <a:chOff x="0" y="0"/>
          <a:chExt cx="0" cy="0"/>
        </a:xfrm>
      </p:grpSpPr>
      <p:sp>
        <p:nvSpPr>
          <p:cNvPr id="34" name="Text Placeholder 3"/>
          <p:cNvSpPr>
            <a:spLocks noGrp="1"/>
          </p:cNvSpPr>
          <p:nvPr>
            <p:ph type="body" sz="quarter" idx="10"/>
          </p:nvPr>
        </p:nvSpPr>
        <p:spPr>
          <a:xfrm>
            <a:off x="437767" y="1680582"/>
            <a:ext cx="8345488" cy="2867070"/>
          </a:xfrm>
          <a:prstGeom prst="rect">
            <a:avLst/>
          </a:prstGeom>
        </p:spPr>
        <p:txBody>
          <a:bodyPr lIns="0" tIns="45710" rIns="0" bIns="45710">
            <a:noAutofit/>
          </a:bodyPr>
          <a:lstStyle>
            <a:lvl1pPr marL="57149" indent="0">
              <a:lnSpc>
                <a:spcPct val="95000"/>
              </a:lnSpc>
              <a:spcBef>
                <a:spcPts val="1110"/>
              </a:spcBef>
              <a:buClr>
                <a:schemeClr val="tx1"/>
              </a:buClr>
              <a:buSzPct val="60000"/>
              <a:buFont typeface="Arial" panose="020B0604020202020204" pitchFamily="34" charset="0"/>
              <a:buNone/>
              <a:defRPr sz="750" b="0" i="0">
                <a:solidFill>
                  <a:schemeClr val="tx1"/>
                </a:solidFill>
                <a:latin typeface="+mn-lt"/>
                <a:cs typeface="CiscoSans ExtraLight"/>
              </a:defRPr>
            </a:lvl1pPr>
            <a:lvl2pPr marL="174624" indent="0">
              <a:lnSpc>
                <a:spcPct val="95000"/>
              </a:lnSpc>
              <a:spcBef>
                <a:spcPts val="450"/>
              </a:spcBef>
              <a:buClr>
                <a:schemeClr val="tx1"/>
              </a:buClr>
              <a:buSzPct val="60000"/>
              <a:buFont typeface="Arial" panose="020B0604020202020204" pitchFamily="34" charset="0"/>
              <a:buNone/>
              <a:defRPr sz="1800" b="0" i="0">
                <a:solidFill>
                  <a:schemeClr val="tx1"/>
                </a:solidFill>
                <a:latin typeface="+mn-lt"/>
                <a:cs typeface="CiscoSans ExtraLight"/>
              </a:defRPr>
            </a:lvl2pPr>
            <a:lvl3pPr marL="288924" indent="0">
              <a:buClr>
                <a:schemeClr val="tx1"/>
              </a:buClr>
              <a:buSzPct val="60000"/>
              <a:buFont typeface="Arial"/>
              <a:buNone/>
              <a:defRPr sz="1600" b="0" i="0">
                <a:solidFill>
                  <a:schemeClr val="tx1"/>
                </a:solidFill>
                <a:latin typeface="+mn-lt"/>
                <a:cs typeface="CiscoSans ExtraLight"/>
              </a:defRPr>
            </a:lvl3pPr>
            <a:lvl4pPr marL="403223" indent="0">
              <a:buClr>
                <a:schemeClr val="tx1"/>
              </a:buClr>
              <a:buSzPct val="60000"/>
              <a:buFont typeface="Arial"/>
              <a:buNone/>
              <a:defRPr sz="1400" b="0" i="0">
                <a:solidFill>
                  <a:schemeClr val="tx1"/>
                </a:solidFill>
                <a:latin typeface="+mn-lt"/>
                <a:cs typeface="CiscoSans ExtraLight"/>
              </a:defRPr>
            </a:lvl4pPr>
            <a:lvl5pPr marL="517523" indent="0">
              <a:buClr>
                <a:schemeClr val="tx1"/>
              </a:buClr>
              <a:buSzPct val="60000"/>
              <a:buFont typeface="Arial"/>
              <a:buNone/>
              <a:defRPr sz="1200" b="0" i="0">
                <a:solidFill>
                  <a:schemeClr val="tx1"/>
                </a:solidFill>
                <a:latin typeface="+mn-lt"/>
                <a:cs typeface="CiscoSans ExtraLight"/>
              </a:defRPr>
            </a:lvl5pPr>
          </a:lstStyle>
          <a:p>
            <a:pPr lvl="0"/>
            <a:r>
              <a:rPr lang="en-US" dirty="0" smtClean="0"/>
              <a:t>Click to edit Master text styles</a:t>
            </a:r>
          </a:p>
        </p:txBody>
      </p:sp>
      <p:sp>
        <p:nvSpPr>
          <p:cNvPr id="35" name="Title Placeholder 5"/>
          <p:cNvSpPr>
            <a:spLocks noGrp="1"/>
          </p:cNvSpPr>
          <p:nvPr>
            <p:ph type="title"/>
          </p:nvPr>
        </p:nvSpPr>
        <p:spPr bwMode="auto">
          <a:xfrm>
            <a:off x="437767" y="1116683"/>
            <a:ext cx="8345488" cy="5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normAutofit/>
          </a:bodyPr>
          <a:lstStyle>
            <a:lvl1pPr>
              <a:defRPr sz="2250">
                <a:solidFill>
                  <a:schemeClr val="tx2"/>
                </a:solidFill>
              </a:defRPr>
            </a:lvl1pPr>
          </a:lstStyle>
          <a:p>
            <a:pPr lvl="0"/>
            <a:r>
              <a:rPr lang="en-US" dirty="0" smtClean="0"/>
              <a:t>Click to edit Master title style</a:t>
            </a:r>
            <a:endParaRPr lang="en-GB" dirty="0"/>
          </a:p>
        </p:txBody>
      </p:sp>
    </p:spTree>
    <p:extLst/>
  </p:cSld>
  <p:clrMapOvr>
    <a:masterClrMapping/>
  </p:clrMapOvr>
  <p:transition spd="slow">
    <p:wip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858" indent="-223736">
              <a:lnSpc>
                <a:spcPct val="95000"/>
              </a:lnSpc>
              <a:spcBef>
                <a:spcPts val="1110"/>
              </a:spcBef>
              <a:buClr>
                <a:schemeClr val="tx1"/>
              </a:buClr>
              <a:buSzPct val="80000"/>
              <a:buFont typeface="Arial"/>
              <a:buChar char="•"/>
              <a:defRPr sz="3699" b="0" i="0">
                <a:solidFill>
                  <a:srgbClr val="676767"/>
                </a:solidFill>
                <a:latin typeface="+mn-lt"/>
                <a:cs typeface="CiscoSans ExtraLight"/>
              </a:defRPr>
            </a:lvl1pPr>
            <a:lvl2pPr marL="507768" indent="-215801">
              <a:lnSpc>
                <a:spcPct val="95000"/>
              </a:lnSpc>
              <a:spcBef>
                <a:spcPts val="450"/>
              </a:spcBef>
              <a:buClr>
                <a:schemeClr val="tx1"/>
              </a:buClr>
              <a:buSzPct val="80000"/>
              <a:buFont typeface="Arial"/>
              <a:buChar char="•"/>
              <a:defRPr sz="1799" b="0" i="0">
                <a:solidFill>
                  <a:srgbClr val="676767"/>
                </a:solidFill>
                <a:latin typeface="+mn-lt"/>
                <a:cs typeface="CiscoSans ExtraLight"/>
              </a:defRPr>
            </a:lvl2pPr>
            <a:lvl3pPr marL="747371" indent="-171372">
              <a:buClr>
                <a:schemeClr val="tx1"/>
              </a:buClr>
              <a:buSzPct val="80000"/>
              <a:buFont typeface="Arial"/>
              <a:buChar char="•"/>
              <a:defRPr sz="1600" b="0" i="0">
                <a:solidFill>
                  <a:srgbClr val="676767"/>
                </a:solidFill>
                <a:latin typeface="+mn-lt"/>
                <a:cs typeface="CiscoSans ExtraLight"/>
              </a:defRPr>
            </a:lvl3pPr>
            <a:lvl4pPr marL="910808" indent="-171372">
              <a:buClr>
                <a:schemeClr val="tx1"/>
              </a:buClr>
              <a:buSzPct val="80000"/>
              <a:buFont typeface="Arial"/>
              <a:buChar char="•"/>
              <a:defRPr sz="1400" b="0" i="0">
                <a:solidFill>
                  <a:srgbClr val="676767"/>
                </a:solidFill>
                <a:latin typeface="+mn-lt"/>
                <a:cs typeface="CiscoSans ExtraLight"/>
              </a:defRPr>
            </a:lvl4pPr>
            <a:lvl5pPr marL="1082180" indent="-168198">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469" y="391308"/>
            <a:ext cx="2091122" cy="788693"/>
          </a:xfrm>
          <a:prstGeom prst="rect">
            <a:avLst/>
          </a:prstGeom>
        </p:spPr>
      </p:pic>
    </p:spTree>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ja-JP" altLang="en-US" noProof="0" smtClean="0"/>
              <a:t>プレースホルダーまでドラッグするかアイコンをクリックして図を追加</a:t>
            </a:r>
            <a:endParaRPr lang="en-US" noProof="0"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sz="600" spc="20" dirty="0" err="1" smtClean="0">
                <a:solidFill>
                  <a:srgbClr val="00BCEB">
                    <a:lumMod val="75000"/>
                  </a:srgbClr>
                </a:solidFill>
                <a:latin typeface="CiscoSansTT ExtraLight"/>
                <a:ea typeface=""/>
                <a:cs typeface="CiscoSans Thin"/>
              </a:rPr>
              <a:t>Publicl</a:t>
            </a:r>
            <a:endParaRPr lang="en-US" sz="600" spc="20" dirty="0">
              <a:solidFill>
                <a:srgbClr val="00BCEB">
                  <a:lumMod val="75000"/>
                </a:srgbClr>
              </a:solidFill>
              <a:latin typeface="CiscoSansTT ExtraLight"/>
              <a:ea typeface=""/>
              <a:cs typeface="CiscoSans Thin"/>
            </a:endParaRP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ja-JP" altLang="en-US" noProof="0" smtClean="0"/>
              <a:t>プレースホルダーまでドラッグするかアイコンをクリックして図を追加</a:t>
            </a:r>
            <a:endParaRPr lang="en-US" noProof="0"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005073"/>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00BCEB">
                    <a:lumMod val="75000"/>
                  </a:srgbClr>
                </a:solidFill>
                <a:latin typeface="CiscoSansTT ExtraLight"/>
                <a:ea typeface=""/>
                <a:cs typeface="CiscoSans Thin"/>
              </a:rPr>
              <a:t>© 2017  Cisco and/or its affiliates. All rights reserved.   Cisco </a:t>
            </a:r>
            <a:r>
              <a:rPr lang="en-US" altLang="ja-JP" sz="600" spc="20" dirty="0" smtClean="0">
                <a:solidFill>
                  <a:srgbClr val="00BCEB">
                    <a:lumMod val="75000"/>
                  </a:srgbClr>
                </a:solidFill>
                <a:latin typeface="CiscoSansTT ExtraLight"/>
                <a:ea typeface=""/>
                <a:cs typeface="CiscoSans Thin"/>
              </a:rPr>
              <a:t>Public</a:t>
            </a:r>
            <a:endParaRPr lang="en-US" sz="600" spc="20" dirty="0">
              <a:solidFill>
                <a:srgbClr val="00BCEB">
                  <a:lumMod val="75000"/>
                </a:srgbClr>
              </a:solidFill>
              <a:latin typeface="CiscoSansTT ExtraLight"/>
              <a:ea typeface=""/>
              <a:cs typeface="CiscoSans Thin"/>
            </a:endParaRPr>
          </a:p>
        </p:txBody>
      </p:sp>
    </p:spTree>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5073"/>
              </a:solidFill>
            </a:endParaRP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073"/>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ea typeface="CiscoSansTT Thin" charset="0"/>
                <a:cs typeface="CiscoSansTT Thin" charset="0"/>
              </a:defRPr>
            </a:lvl1pPr>
          </a:lstStyle>
          <a:p>
            <a:r>
              <a:rPr lang="en-GB" dirty="0"/>
              <a:t>Section Title Goes Here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3313" y="503204"/>
            <a:ext cx="1429035" cy="468852"/>
          </a:xfrm>
          <a:prstGeom prst="rect">
            <a:avLst/>
          </a:prstGeom>
        </p:spPr>
      </p:pic>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642705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theme" Target="../theme/theme2.xml"/><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slideLayout" Target="../slideLayouts/slideLayout65.xml"/><Relationship Id="rId25" Type="http://schemas.openxmlformats.org/officeDocument/2006/relationships/slideLayout" Target="../slideLayouts/slideLayout66.xml"/><Relationship Id="rId26" Type="http://schemas.openxmlformats.org/officeDocument/2006/relationships/slideLayout" Target="../slideLayouts/slideLayout67.xml"/><Relationship Id="rId27" Type="http://schemas.openxmlformats.org/officeDocument/2006/relationships/slideLayout" Target="../slideLayouts/slideLayout68.xml"/><Relationship Id="rId28" Type="http://schemas.openxmlformats.org/officeDocument/2006/relationships/slideLayout" Target="../slideLayouts/slideLayout69.xml"/><Relationship Id="rId29" Type="http://schemas.openxmlformats.org/officeDocument/2006/relationships/slideLayout" Target="../slideLayouts/slideLayout70.xml"/><Relationship Id="rId30" Type="http://schemas.openxmlformats.org/officeDocument/2006/relationships/slideLayout" Target="../slideLayouts/slideLayout71.xml"/><Relationship Id="rId31" Type="http://schemas.openxmlformats.org/officeDocument/2006/relationships/theme" Target="../theme/theme3.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80.xml"/><Relationship Id="rId20" Type="http://schemas.openxmlformats.org/officeDocument/2006/relationships/slideLayout" Target="../slideLayouts/slideLayout91.xml"/><Relationship Id="rId21" Type="http://schemas.openxmlformats.org/officeDocument/2006/relationships/slideLayout" Target="../slideLayouts/slideLayout92.xml"/><Relationship Id="rId22" Type="http://schemas.openxmlformats.org/officeDocument/2006/relationships/slideLayout" Target="../slideLayouts/slideLayout93.xml"/><Relationship Id="rId23" Type="http://schemas.openxmlformats.org/officeDocument/2006/relationships/slideLayout" Target="../slideLayouts/slideLayout94.xml"/><Relationship Id="rId24" Type="http://schemas.openxmlformats.org/officeDocument/2006/relationships/slideLayout" Target="../slideLayouts/slideLayout95.xml"/><Relationship Id="rId25" Type="http://schemas.openxmlformats.org/officeDocument/2006/relationships/slideLayout" Target="../slideLayouts/slideLayout96.xml"/><Relationship Id="rId26" Type="http://schemas.openxmlformats.org/officeDocument/2006/relationships/slideLayout" Target="../slideLayouts/slideLayout97.xml"/><Relationship Id="rId27" Type="http://schemas.openxmlformats.org/officeDocument/2006/relationships/slideLayout" Target="../slideLayouts/slideLayout98.xml"/><Relationship Id="rId28" Type="http://schemas.openxmlformats.org/officeDocument/2006/relationships/slideLayout" Target="../slideLayouts/slideLayout99.xml"/><Relationship Id="rId29" Type="http://schemas.openxmlformats.org/officeDocument/2006/relationships/slideLayout" Target="../slideLayouts/slideLayout100.xml"/><Relationship Id="rId30" Type="http://schemas.openxmlformats.org/officeDocument/2006/relationships/slideLayout" Target="../slideLayouts/slideLayout101.xml"/><Relationship Id="rId31" Type="http://schemas.openxmlformats.org/officeDocument/2006/relationships/theme" Target="../theme/theme4.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Relationship Id="rId14" Type="http://schemas.openxmlformats.org/officeDocument/2006/relationships/slideLayout" Target="../slideLayouts/slideLayout85.xml"/><Relationship Id="rId15" Type="http://schemas.openxmlformats.org/officeDocument/2006/relationships/slideLayout" Target="../slideLayouts/slideLayout86.xml"/><Relationship Id="rId16" Type="http://schemas.openxmlformats.org/officeDocument/2006/relationships/slideLayout" Target="../slideLayouts/slideLayout87.xml"/><Relationship Id="rId17" Type="http://schemas.openxmlformats.org/officeDocument/2006/relationships/slideLayout" Target="../slideLayouts/slideLayout88.xml"/><Relationship Id="rId18" Type="http://schemas.openxmlformats.org/officeDocument/2006/relationships/slideLayout" Target="../slideLayouts/slideLayout89.xml"/><Relationship Id="rId19" Type="http://schemas.openxmlformats.org/officeDocument/2006/relationships/slideLayout" Target="../slideLayouts/slideLayout90.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a:t>
            </a:r>
            <a:r>
              <a:rPr lang="en-US" sz="600" spc="20" dirty="0" smtClean="0">
                <a:solidFill>
                  <a:srgbClr val="FFFFFF">
                    <a:lumMod val="65000"/>
                  </a:srgbClr>
                </a:solidFill>
                <a:latin typeface="CiscoSansTT ExtraLight"/>
                <a:ea typeface=""/>
                <a:cs typeface="CiscoSans Thin"/>
              </a:rPr>
              <a:t>Public</a:t>
            </a:r>
            <a:endParaRPr lang="en-US" sz="600" spc="20" dirty="0">
              <a:solidFill>
                <a:srgbClr val="FFFFFF">
                  <a:lumMod val="65000"/>
                </a:srgbClr>
              </a:solidFill>
              <a:latin typeface="CiscoSansTT ExtraLight"/>
              <a:ea typeface=""/>
              <a:cs typeface="CiscoSans Thin"/>
            </a:endParaRPr>
          </a:p>
        </p:txBody>
      </p:sp>
    </p:spTree>
    <p:extLst>
      <p:ext uri="{BB962C8B-B14F-4D97-AF65-F5344CB8AC3E}">
        <p14:creationId xmlns:p14="http://schemas.microsoft.com/office/powerpoint/2010/main" val="1394523088"/>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 id="2147484174" r:id="rId18"/>
    <p:sldLayoutId id="2147484182" r:id="rId19"/>
    <p:sldLayoutId id="2147484184" r:id="rId20"/>
    <p:sldLayoutId id="2147484186" r:id="rId21"/>
    <p:sldLayoutId id="2147484187" r:id="rId22"/>
    <p:sldLayoutId id="2147484188" r:id="rId23"/>
    <p:sldLayoutId id="2147484189" r:id="rId24"/>
    <p:sldLayoutId id="2147484190" r:id="rId25"/>
    <p:sldLayoutId id="2147484191" r:id="rId26"/>
    <p:sldLayoutId id="2147484204" r:id="rId27"/>
    <p:sldLayoutId id="2147484283" r:id="rId28"/>
    <p:sldLayoutId id="2147484284" r:id="rId29"/>
    <p:sldLayoutId id="2147484285" r:id="rId30"/>
    <p:sldLayoutId id="2147484286" r:id="rId31"/>
    <p:sldLayoutId id="2147484287" r:id="rId32"/>
    <p:sldLayoutId id="2147484288" r:id="rId33"/>
    <p:sldLayoutId id="2147484289" r:id="rId34"/>
    <p:sldLayoutId id="2147484290" r:id="rId35"/>
    <p:sldLayoutId id="2147484291" r:id="rId36"/>
    <p:sldLayoutId id="2147484292" r:id="rId37"/>
    <p:sldLayoutId id="2147484293" r:id="rId38"/>
  </p:sldLayoutIdLst>
  <p:txStyles>
    <p:titleStyle>
      <a:lvl1pPr algn="l" defTabSz="684213" rtl="0" eaLnBrk="1" fontAlgn="base" hangingPunct="1">
        <a:lnSpc>
          <a:spcPct val="80000"/>
        </a:lnSpc>
        <a:spcBef>
          <a:spcPct val="0"/>
        </a:spcBef>
        <a:spcAft>
          <a:spcPct val="0"/>
        </a:spcAft>
        <a:defRPr kumimoji="1"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a:t>
            </a:r>
            <a:r>
              <a:rPr lang="en-US" sz="600" spc="20" dirty="0" smtClean="0">
                <a:solidFill>
                  <a:srgbClr val="FFFFFF">
                    <a:lumMod val="65000"/>
                  </a:srgbClr>
                </a:solidFill>
                <a:latin typeface="CiscoSansTT ExtraLight"/>
                <a:ea typeface=""/>
                <a:cs typeface="CiscoSans Thin"/>
              </a:rPr>
              <a:t>Public</a:t>
            </a:r>
            <a:endParaRPr lang="en-US" sz="600" spc="20" dirty="0">
              <a:solidFill>
                <a:srgbClr val="FFFFFF">
                  <a:lumMod val="65000"/>
                </a:srgbClr>
              </a:solidFill>
              <a:latin typeface="CiscoSansTT ExtraLight"/>
              <a:ea typeface=""/>
              <a:cs typeface="CiscoSans Thin"/>
            </a:endParaRPr>
          </a:p>
        </p:txBody>
      </p:sp>
    </p:spTree>
    <p:extLst>
      <p:ext uri="{BB962C8B-B14F-4D97-AF65-F5344CB8AC3E}">
        <p14:creationId xmlns:p14="http://schemas.microsoft.com/office/powerpoint/2010/main" val="199973335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Cisco </a:t>
            </a:r>
            <a:r>
              <a:rPr lang="en-US" altLang="ja-JP" sz="600" spc="20" baseline="0" dirty="0" smtClean="0">
                <a:solidFill>
                  <a:schemeClr val="bg2">
                    <a:lumMod val="65000"/>
                  </a:schemeClr>
                </a:solidFill>
                <a:latin typeface="+mn-lt"/>
                <a:ea typeface="+mn-ea"/>
                <a:cs typeface="CiscoSans Thin"/>
              </a:rPr>
              <a:t>Public</a:t>
            </a:r>
            <a:endParaRPr lang="en-US" sz="600" spc="20" baseline="0" dirty="0">
              <a:solidFill>
                <a:schemeClr val="bg2">
                  <a:lumMod val="65000"/>
                </a:schemeClr>
              </a:solidFill>
              <a:latin typeface="+mn-lt"/>
              <a:ea typeface="+mn-ea"/>
              <a:cs typeface="CiscoSans Thin"/>
            </a:endParaRPr>
          </a:p>
        </p:txBody>
      </p:sp>
    </p:spTree>
    <p:extLst>
      <p:ext uri="{BB962C8B-B14F-4D97-AF65-F5344CB8AC3E}">
        <p14:creationId xmlns:p14="http://schemas.microsoft.com/office/powerpoint/2010/main" val="544782166"/>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 id="2147484223" r:id="rId18"/>
    <p:sldLayoutId id="2147484224" r:id="rId19"/>
    <p:sldLayoutId id="2147484225" r:id="rId20"/>
    <p:sldLayoutId id="2147484226" r:id="rId21"/>
    <p:sldLayoutId id="2147484227" r:id="rId22"/>
    <p:sldLayoutId id="2147484228" r:id="rId23"/>
    <p:sldLayoutId id="2147484229" r:id="rId24"/>
    <p:sldLayoutId id="2147484230" r:id="rId25"/>
    <p:sldLayoutId id="2147484231" r:id="rId26"/>
    <p:sldLayoutId id="2147484232" r:id="rId27"/>
    <p:sldLayoutId id="2147484233" r:id="rId28"/>
    <p:sldLayoutId id="2147484234" r:id="rId29"/>
    <p:sldLayoutId id="2147484235" r:id="rId30"/>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dirty="0">
                <a:solidFill>
                  <a:srgbClr val="FFFFFF">
                    <a:lumMod val="65000"/>
                  </a:srgbClr>
                </a:solidFill>
                <a:latin typeface="CiscoSansTT ExtraLight"/>
                <a:ea typeface=""/>
                <a:cs typeface="CiscoSans Thin"/>
              </a:rPr>
              <a:t>© 2017  Cisco and/or its affiliates. All rights reserved.   Cisco </a:t>
            </a:r>
            <a:r>
              <a:rPr lang="en-US" altLang="ja-JP" sz="600" spc="20" dirty="0" smtClean="0">
                <a:solidFill>
                  <a:srgbClr val="FFFFFF">
                    <a:lumMod val="65000"/>
                  </a:srgbClr>
                </a:solidFill>
                <a:latin typeface="CiscoSansTT ExtraLight"/>
                <a:ea typeface=""/>
                <a:cs typeface="CiscoSans Thin"/>
              </a:rPr>
              <a:t>Public</a:t>
            </a:r>
            <a:endParaRPr lang="en-US" sz="600" spc="20" dirty="0">
              <a:solidFill>
                <a:srgbClr val="FFFFFF">
                  <a:lumMod val="65000"/>
                </a:srgbClr>
              </a:solidFill>
              <a:latin typeface="CiscoSansTT ExtraLight"/>
              <a:ea typeface=""/>
              <a:cs typeface="CiscoSans Thin"/>
            </a:endParaRPr>
          </a:p>
        </p:txBody>
      </p:sp>
    </p:spTree>
    <p:extLst>
      <p:ext uri="{BB962C8B-B14F-4D97-AF65-F5344CB8AC3E}">
        <p14:creationId xmlns:p14="http://schemas.microsoft.com/office/powerpoint/2010/main" val="2009289266"/>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67" r:id="rId27"/>
    <p:sldLayoutId id="2147484268" r:id="rId28"/>
    <p:sldLayoutId id="2147484269" r:id="rId29"/>
    <p:sldLayoutId id="2147484270" r:id="rId30"/>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9.tiff"/><Relationship Id="rId6" Type="http://schemas.openxmlformats.org/officeDocument/2006/relationships/image" Target="../media/image50.png"/><Relationship Id="rId7" Type="http://schemas.microsoft.com/office/2007/relationships/hdphoto" Target="../media/hdphoto3.wdp"/><Relationship Id="rId8"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15.xml.rels><?xml version="1.0" encoding="UTF-8" standalone="yes"?>
<Relationships xmlns="http://schemas.openxmlformats.org/package/2006/relationships"><Relationship Id="rId11" Type="http://schemas.openxmlformats.org/officeDocument/2006/relationships/image" Target="../media/image49.tiff"/><Relationship Id="rId12" Type="http://schemas.openxmlformats.org/officeDocument/2006/relationships/image" Target="../media/image59.png"/><Relationship Id="rId13" Type="http://schemas.microsoft.com/office/2007/relationships/hdphoto" Target="../media/hdphoto5.wdp"/><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microsoft.com/office/2007/relationships/hdphoto" Target="../media/hdphoto4.wdp"/><Relationship Id="rId7" Type="http://schemas.openxmlformats.org/officeDocument/2006/relationships/image" Target="../media/image55.jpeg"/><Relationship Id="rId8" Type="http://schemas.openxmlformats.org/officeDocument/2006/relationships/image" Target="../media/image56.png"/><Relationship Id="rId9" Type="http://schemas.openxmlformats.org/officeDocument/2006/relationships/image" Target="../media/image57.png"/><Relationship Id="rId10"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s://www.youtube.com/watch?v=-m88ht24syQ&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emf"/><Relationship Id="rId7" Type="http://schemas.openxmlformats.org/officeDocument/2006/relationships/image" Target="../media/image63.emf"/><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4" Type="http://schemas.microsoft.com/office/2007/relationships/hdphoto" Target="../media/hdphoto6.wdp"/><Relationship Id="rId5" Type="http://schemas.openxmlformats.org/officeDocument/2006/relationships/image" Target="../media/image66.png"/><Relationship Id="rId6" Type="http://schemas.openxmlformats.org/officeDocument/2006/relationships/image" Target="../media/image67.tiff"/><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tiff"/><Relationship Id="rId10" Type="http://schemas.openxmlformats.org/officeDocument/2006/relationships/image" Target="../media/image71.png"/><Relationship Id="rId1" Type="http://schemas.openxmlformats.org/officeDocument/2006/relationships/slideLayout" Target="../slideLayouts/slideLayout10.xml"/><Relationship Id="rId2" Type="http://schemas.openxmlformats.org/officeDocument/2006/relationships/image" Target="../media/image6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4.png"/><Relationship Id="rId3"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jpeg"/><Relationship Id="rId6" Type="http://schemas.openxmlformats.org/officeDocument/2006/relationships/image" Target="../media/image79.wmf"/><Relationship Id="rId7" Type="http://schemas.openxmlformats.org/officeDocument/2006/relationships/image" Target="../media/image80.wmf"/><Relationship Id="rId8" Type="http://schemas.openxmlformats.org/officeDocument/2006/relationships/image" Target="../media/image81.jpeg"/><Relationship Id="rId9" Type="http://schemas.openxmlformats.org/officeDocument/2006/relationships/image" Target="../media/image82.png"/><Relationship Id="rId10" Type="http://schemas.openxmlformats.org/officeDocument/2006/relationships/image" Target="../media/image83.png"/><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jpeg"/><Relationship Id="rId7" Type="http://schemas.openxmlformats.org/officeDocument/2006/relationships/image" Target="../media/image79.wmf"/><Relationship Id="rId8" Type="http://schemas.openxmlformats.org/officeDocument/2006/relationships/image" Target="../media/image80.wmf"/><Relationship Id="rId9" Type="http://schemas.openxmlformats.org/officeDocument/2006/relationships/image" Target="../media/image88.jpeg"/><Relationship Id="rId10" Type="http://schemas.openxmlformats.org/officeDocument/2006/relationships/image" Target="../media/image89.png"/><Relationship Id="rId11" Type="http://schemas.openxmlformats.org/officeDocument/2006/relationships/image" Target="../media/image90.png"/><Relationship Id="rId1" Type="http://schemas.openxmlformats.org/officeDocument/2006/relationships/slideLayout" Target="../slideLayouts/slideLayout36.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1.png"/><Relationship Id="rId3" Type="http://schemas.openxmlformats.org/officeDocument/2006/relationships/image" Target="../media/image92.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tiff"/><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1" Type="http://schemas.openxmlformats.org/officeDocument/2006/relationships/slideLayout" Target="../slideLayouts/slideLayout37.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4.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D3D"/>
        </a:soli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260" y="-91463"/>
            <a:ext cx="3633457" cy="3633457"/>
          </a:xfrm>
          <a:prstGeom prst="rect">
            <a:avLst/>
          </a:prstGeom>
        </p:spPr>
      </p:pic>
      <p:sp>
        <p:nvSpPr>
          <p:cNvPr id="9" name="円/楕円 8"/>
          <p:cNvSpPr/>
          <p:nvPr/>
        </p:nvSpPr>
        <p:spPr>
          <a:xfrm>
            <a:off x="8257475" y="2362779"/>
            <a:ext cx="651242" cy="65124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807" y="3041804"/>
            <a:ext cx="632383" cy="2352678"/>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987" y="3680123"/>
            <a:ext cx="632383" cy="2352678"/>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679" y="3482149"/>
            <a:ext cx="632383" cy="2352678"/>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9968" y="1992762"/>
            <a:ext cx="1313014" cy="5143500"/>
          </a:xfrm>
          <a:prstGeom prst="rect">
            <a:avLst/>
          </a:prstGeom>
        </p:spPr>
      </p:pic>
      <p:sp>
        <p:nvSpPr>
          <p:cNvPr id="18" name="円/楕円 17"/>
          <p:cNvSpPr/>
          <p:nvPr/>
        </p:nvSpPr>
        <p:spPr>
          <a:xfrm>
            <a:off x="3129557" y="2890752"/>
            <a:ext cx="651242" cy="651242"/>
          </a:xfrm>
          <a:prstGeom prst="ellipse">
            <a:avLst/>
          </a:prstGeom>
          <a:solidFill>
            <a:schemeClr val="bg2">
              <a:alpha val="3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2" name="Subtitle 1"/>
          <p:cNvSpPr>
            <a:spLocks noGrp="1"/>
          </p:cNvSpPr>
          <p:nvPr>
            <p:ph type="subTitle" idx="1"/>
          </p:nvPr>
        </p:nvSpPr>
        <p:spPr>
          <a:xfrm>
            <a:off x="469496" y="3868768"/>
            <a:ext cx="8296421" cy="793885"/>
          </a:xfrm>
        </p:spPr>
        <p:txBody>
          <a:bodyPr/>
          <a:lstStyle/>
          <a:p>
            <a:r>
              <a:rPr lang="ja-JP" altLang="en-US" dirty="0" smtClean="0">
                <a:latin typeface="MS PGothic" charset="-128"/>
                <a:ea typeface="MS PGothic" charset="-128"/>
                <a:cs typeface="MS PGothic" charset="-128"/>
              </a:rPr>
              <a:t>シスコシステムズ合同会社</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ボリュームプログラム推進室</a:t>
            </a:r>
            <a:r>
              <a:rPr lang="en-US" altLang="ja-JP" dirty="0">
                <a:latin typeface="MS PGothic" charset="-128"/>
                <a:ea typeface="MS PGothic" charset="-128"/>
                <a:cs typeface="MS PGothic" charset="-128"/>
              </a:rPr>
              <a:t/>
            </a:r>
            <a:br>
              <a:rPr lang="en-US" altLang="ja-JP" dirty="0">
                <a:latin typeface="MS PGothic" charset="-128"/>
                <a:ea typeface="MS PGothic" charset="-128"/>
                <a:cs typeface="MS PGothic" charset="-128"/>
              </a:rPr>
            </a:br>
            <a:r>
              <a:rPr lang="ja-JP" altLang="en-US" dirty="0" smtClean="0">
                <a:latin typeface="MS PGothic" charset="-128"/>
                <a:ea typeface="MS PGothic" charset="-128"/>
                <a:cs typeface="MS PGothic" charset="-128"/>
              </a:rPr>
              <a:t>ポートフォリオ</a:t>
            </a:r>
            <a:r>
              <a:rPr lang="en-US" altLang="ja-JP" dirty="0" smtClean="0">
                <a:latin typeface="MS PGothic" charset="-128"/>
                <a:ea typeface="MS PGothic" charset="-128"/>
                <a:cs typeface="MS PGothic" charset="-128"/>
              </a:rPr>
              <a:t>BDM</a:t>
            </a:r>
            <a:r>
              <a:rPr lang="ja-JP" altLang="en-US" dirty="0" smtClean="0">
                <a:latin typeface="MS PGothic" charset="-128"/>
                <a:ea typeface="MS PGothic" charset="-128"/>
                <a:cs typeface="MS PGothic" charset="-128"/>
              </a:rPr>
              <a:t>　渡邊靖博</a:t>
            </a:r>
            <a:endParaRPr lang="en-US" altLang="ja-JP" dirty="0" smtClean="0">
              <a:latin typeface="MS PGothic" charset="-128"/>
              <a:ea typeface="MS PGothic" charset="-128"/>
              <a:cs typeface="MS PGothic" charset="-128"/>
            </a:endParaRPr>
          </a:p>
        </p:txBody>
      </p:sp>
      <p:sp>
        <p:nvSpPr>
          <p:cNvPr id="4" name="Text Placeholder 3"/>
          <p:cNvSpPr>
            <a:spLocks noGrp="1"/>
          </p:cNvSpPr>
          <p:nvPr>
            <p:ph type="body" sz="quarter" idx="12"/>
          </p:nvPr>
        </p:nvSpPr>
        <p:spPr>
          <a:xfrm>
            <a:off x="469496" y="4662653"/>
            <a:ext cx="8296421" cy="288131"/>
          </a:xfrm>
        </p:spPr>
        <p:txBody>
          <a:bodyPr/>
          <a:lstStyle/>
          <a:p>
            <a:r>
              <a:rPr lang="en-US" dirty="0" smtClean="0">
                <a:latin typeface="MS PGothic" charset="-128"/>
                <a:ea typeface="MS PGothic" charset="-128"/>
                <a:cs typeface="MS PGothic" charset="-128"/>
              </a:rPr>
              <a:t>Date</a:t>
            </a:r>
            <a:r>
              <a:rPr lang="en-US" altLang="ja-JP" dirty="0" smtClean="0">
                <a:latin typeface="MS PGothic" charset="-128"/>
                <a:ea typeface="MS PGothic" charset="-128"/>
                <a:cs typeface="MS PGothic" charset="-128"/>
              </a:rPr>
              <a:t>:</a:t>
            </a:r>
            <a:r>
              <a:rPr lang="ja-JP" altLang="en-US" dirty="0" smtClean="0">
                <a:latin typeface="MS PGothic" charset="-128"/>
                <a:ea typeface="MS PGothic" charset="-128"/>
                <a:cs typeface="MS PGothic" charset="-128"/>
              </a:rPr>
              <a:t> </a:t>
            </a:r>
            <a:r>
              <a:rPr lang="en-US" altLang="ja-JP" dirty="0" smtClean="0">
                <a:latin typeface="MS PGothic" charset="-128"/>
                <a:ea typeface="MS PGothic" charset="-128"/>
                <a:cs typeface="MS PGothic" charset="-128"/>
              </a:rPr>
              <a:t>2017/12/15</a:t>
            </a:r>
            <a:endParaRPr lang="en-US" dirty="0">
              <a:latin typeface="MS PGothic" charset="-128"/>
              <a:ea typeface="MS PGothic" charset="-128"/>
              <a:cs typeface="MS PGothic" charset="-128"/>
            </a:endParaRPr>
          </a:p>
        </p:txBody>
      </p:sp>
      <p:sp>
        <p:nvSpPr>
          <p:cNvPr id="6" name="Title 5"/>
          <p:cNvSpPr>
            <a:spLocks noGrp="1"/>
          </p:cNvSpPr>
          <p:nvPr>
            <p:ph type="ctrTitle"/>
          </p:nvPr>
        </p:nvSpPr>
        <p:spPr>
          <a:xfrm>
            <a:off x="425765" y="2133163"/>
            <a:ext cx="8340152" cy="1151544"/>
          </a:xfrm>
        </p:spPr>
        <p:txBody>
          <a:bodyPr/>
          <a:lstStyle/>
          <a:p>
            <a:r>
              <a:rPr lang="en-US" sz="2800" b="1" dirty="0" smtClean="0">
                <a:effectLst>
                  <a:glow rad="228600">
                    <a:srgbClr val="FFAD3D">
                      <a:alpha val="40000"/>
                    </a:srgbClr>
                  </a:glow>
                </a:effectLst>
                <a:latin typeface="MS PGothic" charset="-128"/>
                <a:ea typeface="MS PGothic" charset="-128"/>
                <a:cs typeface="MS PGothic" charset="-128"/>
              </a:rPr>
              <a:t>Cisco </a:t>
            </a:r>
            <a:r>
              <a:rPr lang="ja-JP" altLang="en-US" sz="2800" b="1" dirty="0" smtClean="0">
                <a:effectLst>
                  <a:glow rad="228600">
                    <a:srgbClr val="FFAD3D">
                      <a:alpha val="40000"/>
                    </a:srgbClr>
                  </a:glow>
                </a:effectLst>
                <a:latin typeface="MS PGothic" charset="-128"/>
                <a:ea typeface="MS PGothic" charset="-128"/>
                <a:cs typeface="MS PGothic" charset="-128"/>
              </a:rPr>
              <a:t>セキュリティ製品と事例紹介</a:t>
            </a:r>
            <a:endParaRPr lang="en-US" sz="2800" b="1" dirty="0">
              <a:effectLst>
                <a:glow rad="228600">
                  <a:srgbClr val="FFAD3D">
                    <a:alpha val="40000"/>
                  </a:srgbClr>
                </a:glow>
              </a:effectLst>
              <a:latin typeface="MS PGothic" charset="-128"/>
              <a:ea typeface="MS PGothic" charset="-128"/>
              <a:cs typeface="MS PGothic" charset="-128"/>
            </a:endParaRPr>
          </a:p>
        </p:txBody>
      </p:sp>
      <p:sp>
        <p:nvSpPr>
          <p:cNvPr id="3" name="テキスト プレースホルダー 2"/>
          <p:cNvSpPr>
            <a:spLocks noGrp="1"/>
          </p:cNvSpPr>
          <p:nvPr>
            <p:ph type="body" sz="quarter" idx="13"/>
          </p:nvPr>
        </p:nvSpPr>
        <p:spPr/>
        <p:txBody>
          <a:bodyPr/>
          <a:lstStyle/>
          <a:p>
            <a:r>
              <a:rPr kumimoji="1" lang="en-US" altLang="ja-JP" dirty="0" smtClean="0">
                <a:latin typeface="MS PGothic" charset="-128"/>
                <a:ea typeface="MS PGothic" charset="-128"/>
                <a:cs typeface="MS PGothic" charset="-128"/>
              </a:rPr>
              <a:t>Cisco </a:t>
            </a:r>
            <a:r>
              <a:rPr kumimoji="1" lang="en-US" altLang="ja-JP" b="1" dirty="0" smtClean="0">
                <a:latin typeface="MS PGothic" charset="-128"/>
                <a:ea typeface="MS PGothic" charset="-128"/>
                <a:cs typeface="MS PGothic" charset="-128"/>
              </a:rPr>
              <a:t>AMP</a:t>
            </a:r>
            <a:r>
              <a:rPr kumimoji="1" lang="en-US" altLang="ja-JP" dirty="0" smtClean="0">
                <a:latin typeface="MS PGothic" charset="-128"/>
                <a:ea typeface="MS PGothic" charset="-128"/>
                <a:cs typeface="MS PGothic" charset="-128"/>
              </a:rPr>
              <a:t> for Endpoints &amp; </a:t>
            </a:r>
            <a:r>
              <a:rPr kumimoji="1" lang="en-US" altLang="ja-JP" dirty="0" err="1" smtClean="0">
                <a:latin typeface="MS PGothic" charset="-128"/>
                <a:ea typeface="MS PGothic" charset="-128"/>
                <a:cs typeface="MS PGothic" charset="-128"/>
              </a:rPr>
              <a:t>Talos</a:t>
            </a:r>
            <a:endParaRPr kumimoji="1"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9443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100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000"/>
                                        <p:tgtEl>
                                          <p:spTgt spid="14"/>
                                        </p:tgtEl>
                                      </p:cBhvr>
                                    </p:animEffect>
                                  </p:childTnLst>
                                </p:cTn>
                              </p:par>
                              <p:par>
                                <p:cTn id="14" presetID="22" presetClass="entr" presetSubtype="4"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200"/>
                                        <p:tgtEl>
                                          <p:spTgt spid="16"/>
                                        </p:tgtEl>
                                      </p:cBhvr>
                                    </p:animEffect>
                                  </p:childTnLst>
                                </p:cTn>
                              </p:par>
                              <p:par>
                                <p:cTn id="17" presetID="22" presetClass="entr" presetSubtype="1"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1200"/>
                                        <p:tgtEl>
                                          <p:spTgt spid="15"/>
                                        </p:tgtEl>
                                      </p:cBhvr>
                                    </p:animEffect>
                                  </p:childTnLst>
                                </p:cTn>
                              </p:par>
                            </p:childTnLst>
                          </p:cTn>
                        </p:par>
                        <p:par>
                          <p:cTn id="20" fill="hold">
                            <p:stCondLst>
                              <p:cond delay="22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90">
                                          <p:stCondLst>
                                            <p:cond delay="0"/>
                                          </p:stCondLst>
                                        </p:cTn>
                                        <p:tgtEl>
                                          <p:spTgt spid="9"/>
                                        </p:tgtEl>
                                      </p:cBhvr>
                                    </p:animEffect>
                                    <p:anim calcmode="lin" valueType="num">
                                      <p:cBhvr>
                                        <p:cTn id="2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29" dur="13">
                                          <p:stCondLst>
                                            <p:cond delay="325"/>
                                          </p:stCondLst>
                                        </p:cTn>
                                        <p:tgtEl>
                                          <p:spTgt spid="9"/>
                                        </p:tgtEl>
                                      </p:cBhvr>
                                      <p:to x="100000" y="60000"/>
                                    </p:animScale>
                                    <p:animScale>
                                      <p:cBhvr>
                                        <p:cTn id="30" dur="83" decel="50000">
                                          <p:stCondLst>
                                            <p:cond delay="338"/>
                                          </p:stCondLst>
                                        </p:cTn>
                                        <p:tgtEl>
                                          <p:spTgt spid="9"/>
                                        </p:tgtEl>
                                      </p:cBhvr>
                                      <p:to x="100000" y="100000"/>
                                    </p:animScale>
                                    <p:animScale>
                                      <p:cBhvr>
                                        <p:cTn id="31" dur="13">
                                          <p:stCondLst>
                                            <p:cond delay="656"/>
                                          </p:stCondLst>
                                        </p:cTn>
                                        <p:tgtEl>
                                          <p:spTgt spid="9"/>
                                        </p:tgtEl>
                                      </p:cBhvr>
                                      <p:to x="100000" y="80000"/>
                                    </p:animScale>
                                    <p:animScale>
                                      <p:cBhvr>
                                        <p:cTn id="32" dur="83" decel="50000">
                                          <p:stCondLst>
                                            <p:cond delay="669"/>
                                          </p:stCondLst>
                                        </p:cTn>
                                        <p:tgtEl>
                                          <p:spTgt spid="9"/>
                                        </p:tgtEl>
                                      </p:cBhvr>
                                      <p:to x="100000" y="100000"/>
                                    </p:animScale>
                                    <p:animScale>
                                      <p:cBhvr>
                                        <p:cTn id="33" dur="13">
                                          <p:stCondLst>
                                            <p:cond delay="821"/>
                                          </p:stCondLst>
                                        </p:cTn>
                                        <p:tgtEl>
                                          <p:spTgt spid="9"/>
                                        </p:tgtEl>
                                      </p:cBhvr>
                                      <p:to x="100000" y="90000"/>
                                    </p:animScale>
                                    <p:animScale>
                                      <p:cBhvr>
                                        <p:cTn id="34" dur="83" decel="50000">
                                          <p:stCondLst>
                                            <p:cond delay="834"/>
                                          </p:stCondLst>
                                        </p:cTn>
                                        <p:tgtEl>
                                          <p:spTgt spid="9"/>
                                        </p:tgtEl>
                                      </p:cBhvr>
                                      <p:to x="100000" y="100000"/>
                                    </p:animScale>
                                    <p:animScale>
                                      <p:cBhvr>
                                        <p:cTn id="35" dur="13">
                                          <p:stCondLst>
                                            <p:cond delay="904"/>
                                          </p:stCondLst>
                                        </p:cTn>
                                        <p:tgtEl>
                                          <p:spTgt spid="9"/>
                                        </p:tgtEl>
                                      </p:cBhvr>
                                      <p:to x="100000" y="95000"/>
                                    </p:animScale>
                                    <p:animScale>
                                      <p:cBhvr>
                                        <p:cTn id="36" dur="83" decel="50000">
                                          <p:stCondLst>
                                            <p:cond delay="917"/>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90">
                                          <p:stCondLst>
                                            <p:cond delay="0"/>
                                          </p:stCondLst>
                                        </p:cTn>
                                        <p:tgtEl>
                                          <p:spTgt spid="18"/>
                                        </p:tgtEl>
                                      </p:cBhvr>
                                    </p:animEffect>
                                    <p:anim calcmode="lin" valueType="num">
                                      <p:cBhvr>
                                        <p:cTn id="4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45" dur="13">
                                          <p:stCondLst>
                                            <p:cond delay="325"/>
                                          </p:stCondLst>
                                        </p:cTn>
                                        <p:tgtEl>
                                          <p:spTgt spid="18"/>
                                        </p:tgtEl>
                                      </p:cBhvr>
                                      <p:to x="100000" y="60000"/>
                                    </p:animScale>
                                    <p:animScale>
                                      <p:cBhvr>
                                        <p:cTn id="46" dur="83" decel="50000">
                                          <p:stCondLst>
                                            <p:cond delay="338"/>
                                          </p:stCondLst>
                                        </p:cTn>
                                        <p:tgtEl>
                                          <p:spTgt spid="18"/>
                                        </p:tgtEl>
                                      </p:cBhvr>
                                      <p:to x="100000" y="100000"/>
                                    </p:animScale>
                                    <p:animScale>
                                      <p:cBhvr>
                                        <p:cTn id="47" dur="13">
                                          <p:stCondLst>
                                            <p:cond delay="656"/>
                                          </p:stCondLst>
                                        </p:cTn>
                                        <p:tgtEl>
                                          <p:spTgt spid="18"/>
                                        </p:tgtEl>
                                      </p:cBhvr>
                                      <p:to x="100000" y="80000"/>
                                    </p:animScale>
                                    <p:animScale>
                                      <p:cBhvr>
                                        <p:cTn id="48" dur="83" decel="50000">
                                          <p:stCondLst>
                                            <p:cond delay="669"/>
                                          </p:stCondLst>
                                        </p:cTn>
                                        <p:tgtEl>
                                          <p:spTgt spid="18"/>
                                        </p:tgtEl>
                                      </p:cBhvr>
                                      <p:to x="100000" y="100000"/>
                                    </p:animScale>
                                    <p:animScale>
                                      <p:cBhvr>
                                        <p:cTn id="49" dur="13">
                                          <p:stCondLst>
                                            <p:cond delay="821"/>
                                          </p:stCondLst>
                                        </p:cTn>
                                        <p:tgtEl>
                                          <p:spTgt spid="18"/>
                                        </p:tgtEl>
                                      </p:cBhvr>
                                      <p:to x="100000" y="90000"/>
                                    </p:animScale>
                                    <p:animScale>
                                      <p:cBhvr>
                                        <p:cTn id="50" dur="83" decel="50000">
                                          <p:stCondLst>
                                            <p:cond delay="834"/>
                                          </p:stCondLst>
                                        </p:cTn>
                                        <p:tgtEl>
                                          <p:spTgt spid="18"/>
                                        </p:tgtEl>
                                      </p:cBhvr>
                                      <p:to x="100000" y="100000"/>
                                    </p:animScale>
                                    <p:animScale>
                                      <p:cBhvr>
                                        <p:cTn id="51" dur="13">
                                          <p:stCondLst>
                                            <p:cond delay="904"/>
                                          </p:stCondLst>
                                        </p:cTn>
                                        <p:tgtEl>
                                          <p:spTgt spid="18"/>
                                        </p:tgtEl>
                                      </p:cBhvr>
                                      <p:to x="100000" y="95000"/>
                                    </p:animScale>
                                    <p:animScale>
                                      <p:cBhvr>
                                        <p:cTn id="52" dur="83" decel="50000">
                                          <p:stCondLst>
                                            <p:cond delay="917"/>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9518" y="57150"/>
            <a:ext cx="8711929" cy="628650"/>
          </a:xfrm>
          <a:prstGeom prst="rect">
            <a:avLst/>
          </a:prstGeom>
        </p:spPr>
        <p:txBody>
          <a:bodyPr vert="horz" lIns="61723" tIns="34292" rIns="61723" bIns="34292" rtlCol="0" anchor="b" anchorCtr="0">
            <a:noAutofit/>
          </a:bodyPr>
          <a:lstStyle>
            <a:lvl1pPr algn="l" defTabSz="685862" rtl="0" eaLnBrk="1" latinLnBrk="0" hangingPunct="1">
              <a:lnSpc>
                <a:spcPct val="80000"/>
              </a:lnSpc>
              <a:spcBef>
                <a:spcPct val="0"/>
              </a:spcBef>
              <a:buNone/>
              <a:defRPr lang="en-US" sz="2700" b="0" kern="1200" spc="-75" baseline="0" dirty="0">
                <a:solidFill>
                  <a:schemeClr val="tx1"/>
                </a:solidFill>
                <a:latin typeface="HG丸ｺﾞｼｯｸM-PRO" panose="020F0600000000000000" pitchFamily="50" charset="-128"/>
                <a:ea typeface="HG丸ｺﾞｼｯｸM-PRO" panose="020F0600000000000000" pitchFamily="50" charset="-128"/>
                <a:cs typeface="+mj-cs"/>
              </a:defRPr>
            </a:lvl1pPr>
          </a:lstStyle>
          <a:p>
            <a:pPr lvl="0" algn="ctr"/>
            <a:r>
              <a:rPr lang="en-US" altLang="ja-JP" dirty="0">
                <a:solidFill>
                  <a:schemeClr val="bg1"/>
                </a:solidFill>
                <a:latin typeface="MS PGothic" charset="-128"/>
                <a:ea typeface="MS PGothic" charset="-128"/>
                <a:cs typeface="MS PGothic" charset="-128"/>
              </a:rPr>
              <a:t>NSS</a:t>
            </a:r>
            <a:r>
              <a:rPr lang="ja-JP" altLang="en-US" dirty="0">
                <a:solidFill>
                  <a:schemeClr val="bg1"/>
                </a:solidFill>
                <a:latin typeface="MS PGothic" charset="-128"/>
                <a:ea typeface="MS PGothic" charset="-128"/>
                <a:cs typeface="MS PGothic" charset="-128"/>
              </a:rPr>
              <a:t>ラボからの報告</a:t>
            </a:r>
          </a:p>
        </p:txBody>
      </p:sp>
      <p:sp>
        <p:nvSpPr>
          <p:cNvPr id="2" name="テキスト ボックス 1"/>
          <p:cNvSpPr txBox="1"/>
          <p:nvPr/>
        </p:nvSpPr>
        <p:spPr>
          <a:xfrm>
            <a:off x="381000" y="4164512"/>
            <a:ext cx="2438400" cy="769435"/>
          </a:xfrm>
          <a:prstGeom prst="rect">
            <a:avLst/>
          </a:prstGeom>
          <a:noFill/>
          <a:ln>
            <a:solidFill>
              <a:srgbClr val="FFFFFF"/>
            </a:solidFill>
          </a:ln>
        </p:spPr>
        <p:txBody>
          <a:bodyPr wrap="square" lIns="91434" tIns="45717" rIns="91434" bIns="45717" rtlCol="0">
            <a:spAutoFit/>
          </a:bodyPr>
          <a:lstStyle/>
          <a:p>
            <a:r>
              <a:rPr lang="ja-JP" altLang="en-US" sz="1100" dirty="0">
                <a:solidFill>
                  <a:schemeClr val="bg1"/>
                </a:solidFill>
                <a:latin typeface="MS PGothic" charset="-128"/>
                <a:ea typeface="MS PGothic" charset="-128"/>
                <a:cs typeface="MS PGothic" charset="-128"/>
              </a:rPr>
              <a:t>註：</a:t>
            </a:r>
            <a:r>
              <a:rPr lang="en-US" altLang="ja-JP" sz="1100" dirty="0">
                <a:solidFill>
                  <a:schemeClr val="bg1"/>
                </a:solidFill>
                <a:latin typeface="MS PGothic" charset="-128"/>
                <a:ea typeface="MS PGothic" charset="-128"/>
                <a:cs typeface="MS PGothic" charset="-128"/>
              </a:rPr>
              <a:t>NSS Labs</a:t>
            </a:r>
            <a:r>
              <a:rPr lang="ja-JP" altLang="en-US" sz="1100" dirty="0">
                <a:solidFill>
                  <a:schemeClr val="bg1"/>
                </a:solidFill>
                <a:latin typeface="MS PGothic" charset="-128"/>
                <a:ea typeface="MS PGothic" charset="-128"/>
                <a:cs typeface="MS PGothic" charset="-128"/>
              </a:rPr>
              <a:t>は大手独立系のセキュリティ製品のテストおよび研究機関で、第三者機関による業界で最も包括的なテストの実施機関です。</a:t>
            </a:r>
            <a:endParaRPr kumimoji="1" lang="ja-JP" altLang="en-US" sz="1100" dirty="0">
              <a:solidFill>
                <a:schemeClr val="bg1"/>
              </a:solidFill>
              <a:latin typeface="MS PGothic" charset="-128"/>
              <a:ea typeface="MS PGothic" charset="-128"/>
              <a:cs typeface="MS PGothic" charset="-128"/>
            </a:endParaRPr>
          </a:p>
        </p:txBody>
      </p:sp>
      <p:sp>
        <p:nvSpPr>
          <p:cNvPr id="13" name="上矢印 12"/>
          <p:cNvSpPr/>
          <p:nvPr/>
        </p:nvSpPr>
        <p:spPr>
          <a:xfrm>
            <a:off x="2971800" y="4019550"/>
            <a:ext cx="1828800" cy="838200"/>
          </a:xfrm>
          <a:prstGeom prst="upArrow">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kumimoji="1" lang="en-US" altLang="ja-JP" dirty="0" smtClean="0">
                <a:latin typeface="MS PGothic" charset="-128"/>
                <a:ea typeface="MS PGothic" charset="-128"/>
                <a:cs typeface="MS PGothic" charset="-128"/>
              </a:rPr>
              <a:t>2016</a:t>
            </a:r>
            <a:r>
              <a:rPr kumimoji="1" lang="ja-JP" altLang="en-US" dirty="0" smtClean="0">
                <a:latin typeface="MS PGothic" charset="-128"/>
                <a:ea typeface="MS PGothic" charset="-128"/>
                <a:cs typeface="MS PGothic" charset="-128"/>
              </a:rPr>
              <a:t>年</a:t>
            </a:r>
          </a:p>
        </p:txBody>
      </p:sp>
      <p:grpSp>
        <p:nvGrpSpPr>
          <p:cNvPr id="9" name="Group 8"/>
          <p:cNvGrpSpPr/>
          <p:nvPr/>
        </p:nvGrpSpPr>
        <p:grpSpPr>
          <a:xfrm>
            <a:off x="219518" y="394734"/>
            <a:ext cx="6658118" cy="5143500"/>
            <a:chOff x="254000" y="876300"/>
            <a:chExt cx="6658118" cy="5143500"/>
          </a:xfrm>
        </p:grpSpPr>
        <p:pic>
          <p:nvPicPr>
            <p:cNvPr id="11" name="Picture 10" descr="NSS_Score Tables for Flysheet Fin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0" y="876300"/>
              <a:ext cx="6658118" cy="5143500"/>
            </a:xfrm>
            <a:prstGeom prst="rect">
              <a:avLst/>
            </a:prstGeom>
          </p:spPr>
        </p:pic>
        <p:sp>
          <p:nvSpPr>
            <p:cNvPr id="14" name="Rectangle 13"/>
            <p:cNvSpPr/>
            <p:nvPr/>
          </p:nvSpPr>
          <p:spPr>
            <a:xfrm>
              <a:off x="584200" y="4079275"/>
              <a:ext cx="4572000" cy="261610"/>
            </a:xfrm>
            <a:prstGeom prst="rect">
              <a:avLst/>
            </a:prstGeom>
          </p:spPr>
          <p:txBody>
            <a:bodyPr>
              <a:spAutoFit/>
            </a:bodyPr>
            <a:lstStyle/>
            <a:p>
              <a:r>
                <a:rPr lang="en-US" sz="1100" dirty="0">
                  <a:latin typeface="MS PGothic" charset="-128"/>
                  <a:ea typeface="MS PGothic" charset="-128"/>
                  <a:cs typeface="MS PGothic" charset="-128"/>
                </a:rPr>
                <a:t>Figure 2. NSS Time to Detection Test Results </a:t>
              </a:r>
            </a:p>
          </p:txBody>
        </p:sp>
        <p:pic>
          <p:nvPicPr>
            <p:cNvPr id="15" name="Picture 14"/>
            <p:cNvPicPr>
              <a:picLocks noChangeAspect="1"/>
            </p:cNvPicPr>
            <p:nvPr/>
          </p:nvPicPr>
          <p:blipFill>
            <a:blip r:embed="rId4"/>
            <a:stretch>
              <a:fillRect/>
            </a:stretch>
          </p:blipFill>
          <p:spPr>
            <a:xfrm>
              <a:off x="4938488" y="4053190"/>
              <a:ext cx="833641" cy="851009"/>
            </a:xfrm>
            <a:prstGeom prst="rect">
              <a:avLst/>
            </a:prstGeom>
          </p:spPr>
        </p:pic>
      </p:grpSp>
      <p:sp>
        <p:nvSpPr>
          <p:cNvPr id="16" name="TextBox 15"/>
          <p:cNvSpPr txBox="1"/>
          <p:nvPr/>
        </p:nvSpPr>
        <p:spPr>
          <a:xfrm>
            <a:off x="5950367" y="937825"/>
            <a:ext cx="3159318" cy="2554545"/>
          </a:xfrm>
          <a:prstGeom prst="rect">
            <a:avLst/>
          </a:prstGeom>
          <a:noFill/>
        </p:spPr>
        <p:txBody>
          <a:bodyPr wrap="square" rtlCol="0">
            <a:spAutoFit/>
          </a:bodyPr>
          <a:lstStyle/>
          <a:p>
            <a:pPr lvl="0"/>
            <a:r>
              <a:rPr lang="ja-JP" altLang="en-US" sz="1600" dirty="0">
                <a:solidFill>
                  <a:schemeClr val="bg1"/>
                </a:solidFill>
                <a:latin typeface="MS PGothic" charset="-128"/>
                <a:ea typeface="MS PGothic" charset="-128"/>
                <a:cs typeface="MS PGothic" charset="-128"/>
              </a:rPr>
              <a:t>シスコは、一番早く</a:t>
            </a:r>
            <a:r>
              <a:rPr lang="en-US" altLang="ja-JP" sz="1600" dirty="0">
                <a:solidFill>
                  <a:schemeClr val="bg1"/>
                </a:solidFill>
                <a:latin typeface="MS PGothic" charset="-128"/>
                <a:ea typeface="MS PGothic" charset="-128"/>
                <a:cs typeface="MS PGothic" charset="-128"/>
              </a:rPr>
              <a:t>100%</a:t>
            </a:r>
            <a:r>
              <a:rPr lang="ja-JP" altLang="en-US" sz="1600" dirty="0">
                <a:solidFill>
                  <a:schemeClr val="bg1"/>
                </a:solidFill>
                <a:latin typeface="MS PGothic" charset="-128"/>
                <a:ea typeface="MS PGothic" charset="-128"/>
                <a:cs typeface="MS PGothic" charset="-128"/>
              </a:rPr>
              <a:t>を達成。３分以内に</a:t>
            </a:r>
            <a:r>
              <a:rPr lang="en-US" altLang="ja-JP" sz="1600" dirty="0" smtClean="0">
                <a:solidFill>
                  <a:schemeClr val="bg1"/>
                </a:solidFill>
                <a:latin typeface="MS PGothic" charset="-128"/>
                <a:ea typeface="MS PGothic" charset="-128"/>
                <a:cs typeface="MS PGothic" charset="-128"/>
              </a:rPr>
              <a:t>90%</a:t>
            </a:r>
            <a:r>
              <a:rPr lang="ja-JP" altLang="en-US" sz="1600" dirty="0" smtClean="0">
                <a:solidFill>
                  <a:schemeClr val="bg1"/>
                </a:solidFill>
                <a:latin typeface="MS PGothic" charset="-128"/>
                <a:ea typeface="MS PGothic" charset="-128"/>
                <a:cs typeface="MS PGothic" charset="-128"/>
              </a:rPr>
              <a:t>以上を検知。</a:t>
            </a:r>
            <a:r>
              <a:rPr lang="ja-JP" altLang="en-US" sz="1600" dirty="0">
                <a:solidFill>
                  <a:schemeClr val="bg1"/>
                </a:solidFill>
                <a:latin typeface="MS PGothic" charset="-128"/>
                <a:ea typeface="MS PGothic" charset="-128"/>
                <a:cs typeface="MS PGothic" charset="-128"/>
              </a:rPr>
              <a:t>他社を圧倒しています。検知時間を短縮することで、攻撃者の操作時間や余地を削減。相手に隙を与えず、効果的なセキュリティを実現します。</a:t>
            </a:r>
            <a:endParaRPr lang="en-US" altLang="ja-JP" sz="1600" dirty="0">
              <a:solidFill>
                <a:schemeClr val="bg1"/>
              </a:solidFill>
              <a:latin typeface="MS PGothic" charset="-128"/>
              <a:ea typeface="MS PGothic" charset="-128"/>
              <a:cs typeface="MS PGothic" charset="-128"/>
            </a:endParaRPr>
          </a:p>
          <a:p>
            <a:pPr lvl="0"/>
            <a:endParaRPr lang="en-US" altLang="ja-JP" sz="1600" dirty="0">
              <a:solidFill>
                <a:schemeClr val="bg1"/>
              </a:solidFill>
              <a:latin typeface="MS PGothic" charset="-128"/>
              <a:ea typeface="MS PGothic" charset="-128"/>
              <a:cs typeface="MS PGothic" charset="-128"/>
            </a:endParaRPr>
          </a:p>
          <a:p>
            <a:pPr lvl="0"/>
            <a:r>
              <a:rPr lang="ja-JP" altLang="en-US" sz="1200" dirty="0">
                <a:solidFill>
                  <a:schemeClr val="bg1"/>
                </a:solidFill>
                <a:latin typeface="MS PGothic" charset="-128"/>
                <a:ea typeface="MS PGothic" charset="-128"/>
                <a:cs typeface="MS PGothic" charset="-128"/>
              </a:rPr>
              <a:t>最終的に、すべてのベンダが</a:t>
            </a:r>
            <a:r>
              <a:rPr lang="en-US" altLang="ja-JP" sz="1200" dirty="0">
                <a:solidFill>
                  <a:schemeClr val="bg1"/>
                </a:solidFill>
                <a:latin typeface="MS PGothic" charset="-128"/>
                <a:ea typeface="MS PGothic" charset="-128"/>
                <a:cs typeface="MS PGothic" charset="-128"/>
              </a:rPr>
              <a:t>90%</a:t>
            </a:r>
            <a:r>
              <a:rPr lang="ja-JP" altLang="en-US" sz="1200" dirty="0">
                <a:solidFill>
                  <a:schemeClr val="bg1"/>
                </a:solidFill>
                <a:latin typeface="MS PGothic" charset="-128"/>
                <a:ea typeface="MS PGothic" charset="-128"/>
                <a:cs typeface="MS PGothic" charset="-128"/>
              </a:rPr>
              <a:t>以上を達成しているものの、そこに到達するまでの時間が重要です</a:t>
            </a:r>
            <a:r>
              <a:rPr lang="ja-JP" altLang="en-US" sz="1200" dirty="0" smtClean="0">
                <a:solidFill>
                  <a:schemeClr val="bg1"/>
                </a:solidFill>
                <a:latin typeface="MS PGothic" charset="-128"/>
                <a:ea typeface="MS PGothic" charset="-128"/>
                <a:cs typeface="MS PGothic" charset="-128"/>
              </a:rPr>
              <a:t>。幅広いポートフォリオのすべてから情報を得ているシスコの強みを活かしています。</a:t>
            </a:r>
            <a:endParaRPr kumimoji="1" lang="ja-JP" altLang="en-US" sz="1200" dirty="0">
              <a:solidFill>
                <a:schemeClr val="bg1"/>
              </a:solidFill>
              <a:latin typeface="MS PGothic" charset="-128"/>
              <a:ea typeface="MS PGothic" charset="-128"/>
              <a:cs typeface="MS PGothic" charset="-128"/>
            </a:endParaRPr>
          </a:p>
        </p:txBody>
      </p:sp>
      <p:sp>
        <p:nvSpPr>
          <p:cNvPr id="17" name="角丸四角形 16"/>
          <p:cNvSpPr/>
          <p:nvPr/>
        </p:nvSpPr>
        <p:spPr>
          <a:xfrm>
            <a:off x="7592829" y="142996"/>
            <a:ext cx="1416963" cy="42858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latin typeface="MS PGothic" charset="-128"/>
                <a:ea typeface="MS PGothic" charset="-128"/>
                <a:cs typeface="MS PGothic" charset="-128"/>
              </a:rPr>
              <a:t>スピード</a:t>
            </a:r>
          </a:p>
        </p:txBody>
      </p:sp>
    </p:spTree>
    <p:extLst>
      <p:ext uri="{BB962C8B-B14F-4D97-AF65-F5344CB8AC3E}">
        <p14:creationId xmlns:p14="http://schemas.microsoft.com/office/powerpoint/2010/main" val="31519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462301" y="1201738"/>
            <a:ext cx="5194580" cy="3389312"/>
          </a:xfrm>
        </p:spPr>
        <p:txBody>
          <a:bodyPr/>
          <a:lstStyle/>
          <a:p>
            <a:r>
              <a:rPr kumimoji="1" lang="ja-JP" altLang="en-US" sz="2400" dirty="0" smtClean="0">
                <a:latin typeface="MS PGothic" charset="-128"/>
                <a:ea typeface="MS PGothic" charset="-128"/>
                <a:cs typeface="MS PGothic" charset="-128"/>
              </a:rPr>
              <a:t>近年のマルウェアは止められない</a:t>
            </a:r>
            <a:endParaRPr kumimoji="1" lang="en-US" altLang="ja-JP" sz="2400" dirty="0" smtClean="0">
              <a:latin typeface="MS PGothic" charset="-128"/>
              <a:ea typeface="MS PGothic" charset="-128"/>
              <a:cs typeface="MS PGothic" charset="-128"/>
            </a:endParaRPr>
          </a:p>
          <a:p>
            <a:pPr lvl="1"/>
            <a:r>
              <a:rPr lang="ja-JP" altLang="en-US" sz="2000" dirty="0" smtClean="0">
                <a:latin typeface="MS PGothic" charset="-128"/>
                <a:ea typeface="MS PGothic" charset="-128"/>
                <a:cs typeface="MS PGothic" charset="-128"/>
              </a:rPr>
              <a:t>ユニーク</a:t>
            </a:r>
            <a:r>
              <a:rPr lang="en-US" altLang="ja-JP" sz="2000" dirty="0" smtClean="0">
                <a:latin typeface="MS PGothic" charset="-128"/>
                <a:ea typeface="MS PGothic" charset="-128"/>
                <a:cs typeface="MS PGothic" charset="-128"/>
              </a:rPr>
              <a:t> </a:t>
            </a:r>
            <a:r>
              <a:rPr lang="ja-JP" altLang="en-US" sz="2000" dirty="0" smtClean="0">
                <a:latin typeface="MS PGothic" charset="-128"/>
                <a:ea typeface="MS PGothic" charset="-128"/>
                <a:cs typeface="MS PGothic" charset="-128"/>
              </a:rPr>
              <a:t>マルウェア</a:t>
            </a:r>
            <a:endParaRPr lang="en-US" altLang="ja-JP" sz="2000" dirty="0" smtClean="0">
              <a:latin typeface="MS PGothic" charset="-128"/>
              <a:ea typeface="MS PGothic" charset="-128"/>
              <a:cs typeface="MS PGothic" charset="-128"/>
            </a:endParaRPr>
          </a:p>
          <a:p>
            <a:pPr lvl="1"/>
            <a:r>
              <a:rPr kumimoji="1" lang="ja-JP" altLang="en-US" sz="2000" dirty="0" smtClean="0">
                <a:latin typeface="MS PGothic" charset="-128"/>
                <a:ea typeface="MS PGothic" charset="-128"/>
                <a:cs typeface="MS PGothic" charset="-128"/>
              </a:rPr>
              <a:t>脆弱性の放置</a:t>
            </a:r>
            <a:endParaRPr kumimoji="1" lang="en-US" altLang="ja-JP" sz="2000" dirty="0" smtClean="0">
              <a:latin typeface="MS PGothic" charset="-128"/>
              <a:ea typeface="MS PGothic" charset="-128"/>
              <a:cs typeface="MS PGothic" charset="-128"/>
            </a:endParaRPr>
          </a:p>
          <a:p>
            <a:pPr lvl="1"/>
            <a:r>
              <a:rPr lang="ja-JP" altLang="en-US" sz="2000" dirty="0" smtClean="0">
                <a:latin typeface="MS PGothic" charset="-128"/>
                <a:ea typeface="MS PGothic" charset="-128"/>
                <a:cs typeface="MS PGothic" charset="-128"/>
              </a:rPr>
              <a:t>設定ミス</a:t>
            </a:r>
            <a:endParaRPr lang="en-US" altLang="ja-JP" sz="2000" dirty="0" smtClean="0">
              <a:latin typeface="MS PGothic" charset="-128"/>
              <a:ea typeface="MS PGothic" charset="-128"/>
              <a:cs typeface="MS PGothic" charset="-128"/>
            </a:endParaRPr>
          </a:p>
          <a:p>
            <a:pPr lvl="1"/>
            <a:r>
              <a:rPr kumimoji="1" lang="ja-JP" altLang="en-US" sz="2000" dirty="0" smtClean="0">
                <a:latin typeface="MS PGothic" charset="-128"/>
                <a:ea typeface="MS PGothic" charset="-128"/>
                <a:cs typeface="MS PGothic" charset="-128"/>
              </a:rPr>
              <a:t>マルウェア開発環境の向上</a:t>
            </a:r>
            <a:endParaRPr kumimoji="1" lang="en-US" altLang="ja-JP" sz="2000" dirty="0" smtClean="0">
              <a:latin typeface="MS PGothic" charset="-128"/>
              <a:ea typeface="MS PGothic" charset="-128"/>
              <a:cs typeface="MS PGothic" charset="-128"/>
            </a:endParaRPr>
          </a:p>
          <a:p>
            <a:r>
              <a:rPr kumimoji="1" lang="ja-JP" altLang="en-US" sz="2400" dirty="0" smtClean="0">
                <a:latin typeface="MS PGothic" charset="-128"/>
                <a:ea typeface="MS PGothic" charset="-128"/>
                <a:cs typeface="MS PGothic" charset="-128"/>
              </a:rPr>
              <a:t>マルウェアの攻撃性強化</a:t>
            </a:r>
            <a:endParaRPr kumimoji="1" lang="en-US" altLang="ja-JP" sz="2400" dirty="0" smtClean="0">
              <a:latin typeface="MS PGothic" charset="-128"/>
              <a:ea typeface="MS PGothic" charset="-128"/>
              <a:cs typeface="MS PGothic" charset="-128"/>
            </a:endParaRPr>
          </a:p>
          <a:p>
            <a:pPr lvl="1"/>
            <a:r>
              <a:rPr kumimoji="1" lang="ja-JP" altLang="en-US" sz="2000" dirty="0" smtClean="0">
                <a:latin typeface="MS PGothic" charset="-128"/>
                <a:ea typeface="MS PGothic" charset="-128"/>
                <a:cs typeface="MS PGothic" charset="-128"/>
              </a:rPr>
              <a:t>ランサムウェアに代表される</a:t>
            </a:r>
            <a:r>
              <a:rPr kumimoji="1" lang="en-US" altLang="ja-JP" sz="2000" dirty="0" smtClean="0">
                <a:latin typeface="MS PGothic" charset="-128"/>
                <a:ea typeface="MS PGothic" charset="-128"/>
                <a:cs typeface="MS PGothic" charset="-128"/>
              </a:rPr>
              <a:t/>
            </a:r>
            <a:br>
              <a:rPr kumimoji="1" lang="en-US" altLang="ja-JP" sz="2000" dirty="0" smtClean="0">
                <a:latin typeface="MS PGothic" charset="-128"/>
                <a:ea typeface="MS PGothic" charset="-128"/>
                <a:cs typeface="MS PGothic" charset="-128"/>
              </a:rPr>
            </a:br>
            <a:r>
              <a:rPr kumimoji="1" lang="ja-JP" altLang="en-US" sz="2000" dirty="0" smtClean="0">
                <a:latin typeface="MS PGothic" charset="-128"/>
                <a:ea typeface="MS PGothic" charset="-128"/>
                <a:cs typeface="MS PGothic" charset="-128"/>
              </a:rPr>
              <a:t>ファイルの暗号化</a:t>
            </a:r>
            <a:endParaRPr kumimoji="1" lang="en-US" altLang="ja-JP" sz="2000" dirty="0" smtClean="0">
              <a:latin typeface="MS PGothic" charset="-128"/>
              <a:ea typeface="MS PGothic" charset="-128"/>
              <a:cs typeface="MS PGothic" charset="-128"/>
            </a:endParaRPr>
          </a:p>
          <a:p>
            <a:pPr lvl="1"/>
            <a:r>
              <a:rPr lang="ja-JP" altLang="en-US" sz="2000" dirty="0" smtClean="0">
                <a:latin typeface="MS PGothic" charset="-128"/>
                <a:ea typeface="MS PGothic" charset="-128"/>
                <a:cs typeface="MS PGothic" charset="-128"/>
              </a:rPr>
              <a:t>感染方法の巧妙化</a:t>
            </a:r>
            <a:endParaRPr kumimoji="1" lang="ja-JP" altLang="en-US" sz="2000" dirty="0">
              <a:latin typeface="MS PGothic" charset="-128"/>
              <a:ea typeface="MS PGothic" charset="-128"/>
              <a:cs typeface="MS PGothic" charset="-128"/>
            </a:endParaRPr>
          </a:p>
        </p:txBody>
      </p:sp>
      <p:sp>
        <p:nvSpPr>
          <p:cNvPr id="3" name="タイトル 2"/>
          <p:cNvSpPr>
            <a:spLocks noGrp="1"/>
          </p:cNvSpPr>
          <p:nvPr>
            <p:ph type="title"/>
          </p:nvPr>
        </p:nvSpPr>
        <p:spPr/>
        <p:txBody>
          <a:bodyPr/>
          <a:lstStyle/>
          <a:p>
            <a:r>
              <a:rPr kumimoji="1" lang="ja-JP" altLang="en-US" dirty="0" smtClean="0">
                <a:solidFill>
                  <a:schemeClr val="bg1"/>
                </a:solidFill>
                <a:latin typeface="MS PGothic" charset="-128"/>
                <a:ea typeface="MS PGothic" charset="-128"/>
                <a:cs typeface="MS PGothic" charset="-128"/>
              </a:rPr>
              <a:t>近年のマルウェアの特徴</a:t>
            </a:r>
            <a:endParaRPr kumimoji="1" lang="ja-JP" altLang="en-US" dirty="0">
              <a:solidFill>
                <a:schemeClr val="bg1"/>
              </a:solidFill>
              <a:latin typeface="MS PGothic" charset="-128"/>
              <a:ea typeface="MS PGothic" charset="-128"/>
              <a:cs typeface="MS PGothic" charset="-128"/>
            </a:endParaRPr>
          </a:p>
        </p:txBody>
      </p:sp>
      <p:sp>
        <p:nvSpPr>
          <p:cNvPr id="4" name="テキスト ボックス 3"/>
          <p:cNvSpPr txBox="1"/>
          <p:nvPr/>
        </p:nvSpPr>
        <p:spPr>
          <a:xfrm>
            <a:off x="5610385" y="2014779"/>
            <a:ext cx="3286477" cy="707886"/>
          </a:xfrm>
          <a:prstGeom prst="rect">
            <a:avLst/>
          </a:prstGeom>
          <a:noFill/>
        </p:spPr>
        <p:txBody>
          <a:bodyPr wrap="none" rtlCol="0">
            <a:spAutoFit/>
          </a:bodyPr>
          <a:lstStyle/>
          <a:p>
            <a:r>
              <a:rPr kumimoji="1" lang="ja-JP" altLang="en-US" sz="2000" dirty="0" smtClean="0">
                <a:solidFill>
                  <a:srgbClr val="282828"/>
                </a:solidFill>
                <a:latin typeface="MS PGothic" charset="-128"/>
                <a:ea typeface="MS PGothic" charset="-128"/>
                <a:cs typeface="MS PGothic" charset="-128"/>
              </a:rPr>
              <a:t>抜けてしまった場合の対処を</a:t>
            </a:r>
            <a:endParaRPr kumimoji="1" lang="en-US" altLang="ja-JP" sz="2000" dirty="0" smtClean="0">
              <a:solidFill>
                <a:srgbClr val="282828"/>
              </a:solidFill>
              <a:latin typeface="MS PGothic" charset="-128"/>
              <a:ea typeface="MS PGothic" charset="-128"/>
              <a:cs typeface="MS PGothic" charset="-128"/>
            </a:endParaRPr>
          </a:p>
          <a:p>
            <a:r>
              <a:rPr kumimoji="1" lang="ja-JP" altLang="en-US" sz="2000" dirty="0" smtClean="0">
                <a:solidFill>
                  <a:srgbClr val="282828"/>
                </a:solidFill>
                <a:latin typeface="MS PGothic" charset="-128"/>
                <a:ea typeface="MS PGothic" charset="-128"/>
                <a:cs typeface="MS PGothic" charset="-128"/>
              </a:rPr>
              <a:t>間違えると被害が甚大に</a:t>
            </a:r>
          </a:p>
        </p:txBody>
      </p:sp>
      <p:sp>
        <p:nvSpPr>
          <p:cNvPr id="5" name="山形 4"/>
          <p:cNvSpPr/>
          <p:nvPr/>
        </p:nvSpPr>
        <p:spPr>
          <a:xfrm>
            <a:off x="4610510" y="1888493"/>
            <a:ext cx="480683" cy="898902"/>
          </a:xfrm>
          <a:prstGeom prst="chevron">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282828"/>
              </a:solidFill>
              <a:latin typeface="MS PGothic" charset="-128"/>
              <a:ea typeface="MS PGothic" charset="-128"/>
              <a:cs typeface="MS PGothic" charset="-128"/>
            </a:endParaRPr>
          </a:p>
        </p:txBody>
      </p:sp>
      <p:sp>
        <p:nvSpPr>
          <p:cNvPr id="6" name="テキスト ボックス 5"/>
          <p:cNvSpPr txBox="1"/>
          <p:nvPr/>
        </p:nvSpPr>
        <p:spPr>
          <a:xfrm>
            <a:off x="4533253" y="2153278"/>
            <a:ext cx="780983" cy="369332"/>
          </a:xfrm>
          <a:prstGeom prst="rect">
            <a:avLst/>
          </a:prstGeom>
          <a:noFill/>
        </p:spPr>
        <p:txBody>
          <a:bodyPr wrap="none" rtlCol="0">
            <a:spAutoFit/>
          </a:bodyPr>
          <a:lstStyle/>
          <a:p>
            <a:r>
              <a:rPr kumimoji="1" lang="ja-JP" altLang="en-US" smtClean="0">
                <a:solidFill>
                  <a:srgbClr val="282828"/>
                </a:solidFill>
                <a:latin typeface="MS PGothic" charset="-128"/>
                <a:ea typeface="MS PGothic" charset="-128"/>
                <a:cs typeface="MS PGothic" charset="-128"/>
              </a:rPr>
              <a:t>つまり</a:t>
            </a:r>
            <a:endParaRPr kumimoji="1" lang="ja-JP" altLang="en-US" dirty="0" smtClean="0">
              <a:solidFill>
                <a:srgbClr val="282828"/>
              </a:solidFill>
              <a:latin typeface="MS PGothic" charset="-128"/>
              <a:ea typeface="MS PGothic" charset="-128"/>
              <a:cs typeface="MS PGothic" charset="-128"/>
            </a:endParaRPr>
          </a:p>
        </p:txBody>
      </p:sp>
    </p:spTree>
    <p:extLst>
      <p:ext uri="{BB962C8B-B14F-4D97-AF65-F5344CB8AC3E}">
        <p14:creationId xmlns:p14="http://schemas.microsoft.com/office/powerpoint/2010/main" val="10954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009" y="144435"/>
            <a:ext cx="8345488" cy="731837"/>
          </a:xfrm>
        </p:spPr>
        <p:txBody>
          <a:bodyPr/>
          <a:lstStyle/>
          <a:p>
            <a:r>
              <a:rPr lang="ja-JP" altLang="en-US" sz="2400" dirty="0" smtClean="0">
                <a:solidFill>
                  <a:schemeClr val="bg1"/>
                </a:solidFill>
                <a:latin typeface="MS PGothic" charset="-128"/>
                <a:ea typeface="MS PGothic" charset="-128"/>
                <a:cs typeface="MS PGothic" charset="-128"/>
              </a:rPr>
              <a:t>参考</a:t>
            </a:r>
            <a:r>
              <a:rPr lang="en-US" altLang="ja-JP" sz="2400" dirty="0" smtClean="0">
                <a:solidFill>
                  <a:schemeClr val="bg1"/>
                </a:solidFill>
                <a:latin typeface="MS PGothic" charset="-128"/>
                <a:ea typeface="MS PGothic" charset="-128"/>
                <a:cs typeface="MS PGothic" charset="-128"/>
              </a:rPr>
              <a:t>:</a:t>
            </a:r>
            <a:r>
              <a:rPr lang="ja-JP" altLang="en-US" sz="2400" dirty="0" smtClean="0">
                <a:solidFill>
                  <a:schemeClr val="bg1"/>
                </a:solidFill>
                <a:latin typeface="MS PGothic" charset="-128"/>
                <a:ea typeface="MS PGothic" charset="-128"/>
                <a:cs typeface="MS PGothic" charset="-128"/>
              </a:rPr>
              <a:t> 日本におけるセキュリティ侵害の現状</a:t>
            </a:r>
            <a:endParaRPr lang="en-US" sz="2400" dirty="0">
              <a:solidFill>
                <a:schemeClr val="bg1"/>
              </a:solidFill>
              <a:latin typeface="MS PGothic" charset="-128"/>
              <a:ea typeface="MS PGothic" charset="-128"/>
              <a:cs typeface="MS PGothic" charset="-128"/>
            </a:endParaRPr>
          </a:p>
        </p:txBody>
      </p:sp>
      <p:pic>
        <p:nvPicPr>
          <p:cNvPr id="5" name="Picture 4" descr="Screen Shot 2015-06-22 at 22.05.5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164" y="1138926"/>
            <a:ext cx="2474659" cy="3261370"/>
          </a:xfrm>
          <a:prstGeom prst="rect">
            <a:avLst/>
          </a:prstGeom>
          <a:ln>
            <a:solidFill>
              <a:schemeClr val="bg1">
                <a:lumMod val="65000"/>
              </a:schemeClr>
            </a:solidFill>
          </a:ln>
        </p:spPr>
      </p:pic>
      <p:pic>
        <p:nvPicPr>
          <p:cNvPr id="6" name="Picture 5" descr="Screen Shot 2015-06-22 at 22.04.2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8965" y="2079336"/>
            <a:ext cx="3437881" cy="1348978"/>
          </a:xfrm>
          <a:prstGeom prst="rect">
            <a:avLst/>
          </a:prstGeom>
          <a:ln>
            <a:solidFill>
              <a:srgbClr val="A6A6A6"/>
            </a:solidFill>
          </a:ln>
        </p:spPr>
      </p:pic>
      <p:sp>
        <p:nvSpPr>
          <p:cNvPr id="2" name="Rectangle 1"/>
          <p:cNvSpPr/>
          <p:nvPr/>
        </p:nvSpPr>
        <p:spPr>
          <a:xfrm>
            <a:off x="4544746" y="600304"/>
            <a:ext cx="3642114" cy="446276"/>
          </a:xfrm>
          <a:prstGeom prst="rect">
            <a:avLst/>
          </a:prstGeom>
          <a:noFill/>
          <a:ln>
            <a:noFill/>
          </a:ln>
        </p:spPr>
        <p:txBody>
          <a:bodyPr wrap="square">
            <a:spAutoFit/>
          </a:bodyPr>
          <a:lstStyle/>
          <a:p>
            <a:r>
              <a:rPr lang="en-US" altLang="ja-JP" sz="1200" dirty="0">
                <a:solidFill>
                  <a:schemeClr val="accent1"/>
                </a:solidFill>
                <a:latin typeface="MS PGothic" charset="-128"/>
                <a:ea typeface="MS PGothic" charset="-128"/>
                <a:cs typeface="MS PGothic" charset="-128"/>
              </a:rPr>
              <a:t>【</a:t>
            </a:r>
            <a:r>
              <a:rPr lang="ja-JP" altLang="en-US" sz="1200" dirty="0">
                <a:solidFill>
                  <a:schemeClr val="accent1"/>
                </a:solidFill>
                <a:latin typeface="MS PGothic" charset="-128"/>
                <a:ea typeface="MS PGothic" charset="-128"/>
                <a:cs typeface="MS PGothic" charset="-128"/>
              </a:rPr>
              <a:t>注意喚起</a:t>
            </a:r>
            <a:r>
              <a:rPr lang="en-US" altLang="ja-JP" sz="1200" dirty="0">
                <a:solidFill>
                  <a:schemeClr val="accent1"/>
                </a:solidFill>
                <a:latin typeface="MS PGothic" charset="-128"/>
                <a:ea typeface="MS PGothic" charset="-128"/>
                <a:cs typeface="MS PGothic" charset="-128"/>
              </a:rPr>
              <a:t>】</a:t>
            </a:r>
            <a:r>
              <a:rPr lang="ja-JP" altLang="en-US" sz="1200" dirty="0" smtClean="0">
                <a:solidFill>
                  <a:schemeClr val="accent1"/>
                </a:solidFill>
                <a:latin typeface="MS PGothic" charset="-128"/>
                <a:ea typeface="MS PGothic" charset="-128"/>
                <a:cs typeface="MS PGothic" charset="-128"/>
              </a:rPr>
              <a:t>ランサムウェア</a:t>
            </a:r>
            <a:r>
              <a:rPr lang="ja-JP" altLang="en-US" sz="1200" dirty="0">
                <a:solidFill>
                  <a:schemeClr val="accent1"/>
                </a:solidFill>
                <a:latin typeface="MS PGothic" charset="-128"/>
                <a:ea typeface="MS PGothic" charset="-128"/>
                <a:cs typeface="MS PGothic" charset="-128"/>
              </a:rPr>
              <a:t>感染を狙った攻撃に注意</a:t>
            </a:r>
          </a:p>
          <a:p>
            <a:r>
              <a:rPr lang="en-US" altLang="ja-JP" sz="1100" dirty="0" smtClean="0">
                <a:solidFill>
                  <a:schemeClr val="accent1"/>
                </a:solidFill>
                <a:latin typeface="MS PGothic" charset="-128"/>
                <a:ea typeface="MS PGothic" charset="-128"/>
                <a:cs typeface="MS PGothic" charset="-128"/>
              </a:rPr>
              <a:t>(2016</a:t>
            </a:r>
            <a:r>
              <a:rPr lang="ja-JP" altLang="en-US" sz="1100" dirty="0" smtClean="0">
                <a:solidFill>
                  <a:schemeClr val="accent1"/>
                </a:solidFill>
                <a:latin typeface="MS PGothic" charset="-128"/>
                <a:ea typeface="MS PGothic" charset="-128"/>
                <a:cs typeface="MS PGothic" charset="-128"/>
              </a:rPr>
              <a:t>年</a:t>
            </a:r>
            <a:r>
              <a:rPr lang="en-US" altLang="ja-JP" sz="1100" dirty="0" smtClean="0">
                <a:solidFill>
                  <a:schemeClr val="accent1"/>
                </a:solidFill>
                <a:latin typeface="MS PGothic" charset="-128"/>
                <a:ea typeface="MS PGothic" charset="-128"/>
                <a:cs typeface="MS PGothic" charset="-128"/>
              </a:rPr>
              <a:t>7</a:t>
            </a:r>
            <a:r>
              <a:rPr lang="ja-JP" altLang="en-US" sz="1100" dirty="0" smtClean="0">
                <a:solidFill>
                  <a:schemeClr val="accent1"/>
                </a:solidFill>
                <a:latin typeface="MS PGothic" charset="-128"/>
                <a:ea typeface="MS PGothic" charset="-128"/>
                <a:cs typeface="MS PGothic" charset="-128"/>
              </a:rPr>
              <a:t>月</a:t>
            </a:r>
            <a:r>
              <a:rPr lang="en-US" altLang="ja-JP" sz="1100" dirty="0" smtClean="0">
                <a:solidFill>
                  <a:schemeClr val="accent1"/>
                </a:solidFill>
                <a:latin typeface="MS PGothic" charset="-128"/>
                <a:ea typeface="MS PGothic" charset="-128"/>
                <a:cs typeface="MS PGothic" charset="-128"/>
              </a:rPr>
              <a:t>, IPA)</a:t>
            </a:r>
            <a:endParaRPr lang="en-US" sz="1100" dirty="0">
              <a:solidFill>
                <a:schemeClr val="accent1"/>
              </a:solidFill>
              <a:latin typeface="MS PGothic" charset="-128"/>
              <a:ea typeface="MS PGothic" charset="-128"/>
              <a:cs typeface="MS PGothic" charset="-128"/>
            </a:endParaRPr>
          </a:p>
        </p:txBody>
      </p:sp>
      <p:sp>
        <p:nvSpPr>
          <p:cNvPr id="10" name="Rectangle 9"/>
          <p:cNvSpPr/>
          <p:nvPr/>
        </p:nvSpPr>
        <p:spPr>
          <a:xfrm>
            <a:off x="330654" y="731088"/>
            <a:ext cx="3979147" cy="446276"/>
          </a:xfrm>
          <a:prstGeom prst="rect">
            <a:avLst/>
          </a:prstGeom>
          <a:noFill/>
          <a:ln>
            <a:noFill/>
          </a:ln>
        </p:spPr>
        <p:txBody>
          <a:bodyPr wrap="square">
            <a:spAutoFit/>
          </a:bodyPr>
          <a:lstStyle/>
          <a:p>
            <a:r>
              <a:rPr lang="ja-JP" altLang="en-US" sz="1200" dirty="0">
                <a:solidFill>
                  <a:schemeClr val="accent1"/>
                </a:solidFill>
                <a:latin typeface="MS PGothic" charset="-128"/>
                <a:ea typeface="MS PGothic" charset="-128"/>
                <a:cs typeface="MS PGothic" charset="-128"/>
              </a:rPr>
              <a:t>データ漏洩</a:t>
            </a:r>
            <a:r>
              <a:rPr lang="en-US" altLang="ja-JP" sz="1200" dirty="0">
                <a:solidFill>
                  <a:schemeClr val="accent1"/>
                </a:solidFill>
                <a:latin typeface="MS PGothic" charset="-128"/>
                <a:ea typeface="MS PGothic" charset="-128"/>
                <a:cs typeface="MS PGothic" charset="-128"/>
              </a:rPr>
              <a:t>/</a:t>
            </a:r>
            <a:r>
              <a:rPr lang="ja-JP" altLang="en-US" sz="1200" dirty="0" smtClean="0">
                <a:solidFill>
                  <a:schemeClr val="accent1"/>
                </a:solidFill>
                <a:latin typeface="MS PGothic" charset="-128"/>
                <a:ea typeface="MS PGothic" charset="-128"/>
                <a:cs typeface="MS PGothic" charset="-128"/>
              </a:rPr>
              <a:t>侵害に関するニュース</a:t>
            </a:r>
            <a:r>
              <a:rPr lang="en-US" altLang="ja-JP" sz="1200" dirty="0" smtClean="0">
                <a:solidFill>
                  <a:schemeClr val="accent1"/>
                </a:solidFill>
                <a:latin typeface="MS PGothic" charset="-128"/>
                <a:ea typeface="MS PGothic" charset="-128"/>
                <a:cs typeface="MS PGothic" charset="-128"/>
              </a:rPr>
              <a:t> </a:t>
            </a:r>
          </a:p>
          <a:p>
            <a:r>
              <a:rPr lang="en-US" altLang="ja-JP" sz="1100" dirty="0" smtClean="0">
                <a:solidFill>
                  <a:schemeClr val="accent1"/>
                </a:solidFill>
                <a:latin typeface="MS PGothic" charset="-128"/>
                <a:ea typeface="MS PGothic" charset="-128"/>
                <a:cs typeface="MS PGothic" charset="-128"/>
              </a:rPr>
              <a:t>(</a:t>
            </a:r>
            <a:r>
              <a:rPr lang="ja-JP" altLang="en-US" sz="1100" dirty="0" smtClean="0">
                <a:solidFill>
                  <a:schemeClr val="accent1"/>
                </a:solidFill>
                <a:latin typeface="MS PGothic" charset="-128"/>
                <a:ea typeface="MS PGothic" charset="-128"/>
                <a:cs typeface="MS PGothic" charset="-128"/>
              </a:rPr>
              <a:t>日経コンピュータ、日本産経新聞、</a:t>
            </a:r>
            <a:r>
              <a:rPr lang="en-US" altLang="ja-JP" sz="1100" dirty="0" err="1" smtClean="0">
                <a:solidFill>
                  <a:schemeClr val="accent1"/>
                </a:solidFill>
                <a:latin typeface="MS PGothic" charset="-128"/>
                <a:ea typeface="MS PGothic" charset="-128"/>
                <a:cs typeface="MS PGothic" charset="-128"/>
              </a:rPr>
              <a:t>Itmedia</a:t>
            </a:r>
            <a:r>
              <a:rPr lang="ja-JP" altLang="en-US" sz="1100" dirty="0" smtClean="0">
                <a:solidFill>
                  <a:schemeClr val="accent1"/>
                </a:solidFill>
                <a:latin typeface="MS PGothic" charset="-128"/>
                <a:ea typeface="MS PGothic" charset="-128"/>
                <a:cs typeface="MS PGothic" charset="-128"/>
              </a:rPr>
              <a:t>、</a:t>
            </a:r>
            <a:r>
              <a:rPr lang="en-US" altLang="ja-JP" sz="1100" dirty="0" smtClean="0">
                <a:solidFill>
                  <a:schemeClr val="accent1"/>
                </a:solidFill>
                <a:latin typeface="MS PGothic" charset="-128"/>
                <a:ea typeface="MS PGothic" charset="-128"/>
                <a:cs typeface="MS PGothic" charset="-128"/>
              </a:rPr>
              <a:t>NHK</a:t>
            </a:r>
            <a:r>
              <a:rPr lang="ja-JP" altLang="en-US" sz="1100" dirty="0" smtClean="0">
                <a:solidFill>
                  <a:schemeClr val="accent1"/>
                </a:solidFill>
                <a:latin typeface="MS PGothic" charset="-128"/>
                <a:ea typeface="MS PGothic" charset="-128"/>
                <a:cs typeface="MS PGothic" charset="-128"/>
              </a:rPr>
              <a:t> </a:t>
            </a:r>
            <a:r>
              <a:rPr lang="en-US" altLang="ja-JP" sz="1100" dirty="0" smtClean="0">
                <a:solidFill>
                  <a:schemeClr val="accent1"/>
                </a:solidFill>
                <a:latin typeface="MS PGothic" charset="-128"/>
                <a:ea typeface="MS PGothic" charset="-128"/>
                <a:cs typeface="MS PGothic" charset="-128"/>
              </a:rPr>
              <a:t>news</a:t>
            </a:r>
            <a:r>
              <a:rPr lang="ja-JP" altLang="en-US" sz="1100" dirty="0" smtClean="0">
                <a:solidFill>
                  <a:schemeClr val="accent1"/>
                </a:solidFill>
                <a:latin typeface="MS PGothic" charset="-128"/>
                <a:ea typeface="MS PGothic" charset="-128"/>
                <a:cs typeface="MS PGothic" charset="-128"/>
              </a:rPr>
              <a:t> </a:t>
            </a:r>
            <a:r>
              <a:rPr lang="en-US" altLang="ja-JP" sz="1100" dirty="0" smtClean="0">
                <a:solidFill>
                  <a:schemeClr val="accent1"/>
                </a:solidFill>
                <a:latin typeface="MS PGothic" charset="-128"/>
                <a:ea typeface="MS PGothic" charset="-128"/>
                <a:cs typeface="MS PGothic" charset="-128"/>
              </a:rPr>
              <a:t>web)</a:t>
            </a:r>
            <a:endParaRPr lang="en-US" sz="1100" dirty="0">
              <a:solidFill>
                <a:schemeClr val="accent1"/>
              </a:solidFill>
              <a:latin typeface="MS PGothic" charset="-128"/>
              <a:ea typeface="MS PGothic" charset="-128"/>
              <a:cs typeface="MS PGothic" charset="-128"/>
            </a:endParaRPr>
          </a:p>
        </p:txBody>
      </p:sp>
      <p:sp>
        <p:nvSpPr>
          <p:cNvPr id="13" name="Rectangle 12"/>
          <p:cNvSpPr/>
          <p:nvPr/>
        </p:nvSpPr>
        <p:spPr>
          <a:xfrm>
            <a:off x="5181370" y="3115010"/>
            <a:ext cx="3642114" cy="276999"/>
          </a:xfrm>
          <a:prstGeom prst="rect">
            <a:avLst/>
          </a:prstGeom>
          <a:noFill/>
          <a:ln>
            <a:noFill/>
          </a:ln>
        </p:spPr>
        <p:txBody>
          <a:bodyPr wrap="square">
            <a:spAutoFit/>
          </a:bodyPr>
          <a:lstStyle/>
          <a:p>
            <a:r>
              <a:rPr lang="ja-JP" altLang="en-US" sz="1200" dirty="0" smtClean="0">
                <a:solidFill>
                  <a:schemeClr val="accent1"/>
                </a:solidFill>
                <a:latin typeface="MS PGothic" charset="-128"/>
                <a:ea typeface="MS PGothic" charset="-128"/>
                <a:cs typeface="MS PGothic" charset="-128"/>
              </a:rPr>
              <a:t>国内セキュリティ市場規模予測</a:t>
            </a:r>
            <a:r>
              <a:rPr lang="en-US" altLang="ja-JP" sz="1100" dirty="0">
                <a:solidFill>
                  <a:schemeClr val="accent1"/>
                </a:solidFill>
                <a:latin typeface="MS PGothic" charset="-128"/>
                <a:ea typeface="MS PGothic" charset="-128"/>
                <a:cs typeface="MS PGothic" charset="-128"/>
              </a:rPr>
              <a:t> </a:t>
            </a:r>
            <a:r>
              <a:rPr lang="en-US" altLang="ja-JP" sz="1100" dirty="0" smtClean="0">
                <a:solidFill>
                  <a:schemeClr val="accent1"/>
                </a:solidFill>
                <a:latin typeface="MS PGothic" charset="-128"/>
                <a:ea typeface="MS PGothic" charset="-128"/>
                <a:cs typeface="MS PGothic" charset="-128"/>
              </a:rPr>
              <a:t>(2016</a:t>
            </a:r>
            <a:r>
              <a:rPr lang="ja-JP" altLang="en-US" sz="1100" dirty="0" smtClean="0">
                <a:solidFill>
                  <a:schemeClr val="accent1"/>
                </a:solidFill>
                <a:latin typeface="MS PGothic" charset="-128"/>
                <a:ea typeface="MS PGothic" charset="-128"/>
                <a:cs typeface="MS PGothic" charset="-128"/>
              </a:rPr>
              <a:t>年</a:t>
            </a:r>
            <a:r>
              <a:rPr lang="en-US" altLang="ja-JP" sz="1100" dirty="0" smtClean="0">
                <a:solidFill>
                  <a:schemeClr val="accent1"/>
                </a:solidFill>
                <a:latin typeface="MS PGothic" charset="-128"/>
                <a:ea typeface="MS PGothic" charset="-128"/>
                <a:cs typeface="MS PGothic" charset="-128"/>
              </a:rPr>
              <a:t>6</a:t>
            </a:r>
            <a:r>
              <a:rPr lang="ja-JP" altLang="en-US" sz="1100" dirty="0" smtClean="0">
                <a:solidFill>
                  <a:schemeClr val="accent1"/>
                </a:solidFill>
                <a:latin typeface="MS PGothic" charset="-128"/>
                <a:ea typeface="MS PGothic" charset="-128"/>
                <a:cs typeface="MS PGothic" charset="-128"/>
              </a:rPr>
              <a:t>月</a:t>
            </a:r>
            <a:r>
              <a:rPr lang="en-US" altLang="ja-JP" sz="1100" dirty="0" smtClean="0">
                <a:solidFill>
                  <a:schemeClr val="accent1"/>
                </a:solidFill>
                <a:latin typeface="MS PGothic" charset="-128"/>
                <a:ea typeface="MS PGothic" charset="-128"/>
                <a:cs typeface="MS PGothic" charset="-128"/>
              </a:rPr>
              <a:t>, IDC)</a:t>
            </a:r>
            <a:endParaRPr lang="en-US" sz="1200" dirty="0">
              <a:solidFill>
                <a:schemeClr val="accent1"/>
              </a:solidFill>
              <a:latin typeface="MS PGothic" charset="-128"/>
              <a:ea typeface="MS PGothic" charset="-128"/>
              <a:cs typeface="MS PGothic" charset="-128"/>
            </a:endParaRPr>
          </a:p>
        </p:txBody>
      </p:sp>
      <p:pic>
        <p:nvPicPr>
          <p:cNvPr id="3" name="Picture 2"/>
          <p:cNvPicPr>
            <a:picLocks noChangeAspect="1"/>
          </p:cNvPicPr>
          <p:nvPr/>
        </p:nvPicPr>
        <p:blipFill>
          <a:blip r:embed="rId5"/>
          <a:stretch>
            <a:fillRect/>
          </a:stretch>
        </p:blipFill>
        <p:spPr>
          <a:xfrm>
            <a:off x="941922" y="2572406"/>
            <a:ext cx="3607971" cy="2195931"/>
          </a:xfrm>
          <a:prstGeom prst="rect">
            <a:avLst/>
          </a:prstGeom>
          <a:ln>
            <a:solidFill>
              <a:schemeClr val="tx1">
                <a:lumMod val="75000"/>
              </a:schemeClr>
            </a:solidFill>
          </a:ln>
        </p:spPr>
      </p:pic>
      <p:pic>
        <p:nvPicPr>
          <p:cNvPr id="8" name="Picture 7"/>
          <p:cNvPicPr>
            <a:picLocks noChangeAspect="1"/>
          </p:cNvPicPr>
          <p:nvPr/>
        </p:nvPicPr>
        <p:blipFill>
          <a:blip r:embed="rId6"/>
          <a:stretch>
            <a:fillRect/>
          </a:stretch>
        </p:blipFill>
        <p:spPr>
          <a:xfrm>
            <a:off x="5186137" y="3392009"/>
            <a:ext cx="3352420" cy="160001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4649" y="2871753"/>
            <a:ext cx="2144604" cy="2046836"/>
          </a:xfrm>
          <a:prstGeom prst="rect">
            <a:avLst/>
          </a:prstGeom>
          <a:ln>
            <a:solidFill>
              <a:schemeClr val="tx1"/>
            </a:solidFill>
          </a:ln>
        </p:spPr>
      </p:pic>
      <p:pic>
        <p:nvPicPr>
          <p:cNvPr id="14" name="Picture 13"/>
          <p:cNvPicPr>
            <a:picLocks noChangeAspect="1"/>
          </p:cNvPicPr>
          <p:nvPr/>
        </p:nvPicPr>
        <p:blipFill>
          <a:blip r:embed="rId8"/>
          <a:stretch>
            <a:fillRect/>
          </a:stretch>
        </p:blipFill>
        <p:spPr>
          <a:xfrm>
            <a:off x="4701306" y="1250862"/>
            <a:ext cx="3461716" cy="1550096"/>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48759" y="3118069"/>
            <a:ext cx="2506146" cy="1960767"/>
          </a:xfrm>
          <a:prstGeom prst="rect">
            <a:avLst/>
          </a:prstGeom>
          <a:ln>
            <a:solidFill>
              <a:schemeClr val="tx1"/>
            </a:solidFill>
          </a:ln>
        </p:spPr>
      </p:pic>
      <p:grpSp>
        <p:nvGrpSpPr>
          <p:cNvPr id="18" name="Group 17"/>
          <p:cNvGrpSpPr/>
          <p:nvPr/>
        </p:nvGrpSpPr>
        <p:grpSpPr>
          <a:xfrm>
            <a:off x="2964333" y="1223639"/>
            <a:ext cx="3453240" cy="3544698"/>
            <a:chOff x="5453911" y="-347796"/>
            <a:chExt cx="3643313" cy="3739805"/>
          </a:xfrm>
        </p:grpSpPr>
        <p:sp>
          <p:nvSpPr>
            <p:cNvPr id="17" name="Rectangle 16"/>
            <p:cNvSpPr/>
            <p:nvPr/>
          </p:nvSpPr>
          <p:spPr>
            <a:xfrm>
              <a:off x="5453911" y="-347796"/>
              <a:ext cx="3643313" cy="3739805"/>
            </a:xfrm>
            <a:prstGeom prst="rect">
              <a:avLst/>
            </a:prstGeom>
            <a:solidFill>
              <a:schemeClr val="bg1"/>
            </a:solidFill>
            <a:ln w="9525">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grpSp>
          <p:nvGrpSpPr>
            <p:cNvPr id="16" name="Group 15"/>
            <p:cNvGrpSpPr/>
            <p:nvPr/>
          </p:nvGrpSpPr>
          <p:grpSpPr>
            <a:xfrm>
              <a:off x="5521672" y="-282063"/>
              <a:ext cx="3511831" cy="3594107"/>
              <a:chOff x="5090666" y="194070"/>
              <a:chExt cx="4328161" cy="4750358"/>
            </a:xfrm>
          </p:grpSpPr>
          <p:pic>
            <p:nvPicPr>
              <p:cNvPr id="12" name="Picture 11"/>
              <p:cNvPicPr>
                <a:picLocks noChangeAspect="1"/>
              </p:cNvPicPr>
              <p:nvPr/>
            </p:nvPicPr>
            <p:blipFill>
              <a:blip r:embed="rId10"/>
              <a:stretch>
                <a:fillRect/>
              </a:stretch>
            </p:blipFill>
            <p:spPr>
              <a:xfrm>
                <a:off x="5096783" y="194070"/>
                <a:ext cx="4322044" cy="924831"/>
              </a:xfrm>
              <a:prstGeom prst="rect">
                <a:avLst/>
              </a:prstGeom>
              <a:ln>
                <a:noFill/>
              </a:ln>
            </p:spPr>
          </p:pic>
          <p:pic>
            <p:nvPicPr>
              <p:cNvPr id="15" name="Picture 14"/>
              <p:cNvPicPr>
                <a:picLocks noChangeAspect="1"/>
              </p:cNvPicPr>
              <p:nvPr/>
            </p:nvPicPr>
            <p:blipFill>
              <a:blip r:embed="rId11"/>
              <a:stretch>
                <a:fillRect/>
              </a:stretch>
            </p:blipFill>
            <p:spPr>
              <a:xfrm>
                <a:off x="5090666" y="1131590"/>
                <a:ext cx="4322044" cy="3812838"/>
              </a:xfrm>
              <a:prstGeom prst="rect">
                <a:avLst/>
              </a:prstGeom>
              <a:ln>
                <a:noFill/>
              </a:ln>
            </p:spPr>
          </p:pic>
        </p:grpSp>
      </p:grpSp>
      <p:grpSp>
        <p:nvGrpSpPr>
          <p:cNvPr id="22" name="Group 21"/>
          <p:cNvGrpSpPr/>
          <p:nvPr/>
        </p:nvGrpSpPr>
        <p:grpSpPr>
          <a:xfrm>
            <a:off x="2806681" y="1145055"/>
            <a:ext cx="3672153" cy="3939910"/>
            <a:chOff x="5960650" y="-373921"/>
            <a:chExt cx="3768579" cy="4043367"/>
          </a:xfrm>
        </p:grpSpPr>
        <p:sp>
          <p:nvSpPr>
            <p:cNvPr id="21" name="Rectangle 20"/>
            <p:cNvSpPr/>
            <p:nvPr/>
          </p:nvSpPr>
          <p:spPr>
            <a:xfrm>
              <a:off x="5960650" y="-373921"/>
              <a:ext cx="3768579" cy="4043367"/>
            </a:xfrm>
            <a:prstGeom prst="rect">
              <a:avLst/>
            </a:prstGeom>
            <a:solidFill>
              <a:schemeClr val="bg1"/>
            </a:solidFill>
            <a:ln w="6350">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grpSp>
          <p:nvGrpSpPr>
            <p:cNvPr id="20" name="Group 19"/>
            <p:cNvGrpSpPr/>
            <p:nvPr/>
          </p:nvGrpSpPr>
          <p:grpSpPr>
            <a:xfrm>
              <a:off x="6084168" y="-258448"/>
              <a:ext cx="3596282" cy="3927894"/>
              <a:chOff x="3801831" y="-383132"/>
              <a:chExt cx="5973650" cy="6524477"/>
            </a:xfrm>
          </p:grpSpPr>
          <p:pic>
            <p:nvPicPr>
              <p:cNvPr id="11" name="Picture 10"/>
              <p:cNvPicPr>
                <a:picLocks noChangeAspect="1"/>
              </p:cNvPicPr>
              <p:nvPr/>
            </p:nvPicPr>
            <p:blipFill>
              <a:blip r:embed="rId12"/>
              <a:stretch>
                <a:fillRect/>
              </a:stretch>
            </p:blipFill>
            <p:spPr>
              <a:xfrm>
                <a:off x="3801832" y="-383132"/>
                <a:ext cx="5973649" cy="1269720"/>
              </a:xfrm>
              <a:prstGeom prst="rect">
                <a:avLst/>
              </a:prstGeom>
            </p:spPr>
          </p:pic>
          <p:pic>
            <p:nvPicPr>
              <p:cNvPr id="19" name="Picture 18"/>
              <p:cNvPicPr>
                <a:picLocks noChangeAspect="1"/>
              </p:cNvPicPr>
              <p:nvPr/>
            </p:nvPicPr>
            <p:blipFill>
              <a:blip r:embed="rId13"/>
              <a:stretch>
                <a:fillRect/>
              </a:stretch>
            </p:blipFill>
            <p:spPr>
              <a:xfrm>
                <a:off x="3801831" y="886588"/>
                <a:ext cx="5973649" cy="5254757"/>
              </a:xfrm>
              <a:prstGeom prst="rect">
                <a:avLst/>
              </a:prstGeom>
            </p:spPr>
          </p:pic>
        </p:grpSp>
      </p:grpSp>
    </p:spTree>
    <p:extLst>
      <p:ext uri="{BB962C8B-B14F-4D97-AF65-F5344CB8AC3E}">
        <p14:creationId xmlns:p14="http://schemas.microsoft.com/office/powerpoint/2010/main" val="76607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766" y="185615"/>
            <a:ext cx="8511362" cy="731837"/>
          </a:xfrm>
        </p:spPr>
        <p:txBody>
          <a:bodyPr/>
          <a:lstStyle/>
          <a:p>
            <a:r>
              <a:rPr kumimoji="1" lang="ja-JP" altLang="en-US" b="1" dirty="0" smtClean="0">
                <a:latin typeface="MS PGothic" charset="-128"/>
                <a:ea typeface="MS PGothic" charset="-128"/>
                <a:cs typeface="MS PGothic" charset="-128"/>
              </a:rPr>
              <a:t>働き方改革を阻害する要因の一例</a:t>
            </a:r>
            <a:endParaRPr kumimoji="1" lang="ja-JP" altLang="en-US" b="1" dirty="0">
              <a:latin typeface="MS PGothic" charset="-128"/>
              <a:ea typeface="MS PGothic" charset="-128"/>
              <a:cs typeface="MS PGothic" charset="-128"/>
            </a:endParaRPr>
          </a:p>
        </p:txBody>
      </p:sp>
      <p:sp>
        <p:nvSpPr>
          <p:cNvPr id="3" name="角丸四角形 21"/>
          <p:cNvSpPr/>
          <p:nvPr/>
        </p:nvSpPr>
        <p:spPr>
          <a:xfrm>
            <a:off x="6463140" y="3557837"/>
            <a:ext cx="1755748" cy="399017"/>
          </a:xfrm>
          <a:prstGeom prst="roundRect">
            <a:avLst>
              <a:gd name="adj" fmla="val 7704"/>
            </a:avLst>
          </a:prstGeom>
          <a:gradFill>
            <a:gsLst>
              <a:gs pos="0">
                <a:srgbClr val="64BBE3"/>
              </a:gs>
              <a:gs pos="100000">
                <a:srgbClr val="9E9EA2"/>
              </a:gs>
            </a:gsLst>
            <a:lin ang="0" scaled="1"/>
          </a:gradFill>
          <a:effectLst>
            <a:outerShdw blurRad="63500" sx="102000" sy="102000" algn="ctr" rotWithShape="0">
              <a:prstClr val="black">
                <a:alpha val="40000"/>
              </a:prstClr>
            </a:outerShdw>
          </a:effectLst>
        </p:spPr>
        <p:txBody>
          <a:bodyPr wrap="square" tIns="72000" anchor="ctr">
            <a:noAutofit/>
          </a:bodyPr>
          <a:lstStyle/>
          <a:p>
            <a:pPr marL="0" marR="0" lvl="0" indent="0" algn="ctr" defTabSz="814368" eaLnBrk="1" fontAlgn="auto" latinLnBrk="0" hangingPunct="1">
              <a:lnSpc>
                <a:spcPct val="80000"/>
              </a:lnSpc>
              <a:spcBef>
                <a:spcPct val="10000"/>
              </a:spcBef>
              <a:spcAft>
                <a:spcPct val="10000"/>
              </a:spcAft>
              <a:buClr>
                <a:srgbClr val="6DB344"/>
              </a:buClr>
              <a:buSzTx/>
              <a:buFontTx/>
              <a:buNone/>
              <a:tabLst/>
              <a:defRPr/>
            </a:pPr>
            <a:r>
              <a:rPr kumimoji="0" lang="ja-JP" altLang="en-US" sz="16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出張時・外出時</a:t>
            </a:r>
          </a:p>
        </p:txBody>
      </p:sp>
      <p:sp>
        <p:nvSpPr>
          <p:cNvPr id="4" name="角丸四角形 27"/>
          <p:cNvSpPr/>
          <p:nvPr/>
        </p:nvSpPr>
        <p:spPr>
          <a:xfrm>
            <a:off x="4352709" y="3557837"/>
            <a:ext cx="1754156" cy="399017"/>
          </a:xfrm>
          <a:prstGeom prst="roundRect">
            <a:avLst>
              <a:gd name="adj" fmla="val 6479"/>
            </a:avLst>
          </a:prstGeom>
          <a:gradFill>
            <a:gsLst>
              <a:gs pos="0">
                <a:srgbClr val="F58025"/>
              </a:gs>
              <a:gs pos="100000">
                <a:srgbClr val="D81F28"/>
              </a:gs>
            </a:gsLst>
            <a:lin ang="0" scaled="1"/>
          </a:gradFill>
          <a:effectLst>
            <a:outerShdw blurRad="63500" sx="102000" sy="102000" algn="ctr" rotWithShape="0">
              <a:prstClr val="black">
                <a:alpha val="40000"/>
              </a:prstClr>
            </a:outerShdw>
          </a:effectLst>
        </p:spPr>
        <p:txBody>
          <a:bodyPr wrap="square" tIns="72000" anchor="ctr">
            <a:noAutofit/>
          </a:bodyPr>
          <a:lstStyle/>
          <a:p>
            <a:pPr algn="ctr" defTabSz="814368">
              <a:lnSpc>
                <a:spcPct val="80000"/>
              </a:lnSpc>
              <a:spcBef>
                <a:spcPct val="10000"/>
              </a:spcBef>
              <a:spcAft>
                <a:spcPct val="10000"/>
              </a:spcAft>
            </a:pPr>
            <a:r>
              <a:rPr lang="ja-JP" altLang="en-US" sz="1600" b="1" dirty="0" smtClean="0">
                <a:solidFill>
                  <a:srgbClr val="FFFFFF"/>
                </a:solidFill>
                <a:latin typeface="MS PGothic" charset="-128"/>
                <a:ea typeface="MS PGothic" charset="-128"/>
                <a:cs typeface="MS PGothic" charset="-128"/>
              </a:rPr>
              <a:t>在宅</a:t>
            </a:r>
            <a:r>
              <a:rPr lang="ja-JP" altLang="en-US" sz="1600" b="1" dirty="0">
                <a:solidFill>
                  <a:srgbClr val="FFFFFF"/>
                </a:solidFill>
                <a:latin typeface="MS PGothic" charset="-128"/>
                <a:ea typeface="MS PGothic" charset="-128"/>
                <a:cs typeface="MS PGothic" charset="-128"/>
              </a:rPr>
              <a:t>勤務</a:t>
            </a:r>
            <a:endParaRPr lang="en-US" altLang="ja-JP" sz="1600" b="1" dirty="0">
              <a:solidFill>
                <a:srgbClr val="FFFFFF"/>
              </a:solidFill>
              <a:latin typeface="MS PGothic" charset="-128"/>
              <a:ea typeface="MS PGothic" charset="-128"/>
              <a:cs typeface="MS PGothic" charset="-128"/>
            </a:endParaRPr>
          </a:p>
        </p:txBody>
      </p:sp>
      <p:sp>
        <p:nvSpPr>
          <p:cNvPr id="5" name="角丸四角形 32"/>
          <p:cNvSpPr/>
          <p:nvPr/>
        </p:nvSpPr>
        <p:spPr>
          <a:xfrm>
            <a:off x="2171517" y="3557837"/>
            <a:ext cx="1794091" cy="399017"/>
          </a:xfrm>
          <a:prstGeom prst="roundRect">
            <a:avLst>
              <a:gd name="adj" fmla="val 7183"/>
            </a:avLst>
          </a:prstGeom>
          <a:gradFill>
            <a:gsLst>
              <a:gs pos="0">
                <a:srgbClr val="58585B"/>
              </a:gs>
              <a:gs pos="100000">
                <a:srgbClr val="00CC00"/>
              </a:gs>
            </a:gsLst>
            <a:lin ang="0" scaled="1"/>
          </a:gradFill>
          <a:effectLst>
            <a:outerShdw blurRad="63500" sx="102000" sy="102000" algn="ctr" rotWithShape="0">
              <a:prstClr val="black">
                <a:alpha val="40000"/>
              </a:prstClr>
            </a:outerShdw>
          </a:effectLst>
        </p:spPr>
        <p:txBody>
          <a:bodyPr wrap="square" tIns="72000" anchor="ctr" anchorCtr="0">
            <a:noAutofit/>
          </a:bodyPr>
          <a:lstStyle/>
          <a:p>
            <a:pPr marL="0" marR="0" lvl="0" indent="0" algn="ctr" defTabSz="814368" eaLnBrk="1" fontAlgn="auto" latinLnBrk="0" hangingPunct="1">
              <a:lnSpc>
                <a:spcPct val="80000"/>
              </a:lnSpc>
              <a:spcBef>
                <a:spcPct val="10000"/>
              </a:spcBef>
              <a:spcAft>
                <a:spcPct val="10000"/>
              </a:spcAft>
              <a:buClr>
                <a:srgbClr val="6DB344"/>
              </a:buClr>
              <a:buSzTx/>
              <a:buFontTx/>
              <a:buNone/>
              <a:tabLst/>
              <a:defRPr/>
            </a:pPr>
            <a:r>
              <a:rPr kumimoji="0" lang="ja-JP" altLang="en-US" sz="14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本社</a:t>
            </a:r>
            <a:r>
              <a:rPr kumimoji="0" lang="en-US" altLang="ja-JP" sz="14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a:t>
            </a:r>
            <a:r>
              <a:rPr kumimoji="0" lang="ja-JP" altLang="en-US" sz="14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地方オフィス</a:t>
            </a:r>
          </a:p>
        </p:txBody>
      </p:sp>
      <p:pic>
        <p:nvPicPr>
          <p:cNvPr id="6" name="Picture 6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5074" y="4010048"/>
            <a:ext cx="1186978" cy="675103"/>
          </a:xfrm>
          <a:prstGeom prst="roundRect">
            <a:avLst>
              <a:gd name="adj" fmla="val 0"/>
            </a:avLst>
          </a:prstGeom>
          <a:solidFill>
            <a:srgbClr val="FFFFFF">
              <a:shade val="85000"/>
            </a:srgbClr>
          </a:solidFill>
          <a:ln>
            <a:noFill/>
          </a:ln>
          <a:effectLst/>
        </p:spPr>
      </p:pic>
      <p:pic>
        <p:nvPicPr>
          <p:cNvPr id="8" name="Pictur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8366" y="4025573"/>
            <a:ext cx="1142843" cy="659734"/>
          </a:xfrm>
          <a:prstGeom prst="roundRect">
            <a:avLst>
              <a:gd name="adj" fmla="val 8594"/>
            </a:avLst>
          </a:prstGeom>
          <a:solidFill>
            <a:srgbClr val="FFFFFF">
              <a:shade val="85000"/>
            </a:srgbClr>
          </a:solidFill>
          <a:ln>
            <a:noFill/>
          </a:ln>
          <a:effectLst/>
        </p:spPr>
      </p:pic>
      <p:pic>
        <p:nvPicPr>
          <p:cNvPr id="9"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7522" y="4025572"/>
            <a:ext cx="1086984" cy="659579"/>
          </a:xfrm>
          <a:prstGeom prst="roundRect">
            <a:avLst>
              <a:gd name="adj" fmla="val 8594"/>
            </a:avLst>
          </a:prstGeom>
          <a:solidFill>
            <a:srgbClr val="FFFFFF">
              <a:shade val="85000"/>
            </a:srgbClr>
          </a:solidFill>
          <a:ln>
            <a:noFill/>
          </a:ln>
          <a:effectLst/>
        </p:spPr>
      </p:pic>
      <p:sp>
        <p:nvSpPr>
          <p:cNvPr id="7" name="角丸四角形吹き出し 6"/>
          <p:cNvSpPr/>
          <p:nvPr/>
        </p:nvSpPr>
        <p:spPr>
          <a:xfrm>
            <a:off x="5720321" y="1172108"/>
            <a:ext cx="2965321" cy="891358"/>
          </a:xfrm>
          <a:prstGeom prst="wedgeRoundRectCallout">
            <a:avLst>
              <a:gd name="adj1" fmla="val -56036"/>
              <a:gd name="adj2" fmla="val 52492"/>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smtClean="0">
                <a:latin typeface="MS PGothic" charset="-128"/>
                <a:ea typeface="MS PGothic" charset="-128"/>
                <a:cs typeface="MS PGothic" charset="-128"/>
              </a:rPr>
              <a:t>外出先でも働いて貰いたいけど、インターネットからのマルウェア感染が心配だなぁ。</a:t>
            </a:r>
          </a:p>
        </p:txBody>
      </p:sp>
      <p:pic>
        <p:nvPicPr>
          <p:cNvPr id="10" name="図 9"/>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3548247" y="1839152"/>
            <a:ext cx="2732647" cy="1649966"/>
          </a:xfrm>
          <a:prstGeom prst="rect">
            <a:avLst/>
          </a:prstGeom>
        </p:spPr>
      </p:pic>
      <p:sp>
        <p:nvSpPr>
          <p:cNvPr id="66" name="角丸四角形吹き出し 65"/>
          <p:cNvSpPr/>
          <p:nvPr/>
        </p:nvSpPr>
        <p:spPr>
          <a:xfrm>
            <a:off x="6280894" y="2188564"/>
            <a:ext cx="2635218" cy="1133612"/>
          </a:xfrm>
          <a:prstGeom prst="wedgeRoundRectCallout">
            <a:avLst>
              <a:gd name="adj1" fmla="val -55001"/>
              <a:gd name="adj2" fmla="val -9257"/>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smtClean="0">
                <a:latin typeface="MS PGothic" charset="-128"/>
                <a:ea typeface="MS PGothic" charset="-128"/>
                <a:cs typeface="MS PGothic" charset="-128"/>
              </a:rPr>
              <a:t>在宅勤務を導入したいけど、利用デバイスは、</a:t>
            </a:r>
            <a:r>
              <a:rPr kumimoji="1" lang="en-US" altLang="ja-JP" sz="1600" dirty="0" smtClean="0">
                <a:latin typeface="MS PGothic" charset="-128"/>
                <a:ea typeface="MS PGothic" charset="-128"/>
                <a:cs typeface="MS PGothic" charset="-128"/>
              </a:rPr>
              <a:t>BYOD</a:t>
            </a:r>
            <a:r>
              <a:rPr kumimoji="1" lang="ja-JP" altLang="en-US" sz="1600" dirty="0" smtClean="0">
                <a:latin typeface="MS PGothic" charset="-128"/>
                <a:ea typeface="MS PGothic" charset="-128"/>
                <a:cs typeface="MS PGothic" charset="-128"/>
              </a:rPr>
              <a:t>にするとマルウェア感染で情報漏えいするかなぁ？</a:t>
            </a:r>
          </a:p>
        </p:txBody>
      </p:sp>
      <p:sp>
        <p:nvSpPr>
          <p:cNvPr id="67" name="角丸四角形吹き出し 66"/>
          <p:cNvSpPr/>
          <p:nvPr/>
        </p:nvSpPr>
        <p:spPr>
          <a:xfrm>
            <a:off x="616160" y="1655947"/>
            <a:ext cx="2965321" cy="815038"/>
          </a:xfrm>
          <a:prstGeom prst="wedgeRoundRectCallout">
            <a:avLst>
              <a:gd name="adj1" fmla="val 54400"/>
              <a:gd name="adj2" fmla="val 34912"/>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latin typeface="MS PGothic" charset="-128"/>
                <a:ea typeface="MS PGothic" charset="-128"/>
                <a:cs typeface="MS PGothic" charset="-128"/>
              </a:rPr>
              <a:t>資料を部門で共有するファイルサーバ使うと、</a:t>
            </a:r>
            <a:r>
              <a:rPr kumimoji="1" lang="ja-JP" altLang="en-US" sz="1600" smtClean="0">
                <a:latin typeface="MS PGothic" charset="-128"/>
                <a:ea typeface="MS PGothic" charset="-128"/>
                <a:cs typeface="MS PGothic" charset="-128"/>
              </a:rPr>
              <a:t>外出先から使い勝手が悪いんだよなぁ。</a:t>
            </a:r>
            <a:endParaRPr kumimoji="1" lang="ja-JP" altLang="en-US" sz="1600" dirty="0" smtClean="0">
              <a:latin typeface="MS PGothic" charset="-128"/>
              <a:ea typeface="MS PGothic" charset="-128"/>
              <a:cs typeface="MS PGothic" charset="-128"/>
            </a:endParaRPr>
          </a:p>
        </p:txBody>
      </p:sp>
      <p:sp>
        <p:nvSpPr>
          <p:cNvPr id="68" name="角丸四角形吹き出し 67"/>
          <p:cNvSpPr/>
          <p:nvPr/>
        </p:nvSpPr>
        <p:spPr>
          <a:xfrm>
            <a:off x="466589" y="2578308"/>
            <a:ext cx="2965321" cy="854376"/>
          </a:xfrm>
          <a:prstGeom prst="wedgeRoundRectCallout">
            <a:avLst>
              <a:gd name="adj1" fmla="val 57939"/>
              <a:gd name="adj2" fmla="val -14580"/>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latin typeface="MS PGothic" charset="-128"/>
                <a:ea typeface="MS PGothic" charset="-128"/>
                <a:cs typeface="MS PGothic" charset="-128"/>
              </a:rPr>
              <a:t>以前、ビデオ会議は導入したけど、思ったより使い方が難しくて利用が進まなかったよなぁ。</a:t>
            </a:r>
          </a:p>
        </p:txBody>
      </p:sp>
      <p:sp>
        <p:nvSpPr>
          <p:cNvPr id="69" name="角丸四角形吹き出し 68"/>
          <p:cNvSpPr/>
          <p:nvPr/>
        </p:nvSpPr>
        <p:spPr>
          <a:xfrm>
            <a:off x="1525744" y="798052"/>
            <a:ext cx="4045006" cy="750572"/>
          </a:xfrm>
          <a:prstGeom prst="wedgeRoundRectCallout">
            <a:avLst>
              <a:gd name="adj1" fmla="val 33236"/>
              <a:gd name="adj2" fmla="val 71298"/>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latin typeface="MS PGothic" charset="-128"/>
                <a:ea typeface="MS PGothic" charset="-128"/>
                <a:cs typeface="MS PGothic" charset="-128"/>
              </a:rPr>
              <a:t>結局、なにをやるにしても管理者は一人</a:t>
            </a:r>
            <a:r>
              <a:rPr kumimoji="1" lang="ja-JP" altLang="en-US" sz="1600" dirty="0" smtClean="0">
                <a:latin typeface="MS PGothic" charset="-128"/>
                <a:ea typeface="MS PGothic" charset="-128"/>
                <a:cs typeface="MS PGothic" charset="-128"/>
              </a:rPr>
              <a:t>。</a:t>
            </a:r>
            <a:r>
              <a:rPr kumimoji="1" lang="en-US" altLang="ja-JP" sz="1600" dirty="0" smtClean="0">
                <a:latin typeface="MS PGothic" charset="-128"/>
                <a:ea typeface="MS PGothic" charset="-128"/>
                <a:cs typeface="MS PGothic" charset="-128"/>
              </a:rPr>
              <a:t/>
            </a:r>
            <a:br>
              <a:rPr kumimoji="1" lang="en-US" altLang="ja-JP" sz="1600" dirty="0" smtClean="0">
                <a:latin typeface="MS PGothic" charset="-128"/>
                <a:ea typeface="MS PGothic" charset="-128"/>
                <a:cs typeface="MS PGothic" charset="-128"/>
              </a:rPr>
            </a:br>
            <a:r>
              <a:rPr kumimoji="1" lang="ja-JP" altLang="en-US" sz="1600" dirty="0" smtClean="0">
                <a:latin typeface="MS PGothic" charset="-128"/>
                <a:ea typeface="MS PGothic" charset="-128"/>
                <a:cs typeface="MS PGothic" charset="-128"/>
              </a:rPr>
              <a:t>人</a:t>
            </a:r>
            <a:r>
              <a:rPr kumimoji="1" lang="ja-JP" altLang="en-US" sz="1600" dirty="0" smtClean="0">
                <a:latin typeface="MS PGothic" charset="-128"/>
                <a:ea typeface="MS PGothic" charset="-128"/>
                <a:cs typeface="MS PGothic" charset="-128"/>
              </a:rPr>
              <a:t>手不足って、</a:t>
            </a:r>
            <a:r>
              <a:rPr kumimoji="1" lang="en-US" altLang="ja-JP" sz="1600" dirty="0" smtClean="0">
                <a:latin typeface="MS PGothic" charset="-128"/>
                <a:ea typeface="MS PGothic" charset="-128"/>
                <a:cs typeface="MS PGothic" charset="-128"/>
              </a:rPr>
              <a:t>IT</a:t>
            </a:r>
            <a:r>
              <a:rPr kumimoji="1" lang="ja-JP" altLang="en-US" sz="1600" dirty="0" smtClean="0">
                <a:latin typeface="MS PGothic" charset="-128"/>
                <a:ea typeface="MS PGothic" charset="-128"/>
                <a:cs typeface="MS PGothic" charset="-128"/>
              </a:rPr>
              <a:t>も同様。</a:t>
            </a:r>
            <a:endParaRPr kumimoji="1" lang="en-US" altLang="ja-JP" sz="1600" dirty="0" smtClean="0">
              <a:latin typeface="MS PGothic" charset="-128"/>
              <a:ea typeface="MS PGothic" charset="-128"/>
              <a:cs typeface="MS PGothic" charset="-128"/>
            </a:endParaRPr>
          </a:p>
          <a:p>
            <a:pPr algn="ctr"/>
            <a:r>
              <a:rPr kumimoji="1" lang="ja-JP" altLang="en-US" sz="1600" dirty="0" smtClean="0">
                <a:latin typeface="MS PGothic" charset="-128"/>
                <a:ea typeface="MS PGothic" charset="-128"/>
                <a:cs typeface="MS PGothic" charset="-128"/>
              </a:rPr>
              <a:t>現場に足を運ぶ余裕が無いなぁ。</a:t>
            </a:r>
            <a:endParaRPr kumimoji="1" lang="en-US" altLang="ja-JP" sz="1600"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1665777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766" y="185615"/>
            <a:ext cx="8511362" cy="731837"/>
          </a:xfrm>
        </p:spPr>
        <p:txBody>
          <a:bodyPr/>
          <a:lstStyle/>
          <a:p>
            <a:r>
              <a:rPr kumimoji="1" lang="ja-JP" altLang="en-US" b="1" dirty="0" smtClean="0">
                <a:latin typeface="MS PGothic" charset="-128"/>
                <a:ea typeface="MS PGothic" charset="-128"/>
                <a:cs typeface="MS PGothic" charset="-128"/>
              </a:rPr>
              <a:t>働き方改革で</a:t>
            </a:r>
            <a:r>
              <a:rPr kumimoji="1" lang="ja-JP" altLang="en-US" b="1" smtClean="0">
                <a:latin typeface="MS PGothic" charset="-128"/>
                <a:ea typeface="MS PGothic" charset="-128"/>
                <a:cs typeface="MS PGothic" charset="-128"/>
              </a:rPr>
              <a:t>利用できる製品・テクノロジー</a:t>
            </a:r>
            <a:r>
              <a:rPr kumimoji="1" lang="ja-JP" altLang="en-US" b="1" dirty="0" smtClean="0">
                <a:latin typeface="MS PGothic" charset="-128"/>
                <a:ea typeface="MS PGothic" charset="-128"/>
                <a:cs typeface="MS PGothic" charset="-128"/>
              </a:rPr>
              <a:t>の一例</a:t>
            </a:r>
            <a:endParaRPr kumimoji="1" lang="ja-JP" altLang="en-US" b="1" dirty="0">
              <a:latin typeface="MS PGothic" charset="-128"/>
              <a:ea typeface="MS PGothic" charset="-128"/>
              <a:cs typeface="MS PGothic" charset="-128"/>
            </a:endParaRPr>
          </a:p>
        </p:txBody>
      </p:sp>
      <p:sp>
        <p:nvSpPr>
          <p:cNvPr id="3" name="角丸四角形 21"/>
          <p:cNvSpPr/>
          <p:nvPr/>
        </p:nvSpPr>
        <p:spPr>
          <a:xfrm>
            <a:off x="6463140" y="3557837"/>
            <a:ext cx="1755748" cy="399017"/>
          </a:xfrm>
          <a:prstGeom prst="roundRect">
            <a:avLst>
              <a:gd name="adj" fmla="val 7704"/>
            </a:avLst>
          </a:prstGeom>
          <a:gradFill>
            <a:gsLst>
              <a:gs pos="0">
                <a:srgbClr val="64BBE3"/>
              </a:gs>
              <a:gs pos="100000">
                <a:srgbClr val="9E9EA2"/>
              </a:gs>
            </a:gsLst>
            <a:lin ang="0" scaled="1"/>
          </a:gradFill>
          <a:effectLst>
            <a:outerShdw blurRad="63500" sx="102000" sy="102000" algn="ctr" rotWithShape="0">
              <a:prstClr val="black">
                <a:alpha val="40000"/>
              </a:prstClr>
            </a:outerShdw>
          </a:effectLst>
        </p:spPr>
        <p:txBody>
          <a:bodyPr wrap="square" tIns="72000" anchor="ctr">
            <a:noAutofit/>
          </a:bodyPr>
          <a:lstStyle/>
          <a:p>
            <a:pPr marL="0" marR="0" lvl="0" indent="0" algn="ctr" defTabSz="814368" eaLnBrk="1" fontAlgn="auto" latinLnBrk="0" hangingPunct="1">
              <a:lnSpc>
                <a:spcPct val="80000"/>
              </a:lnSpc>
              <a:spcBef>
                <a:spcPct val="10000"/>
              </a:spcBef>
              <a:spcAft>
                <a:spcPct val="10000"/>
              </a:spcAft>
              <a:buClr>
                <a:srgbClr val="6DB344"/>
              </a:buClr>
              <a:buSzTx/>
              <a:buFontTx/>
              <a:buNone/>
              <a:tabLst/>
              <a:defRPr/>
            </a:pPr>
            <a:r>
              <a:rPr kumimoji="0" lang="ja-JP" altLang="en-US" sz="16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出張時・外出時</a:t>
            </a:r>
          </a:p>
        </p:txBody>
      </p:sp>
      <p:sp>
        <p:nvSpPr>
          <p:cNvPr id="4" name="角丸四角形 27"/>
          <p:cNvSpPr/>
          <p:nvPr/>
        </p:nvSpPr>
        <p:spPr>
          <a:xfrm>
            <a:off x="4352709" y="3557837"/>
            <a:ext cx="1754156" cy="399017"/>
          </a:xfrm>
          <a:prstGeom prst="roundRect">
            <a:avLst>
              <a:gd name="adj" fmla="val 6479"/>
            </a:avLst>
          </a:prstGeom>
          <a:gradFill>
            <a:gsLst>
              <a:gs pos="0">
                <a:srgbClr val="F58025"/>
              </a:gs>
              <a:gs pos="100000">
                <a:srgbClr val="D81F28"/>
              </a:gs>
            </a:gsLst>
            <a:lin ang="0" scaled="1"/>
          </a:gradFill>
          <a:effectLst>
            <a:outerShdw blurRad="63500" sx="102000" sy="102000" algn="ctr" rotWithShape="0">
              <a:prstClr val="black">
                <a:alpha val="40000"/>
              </a:prstClr>
            </a:outerShdw>
          </a:effectLst>
        </p:spPr>
        <p:txBody>
          <a:bodyPr wrap="square" tIns="72000" anchor="ctr">
            <a:noAutofit/>
          </a:bodyPr>
          <a:lstStyle/>
          <a:p>
            <a:pPr algn="ctr" defTabSz="814368">
              <a:lnSpc>
                <a:spcPct val="80000"/>
              </a:lnSpc>
              <a:spcBef>
                <a:spcPct val="10000"/>
              </a:spcBef>
              <a:spcAft>
                <a:spcPct val="10000"/>
              </a:spcAft>
            </a:pPr>
            <a:r>
              <a:rPr lang="ja-JP" altLang="en-US" sz="1600" b="1" dirty="0" smtClean="0">
                <a:solidFill>
                  <a:srgbClr val="FFFFFF"/>
                </a:solidFill>
                <a:latin typeface="MS PGothic" charset="-128"/>
                <a:ea typeface="MS PGothic" charset="-128"/>
                <a:cs typeface="MS PGothic" charset="-128"/>
              </a:rPr>
              <a:t>在宅</a:t>
            </a:r>
            <a:r>
              <a:rPr lang="ja-JP" altLang="en-US" sz="1600" b="1" dirty="0">
                <a:solidFill>
                  <a:srgbClr val="FFFFFF"/>
                </a:solidFill>
                <a:latin typeface="MS PGothic" charset="-128"/>
                <a:ea typeface="MS PGothic" charset="-128"/>
                <a:cs typeface="MS PGothic" charset="-128"/>
              </a:rPr>
              <a:t>勤務</a:t>
            </a:r>
            <a:endParaRPr lang="en-US" altLang="ja-JP" sz="1600" b="1" dirty="0">
              <a:solidFill>
                <a:srgbClr val="FFFFFF"/>
              </a:solidFill>
              <a:latin typeface="MS PGothic" charset="-128"/>
              <a:ea typeface="MS PGothic" charset="-128"/>
              <a:cs typeface="MS PGothic" charset="-128"/>
            </a:endParaRPr>
          </a:p>
        </p:txBody>
      </p:sp>
      <p:sp>
        <p:nvSpPr>
          <p:cNvPr id="5" name="角丸四角形 32"/>
          <p:cNvSpPr/>
          <p:nvPr/>
        </p:nvSpPr>
        <p:spPr>
          <a:xfrm>
            <a:off x="2171517" y="3557837"/>
            <a:ext cx="1794091" cy="399017"/>
          </a:xfrm>
          <a:prstGeom prst="roundRect">
            <a:avLst>
              <a:gd name="adj" fmla="val 7183"/>
            </a:avLst>
          </a:prstGeom>
          <a:gradFill>
            <a:gsLst>
              <a:gs pos="0">
                <a:srgbClr val="58585B"/>
              </a:gs>
              <a:gs pos="100000">
                <a:srgbClr val="00CC00"/>
              </a:gs>
            </a:gsLst>
            <a:lin ang="0" scaled="1"/>
          </a:gradFill>
          <a:effectLst>
            <a:outerShdw blurRad="63500" sx="102000" sy="102000" algn="ctr" rotWithShape="0">
              <a:prstClr val="black">
                <a:alpha val="40000"/>
              </a:prstClr>
            </a:outerShdw>
          </a:effectLst>
        </p:spPr>
        <p:txBody>
          <a:bodyPr wrap="square" tIns="72000" anchor="ctr" anchorCtr="0">
            <a:noAutofit/>
          </a:bodyPr>
          <a:lstStyle/>
          <a:p>
            <a:pPr marL="0" marR="0" lvl="0" indent="0" algn="ctr" defTabSz="814368" eaLnBrk="1" fontAlgn="auto" latinLnBrk="0" hangingPunct="1">
              <a:lnSpc>
                <a:spcPct val="80000"/>
              </a:lnSpc>
              <a:spcBef>
                <a:spcPct val="10000"/>
              </a:spcBef>
              <a:spcAft>
                <a:spcPct val="10000"/>
              </a:spcAft>
              <a:buClr>
                <a:srgbClr val="6DB344"/>
              </a:buClr>
              <a:buSzTx/>
              <a:buFontTx/>
              <a:buNone/>
              <a:tabLst/>
              <a:defRPr/>
            </a:pPr>
            <a:r>
              <a:rPr kumimoji="0" lang="ja-JP" altLang="en-US" sz="14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本社</a:t>
            </a:r>
            <a:r>
              <a:rPr kumimoji="0" lang="en-US" altLang="ja-JP" sz="14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a:t>
            </a:r>
            <a:r>
              <a:rPr kumimoji="0" lang="ja-JP" altLang="en-US" sz="1400" b="1" u="none" strike="noStrike" kern="0" cap="none" spc="0" normalizeH="0" baseline="0" noProof="0" dirty="0" smtClean="0">
                <a:ln>
                  <a:noFill/>
                </a:ln>
                <a:solidFill>
                  <a:srgbClr val="FFFFFF"/>
                </a:solidFill>
                <a:effectLst/>
                <a:uLnTx/>
                <a:uFillTx/>
                <a:latin typeface="MS PGothic" charset="-128"/>
                <a:ea typeface="MS PGothic" charset="-128"/>
                <a:cs typeface="MS PGothic" charset="-128"/>
              </a:rPr>
              <a:t>地方オフィス</a:t>
            </a:r>
          </a:p>
        </p:txBody>
      </p:sp>
      <p:pic>
        <p:nvPicPr>
          <p:cNvPr id="6" name="Picture 6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5074" y="4010048"/>
            <a:ext cx="1186978" cy="675103"/>
          </a:xfrm>
          <a:prstGeom prst="roundRect">
            <a:avLst>
              <a:gd name="adj" fmla="val 0"/>
            </a:avLst>
          </a:prstGeom>
          <a:solidFill>
            <a:srgbClr val="FFFFFF">
              <a:shade val="85000"/>
            </a:srgbClr>
          </a:solidFill>
          <a:ln>
            <a:noFill/>
          </a:ln>
          <a:effectLst/>
        </p:spPr>
      </p:pic>
      <p:pic>
        <p:nvPicPr>
          <p:cNvPr id="8"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8366" y="4025573"/>
            <a:ext cx="1142843" cy="659734"/>
          </a:xfrm>
          <a:prstGeom prst="roundRect">
            <a:avLst>
              <a:gd name="adj" fmla="val 8594"/>
            </a:avLst>
          </a:prstGeom>
          <a:solidFill>
            <a:srgbClr val="FFFFFF">
              <a:shade val="85000"/>
            </a:srgbClr>
          </a:solidFill>
          <a:ln>
            <a:noFill/>
          </a:ln>
          <a:effectLst/>
        </p:spPr>
      </p:pic>
      <p:pic>
        <p:nvPicPr>
          <p:cNvPr id="9" name="Picture 3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7522" y="4025572"/>
            <a:ext cx="1086984" cy="659579"/>
          </a:xfrm>
          <a:prstGeom prst="roundRect">
            <a:avLst>
              <a:gd name="adj" fmla="val 8594"/>
            </a:avLst>
          </a:prstGeom>
          <a:solidFill>
            <a:srgbClr val="FFFFFF">
              <a:shade val="85000"/>
            </a:srgbClr>
          </a:solidFill>
          <a:ln>
            <a:noFill/>
          </a:ln>
          <a:effectLst/>
        </p:spPr>
      </p:pic>
      <p:sp>
        <p:nvSpPr>
          <p:cNvPr id="16" name="Rounded Rectangle 115">
            <a:extLst>
              <a:ext uri="{FF2B5EF4-FFF2-40B4-BE49-F238E27FC236}">
                <a16:creationId xmlns:a16="http://schemas.microsoft.com/office/drawing/2014/main" xmlns="" id="{0C4D80D5-1369-4353-A56D-1635902295BA}"/>
              </a:ext>
            </a:extLst>
          </p:cNvPr>
          <p:cNvSpPr/>
          <p:nvPr/>
        </p:nvSpPr>
        <p:spPr>
          <a:xfrm>
            <a:off x="368653" y="2683056"/>
            <a:ext cx="2227574" cy="467176"/>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8"/>
            <a:endParaRPr lang="en-US" b="1" dirty="0">
              <a:solidFill>
                <a:srgbClr val="005073"/>
              </a:solidFill>
              <a:latin typeface="MS PGothic" charset="-128"/>
              <a:ea typeface="MS PGothic" charset="-128"/>
              <a:cs typeface="MS PGothic" charset="-128"/>
            </a:endParaRPr>
          </a:p>
        </p:txBody>
      </p:sp>
      <p:sp>
        <p:nvSpPr>
          <p:cNvPr id="17" name="TextBox 147">
            <a:extLst>
              <a:ext uri="{FF2B5EF4-FFF2-40B4-BE49-F238E27FC236}">
                <a16:creationId xmlns:a16="http://schemas.microsoft.com/office/drawing/2014/main" xmlns="" id="{5418FF73-33A1-4D20-99A5-BD2A71434CE0}"/>
              </a:ext>
            </a:extLst>
          </p:cNvPr>
          <p:cNvSpPr txBox="1"/>
          <p:nvPr/>
        </p:nvSpPr>
        <p:spPr bwMode="auto">
          <a:xfrm>
            <a:off x="734643" y="2785839"/>
            <a:ext cx="1126741" cy="261610"/>
          </a:xfrm>
          <a:prstGeom prst="rect">
            <a:avLst/>
          </a:prstGeom>
          <a:noFill/>
        </p:spPr>
        <p:txBody>
          <a:bodyPr wrap="square" anchor="b">
            <a:spAutoFit/>
          </a:bodyPr>
          <a:lstStyle/>
          <a:p>
            <a:pPr defTabSz="214258">
              <a:defRPr/>
            </a:pPr>
            <a:r>
              <a:rPr lang="ja-JP" altLang="en-US" sz="1100" b="1" kern="0" dirty="0">
                <a:solidFill>
                  <a:srgbClr val="FFFFFF"/>
                </a:solidFill>
                <a:latin typeface="MS PGothic" charset="-128"/>
                <a:ea typeface="MS PGothic" charset="-128"/>
                <a:cs typeface="MS PGothic" charset="-128"/>
              </a:rPr>
              <a:t>ネットワーク</a:t>
            </a:r>
            <a:endParaRPr lang="en-US" sz="1100" b="1" kern="0" dirty="0">
              <a:solidFill>
                <a:srgbClr val="FFFFFF"/>
              </a:solidFill>
              <a:latin typeface="MS PGothic" charset="-128"/>
              <a:ea typeface="MS PGothic" charset="-128"/>
              <a:cs typeface="MS PGothic" charset="-128"/>
            </a:endParaRPr>
          </a:p>
        </p:txBody>
      </p:sp>
      <p:sp>
        <p:nvSpPr>
          <p:cNvPr id="18" name="Oval 206">
            <a:extLst>
              <a:ext uri="{FF2B5EF4-FFF2-40B4-BE49-F238E27FC236}">
                <a16:creationId xmlns:a16="http://schemas.microsoft.com/office/drawing/2014/main" xmlns="" id="{B6849823-E53C-4402-BB17-C8025147A3C7}"/>
              </a:ext>
            </a:extLst>
          </p:cNvPr>
          <p:cNvSpPr/>
          <p:nvPr/>
        </p:nvSpPr>
        <p:spPr>
          <a:xfrm>
            <a:off x="419129" y="2742189"/>
            <a:ext cx="368483" cy="368483"/>
          </a:xfrm>
          <a:prstGeom prst="ellipse">
            <a:avLst/>
          </a:prstGeom>
          <a:solidFill>
            <a:schemeClr val="bg2"/>
          </a:solidFill>
          <a:ln w="9525" cap="flat" cmpd="sng" algn="ctr">
            <a:noFill/>
            <a:prstDash val="solid"/>
          </a:ln>
          <a:effectLst/>
        </p:spPr>
        <p:txBody>
          <a:bodyPr rtlCol="0" anchor="ctr"/>
          <a:lstStyle/>
          <a:p>
            <a:pPr algn="ctr" defTabSz="457148"/>
            <a:endParaRPr lang="en-US" b="1" kern="0" dirty="0">
              <a:solidFill>
                <a:prstClr val="white"/>
              </a:solidFill>
              <a:latin typeface="MS PGothic" charset="-128"/>
              <a:ea typeface="MS PGothic" charset="-128"/>
              <a:cs typeface="MS PGothic" charset="-128"/>
            </a:endParaRPr>
          </a:p>
        </p:txBody>
      </p:sp>
      <p:grpSp>
        <p:nvGrpSpPr>
          <p:cNvPr id="19" name="Group 207">
            <a:extLst>
              <a:ext uri="{FF2B5EF4-FFF2-40B4-BE49-F238E27FC236}">
                <a16:creationId xmlns:a16="http://schemas.microsoft.com/office/drawing/2014/main" xmlns="" id="{65851793-EE90-400E-A986-74BE8BB9FE36}"/>
              </a:ext>
            </a:extLst>
          </p:cNvPr>
          <p:cNvGrpSpPr>
            <a:grpSpLocks noChangeAspect="1"/>
          </p:cNvGrpSpPr>
          <p:nvPr/>
        </p:nvGrpSpPr>
        <p:grpSpPr bwMode="auto">
          <a:xfrm>
            <a:off x="437875" y="2816847"/>
            <a:ext cx="332311" cy="254030"/>
            <a:chOff x="1089" y="1575"/>
            <a:chExt cx="433" cy="331"/>
          </a:xfrm>
        </p:grpSpPr>
        <p:sp>
          <p:nvSpPr>
            <p:cNvPr id="20" name="Freeform 208">
              <a:extLst>
                <a:ext uri="{FF2B5EF4-FFF2-40B4-BE49-F238E27FC236}">
                  <a16:creationId xmlns:a16="http://schemas.microsoft.com/office/drawing/2014/main" xmlns="" id="{C7BA36A4-AEB4-4956-B7EE-5A70D3DB5D1E}"/>
                </a:ext>
              </a:extLst>
            </p:cNvPr>
            <p:cNvSpPr>
              <a:spLocks/>
            </p:cNvSpPr>
            <p:nvPr/>
          </p:nvSpPr>
          <p:spPr bwMode="auto">
            <a:xfrm>
              <a:off x="1089" y="1575"/>
              <a:ext cx="209" cy="37"/>
            </a:xfrm>
            <a:custGeom>
              <a:avLst/>
              <a:gdLst>
                <a:gd name="T0" fmla="*/ 13 w 113"/>
                <a:gd name="T1" fmla="*/ 0 h 20"/>
                <a:gd name="T2" fmla="*/ 15 w 113"/>
                <a:gd name="T3" fmla="*/ 0 h 20"/>
                <a:gd name="T4" fmla="*/ 99 w 113"/>
                <a:gd name="T5" fmla="*/ 0 h 20"/>
                <a:gd name="T6" fmla="*/ 109 w 113"/>
                <a:gd name="T7" fmla="*/ 5 h 20"/>
                <a:gd name="T8" fmla="*/ 100 w 113"/>
                <a:gd name="T9" fmla="*/ 20 h 20"/>
                <a:gd name="T10" fmla="*/ 67 w 113"/>
                <a:gd name="T11" fmla="*/ 20 h 20"/>
                <a:gd name="T12" fmla="*/ 2 w 113"/>
                <a:gd name="T13" fmla="*/ 20 h 20"/>
                <a:gd name="T14" fmla="*/ 0 w 113"/>
                <a:gd name="T15" fmla="*/ 20 h 20"/>
                <a:gd name="T16" fmla="*/ 13 w 11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0">
                  <a:moveTo>
                    <a:pt x="13" y="0"/>
                  </a:moveTo>
                  <a:cubicBezTo>
                    <a:pt x="13" y="0"/>
                    <a:pt x="14" y="0"/>
                    <a:pt x="15" y="0"/>
                  </a:cubicBezTo>
                  <a:cubicBezTo>
                    <a:pt x="43" y="0"/>
                    <a:pt x="71" y="0"/>
                    <a:pt x="99" y="0"/>
                  </a:cubicBezTo>
                  <a:cubicBezTo>
                    <a:pt x="103" y="0"/>
                    <a:pt x="107" y="1"/>
                    <a:pt x="109" y="5"/>
                  </a:cubicBezTo>
                  <a:cubicBezTo>
                    <a:pt x="113" y="11"/>
                    <a:pt x="108" y="20"/>
                    <a:pt x="100" y="20"/>
                  </a:cubicBezTo>
                  <a:cubicBezTo>
                    <a:pt x="89" y="20"/>
                    <a:pt x="78" y="20"/>
                    <a:pt x="67" y="20"/>
                  </a:cubicBezTo>
                  <a:cubicBezTo>
                    <a:pt x="45" y="20"/>
                    <a:pt x="23" y="20"/>
                    <a:pt x="2" y="20"/>
                  </a:cubicBezTo>
                  <a:cubicBezTo>
                    <a:pt x="1" y="20"/>
                    <a:pt x="1" y="20"/>
                    <a:pt x="0" y="20"/>
                  </a:cubicBezTo>
                  <a:cubicBezTo>
                    <a:pt x="4" y="13"/>
                    <a:pt x="8" y="6"/>
                    <a:pt x="1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21" name="Freeform 209">
              <a:extLst>
                <a:ext uri="{FF2B5EF4-FFF2-40B4-BE49-F238E27FC236}">
                  <a16:creationId xmlns:a16="http://schemas.microsoft.com/office/drawing/2014/main" xmlns="" id="{7B9762BA-6D3F-45A7-AB0D-03BB0F72D980}"/>
                </a:ext>
              </a:extLst>
            </p:cNvPr>
            <p:cNvSpPr>
              <a:spLocks/>
            </p:cNvSpPr>
            <p:nvPr/>
          </p:nvSpPr>
          <p:spPr bwMode="auto">
            <a:xfrm>
              <a:off x="1130" y="1645"/>
              <a:ext cx="392" cy="180"/>
            </a:xfrm>
            <a:custGeom>
              <a:avLst/>
              <a:gdLst>
                <a:gd name="T0" fmla="*/ 177 w 212"/>
                <a:gd name="T1" fmla="*/ 38 h 97"/>
                <a:gd name="T2" fmla="*/ 176 w 212"/>
                <a:gd name="T3" fmla="*/ 37 h 97"/>
                <a:gd name="T4" fmla="*/ 156 w 212"/>
                <a:gd name="T5" fmla="*/ 17 h 97"/>
                <a:gd name="T6" fmla="*/ 154 w 212"/>
                <a:gd name="T7" fmla="*/ 6 h 97"/>
                <a:gd name="T8" fmla="*/ 164 w 212"/>
                <a:gd name="T9" fmla="*/ 0 h 97"/>
                <a:gd name="T10" fmla="*/ 171 w 212"/>
                <a:gd name="T11" fmla="*/ 4 h 97"/>
                <a:gd name="T12" fmla="*/ 206 w 212"/>
                <a:gd name="T13" fmla="*/ 39 h 97"/>
                <a:gd name="T14" fmla="*/ 209 w 212"/>
                <a:gd name="T15" fmla="*/ 42 h 97"/>
                <a:gd name="T16" fmla="*/ 208 w 212"/>
                <a:gd name="T17" fmla="*/ 55 h 97"/>
                <a:gd name="T18" fmla="*/ 171 w 212"/>
                <a:gd name="T19" fmla="*/ 93 h 97"/>
                <a:gd name="T20" fmla="*/ 158 w 212"/>
                <a:gd name="T21" fmla="*/ 94 h 97"/>
                <a:gd name="T22" fmla="*/ 156 w 212"/>
                <a:gd name="T23" fmla="*/ 79 h 97"/>
                <a:gd name="T24" fmla="*/ 176 w 212"/>
                <a:gd name="T25" fmla="*/ 59 h 97"/>
                <a:gd name="T26" fmla="*/ 177 w 212"/>
                <a:gd name="T27" fmla="*/ 58 h 97"/>
                <a:gd name="T28" fmla="*/ 175 w 212"/>
                <a:gd name="T29" fmla="*/ 58 h 97"/>
                <a:gd name="T30" fmla="*/ 12 w 212"/>
                <a:gd name="T31" fmla="*/ 58 h 97"/>
                <a:gd name="T32" fmla="*/ 3 w 212"/>
                <a:gd name="T33" fmla="*/ 54 h 97"/>
                <a:gd name="T34" fmla="*/ 1 w 212"/>
                <a:gd name="T35" fmla="*/ 44 h 97"/>
                <a:gd name="T36" fmla="*/ 10 w 212"/>
                <a:gd name="T37" fmla="*/ 38 h 97"/>
                <a:gd name="T38" fmla="*/ 12 w 212"/>
                <a:gd name="T39" fmla="*/ 38 h 97"/>
                <a:gd name="T40" fmla="*/ 175 w 212"/>
                <a:gd name="T41" fmla="*/ 38 h 97"/>
                <a:gd name="T42" fmla="*/ 177 w 212"/>
                <a:gd name="T43" fmla="*/ 3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97">
                  <a:moveTo>
                    <a:pt x="177" y="38"/>
                  </a:moveTo>
                  <a:cubicBezTo>
                    <a:pt x="177" y="37"/>
                    <a:pt x="176" y="37"/>
                    <a:pt x="176" y="37"/>
                  </a:cubicBezTo>
                  <a:cubicBezTo>
                    <a:pt x="169" y="30"/>
                    <a:pt x="163" y="24"/>
                    <a:pt x="156" y="17"/>
                  </a:cubicBezTo>
                  <a:cubicBezTo>
                    <a:pt x="153" y="14"/>
                    <a:pt x="153" y="10"/>
                    <a:pt x="154" y="6"/>
                  </a:cubicBezTo>
                  <a:cubicBezTo>
                    <a:pt x="156" y="2"/>
                    <a:pt x="160" y="0"/>
                    <a:pt x="164" y="0"/>
                  </a:cubicBezTo>
                  <a:cubicBezTo>
                    <a:pt x="167" y="0"/>
                    <a:pt x="169" y="2"/>
                    <a:pt x="171" y="4"/>
                  </a:cubicBezTo>
                  <a:cubicBezTo>
                    <a:pt x="183" y="15"/>
                    <a:pt x="195" y="27"/>
                    <a:pt x="206" y="39"/>
                  </a:cubicBezTo>
                  <a:cubicBezTo>
                    <a:pt x="207" y="40"/>
                    <a:pt x="208" y="41"/>
                    <a:pt x="209" y="42"/>
                  </a:cubicBezTo>
                  <a:cubicBezTo>
                    <a:pt x="212" y="46"/>
                    <a:pt x="212" y="52"/>
                    <a:pt x="208" y="55"/>
                  </a:cubicBezTo>
                  <a:cubicBezTo>
                    <a:pt x="196" y="68"/>
                    <a:pt x="183" y="80"/>
                    <a:pt x="171" y="93"/>
                  </a:cubicBezTo>
                  <a:cubicBezTo>
                    <a:pt x="167" y="96"/>
                    <a:pt x="162" y="97"/>
                    <a:pt x="158" y="94"/>
                  </a:cubicBezTo>
                  <a:cubicBezTo>
                    <a:pt x="153" y="91"/>
                    <a:pt x="152" y="83"/>
                    <a:pt x="156" y="79"/>
                  </a:cubicBezTo>
                  <a:cubicBezTo>
                    <a:pt x="163" y="72"/>
                    <a:pt x="169" y="66"/>
                    <a:pt x="176" y="59"/>
                  </a:cubicBezTo>
                  <a:cubicBezTo>
                    <a:pt x="176" y="59"/>
                    <a:pt x="176" y="59"/>
                    <a:pt x="177" y="58"/>
                  </a:cubicBezTo>
                  <a:cubicBezTo>
                    <a:pt x="176" y="58"/>
                    <a:pt x="176" y="58"/>
                    <a:pt x="175" y="58"/>
                  </a:cubicBezTo>
                  <a:cubicBezTo>
                    <a:pt x="121" y="58"/>
                    <a:pt x="66" y="58"/>
                    <a:pt x="12" y="58"/>
                  </a:cubicBezTo>
                  <a:cubicBezTo>
                    <a:pt x="8" y="58"/>
                    <a:pt x="5" y="57"/>
                    <a:pt x="3" y="54"/>
                  </a:cubicBezTo>
                  <a:cubicBezTo>
                    <a:pt x="0" y="51"/>
                    <a:pt x="0" y="48"/>
                    <a:pt x="1" y="44"/>
                  </a:cubicBezTo>
                  <a:cubicBezTo>
                    <a:pt x="3" y="41"/>
                    <a:pt x="6" y="39"/>
                    <a:pt x="10" y="38"/>
                  </a:cubicBezTo>
                  <a:cubicBezTo>
                    <a:pt x="10" y="38"/>
                    <a:pt x="11" y="38"/>
                    <a:pt x="12" y="38"/>
                  </a:cubicBezTo>
                  <a:cubicBezTo>
                    <a:pt x="67" y="38"/>
                    <a:pt x="121" y="38"/>
                    <a:pt x="175" y="38"/>
                  </a:cubicBezTo>
                  <a:cubicBezTo>
                    <a:pt x="176" y="38"/>
                    <a:pt x="176" y="38"/>
                    <a:pt x="177" y="3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22" name="Freeform 210">
              <a:extLst>
                <a:ext uri="{FF2B5EF4-FFF2-40B4-BE49-F238E27FC236}">
                  <a16:creationId xmlns:a16="http://schemas.microsoft.com/office/drawing/2014/main" xmlns="" id="{6125BAAA-B5E9-45FE-816F-5E8DA349272A}"/>
                </a:ext>
              </a:extLst>
            </p:cNvPr>
            <p:cNvSpPr>
              <a:spLocks/>
            </p:cNvSpPr>
            <p:nvPr/>
          </p:nvSpPr>
          <p:spPr bwMode="auto">
            <a:xfrm>
              <a:off x="1292" y="1869"/>
              <a:ext cx="145" cy="37"/>
            </a:xfrm>
            <a:custGeom>
              <a:avLst/>
              <a:gdLst>
                <a:gd name="T0" fmla="*/ 39 w 78"/>
                <a:gd name="T1" fmla="*/ 20 h 20"/>
                <a:gd name="T2" fmla="*/ 10 w 78"/>
                <a:gd name="T3" fmla="*/ 20 h 20"/>
                <a:gd name="T4" fmla="*/ 1 w 78"/>
                <a:gd name="T5" fmla="*/ 14 h 20"/>
                <a:gd name="T6" fmla="*/ 3 w 78"/>
                <a:gd name="T7" fmla="*/ 3 h 20"/>
                <a:gd name="T8" fmla="*/ 10 w 78"/>
                <a:gd name="T9" fmla="*/ 0 h 20"/>
                <a:gd name="T10" fmla="*/ 68 w 78"/>
                <a:gd name="T11" fmla="*/ 0 h 20"/>
                <a:gd name="T12" fmla="*/ 78 w 78"/>
                <a:gd name="T13" fmla="*/ 9 h 20"/>
                <a:gd name="T14" fmla="*/ 70 w 78"/>
                <a:gd name="T15" fmla="*/ 20 h 20"/>
                <a:gd name="T16" fmla="*/ 67 w 78"/>
                <a:gd name="T17" fmla="*/ 20 h 20"/>
                <a:gd name="T18" fmla="*/ 39 w 78"/>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0">
                  <a:moveTo>
                    <a:pt x="39" y="20"/>
                  </a:moveTo>
                  <a:cubicBezTo>
                    <a:pt x="29" y="20"/>
                    <a:pt x="20" y="20"/>
                    <a:pt x="10" y="20"/>
                  </a:cubicBezTo>
                  <a:cubicBezTo>
                    <a:pt x="6" y="20"/>
                    <a:pt x="2" y="18"/>
                    <a:pt x="1" y="14"/>
                  </a:cubicBezTo>
                  <a:cubicBezTo>
                    <a:pt x="0" y="10"/>
                    <a:pt x="0" y="6"/>
                    <a:pt x="3" y="3"/>
                  </a:cubicBezTo>
                  <a:cubicBezTo>
                    <a:pt x="5" y="1"/>
                    <a:pt x="8" y="0"/>
                    <a:pt x="10" y="0"/>
                  </a:cubicBezTo>
                  <a:cubicBezTo>
                    <a:pt x="29" y="0"/>
                    <a:pt x="49" y="0"/>
                    <a:pt x="68" y="0"/>
                  </a:cubicBezTo>
                  <a:cubicBezTo>
                    <a:pt x="73" y="0"/>
                    <a:pt x="77" y="4"/>
                    <a:pt x="78" y="9"/>
                  </a:cubicBezTo>
                  <a:cubicBezTo>
                    <a:pt x="78" y="14"/>
                    <a:pt x="75" y="19"/>
                    <a:pt x="70" y="20"/>
                  </a:cubicBezTo>
                  <a:cubicBezTo>
                    <a:pt x="69" y="20"/>
                    <a:pt x="68" y="20"/>
                    <a:pt x="67" y="20"/>
                  </a:cubicBezTo>
                  <a:cubicBezTo>
                    <a:pt x="58" y="20"/>
                    <a:pt x="49" y="20"/>
                    <a:pt x="39"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grpSp>
      <p:sp>
        <p:nvSpPr>
          <p:cNvPr id="23" name="Rectangle 130">
            <a:extLst>
              <a:ext uri="{FF2B5EF4-FFF2-40B4-BE49-F238E27FC236}">
                <a16:creationId xmlns:a16="http://schemas.microsoft.com/office/drawing/2014/main" xmlns="" id="{1A9A49C9-A47C-4984-834A-362EAFF53F73}"/>
              </a:ext>
            </a:extLst>
          </p:cNvPr>
          <p:cNvSpPr/>
          <p:nvPr/>
        </p:nvSpPr>
        <p:spPr>
          <a:xfrm>
            <a:off x="1991793" y="2696988"/>
            <a:ext cx="3044902" cy="798655"/>
          </a:xfrm>
          <a:prstGeom prst="rect">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8"/>
            <a:endParaRPr lang="en-US" b="1" dirty="0">
              <a:solidFill>
                <a:srgbClr val="005073"/>
              </a:solidFill>
              <a:latin typeface="MS PGothic" charset="-128"/>
              <a:ea typeface="MS PGothic" charset="-128"/>
              <a:cs typeface="MS PGothic" charset="-128"/>
            </a:endParaRPr>
          </a:p>
        </p:txBody>
      </p:sp>
      <p:sp>
        <p:nvSpPr>
          <p:cNvPr id="24" name="Rounded Rectangle 116">
            <a:extLst>
              <a:ext uri="{FF2B5EF4-FFF2-40B4-BE49-F238E27FC236}">
                <a16:creationId xmlns:a16="http://schemas.microsoft.com/office/drawing/2014/main" xmlns="" id="{7A4339A4-5FD8-4F70-91A9-FCFD06F49BBF}"/>
              </a:ext>
            </a:extLst>
          </p:cNvPr>
          <p:cNvSpPr/>
          <p:nvPr/>
        </p:nvSpPr>
        <p:spPr>
          <a:xfrm>
            <a:off x="368653" y="1804598"/>
            <a:ext cx="2227574" cy="470853"/>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8"/>
            <a:endParaRPr lang="en-US" b="1" dirty="0">
              <a:solidFill>
                <a:srgbClr val="005073"/>
              </a:solidFill>
              <a:latin typeface="MS PGothic" charset="-128"/>
              <a:ea typeface="MS PGothic" charset="-128"/>
              <a:cs typeface="MS PGothic" charset="-128"/>
            </a:endParaRPr>
          </a:p>
        </p:txBody>
      </p:sp>
      <p:sp>
        <p:nvSpPr>
          <p:cNvPr id="25" name="TextBox 135">
            <a:extLst>
              <a:ext uri="{FF2B5EF4-FFF2-40B4-BE49-F238E27FC236}">
                <a16:creationId xmlns:a16="http://schemas.microsoft.com/office/drawing/2014/main" xmlns="" id="{8A0638A6-6549-4DE5-B6DB-A81912D53828}"/>
              </a:ext>
            </a:extLst>
          </p:cNvPr>
          <p:cNvSpPr txBox="1"/>
          <p:nvPr/>
        </p:nvSpPr>
        <p:spPr bwMode="auto">
          <a:xfrm>
            <a:off x="734644" y="1896356"/>
            <a:ext cx="1058313" cy="261610"/>
          </a:xfrm>
          <a:prstGeom prst="rect">
            <a:avLst/>
          </a:prstGeom>
          <a:noFill/>
        </p:spPr>
        <p:txBody>
          <a:bodyPr wrap="square" anchor="b">
            <a:spAutoFit/>
          </a:bodyPr>
          <a:lstStyle/>
          <a:p>
            <a:pPr defTabSz="214258">
              <a:defRPr/>
            </a:pPr>
            <a:r>
              <a:rPr lang="ja-JP" altLang="en-US" sz="1100" b="1" kern="0" dirty="0">
                <a:solidFill>
                  <a:srgbClr val="FFFFFF"/>
                </a:solidFill>
                <a:latin typeface="MS PGothic" charset="-128"/>
                <a:ea typeface="MS PGothic" charset="-128"/>
                <a:cs typeface="MS PGothic" charset="-128"/>
              </a:rPr>
              <a:t>セキュリティ</a:t>
            </a:r>
            <a:endParaRPr lang="en-US" sz="1100" b="1" kern="0" dirty="0">
              <a:solidFill>
                <a:srgbClr val="FFFFFF"/>
              </a:solidFill>
              <a:latin typeface="MS PGothic" charset="-128"/>
              <a:ea typeface="MS PGothic" charset="-128"/>
              <a:cs typeface="MS PGothic" charset="-128"/>
            </a:endParaRPr>
          </a:p>
        </p:txBody>
      </p:sp>
      <p:sp>
        <p:nvSpPr>
          <p:cNvPr id="26" name="Oval 236">
            <a:extLst>
              <a:ext uri="{FF2B5EF4-FFF2-40B4-BE49-F238E27FC236}">
                <a16:creationId xmlns:a16="http://schemas.microsoft.com/office/drawing/2014/main" xmlns="" id="{3897E8DD-3C10-4F79-83AD-BA04B6909DDB}"/>
              </a:ext>
            </a:extLst>
          </p:cNvPr>
          <p:cNvSpPr/>
          <p:nvPr/>
        </p:nvSpPr>
        <p:spPr>
          <a:xfrm>
            <a:off x="419129" y="1855073"/>
            <a:ext cx="368483" cy="368483"/>
          </a:xfrm>
          <a:prstGeom prst="ellipse">
            <a:avLst/>
          </a:prstGeom>
          <a:solidFill>
            <a:schemeClr val="bg2"/>
          </a:solidFill>
          <a:ln w="9525" cap="flat" cmpd="sng" algn="ctr">
            <a:noFill/>
            <a:prstDash val="solid"/>
          </a:ln>
          <a:effectLst/>
        </p:spPr>
        <p:txBody>
          <a:bodyPr rtlCol="0" anchor="ctr"/>
          <a:lstStyle/>
          <a:p>
            <a:pPr algn="ctr" defTabSz="457148"/>
            <a:endParaRPr lang="en-US" b="1" kern="0" dirty="0">
              <a:solidFill>
                <a:prstClr val="white"/>
              </a:solidFill>
              <a:latin typeface="MS PGothic" charset="-128"/>
              <a:ea typeface="MS PGothic" charset="-128"/>
              <a:cs typeface="MS PGothic" charset="-128"/>
            </a:endParaRPr>
          </a:p>
        </p:txBody>
      </p:sp>
      <p:grpSp>
        <p:nvGrpSpPr>
          <p:cNvPr id="27" name="Group 37">
            <a:extLst>
              <a:ext uri="{FF2B5EF4-FFF2-40B4-BE49-F238E27FC236}">
                <a16:creationId xmlns:a16="http://schemas.microsoft.com/office/drawing/2014/main" xmlns="" id="{48099A7F-8049-41C1-8566-3448B5D4CD49}"/>
              </a:ext>
            </a:extLst>
          </p:cNvPr>
          <p:cNvGrpSpPr>
            <a:grpSpLocks noChangeAspect="1"/>
          </p:cNvGrpSpPr>
          <p:nvPr/>
        </p:nvGrpSpPr>
        <p:grpSpPr bwMode="auto">
          <a:xfrm>
            <a:off x="486714" y="1924196"/>
            <a:ext cx="232540" cy="230239"/>
            <a:chOff x="4266" y="2286"/>
            <a:chExt cx="303" cy="300"/>
          </a:xfrm>
          <a:solidFill>
            <a:schemeClr val="accent5"/>
          </a:solidFill>
        </p:grpSpPr>
        <p:sp>
          <p:nvSpPr>
            <p:cNvPr id="28" name="Freeform 38">
              <a:extLst>
                <a:ext uri="{FF2B5EF4-FFF2-40B4-BE49-F238E27FC236}">
                  <a16:creationId xmlns:a16="http://schemas.microsoft.com/office/drawing/2014/main" xmlns="" id="{C10AA0C4-1AA5-4FD8-9C71-D9721DC338B5}"/>
                </a:ext>
              </a:extLst>
            </p:cNvPr>
            <p:cNvSpPr>
              <a:spLocks/>
            </p:cNvSpPr>
            <p:nvPr/>
          </p:nvSpPr>
          <p:spPr bwMode="auto">
            <a:xfrm>
              <a:off x="4266" y="2320"/>
              <a:ext cx="265" cy="258"/>
            </a:xfrm>
            <a:custGeom>
              <a:avLst/>
              <a:gdLst>
                <a:gd name="T0" fmla="*/ 202 w 202"/>
                <a:gd name="T1" fmla="*/ 84 h 197"/>
                <a:gd name="T2" fmla="*/ 193 w 202"/>
                <a:gd name="T3" fmla="*/ 129 h 197"/>
                <a:gd name="T4" fmla="*/ 163 w 202"/>
                <a:gd name="T5" fmla="*/ 182 h 197"/>
                <a:gd name="T6" fmla="*/ 154 w 202"/>
                <a:gd name="T7" fmla="*/ 194 h 197"/>
                <a:gd name="T8" fmla="*/ 145 w 202"/>
                <a:gd name="T9" fmla="*/ 195 h 197"/>
                <a:gd name="T10" fmla="*/ 145 w 202"/>
                <a:gd name="T11" fmla="*/ 186 h 197"/>
                <a:gd name="T12" fmla="*/ 178 w 202"/>
                <a:gd name="T13" fmla="*/ 134 h 197"/>
                <a:gd name="T14" fmla="*/ 189 w 202"/>
                <a:gd name="T15" fmla="*/ 100 h 197"/>
                <a:gd name="T16" fmla="*/ 184 w 202"/>
                <a:gd name="T17" fmla="*/ 55 h 197"/>
                <a:gd name="T18" fmla="*/ 157 w 202"/>
                <a:gd name="T19" fmla="*/ 25 h 197"/>
                <a:gd name="T20" fmla="*/ 123 w 202"/>
                <a:gd name="T21" fmla="*/ 13 h 197"/>
                <a:gd name="T22" fmla="*/ 60 w 202"/>
                <a:gd name="T23" fmla="*/ 37 h 197"/>
                <a:gd name="T24" fmla="*/ 43 w 202"/>
                <a:gd name="T25" fmla="*/ 70 h 197"/>
                <a:gd name="T26" fmla="*/ 33 w 202"/>
                <a:gd name="T27" fmla="*/ 88 h 197"/>
                <a:gd name="T28" fmla="*/ 8 w 202"/>
                <a:gd name="T29" fmla="*/ 101 h 197"/>
                <a:gd name="T30" fmla="*/ 1 w 202"/>
                <a:gd name="T31" fmla="*/ 97 h 197"/>
                <a:gd name="T32" fmla="*/ 6 w 202"/>
                <a:gd name="T33" fmla="*/ 89 h 197"/>
                <a:gd name="T34" fmla="*/ 23 w 202"/>
                <a:gd name="T35" fmla="*/ 81 h 197"/>
                <a:gd name="T36" fmla="*/ 31 w 202"/>
                <a:gd name="T37" fmla="*/ 70 h 197"/>
                <a:gd name="T38" fmla="*/ 36 w 202"/>
                <a:gd name="T39" fmla="*/ 53 h 197"/>
                <a:gd name="T40" fmla="*/ 75 w 202"/>
                <a:gd name="T41" fmla="*/ 11 h 197"/>
                <a:gd name="T42" fmla="*/ 122 w 202"/>
                <a:gd name="T43" fmla="*/ 1 h 197"/>
                <a:gd name="T44" fmla="*/ 189 w 202"/>
                <a:gd name="T45" fmla="*/ 39 h 197"/>
                <a:gd name="T46" fmla="*/ 202 w 202"/>
                <a:gd name="T47" fmla="*/ 73 h 197"/>
                <a:gd name="T48" fmla="*/ 202 w 202"/>
                <a:gd name="T49" fmla="*/ 8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97">
                  <a:moveTo>
                    <a:pt x="202" y="84"/>
                  </a:moveTo>
                  <a:cubicBezTo>
                    <a:pt x="202" y="100"/>
                    <a:pt x="199" y="115"/>
                    <a:pt x="193" y="129"/>
                  </a:cubicBezTo>
                  <a:cubicBezTo>
                    <a:pt x="186" y="149"/>
                    <a:pt x="176" y="166"/>
                    <a:pt x="163" y="182"/>
                  </a:cubicBezTo>
                  <a:cubicBezTo>
                    <a:pt x="161" y="186"/>
                    <a:pt x="157" y="190"/>
                    <a:pt x="154" y="194"/>
                  </a:cubicBezTo>
                  <a:cubicBezTo>
                    <a:pt x="152" y="197"/>
                    <a:pt x="148" y="197"/>
                    <a:pt x="145" y="195"/>
                  </a:cubicBezTo>
                  <a:cubicBezTo>
                    <a:pt x="143" y="193"/>
                    <a:pt x="143" y="189"/>
                    <a:pt x="145" y="186"/>
                  </a:cubicBezTo>
                  <a:cubicBezTo>
                    <a:pt x="159" y="170"/>
                    <a:pt x="170" y="153"/>
                    <a:pt x="178" y="134"/>
                  </a:cubicBezTo>
                  <a:cubicBezTo>
                    <a:pt x="183" y="123"/>
                    <a:pt x="187" y="112"/>
                    <a:pt x="189" y="100"/>
                  </a:cubicBezTo>
                  <a:cubicBezTo>
                    <a:pt x="192" y="84"/>
                    <a:pt x="191" y="69"/>
                    <a:pt x="184" y="55"/>
                  </a:cubicBezTo>
                  <a:cubicBezTo>
                    <a:pt x="178" y="42"/>
                    <a:pt x="169" y="32"/>
                    <a:pt x="157" y="25"/>
                  </a:cubicBezTo>
                  <a:cubicBezTo>
                    <a:pt x="146" y="19"/>
                    <a:pt x="135" y="14"/>
                    <a:pt x="123" y="13"/>
                  </a:cubicBezTo>
                  <a:cubicBezTo>
                    <a:pt x="98" y="11"/>
                    <a:pt x="77" y="20"/>
                    <a:pt x="60" y="37"/>
                  </a:cubicBezTo>
                  <a:cubicBezTo>
                    <a:pt x="52" y="47"/>
                    <a:pt x="46" y="58"/>
                    <a:pt x="43" y="70"/>
                  </a:cubicBezTo>
                  <a:cubicBezTo>
                    <a:pt x="41" y="77"/>
                    <a:pt x="38" y="83"/>
                    <a:pt x="33" y="88"/>
                  </a:cubicBezTo>
                  <a:cubicBezTo>
                    <a:pt x="26" y="95"/>
                    <a:pt x="18" y="99"/>
                    <a:pt x="8" y="101"/>
                  </a:cubicBezTo>
                  <a:cubicBezTo>
                    <a:pt x="5" y="102"/>
                    <a:pt x="2" y="100"/>
                    <a:pt x="1" y="97"/>
                  </a:cubicBezTo>
                  <a:cubicBezTo>
                    <a:pt x="0" y="93"/>
                    <a:pt x="2" y="90"/>
                    <a:pt x="6" y="89"/>
                  </a:cubicBezTo>
                  <a:cubicBezTo>
                    <a:pt x="12" y="88"/>
                    <a:pt x="18" y="85"/>
                    <a:pt x="23" y="81"/>
                  </a:cubicBezTo>
                  <a:cubicBezTo>
                    <a:pt x="27" y="78"/>
                    <a:pt x="29" y="74"/>
                    <a:pt x="31" y="70"/>
                  </a:cubicBezTo>
                  <a:cubicBezTo>
                    <a:pt x="32" y="64"/>
                    <a:pt x="34" y="58"/>
                    <a:pt x="36" y="53"/>
                  </a:cubicBezTo>
                  <a:cubicBezTo>
                    <a:pt x="44" y="35"/>
                    <a:pt x="57" y="21"/>
                    <a:pt x="75" y="11"/>
                  </a:cubicBezTo>
                  <a:cubicBezTo>
                    <a:pt x="90" y="3"/>
                    <a:pt x="105" y="0"/>
                    <a:pt x="122" y="1"/>
                  </a:cubicBezTo>
                  <a:cubicBezTo>
                    <a:pt x="150" y="4"/>
                    <a:pt x="172" y="16"/>
                    <a:pt x="189" y="39"/>
                  </a:cubicBezTo>
                  <a:cubicBezTo>
                    <a:pt x="196" y="49"/>
                    <a:pt x="200" y="61"/>
                    <a:pt x="202" y="73"/>
                  </a:cubicBezTo>
                  <a:cubicBezTo>
                    <a:pt x="202" y="77"/>
                    <a:pt x="202" y="81"/>
                    <a:pt x="20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29" name="Freeform 39">
              <a:extLst>
                <a:ext uri="{FF2B5EF4-FFF2-40B4-BE49-F238E27FC236}">
                  <a16:creationId xmlns:a16="http://schemas.microsoft.com/office/drawing/2014/main" xmlns="" id="{DE2D54EE-5930-4C72-B31D-7FEDC3AC1B00}"/>
                </a:ext>
              </a:extLst>
            </p:cNvPr>
            <p:cNvSpPr>
              <a:spLocks/>
            </p:cNvSpPr>
            <p:nvPr/>
          </p:nvSpPr>
          <p:spPr bwMode="auto">
            <a:xfrm>
              <a:off x="4271" y="2286"/>
              <a:ext cx="298" cy="223"/>
            </a:xfrm>
            <a:custGeom>
              <a:avLst/>
              <a:gdLst>
                <a:gd name="T0" fmla="*/ 112 w 227"/>
                <a:gd name="T1" fmla="*/ 0 h 170"/>
                <a:gd name="T2" fmla="*/ 222 w 227"/>
                <a:gd name="T3" fmla="*/ 85 h 170"/>
                <a:gd name="T4" fmla="*/ 226 w 227"/>
                <a:gd name="T5" fmla="*/ 122 h 170"/>
                <a:gd name="T6" fmla="*/ 215 w 227"/>
                <a:gd name="T7" fmla="*/ 165 h 170"/>
                <a:gd name="T8" fmla="*/ 207 w 227"/>
                <a:gd name="T9" fmla="*/ 168 h 170"/>
                <a:gd name="T10" fmla="*/ 204 w 227"/>
                <a:gd name="T11" fmla="*/ 160 h 170"/>
                <a:gd name="T12" fmla="*/ 213 w 227"/>
                <a:gd name="T13" fmla="*/ 134 h 170"/>
                <a:gd name="T14" fmla="*/ 205 w 227"/>
                <a:gd name="T15" fmla="*/ 72 h 170"/>
                <a:gd name="T16" fmla="*/ 135 w 227"/>
                <a:gd name="T17" fmla="*/ 15 h 170"/>
                <a:gd name="T18" fmla="*/ 16 w 227"/>
                <a:gd name="T19" fmla="*/ 79 h 170"/>
                <a:gd name="T20" fmla="*/ 12 w 227"/>
                <a:gd name="T21" fmla="*/ 91 h 170"/>
                <a:gd name="T22" fmla="*/ 5 w 227"/>
                <a:gd name="T23" fmla="*/ 95 h 170"/>
                <a:gd name="T24" fmla="*/ 1 w 227"/>
                <a:gd name="T25" fmla="*/ 88 h 170"/>
                <a:gd name="T26" fmla="*/ 85 w 227"/>
                <a:gd name="T27" fmla="*/ 4 h 170"/>
                <a:gd name="T28" fmla="*/ 112 w 227"/>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170">
                  <a:moveTo>
                    <a:pt x="112" y="0"/>
                  </a:moveTo>
                  <a:cubicBezTo>
                    <a:pt x="164" y="0"/>
                    <a:pt x="209" y="35"/>
                    <a:pt x="222" y="85"/>
                  </a:cubicBezTo>
                  <a:cubicBezTo>
                    <a:pt x="226" y="97"/>
                    <a:pt x="227" y="109"/>
                    <a:pt x="226" y="122"/>
                  </a:cubicBezTo>
                  <a:cubicBezTo>
                    <a:pt x="225" y="137"/>
                    <a:pt x="221" y="152"/>
                    <a:pt x="215" y="165"/>
                  </a:cubicBezTo>
                  <a:cubicBezTo>
                    <a:pt x="213" y="168"/>
                    <a:pt x="210" y="170"/>
                    <a:pt x="207" y="168"/>
                  </a:cubicBezTo>
                  <a:cubicBezTo>
                    <a:pt x="204" y="167"/>
                    <a:pt x="202" y="163"/>
                    <a:pt x="204" y="160"/>
                  </a:cubicBezTo>
                  <a:cubicBezTo>
                    <a:pt x="208" y="152"/>
                    <a:pt x="211" y="143"/>
                    <a:pt x="213" y="134"/>
                  </a:cubicBezTo>
                  <a:cubicBezTo>
                    <a:pt x="217" y="112"/>
                    <a:pt x="214" y="91"/>
                    <a:pt x="205" y="72"/>
                  </a:cubicBezTo>
                  <a:cubicBezTo>
                    <a:pt x="191" y="42"/>
                    <a:pt x="167" y="23"/>
                    <a:pt x="135" y="15"/>
                  </a:cubicBezTo>
                  <a:cubicBezTo>
                    <a:pt x="86" y="3"/>
                    <a:pt x="34" y="30"/>
                    <a:pt x="16" y="79"/>
                  </a:cubicBezTo>
                  <a:cubicBezTo>
                    <a:pt x="14" y="83"/>
                    <a:pt x="13" y="87"/>
                    <a:pt x="12" y="91"/>
                  </a:cubicBezTo>
                  <a:cubicBezTo>
                    <a:pt x="11" y="94"/>
                    <a:pt x="8" y="96"/>
                    <a:pt x="5" y="95"/>
                  </a:cubicBezTo>
                  <a:cubicBezTo>
                    <a:pt x="2" y="94"/>
                    <a:pt x="0" y="91"/>
                    <a:pt x="1" y="88"/>
                  </a:cubicBezTo>
                  <a:cubicBezTo>
                    <a:pt x="10" y="46"/>
                    <a:pt x="43" y="13"/>
                    <a:pt x="85" y="4"/>
                  </a:cubicBezTo>
                  <a:cubicBezTo>
                    <a:pt x="94" y="1"/>
                    <a:pt x="103" y="0"/>
                    <a:pt x="1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30" name="Freeform 40">
              <a:extLst>
                <a:ext uri="{FF2B5EF4-FFF2-40B4-BE49-F238E27FC236}">
                  <a16:creationId xmlns:a16="http://schemas.microsoft.com/office/drawing/2014/main" xmlns="" id="{638EDF28-DE81-4152-AEBD-00F15E0B875B}"/>
                </a:ext>
              </a:extLst>
            </p:cNvPr>
            <p:cNvSpPr>
              <a:spLocks/>
            </p:cNvSpPr>
            <p:nvPr/>
          </p:nvSpPr>
          <p:spPr bwMode="auto">
            <a:xfrm>
              <a:off x="4272" y="2356"/>
              <a:ext cx="226" cy="230"/>
            </a:xfrm>
            <a:custGeom>
              <a:avLst/>
              <a:gdLst>
                <a:gd name="T0" fmla="*/ 111 w 172"/>
                <a:gd name="T1" fmla="*/ 12 h 175"/>
                <a:gd name="T2" fmla="*/ 71 w 172"/>
                <a:gd name="T3" fmla="*/ 34 h 175"/>
                <a:gd name="T4" fmla="*/ 64 w 172"/>
                <a:gd name="T5" fmla="*/ 48 h 175"/>
                <a:gd name="T6" fmla="*/ 54 w 172"/>
                <a:gd name="T7" fmla="*/ 71 h 175"/>
                <a:gd name="T8" fmla="*/ 38 w 172"/>
                <a:gd name="T9" fmla="*/ 87 h 175"/>
                <a:gd name="T10" fmla="*/ 8 w 172"/>
                <a:gd name="T11" fmla="*/ 100 h 175"/>
                <a:gd name="T12" fmla="*/ 1 w 172"/>
                <a:gd name="T13" fmla="*/ 96 h 175"/>
                <a:gd name="T14" fmla="*/ 5 w 172"/>
                <a:gd name="T15" fmla="*/ 88 h 175"/>
                <a:gd name="T16" fmla="*/ 28 w 172"/>
                <a:gd name="T17" fmla="*/ 79 h 175"/>
                <a:gd name="T18" fmla="*/ 34 w 172"/>
                <a:gd name="T19" fmla="*/ 76 h 175"/>
                <a:gd name="T20" fmla="*/ 43 w 172"/>
                <a:gd name="T21" fmla="*/ 65 h 175"/>
                <a:gd name="T22" fmla="*/ 54 w 172"/>
                <a:gd name="T23" fmla="*/ 41 h 175"/>
                <a:gd name="T24" fmla="*/ 68 w 172"/>
                <a:gd name="T25" fmla="*/ 20 h 175"/>
                <a:gd name="T26" fmla="*/ 105 w 172"/>
                <a:gd name="T27" fmla="*/ 1 h 175"/>
                <a:gd name="T28" fmla="*/ 134 w 172"/>
                <a:gd name="T29" fmla="*/ 5 h 175"/>
                <a:gd name="T30" fmla="*/ 161 w 172"/>
                <a:gd name="T31" fmla="*/ 25 h 175"/>
                <a:gd name="T32" fmla="*/ 171 w 172"/>
                <a:gd name="T33" fmla="*/ 50 h 175"/>
                <a:gd name="T34" fmla="*/ 166 w 172"/>
                <a:gd name="T35" fmla="*/ 83 h 175"/>
                <a:gd name="T36" fmla="*/ 146 w 172"/>
                <a:gd name="T37" fmla="*/ 128 h 175"/>
                <a:gd name="T38" fmla="*/ 121 w 172"/>
                <a:gd name="T39" fmla="*/ 157 h 175"/>
                <a:gd name="T40" fmla="*/ 103 w 172"/>
                <a:gd name="T41" fmla="*/ 172 h 175"/>
                <a:gd name="T42" fmla="*/ 93 w 172"/>
                <a:gd name="T43" fmla="*/ 168 h 175"/>
                <a:gd name="T44" fmla="*/ 96 w 172"/>
                <a:gd name="T45" fmla="*/ 163 h 175"/>
                <a:gd name="T46" fmla="*/ 116 w 172"/>
                <a:gd name="T47" fmla="*/ 144 h 175"/>
                <a:gd name="T48" fmla="*/ 153 w 172"/>
                <a:gd name="T49" fmla="*/ 84 h 175"/>
                <a:gd name="T50" fmla="*/ 159 w 172"/>
                <a:gd name="T51" fmla="*/ 61 h 175"/>
                <a:gd name="T52" fmla="*/ 142 w 172"/>
                <a:gd name="T53" fmla="*/ 23 h 175"/>
                <a:gd name="T54" fmla="*/ 119 w 172"/>
                <a:gd name="T55" fmla="*/ 13 h 175"/>
                <a:gd name="T56" fmla="*/ 111 w 172"/>
                <a:gd name="T57" fmla="*/ 1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175">
                  <a:moveTo>
                    <a:pt x="111" y="12"/>
                  </a:moveTo>
                  <a:cubicBezTo>
                    <a:pt x="94" y="13"/>
                    <a:pt x="81" y="21"/>
                    <a:pt x="71" y="34"/>
                  </a:cubicBezTo>
                  <a:cubicBezTo>
                    <a:pt x="68" y="38"/>
                    <a:pt x="66" y="43"/>
                    <a:pt x="64" y="48"/>
                  </a:cubicBezTo>
                  <a:cubicBezTo>
                    <a:pt x="61" y="56"/>
                    <a:pt x="58" y="63"/>
                    <a:pt x="54" y="71"/>
                  </a:cubicBezTo>
                  <a:cubicBezTo>
                    <a:pt x="50" y="77"/>
                    <a:pt x="45" y="83"/>
                    <a:pt x="38" y="87"/>
                  </a:cubicBezTo>
                  <a:cubicBezTo>
                    <a:pt x="29" y="93"/>
                    <a:pt x="19" y="97"/>
                    <a:pt x="8" y="100"/>
                  </a:cubicBezTo>
                  <a:cubicBezTo>
                    <a:pt x="5" y="101"/>
                    <a:pt x="1" y="99"/>
                    <a:pt x="1" y="96"/>
                  </a:cubicBezTo>
                  <a:cubicBezTo>
                    <a:pt x="0" y="92"/>
                    <a:pt x="2" y="89"/>
                    <a:pt x="5" y="88"/>
                  </a:cubicBezTo>
                  <a:cubicBezTo>
                    <a:pt x="13" y="86"/>
                    <a:pt x="21" y="83"/>
                    <a:pt x="28" y="79"/>
                  </a:cubicBezTo>
                  <a:cubicBezTo>
                    <a:pt x="30" y="78"/>
                    <a:pt x="32" y="77"/>
                    <a:pt x="34" y="76"/>
                  </a:cubicBezTo>
                  <a:cubicBezTo>
                    <a:pt x="38" y="73"/>
                    <a:pt x="41" y="69"/>
                    <a:pt x="43" y="65"/>
                  </a:cubicBezTo>
                  <a:cubicBezTo>
                    <a:pt x="48" y="58"/>
                    <a:pt x="51" y="49"/>
                    <a:pt x="54" y="41"/>
                  </a:cubicBezTo>
                  <a:cubicBezTo>
                    <a:pt x="57" y="33"/>
                    <a:pt x="62" y="26"/>
                    <a:pt x="68" y="20"/>
                  </a:cubicBezTo>
                  <a:cubicBezTo>
                    <a:pt x="78" y="9"/>
                    <a:pt x="90" y="3"/>
                    <a:pt x="105" y="1"/>
                  </a:cubicBezTo>
                  <a:cubicBezTo>
                    <a:pt x="115" y="0"/>
                    <a:pt x="125" y="1"/>
                    <a:pt x="134" y="5"/>
                  </a:cubicBezTo>
                  <a:cubicBezTo>
                    <a:pt x="144" y="9"/>
                    <a:pt x="154" y="16"/>
                    <a:pt x="161" y="25"/>
                  </a:cubicBezTo>
                  <a:cubicBezTo>
                    <a:pt x="167" y="32"/>
                    <a:pt x="170" y="41"/>
                    <a:pt x="171" y="50"/>
                  </a:cubicBezTo>
                  <a:cubicBezTo>
                    <a:pt x="172" y="62"/>
                    <a:pt x="170" y="72"/>
                    <a:pt x="166" y="83"/>
                  </a:cubicBezTo>
                  <a:cubicBezTo>
                    <a:pt x="161" y="99"/>
                    <a:pt x="155" y="114"/>
                    <a:pt x="146" y="128"/>
                  </a:cubicBezTo>
                  <a:cubicBezTo>
                    <a:pt x="139" y="139"/>
                    <a:pt x="130" y="148"/>
                    <a:pt x="121" y="157"/>
                  </a:cubicBezTo>
                  <a:cubicBezTo>
                    <a:pt x="115" y="162"/>
                    <a:pt x="109" y="167"/>
                    <a:pt x="103" y="172"/>
                  </a:cubicBezTo>
                  <a:cubicBezTo>
                    <a:pt x="99" y="175"/>
                    <a:pt x="93" y="173"/>
                    <a:pt x="93" y="168"/>
                  </a:cubicBezTo>
                  <a:cubicBezTo>
                    <a:pt x="93" y="166"/>
                    <a:pt x="94" y="164"/>
                    <a:pt x="96" y="163"/>
                  </a:cubicBezTo>
                  <a:cubicBezTo>
                    <a:pt x="103" y="157"/>
                    <a:pt x="110" y="151"/>
                    <a:pt x="116" y="144"/>
                  </a:cubicBezTo>
                  <a:cubicBezTo>
                    <a:pt x="134" y="128"/>
                    <a:pt x="146" y="107"/>
                    <a:pt x="153" y="84"/>
                  </a:cubicBezTo>
                  <a:cubicBezTo>
                    <a:pt x="156" y="77"/>
                    <a:pt x="158" y="69"/>
                    <a:pt x="159" y="61"/>
                  </a:cubicBezTo>
                  <a:cubicBezTo>
                    <a:pt x="160" y="45"/>
                    <a:pt x="155" y="32"/>
                    <a:pt x="142" y="23"/>
                  </a:cubicBezTo>
                  <a:cubicBezTo>
                    <a:pt x="135" y="18"/>
                    <a:pt x="127" y="14"/>
                    <a:pt x="119" y="13"/>
                  </a:cubicBezTo>
                  <a:cubicBezTo>
                    <a:pt x="116" y="13"/>
                    <a:pt x="114" y="13"/>
                    <a:pt x="11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31" name="Freeform 41">
              <a:extLst>
                <a:ext uri="{FF2B5EF4-FFF2-40B4-BE49-F238E27FC236}">
                  <a16:creationId xmlns:a16="http://schemas.microsoft.com/office/drawing/2014/main" xmlns="" id="{D0F1D60C-90D0-4AF0-A465-B81E19DAE6EC}"/>
                </a:ext>
              </a:extLst>
            </p:cNvPr>
            <p:cNvSpPr>
              <a:spLocks/>
            </p:cNvSpPr>
            <p:nvPr/>
          </p:nvSpPr>
          <p:spPr bwMode="auto">
            <a:xfrm>
              <a:off x="4288" y="2393"/>
              <a:ext cx="174" cy="180"/>
            </a:xfrm>
            <a:custGeom>
              <a:avLst/>
              <a:gdLst>
                <a:gd name="T0" fmla="*/ 100 w 133"/>
                <a:gd name="T1" fmla="*/ 0 h 137"/>
                <a:gd name="T2" fmla="*/ 127 w 133"/>
                <a:gd name="T3" fmla="*/ 14 h 137"/>
                <a:gd name="T4" fmla="*/ 131 w 133"/>
                <a:gd name="T5" fmla="*/ 39 h 137"/>
                <a:gd name="T6" fmla="*/ 111 w 133"/>
                <a:gd name="T7" fmla="*/ 86 h 137"/>
                <a:gd name="T8" fmla="*/ 82 w 133"/>
                <a:gd name="T9" fmla="*/ 117 h 137"/>
                <a:gd name="T10" fmla="*/ 56 w 133"/>
                <a:gd name="T11" fmla="*/ 135 h 137"/>
                <a:gd name="T12" fmla="*/ 47 w 133"/>
                <a:gd name="T13" fmla="*/ 131 h 137"/>
                <a:gd name="T14" fmla="*/ 50 w 133"/>
                <a:gd name="T15" fmla="*/ 124 h 137"/>
                <a:gd name="T16" fmla="*/ 71 w 133"/>
                <a:gd name="T17" fmla="*/ 111 h 137"/>
                <a:gd name="T18" fmla="*/ 99 w 133"/>
                <a:gd name="T19" fmla="*/ 82 h 137"/>
                <a:gd name="T20" fmla="*/ 115 w 133"/>
                <a:gd name="T21" fmla="*/ 50 h 137"/>
                <a:gd name="T22" fmla="*/ 120 w 133"/>
                <a:gd name="T23" fmla="*/ 35 h 137"/>
                <a:gd name="T24" fmla="*/ 113 w 133"/>
                <a:gd name="T25" fmla="*/ 17 h 137"/>
                <a:gd name="T26" fmla="*/ 85 w 133"/>
                <a:gd name="T27" fmla="*/ 17 h 137"/>
                <a:gd name="T28" fmla="*/ 80 w 133"/>
                <a:gd name="T29" fmla="*/ 24 h 137"/>
                <a:gd name="T30" fmla="*/ 67 w 133"/>
                <a:gd name="T31" fmla="*/ 50 h 137"/>
                <a:gd name="T32" fmla="*/ 60 w 133"/>
                <a:gd name="T33" fmla="*/ 63 h 137"/>
                <a:gd name="T34" fmla="*/ 42 w 133"/>
                <a:gd name="T35" fmla="*/ 81 h 137"/>
                <a:gd name="T36" fmla="*/ 9 w 133"/>
                <a:gd name="T37" fmla="*/ 96 h 137"/>
                <a:gd name="T38" fmla="*/ 2 w 133"/>
                <a:gd name="T39" fmla="*/ 92 h 137"/>
                <a:gd name="T40" fmla="*/ 6 w 133"/>
                <a:gd name="T41" fmla="*/ 85 h 137"/>
                <a:gd name="T42" fmla="*/ 31 w 133"/>
                <a:gd name="T43" fmla="*/ 74 h 137"/>
                <a:gd name="T44" fmla="*/ 52 w 133"/>
                <a:gd name="T45" fmla="*/ 53 h 137"/>
                <a:gd name="T46" fmla="*/ 66 w 133"/>
                <a:gd name="T47" fmla="*/ 24 h 137"/>
                <a:gd name="T48" fmla="*/ 73 w 133"/>
                <a:gd name="T49" fmla="*/ 13 h 137"/>
                <a:gd name="T50" fmla="*/ 100 w 13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7">
                  <a:moveTo>
                    <a:pt x="100" y="0"/>
                  </a:moveTo>
                  <a:cubicBezTo>
                    <a:pt x="111" y="0"/>
                    <a:pt x="120" y="5"/>
                    <a:pt x="127" y="14"/>
                  </a:cubicBezTo>
                  <a:cubicBezTo>
                    <a:pt x="133" y="22"/>
                    <a:pt x="133" y="30"/>
                    <a:pt x="131" y="39"/>
                  </a:cubicBezTo>
                  <a:cubicBezTo>
                    <a:pt x="126" y="55"/>
                    <a:pt x="120" y="71"/>
                    <a:pt x="111" y="86"/>
                  </a:cubicBezTo>
                  <a:cubicBezTo>
                    <a:pt x="103" y="98"/>
                    <a:pt x="93" y="108"/>
                    <a:pt x="82" y="117"/>
                  </a:cubicBezTo>
                  <a:cubicBezTo>
                    <a:pt x="74" y="124"/>
                    <a:pt x="65" y="130"/>
                    <a:pt x="56" y="135"/>
                  </a:cubicBezTo>
                  <a:cubicBezTo>
                    <a:pt x="52" y="137"/>
                    <a:pt x="48" y="135"/>
                    <a:pt x="47" y="131"/>
                  </a:cubicBezTo>
                  <a:cubicBezTo>
                    <a:pt x="46" y="129"/>
                    <a:pt x="47" y="126"/>
                    <a:pt x="50" y="124"/>
                  </a:cubicBezTo>
                  <a:cubicBezTo>
                    <a:pt x="57" y="120"/>
                    <a:pt x="64" y="116"/>
                    <a:pt x="71" y="111"/>
                  </a:cubicBezTo>
                  <a:cubicBezTo>
                    <a:pt x="81" y="102"/>
                    <a:pt x="91" y="93"/>
                    <a:pt x="99" y="82"/>
                  </a:cubicBezTo>
                  <a:cubicBezTo>
                    <a:pt x="106" y="72"/>
                    <a:pt x="111" y="61"/>
                    <a:pt x="115" y="50"/>
                  </a:cubicBezTo>
                  <a:cubicBezTo>
                    <a:pt x="117" y="45"/>
                    <a:pt x="119" y="40"/>
                    <a:pt x="120" y="35"/>
                  </a:cubicBezTo>
                  <a:cubicBezTo>
                    <a:pt x="121" y="27"/>
                    <a:pt x="119" y="21"/>
                    <a:pt x="113" y="17"/>
                  </a:cubicBezTo>
                  <a:cubicBezTo>
                    <a:pt x="104" y="10"/>
                    <a:pt x="93" y="10"/>
                    <a:pt x="85" y="17"/>
                  </a:cubicBezTo>
                  <a:cubicBezTo>
                    <a:pt x="83" y="19"/>
                    <a:pt x="81" y="21"/>
                    <a:pt x="80" y="24"/>
                  </a:cubicBezTo>
                  <a:cubicBezTo>
                    <a:pt x="76" y="33"/>
                    <a:pt x="72" y="42"/>
                    <a:pt x="67" y="50"/>
                  </a:cubicBezTo>
                  <a:cubicBezTo>
                    <a:pt x="65" y="55"/>
                    <a:pt x="63" y="59"/>
                    <a:pt x="60" y="63"/>
                  </a:cubicBezTo>
                  <a:cubicBezTo>
                    <a:pt x="55" y="71"/>
                    <a:pt x="49" y="77"/>
                    <a:pt x="42" y="81"/>
                  </a:cubicBezTo>
                  <a:cubicBezTo>
                    <a:pt x="32" y="88"/>
                    <a:pt x="21" y="92"/>
                    <a:pt x="9" y="96"/>
                  </a:cubicBezTo>
                  <a:cubicBezTo>
                    <a:pt x="6" y="97"/>
                    <a:pt x="3" y="96"/>
                    <a:pt x="2" y="92"/>
                  </a:cubicBezTo>
                  <a:cubicBezTo>
                    <a:pt x="0" y="89"/>
                    <a:pt x="2" y="86"/>
                    <a:pt x="6" y="85"/>
                  </a:cubicBezTo>
                  <a:cubicBezTo>
                    <a:pt x="14" y="82"/>
                    <a:pt x="23" y="78"/>
                    <a:pt x="31" y="74"/>
                  </a:cubicBezTo>
                  <a:cubicBezTo>
                    <a:pt x="40" y="69"/>
                    <a:pt x="47" y="62"/>
                    <a:pt x="52" y="53"/>
                  </a:cubicBezTo>
                  <a:cubicBezTo>
                    <a:pt x="57" y="44"/>
                    <a:pt x="62" y="34"/>
                    <a:pt x="66" y="24"/>
                  </a:cubicBezTo>
                  <a:cubicBezTo>
                    <a:pt x="68" y="20"/>
                    <a:pt x="70" y="16"/>
                    <a:pt x="73" y="13"/>
                  </a:cubicBezTo>
                  <a:cubicBezTo>
                    <a:pt x="80" y="4"/>
                    <a:pt x="89"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32" name="Freeform 42">
              <a:extLst>
                <a:ext uri="{FF2B5EF4-FFF2-40B4-BE49-F238E27FC236}">
                  <a16:creationId xmlns:a16="http://schemas.microsoft.com/office/drawing/2014/main" xmlns="" id="{450A220F-BB03-4272-8220-20FA22293D90}"/>
                </a:ext>
              </a:extLst>
            </p:cNvPr>
            <p:cNvSpPr>
              <a:spLocks/>
            </p:cNvSpPr>
            <p:nvPr/>
          </p:nvSpPr>
          <p:spPr bwMode="auto">
            <a:xfrm>
              <a:off x="4314" y="2430"/>
              <a:ext cx="110" cy="121"/>
            </a:xfrm>
            <a:custGeom>
              <a:avLst/>
              <a:gdLst>
                <a:gd name="T0" fmla="*/ 0 w 84"/>
                <a:gd name="T1" fmla="*/ 85 h 92"/>
                <a:gd name="T2" fmla="*/ 4 w 84"/>
                <a:gd name="T3" fmla="*/ 80 h 92"/>
                <a:gd name="T4" fmla="*/ 29 w 84"/>
                <a:gd name="T5" fmla="*/ 66 h 92"/>
                <a:gd name="T6" fmla="*/ 62 w 84"/>
                <a:gd name="T7" fmla="*/ 28 h 92"/>
                <a:gd name="T8" fmla="*/ 71 w 84"/>
                <a:gd name="T9" fmla="*/ 6 h 92"/>
                <a:gd name="T10" fmla="*/ 79 w 84"/>
                <a:gd name="T11" fmla="*/ 1 h 92"/>
                <a:gd name="T12" fmla="*/ 83 w 84"/>
                <a:gd name="T13" fmla="*/ 9 h 92"/>
                <a:gd name="T14" fmla="*/ 78 w 84"/>
                <a:gd name="T15" fmla="*/ 24 h 92"/>
                <a:gd name="T16" fmla="*/ 51 w 84"/>
                <a:gd name="T17" fmla="*/ 63 h 92"/>
                <a:gd name="T18" fmla="*/ 27 w 84"/>
                <a:gd name="T19" fmla="*/ 81 h 92"/>
                <a:gd name="T20" fmla="*/ 8 w 84"/>
                <a:gd name="T21" fmla="*/ 91 h 92"/>
                <a:gd name="T22" fmla="*/ 0 w 84"/>
                <a:gd name="T23"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2">
                  <a:moveTo>
                    <a:pt x="0" y="85"/>
                  </a:moveTo>
                  <a:cubicBezTo>
                    <a:pt x="0" y="82"/>
                    <a:pt x="1" y="81"/>
                    <a:pt x="4" y="80"/>
                  </a:cubicBezTo>
                  <a:cubicBezTo>
                    <a:pt x="12" y="75"/>
                    <a:pt x="21" y="71"/>
                    <a:pt x="29" y="66"/>
                  </a:cubicBezTo>
                  <a:cubicBezTo>
                    <a:pt x="44" y="56"/>
                    <a:pt x="54" y="43"/>
                    <a:pt x="62" y="28"/>
                  </a:cubicBezTo>
                  <a:cubicBezTo>
                    <a:pt x="66" y="21"/>
                    <a:pt x="69" y="13"/>
                    <a:pt x="71" y="6"/>
                  </a:cubicBezTo>
                  <a:cubicBezTo>
                    <a:pt x="72" y="2"/>
                    <a:pt x="76" y="0"/>
                    <a:pt x="79" y="1"/>
                  </a:cubicBezTo>
                  <a:cubicBezTo>
                    <a:pt x="82" y="2"/>
                    <a:pt x="84" y="5"/>
                    <a:pt x="83" y="9"/>
                  </a:cubicBezTo>
                  <a:cubicBezTo>
                    <a:pt x="82" y="14"/>
                    <a:pt x="80" y="19"/>
                    <a:pt x="78" y="24"/>
                  </a:cubicBezTo>
                  <a:cubicBezTo>
                    <a:pt x="71" y="39"/>
                    <a:pt x="62" y="52"/>
                    <a:pt x="51" y="63"/>
                  </a:cubicBezTo>
                  <a:cubicBezTo>
                    <a:pt x="44" y="71"/>
                    <a:pt x="35" y="76"/>
                    <a:pt x="27" y="81"/>
                  </a:cubicBezTo>
                  <a:cubicBezTo>
                    <a:pt x="21" y="85"/>
                    <a:pt x="15" y="88"/>
                    <a:pt x="8" y="91"/>
                  </a:cubicBezTo>
                  <a:cubicBezTo>
                    <a:pt x="4" y="92"/>
                    <a:pt x="0" y="90"/>
                    <a:pt x="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grpSp>
      <p:sp>
        <p:nvSpPr>
          <p:cNvPr id="33" name="Rectangle 130">
            <a:extLst>
              <a:ext uri="{FF2B5EF4-FFF2-40B4-BE49-F238E27FC236}">
                <a16:creationId xmlns:a16="http://schemas.microsoft.com/office/drawing/2014/main" xmlns="" id="{1A9A49C9-A47C-4984-834A-362EAFF53F73}"/>
              </a:ext>
            </a:extLst>
          </p:cNvPr>
          <p:cNvSpPr/>
          <p:nvPr/>
        </p:nvSpPr>
        <p:spPr>
          <a:xfrm>
            <a:off x="1993385" y="1814934"/>
            <a:ext cx="6452494" cy="798655"/>
          </a:xfrm>
          <a:prstGeom prst="rect">
            <a:avLst/>
          </a:prstGeom>
          <a:solidFill>
            <a:schemeClr val="bg2"/>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8"/>
            <a:endParaRPr lang="en-US" b="1" dirty="0">
              <a:solidFill>
                <a:srgbClr val="005073"/>
              </a:solidFill>
              <a:latin typeface="MS PGothic" charset="-128"/>
              <a:ea typeface="MS PGothic" charset="-128"/>
              <a:cs typeface="MS PGothic" charset="-128"/>
            </a:endParaRPr>
          </a:p>
        </p:txBody>
      </p:sp>
      <p:sp>
        <p:nvSpPr>
          <p:cNvPr id="34" name="Rounded Rectangle 78">
            <a:extLst>
              <a:ext uri="{FF2B5EF4-FFF2-40B4-BE49-F238E27FC236}">
                <a16:creationId xmlns:a16="http://schemas.microsoft.com/office/drawing/2014/main" xmlns="" id="{C3DF715E-D42A-4141-AB00-95F4B32FC2CB}"/>
              </a:ext>
            </a:extLst>
          </p:cNvPr>
          <p:cNvSpPr/>
          <p:nvPr/>
        </p:nvSpPr>
        <p:spPr>
          <a:xfrm>
            <a:off x="368652" y="928603"/>
            <a:ext cx="1907255" cy="457178"/>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8"/>
            <a:endParaRPr lang="en-US" b="1" dirty="0">
              <a:solidFill>
                <a:srgbClr val="005073"/>
              </a:solidFill>
              <a:latin typeface="MS PGothic" charset="-128"/>
              <a:ea typeface="MS PGothic" charset="-128"/>
              <a:cs typeface="MS PGothic" charset="-128"/>
            </a:endParaRPr>
          </a:p>
        </p:txBody>
      </p:sp>
      <p:sp>
        <p:nvSpPr>
          <p:cNvPr id="35" name="Oval 212">
            <a:extLst>
              <a:ext uri="{FF2B5EF4-FFF2-40B4-BE49-F238E27FC236}">
                <a16:creationId xmlns:a16="http://schemas.microsoft.com/office/drawing/2014/main" xmlns="" id="{D1174BE3-13E7-4087-922F-856397BEB502}"/>
              </a:ext>
            </a:extLst>
          </p:cNvPr>
          <p:cNvSpPr/>
          <p:nvPr/>
        </p:nvSpPr>
        <p:spPr>
          <a:xfrm flipV="1">
            <a:off x="419129" y="973259"/>
            <a:ext cx="367135" cy="368483"/>
          </a:xfrm>
          <a:prstGeom prst="ellipse">
            <a:avLst/>
          </a:prstGeom>
          <a:solidFill>
            <a:schemeClr val="bg2"/>
          </a:solidFill>
          <a:ln w="9525" cap="flat" cmpd="sng" algn="ctr">
            <a:noFill/>
            <a:prstDash val="solid"/>
          </a:ln>
          <a:effectLst/>
        </p:spPr>
        <p:txBody>
          <a:bodyPr rtlCol="0" anchor="ctr"/>
          <a:lstStyle/>
          <a:p>
            <a:pPr algn="ctr" defTabSz="457148"/>
            <a:endParaRPr lang="en-US" b="1" kern="0" dirty="0">
              <a:solidFill>
                <a:prstClr val="white"/>
              </a:solidFill>
              <a:latin typeface="MS PGothic" charset="-128"/>
              <a:ea typeface="MS PGothic" charset="-128"/>
              <a:cs typeface="MS PGothic" charset="-128"/>
            </a:endParaRPr>
          </a:p>
        </p:txBody>
      </p:sp>
      <p:sp>
        <p:nvSpPr>
          <p:cNvPr id="36" name="AutoShape 3">
            <a:extLst>
              <a:ext uri="{FF2B5EF4-FFF2-40B4-BE49-F238E27FC236}">
                <a16:creationId xmlns:a16="http://schemas.microsoft.com/office/drawing/2014/main" xmlns="" id="{8188A166-168B-4E73-825D-EB06EAB4DF8E}"/>
              </a:ext>
            </a:extLst>
          </p:cNvPr>
          <p:cNvSpPr>
            <a:spLocks noChangeAspect="1" noChangeArrowheads="1" noTextEdit="1"/>
          </p:cNvSpPr>
          <p:nvPr/>
        </p:nvSpPr>
        <p:spPr bwMode="auto">
          <a:xfrm>
            <a:off x="420879" y="979578"/>
            <a:ext cx="366733" cy="35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37" name="Freeform 6">
            <a:extLst>
              <a:ext uri="{FF2B5EF4-FFF2-40B4-BE49-F238E27FC236}">
                <a16:creationId xmlns:a16="http://schemas.microsoft.com/office/drawing/2014/main" xmlns="" id="{D3DF3264-77BC-42D9-9DC0-792512611B77}"/>
              </a:ext>
            </a:extLst>
          </p:cNvPr>
          <p:cNvSpPr>
            <a:spLocks/>
          </p:cNvSpPr>
          <p:nvPr/>
        </p:nvSpPr>
        <p:spPr bwMode="auto">
          <a:xfrm>
            <a:off x="678573" y="1122467"/>
            <a:ext cx="63969" cy="83677"/>
          </a:xfrm>
          <a:custGeom>
            <a:avLst/>
            <a:gdLst>
              <a:gd name="T0" fmla="*/ 258 w 258"/>
              <a:gd name="T1" fmla="*/ 173 h 347"/>
              <a:gd name="T2" fmla="*/ 258 w 258"/>
              <a:gd name="T3" fmla="*/ 277 h 347"/>
              <a:gd name="T4" fmla="*/ 194 w 258"/>
              <a:gd name="T5" fmla="*/ 346 h 347"/>
              <a:gd name="T6" fmla="*/ 61 w 258"/>
              <a:gd name="T7" fmla="*/ 345 h 347"/>
              <a:gd name="T8" fmla="*/ 0 w 258"/>
              <a:gd name="T9" fmla="*/ 281 h 347"/>
              <a:gd name="T10" fmla="*/ 0 w 258"/>
              <a:gd name="T11" fmla="*/ 65 h 347"/>
              <a:gd name="T12" fmla="*/ 63 w 258"/>
              <a:gd name="T13" fmla="*/ 1 h 347"/>
              <a:gd name="T14" fmla="*/ 195 w 258"/>
              <a:gd name="T15" fmla="*/ 1 h 347"/>
              <a:gd name="T16" fmla="*/ 258 w 258"/>
              <a:gd name="T17" fmla="*/ 65 h 347"/>
              <a:gd name="T18" fmla="*/ 258 w 258"/>
              <a:gd name="T19" fmla="*/ 67 h 347"/>
              <a:gd name="T20" fmla="*/ 258 w 258"/>
              <a:gd name="T21" fmla="*/ 17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47">
                <a:moveTo>
                  <a:pt x="258" y="173"/>
                </a:moveTo>
                <a:cubicBezTo>
                  <a:pt x="258" y="208"/>
                  <a:pt x="258" y="242"/>
                  <a:pt x="258" y="277"/>
                </a:cubicBezTo>
                <a:cubicBezTo>
                  <a:pt x="258" y="316"/>
                  <a:pt x="233" y="344"/>
                  <a:pt x="194" y="346"/>
                </a:cubicBezTo>
                <a:cubicBezTo>
                  <a:pt x="150" y="347"/>
                  <a:pt x="105" y="347"/>
                  <a:pt x="61" y="345"/>
                </a:cubicBezTo>
                <a:cubicBezTo>
                  <a:pt x="27" y="344"/>
                  <a:pt x="0" y="316"/>
                  <a:pt x="0" y="281"/>
                </a:cubicBezTo>
                <a:cubicBezTo>
                  <a:pt x="0" y="209"/>
                  <a:pt x="0" y="137"/>
                  <a:pt x="0" y="65"/>
                </a:cubicBezTo>
                <a:cubicBezTo>
                  <a:pt x="0" y="30"/>
                  <a:pt x="28" y="1"/>
                  <a:pt x="63" y="1"/>
                </a:cubicBezTo>
                <a:cubicBezTo>
                  <a:pt x="107" y="0"/>
                  <a:pt x="151" y="0"/>
                  <a:pt x="195" y="1"/>
                </a:cubicBezTo>
                <a:cubicBezTo>
                  <a:pt x="230" y="1"/>
                  <a:pt x="258" y="30"/>
                  <a:pt x="258" y="65"/>
                </a:cubicBezTo>
                <a:cubicBezTo>
                  <a:pt x="258" y="66"/>
                  <a:pt x="258" y="66"/>
                  <a:pt x="258" y="67"/>
                </a:cubicBezTo>
                <a:cubicBezTo>
                  <a:pt x="258" y="102"/>
                  <a:pt x="258" y="138"/>
                  <a:pt x="258" y="17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38" name="Freeform 7">
            <a:extLst>
              <a:ext uri="{FF2B5EF4-FFF2-40B4-BE49-F238E27FC236}">
                <a16:creationId xmlns:a16="http://schemas.microsoft.com/office/drawing/2014/main" xmlns="" id="{EFB467D4-5450-4C7E-ACD4-A259AEEEF6C7}"/>
              </a:ext>
            </a:extLst>
          </p:cNvPr>
          <p:cNvSpPr>
            <a:spLocks/>
          </p:cNvSpPr>
          <p:nvPr/>
        </p:nvSpPr>
        <p:spPr bwMode="auto">
          <a:xfrm>
            <a:off x="465584" y="1122822"/>
            <a:ext cx="64333" cy="83322"/>
          </a:xfrm>
          <a:custGeom>
            <a:avLst/>
            <a:gdLst>
              <a:gd name="T0" fmla="*/ 0 w 259"/>
              <a:gd name="T1" fmla="*/ 172 h 346"/>
              <a:gd name="T2" fmla="*/ 0 w 259"/>
              <a:gd name="T3" fmla="*/ 66 h 346"/>
              <a:gd name="T4" fmla="*/ 53 w 259"/>
              <a:gd name="T5" fmla="*/ 1 h 346"/>
              <a:gd name="T6" fmla="*/ 68 w 259"/>
              <a:gd name="T7" fmla="*/ 0 h 346"/>
              <a:gd name="T8" fmla="*/ 191 w 259"/>
              <a:gd name="T9" fmla="*/ 0 h 346"/>
              <a:gd name="T10" fmla="*/ 259 w 259"/>
              <a:gd name="T11" fmla="*/ 68 h 346"/>
              <a:gd name="T12" fmla="*/ 259 w 259"/>
              <a:gd name="T13" fmla="*/ 275 h 346"/>
              <a:gd name="T14" fmla="*/ 194 w 259"/>
              <a:gd name="T15" fmla="*/ 345 h 346"/>
              <a:gd name="T16" fmla="*/ 62 w 259"/>
              <a:gd name="T17" fmla="*/ 344 h 346"/>
              <a:gd name="T18" fmla="*/ 0 w 259"/>
              <a:gd name="T19" fmla="*/ 279 h 346"/>
              <a:gd name="T20" fmla="*/ 0 w 259"/>
              <a:gd name="T21" fmla="*/ 278 h 346"/>
              <a:gd name="T22" fmla="*/ 0 w 259"/>
              <a:gd name="T23" fmla="*/ 17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346">
                <a:moveTo>
                  <a:pt x="0" y="172"/>
                </a:moveTo>
                <a:cubicBezTo>
                  <a:pt x="0" y="137"/>
                  <a:pt x="0" y="101"/>
                  <a:pt x="0" y="66"/>
                </a:cubicBezTo>
                <a:cubicBezTo>
                  <a:pt x="1" y="34"/>
                  <a:pt x="21" y="8"/>
                  <a:pt x="53" y="1"/>
                </a:cubicBezTo>
                <a:cubicBezTo>
                  <a:pt x="58" y="0"/>
                  <a:pt x="63" y="0"/>
                  <a:pt x="68" y="0"/>
                </a:cubicBezTo>
                <a:cubicBezTo>
                  <a:pt x="109" y="0"/>
                  <a:pt x="150" y="0"/>
                  <a:pt x="191" y="0"/>
                </a:cubicBezTo>
                <a:cubicBezTo>
                  <a:pt x="231" y="0"/>
                  <a:pt x="259" y="28"/>
                  <a:pt x="259" y="68"/>
                </a:cubicBezTo>
                <a:cubicBezTo>
                  <a:pt x="259" y="137"/>
                  <a:pt x="259" y="206"/>
                  <a:pt x="259" y="275"/>
                </a:cubicBezTo>
                <a:cubicBezTo>
                  <a:pt x="259" y="315"/>
                  <a:pt x="234" y="343"/>
                  <a:pt x="194" y="345"/>
                </a:cubicBezTo>
                <a:cubicBezTo>
                  <a:pt x="150" y="346"/>
                  <a:pt x="106" y="346"/>
                  <a:pt x="62" y="344"/>
                </a:cubicBezTo>
                <a:cubicBezTo>
                  <a:pt x="27" y="343"/>
                  <a:pt x="1" y="314"/>
                  <a:pt x="0" y="279"/>
                </a:cubicBezTo>
                <a:cubicBezTo>
                  <a:pt x="0" y="279"/>
                  <a:pt x="0" y="278"/>
                  <a:pt x="0" y="278"/>
                </a:cubicBezTo>
                <a:cubicBezTo>
                  <a:pt x="0" y="243"/>
                  <a:pt x="0" y="207"/>
                  <a:pt x="0" y="17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39" name="Freeform 8">
            <a:extLst>
              <a:ext uri="{FF2B5EF4-FFF2-40B4-BE49-F238E27FC236}">
                <a16:creationId xmlns:a16="http://schemas.microsoft.com/office/drawing/2014/main" xmlns="" id="{27E32C2F-C551-47BF-A1A7-420BD2143A5E}"/>
              </a:ext>
            </a:extLst>
          </p:cNvPr>
          <p:cNvSpPr>
            <a:spLocks/>
          </p:cNvSpPr>
          <p:nvPr/>
        </p:nvSpPr>
        <p:spPr bwMode="auto">
          <a:xfrm>
            <a:off x="571715" y="1050845"/>
            <a:ext cx="64696" cy="83677"/>
          </a:xfrm>
          <a:custGeom>
            <a:avLst/>
            <a:gdLst>
              <a:gd name="T0" fmla="*/ 1 w 260"/>
              <a:gd name="T1" fmla="*/ 174 h 347"/>
              <a:gd name="T2" fmla="*/ 1 w 260"/>
              <a:gd name="T3" fmla="*/ 68 h 347"/>
              <a:gd name="T4" fmla="*/ 69 w 260"/>
              <a:gd name="T5" fmla="*/ 1 h 347"/>
              <a:gd name="T6" fmla="*/ 193 w 260"/>
              <a:gd name="T7" fmla="*/ 1 h 347"/>
              <a:gd name="T8" fmla="*/ 259 w 260"/>
              <a:gd name="T9" fmla="*/ 68 h 347"/>
              <a:gd name="T10" fmla="*/ 259 w 260"/>
              <a:gd name="T11" fmla="*/ 279 h 347"/>
              <a:gd name="T12" fmla="*/ 192 w 260"/>
              <a:gd name="T13" fmla="*/ 347 h 347"/>
              <a:gd name="T14" fmla="*/ 69 w 260"/>
              <a:gd name="T15" fmla="*/ 347 h 347"/>
              <a:gd name="T16" fmla="*/ 1 w 260"/>
              <a:gd name="T17" fmla="*/ 279 h 347"/>
              <a:gd name="T18" fmla="*/ 1 w 260"/>
              <a:gd name="T19" fmla="*/ 17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47">
                <a:moveTo>
                  <a:pt x="1" y="174"/>
                </a:moveTo>
                <a:cubicBezTo>
                  <a:pt x="1" y="139"/>
                  <a:pt x="2" y="103"/>
                  <a:pt x="1" y="68"/>
                </a:cubicBezTo>
                <a:cubicBezTo>
                  <a:pt x="0" y="32"/>
                  <a:pt x="31" y="0"/>
                  <a:pt x="69" y="1"/>
                </a:cubicBezTo>
                <a:cubicBezTo>
                  <a:pt x="110" y="2"/>
                  <a:pt x="151" y="1"/>
                  <a:pt x="193" y="1"/>
                </a:cubicBezTo>
                <a:cubicBezTo>
                  <a:pt x="231" y="1"/>
                  <a:pt x="259" y="30"/>
                  <a:pt x="259" y="68"/>
                </a:cubicBezTo>
                <a:cubicBezTo>
                  <a:pt x="259" y="138"/>
                  <a:pt x="259" y="209"/>
                  <a:pt x="259" y="279"/>
                </a:cubicBezTo>
                <a:cubicBezTo>
                  <a:pt x="260" y="314"/>
                  <a:pt x="232" y="347"/>
                  <a:pt x="192" y="347"/>
                </a:cubicBezTo>
                <a:cubicBezTo>
                  <a:pt x="151" y="346"/>
                  <a:pt x="110" y="346"/>
                  <a:pt x="69" y="347"/>
                </a:cubicBezTo>
                <a:cubicBezTo>
                  <a:pt x="29" y="347"/>
                  <a:pt x="1" y="314"/>
                  <a:pt x="1" y="279"/>
                </a:cubicBezTo>
                <a:cubicBezTo>
                  <a:pt x="2" y="244"/>
                  <a:pt x="1" y="209"/>
                  <a:pt x="1" y="17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0" name="Freeform 9">
            <a:extLst>
              <a:ext uri="{FF2B5EF4-FFF2-40B4-BE49-F238E27FC236}">
                <a16:creationId xmlns:a16="http://schemas.microsoft.com/office/drawing/2014/main" xmlns="" id="{94A98B89-B82B-4643-8236-2CA56FCB7E28}"/>
              </a:ext>
            </a:extLst>
          </p:cNvPr>
          <p:cNvSpPr>
            <a:spLocks/>
          </p:cNvSpPr>
          <p:nvPr/>
        </p:nvSpPr>
        <p:spPr bwMode="auto">
          <a:xfrm>
            <a:off x="572079" y="1220681"/>
            <a:ext cx="64333" cy="83677"/>
          </a:xfrm>
          <a:custGeom>
            <a:avLst/>
            <a:gdLst>
              <a:gd name="T0" fmla="*/ 258 w 259"/>
              <a:gd name="T1" fmla="*/ 174 h 347"/>
              <a:gd name="T2" fmla="*/ 258 w 259"/>
              <a:gd name="T3" fmla="*/ 279 h 347"/>
              <a:gd name="T4" fmla="*/ 190 w 259"/>
              <a:gd name="T5" fmla="*/ 347 h 347"/>
              <a:gd name="T6" fmla="*/ 68 w 259"/>
              <a:gd name="T7" fmla="*/ 347 h 347"/>
              <a:gd name="T8" fmla="*/ 0 w 259"/>
              <a:gd name="T9" fmla="*/ 279 h 347"/>
              <a:gd name="T10" fmla="*/ 0 w 259"/>
              <a:gd name="T11" fmla="*/ 68 h 347"/>
              <a:gd name="T12" fmla="*/ 68 w 259"/>
              <a:gd name="T13" fmla="*/ 1 h 347"/>
              <a:gd name="T14" fmla="*/ 192 w 259"/>
              <a:gd name="T15" fmla="*/ 1 h 347"/>
              <a:gd name="T16" fmla="*/ 258 w 259"/>
              <a:gd name="T17" fmla="*/ 68 h 347"/>
              <a:gd name="T18" fmla="*/ 258 w 259"/>
              <a:gd name="T19" fmla="*/ 69 h 347"/>
              <a:gd name="T20" fmla="*/ 258 w 259"/>
              <a:gd name="T21" fmla="*/ 17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347">
                <a:moveTo>
                  <a:pt x="258" y="174"/>
                </a:moveTo>
                <a:cubicBezTo>
                  <a:pt x="258" y="209"/>
                  <a:pt x="258" y="244"/>
                  <a:pt x="258" y="279"/>
                </a:cubicBezTo>
                <a:cubicBezTo>
                  <a:pt x="259" y="313"/>
                  <a:pt x="233" y="347"/>
                  <a:pt x="190" y="347"/>
                </a:cubicBezTo>
                <a:cubicBezTo>
                  <a:pt x="150" y="347"/>
                  <a:pt x="109" y="347"/>
                  <a:pt x="68" y="347"/>
                </a:cubicBezTo>
                <a:cubicBezTo>
                  <a:pt x="26" y="347"/>
                  <a:pt x="0" y="313"/>
                  <a:pt x="0" y="279"/>
                </a:cubicBezTo>
                <a:cubicBezTo>
                  <a:pt x="1" y="209"/>
                  <a:pt x="1" y="138"/>
                  <a:pt x="0" y="68"/>
                </a:cubicBezTo>
                <a:cubicBezTo>
                  <a:pt x="0" y="31"/>
                  <a:pt x="31" y="0"/>
                  <a:pt x="68" y="1"/>
                </a:cubicBezTo>
                <a:cubicBezTo>
                  <a:pt x="109" y="2"/>
                  <a:pt x="150" y="1"/>
                  <a:pt x="192" y="1"/>
                </a:cubicBezTo>
                <a:cubicBezTo>
                  <a:pt x="230" y="1"/>
                  <a:pt x="258" y="29"/>
                  <a:pt x="258" y="68"/>
                </a:cubicBezTo>
                <a:cubicBezTo>
                  <a:pt x="258" y="68"/>
                  <a:pt x="258" y="69"/>
                  <a:pt x="258" y="69"/>
                </a:cubicBezTo>
                <a:cubicBezTo>
                  <a:pt x="258" y="104"/>
                  <a:pt x="258" y="139"/>
                  <a:pt x="258" y="17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1" name="Freeform 10">
            <a:extLst>
              <a:ext uri="{FF2B5EF4-FFF2-40B4-BE49-F238E27FC236}">
                <a16:creationId xmlns:a16="http://schemas.microsoft.com/office/drawing/2014/main" xmlns="" id="{F7221696-BB2F-45BD-877F-F418D81D5E91}"/>
              </a:ext>
            </a:extLst>
          </p:cNvPr>
          <p:cNvSpPr>
            <a:spLocks/>
          </p:cNvSpPr>
          <p:nvPr/>
        </p:nvSpPr>
        <p:spPr bwMode="auto">
          <a:xfrm>
            <a:off x="584800" y="998016"/>
            <a:ext cx="38891" cy="37584"/>
          </a:xfrm>
          <a:custGeom>
            <a:avLst/>
            <a:gdLst>
              <a:gd name="T0" fmla="*/ 78 w 157"/>
              <a:gd name="T1" fmla="*/ 156 h 156"/>
              <a:gd name="T2" fmla="*/ 0 w 157"/>
              <a:gd name="T3" fmla="*/ 78 h 156"/>
              <a:gd name="T4" fmla="*/ 78 w 157"/>
              <a:gd name="T5" fmla="*/ 0 h 156"/>
              <a:gd name="T6" fmla="*/ 156 w 157"/>
              <a:gd name="T7" fmla="*/ 79 h 156"/>
              <a:gd name="T8" fmla="*/ 78 w 157"/>
              <a:gd name="T9" fmla="*/ 156 h 156"/>
            </a:gdLst>
            <a:ahLst/>
            <a:cxnLst>
              <a:cxn ang="0">
                <a:pos x="T0" y="T1"/>
              </a:cxn>
              <a:cxn ang="0">
                <a:pos x="T2" y="T3"/>
              </a:cxn>
              <a:cxn ang="0">
                <a:pos x="T4" y="T5"/>
              </a:cxn>
              <a:cxn ang="0">
                <a:pos x="T6" y="T7"/>
              </a:cxn>
              <a:cxn ang="0">
                <a:pos x="T8" y="T9"/>
              </a:cxn>
            </a:cxnLst>
            <a:rect l="0" t="0" r="r" b="b"/>
            <a:pathLst>
              <a:path w="157" h="156">
                <a:moveTo>
                  <a:pt x="78" y="156"/>
                </a:moveTo>
                <a:cubicBezTo>
                  <a:pt x="36" y="156"/>
                  <a:pt x="0" y="121"/>
                  <a:pt x="0" y="78"/>
                </a:cubicBezTo>
                <a:cubicBezTo>
                  <a:pt x="0" y="36"/>
                  <a:pt x="36" y="0"/>
                  <a:pt x="78" y="0"/>
                </a:cubicBezTo>
                <a:cubicBezTo>
                  <a:pt x="121" y="0"/>
                  <a:pt x="157" y="36"/>
                  <a:pt x="156" y="79"/>
                </a:cubicBezTo>
                <a:cubicBezTo>
                  <a:pt x="156" y="121"/>
                  <a:pt x="121" y="156"/>
                  <a:pt x="78" y="15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2" name="Freeform 11">
            <a:extLst>
              <a:ext uri="{FF2B5EF4-FFF2-40B4-BE49-F238E27FC236}">
                <a16:creationId xmlns:a16="http://schemas.microsoft.com/office/drawing/2014/main" xmlns="" id="{FAD43A2B-B4CB-44EA-864D-165FA31631F8}"/>
              </a:ext>
            </a:extLst>
          </p:cNvPr>
          <p:cNvSpPr>
            <a:spLocks/>
          </p:cNvSpPr>
          <p:nvPr/>
        </p:nvSpPr>
        <p:spPr bwMode="auto">
          <a:xfrm>
            <a:off x="584800" y="1167851"/>
            <a:ext cx="38527" cy="37938"/>
          </a:xfrm>
          <a:custGeom>
            <a:avLst/>
            <a:gdLst>
              <a:gd name="T0" fmla="*/ 78 w 156"/>
              <a:gd name="T1" fmla="*/ 0 h 157"/>
              <a:gd name="T2" fmla="*/ 156 w 156"/>
              <a:gd name="T3" fmla="*/ 78 h 157"/>
              <a:gd name="T4" fmla="*/ 79 w 156"/>
              <a:gd name="T5" fmla="*/ 156 h 157"/>
              <a:gd name="T6" fmla="*/ 1 w 156"/>
              <a:gd name="T7" fmla="*/ 78 h 157"/>
              <a:gd name="T8" fmla="*/ 78 w 156"/>
              <a:gd name="T9" fmla="*/ 0 h 157"/>
            </a:gdLst>
            <a:ahLst/>
            <a:cxnLst>
              <a:cxn ang="0">
                <a:pos x="T0" y="T1"/>
              </a:cxn>
              <a:cxn ang="0">
                <a:pos x="T2" y="T3"/>
              </a:cxn>
              <a:cxn ang="0">
                <a:pos x="T4" y="T5"/>
              </a:cxn>
              <a:cxn ang="0">
                <a:pos x="T6" y="T7"/>
              </a:cxn>
              <a:cxn ang="0">
                <a:pos x="T8" y="T9"/>
              </a:cxn>
            </a:cxnLst>
            <a:rect l="0" t="0" r="r" b="b"/>
            <a:pathLst>
              <a:path w="156" h="157">
                <a:moveTo>
                  <a:pt x="78" y="0"/>
                </a:moveTo>
                <a:cubicBezTo>
                  <a:pt x="121" y="1"/>
                  <a:pt x="156" y="36"/>
                  <a:pt x="156" y="78"/>
                </a:cubicBezTo>
                <a:cubicBezTo>
                  <a:pt x="156" y="121"/>
                  <a:pt x="121" y="157"/>
                  <a:pt x="79" y="156"/>
                </a:cubicBezTo>
                <a:cubicBezTo>
                  <a:pt x="35" y="156"/>
                  <a:pt x="1" y="122"/>
                  <a:pt x="1" y="78"/>
                </a:cubicBezTo>
                <a:cubicBezTo>
                  <a:pt x="0" y="35"/>
                  <a:pt x="36" y="0"/>
                  <a:pt x="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3" name="Freeform 12">
            <a:extLst>
              <a:ext uri="{FF2B5EF4-FFF2-40B4-BE49-F238E27FC236}">
                <a16:creationId xmlns:a16="http://schemas.microsoft.com/office/drawing/2014/main" xmlns="" id="{247522D7-FB58-480B-9CD6-ED86AD85E93B}"/>
              </a:ext>
            </a:extLst>
          </p:cNvPr>
          <p:cNvSpPr>
            <a:spLocks/>
          </p:cNvSpPr>
          <p:nvPr/>
        </p:nvSpPr>
        <p:spPr bwMode="auto">
          <a:xfrm>
            <a:off x="691294" y="1069637"/>
            <a:ext cx="38527" cy="37584"/>
          </a:xfrm>
          <a:custGeom>
            <a:avLst/>
            <a:gdLst>
              <a:gd name="T0" fmla="*/ 78 w 156"/>
              <a:gd name="T1" fmla="*/ 156 h 156"/>
              <a:gd name="T2" fmla="*/ 1 w 156"/>
              <a:gd name="T3" fmla="*/ 77 h 156"/>
              <a:gd name="T4" fmla="*/ 79 w 156"/>
              <a:gd name="T5" fmla="*/ 0 h 156"/>
              <a:gd name="T6" fmla="*/ 156 w 156"/>
              <a:gd name="T7" fmla="*/ 78 h 156"/>
              <a:gd name="T8" fmla="*/ 78 w 156"/>
              <a:gd name="T9" fmla="*/ 156 h 156"/>
            </a:gdLst>
            <a:ahLst/>
            <a:cxnLst>
              <a:cxn ang="0">
                <a:pos x="T0" y="T1"/>
              </a:cxn>
              <a:cxn ang="0">
                <a:pos x="T2" y="T3"/>
              </a:cxn>
              <a:cxn ang="0">
                <a:pos x="T4" y="T5"/>
              </a:cxn>
              <a:cxn ang="0">
                <a:pos x="T6" y="T7"/>
              </a:cxn>
              <a:cxn ang="0">
                <a:pos x="T8" y="T9"/>
              </a:cxn>
            </a:cxnLst>
            <a:rect l="0" t="0" r="r" b="b"/>
            <a:pathLst>
              <a:path w="156" h="156">
                <a:moveTo>
                  <a:pt x="78" y="156"/>
                </a:moveTo>
                <a:cubicBezTo>
                  <a:pt x="35" y="155"/>
                  <a:pt x="0" y="121"/>
                  <a:pt x="1" y="77"/>
                </a:cubicBezTo>
                <a:cubicBezTo>
                  <a:pt x="1" y="34"/>
                  <a:pt x="35" y="0"/>
                  <a:pt x="79" y="0"/>
                </a:cubicBezTo>
                <a:cubicBezTo>
                  <a:pt x="121" y="0"/>
                  <a:pt x="156" y="35"/>
                  <a:pt x="156" y="78"/>
                </a:cubicBezTo>
                <a:cubicBezTo>
                  <a:pt x="156" y="121"/>
                  <a:pt x="121" y="156"/>
                  <a:pt x="78" y="15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4" name="Freeform 13">
            <a:extLst>
              <a:ext uri="{FF2B5EF4-FFF2-40B4-BE49-F238E27FC236}">
                <a16:creationId xmlns:a16="http://schemas.microsoft.com/office/drawing/2014/main" xmlns="" id="{F2D7E72D-B213-497E-94FA-B28351F4FEE1}"/>
              </a:ext>
            </a:extLst>
          </p:cNvPr>
          <p:cNvSpPr>
            <a:spLocks/>
          </p:cNvSpPr>
          <p:nvPr/>
        </p:nvSpPr>
        <p:spPr bwMode="auto">
          <a:xfrm>
            <a:off x="478669" y="1069637"/>
            <a:ext cx="38527" cy="37584"/>
          </a:xfrm>
          <a:custGeom>
            <a:avLst/>
            <a:gdLst>
              <a:gd name="T0" fmla="*/ 78 w 155"/>
              <a:gd name="T1" fmla="*/ 155 h 156"/>
              <a:gd name="T2" fmla="*/ 0 w 155"/>
              <a:gd name="T3" fmla="*/ 78 h 156"/>
              <a:gd name="T4" fmla="*/ 77 w 155"/>
              <a:gd name="T5" fmla="*/ 0 h 156"/>
              <a:gd name="T6" fmla="*/ 155 w 155"/>
              <a:gd name="T7" fmla="*/ 77 h 156"/>
              <a:gd name="T8" fmla="*/ 78 w 155"/>
              <a:gd name="T9" fmla="*/ 155 h 156"/>
            </a:gdLst>
            <a:ahLst/>
            <a:cxnLst>
              <a:cxn ang="0">
                <a:pos x="T0" y="T1"/>
              </a:cxn>
              <a:cxn ang="0">
                <a:pos x="T2" y="T3"/>
              </a:cxn>
              <a:cxn ang="0">
                <a:pos x="T4" y="T5"/>
              </a:cxn>
              <a:cxn ang="0">
                <a:pos x="T6" y="T7"/>
              </a:cxn>
              <a:cxn ang="0">
                <a:pos x="T8" y="T9"/>
              </a:cxn>
            </a:cxnLst>
            <a:rect l="0" t="0" r="r" b="b"/>
            <a:pathLst>
              <a:path w="155" h="156">
                <a:moveTo>
                  <a:pt x="78" y="155"/>
                </a:moveTo>
                <a:cubicBezTo>
                  <a:pt x="35" y="156"/>
                  <a:pt x="0" y="122"/>
                  <a:pt x="0" y="78"/>
                </a:cubicBezTo>
                <a:cubicBezTo>
                  <a:pt x="0" y="35"/>
                  <a:pt x="34" y="0"/>
                  <a:pt x="77" y="0"/>
                </a:cubicBezTo>
                <a:cubicBezTo>
                  <a:pt x="120" y="0"/>
                  <a:pt x="155" y="34"/>
                  <a:pt x="155" y="77"/>
                </a:cubicBezTo>
                <a:cubicBezTo>
                  <a:pt x="155" y="121"/>
                  <a:pt x="121" y="155"/>
                  <a:pt x="78" y="1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grpSp>
        <p:nvGrpSpPr>
          <p:cNvPr id="45" name="Group 222">
            <a:extLst>
              <a:ext uri="{FF2B5EF4-FFF2-40B4-BE49-F238E27FC236}">
                <a16:creationId xmlns:a16="http://schemas.microsoft.com/office/drawing/2014/main" xmlns="" id="{9B38E3D3-461B-483D-B9AE-A815ED664EBB}"/>
              </a:ext>
            </a:extLst>
          </p:cNvPr>
          <p:cNvGrpSpPr/>
          <p:nvPr/>
        </p:nvGrpSpPr>
        <p:grpSpPr>
          <a:xfrm>
            <a:off x="531371" y="1084883"/>
            <a:ext cx="145748" cy="149271"/>
            <a:chOff x="11003129" y="1632464"/>
            <a:chExt cx="791205" cy="810328"/>
          </a:xfrm>
          <a:solidFill>
            <a:schemeClr val="tx2"/>
          </a:solidFill>
        </p:grpSpPr>
        <p:sp>
          <p:nvSpPr>
            <p:cNvPr id="46" name="Freeform 14">
              <a:extLst>
                <a:ext uri="{FF2B5EF4-FFF2-40B4-BE49-F238E27FC236}">
                  <a16:creationId xmlns:a16="http://schemas.microsoft.com/office/drawing/2014/main" xmlns="" id="{AB24C9BB-003B-4FF1-8F9A-F05BB6C235D0}"/>
                </a:ext>
              </a:extLst>
            </p:cNvPr>
            <p:cNvSpPr>
              <a:spLocks/>
            </p:cNvSpPr>
            <p:nvPr/>
          </p:nvSpPr>
          <p:spPr bwMode="auto">
            <a:xfrm>
              <a:off x="11003129" y="1761424"/>
              <a:ext cx="49327" cy="48119"/>
            </a:xfrm>
            <a:custGeom>
              <a:avLst/>
              <a:gdLst>
                <a:gd name="T0" fmla="*/ 37 w 37"/>
                <a:gd name="T1" fmla="*/ 18 h 37"/>
                <a:gd name="T2" fmla="*/ 19 w 37"/>
                <a:gd name="T3" fmla="*/ 37 h 37"/>
                <a:gd name="T4" fmla="*/ 0 w 37"/>
                <a:gd name="T5" fmla="*/ 18 h 37"/>
                <a:gd name="T6" fmla="*/ 18 w 37"/>
                <a:gd name="T7" fmla="*/ 0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28"/>
                    <a:pt x="29" y="37"/>
                    <a:pt x="19" y="37"/>
                  </a:cubicBezTo>
                  <a:cubicBezTo>
                    <a:pt x="8" y="37"/>
                    <a:pt x="0" y="29"/>
                    <a:pt x="0" y="18"/>
                  </a:cubicBezTo>
                  <a:cubicBezTo>
                    <a:pt x="0" y="8"/>
                    <a:pt x="8" y="0"/>
                    <a:pt x="18" y="0"/>
                  </a:cubicBezTo>
                  <a:cubicBezTo>
                    <a:pt x="28" y="0"/>
                    <a:pt x="36" y="8"/>
                    <a:pt x="3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7" name="Oval 15">
              <a:extLst>
                <a:ext uri="{FF2B5EF4-FFF2-40B4-BE49-F238E27FC236}">
                  <a16:creationId xmlns:a16="http://schemas.microsoft.com/office/drawing/2014/main" xmlns="" id="{6E9AED59-85C4-40EF-A87E-A20DFA264CBA}"/>
                </a:ext>
              </a:extLst>
            </p:cNvPr>
            <p:cNvSpPr>
              <a:spLocks noChangeArrowheads="1"/>
            </p:cNvSpPr>
            <p:nvPr/>
          </p:nvSpPr>
          <p:spPr bwMode="auto">
            <a:xfrm>
              <a:off x="11745007" y="1761424"/>
              <a:ext cx="49327" cy="481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8" name="Freeform 16">
              <a:extLst>
                <a:ext uri="{FF2B5EF4-FFF2-40B4-BE49-F238E27FC236}">
                  <a16:creationId xmlns:a16="http://schemas.microsoft.com/office/drawing/2014/main" xmlns="" id="{DF41DBF5-81C7-492C-B20F-A6C93868F234}"/>
                </a:ext>
              </a:extLst>
            </p:cNvPr>
            <p:cNvSpPr>
              <a:spLocks/>
            </p:cNvSpPr>
            <p:nvPr/>
          </p:nvSpPr>
          <p:spPr bwMode="auto">
            <a:xfrm>
              <a:off x="11003129" y="2265713"/>
              <a:ext cx="49327" cy="48119"/>
            </a:xfrm>
            <a:custGeom>
              <a:avLst/>
              <a:gdLst>
                <a:gd name="T0" fmla="*/ 18 w 37"/>
                <a:gd name="T1" fmla="*/ 37 h 37"/>
                <a:gd name="T2" fmla="*/ 0 w 37"/>
                <a:gd name="T3" fmla="*/ 19 h 37"/>
                <a:gd name="T4" fmla="*/ 19 w 37"/>
                <a:gd name="T5" fmla="*/ 0 h 37"/>
                <a:gd name="T6" fmla="*/ 37 w 37"/>
                <a:gd name="T7" fmla="*/ 19 h 37"/>
                <a:gd name="T8" fmla="*/ 18 w 37"/>
                <a:gd name="T9" fmla="*/ 37 h 37"/>
              </a:gdLst>
              <a:ahLst/>
              <a:cxnLst>
                <a:cxn ang="0">
                  <a:pos x="T0" y="T1"/>
                </a:cxn>
                <a:cxn ang="0">
                  <a:pos x="T2" y="T3"/>
                </a:cxn>
                <a:cxn ang="0">
                  <a:pos x="T4" y="T5"/>
                </a:cxn>
                <a:cxn ang="0">
                  <a:pos x="T6" y="T7"/>
                </a:cxn>
                <a:cxn ang="0">
                  <a:pos x="T8" y="T9"/>
                </a:cxn>
              </a:cxnLst>
              <a:rect l="0" t="0" r="r" b="b"/>
              <a:pathLst>
                <a:path w="37" h="37">
                  <a:moveTo>
                    <a:pt x="18" y="37"/>
                  </a:moveTo>
                  <a:cubicBezTo>
                    <a:pt x="8" y="37"/>
                    <a:pt x="0" y="29"/>
                    <a:pt x="0" y="19"/>
                  </a:cubicBezTo>
                  <a:cubicBezTo>
                    <a:pt x="0" y="8"/>
                    <a:pt x="8" y="0"/>
                    <a:pt x="19" y="0"/>
                  </a:cubicBezTo>
                  <a:cubicBezTo>
                    <a:pt x="29" y="0"/>
                    <a:pt x="37" y="9"/>
                    <a:pt x="37" y="19"/>
                  </a:cubicBezTo>
                  <a:cubicBezTo>
                    <a:pt x="36" y="29"/>
                    <a:pt x="28" y="37"/>
                    <a:pt x="1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49" name="Freeform 17">
              <a:extLst>
                <a:ext uri="{FF2B5EF4-FFF2-40B4-BE49-F238E27FC236}">
                  <a16:creationId xmlns:a16="http://schemas.microsoft.com/office/drawing/2014/main" xmlns="" id="{98B51D1F-7899-427B-84AD-A3EDC3916A04}"/>
                </a:ext>
              </a:extLst>
            </p:cNvPr>
            <p:cNvSpPr>
              <a:spLocks/>
            </p:cNvSpPr>
            <p:nvPr/>
          </p:nvSpPr>
          <p:spPr bwMode="auto">
            <a:xfrm>
              <a:off x="11745007" y="2265713"/>
              <a:ext cx="49327" cy="48119"/>
            </a:xfrm>
            <a:custGeom>
              <a:avLst/>
              <a:gdLst>
                <a:gd name="T0" fmla="*/ 19 w 37"/>
                <a:gd name="T1" fmla="*/ 37 h 37"/>
                <a:gd name="T2" fmla="*/ 0 w 37"/>
                <a:gd name="T3" fmla="*/ 19 h 37"/>
                <a:gd name="T4" fmla="*/ 19 w 37"/>
                <a:gd name="T5" fmla="*/ 0 h 37"/>
                <a:gd name="T6" fmla="*/ 37 w 37"/>
                <a:gd name="T7" fmla="*/ 19 h 37"/>
                <a:gd name="T8" fmla="*/ 19 w 37"/>
                <a:gd name="T9" fmla="*/ 37 h 37"/>
              </a:gdLst>
              <a:ahLst/>
              <a:cxnLst>
                <a:cxn ang="0">
                  <a:pos x="T0" y="T1"/>
                </a:cxn>
                <a:cxn ang="0">
                  <a:pos x="T2" y="T3"/>
                </a:cxn>
                <a:cxn ang="0">
                  <a:pos x="T4" y="T5"/>
                </a:cxn>
                <a:cxn ang="0">
                  <a:pos x="T6" y="T7"/>
                </a:cxn>
                <a:cxn ang="0">
                  <a:pos x="T8" y="T9"/>
                </a:cxn>
              </a:cxnLst>
              <a:rect l="0" t="0" r="r" b="b"/>
              <a:pathLst>
                <a:path w="37" h="37">
                  <a:moveTo>
                    <a:pt x="19" y="37"/>
                  </a:moveTo>
                  <a:cubicBezTo>
                    <a:pt x="8" y="37"/>
                    <a:pt x="0" y="29"/>
                    <a:pt x="0" y="19"/>
                  </a:cubicBezTo>
                  <a:cubicBezTo>
                    <a:pt x="0" y="9"/>
                    <a:pt x="9" y="0"/>
                    <a:pt x="19" y="0"/>
                  </a:cubicBezTo>
                  <a:cubicBezTo>
                    <a:pt x="29" y="0"/>
                    <a:pt x="37" y="9"/>
                    <a:pt x="37" y="19"/>
                  </a:cubicBezTo>
                  <a:cubicBezTo>
                    <a:pt x="37" y="29"/>
                    <a:pt x="29" y="37"/>
                    <a:pt x="1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0" name="Freeform 18">
              <a:extLst>
                <a:ext uri="{FF2B5EF4-FFF2-40B4-BE49-F238E27FC236}">
                  <a16:creationId xmlns:a16="http://schemas.microsoft.com/office/drawing/2014/main" xmlns="" id="{16C5C251-EB7E-4687-80FA-398DDDE2B0CF}"/>
                </a:ext>
              </a:extLst>
            </p:cNvPr>
            <p:cNvSpPr>
              <a:spLocks/>
            </p:cNvSpPr>
            <p:nvPr/>
          </p:nvSpPr>
          <p:spPr bwMode="auto">
            <a:xfrm>
              <a:off x="11050483" y="1678659"/>
              <a:ext cx="49327" cy="50044"/>
            </a:xfrm>
            <a:custGeom>
              <a:avLst/>
              <a:gdLst>
                <a:gd name="T0" fmla="*/ 19 w 37"/>
                <a:gd name="T1" fmla="*/ 0 h 38"/>
                <a:gd name="T2" fmla="*/ 37 w 37"/>
                <a:gd name="T3" fmla="*/ 19 h 38"/>
                <a:gd name="T4" fmla="*/ 18 w 37"/>
                <a:gd name="T5" fmla="*/ 37 h 38"/>
                <a:gd name="T6" fmla="*/ 0 w 37"/>
                <a:gd name="T7" fmla="*/ 18 h 38"/>
                <a:gd name="T8" fmla="*/ 19 w 37"/>
                <a:gd name="T9" fmla="*/ 0 h 38"/>
              </a:gdLst>
              <a:ahLst/>
              <a:cxnLst>
                <a:cxn ang="0">
                  <a:pos x="T0" y="T1"/>
                </a:cxn>
                <a:cxn ang="0">
                  <a:pos x="T2" y="T3"/>
                </a:cxn>
                <a:cxn ang="0">
                  <a:pos x="T4" y="T5"/>
                </a:cxn>
                <a:cxn ang="0">
                  <a:pos x="T6" y="T7"/>
                </a:cxn>
                <a:cxn ang="0">
                  <a:pos x="T8" y="T9"/>
                </a:cxn>
              </a:cxnLst>
              <a:rect l="0" t="0" r="r" b="b"/>
              <a:pathLst>
                <a:path w="37" h="38">
                  <a:moveTo>
                    <a:pt x="19" y="0"/>
                  </a:moveTo>
                  <a:cubicBezTo>
                    <a:pt x="29" y="1"/>
                    <a:pt x="37" y="9"/>
                    <a:pt x="37" y="19"/>
                  </a:cubicBezTo>
                  <a:cubicBezTo>
                    <a:pt x="37" y="29"/>
                    <a:pt x="28" y="38"/>
                    <a:pt x="18" y="37"/>
                  </a:cubicBezTo>
                  <a:cubicBezTo>
                    <a:pt x="8" y="37"/>
                    <a:pt x="0" y="28"/>
                    <a:pt x="0" y="18"/>
                  </a:cubicBezTo>
                  <a:cubicBezTo>
                    <a:pt x="1" y="8"/>
                    <a:pt x="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1" name="Freeform 19">
              <a:extLst>
                <a:ext uri="{FF2B5EF4-FFF2-40B4-BE49-F238E27FC236}">
                  <a16:creationId xmlns:a16="http://schemas.microsoft.com/office/drawing/2014/main" xmlns="" id="{0A71AD67-1658-4788-91E0-5E42FA58B101}"/>
                </a:ext>
              </a:extLst>
            </p:cNvPr>
            <p:cNvSpPr>
              <a:spLocks/>
            </p:cNvSpPr>
            <p:nvPr/>
          </p:nvSpPr>
          <p:spPr bwMode="auto">
            <a:xfrm>
              <a:off x="11697653" y="1678659"/>
              <a:ext cx="49327" cy="50044"/>
            </a:xfrm>
            <a:custGeom>
              <a:avLst/>
              <a:gdLst>
                <a:gd name="T0" fmla="*/ 18 w 37"/>
                <a:gd name="T1" fmla="*/ 37 h 37"/>
                <a:gd name="T2" fmla="*/ 0 w 37"/>
                <a:gd name="T3" fmla="*/ 19 h 37"/>
                <a:gd name="T4" fmla="*/ 18 w 37"/>
                <a:gd name="T5" fmla="*/ 0 h 37"/>
                <a:gd name="T6" fmla="*/ 37 w 37"/>
                <a:gd name="T7" fmla="*/ 19 h 37"/>
                <a:gd name="T8" fmla="*/ 18 w 37"/>
                <a:gd name="T9" fmla="*/ 37 h 37"/>
              </a:gdLst>
              <a:ahLst/>
              <a:cxnLst>
                <a:cxn ang="0">
                  <a:pos x="T0" y="T1"/>
                </a:cxn>
                <a:cxn ang="0">
                  <a:pos x="T2" y="T3"/>
                </a:cxn>
                <a:cxn ang="0">
                  <a:pos x="T4" y="T5"/>
                </a:cxn>
                <a:cxn ang="0">
                  <a:pos x="T6" y="T7"/>
                </a:cxn>
                <a:cxn ang="0">
                  <a:pos x="T8" y="T9"/>
                </a:cxn>
              </a:cxnLst>
              <a:rect l="0" t="0" r="r" b="b"/>
              <a:pathLst>
                <a:path w="37" h="37">
                  <a:moveTo>
                    <a:pt x="18" y="37"/>
                  </a:moveTo>
                  <a:cubicBezTo>
                    <a:pt x="8" y="37"/>
                    <a:pt x="0" y="29"/>
                    <a:pt x="0" y="19"/>
                  </a:cubicBezTo>
                  <a:cubicBezTo>
                    <a:pt x="0" y="9"/>
                    <a:pt x="8" y="0"/>
                    <a:pt x="18" y="0"/>
                  </a:cubicBezTo>
                  <a:cubicBezTo>
                    <a:pt x="29" y="1"/>
                    <a:pt x="37" y="9"/>
                    <a:pt x="37" y="19"/>
                  </a:cubicBezTo>
                  <a:cubicBezTo>
                    <a:pt x="36" y="29"/>
                    <a:pt x="28" y="37"/>
                    <a:pt x="1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2" name="Freeform 20">
              <a:extLst>
                <a:ext uri="{FF2B5EF4-FFF2-40B4-BE49-F238E27FC236}">
                  <a16:creationId xmlns:a16="http://schemas.microsoft.com/office/drawing/2014/main" xmlns="" id="{A20CD0D4-1B45-4B0F-AD84-9AFB94447AD2}"/>
                </a:ext>
              </a:extLst>
            </p:cNvPr>
            <p:cNvSpPr>
              <a:spLocks/>
            </p:cNvSpPr>
            <p:nvPr/>
          </p:nvSpPr>
          <p:spPr bwMode="auto">
            <a:xfrm>
              <a:off x="11612811" y="2394673"/>
              <a:ext cx="49327" cy="48119"/>
            </a:xfrm>
            <a:custGeom>
              <a:avLst/>
              <a:gdLst>
                <a:gd name="T0" fmla="*/ 37 w 37"/>
                <a:gd name="T1" fmla="*/ 18 h 37"/>
                <a:gd name="T2" fmla="*/ 19 w 37"/>
                <a:gd name="T3" fmla="*/ 37 h 37"/>
                <a:gd name="T4" fmla="*/ 0 w 37"/>
                <a:gd name="T5" fmla="*/ 19 h 37"/>
                <a:gd name="T6" fmla="*/ 18 w 37"/>
                <a:gd name="T7" fmla="*/ 0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29"/>
                    <a:pt x="29" y="37"/>
                    <a:pt x="19" y="37"/>
                  </a:cubicBezTo>
                  <a:cubicBezTo>
                    <a:pt x="9" y="37"/>
                    <a:pt x="0" y="29"/>
                    <a:pt x="0" y="19"/>
                  </a:cubicBezTo>
                  <a:cubicBezTo>
                    <a:pt x="0" y="8"/>
                    <a:pt x="8" y="0"/>
                    <a:pt x="18" y="0"/>
                  </a:cubicBezTo>
                  <a:cubicBezTo>
                    <a:pt x="29" y="0"/>
                    <a:pt x="37" y="8"/>
                    <a:pt x="3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3" name="Freeform 21">
              <a:extLst>
                <a:ext uri="{FF2B5EF4-FFF2-40B4-BE49-F238E27FC236}">
                  <a16:creationId xmlns:a16="http://schemas.microsoft.com/office/drawing/2014/main" xmlns="" id="{8D99D703-5338-470C-8E27-B3CCA32746D8}"/>
                </a:ext>
              </a:extLst>
            </p:cNvPr>
            <p:cNvSpPr>
              <a:spLocks/>
            </p:cNvSpPr>
            <p:nvPr/>
          </p:nvSpPr>
          <p:spPr bwMode="auto">
            <a:xfrm>
              <a:off x="11050483" y="2348478"/>
              <a:ext cx="49327" cy="48119"/>
            </a:xfrm>
            <a:custGeom>
              <a:avLst/>
              <a:gdLst>
                <a:gd name="T0" fmla="*/ 0 w 37"/>
                <a:gd name="T1" fmla="*/ 18 h 37"/>
                <a:gd name="T2" fmla="*/ 19 w 37"/>
                <a:gd name="T3" fmla="*/ 0 h 37"/>
                <a:gd name="T4" fmla="*/ 37 w 37"/>
                <a:gd name="T5" fmla="*/ 19 h 37"/>
                <a:gd name="T6" fmla="*/ 18 w 37"/>
                <a:gd name="T7" fmla="*/ 37 h 37"/>
                <a:gd name="T8" fmla="*/ 0 w 37"/>
                <a:gd name="T9" fmla="*/ 18 h 37"/>
              </a:gdLst>
              <a:ahLst/>
              <a:cxnLst>
                <a:cxn ang="0">
                  <a:pos x="T0" y="T1"/>
                </a:cxn>
                <a:cxn ang="0">
                  <a:pos x="T2" y="T3"/>
                </a:cxn>
                <a:cxn ang="0">
                  <a:pos x="T4" y="T5"/>
                </a:cxn>
                <a:cxn ang="0">
                  <a:pos x="T6" y="T7"/>
                </a:cxn>
                <a:cxn ang="0">
                  <a:pos x="T8" y="T9"/>
                </a:cxn>
              </a:cxnLst>
              <a:rect l="0" t="0" r="r" b="b"/>
              <a:pathLst>
                <a:path w="37" h="37">
                  <a:moveTo>
                    <a:pt x="0" y="18"/>
                  </a:moveTo>
                  <a:cubicBezTo>
                    <a:pt x="0" y="8"/>
                    <a:pt x="9" y="0"/>
                    <a:pt x="19" y="0"/>
                  </a:cubicBezTo>
                  <a:cubicBezTo>
                    <a:pt x="29" y="0"/>
                    <a:pt x="37" y="8"/>
                    <a:pt x="37" y="19"/>
                  </a:cubicBezTo>
                  <a:cubicBezTo>
                    <a:pt x="37" y="29"/>
                    <a:pt x="28" y="37"/>
                    <a:pt x="18" y="37"/>
                  </a:cubicBezTo>
                  <a:cubicBezTo>
                    <a:pt x="8" y="36"/>
                    <a:pt x="0" y="2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4" name="Freeform 22">
              <a:extLst>
                <a:ext uri="{FF2B5EF4-FFF2-40B4-BE49-F238E27FC236}">
                  <a16:creationId xmlns:a16="http://schemas.microsoft.com/office/drawing/2014/main" xmlns="" id="{CDFFC15B-57C0-49EB-A258-DC6C98918AE6}"/>
                </a:ext>
              </a:extLst>
            </p:cNvPr>
            <p:cNvSpPr>
              <a:spLocks/>
            </p:cNvSpPr>
            <p:nvPr/>
          </p:nvSpPr>
          <p:spPr bwMode="auto">
            <a:xfrm>
              <a:off x="11695680" y="2346553"/>
              <a:ext cx="51300" cy="50044"/>
            </a:xfrm>
            <a:custGeom>
              <a:avLst/>
              <a:gdLst>
                <a:gd name="T0" fmla="*/ 38 w 38"/>
                <a:gd name="T1" fmla="*/ 19 h 38"/>
                <a:gd name="T2" fmla="*/ 19 w 38"/>
                <a:gd name="T3" fmla="*/ 38 h 38"/>
                <a:gd name="T4" fmla="*/ 1 w 38"/>
                <a:gd name="T5" fmla="*/ 20 h 38"/>
                <a:gd name="T6" fmla="*/ 19 w 38"/>
                <a:gd name="T7" fmla="*/ 1 h 38"/>
                <a:gd name="T8" fmla="*/ 38 w 38"/>
                <a:gd name="T9" fmla="*/ 19 h 38"/>
              </a:gdLst>
              <a:ahLst/>
              <a:cxnLst>
                <a:cxn ang="0">
                  <a:pos x="T0" y="T1"/>
                </a:cxn>
                <a:cxn ang="0">
                  <a:pos x="T2" y="T3"/>
                </a:cxn>
                <a:cxn ang="0">
                  <a:pos x="T4" y="T5"/>
                </a:cxn>
                <a:cxn ang="0">
                  <a:pos x="T6" y="T7"/>
                </a:cxn>
                <a:cxn ang="0">
                  <a:pos x="T8" y="T9"/>
                </a:cxn>
              </a:cxnLst>
              <a:rect l="0" t="0" r="r" b="b"/>
              <a:pathLst>
                <a:path w="38" h="38">
                  <a:moveTo>
                    <a:pt x="38" y="19"/>
                  </a:moveTo>
                  <a:cubicBezTo>
                    <a:pt x="38" y="29"/>
                    <a:pt x="29" y="38"/>
                    <a:pt x="19" y="38"/>
                  </a:cubicBezTo>
                  <a:cubicBezTo>
                    <a:pt x="9" y="38"/>
                    <a:pt x="1" y="29"/>
                    <a:pt x="1" y="20"/>
                  </a:cubicBezTo>
                  <a:cubicBezTo>
                    <a:pt x="0" y="9"/>
                    <a:pt x="9" y="0"/>
                    <a:pt x="19" y="1"/>
                  </a:cubicBezTo>
                  <a:cubicBezTo>
                    <a:pt x="29" y="1"/>
                    <a:pt x="38" y="9"/>
                    <a:pt x="3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5" name="Freeform 23">
              <a:extLst>
                <a:ext uri="{FF2B5EF4-FFF2-40B4-BE49-F238E27FC236}">
                  <a16:creationId xmlns:a16="http://schemas.microsoft.com/office/drawing/2014/main" xmlns="" id="{6E0D50E0-92E5-43F8-922B-FEAD331052A8}"/>
                </a:ext>
              </a:extLst>
            </p:cNvPr>
            <p:cNvSpPr>
              <a:spLocks/>
            </p:cNvSpPr>
            <p:nvPr/>
          </p:nvSpPr>
          <p:spPr bwMode="auto">
            <a:xfrm>
              <a:off x="11135325" y="2394673"/>
              <a:ext cx="49327" cy="48119"/>
            </a:xfrm>
            <a:custGeom>
              <a:avLst/>
              <a:gdLst>
                <a:gd name="T0" fmla="*/ 36 w 37"/>
                <a:gd name="T1" fmla="*/ 18 h 37"/>
                <a:gd name="T2" fmla="*/ 19 w 37"/>
                <a:gd name="T3" fmla="*/ 37 h 37"/>
                <a:gd name="T4" fmla="*/ 0 w 37"/>
                <a:gd name="T5" fmla="*/ 19 h 37"/>
                <a:gd name="T6" fmla="*/ 18 w 37"/>
                <a:gd name="T7" fmla="*/ 0 h 37"/>
                <a:gd name="T8" fmla="*/ 36 w 37"/>
                <a:gd name="T9" fmla="*/ 18 h 37"/>
              </a:gdLst>
              <a:ahLst/>
              <a:cxnLst>
                <a:cxn ang="0">
                  <a:pos x="T0" y="T1"/>
                </a:cxn>
                <a:cxn ang="0">
                  <a:pos x="T2" y="T3"/>
                </a:cxn>
                <a:cxn ang="0">
                  <a:pos x="T4" y="T5"/>
                </a:cxn>
                <a:cxn ang="0">
                  <a:pos x="T6" y="T7"/>
                </a:cxn>
                <a:cxn ang="0">
                  <a:pos x="T8" y="T9"/>
                </a:cxn>
              </a:cxnLst>
              <a:rect l="0" t="0" r="r" b="b"/>
              <a:pathLst>
                <a:path w="37" h="37">
                  <a:moveTo>
                    <a:pt x="36" y="18"/>
                  </a:moveTo>
                  <a:cubicBezTo>
                    <a:pt x="37" y="29"/>
                    <a:pt x="29" y="37"/>
                    <a:pt x="19" y="37"/>
                  </a:cubicBezTo>
                  <a:cubicBezTo>
                    <a:pt x="8" y="37"/>
                    <a:pt x="0" y="29"/>
                    <a:pt x="0" y="19"/>
                  </a:cubicBezTo>
                  <a:cubicBezTo>
                    <a:pt x="0" y="8"/>
                    <a:pt x="8" y="0"/>
                    <a:pt x="18" y="0"/>
                  </a:cubicBezTo>
                  <a:cubicBezTo>
                    <a:pt x="28" y="0"/>
                    <a:pt x="36" y="8"/>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6" name="Freeform 24">
              <a:extLst>
                <a:ext uri="{FF2B5EF4-FFF2-40B4-BE49-F238E27FC236}">
                  <a16:creationId xmlns:a16="http://schemas.microsoft.com/office/drawing/2014/main" xmlns="" id="{E4EA851C-FE31-457D-BBAB-96021B652551}"/>
                </a:ext>
              </a:extLst>
            </p:cNvPr>
            <p:cNvSpPr>
              <a:spLocks/>
            </p:cNvSpPr>
            <p:nvPr/>
          </p:nvSpPr>
          <p:spPr bwMode="auto">
            <a:xfrm>
              <a:off x="11135325" y="1632464"/>
              <a:ext cx="49327" cy="48119"/>
            </a:xfrm>
            <a:custGeom>
              <a:avLst/>
              <a:gdLst>
                <a:gd name="T0" fmla="*/ 36 w 37"/>
                <a:gd name="T1" fmla="*/ 18 h 37"/>
                <a:gd name="T2" fmla="*/ 19 w 37"/>
                <a:gd name="T3" fmla="*/ 37 h 37"/>
                <a:gd name="T4" fmla="*/ 0 w 37"/>
                <a:gd name="T5" fmla="*/ 18 h 37"/>
                <a:gd name="T6" fmla="*/ 18 w 37"/>
                <a:gd name="T7" fmla="*/ 0 h 37"/>
                <a:gd name="T8" fmla="*/ 36 w 37"/>
                <a:gd name="T9" fmla="*/ 18 h 37"/>
              </a:gdLst>
              <a:ahLst/>
              <a:cxnLst>
                <a:cxn ang="0">
                  <a:pos x="T0" y="T1"/>
                </a:cxn>
                <a:cxn ang="0">
                  <a:pos x="T2" y="T3"/>
                </a:cxn>
                <a:cxn ang="0">
                  <a:pos x="T4" y="T5"/>
                </a:cxn>
                <a:cxn ang="0">
                  <a:pos x="T6" y="T7"/>
                </a:cxn>
                <a:cxn ang="0">
                  <a:pos x="T8" y="T9"/>
                </a:cxn>
              </a:cxnLst>
              <a:rect l="0" t="0" r="r" b="b"/>
              <a:pathLst>
                <a:path w="37" h="37">
                  <a:moveTo>
                    <a:pt x="36" y="18"/>
                  </a:moveTo>
                  <a:cubicBezTo>
                    <a:pt x="37" y="28"/>
                    <a:pt x="29" y="37"/>
                    <a:pt x="19" y="37"/>
                  </a:cubicBezTo>
                  <a:cubicBezTo>
                    <a:pt x="8" y="37"/>
                    <a:pt x="0" y="29"/>
                    <a:pt x="0" y="18"/>
                  </a:cubicBezTo>
                  <a:cubicBezTo>
                    <a:pt x="0" y="8"/>
                    <a:pt x="8" y="0"/>
                    <a:pt x="18" y="0"/>
                  </a:cubicBezTo>
                  <a:cubicBezTo>
                    <a:pt x="28" y="0"/>
                    <a:pt x="36" y="8"/>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sp>
          <p:nvSpPr>
            <p:cNvPr id="57" name="Freeform 25">
              <a:extLst>
                <a:ext uri="{FF2B5EF4-FFF2-40B4-BE49-F238E27FC236}">
                  <a16:creationId xmlns:a16="http://schemas.microsoft.com/office/drawing/2014/main" xmlns="" id="{8071634D-09B9-4AEF-A2CA-4DCC352489D5}"/>
                </a:ext>
              </a:extLst>
            </p:cNvPr>
            <p:cNvSpPr>
              <a:spLocks/>
            </p:cNvSpPr>
            <p:nvPr/>
          </p:nvSpPr>
          <p:spPr bwMode="auto">
            <a:xfrm>
              <a:off x="11612811" y="1632464"/>
              <a:ext cx="49327" cy="48119"/>
            </a:xfrm>
            <a:custGeom>
              <a:avLst/>
              <a:gdLst>
                <a:gd name="T0" fmla="*/ 37 w 37"/>
                <a:gd name="T1" fmla="*/ 19 h 37"/>
                <a:gd name="T2" fmla="*/ 19 w 37"/>
                <a:gd name="T3" fmla="*/ 37 h 37"/>
                <a:gd name="T4" fmla="*/ 0 w 37"/>
                <a:gd name="T5" fmla="*/ 18 h 37"/>
                <a:gd name="T6" fmla="*/ 19 w 37"/>
                <a:gd name="T7" fmla="*/ 0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29"/>
                    <a:pt x="29" y="37"/>
                    <a:pt x="19" y="37"/>
                  </a:cubicBezTo>
                  <a:cubicBezTo>
                    <a:pt x="8" y="37"/>
                    <a:pt x="0" y="29"/>
                    <a:pt x="0" y="18"/>
                  </a:cubicBezTo>
                  <a:cubicBezTo>
                    <a:pt x="0" y="8"/>
                    <a:pt x="9" y="0"/>
                    <a:pt x="19" y="0"/>
                  </a:cubicBezTo>
                  <a:cubicBezTo>
                    <a:pt x="29" y="0"/>
                    <a:pt x="37" y="8"/>
                    <a:pt x="3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defTabSz="457148"/>
              <a:endParaRPr lang="en-US" b="1" kern="0" dirty="0">
                <a:solidFill>
                  <a:prstClr val="black"/>
                </a:solidFill>
                <a:latin typeface="MS PGothic" charset="-128"/>
                <a:ea typeface="MS PGothic" charset="-128"/>
                <a:cs typeface="MS PGothic" charset="-128"/>
              </a:endParaRPr>
            </a:p>
          </p:txBody>
        </p:sp>
      </p:grpSp>
      <p:sp>
        <p:nvSpPr>
          <p:cNvPr id="58" name="Rectangle 130">
            <a:extLst>
              <a:ext uri="{FF2B5EF4-FFF2-40B4-BE49-F238E27FC236}">
                <a16:creationId xmlns:a16="http://schemas.microsoft.com/office/drawing/2014/main" xmlns="" id="{1A9A49C9-A47C-4984-834A-362EAFF53F73}"/>
              </a:ext>
            </a:extLst>
          </p:cNvPr>
          <p:cNvSpPr/>
          <p:nvPr/>
        </p:nvSpPr>
        <p:spPr>
          <a:xfrm>
            <a:off x="1991792" y="932321"/>
            <a:ext cx="6454087" cy="798655"/>
          </a:xfrm>
          <a:prstGeom prst="rect">
            <a:avLst/>
          </a:prstGeom>
          <a:solidFill>
            <a:schemeClr val="bg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8"/>
            <a:endParaRPr lang="en-US" b="1" dirty="0">
              <a:solidFill>
                <a:srgbClr val="005073"/>
              </a:solidFill>
              <a:latin typeface="MS PGothic" charset="-128"/>
              <a:ea typeface="MS PGothic" charset="-128"/>
              <a:cs typeface="MS PGothic" charset="-128"/>
            </a:endParaRPr>
          </a:p>
        </p:txBody>
      </p:sp>
      <p:sp>
        <p:nvSpPr>
          <p:cNvPr id="59" name="TextBox 82">
            <a:extLst>
              <a:ext uri="{FF2B5EF4-FFF2-40B4-BE49-F238E27FC236}">
                <a16:creationId xmlns:a16="http://schemas.microsoft.com/office/drawing/2014/main" xmlns="" id="{39598ED0-0DEA-45BC-B2FC-AFA1AE112EF3}"/>
              </a:ext>
            </a:extLst>
          </p:cNvPr>
          <p:cNvSpPr txBox="1"/>
          <p:nvPr/>
        </p:nvSpPr>
        <p:spPr bwMode="auto">
          <a:xfrm>
            <a:off x="733100" y="1033266"/>
            <a:ext cx="1331579" cy="261610"/>
          </a:xfrm>
          <a:prstGeom prst="rect">
            <a:avLst/>
          </a:prstGeom>
          <a:noFill/>
        </p:spPr>
        <p:txBody>
          <a:bodyPr wrap="square" anchor="b">
            <a:spAutoFit/>
          </a:bodyPr>
          <a:lstStyle/>
          <a:p>
            <a:pPr defTabSz="214258">
              <a:defRPr/>
            </a:pPr>
            <a:r>
              <a:rPr lang="ja-JP" altLang="en-US" sz="1100" b="1" kern="0">
                <a:solidFill>
                  <a:srgbClr val="FFFFFF"/>
                </a:solidFill>
                <a:latin typeface="MS PGothic" charset="-128"/>
                <a:ea typeface="MS PGothic" charset="-128"/>
                <a:cs typeface="MS PGothic" charset="-128"/>
              </a:rPr>
              <a:t>コラボレーション</a:t>
            </a:r>
            <a:endParaRPr lang="en-US" sz="1100" b="1" kern="0" dirty="0">
              <a:solidFill>
                <a:srgbClr val="FFFFFF"/>
              </a:solidFill>
              <a:latin typeface="MS PGothic" charset="-128"/>
              <a:ea typeface="MS PGothic" charset="-128"/>
              <a:cs typeface="MS PGothic" charset="-128"/>
            </a:endParaRPr>
          </a:p>
        </p:txBody>
      </p:sp>
      <p:pic>
        <p:nvPicPr>
          <p:cNvPr id="60" name="図 59"/>
          <p:cNvPicPr>
            <a:picLocks noChangeAspect="1"/>
          </p:cNvPicPr>
          <p:nvPr/>
        </p:nvPicPr>
        <p:blipFill>
          <a:blip r:embed="rId5"/>
          <a:stretch>
            <a:fillRect/>
          </a:stretch>
        </p:blipFill>
        <p:spPr>
          <a:xfrm>
            <a:off x="2658926" y="2953616"/>
            <a:ext cx="1540586" cy="316920"/>
          </a:xfrm>
          <a:prstGeom prst="rect">
            <a:avLst/>
          </a:prstGeom>
        </p:spPr>
      </p:pic>
      <p:sp>
        <p:nvSpPr>
          <p:cNvPr id="62" name="テキスト ボックス 61"/>
          <p:cNvSpPr txBox="1"/>
          <p:nvPr/>
        </p:nvSpPr>
        <p:spPr>
          <a:xfrm>
            <a:off x="4049047" y="1907711"/>
            <a:ext cx="2606804" cy="646331"/>
          </a:xfrm>
          <a:prstGeom prst="rect">
            <a:avLst/>
          </a:prstGeom>
          <a:noFill/>
        </p:spPr>
        <p:txBody>
          <a:bodyPr wrap="none" rtlCol="0">
            <a:spAutoFit/>
          </a:bodyPr>
          <a:lstStyle/>
          <a:p>
            <a:pPr algn="ctr"/>
            <a:r>
              <a:rPr kumimoji="1" lang="en-US" altLang="ja-JP" b="1" dirty="0" smtClean="0">
                <a:latin typeface="MS PGothic" charset="-128"/>
                <a:ea typeface="MS PGothic" charset="-128"/>
                <a:cs typeface="MS PGothic" charset="-128"/>
              </a:rPr>
              <a:t>Cisco AMP for Endpoints</a:t>
            </a:r>
          </a:p>
          <a:p>
            <a:pPr algn="ctr"/>
            <a:r>
              <a:rPr kumimoji="1" lang="en-US" altLang="ja-JP" b="1" dirty="0" smtClean="0">
                <a:latin typeface="MS PGothic" charset="-128"/>
                <a:ea typeface="MS PGothic" charset="-128"/>
                <a:cs typeface="MS PGothic" charset="-128"/>
              </a:rPr>
              <a:t>Cisco Umbrella</a:t>
            </a:r>
            <a:endParaRPr kumimoji="1" lang="ja-JP" altLang="en-US" b="1" dirty="0" smtClean="0">
              <a:latin typeface="MS PGothic" charset="-128"/>
              <a:ea typeface="MS PGothic" charset="-128"/>
              <a:cs typeface="MS PGothic" charset="-128"/>
            </a:endParaRPr>
          </a:p>
        </p:txBody>
      </p:sp>
      <p:pic>
        <p:nvPicPr>
          <p:cNvPr id="63" name="図 62"/>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backgroundMark x1="46250" y1="57500" x2="46250" y2="57500"/>
                        <a14:backgroundMark x1="48125" y1="27500" x2="48125" y2="27500"/>
                        <a14:backgroundMark x1="61250" y1="20000" x2="61250" y2="20000"/>
                        <a14:backgroundMark x1="73750" y1="22500" x2="73750" y2="22500"/>
                        <a14:backgroundMark x1="81875" y1="22500" x2="81875" y2="22500"/>
                      </a14:backgroundRemoval>
                    </a14:imgEffect>
                  </a14:imgLayer>
                </a14:imgProps>
              </a:ext>
            </a:extLst>
          </a:blip>
          <a:stretch>
            <a:fillRect/>
          </a:stretch>
        </p:blipFill>
        <p:spPr>
          <a:xfrm>
            <a:off x="2275908" y="1148689"/>
            <a:ext cx="1314452" cy="328613"/>
          </a:xfrm>
          <a:prstGeom prst="rect">
            <a:avLst/>
          </a:prstGeom>
        </p:spPr>
      </p:pic>
      <p:sp>
        <p:nvSpPr>
          <p:cNvPr id="64" name="テキスト ボックス 63"/>
          <p:cNvSpPr txBox="1"/>
          <p:nvPr/>
        </p:nvSpPr>
        <p:spPr>
          <a:xfrm>
            <a:off x="3724715" y="1140805"/>
            <a:ext cx="4325223" cy="369332"/>
          </a:xfrm>
          <a:prstGeom prst="rect">
            <a:avLst/>
          </a:prstGeom>
          <a:noFill/>
        </p:spPr>
        <p:txBody>
          <a:bodyPr wrap="none" rtlCol="0">
            <a:spAutoFit/>
          </a:bodyPr>
          <a:lstStyle/>
          <a:p>
            <a:r>
              <a:rPr kumimoji="1" lang="en-US" altLang="ja-JP" b="1" dirty="0" smtClean="0">
                <a:latin typeface="MS PGothic" charset="-128"/>
                <a:ea typeface="MS PGothic" charset="-128"/>
                <a:cs typeface="MS PGothic" charset="-128"/>
              </a:rPr>
              <a:t>Cisco Spark </a:t>
            </a:r>
            <a:r>
              <a:rPr kumimoji="1" lang="en-US" altLang="ja-JP" b="1" dirty="0" smtClean="0">
                <a:latin typeface="MS PGothic" charset="-128"/>
                <a:ea typeface="MS PGothic" charset="-128"/>
                <a:cs typeface="MS PGothic" charset="-128"/>
              </a:rPr>
              <a:t>Room </a:t>
            </a:r>
            <a:r>
              <a:rPr kumimoji="1" lang="ja-JP" altLang="en-US" b="1" dirty="0" smtClean="0">
                <a:latin typeface="MS PGothic" charset="-128"/>
                <a:ea typeface="MS PGothic" charset="-128"/>
                <a:cs typeface="MS PGothic" charset="-128"/>
              </a:rPr>
              <a:t>シリーズ</a:t>
            </a:r>
            <a:r>
              <a:rPr kumimoji="1" lang="en-US" altLang="ja-JP" b="1" dirty="0" smtClean="0">
                <a:latin typeface="MS PGothic" charset="-128"/>
                <a:ea typeface="MS PGothic" charset="-128"/>
                <a:cs typeface="MS PGothic" charset="-128"/>
              </a:rPr>
              <a:t> &amp; Spark </a:t>
            </a:r>
            <a:r>
              <a:rPr kumimoji="1" lang="en-US" altLang="ja-JP" b="1" dirty="0" smtClean="0">
                <a:latin typeface="MS PGothic" charset="-128"/>
                <a:ea typeface="MS PGothic" charset="-128"/>
                <a:cs typeface="MS PGothic" charset="-128"/>
              </a:rPr>
              <a:t>Board</a:t>
            </a:r>
            <a:endParaRPr kumimoji="1" lang="ja-JP" altLang="en-US" b="1" dirty="0" smtClean="0">
              <a:latin typeface="MS PGothic" charset="-128"/>
              <a:ea typeface="MS PGothic" charset="-128"/>
              <a:cs typeface="MS PGothic" charset="-128"/>
            </a:endParaRPr>
          </a:p>
        </p:txBody>
      </p:sp>
      <p:pic>
        <p:nvPicPr>
          <p:cNvPr id="1026" name="Picture 2" descr="クラウド フリー素材」の画像検索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7103" y="2546900"/>
            <a:ext cx="3278775" cy="1047954"/>
          </a:xfrm>
          <a:prstGeom prst="rect">
            <a:avLst/>
          </a:prstGeom>
          <a:noFill/>
          <a:extLst>
            <a:ext uri="{909E8E84-426E-40DD-AFC4-6F175D3DCCD1}">
              <a14:hiddenFill xmlns:a14="http://schemas.microsoft.com/office/drawing/2010/main">
                <a:solidFill>
                  <a:srgbClr val="FFFFFF"/>
                </a:solidFill>
              </a14:hiddenFill>
            </a:ext>
          </a:extLst>
        </p:spPr>
      </p:pic>
      <p:sp>
        <p:nvSpPr>
          <p:cNvPr id="65" name="テキスト ボックス 64"/>
          <p:cNvSpPr txBox="1"/>
          <p:nvPr/>
        </p:nvSpPr>
        <p:spPr>
          <a:xfrm>
            <a:off x="5604359" y="2993376"/>
            <a:ext cx="2242922" cy="338554"/>
          </a:xfrm>
          <a:prstGeom prst="rect">
            <a:avLst/>
          </a:prstGeom>
          <a:noFill/>
        </p:spPr>
        <p:txBody>
          <a:bodyPr wrap="none" rtlCol="0">
            <a:spAutoFit/>
          </a:bodyPr>
          <a:lstStyle/>
          <a:p>
            <a:r>
              <a:rPr kumimoji="1" lang="ja-JP" altLang="en-US" sz="1600" b="1" dirty="0" smtClean="0">
                <a:latin typeface="MS PGothic" charset="-128"/>
                <a:ea typeface="MS PGothic" charset="-128"/>
                <a:cs typeface="MS PGothic" charset="-128"/>
              </a:rPr>
              <a:t>インターネット</a:t>
            </a:r>
            <a:r>
              <a:rPr kumimoji="1" lang="en-US" altLang="ja-JP" sz="1600" b="1" dirty="0" smtClean="0">
                <a:latin typeface="MS PGothic" charset="-128"/>
                <a:ea typeface="MS PGothic" charset="-128"/>
                <a:cs typeface="MS PGothic" charset="-128"/>
              </a:rPr>
              <a:t> / 4G </a:t>
            </a:r>
            <a:r>
              <a:rPr kumimoji="1" lang="en-US" altLang="ja-JP" sz="1600" b="1" dirty="0" smtClean="0">
                <a:latin typeface="MS PGothic" charset="-128"/>
                <a:ea typeface="MS PGothic" charset="-128"/>
                <a:cs typeface="MS PGothic" charset="-128"/>
              </a:rPr>
              <a:t>LTE</a:t>
            </a:r>
            <a:endParaRPr kumimoji="1" lang="ja-JP" altLang="en-US" sz="1600" b="1"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1796786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xmlns="" id="{51691489-957F-4880-91A4-01FEF8D55FC3}"/>
              </a:ext>
            </a:extLst>
          </p:cNvPr>
          <p:cNvSpPr>
            <a:spLocks noGrp="1"/>
          </p:cNvSpPr>
          <p:nvPr>
            <p:ph type="title"/>
          </p:nvPr>
        </p:nvSpPr>
        <p:spPr>
          <a:xfrm>
            <a:off x="320584" y="69589"/>
            <a:ext cx="8345488" cy="731837"/>
          </a:xfrm>
        </p:spPr>
        <p:txBody>
          <a:bodyPr/>
          <a:lstStyle/>
          <a:p>
            <a:r>
              <a:rPr lang="ja-JP" altLang="en-US" sz="2400" dirty="0" smtClean="0">
                <a:solidFill>
                  <a:schemeClr val="bg1"/>
                </a:solidFill>
                <a:latin typeface="MS PGothic" charset="-128"/>
                <a:ea typeface="MS PGothic" charset="-128"/>
                <a:cs typeface="MS PGothic" charset="-128"/>
              </a:rPr>
              <a:t>構成例</a:t>
            </a:r>
            <a:r>
              <a:rPr lang="en-US" altLang="ja-JP" sz="2400" dirty="0" smtClean="0">
                <a:solidFill>
                  <a:schemeClr val="bg1"/>
                </a:solidFill>
                <a:latin typeface="MS PGothic" charset="-128"/>
                <a:ea typeface="MS PGothic" charset="-128"/>
                <a:cs typeface="MS PGothic" charset="-128"/>
              </a:rPr>
              <a:t>:</a:t>
            </a:r>
            <a:r>
              <a:rPr lang="ja-JP" altLang="en-US" sz="2400" dirty="0" smtClean="0">
                <a:solidFill>
                  <a:schemeClr val="bg1"/>
                </a:solidFill>
                <a:latin typeface="MS PGothic" charset="-128"/>
                <a:ea typeface="MS PGothic" charset="-128"/>
                <a:cs typeface="MS PGothic" charset="-128"/>
              </a:rPr>
              <a:t> </a:t>
            </a:r>
            <a:r>
              <a:rPr lang="en-US" altLang="ja-JP" sz="2400" dirty="0" smtClean="0">
                <a:solidFill>
                  <a:schemeClr val="bg1"/>
                </a:solidFill>
                <a:latin typeface="MS PGothic" charset="-128"/>
                <a:ea typeface="MS PGothic" charset="-128"/>
                <a:cs typeface="MS PGothic" charset="-128"/>
              </a:rPr>
              <a:t>Cisco</a:t>
            </a:r>
            <a:r>
              <a:rPr lang="ja-JP" altLang="en-US" sz="2400" dirty="0" smtClean="0">
                <a:solidFill>
                  <a:schemeClr val="bg1"/>
                </a:solidFill>
                <a:latin typeface="MS PGothic" charset="-128"/>
                <a:ea typeface="MS PGothic" charset="-128"/>
                <a:cs typeface="MS PGothic" charset="-128"/>
              </a:rPr>
              <a:t>の</a:t>
            </a:r>
            <a:r>
              <a:rPr lang="ja-JP" altLang="en-US" sz="2400" dirty="0" smtClean="0">
                <a:solidFill>
                  <a:schemeClr val="bg1"/>
                </a:solidFill>
                <a:latin typeface="MS PGothic" charset="-128"/>
                <a:ea typeface="MS PGothic" charset="-128"/>
                <a:cs typeface="MS PGothic" charset="-128"/>
              </a:rPr>
              <a:t>クラウド</a:t>
            </a:r>
            <a:r>
              <a:rPr lang="en-US" altLang="ja-JP" sz="2400" dirty="0" smtClean="0">
                <a:solidFill>
                  <a:schemeClr val="bg1"/>
                </a:solidFill>
                <a:latin typeface="MS PGothic" charset="-128"/>
                <a:ea typeface="MS PGothic" charset="-128"/>
                <a:cs typeface="MS PGothic" charset="-128"/>
              </a:rPr>
              <a:t> </a:t>
            </a:r>
            <a:r>
              <a:rPr lang="ja-JP" altLang="en-US" sz="2400" dirty="0" smtClean="0">
                <a:solidFill>
                  <a:schemeClr val="bg1"/>
                </a:solidFill>
                <a:latin typeface="MS PGothic" charset="-128"/>
                <a:ea typeface="MS PGothic" charset="-128"/>
                <a:cs typeface="MS PGothic" charset="-128"/>
              </a:rPr>
              <a:t>サービス</a:t>
            </a:r>
            <a:r>
              <a:rPr lang="ja-JP" altLang="en-US" sz="2400" dirty="0" smtClean="0">
                <a:solidFill>
                  <a:schemeClr val="bg1"/>
                </a:solidFill>
                <a:latin typeface="MS PGothic" charset="-128"/>
                <a:ea typeface="MS PGothic" charset="-128"/>
                <a:cs typeface="MS PGothic" charset="-128"/>
              </a:rPr>
              <a:t>で構築</a:t>
            </a:r>
            <a:endParaRPr lang="ja-JP" altLang="en-US" sz="2400" dirty="0">
              <a:solidFill>
                <a:schemeClr val="accent1"/>
              </a:solidFill>
              <a:latin typeface="MS PGothic" charset="-128"/>
              <a:ea typeface="MS PGothic" charset="-128"/>
              <a:cs typeface="MS PGothic" charset="-128"/>
            </a:endParaRPr>
          </a:p>
        </p:txBody>
      </p:sp>
      <p:pic>
        <p:nvPicPr>
          <p:cNvPr id="16" name="図 15">
            <a:extLst>
              <a:ext uri="{FF2B5EF4-FFF2-40B4-BE49-F238E27FC236}">
                <a16:creationId xmlns:a16="http://schemas.microsoft.com/office/drawing/2014/main" xmlns="" id="{2E67B6A8-3276-4B67-A779-F0486BB4C426}"/>
              </a:ext>
            </a:extLst>
          </p:cNvPr>
          <p:cNvPicPr>
            <a:picLocks noChangeAspect="1"/>
          </p:cNvPicPr>
          <p:nvPr/>
        </p:nvPicPr>
        <p:blipFill>
          <a:blip r:embed="rId3"/>
          <a:stretch>
            <a:fillRect/>
          </a:stretch>
        </p:blipFill>
        <p:spPr>
          <a:xfrm>
            <a:off x="7713220" y="-9817"/>
            <a:ext cx="1430780" cy="702259"/>
          </a:xfrm>
          <a:prstGeom prst="rect">
            <a:avLst/>
          </a:prstGeom>
        </p:spPr>
      </p:pic>
      <p:pic>
        <p:nvPicPr>
          <p:cNvPr id="140" name="図 139">
            <a:extLst>
              <a:ext uri="{FF2B5EF4-FFF2-40B4-BE49-F238E27FC236}">
                <a16:creationId xmlns:a16="http://schemas.microsoft.com/office/drawing/2014/main" xmlns="" id="{C9252730-6CC4-4B05-86DD-7AB04728F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030" y="4056098"/>
            <a:ext cx="266200" cy="551610"/>
          </a:xfrm>
          <a:prstGeom prst="rect">
            <a:avLst/>
          </a:prstGeom>
        </p:spPr>
      </p:pic>
      <p:sp>
        <p:nvSpPr>
          <p:cNvPr id="143" name="雲 142">
            <a:extLst>
              <a:ext uri="{FF2B5EF4-FFF2-40B4-BE49-F238E27FC236}">
                <a16:creationId xmlns:a16="http://schemas.microsoft.com/office/drawing/2014/main" xmlns="" id="{076014FB-38E0-4FD0-BE65-BA67F1A137F4}"/>
              </a:ext>
            </a:extLst>
          </p:cNvPr>
          <p:cNvSpPr/>
          <p:nvPr/>
        </p:nvSpPr>
        <p:spPr>
          <a:xfrm>
            <a:off x="1971451" y="661774"/>
            <a:ext cx="5065312" cy="2186539"/>
          </a:xfrm>
          <a:prstGeom prst="cloud">
            <a:avLst/>
          </a:prstGeom>
          <a:solidFill>
            <a:srgbClr val="FFFFFF"/>
          </a:solidFill>
          <a:ln w="25400" cap="flat" cmpd="sng" algn="ctr">
            <a:solidFill>
              <a:srgbClr val="9E9E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58585B"/>
              </a:solidFill>
              <a:effectLst/>
              <a:uLnTx/>
              <a:uFillTx/>
              <a:latin typeface="MS PGothic" charset="-128"/>
              <a:ea typeface="MS PGothic" charset="-128"/>
              <a:cs typeface="MS PGothic" charset="-128"/>
            </a:endParaRPr>
          </a:p>
        </p:txBody>
      </p:sp>
      <p:pic>
        <p:nvPicPr>
          <p:cNvPr id="145" name="図 144">
            <a:extLst>
              <a:ext uri="{FF2B5EF4-FFF2-40B4-BE49-F238E27FC236}">
                <a16:creationId xmlns:a16="http://schemas.microsoft.com/office/drawing/2014/main" xmlns="" id="{DD2BC48F-B125-4C3F-A326-B8D6FA25F14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9431" t="18262" r="24068" b="17953"/>
          <a:stretch/>
        </p:blipFill>
        <p:spPr>
          <a:xfrm>
            <a:off x="1010798" y="3832545"/>
            <a:ext cx="931034" cy="787129"/>
          </a:xfrm>
          <a:prstGeom prst="rect">
            <a:avLst/>
          </a:prstGeom>
        </p:spPr>
      </p:pic>
      <p:sp>
        <p:nvSpPr>
          <p:cNvPr id="149" name="円弧 148">
            <a:extLst>
              <a:ext uri="{FF2B5EF4-FFF2-40B4-BE49-F238E27FC236}">
                <a16:creationId xmlns:a16="http://schemas.microsoft.com/office/drawing/2014/main" xmlns="" id="{4A09921B-311F-485D-A7CE-61CE343CCF78}"/>
              </a:ext>
            </a:extLst>
          </p:cNvPr>
          <p:cNvSpPr/>
          <p:nvPr/>
        </p:nvSpPr>
        <p:spPr>
          <a:xfrm rot="5400000" flipH="1">
            <a:off x="1522765" y="3485860"/>
            <a:ext cx="2213123" cy="1692085"/>
          </a:xfrm>
          <a:prstGeom prst="arc">
            <a:avLst>
              <a:gd name="adj1" fmla="val 14565585"/>
              <a:gd name="adj2" fmla="val 0"/>
            </a:avLst>
          </a:prstGeom>
          <a:noFill/>
          <a:ln w="9525" cap="flat" cmpd="sng" algn="ctr">
            <a:solidFill>
              <a:srgbClr val="004BAF">
                <a:shade val="95000"/>
                <a:satMod val="10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58585B"/>
              </a:solidFill>
              <a:effectLst/>
              <a:uLnTx/>
              <a:uFillTx/>
              <a:latin typeface="MS PGothic" charset="-128"/>
              <a:ea typeface="MS PGothic" charset="-128"/>
              <a:cs typeface="MS PGothic" charset="-128"/>
            </a:endParaRPr>
          </a:p>
        </p:txBody>
      </p:sp>
      <p:pic>
        <p:nvPicPr>
          <p:cNvPr id="156" name="Picture 2" descr="Spark Board」の画像検索結果">
            <a:extLst>
              <a:ext uri="{FF2B5EF4-FFF2-40B4-BE49-F238E27FC236}">
                <a16:creationId xmlns:a16="http://schemas.microsoft.com/office/drawing/2014/main" xmlns="" id="{4F5BF5F4-725E-4F7D-AD21-F29E09FADA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3331" y="3560038"/>
            <a:ext cx="1319197" cy="1070016"/>
          </a:xfrm>
          <a:prstGeom prst="rect">
            <a:avLst/>
          </a:prstGeom>
          <a:extLst>
            <a:ext uri="{909E8E84-426E-40DD-AFC4-6F175D3DCCD1}">
              <a14:hiddenFill xmlns:a14="http://schemas.microsoft.com/office/drawing/2010/main">
                <a:solidFill>
                  <a:srgbClr val="FFFFFF"/>
                </a:solidFill>
              </a14:hiddenFill>
            </a:ext>
          </a:extLst>
        </p:spPr>
      </p:pic>
      <p:sp>
        <p:nvSpPr>
          <p:cNvPr id="158" name="テキスト ボックス 157">
            <a:extLst>
              <a:ext uri="{FF2B5EF4-FFF2-40B4-BE49-F238E27FC236}">
                <a16:creationId xmlns:a16="http://schemas.microsoft.com/office/drawing/2014/main" xmlns="" id="{809174DA-1628-4BF0-BBDB-F258D89003AB}"/>
              </a:ext>
            </a:extLst>
          </p:cNvPr>
          <p:cNvSpPr txBox="1"/>
          <p:nvPr/>
        </p:nvSpPr>
        <p:spPr>
          <a:xfrm>
            <a:off x="4925704" y="3534527"/>
            <a:ext cx="697627" cy="400110"/>
          </a:xfrm>
          <a:prstGeom prst="rect">
            <a:avLst/>
          </a:prstGeom>
          <a:noFill/>
        </p:spPr>
        <p:txBody>
          <a:bodyPr wrap="none" rtlCol="0">
            <a:spAutoFit/>
          </a:bodyPr>
          <a:lstStyle/>
          <a:p>
            <a:r>
              <a:rPr kumimoji="1" lang="ja-JP" altLang="en-US" sz="2000" dirty="0">
                <a:latin typeface="MS PGothic" charset="-128"/>
                <a:ea typeface="MS PGothic" charset="-128"/>
                <a:cs typeface="MS PGothic" charset="-128"/>
              </a:rPr>
              <a:t>社内</a:t>
            </a:r>
          </a:p>
        </p:txBody>
      </p:sp>
      <p:sp>
        <p:nvSpPr>
          <p:cNvPr id="159" name="円弧 158">
            <a:extLst>
              <a:ext uri="{FF2B5EF4-FFF2-40B4-BE49-F238E27FC236}">
                <a16:creationId xmlns:a16="http://schemas.microsoft.com/office/drawing/2014/main" xmlns="" id="{69AE28D1-8C12-4520-8452-8234D311F1EE}"/>
              </a:ext>
            </a:extLst>
          </p:cNvPr>
          <p:cNvSpPr/>
          <p:nvPr/>
        </p:nvSpPr>
        <p:spPr>
          <a:xfrm rot="16200000">
            <a:off x="4505455" y="3355192"/>
            <a:ext cx="2213123" cy="1692085"/>
          </a:xfrm>
          <a:prstGeom prst="arc">
            <a:avLst>
              <a:gd name="adj1" fmla="val 14565585"/>
              <a:gd name="adj2" fmla="val 0"/>
            </a:avLst>
          </a:prstGeom>
          <a:noFill/>
          <a:ln w="9525" cap="flat" cmpd="sng" algn="ctr">
            <a:solidFill>
              <a:srgbClr val="004BAF">
                <a:shade val="95000"/>
                <a:satMod val="10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58585B"/>
              </a:solidFill>
              <a:effectLst/>
              <a:uLnTx/>
              <a:uFillTx/>
              <a:latin typeface="MS PGothic" charset="-128"/>
              <a:ea typeface="MS PGothic" charset="-128"/>
              <a:cs typeface="MS PGothic" charset="-128"/>
            </a:endParaRPr>
          </a:p>
        </p:txBody>
      </p:sp>
      <p:sp>
        <p:nvSpPr>
          <p:cNvPr id="161" name="Title 6">
            <a:extLst>
              <a:ext uri="{FF2B5EF4-FFF2-40B4-BE49-F238E27FC236}">
                <a16:creationId xmlns:a16="http://schemas.microsoft.com/office/drawing/2014/main" xmlns="" id="{20E56B36-D890-4EFF-BD3B-B5DE1B1D3FC0}"/>
              </a:ext>
            </a:extLst>
          </p:cNvPr>
          <p:cNvSpPr txBox="1">
            <a:spLocks/>
          </p:cNvSpPr>
          <p:nvPr/>
        </p:nvSpPr>
        <p:spPr bwMode="auto">
          <a:xfrm>
            <a:off x="699466" y="3423881"/>
            <a:ext cx="1523664" cy="50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noAutofit/>
          </a:bodyPr>
          <a:lstStyle>
            <a:lvl1pPr marL="183600" indent="-399968" algn="l" defTabSz="684213" rtl="0" eaLnBrk="1" fontAlgn="base" hangingPunct="1">
              <a:lnSpc>
                <a:spcPct val="90000"/>
              </a:lnSpc>
              <a:spcBef>
                <a:spcPct val="0"/>
              </a:spcBef>
              <a:spcAft>
                <a:spcPct val="0"/>
              </a:spcAft>
              <a:defRPr lang="en-US" sz="4000" b="0" i="1" kern="1200" spc="0" baseline="0">
                <a:solidFill>
                  <a:schemeClr val="accent1"/>
                </a:solidFill>
                <a:latin typeface="+mj-lt"/>
                <a:ea typeface="CiscoSansTT Thin" charset="0"/>
                <a:cs typeface="CiscoSans Thin"/>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183596" indent="-399958" defTabSz="684196">
              <a:defRPr/>
            </a:pPr>
            <a:r>
              <a:rPr sz="1200" i="0">
                <a:solidFill>
                  <a:schemeClr val="tx2"/>
                </a:solidFill>
                <a:latin typeface="MS PGothic" charset="-128"/>
                <a:ea typeface="MS PGothic" charset="-128"/>
                <a:cs typeface="MS PGothic" charset="-128"/>
              </a:rPr>
              <a:t>AMP </a:t>
            </a:r>
            <a:r>
              <a:rPr sz="1200" i="0" smtClean="0">
                <a:solidFill>
                  <a:schemeClr val="tx2"/>
                </a:solidFill>
                <a:latin typeface="MS PGothic" charset="-128"/>
                <a:ea typeface="MS PGothic" charset="-128"/>
                <a:cs typeface="MS PGothic" charset="-128"/>
              </a:rPr>
              <a:t>for</a:t>
            </a:r>
            <a:r>
              <a:rPr lang="en-US" sz="1200" i="0" smtClean="0">
                <a:solidFill>
                  <a:schemeClr val="tx2"/>
                </a:solidFill>
                <a:latin typeface="MS PGothic" charset="-128"/>
                <a:ea typeface="MS PGothic" charset="-128"/>
                <a:cs typeface="MS PGothic" charset="-128"/>
              </a:rPr>
              <a:t> </a:t>
            </a:r>
            <a:r>
              <a:rPr sz="1200" i="0" smtClean="0">
                <a:solidFill>
                  <a:schemeClr val="tx2"/>
                </a:solidFill>
                <a:latin typeface="MS PGothic" charset="-128"/>
                <a:ea typeface="MS PGothic" charset="-128"/>
                <a:cs typeface="MS PGothic" charset="-128"/>
              </a:rPr>
              <a:t>E</a:t>
            </a:r>
            <a:r>
              <a:rPr lang="en-US" sz="1200" i="0" smtClean="0">
                <a:solidFill>
                  <a:schemeClr val="tx2"/>
                </a:solidFill>
                <a:latin typeface="MS PGothic" charset="-128"/>
                <a:ea typeface="MS PGothic" charset="-128"/>
                <a:cs typeface="MS PGothic" charset="-128"/>
              </a:rPr>
              <a:t>ndpoints</a:t>
            </a:r>
            <a:endParaRPr sz="1200" i="0" dirty="0">
              <a:solidFill>
                <a:schemeClr val="tx2"/>
              </a:solidFill>
              <a:latin typeface="MS PGothic" charset="-128"/>
              <a:ea typeface="MS PGothic" charset="-128"/>
              <a:cs typeface="MS PGothic" charset="-128"/>
            </a:endParaRPr>
          </a:p>
        </p:txBody>
      </p:sp>
      <p:grpSp>
        <p:nvGrpSpPr>
          <p:cNvPr id="215" name="Group 2">
            <a:extLst>
              <a:ext uri="{FF2B5EF4-FFF2-40B4-BE49-F238E27FC236}">
                <a16:creationId xmlns:a16="http://schemas.microsoft.com/office/drawing/2014/main" xmlns="" id="{599DCD3C-5CBE-4D6D-A4F0-8E59CBBD95D9}"/>
              </a:ext>
            </a:extLst>
          </p:cNvPr>
          <p:cNvGrpSpPr/>
          <p:nvPr/>
        </p:nvGrpSpPr>
        <p:grpSpPr>
          <a:xfrm>
            <a:off x="7069840" y="3709790"/>
            <a:ext cx="1535525" cy="590687"/>
            <a:chOff x="5457443" y="1885018"/>
            <a:chExt cx="3446863" cy="1507650"/>
          </a:xfrm>
        </p:grpSpPr>
        <p:pic>
          <p:nvPicPr>
            <p:cNvPr id="216" name="Picture 3">
              <a:extLst>
                <a:ext uri="{FF2B5EF4-FFF2-40B4-BE49-F238E27FC236}">
                  <a16:creationId xmlns:a16="http://schemas.microsoft.com/office/drawing/2014/main" xmlns="" id="{7B091367-43B5-47D8-A171-4C41E6DE3CD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94" r="6647" b="22362"/>
            <a:stretch/>
          </p:blipFill>
          <p:spPr>
            <a:xfrm>
              <a:off x="5457443" y="1885018"/>
              <a:ext cx="2926771" cy="1116050"/>
            </a:xfrm>
            <a:prstGeom prst="rect">
              <a:avLst/>
            </a:prstGeom>
          </p:spPr>
        </p:pic>
        <p:pic>
          <p:nvPicPr>
            <p:cNvPr id="217" name="Picture 4">
              <a:extLst>
                <a:ext uri="{FF2B5EF4-FFF2-40B4-BE49-F238E27FC236}">
                  <a16:creationId xmlns:a16="http://schemas.microsoft.com/office/drawing/2014/main" xmlns="" id="{5868082E-115E-4379-AC7E-25B9BFDCA70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7777246" y="2740529"/>
              <a:ext cx="1127060" cy="652139"/>
            </a:xfrm>
            <a:prstGeom prst="rect">
              <a:avLst/>
            </a:prstGeom>
          </p:spPr>
        </p:pic>
      </p:grpSp>
      <p:sp>
        <p:nvSpPr>
          <p:cNvPr id="218" name="Title 6">
            <a:extLst>
              <a:ext uri="{FF2B5EF4-FFF2-40B4-BE49-F238E27FC236}">
                <a16:creationId xmlns:a16="http://schemas.microsoft.com/office/drawing/2014/main" xmlns="" id="{76BF7B72-282E-4608-8ABC-89EBFE09F21C}"/>
              </a:ext>
            </a:extLst>
          </p:cNvPr>
          <p:cNvSpPr txBox="1">
            <a:spLocks/>
          </p:cNvSpPr>
          <p:nvPr/>
        </p:nvSpPr>
        <p:spPr bwMode="auto">
          <a:xfrm>
            <a:off x="7069841" y="4442190"/>
            <a:ext cx="1788706" cy="18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t" anchorCtr="0" compatLnSpc="1">
            <a:prstTxWarp prst="textNoShape">
              <a:avLst/>
            </a:prstTxWarp>
            <a:noAutofit/>
          </a:bodyPr>
          <a:lstStyle>
            <a:lvl1pPr marL="183600" indent="-399968" algn="l" defTabSz="684213" rtl="0" eaLnBrk="1" fontAlgn="base" hangingPunct="1">
              <a:lnSpc>
                <a:spcPct val="90000"/>
              </a:lnSpc>
              <a:spcBef>
                <a:spcPct val="0"/>
              </a:spcBef>
              <a:spcAft>
                <a:spcPct val="0"/>
              </a:spcAft>
              <a:defRPr lang="en-US" sz="4000" b="0" i="1" kern="1200" spc="0" baseline="0">
                <a:solidFill>
                  <a:schemeClr val="accent1"/>
                </a:solidFill>
                <a:latin typeface="+mj-lt"/>
                <a:ea typeface="CiscoSansTT Thin" charset="0"/>
                <a:cs typeface="CiscoSans Thin"/>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183596" indent="-399958" defTabSz="684196">
              <a:defRPr/>
            </a:pPr>
            <a:r>
              <a:rPr altLang="ja-JP" sz="1100" i="0">
                <a:solidFill>
                  <a:schemeClr val="accent2"/>
                </a:solidFill>
                <a:latin typeface="MS PGothic" charset="-128"/>
                <a:ea typeface="MS PGothic" charset="-128"/>
                <a:cs typeface="MS PGothic" charset="-128"/>
              </a:rPr>
              <a:t>Cisco Spark </a:t>
            </a:r>
            <a:r>
              <a:rPr altLang="ja-JP" sz="1100" i="0" dirty="0">
                <a:solidFill>
                  <a:schemeClr val="accent2"/>
                </a:solidFill>
                <a:latin typeface="MS PGothic" charset="-128"/>
                <a:ea typeface="MS PGothic" charset="-128"/>
                <a:cs typeface="MS PGothic" charset="-128"/>
              </a:rPr>
              <a:t>Room Kit</a:t>
            </a:r>
            <a:endParaRPr sz="1100" i="0" dirty="0">
              <a:solidFill>
                <a:schemeClr val="accent2"/>
              </a:solidFill>
              <a:latin typeface="MS PGothic" charset="-128"/>
              <a:ea typeface="MS PGothic" charset="-128"/>
              <a:cs typeface="MS PGothic" charset="-128"/>
            </a:endParaRPr>
          </a:p>
        </p:txBody>
      </p:sp>
      <p:pic>
        <p:nvPicPr>
          <p:cNvPr id="4" name="図 3">
            <a:extLst>
              <a:ext uri="{FF2B5EF4-FFF2-40B4-BE49-F238E27FC236}">
                <a16:creationId xmlns:a16="http://schemas.microsoft.com/office/drawing/2014/main" xmlns="" id="{6F38E670-E957-4DE6-B9D5-E071E3D70225}"/>
              </a:ext>
            </a:extLst>
          </p:cNvPr>
          <p:cNvPicPr>
            <a:picLocks noChangeAspect="1"/>
          </p:cNvPicPr>
          <p:nvPr/>
        </p:nvPicPr>
        <p:blipFill>
          <a:blip r:embed="rId10"/>
          <a:stretch>
            <a:fillRect/>
          </a:stretch>
        </p:blipFill>
        <p:spPr>
          <a:xfrm>
            <a:off x="3673555" y="904373"/>
            <a:ext cx="1769276" cy="628517"/>
          </a:xfrm>
          <a:prstGeom prst="rect">
            <a:avLst/>
          </a:prstGeom>
        </p:spPr>
      </p:pic>
      <p:sp>
        <p:nvSpPr>
          <p:cNvPr id="76" name="テキスト ボックス 75"/>
          <p:cNvSpPr txBox="1"/>
          <p:nvPr/>
        </p:nvSpPr>
        <p:spPr>
          <a:xfrm>
            <a:off x="3075985" y="1449461"/>
            <a:ext cx="2606804" cy="369332"/>
          </a:xfrm>
          <a:prstGeom prst="rect">
            <a:avLst/>
          </a:prstGeom>
          <a:noFill/>
        </p:spPr>
        <p:txBody>
          <a:bodyPr wrap="none" rtlCol="0">
            <a:spAutoFit/>
          </a:bodyPr>
          <a:lstStyle/>
          <a:p>
            <a:r>
              <a:rPr kumimoji="1" lang="en-US" altLang="ja-JP" b="1" dirty="0" smtClean="0">
                <a:latin typeface="MS PGothic" charset="-128"/>
                <a:ea typeface="MS PGothic" charset="-128"/>
                <a:cs typeface="MS PGothic" charset="-128"/>
              </a:rPr>
              <a:t>Cisco AMP for Endpoints</a:t>
            </a:r>
            <a:endParaRPr kumimoji="1" lang="ja-JP" altLang="en-US" b="1" dirty="0" smtClean="0">
              <a:latin typeface="MS PGothic" charset="-128"/>
              <a:ea typeface="MS PGothic" charset="-128"/>
              <a:cs typeface="MS PGothic" charset="-128"/>
            </a:endParaRPr>
          </a:p>
        </p:txBody>
      </p:sp>
      <p:pic>
        <p:nvPicPr>
          <p:cNvPr id="77" name="図 76"/>
          <p:cNvPicPr>
            <a:picLocks noChangeAspect="1"/>
          </p:cNvPicPr>
          <p:nvPr/>
        </p:nvPicPr>
        <p:blipFill>
          <a:blip r:embed="rId11"/>
          <a:stretch>
            <a:fillRect/>
          </a:stretch>
        </p:blipFill>
        <p:spPr>
          <a:xfrm>
            <a:off x="3787900" y="1858388"/>
            <a:ext cx="1540586" cy="316920"/>
          </a:xfrm>
          <a:prstGeom prst="rect">
            <a:avLst/>
          </a:prstGeom>
        </p:spPr>
      </p:pic>
      <p:sp>
        <p:nvSpPr>
          <p:cNvPr id="141" name="雲 140">
            <a:extLst>
              <a:ext uri="{FF2B5EF4-FFF2-40B4-BE49-F238E27FC236}">
                <a16:creationId xmlns:a16="http://schemas.microsoft.com/office/drawing/2014/main" xmlns="" id="{6B2DA178-F7AA-4C54-A942-4D1535AEB5AB}"/>
              </a:ext>
            </a:extLst>
          </p:cNvPr>
          <p:cNvSpPr/>
          <p:nvPr/>
        </p:nvSpPr>
        <p:spPr>
          <a:xfrm>
            <a:off x="5092728" y="2069956"/>
            <a:ext cx="2731774" cy="1243724"/>
          </a:xfrm>
          <a:prstGeom prst="cloud">
            <a:avLst/>
          </a:prstGeom>
          <a:solidFill>
            <a:srgbClr val="FFFFFF"/>
          </a:solidFill>
          <a:ln w="25400" cap="flat" cmpd="sng" algn="ctr">
            <a:solidFill>
              <a:srgbClr val="9E9E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58585B"/>
              </a:solidFill>
              <a:effectLst/>
              <a:uLnTx/>
              <a:uFillTx/>
              <a:latin typeface="MS PGothic" charset="-128"/>
              <a:ea typeface="MS PGothic" charset="-128"/>
              <a:cs typeface="MS PGothic" charset="-128"/>
            </a:endParaRPr>
          </a:p>
        </p:txBody>
      </p:sp>
      <p:sp>
        <p:nvSpPr>
          <p:cNvPr id="142" name="テキスト ボックス 141">
            <a:extLst>
              <a:ext uri="{FF2B5EF4-FFF2-40B4-BE49-F238E27FC236}">
                <a16:creationId xmlns:a16="http://schemas.microsoft.com/office/drawing/2014/main" xmlns="" id="{D8E92A38-6BF6-4C03-ADF2-76B5C9B5C4BD}"/>
              </a:ext>
            </a:extLst>
          </p:cNvPr>
          <p:cNvSpPr txBox="1"/>
          <p:nvPr/>
        </p:nvSpPr>
        <p:spPr>
          <a:xfrm>
            <a:off x="5395310" y="2381171"/>
            <a:ext cx="1547218" cy="584775"/>
          </a:xfrm>
          <a:prstGeom prst="rect">
            <a:avLst/>
          </a:prstGeom>
          <a:noFill/>
        </p:spPr>
        <p:txBody>
          <a:bodyPr wrap="none" rtlCol="0">
            <a:spAutoFit/>
          </a:bodyPr>
          <a:lstStyle/>
          <a:p>
            <a:r>
              <a:rPr kumimoji="1" lang="ja-JP" altLang="en-US" sz="1600" dirty="0" smtClean="0">
                <a:solidFill>
                  <a:schemeClr val="bg1"/>
                </a:solidFill>
                <a:latin typeface="MS PGothic" charset="-128"/>
                <a:ea typeface="MS PGothic" charset="-128"/>
                <a:cs typeface="MS PGothic" charset="-128"/>
              </a:rPr>
              <a:t>インターネット</a:t>
            </a:r>
            <a:endParaRPr kumimoji="1" lang="en-US" altLang="ja-JP" sz="1600" dirty="0" smtClean="0">
              <a:solidFill>
                <a:schemeClr val="bg1"/>
              </a:solidFill>
              <a:latin typeface="MS PGothic" charset="-128"/>
              <a:ea typeface="MS PGothic" charset="-128"/>
              <a:cs typeface="MS PGothic" charset="-128"/>
            </a:endParaRPr>
          </a:p>
          <a:p>
            <a:r>
              <a:rPr kumimoji="1" lang="ja-JP" altLang="en-US" sz="1600" dirty="0" smtClean="0">
                <a:solidFill>
                  <a:schemeClr val="bg1"/>
                </a:solidFill>
                <a:latin typeface="MS PGothic" charset="-128"/>
                <a:ea typeface="MS PGothic" charset="-128"/>
                <a:cs typeface="MS PGothic" charset="-128"/>
              </a:rPr>
              <a:t>　　</a:t>
            </a:r>
            <a:r>
              <a:rPr kumimoji="1" lang="en-US" altLang="ja-JP" sz="1600" dirty="0" smtClean="0">
                <a:solidFill>
                  <a:schemeClr val="bg1"/>
                </a:solidFill>
                <a:latin typeface="MS PGothic" charset="-128"/>
                <a:ea typeface="MS PGothic" charset="-128"/>
                <a:cs typeface="MS PGothic" charset="-128"/>
              </a:rPr>
              <a:t>〜</a:t>
            </a:r>
            <a:r>
              <a:rPr kumimoji="1" lang="ja-JP" altLang="en-US" sz="1600" dirty="0" smtClean="0">
                <a:solidFill>
                  <a:schemeClr val="bg1"/>
                </a:solidFill>
                <a:latin typeface="MS PGothic" charset="-128"/>
                <a:ea typeface="MS PGothic" charset="-128"/>
                <a:cs typeface="MS PGothic" charset="-128"/>
              </a:rPr>
              <a:t>社内</a:t>
            </a:r>
            <a:r>
              <a:rPr kumimoji="1" lang="ja-JP" altLang="en-US" sz="1600" dirty="0">
                <a:solidFill>
                  <a:schemeClr val="bg1"/>
                </a:solidFill>
                <a:latin typeface="MS PGothic" charset="-128"/>
                <a:ea typeface="MS PGothic" charset="-128"/>
                <a:cs typeface="MS PGothic" charset="-128"/>
              </a:rPr>
              <a:t>ネット</a:t>
            </a:r>
          </a:p>
        </p:txBody>
      </p:sp>
      <p:sp>
        <p:nvSpPr>
          <p:cNvPr id="78" name="テキスト ボックス 77">
            <a:extLst>
              <a:ext uri="{FF2B5EF4-FFF2-40B4-BE49-F238E27FC236}">
                <a16:creationId xmlns:a16="http://schemas.microsoft.com/office/drawing/2014/main" xmlns="" id="{809174DA-1628-4BF0-BBDB-F258D89003AB}"/>
              </a:ext>
            </a:extLst>
          </p:cNvPr>
          <p:cNvSpPr txBox="1"/>
          <p:nvPr/>
        </p:nvSpPr>
        <p:spPr>
          <a:xfrm>
            <a:off x="2370524" y="3465124"/>
            <a:ext cx="954107" cy="707886"/>
          </a:xfrm>
          <a:prstGeom prst="rect">
            <a:avLst/>
          </a:prstGeom>
          <a:noFill/>
        </p:spPr>
        <p:txBody>
          <a:bodyPr wrap="none" rtlCol="0">
            <a:spAutoFit/>
          </a:bodyPr>
          <a:lstStyle/>
          <a:p>
            <a:r>
              <a:rPr kumimoji="1" lang="ja-JP" altLang="en-US" sz="2000" smtClean="0">
                <a:latin typeface="MS PGothic" charset="-128"/>
                <a:ea typeface="MS PGothic" charset="-128"/>
                <a:cs typeface="MS PGothic" charset="-128"/>
              </a:rPr>
              <a:t>自宅</a:t>
            </a:r>
            <a:endParaRPr kumimoji="1" lang="en-US" altLang="ja-JP" sz="2000" dirty="0" smtClean="0">
              <a:latin typeface="MS PGothic" charset="-128"/>
              <a:ea typeface="MS PGothic" charset="-128"/>
              <a:cs typeface="MS PGothic" charset="-128"/>
            </a:endParaRPr>
          </a:p>
          <a:p>
            <a:r>
              <a:rPr kumimoji="1" lang="ja-JP" altLang="en-US" sz="2000" dirty="0" smtClean="0">
                <a:latin typeface="MS PGothic" charset="-128"/>
                <a:ea typeface="MS PGothic" charset="-128"/>
                <a:cs typeface="MS PGothic" charset="-128"/>
              </a:rPr>
              <a:t>外出先</a:t>
            </a:r>
            <a:endParaRPr kumimoji="1" lang="ja-JP" altLang="en-US" sz="2000" dirty="0">
              <a:latin typeface="MS PGothic" charset="-128"/>
              <a:ea typeface="MS PGothic" charset="-128"/>
              <a:cs typeface="MS PGothic" charset="-128"/>
            </a:endParaRPr>
          </a:p>
        </p:txBody>
      </p:sp>
      <p:sp>
        <p:nvSpPr>
          <p:cNvPr id="146" name="雲 145">
            <a:extLst>
              <a:ext uri="{FF2B5EF4-FFF2-40B4-BE49-F238E27FC236}">
                <a16:creationId xmlns:a16="http://schemas.microsoft.com/office/drawing/2014/main" xmlns="" id="{3520E0EF-2E6C-4BD6-A721-969C4BE42397}"/>
              </a:ext>
            </a:extLst>
          </p:cNvPr>
          <p:cNvSpPr/>
          <p:nvPr/>
        </p:nvSpPr>
        <p:spPr>
          <a:xfrm>
            <a:off x="1147224" y="2031193"/>
            <a:ext cx="2586742" cy="1447750"/>
          </a:xfrm>
          <a:prstGeom prst="cloud">
            <a:avLst/>
          </a:prstGeom>
          <a:solidFill>
            <a:srgbClr val="FFFFFF"/>
          </a:solidFill>
          <a:ln w="25400" cap="flat" cmpd="sng" algn="ctr">
            <a:solidFill>
              <a:srgbClr val="9E9E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58585B"/>
              </a:solidFill>
              <a:effectLst/>
              <a:uLnTx/>
              <a:uFillTx/>
              <a:latin typeface="MS PGothic" charset="-128"/>
              <a:ea typeface="MS PGothic" charset="-128"/>
              <a:cs typeface="MS PGothic" charset="-128"/>
            </a:endParaRPr>
          </a:p>
        </p:txBody>
      </p:sp>
      <p:sp>
        <p:nvSpPr>
          <p:cNvPr id="147" name="テキスト ボックス 146">
            <a:extLst>
              <a:ext uri="{FF2B5EF4-FFF2-40B4-BE49-F238E27FC236}">
                <a16:creationId xmlns:a16="http://schemas.microsoft.com/office/drawing/2014/main" xmlns="" id="{8E7B5027-1B0D-4AAA-83DE-58B0941E8D6E}"/>
              </a:ext>
            </a:extLst>
          </p:cNvPr>
          <p:cNvSpPr txBox="1"/>
          <p:nvPr/>
        </p:nvSpPr>
        <p:spPr>
          <a:xfrm>
            <a:off x="1703822" y="2478122"/>
            <a:ext cx="1708982" cy="584775"/>
          </a:xfrm>
          <a:prstGeom prst="rect">
            <a:avLst/>
          </a:prstGeom>
          <a:noFill/>
        </p:spPr>
        <p:txBody>
          <a:bodyPr wrap="square" rtlCol="0">
            <a:spAutoFit/>
          </a:bodyPr>
          <a:lstStyle/>
          <a:p>
            <a:pPr algn="ctr"/>
            <a:r>
              <a:rPr kumimoji="1" lang="ja-JP" altLang="en-US" sz="1600" dirty="0" smtClean="0">
                <a:solidFill>
                  <a:schemeClr val="bg1"/>
                </a:solidFill>
                <a:latin typeface="MS PGothic" charset="-128"/>
                <a:ea typeface="MS PGothic" charset="-128"/>
                <a:cs typeface="MS PGothic" charset="-128"/>
              </a:rPr>
              <a:t>インターネット</a:t>
            </a:r>
            <a:endParaRPr kumimoji="1" lang="en-US" altLang="ja-JP" sz="1600" dirty="0" smtClean="0">
              <a:solidFill>
                <a:schemeClr val="bg1"/>
              </a:solidFill>
              <a:latin typeface="MS PGothic" charset="-128"/>
              <a:ea typeface="MS PGothic" charset="-128"/>
              <a:cs typeface="MS PGothic" charset="-128"/>
            </a:endParaRPr>
          </a:p>
          <a:p>
            <a:pPr algn="ctr"/>
            <a:r>
              <a:rPr kumimoji="1" lang="en-US" altLang="ja-JP" sz="1600" dirty="0" smtClean="0">
                <a:solidFill>
                  <a:schemeClr val="bg1"/>
                </a:solidFill>
                <a:latin typeface="MS PGothic" charset="-128"/>
                <a:ea typeface="MS PGothic" charset="-128"/>
                <a:cs typeface="MS PGothic" charset="-128"/>
              </a:rPr>
              <a:t>4G </a:t>
            </a:r>
            <a:r>
              <a:rPr kumimoji="1" lang="en-US" altLang="ja-JP" sz="1600" dirty="0">
                <a:solidFill>
                  <a:schemeClr val="bg1"/>
                </a:solidFill>
                <a:latin typeface="MS PGothic" charset="-128"/>
                <a:ea typeface="MS PGothic" charset="-128"/>
                <a:cs typeface="MS PGothic" charset="-128"/>
              </a:rPr>
              <a:t>/</a:t>
            </a:r>
            <a:r>
              <a:rPr kumimoji="1" lang="ja-JP" altLang="en-US" sz="1600" dirty="0">
                <a:solidFill>
                  <a:schemeClr val="bg1"/>
                </a:solidFill>
                <a:latin typeface="MS PGothic" charset="-128"/>
                <a:ea typeface="MS PGothic" charset="-128"/>
                <a:cs typeface="MS PGothic" charset="-128"/>
              </a:rPr>
              <a:t> </a:t>
            </a:r>
            <a:r>
              <a:rPr kumimoji="1" lang="en-US" altLang="ja-JP" sz="1600" dirty="0">
                <a:solidFill>
                  <a:schemeClr val="bg1"/>
                </a:solidFill>
                <a:latin typeface="MS PGothic" charset="-128"/>
                <a:ea typeface="MS PGothic" charset="-128"/>
                <a:cs typeface="MS PGothic" charset="-128"/>
              </a:rPr>
              <a:t>LTE</a:t>
            </a:r>
            <a:r>
              <a:rPr kumimoji="1" lang="ja-JP" altLang="en-US" sz="1600" dirty="0">
                <a:solidFill>
                  <a:schemeClr val="bg1"/>
                </a:solidFill>
                <a:latin typeface="MS PGothic" charset="-128"/>
                <a:ea typeface="MS PGothic" charset="-128"/>
                <a:cs typeface="MS PGothic" charset="-128"/>
              </a:rPr>
              <a:t>網</a:t>
            </a:r>
          </a:p>
        </p:txBody>
      </p:sp>
      <p:pic>
        <p:nvPicPr>
          <p:cNvPr id="2" name="図 1"/>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62143" y1="45388" x2="62143" y2="45388"/>
                        <a14:foregroundMark x1="75000" y1="45146" x2="75000" y2="45146"/>
                        <a14:foregroundMark x1="79107" y1="45874" x2="79107" y2="45874"/>
                        <a14:foregroundMark x1="82143" y1="47087" x2="82143" y2="47087"/>
                        <a14:foregroundMark x1="85000" y1="47816" x2="85000" y2="47816"/>
                        <a14:foregroundMark x1="67679" y1="44903" x2="67679" y2="44903"/>
                        <a14:foregroundMark x1="71786" y1="45631" x2="71786" y2="45631"/>
                        <a14:foregroundMark x1="73750" y1="43447" x2="73750" y2="43447"/>
                        <a14:foregroundMark x1="76607" y1="44175" x2="76607" y2="44175"/>
                        <a14:foregroundMark x1="86786" y1="47816" x2="86786" y2="47816"/>
                        <a14:foregroundMark x1="88036" y1="48544" x2="88036" y2="48544"/>
                      </a14:backgroundRemoval>
                    </a14:imgEffect>
                  </a14:imgLayer>
                </a14:imgProps>
              </a:ext>
            </a:extLst>
          </a:blip>
          <a:srcRect l="8775" t="38850" r="9603" b="37779"/>
          <a:stretch/>
        </p:blipFill>
        <p:spPr>
          <a:xfrm>
            <a:off x="5903090" y="3112371"/>
            <a:ext cx="1017366" cy="214322"/>
          </a:xfrm>
          <a:prstGeom prst="rect">
            <a:avLst/>
          </a:prstGeom>
        </p:spPr>
      </p:pic>
      <p:sp>
        <p:nvSpPr>
          <p:cNvPr id="5" name="テキスト ボックス 4"/>
          <p:cNvSpPr txBox="1"/>
          <p:nvPr/>
        </p:nvSpPr>
        <p:spPr>
          <a:xfrm>
            <a:off x="6859130" y="3141162"/>
            <a:ext cx="857927" cy="276999"/>
          </a:xfrm>
          <a:prstGeom prst="rect">
            <a:avLst/>
          </a:prstGeom>
          <a:noFill/>
        </p:spPr>
        <p:txBody>
          <a:bodyPr wrap="none" rtlCol="0">
            <a:spAutoFit/>
          </a:bodyPr>
          <a:lstStyle/>
          <a:p>
            <a:r>
              <a:rPr kumimoji="1" lang="en-US" altLang="ja-JP" sz="1200" smtClean="0">
                <a:latin typeface="MS PGothic" charset="-128"/>
                <a:ea typeface="MS PGothic" charset="-128"/>
                <a:cs typeface="MS PGothic" charset="-128"/>
              </a:rPr>
              <a:t>Meraki MX</a:t>
            </a:r>
            <a:endParaRPr kumimoji="1" lang="ja-JP" altLang="en-US" sz="1200" dirty="0" smtClean="0">
              <a:latin typeface="MS PGothic" charset="-128"/>
              <a:ea typeface="MS PGothic" charset="-128"/>
              <a:cs typeface="MS PGothic" charset="-128"/>
            </a:endParaRPr>
          </a:p>
        </p:txBody>
      </p:sp>
      <p:sp>
        <p:nvSpPr>
          <p:cNvPr id="6" name="角丸四角形吹き出し 5"/>
          <p:cNvSpPr/>
          <p:nvPr/>
        </p:nvSpPr>
        <p:spPr>
          <a:xfrm>
            <a:off x="260160" y="2192552"/>
            <a:ext cx="1585468" cy="1077066"/>
          </a:xfrm>
          <a:prstGeom prst="wedgeRoundRectCallout">
            <a:avLst>
              <a:gd name="adj1" fmla="val 41031"/>
              <a:gd name="adj2" fmla="val 69474"/>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latin typeface="MS PGothic" charset="-128"/>
                <a:ea typeface="MS PGothic" charset="-128"/>
                <a:cs typeface="MS PGothic" charset="-128"/>
              </a:rPr>
              <a:t>外に持ち出したデバイス</a:t>
            </a:r>
            <a:r>
              <a:rPr kumimoji="1" lang="ja-JP" altLang="en-US" sz="1400" b="1" dirty="0" smtClean="0">
                <a:latin typeface="MS PGothic" charset="-128"/>
                <a:ea typeface="MS PGothic" charset="-128"/>
                <a:cs typeface="MS PGothic" charset="-128"/>
              </a:rPr>
              <a:t>の</a:t>
            </a:r>
            <a:r>
              <a:rPr kumimoji="1" lang="en-US" altLang="ja-JP" sz="1400" b="1" dirty="0" smtClean="0">
                <a:latin typeface="MS PGothic" charset="-128"/>
                <a:ea typeface="MS PGothic" charset="-128"/>
                <a:cs typeface="MS PGothic" charset="-128"/>
              </a:rPr>
              <a:t/>
            </a:r>
            <a:br>
              <a:rPr kumimoji="1" lang="en-US" altLang="ja-JP" sz="1400" b="1" dirty="0" smtClean="0">
                <a:latin typeface="MS PGothic" charset="-128"/>
                <a:ea typeface="MS PGothic" charset="-128"/>
                <a:cs typeface="MS PGothic" charset="-128"/>
              </a:rPr>
            </a:br>
            <a:r>
              <a:rPr kumimoji="1" lang="ja-JP" altLang="en-US" sz="1400" b="1" dirty="0" smtClean="0">
                <a:latin typeface="MS PGothic" charset="-128"/>
                <a:ea typeface="MS PGothic" charset="-128"/>
                <a:cs typeface="MS PGothic" charset="-128"/>
              </a:rPr>
              <a:t>セキュリティ</a:t>
            </a:r>
            <a:r>
              <a:rPr kumimoji="1" lang="ja-JP" altLang="en-US" sz="1400" b="1" dirty="0" smtClean="0">
                <a:latin typeface="MS PGothic" charset="-128"/>
                <a:ea typeface="MS PGothic" charset="-128"/>
                <a:cs typeface="MS PGothic" charset="-128"/>
              </a:rPr>
              <a:t>は？</a:t>
            </a:r>
          </a:p>
        </p:txBody>
      </p:sp>
      <p:sp>
        <p:nvSpPr>
          <p:cNvPr id="30" name="角丸四角形吹き出し 29"/>
          <p:cNvSpPr/>
          <p:nvPr/>
        </p:nvSpPr>
        <p:spPr>
          <a:xfrm>
            <a:off x="7202970" y="2333451"/>
            <a:ext cx="1644111" cy="568024"/>
          </a:xfrm>
          <a:prstGeom prst="wedgeRoundRectCallout">
            <a:avLst>
              <a:gd name="adj1" fmla="val -62464"/>
              <a:gd name="adj2" fmla="val 85982"/>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latin typeface="MS PGothic" charset="-128"/>
                <a:ea typeface="MS PGothic" charset="-128"/>
                <a:cs typeface="MS PGothic" charset="-128"/>
              </a:rPr>
              <a:t>まずは、</a:t>
            </a:r>
            <a:r>
              <a:rPr kumimoji="1" lang="en-US" altLang="ja-JP" sz="1400" b="1" dirty="0" smtClean="0">
                <a:latin typeface="MS PGothic" charset="-128"/>
                <a:ea typeface="MS PGothic" charset="-128"/>
                <a:cs typeface="MS PGothic" charset="-128"/>
              </a:rPr>
              <a:t>IPS</a:t>
            </a:r>
            <a:r>
              <a:rPr kumimoji="1" lang="ja-JP" altLang="en-US" sz="1400" b="1" dirty="0" smtClean="0">
                <a:latin typeface="MS PGothic" charset="-128"/>
                <a:ea typeface="MS PGothic" charset="-128"/>
                <a:cs typeface="MS PGothic" charset="-128"/>
              </a:rPr>
              <a:t>で侵入防御。</a:t>
            </a:r>
          </a:p>
        </p:txBody>
      </p:sp>
      <p:sp>
        <p:nvSpPr>
          <p:cNvPr id="31" name="角丸四角形吹き出し 30"/>
          <p:cNvSpPr/>
          <p:nvPr/>
        </p:nvSpPr>
        <p:spPr>
          <a:xfrm>
            <a:off x="7162586" y="1587099"/>
            <a:ext cx="1708622" cy="568024"/>
          </a:xfrm>
          <a:prstGeom prst="wedgeRoundRectCallout">
            <a:avLst>
              <a:gd name="adj1" fmla="val -22107"/>
              <a:gd name="adj2" fmla="val 90454"/>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b="1" dirty="0" smtClean="0">
                <a:latin typeface="MS PGothic" charset="-128"/>
                <a:ea typeface="MS PGothic" charset="-128"/>
                <a:cs typeface="MS PGothic" charset="-128"/>
              </a:rPr>
              <a:t>IPS</a:t>
            </a:r>
            <a:r>
              <a:rPr kumimoji="1" lang="ja-JP" altLang="en-US" sz="1400" b="1" dirty="0" smtClean="0">
                <a:latin typeface="MS PGothic" charset="-128"/>
                <a:ea typeface="MS PGothic" charset="-128"/>
                <a:cs typeface="MS PGothic" charset="-128"/>
              </a:rPr>
              <a:t>をすり抜ける新種への対策は？</a:t>
            </a:r>
          </a:p>
        </p:txBody>
      </p:sp>
    </p:spTree>
    <p:extLst>
      <p:ext uri="{BB962C8B-B14F-4D97-AF65-F5344CB8AC3E}">
        <p14:creationId xmlns:p14="http://schemas.microsoft.com/office/powerpoint/2010/main" val="1147105272"/>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1"/>
                </a:solidFill>
                <a:latin typeface="MS PGothic" charset="-128"/>
                <a:ea typeface="MS PGothic" charset="-128"/>
                <a:cs typeface="MS PGothic" charset="-128"/>
              </a:rPr>
              <a:t>AMP for Endpoints</a:t>
            </a:r>
            <a:endParaRPr lang="en-US" dirty="0">
              <a:solidFill>
                <a:schemeClr val="bg1"/>
              </a:solidFill>
              <a:latin typeface="MS PGothic" charset="-128"/>
              <a:ea typeface="MS PGothic" charset="-128"/>
              <a:cs typeface="MS PGothic" charset="-128"/>
            </a:endParaRPr>
          </a:p>
        </p:txBody>
      </p:sp>
      <p:sp>
        <p:nvSpPr>
          <p:cNvPr id="3" name="正方形/長方形 2"/>
          <p:cNvSpPr/>
          <p:nvPr/>
        </p:nvSpPr>
        <p:spPr>
          <a:xfrm>
            <a:off x="492699" y="4134535"/>
            <a:ext cx="8320322" cy="369332"/>
          </a:xfrm>
          <a:prstGeom prst="rect">
            <a:avLst/>
          </a:prstGeom>
        </p:spPr>
        <p:txBody>
          <a:bodyPr wrap="square">
            <a:spAutoFit/>
          </a:bodyPr>
          <a:lstStyle/>
          <a:p>
            <a:r>
              <a:rPr lang="ja-JP" altLang="en-US" dirty="0">
                <a:latin typeface="MS PGothic" charset="-128"/>
                <a:ea typeface="MS PGothic" charset="-128"/>
                <a:cs typeface="MS PGothic" charset="-128"/>
                <a:hlinkClick r:id="rId2"/>
              </a:rPr>
              <a:t>https://www.youtube.com/watch?v=-m88ht24syQ&amp;feature=youtu.</a:t>
            </a:r>
            <a:r>
              <a:rPr lang="ja-JP" altLang="en-US" dirty="0" smtClean="0">
                <a:latin typeface="MS PGothic" charset="-128"/>
                <a:ea typeface="MS PGothic" charset="-128"/>
                <a:cs typeface="MS PGothic" charset="-128"/>
                <a:hlinkClick r:id="rId2"/>
              </a:rPr>
              <a:t>be</a:t>
            </a:r>
            <a:endParaRPr lang="en-US" altLang="ja-JP"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20944633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528107" y="681849"/>
            <a:ext cx="8059175" cy="629644"/>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defTabSz="456778"/>
            <a:endParaRPr lang="ja-JP" altLang="en-US" sz="898" dirty="0">
              <a:solidFill>
                <a:srgbClr val="004BAF"/>
              </a:solidFill>
              <a:latin typeface="MS PGothic" charset="-128"/>
              <a:ea typeface="MS PGothic" charset="-128"/>
              <a:cs typeface="MS PGothic" charset="-128"/>
            </a:endParaRPr>
          </a:p>
        </p:txBody>
      </p:sp>
      <p:sp>
        <p:nvSpPr>
          <p:cNvPr id="44" name="TextBox 43"/>
          <p:cNvSpPr txBox="1"/>
          <p:nvPr/>
        </p:nvSpPr>
        <p:spPr>
          <a:xfrm>
            <a:off x="528106" y="1171666"/>
            <a:ext cx="8054810" cy="918117"/>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defTabSz="456778"/>
            <a:endParaRPr lang="ja-JP" altLang="en-US" sz="898" dirty="0">
              <a:solidFill>
                <a:srgbClr val="004BAF"/>
              </a:solidFill>
              <a:latin typeface="MS PGothic" charset="-128"/>
              <a:ea typeface="MS PGothic" charset="-128"/>
              <a:cs typeface="MS PGothic" charset="-128"/>
            </a:endParaRPr>
          </a:p>
        </p:txBody>
      </p:sp>
      <p:pic>
        <p:nvPicPr>
          <p:cNvPr id="19" name="Picture 26" descr="C:\Users\ecoffey\AppData\Local\Temp\Rar$DRa0.376\30028_Device_file_server_unreachable_256.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0382" y="1653092"/>
            <a:ext cx="288547" cy="288547"/>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6" descr="C:\Users\ecoffey\AppData\Local\Temp\Rar$DRa1.653\30059_Device_laptop_3145_unreachable_256.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89801" y="1677554"/>
            <a:ext cx="279289" cy="279289"/>
          </a:xfrm>
          <a:prstGeom prst="rect">
            <a:avLst/>
          </a:prstGeom>
          <a:noFill/>
          <a:extLst>
            <a:ext uri="{909E8E84-426E-40dd-AFC4-6F175D3DCCD1}">
              <a14:hiddenFill xmlns="" xmlns:a14="http://schemas.microsoft.com/office/drawing/2010/main">
                <a:solidFill>
                  <a:srgbClr val="FFFFFF"/>
                </a:solidFill>
              </a14:hiddenFill>
            </a:ext>
          </a:extLst>
        </p:spPr>
      </p:pic>
      <p:sp>
        <p:nvSpPr>
          <p:cNvPr id="45" name="Freeform 6"/>
          <p:cNvSpPr>
            <a:spLocks noEditPoints="1"/>
          </p:cNvSpPr>
          <p:nvPr/>
        </p:nvSpPr>
        <p:spPr bwMode="auto">
          <a:xfrm>
            <a:off x="1251595" y="1623338"/>
            <a:ext cx="186839" cy="332325"/>
          </a:xfrm>
          <a:custGeom>
            <a:avLst/>
            <a:gdLst>
              <a:gd name="T0" fmla="*/ 87 w 103"/>
              <a:gd name="T1" fmla="*/ 0 h 184"/>
              <a:gd name="T2" fmla="*/ 16 w 103"/>
              <a:gd name="T3" fmla="*/ 0 h 184"/>
              <a:gd name="T4" fmla="*/ 0 w 103"/>
              <a:gd name="T5" fmla="*/ 17 h 184"/>
              <a:gd name="T6" fmla="*/ 0 w 103"/>
              <a:gd name="T7" fmla="*/ 168 h 184"/>
              <a:gd name="T8" fmla="*/ 16 w 103"/>
              <a:gd name="T9" fmla="*/ 184 h 184"/>
              <a:gd name="T10" fmla="*/ 87 w 103"/>
              <a:gd name="T11" fmla="*/ 184 h 184"/>
              <a:gd name="T12" fmla="*/ 103 w 103"/>
              <a:gd name="T13" fmla="*/ 168 h 184"/>
              <a:gd name="T14" fmla="*/ 103 w 103"/>
              <a:gd name="T15" fmla="*/ 17 h 184"/>
              <a:gd name="T16" fmla="*/ 87 w 103"/>
              <a:gd name="T17" fmla="*/ 0 h 184"/>
              <a:gd name="T18" fmla="*/ 51 w 103"/>
              <a:gd name="T19" fmla="*/ 175 h 184"/>
              <a:gd name="T20" fmla="*/ 42 w 103"/>
              <a:gd name="T21" fmla="*/ 165 h 184"/>
              <a:gd name="T22" fmla="*/ 51 w 103"/>
              <a:gd name="T23" fmla="*/ 155 h 184"/>
              <a:gd name="T24" fmla="*/ 61 w 103"/>
              <a:gd name="T25" fmla="*/ 165 h 184"/>
              <a:gd name="T26" fmla="*/ 51 w 103"/>
              <a:gd name="T27" fmla="*/ 175 h 184"/>
              <a:gd name="T28" fmla="*/ 92 w 103"/>
              <a:gd name="T29" fmla="*/ 147 h 184"/>
              <a:gd name="T30" fmla="*/ 11 w 103"/>
              <a:gd name="T31" fmla="*/ 147 h 184"/>
              <a:gd name="T32" fmla="*/ 11 w 103"/>
              <a:gd name="T33" fmla="*/ 27 h 184"/>
              <a:gd name="T34" fmla="*/ 92 w 103"/>
              <a:gd name="T35" fmla="*/ 27 h 184"/>
              <a:gd name="T36" fmla="*/ 92 w 103"/>
              <a:gd name="T37" fmla="*/ 1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84">
                <a:moveTo>
                  <a:pt x="87" y="0"/>
                </a:moveTo>
                <a:cubicBezTo>
                  <a:pt x="16" y="0"/>
                  <a:pt x="16" y="0"/>
                  <a:pt x="16" y="0"/>
                </a:cubicBezTo>
                <a:cubicBezTo>
                  <a:pt x="7" y="0"/>
                  <a:pt x="0" y="8"/>
                  <a:pt x="0" y="17"/>
                </a:cubicBezTo>
                <a:cubicBezTo>
                  <a:pt x="0" y="168"/>
                  <a:pt x="0" y="168"/>
                  <a:pt x="0" y="168"/>
                </a:cubicBezTo>
                <a:cubicBezTo>
                  <a:pt x="0" y="177"/>
                  <a:pt x="7" y="184"/>
                  <a:pt x="16" y="184"/>
                </a:cubicBezTo>
                <a:cubicBezTo>
                  <a:pt x="87" y="184"/>
                  <a:pt x="87" y="184"/>
                  <a:pt x="87" y="184"/>
                </a:cubicBezTo>
                <a:cubicBezTo>
                  <a:pt x="96" y="184"/>
                  <a:pt x="103" y="177"/>
                  <a:pt x="103" y="168"/>
                </a:cubicBezTo>
                <a:cubicBezTo>
                  <a:pt x="103" y="17"/>
                  <a:pt x="103" y="17"/>
                  <a:pt x="103" y="17"/>
                </a:cubicBezTo>
                <a:cubicBezTo>
                  <a:pt x="103" y="8"/>
                  <a:pt x="96" y="0"/>
                  <a:pt x="87" y="0"/>
                </a:cubicBezTo>
                <a:moveTo>
                  <a:pt x="51" y="175"/>
                </a:moveTo>
                <a:cubicBezTo>
                  <a:pt x="46" y="175"/>
                  <a:pt x="42" y="171"/>
                  <a:pt x="42" y="165"/>
                </a:cubicBezTo>
                <a:cubicBezTo>
                  <a:pt x="42" y="160"/>
                  <a:pt x="46" y="155"/>
                  <a:pt x="51" y="155"/>
                </a:cubicBezTo>
                <a:cubicBezTo>
                  <a:pt x="57" y="155"/>
                  <a:pt x="61" y="160"/>
                  <a:pt x="61" y="165"/>
                </a:cubicBezTo>
                <a:cubicBezTo>
                  <a:pt x="61" y="171"/>
                  <a:pt x="57" y="175"/>
                  <a:pt x="51" y="175"/>
                </a:cubicBezTo>
                <a:moveTo>
                  <a:pt x="92" y="147"/>
                </a:moveTo>
                <a:cubicBezTo>
                  <a:pt x="11" y="147"/>
                  <a:pt x="11" y="147"/>
                  <a:pt x="11" y="147"/>
                </a:cubicBezTo>
                <a:cubicBezTo>
                  <a:pt x="11" y="27"/>
                  <a:pt x="11" y="27"/>
                  <a:pt x="11" y="27"/>
                </a:cubicBezTo>
                <a:cubicBezTo>
                  <a:pt x="92" y="27"/>
                  <a:pt x="92" y="27"/>
                  <a:pt x="92" y="27"/>
                </a:cubicBezTo>
                <a:lnTo>
                  <a:pt x="92" y="147"/>
                </a:lnTo>
                <a:close/>
              </a:path>
            </a:pathLst>
          </a:custGeom>
          <a:solidFill>
            <a:schemeClr val="bg1">
              <a:lumMod val="65000"/>
            </a:schemeClr>
          </a:solidFill>
          <a:ln>
            <a:noFill/>
          </a:ln>
        </p:spPr>
        <p:txBody>
          <a:bodyPr vert="horz" wrap="square" lIns="68454" tIns="34226" rIns="68454" bIns="34226" numCol="1" anchor="t" anchorCtr="0" compatLnSpc="1">
            <a:prstTxWarp prst="textNoShape">
              <a:avLst/>
            </a:prstTxWarp>
          </a:bodyPr>
          <a:lstStyle/>
          <a:p>
            <a:pPr defTabSz="912732">
              <a:defRPr/>
            </a:pPr>
            <a:endParaRPr lang="en-US" sz="1048" kern="0">
              <a:solidFill>
                <a:schemeClr val="accent1"/>
              </a:solidFill>
              <a:latin typeface="MS PGothic" charset="-128"/>
              <a:ea typeface="MS PGothic" charset="-128"/>
              <a:cs typeface="MS PGothic" charset="-128"/>
            </a:endParaRPr>
          </a:p>
        </p:txBody>
      </p:sp>
      <p:cxnSp>
        <p:nvCxnSpPr>
          <p:cNvPr id="60" name="Straight Arrow Connector 59"/>
          <p:cNvCxnSpPr>
            <a:endCxn id="75" idx="1"/>
          </p:cNvCxnSpPr>
          <p:nvPr/>
        </p:nvCxnSpPr>
        <p:spPr>
          <a:xfrm flipV="1">
            <a:off x="3207569" y="1454675"/>
            <a:ext cx="206019" cy="9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529534" y="1437570"/>
            <a:ext cx="236282" cy="2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8105" y="110203"/>
            <a:ext cx="8289324" cy="400110"/>
          </a:xfrm>
          <a:prstGeom prst="rect">
            <a:avLst/>
          </a:prstGeom>
          <a:noFill/>
        </p:spPr>
        <p:txBody>
          <a:bodyPr wrap="square" rtlCol="0">
            <a:spAutoFit/>
          </a:bodyPr>
          <a:lstStyle/>
          <a:p>
            <a:pPr defTabSz="456778"/>
            <a:r>
              <a:rPr lang="ja-JP" altLang="en-US" sz="2000" dirty="0" smtClean="0">
                <a:solidFill>
                  <a:schemeClr val="bg1"/>
                </a:solidFill>
                <a:latin typeface="MS PGothic" charset="-128"/>
                <a:ea typeface="MS PGothic" charset="-128"/>
                <a:cs typeface="MS PGothic" charset="-128"/>
              </a:rPr>
              <a:t>キル</a:t>
            </a:r>
            <a:r>
              <a:rPr lang="en-US" altLang="ja-JP" sz="2000" dirty="0" smtClean="0">
                <a:solidFill>
                  <a:schemeClr val="bg1"/>
                </a:solidFill>
                <a:latin typeface="MS PGothic" charset="-128"/>
                <a:ea typeface="MS PGothic" charset="-128"/>
                <a:cs typeface="MS PGothic" charset="-128"/>
              </a:rPr>
              <a:t> </a:t>
            </a:r>
            <a:r>
              <a:rPr lang="ja-JP" altLang="en-US" sz="2000" dirty="0" smtClean="0">
                <a:solidFill>
                  <a:schemeClr val="bg1"/>
                </a:solidFill>
                <a:latin typeface="MS PGothic" charset="-128"/>
                <a:ea typeface="MS PGothic" charset="-128"/>
                <a:cs typeface="MS PGothic" charset="-128"/>
              </a:rPr>
              <a:t>チェーン</a:t>
            </a:r>
            <a:r>
              <a:rPr lang="ja-JP" altLang="en-US" sz="2000" dirty="0">
                <a:solidFill>
                  <a:schemeClr val="bg1"/>
                </a:solidFill>
                <a:latin typeface="MS PGothic" charset="-128"/>
                <a:ea typeface="MS PGothic" charset="-128"/>
                <a:cs typeface="MS PGothic" charset="-128"/>
              </a:rPr>
              <a:t>の一連の流れと多層防御</a:t>
            </a:r>
          </a:p>
        </p:txBody>
      </p:sp>
      <p:sp>
        <p:nvSpPr>
          <p:cNvPr id="65" name="TextBox 45"/>
          <p:cNvSpPr txBox="1"/>
          <p:nvPr/>
        </p:nvSpPr>
        <p:spPr>
          <a:xfrm>
            <a:off x="1859331" y="1268701"/>
            <a:ext cx="1405090" cy="276819"/>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899" dirty="0">
                <a:solidFill>
                  <a:schemeClr val="accent1"/>
                </a:solidFill>
                <a:latin typeface="MS PGothic" charset="-128"/>
                <a:ea typeface="MS PGothic" charset="-128"/>
                <a:cs typeface="MS PGothic" charset="-128"/>
              </a:rPr>
              <a:t>1.</a:t>
            </a:r>
            <a:r>
              <a:rPr lang="ja-JP" altLang="en-US" sz="899" dirty="0">
                <a:solidFill>
                  <a:schemeClr val="accent1"/>
                </a:solidFill>
                <a:latin typeface="MS PGothic" charset="-128"/>
                <a:ea typeface="MS PGothic" charset="-128"/>
                <a:cs typeface="MS PGothic" charset="-128"/>
              </a:rPr>
              <a:t>インターネットから攻撃</a:t>
            </a:r>
            <a:endParaRPr lang="en-US" altLang="ja-JP" sz="899" dirty="0">
              <a:solidFill>
                <a:schemeClr val="accent1"/>
              </a:solidFill>
              <a:latin typeface="MS PGothic" charset="-128"/>
              <a:ea typeface="MS PGothic" charset="-128"/>
              <a:cs typeface="MS PGothic" charset="-128"/>
            </a:endParaRPr>
          </a:p>
        </p:txBody>
      </p:sp>
      <p:sp>
        <p:nvSpPr>
          <p:cNvPr id="56" name="TextBox 45"/>
          <p:cNvSpPr txBox="1"/>
          <p:nvPr/>
        </p:nvSpPr>
        <p:spPr>
          <a:xfrm>
            <a:off x="1859331" y="1544018"/>
            <a:ext cx="1402264" cy="245885"/>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899" dirty="0">
                <a:solidFill>
                  <a:schemeClr val="accent1"/>
                </a:solidFill>
                <a:latin typeface="MS PGothic" charset="-128"/>
                <a:ea typeface="MS PGothic" charset="-128"/>
                <a:cs typeface="MS PGothic" charset="-128"/>
              </a:rPr>
              <a:t>2.</a:t>
            </a:r>
            <a:r>
              <a:rPr lang="ja-JP" altLang="en-US" sz="899" dirty="0">
                <a:solidFill>
                  <a:schemeClr val="accent1"/>
                </a:solidFill>
                <a:latin typeface="MS PGothic" charset="-128"/>
                <a:ea typeface="MS PGothic" charset="-128"/>
                <a:cs typeface="MS PGothic" charset="-128"/>
              </a:rPr>
              <a:t>メール経由の侵入</a:t>
            </a:r>
            <a:endParaRPr lang="en-US" altLang="ja-JP" sz="899" dirty="0">
              <a:solidFill>
                <a:schemeClr val="accent1"/>
              </a:solidFill>
              <a:latin typeface="MS PGothic" charset="-128"/>
              <a:ea typeface="MS PGothic" charset="-128"/>
              <a:cs typeface="MS PGothic" charset="-128"/>
            </a:endParaRPr>
          </a:p>
        </p:txBody>
      </p:sp>
      <p:sp>
        <p:nvSpPr>
          <p:cNvPr id="72" name="TextBox 45"/>
          <p:cNvSpPr txBox="1"/>
          <p:nvPr/>
        </p:nvSpPr>
        <p:spPr>
          <a:xfrm>
            <a:off x="1861443" y="1795640"/>
            <a:ext cx="1400152" cy="245885"/>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899" dirty="0">
                <a:solidFill>
                  <a:schemeClr val="accent1"/>
                </a:solidFill>
                <a:latin typeface="MS PGothic" charset="-128"/>
                <a:ea typeface="MS PGothic" charset="-128"/>
                <a:cs typeface="MS PGothic" charset="-128"/>
              </a:rPr>
              <a:t>3.</a:t>
            </a:r>
            <a:r>
              <a:rPr lang="ja-JP" altLang="en-US" sz="899" dirty="0">
                <a:solidFill>
                  <a:schemeClr val="accent1"/>
                </a:solidFill>
                <a:latin typeface="MS PGothic" charset="-128"/>
                <a:ea typeface="MS PGothic" charset="-128"/>
                <a:cs typeface="MS PGothic" charset="-128"/>
              </a:rPr>
              <a:t>ウェブ経由の侵入</a:t>
            </a:r>
            <a:endParaRPr lang="en-US" altLang="ja-JP" sz="899" dirty="0">
              <a:solidFill>
                <a:schemeClr val="accent1"/>
              </a:solidFill>
              <a:latin typeface="MS PGothic" charset="-128"/>
              <a:ea typeface="MS PGothic" charset="-128"/>
              <a:cs typeface="MS PGothic" charset="-128"/>
            </a:endParaRPr>
          </a:p>
        </p:txBody>
      </p:sp>
      <p:sp>
        <p:nvSpPr>
          <p:cNvPr id="75" name="TextBox 45"/>
          <p:cNvSpPr txBox="1"/>
          <p:nvPr/>
        </p:nvSpPr>
        <p:spPr>
          <a:xfrm>
            <a:off x="3413589" y="1280235"/>
            <a:ext cx="1090480" cy="348880"/>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US" altLang="ja-JP" sz="899" dirty="0">
                <a:solidFill>
                  <a:schemeClr val="accent1"/>
                </a:solidFill>
                <a:latin typeface="MS PGothic" charset="-128"/>
                <a:ea typeface="MS PGothic" charset="-128"/>
                <a:cs typeface="MS PGothic" charset="-128"/>
              </a:rPr>
              <a:t>ETERNAL BLUE </a:t>
            </a:r>
            <a:r>
              <a:rPr lang="ja-JP" altLang="en-US" sz="898" dirty="0">
                <a:solidFill>
                  <a:schemeClr val="accent1"/>
                </a:solidFill>
                <a:latin typeface="MS PGothic" charset="-128"/>
                <a:ea typeface="MS PGothic" charset="-128"/>
                <a:cs typeface="MS PGothic" charset="-128"/>
              </a:rPr>
              <a:t>脆弱性利用</a:t>
            </a:r>
            <a:endParaRPr lang="en-US" altLang="ja-JP" sz="899" dirty="0">
              <a:solidFill>
                <a:schemeClr val="accent1"/>
              </a:solidFill>
              <a:latin typeface="MS PGothic" charset="-128"/>
              <a:ea typeface="MS PGothic" charset="-128"/>
              <a:cs typeface="MS PGothic" charset="-128"/>
            </a:endParaRPr>
          </a:p>
        </p:txBody>
      </p:sp>
      <p:sp>
        <p:nvSpPr>
          <p:cNvPr id="77" name="TextBox 45"/>
          <p:cNvSpPr txBox="1"/>
          <p:nvPr/>
        </p:nvSpPr>
        <p:spPr>
          <a:xfrm>
            <a:off x="4629962" y="1275231"/>
            <a:ext cx="868716" cy="348106"/>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US" altLang="ja-JP" sz="899" dirty="0">
                <a:solidFill>
                  <a:schemeClr val="accent1"/>
                </a:solidFill>
                <a:latin typeface="MS PGothic" charset="-128"/>
                <a:ea typeface="MS PGothic" charset="-128"/>
                <a:cs typeface="MS PGothic" charset="-128"/>
              </a:rPr>
              <a:t>WannaCry</a:t>
            </a:r>
          </a:p>
          <a:p>
            <a:pPr algn="ctr"/>
            <a:r>
              <a:rPr lang="ja-JP" altLang="en-US" sz="899" dirty="0">
                <a:solidFill>
                  <a:schemeClr val="accent1"/>
                </a:solidFill>
                <a:latin typeface="MS PGothic" charset="-128"/>
                <a:ea typeface="MS PGothic" charset="-128"/>
                <a:cs typeface="MS PGothic" charset="-128"/>
              </a:rPr>
              <a:t>感染</a:t>
            </a:r>
            <a:endParaRPr lang="ja-JP" altLang="en-US" sz="898" dirty="0">
              <a:solidFill>
                <a:schemeClr val="accent1"/>
              </a:solidFill>
              <a:latin typeface="MS PGothic" charset="-128"/>
              <a:ea typeface="MS PGothic" charset="-128"/>
              <a:cs typeface="MS PGothic" charset="-128"/>
            </a:endParaRPr>
          </a:p>
        </p:txBody>
      </p:sp>
      <p:cxnSp>
        <p:nvCxnSpPr>
          <p:cNvPr id="80" name="Straight Arrow Connector 79"/>
          <p:cNvCxnSpPr/>
          <p:nvPr/>
        </p:nvCxnSpPr>
        <p:spPr>
          <a:xfrm>
            <a:off x="4511759" y="1440596"/>
            <a:ext cx="122837" cy="5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498679" y="1446028"/>
            <a:ext cx="94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45"/>
          <p:cNvSpPr txBox="1"/>
          <p:nvPr/>
        </p:nvSpPr>
        <p:spPr>
          <a:xfrm>
            <a:off x="5588341" y="1274457"/>
            <a:ext cx="1035902" cy="348106"/>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ja-JP" altLang="en-US" sz="899" dirty="0">
                <a:solidFill>
                  <a:schemeClr val="accent1"/>
                </a:solidFill>
                <a:latin typeface="MS PGothic" charset="-128"/>
                <a:ea typeface="MS PGothic" charset="-128"/>
                <a:cs typeface="MS PGothic" charset="-128"/>
              </a:rPr>
              <a:t>内部</a:t>
            </a:r>
            <a:r>
              <a:rPr lang="en-US" altLang="ja-JP" sz="899" dirty="0">
                <a:solidFill>
                  <a:schemeClr val="accent1"/>
                </a:solidFill>
                <a:latin typeface="MS PGothic" charset="-128"/>
                <a:ea typeface="MS PGothic" charset="-128"/>
                <a:cs typeface="MS PGothic" charset="-128"/>
              </a:rPr>
              <a:t>NW</a:t>
            </a:r>
          </a:p>
          <a:p>
            <a:pPr algn="ctr"/>
            <a:r>
              <a:rPr lang="en-US" altLang="ja-JP" sz="899" dirty="0">
                <a:solidFill>
                  <a:schemeClr val="accent1"/>
                </a:solidFill>
                <a:latin typeface="MS PGothic" charset="-128"/>
                <a:ea typeface="MS PGothic" charset="-128"/>
                <a:cs typeface="MS PGothic" charset="-128"/>
              </a:rPr>
              <a:t>TCP445</a:t>
            </a:r>
            <a:r>
              <a:rPr lang="ja-JP" altLang="en-US" sz="899" dirty="0">
                <a:solidFill>
                  <a:schemeClr val="accent1"/>
                </a:solidFill>
                <a:latin typeface="MS PGothic" charset="-128"/>
                <a:ea typeface="MS PGothic" charset="-128"/>
                <a:cs typeface="MS PGothic" charset="-128"/>
              </a:rPr>
              <a:t>スキャン</a:t>
            </a:r>
            <a:endParaRPr lang="en-US" altLang="ja-JP" sz="899" dirty="0">
              <a:solidFill>
                <a:schemeClr val="accent1"/>
              </a:solidFill>
              <a:latin typeface="MS PGothic" charset="-128"/>
              <a:ea typeface="MS PGothic" charset="-128"/>
              <a:cs typeface="MS PGothic" charset="-128"/>
            </a:endParaRPr>
          </a:p>
        </p:txBody>
      </p:sp>
      <p:sp>
        <p:nvSpPr>
          <p:cNvPr id="88" name="TextBox 45"/>
          <p:cNvSpPr txBox="1"/>
          <p:nvPr/>
        </p:nvSpPr>
        <p:spPr>
          <a:xfrm>
            <a:off x="6891871" y="1263516"/>
            <a:ext cx="1484937" cy="348106"/>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ja-JP" altLang="en-US" sz="899" dirty="0">
                <a:solidFill>
                  <a:schemeClr val="accent1"/>
                </a:solidFill>
                <a:latin typeface="MS PGothic" charset="-128"/>
                <a:ea typeface="MS PGothic" charset="-128"/>
                <a:cs typeface="MS PGothic" charset="-128"/>
              </a:rPr>
              <a:t>データ暗号、画面書換</a:t>
            </a:r>
            <a:endParaRPr lang="en-US" altLang="ja-JP" sz="899" dirty="0">
              <a:solidFill>
                <a:schemeClr val="accent1"/>
              </a:solidFill>
              <a:latin typeface="MS PGothic" charset="-128"/>
              <a:ea typeface="MS PGothic" charset="-128"/>
              <a:cs typeface="MS PGothic" charset="-128"/>
            </a:endParaRPr>
          </a:p>
          <a:p>
            <a:pPr algn="ctr"/>
            <a:r>
              <a:rPr lang="ja-JP" altLang="en-US" sz="899" dirty="0">
                <a:solidFill>
                  <a:schemeClr val="accent1"/>
                </a:solidFill>
                <a:latin typeface="MS PGothic" charset="-128"/>
                <a:ea typeface="MS PGothic" charset="-128"/>
                <a:cs typeface="MS PGothic" charset="-128"/>
              </a:rPr>
              <a:t>（身代金要求）</a:t>
            </a:r>
            <a:endParaRPr lang="en-US" altLang="ja-JP" sz="899" dirty="0">
              <a:solidFill>
                <a:schemeClr val="accent1"/>
              </a:solidFill>
              <a:latin typeface="MS PGothic" charset="-128"/>
              <a:ea typeface="MS PGothic" charset="-128"/>
              <a:cs typeface="MS PGothic" charset="-128"/>
            </a:endParaRPr>
          </a:p>
        </p:txBody>
      </p:sp>
      <p:sp>
        <p:nvSpPr>
          <p:cNvPr id="90" name="フリーフォーム 14"/>
          <p:cNvSpPr/>
          <p:nvPr/>
        </p:nvSpPr>
        <p:spPr>
          <a:xfrm>
            <a:off x="3416415" y="1195580"/>
            <a:ext cx="3323460" cy="112119"/>
          </a:xfrm>
          <a:custGeom>
            <a:avLst/>
            <a:gdLst>
              <a:gd name="connsiteX0" fmla="*/ 4196315 w 4704319"/>
              <a:gd name="connsiteY0" fmla="*/ 159253 h 205552"/>
              <a:gd name="connsiteX1" fmla="*/ 4358361 w 4704319"/>
              <a:gd name="connsiteY1" fmla="*/ 20357 h 205552"/>
              <a:gd name="connsiteX2" fmla="*/ 249348 w 4704319"/>
              <a:gd name="connsiteY2" fmla="*/ 20357 h 205552"/>
              <a:gd name="connsiteX3" fmla="*/ 434543 w 4704319"/>
              <a:gd name="connsiteY3" fmla="*/ 205552 h 205552"/>
            </a:gdLst>
            <a:ahLst/>
            <a:cxnLst>
              <a:cxn ang="0">
                <a:pos x="connsiteX0" y="connsiteY0"/>
              </a:cxn>
              <a:cxn ang="0">
                <a:pos x="connsiteX1" y="connsiteY1"/>
              </a:cxn>
              <a:cxn ang="0">
                <a:pos x="connsiteX2" y="connsiteY2"/>
              </a:cxn>
              <a:cxn ang="0">
                <a:pos x="connsiteX3" y="connsiteY3"/>
              </a:cxn>
            </a:cxnLst>
            <a:rect l="l" t="t" r="r" b="b"/>
            <a:pathLst>
              <a:path w="4704319" h="205552">
                <a:moveTo>
                  <a:pt x="4196315" y="159253"/>
                </a:moveTo>
                <a:cubicBezTo>
                  <a:pt x="4606252" y="101379"/>
                  <a:pt x="5016189" y="43506"/>
                  <a:pt x="4358361" y="20357"/>
                </a:cubicBezTo>
                <a:cubicBezTo>
                  <a:pt x="3700533" y="-2792"/>
                  <a:pt x="903318" y="-10509"/>
                  <a:pt x="249348" y="20357"/>
                </a:cubicBezTo>
                <a:cubicBezTo>
                  <a:pt x="-404622" y="51223"/>
                  <a:pt x="434543" y="205552"/>
                  <a:pt x="434543" y="205552"/>
                </a:cubicBezTo>
              </a:path>
            </a:pathLst>
          </a:custGeom>
          <a:noFill/>
          <a:ln w="9525">
            <a:solidFill>
              <a:srgbClr val="FF0000"/>
            </a:solidFill>
            <a:headEnd type="none" w="med" len="med"/>
            <a:tailEnd type="arrow"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98">
              <a:latin typeface="MS PGothic" charset="-128"/>
              <a:ea typeface="MS PGothic" charset="-128"/>
              <a:cs typeface="MS PGothic" charset="-128"/>
            </a:endParaRPr>
          </a:p>
        </p:txBody>
      </p:sp>
      <p:cxnSp>
        <p:nvCxnSpPr>
          <p:cNvPr id="97" name="Elbow Connector 96"/>
          <p:cNvCxnSpPr>
            <a:stCxn id="72" idx="3"/>
            <a:endCxn id="77" idx="2"/>
          </p:cNvCxnSpPr>
          <p:nvPr/>
        </p:nvCxnSpPr>
        <p:spPr>
          <a:xfrm flipV="1">
            <a:off x="3261595" y="1623336"/>
            <a:ext cx="1802726" cy="2952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flipV="1">
            <a:off x="3261593" y="1623759"/>
            <a:ext cx="1637460" cy="107844"/>
          </a:xfrm>
          <a:prstGeom prst="bentConnector3">
            <a:avLst>
              <a:gd name="adj1" fmla="val 100238"/>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45"/>
          <p:cNvSpPr txBox="1"/>
          <p:nvPr/>
        </p:nvSpPr>
        <p:spPr>
          <a:xfrm>
            <a:off x="1861110" y="1543596"/>
            <a:ext cx="1403310" cy="245885"/>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ja-JP" sz="899" dirty="0">
                <a:solidFill>
                  <a:schemeClr val="accent1"/>
                </a:solidFill>
                <a:latin typeface="MS PGothic" charset="-128"/>
                <a:ea typeface="MS PGothic" charset="-128"/>
                <a:cs typeface="MS PGothic" charset="-128"/>
              </a:rPr>
              <a:t>2.</a:t>
            </a:r>
            <a:r>
              <a:rPr lang="ja-JP" altLang="en-US" sz="899" dirty="0">
                <a:solidFill>
                  <a:schemeClr val="accent1"/>
                </a:solidFill>
                <a:latin typeface="MS PGothic" charset="-128"/>
                <a:ea typeface="MS PGothic" charset="-128"/>
                <a:cs typeface="MS PGothic" charset="-128"/>
              </a:rPr>
              <a:t>メール経由の侵入</a:t>
            </a:r>
            <a:endParaRPr lang="en-US" altLang="ja-JP" sz="899" dirty="0">
              <a:solidFill>
                <a:schemeClr val="accent1"/>
              </a:solidFill>
              <a:latin typeface="MS PGothic" charset="-128"/>
              <a:ea typeface="MS PGothic" charset="-128"/>
              <a:cs typeface="MS PGothic" charset="-128"/>
            </a:endParaRPr>
          </a:p>
        </p:txBody>
      </p:sp>
      <p:graphicFrame>
        <p:nvGraphicFramePr>
          <p:cNvPr id="110" name="Table 109"/>
          <p:cNvGraphicFramePr>
            <a:graphicFrameLocks noGrp="1"/>
          </p:cNvGraphicFramePr>
          <p:nvPr>
            <p:extLst>
              <p:ext uri="{D42A27DB-BD31-4B8C-83A1-F6EECF244321}">
                <p14:modId xmlns:p14="http://schemas.microsoft.com/office/powerpoint/2010/main" val="1740670897"/>
              </p:ext>
            </p:extLst>
          </p:nvPr>
        </p:nvGraphicFramePr>
        <p:xfrm>
          <a:off x="1859331" y="2123071"/>
          <a:ext cx="6713513" cy="2371401"/>
        </p:xfrm>
        <a:graphic>
          <a:graphicData uri="http://schemas.openxmlformats.org/drawingml/2006/table">
            <a:tbl>
              <a:tblPr bandRow="1">
                <a:tableStyleId>{5C22544A-7EE6-4342-B048-85BDC9FD1C3A}</a:tableStyleId>
              </a:tblPr>
              <a:tblGrid>
                <a:gridCol w="1501218"/>
                <a:gridCol w="1184465">
                  <a:extLst>
                    <a:ext uri="{9D8B030D-6E8A-4147-A177-3AD203B41FA5}">
                      <a16:colId xmlns:a16="http://schemas.microsoft.com/office/drawing/2014/main" xmlns="" val="1212673148"/>
                    </a:ext>
                  </a:extLst>
                </a:gridCol>
                <a:gridCol w="960808"/>
                <a:gridCol w="1164072">
                  <a:extLst>
                    <a:ext uri="{9D8B030D-6E8A-4147-A177-3AD203B41FA5}">
                      <a16:colId xmlns:a16="http://schemas.microsoft.com/office/drawing/2014/main" xmlns="" val="260145222"/>
                    </a:ext>
                  </a:extLst>
                </a:gridCol>
                <a:gridCol w="1902950">
                  <a:extLst>
                    <a:ext uri="{9D8B030D-6E8A-4147-A177-3AD203B41FA5}">
                      <a16:colId xmlns:a16="http://schemas.microsoft.com/office/drawing/2014/main" xmlns="" val="3610098981"/>
                    </a:ext>
                  </a:extLst>
                </a:gridCol>
              </a:tblGrid>
              <a:tr h="335766">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extLst>
                  <a:ext uri="{0D108BD9-81ED-4DB2-BD59-A6C34878D82A}">
                    <a16:rowId xmlns:a16="http://schemas.microsoft.com/office/drawing/2014/main" xmlns="" val="81590147"/>
                  </a:ext>
                </a:extLst>
              </a:tr>
              <a:tr h="335766">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extLst>
                  <a:ext uri="{0D108BD9-81ED-4DB2-BD59-A6C34878D82A}">
                    <a16:rowId xmlns:a16="http://schemas.microsoft.com/office/drawing/2014/main" xmlns="" val="630789635"/>
                  </a:ext>
                </a:extLst>
              </a:tr>
              <a:tr h="335766">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extLst>
                  <a:ext uri="{0D108BD9-81ED-4DB2-BD59-A6C34878D82A}">
                    <a16:rowId xmlns:a16="http://schemas.microsoft.com/office/drawing/2014/main" xmlns="" val="2637913271"/>
                  </a:ext>
                </a:extLst>
              </a:tr>
              <a:tr h="356805">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extLst>
                  <a:ext uri="{0D108BD9-81ED-4DB2-BD59-A6C34878D82A}">
                    <a16:rowId xmlns:a16="http://schemas.microsoft.com/office/drawing/2014/main" xmlns="" val="297431467"/>
                  </a:ext>
                </a:extLst>
              </a:tr>
              <a:tr h="335766">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extLst>
                  <a:ext uri="{0D108BD9-81ED-4DB2-BD59-A6C34878D82A}">
                    <a16:rowId xmlns:a16="http://schemas.microsoft.com/office/drawing/2014/main" xmlns="" val="1126026018"/>
                  </a:ext>
                </a:extLst>
              </a:tr>
              <a:tr h="335766">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tr>
              <a:tr h="335766">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lang="en-US" sz="1400" dirty="0"/>
                    </a:p>
                  </a:txBody>
                  <a:tcPr marL="91270" marR="91270" marT="45636" marB="45636"/>
                </a:tc>
                <a:tc>
                  <a:txBody>
                    <a:bodyPr/>
                    <a:lstStyle/>
                    <a:p>
                      <a:endParaRPr kumimoji="1" lang="ja-JP" altLang="en-US" sz="1400" dirty="0"/>
                    </a:p>
                  </a:txBody>
                  <a:tcPr marL="91270" marR="91270" marT="45636" marB="45636"/>
                </a:tc>
                <a:tc>
                  <a:txBody>
                    <a:bodyPr/>
                    <a:lstStyle/>
                    <a:p>
                      <a:endParaRPr kumimoji="1" lang="ja-JP" altLang="en-US" sz="1400" dirty="0"/>
                    </a:p>
                  </a:txBody>
                  <a:tcPr marL="91270" marR="91270" marT="45636" marB="45636"/>
                </a:tc>
              </a:tr>
            </a:tbl>
          </a:graphicData>
        </a:graphic>
      </p:graphicFrame>
      <p:sp>
        <p:nvSpPr>
          <p:cNvPr id="118" name="TextBox 117"/>
          <p:cNvSpPr txBox="1"/>
          <p:nvPr/>
        </p:nvSpPr>
        <p:spPr>
          <a:xfrm>
            <a:off x="548224" y="2137735"/>
            <a:ext cx="1271588" cy="291002"/>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799" dirty="0">
                <a:solidFill>
                  <a:schemeClr val="bg1"/>
                </a:solidFill>
                <a:latin typeface="MS PGothic" charset="-128"/>
                <a:ea typeface="MS PGothic" charset="-128"/>
                <a:cs typeface="MS PGothic" charset="-128"/>
              </a:rPr>
              <a:t>ファイアウォール</a:t>
            </a:r>
            <a:r>
              <a:rPr lang="en-US" altLang="ja-JP" sz="799" dirty="0">
                <a:solidFill>
                  <a:schemeClr val="bg1"/>
                </a:solidFill>
                <a:latin typeface="MS PGothic" charset="-128"/>
                <a:ea typeface="MS PGothic" charset="-128"/>
                <a:cs typeface="MS PGothic" charset="-128"/>
              </a:rPr>
              <a:t>/IPS</a:t>
            </a:r>
          </a:p>
          <a:p>
            <a:pPr algn="ctr" defTabSz="456778"/>
            <a:r>
              <a:rPr lang="en-US" altLang="ja-JP" sz="799" dirty="0">
                <a:solidFill>
                  <a:schemeClr val="bg1"/>
                </a:solidFill>
                <a:latin typeface="MS PGothic" charset="-128"/>
                <a:ea typeface="MS PGothic" charset="-128"/>
                <a:cs typeface="MS PGothic" charset="-128"/>
              </a:rPr>
              <a:t>(ASA,FP,FTD)</a:t>
            </a:r>
            <a:endParaRPr lang="ja-JP" altLang="en-US" sz="799" dirty="0">
              <a:solidFill>
                <a:schemeClr val="bg1"/>
              </a:solidFill>
              <a:latin typeface="MS PGothic" charset="-128"/>
              <a:ea typeface="MS PGothic" charset="-128"/>
              <a:cs typeface="MS PGothic" charset="-128"/>
            </a:endParaRPr>
          </a:p>
        </p:txBody>
      </p:sp>
      <p:sp>
        <p:nvSpPr>
          <p:cNvPr id="124" name="TextBox 123"/>
          <p:cNvSpPr txBox="1"/>
          <p:nvPr/>
        </p:nvSpPr>
        <p:spPr>
          <a:xfrm>
            <a:off x="1993185" y="2155393"/>
            <a:ext cx="1296946" cy="251085"/>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t">
            <a:noAutofit/>
          </a:bodyPr>
          <a:lstStyle/>
          <a:p>
            <a:pPr algn="ctr" defTabSz="456778"/>
            <a:r>
              <a:rPr lang="ja-JP" altLang="en-US" sz="898" dirty="0">
                <a:solidFill>
                  <a:srgbClr val="004BAF"/>
                </a:solidFill>
                <a:latin typeface="MS PGothic" charset="-128"/>
                <a:ea typeface="MS PGothic" charset="-128"/>
                <a:cs typeface="MS PGothic" charset="-128"/>
              </a:rPr>
              <a:t>ポートフィルタによる</a:t>
            </a:r>
            <a:endParaRPr lang="en-US" altLang="ja-JP" sz="898" dirty="0">
              <a:solidFill>
                <a:srgbClr val="004BAF"/>
              </a:solidFill>
              <a:latin typeface="MS PGothic" charset="-128"/>
              <a:ea typeface="MS PGothic" charset="-128"/>
              <a:cs typeface="MS PGothic" charset="-128"/>
            </a:endParaRPr>
          </a:p>
          <a:p>
            <a:pPr algn="ctr" defTabSz="456778"/>
            <a:r>
              <a:rPr lang="ja-JP" altLang="en-US" sz="898" dirty="0">
                <a:solidFill>
                  <a:srgbClr val="004BAF"/>
                </a:solidFill>
                <a:latin typeface="MS PGothic" charset="-128"/>
                <a:ea typeface="MS PGothic" charset="-128"/>
                <a:cs typeface="MS PGothic" charset="-128"/>
              </a:rPr>
              <a:t>ブロック　</a:t>
            </a:r>
            <a:endParaRPr lang="en-US" altLang="ja-JP" sz="898" dirty="0">
              <a:solidFill>
                <a:srgbClr val="004BAF"/>
              </a:solidFill>
              <a:latin typeface="MS PGothic" charset="-128"/>
              <a:ea typeface="MS PGothic" charset="-128"/>
              <a:cs typeface="MS PGothic" charset="-128"/>
            </a:endParaRPr>
          </a:p>
        </p:txBody>
      </p:sp>
      <p:sp>
        <p:nvSpPr>
          <p:cNvPr id="125" name="TextBox 124"/>
          <p:cNvSpPr txBox="1"/>
          <p:nvPr/>
        </p:nvSpPr>
        <p:spPr>
          <a:xfrm>
            <a:off x="6955143" y="2149416"/>
            <a:ext cx="1296946" cy="231127"/>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ctr">
            <a:noAutofit/>
          </a:bodyPr>
          <a:lstStyle/>
          <a:p>
            <a:pPr algn="ctr" defTabSz="456778"/>
            <a:r>
              <a:rPr lang="en-US" altLang="ja-JP" sz="898" dirty="0">
                <a:solidFill>
                  <a:srgbClr val="004BAF"/>
                </a:solidFill>
                <a:latin typeface="MS PGothic" charset="-128"/>
                <a:ea typeface="MS PGothic" charset="-128"/>
                <a:cs typeface="MS PGothic" charset="-128"/>
              </a:rPr>
              <a:t>C2</a:t>
            </a:r>
            <a:r>
              <a:rPr lang="ja-JP" altLang="en-US" sz="898" dirty="0">
                <a:solidFill>
                  <a:srgbClr val="004BAF"/>
                </a:solidFill>
                <a:latin typeface="MS PGothic" charset="-128"/>
                <a:ea typeface="MS PGothic" charset="-128"/>
                <a:cs typeface="MS PGothic" charset="-128"/>
              </a:rPr>
              <a:t>接続防止</a:t>
            </a:r>
            <a:endParaRPr lang="en-US" altLang="ja-JP" sz="898" dirty="0">
              <a:solidFill>
                <a:srgbClr val="004BAF"/>
              </a:solidFill>
              <a:latin typeface="MS PGothic" charset="-128"/>
              <a:ea typeface="MS PGothic" charset="-128"/>
              <a:cs typeface="MS PGothic" charset="-128"/>
            </a:endParaRPr>
          </a:p>
        </p:txBody>
      </p:sp>
      <p:sp>
        <p:nvSpPr>
          <p:cNvPr id="126" name="TextBox 125"/>
          <p:cNvSpPr txBox="1"/>
          <p:nvPr/>
        </p:nvSpPr>
        <p:spPr>
          <a:xfrm>
            <a:off x="546184" y="2476585"/>
            <a:ext cx="1273628" cy="291002"/>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898" b="1" dirty="0">
                <a:solidFill>
                  <a:schemeClr val="bg1"/>
                </a:solidFill>
                <a:latin typeface="MS PGothic" charset="-128"/>
                <a:ea typeface="MS PGothic" charset="-128"/>
                <a:cs typeface="MS PGothic" charset="-128"/>
              </a:rPr>
              <a:t>　</a:t>
            </a:r>
            <a:r>
              <a:rPr lang="en-US" altLang="ja-JP" sz="799" b="1" dirty="0">
                <a:solidFill>
                  <a:schemeClr val="bg1"/>
                </a:solidFill>
                <a:latin typeface="MS PGothic" charset="-128"/>
                <a:ea typeface="MS PGothic" charset="-128"/>
                <a:cs typeface="MS PGothic" charset="-128"/>
              </a:rPr>
              <a:t>Email</a:t>
            </a:r>
            <a:r>
              <a:rPr lang="ja-JP" altLang="en-US" sz="799" b="1" dirty="0">
                <a:solidFill>
                  <a:schemeClr val="bg1"/>
                </a:solidFill>
                <a:latin typeface="MS PGothic" charset="-128"/>
                <a:ea typeface="MS PGothic" charset="-128"/>
                <a:cs typeface="MS PGothic" charset="-128"/>
              </a:rPr>
              <a:t>セキュリティ</a:t>
            </a:r>
            <a:endParaRPr lang="en-US" altLang="ja-JP" sz="799" b="1" dirty="0">
              <a:solidFill>
                <a:schemeClr val="bg1"/>
              </a:solidFill>
              <a:latin typeface="MS PGothic" charset="-128"/>
              <a:ea typeface="MS PGothic" charset="-128"/>
              <a:cs typeface="MS PGothic" charset="-128"/>
            </a:endParaRPr>
          </a:p>
          <a:p>
            <a:pPr algn="ctr" defTabSz="456778"/>
            <a:r>
              <a:rPr lang="en-US" altLang="ja-JP" sz="799" b="1" dirty="0">
                <a:solidFill>
                  <a:schemeClr val="bg1"/>
                </a:solidFill>
                <a:latin typeface="MS PGothic" charset="-128"/>
                <a:ea typeface="MS PGothic" charset="-128"/>
                <a:cs typeface="MS PGothic" charset="-128"/>
              </a:rPr>
              <a:t>(ESA, CES)</a:t>
            </a:r>
            <a:endParaRPr lang="ja-JP" altLang="en-US" sz="799" b="1" dirty="0">
              <a:solidFill>
                <a:schemeClr val="bg1"/>
              </a:solidFill>
              <a:latin typeface="MS PGothic" charset="-128"/>
              <a:ea typeface="MS PGothic" charset="-128"/>
              <a:cs typeface="MS PGothic" charset="-128"/>
            </a:endParaRPr>
          </a:p>
        </p:txBody>
      </p:sp>
      <p:sp>
        <p:nvSpPr>
          <p:cNvPr id="127" name="TextBox 126"/>
          <p:cNvSpPr txBox="1"/>
          <p:nvPr/>
        </p:nvSpPr>
        <p:spPr>
          <a:xfrm>
            <a:off x="3649134" y="2496498"/>
            <a:ext cx="1728599" cy="289151"/>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t">
            <a:noAutofit/>
          </a:bodyPr>
          <a:lstStyle/>
          <a:p>
            <a:pPr algn="ctr" defTabSz="456778"/>
            <a:r>
              <a:rPr lang="ja-JP" altLang="en-US" sz="898" dirty="0">
                <a:solidFill>
                  <a:srgbClr val="004BAF"/>
                </a:solidFill>
                <a:latin typeface="MS PGothic" charset="-128"/>
                <a:ea typeface="MS PGothic" charset="-128"/>
                <a:cs typeface="MS PGothic" charset="-128"/>
              </a:rPr>
              <a:t>メール経由の</a:t>
            </a:r>
            <a:r>
              <a:rPr lang="ja-JP" altLang="en-US" sz="898">
                <a:solidFill>
                  <a:srgbClr val="004BAF"/>
                </a:solidFill>
                <a:latin typeface="MS PGothic" charset="-128"/>
                <a:ea typeface="MS PGothic" charset="-128"/>
                <a:cs typeface="MS PGothic" charset="-128"/>
              </a:rPr>
              <a:t>攻撃に対して</a:t>
            </a:r>
            <a:endParaRPr lang="en-US" altLang="ja-JP" sz="898" dirty="0">
              <a:solidFill>
                <a:srgbClr val="004BAF"/>
              </a:solidFill>
              <a:latin typeface="MS PGothic" charset="-128"/>
              <a:ea typeface="MS PGothic" charset="-128"/>
              <a:cs typeface="MS PGothic" charset="-128"/>
            </a:endParaRPr>
          </a:p>
          <a:p>
            <a:pPr algn="ctr" defTabSz="456778"/>
            <a:r>
              <a:rPr lang="ja-JP" altLang="en-US" sz="898" dirty="0">
                <a:solidFill>
                  <a:srgbClr val="004BAF"/>
                </a:solidFill>
                <a:latin typeface="MS PGothic" charset="-128"/>
                <a:ea typeface="MS PGothic" charset="-128"/>
                <a:cs typeface="MS PGothic" charset="-128"/>
              </a:rPr>
              <a:t>添付ファイルの検査</a:t>
            </a:r>
            <a:endParaRPr lang="en-US" altLang="ja-JP" sz="898" dirty="0">
              <a:solidFill>
                <a:srgbClr val="004BAF"/>
              </a:solidFill>
              <a:latin typeface="MS PGothic" charset="-128"/>
              <a:ea typeface="MS PGothic" charset="-128"/>
              <a:cs typeface="MS PGothic" charset="-128"/>
            </a:endParaRPr>
          </a:p>
        </p:txBody>
      </p:sp>
      <p:sp>
        <p:nvSpPr>
          <p:cNvPr id="128" name="TextBox 127"/>
          <p:cNvSpPr txBox="1"/>
          <p:nvPr/>
        </p:nvSpPr>
        <p:spPr>
          <a:xfrm>
            <a:off x="546184" y="2818453"/>
            <a:ext cx="1273627" cy="291002"/>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898" b="1" dirty="0">
                <a:solidFill>
                  <a:schemeClr val="bg1"/>
                </a:solidFill>
                <a:latin typeface="MS PGothic" charset="-128"/>
                <a:ea typeface="MS PGothic" charset="-128"/>
                <a:cs typeface="MS PGothic" charset="-128"/>
              </a:rPr>
              <a:t>　</a:t>
            </a:r>
            <a:r>
              <a:rPr lang="en-US" altLang="ja-JP" sz="898" b="1" dirty="0">
                <a:solidFill>
                  <a:schemeClr val="bg1"/>
                </a:solidFill>
                <a:latin typeface="MS PGothic" charset="-128"/>
                <a:ea typeface="MS PGothic" charset="-128"/>
                <a:cs typeface="MS PGothic" charset="-128"/>
              </a:rPr>
              <a:t>DNS </a:t>
            </a:r>
            <a:r>
              <a:rPr lang="ja-JP" altLang="en-US" sz="898" b="1" dirty="0">
                <a:solidFill>
                  <a:schemeClr val="bg1"/>
                </a:solidFill>
                <a:latin typeface="MS PGothic" charset="-128"/>
                <a:ea typeface="MS PGothic" charset="-128"/>
                <a:cs typeface="MS PGothic" charset="-128"/>
              </a:rPr>
              <a:t>セキュリティ</a:t>
            </a:r>
            <a:endParaRPr lang="en-US" altLang="ja-JP" sz="898" b="1" dirty="0">
              <a:solidFill>
                <a:schemeClr val="bg1"/>
              </a:solidFill>
              <a:latin typeface="MS PGothic" charset="-128"/>
              <a:ea typeface="MS PGothic" charset="-128"/>
              <a:cs typeface="MS PGothic" charset="-128"/>
            </a:endParaRPr>
          </a:p>
          <a:p>
            <a:pPr algn="ctr" defTabSz="456778"/>
            <a:r>
              <a:rPr lang="en-US" altLang="ja-JP" sz="799" b="1" dirty="0">
                <a:solidFill>
                  <a:schemeClr val="bg1"/>
                </a:solidFill>
                <a:latin typeface="MS PGothic" charset="-128"/>
                <a:ea typeface="MS PGothic" charset="-128"/>
                <a:cs typeface="MS PGothic" charset="-128"/>
              </a:rPr>
              <a:t>(Umbrella)</a:t>
            </a:r>
            <a:endParaRPr lang="ja-JP" altLang="en-US" sz="799" b="1" dirty="0">
              <a:solidFill>
                <a:schemeClr val="bg1"/>
              </a:solidFill>
              <a:latin typeface="MS PGothic" charset="-128"/>
              <a:ea typeface="MS PGothic" charset="-128"/>
              <a:cs typeface="MS PGothic" charset="-128"/>
            </a:endParaRPr>
          </a:p>
        </p:txBody>
      </p:sp>
      <p:sp>
        <p:nvSpPr>
          <p:cNvPr id="129" name="TextBox 128"/>
          <p:cNvSpPr txBox="1"/>
          <p:nvPr/>
        </p:nvSpPr>
        <p:spPr>
          <a:xfrm>
            <a:off x="546185" y="3845710"/>
            <a:ext cx="1273626" cy="291002"/>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898" b="1">
                <a:solidFill>
                  <a:schemeClr val="bg1"/>
                </a:solidFill>
                <a:latin typeface="MS PGothic" charset="-128"/>
                <a:ea typeface="MS PGothic" charset="-128"/>
                <a:cs typeface="MS PGothic" charset="-128"/>
              </a:rPr>
              <a:t>　</a:t>
            </a:r>
            <a:r>
              <a:rPr lang="ja-JP" altLang="en-US" sz="799" b="1">
                <a:solidFill>
                  <a:schemeClr val="bg1"/>
                </a:solidFill>
                <a:latin typeface="MS PGothic" charset="-128"/>
                <a:ea typeface="MS PGothic" charset="-128"/>
                <a:cs typeface="MS PGothic" charset="-128"/>
              </a:rPr>
              <a:t>ネットワーク</a:t>
            </a:r>
            <a:r>
              <a:rPr lang="ja-JP" altLang="en-US" sz="799" b="1" dirty="0">
                <a:solidFill>
                  <a:schemeClr val="bg1"/>
                </a:solidFill>
                <a:latin typeface="MS PGothic" charset="-128"/>
                <a:ea typeface="MS PGothic" charset="-128"/>
                <a:cs typeface="MS PGothic" charset="-128"/>
              </a:rPr>
              <a:t>可視化</a:t>
            </a:r>
            <a:endParaRPr lang="en-US" altLang="ja-JP" sz="799" b="1" dirty="0">
              <a:solidFill>
                <a:schemeClr val="bg1"/>
              </a:solidFill>
              <a:latin typeface="MS PGothic" charset="-128"/>
              <a:ea typeface="MS PGothic" charset="-128"/>
              <a:cs typeface="MS PGothic" charset="-128"/>
            </a:endParaRPr>
          </a:p>
          <a:p>
            <a:pPr algn="ctr" defTabSz="456778"/>
            <a:r>
              <a:rPr lang="ja-JP" altLang="en-US" sz="799" b="1" dirty="0">
                <a:solidFill>
                  <a:schemeClr val="bg1"/>
                </a:solidFill>
                <a:latin typeface="MS PGothic" charset="-128"/>
                <a:ea typeface="MS PGothic" charset="-128"/>
                <a:cs typeface="MS PGothic" charset="-128"/>
              </a:rPr>
              <a:t>（</a:t>
            </a:r>
            <a:r>
              <a:rPr lang="en-US" altLang="ja-JP" sz="799" b="1" dirty="0" err="1">
                <a:solidFill>
                  <a:schemeClr val="bg1"/>
                </a:solidFill>
                <a:latin typeface="MS PGothic" charset="-128"/>
                <a:ea typeface="MS PGothic" charset="-128"/>
                <a:cs typeface="MS PGothic" charset="-128"/>
              </a:rPr>
              <a:t>StealthWatch</a:t>
            </a:r>
            <a:r>
              <a:rPr lang="en-US" altLang="ja-JP" sz="799" b="1" dirty="0">
                <a:solidFill>
                  <a:schemeClr val="bg1"/>
                </a:solidFill>
                <a:latin typeface="MS PGothic" charset="-128"/>
                <a:ea typeface="MS PGothic" charset="-128"/>
                <a:cs typeface="MS PGothic" charset="-128"/>
              </a:rPr>
              <a:t>)</a:t>
            </a:r>
          </a:p>
          <a:p>
            <a:pPr algn="ctr" defTabSz="456778"/>
            <a:endParaRPr lang="en-US" altLang="ja-JP" sz="898" b="1" dirty="0">
              <a:solidFill>
                <a:schemeClr val="bg1"/>
              </a:solidFill>
              <a:latin typeface="MS PGothic" charset="-128"/>
              <a:ea typeface="MS PGothic" charset="-128"/>
              <a:cs typeface="MS PGothic" charset="-128"/>
            </a:endParaRPr>
          </a:p>
        </p:txBody>
      </p:sp>
      <p:sp>
        <p:nvSpPr>
          <p:cNvPr id="130" name="TextBox 129"/>
          <p:cNvSpPr txBox="1"/>
          <p:nvPr/>
        </p:nvSpPr>
        <p:spPr>
          <a:xfrm>
            <a:off x="546185" y="4167666"/>
            <a:ext cx="1273626" cy="331106"/>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898" b="1" dirty="0">
                <a:solidFill>
                  <a:schemeClr val="bg1"/>
                </a:solidFill>
                <a:latin typeface="MS PGothic" charset="-128"/>
                <a:ea typeface="MS PGothic" charset="-128"/>
                <a:cs typeface="MS PGothic" charset="-128"/>
              </a:rPr>
              <a:t>　</a:t>
            </a:r>
            <a:r>
              <a:rPr lang="ja-JP" altLang="en-US" sz="799" b="1" dirty="0">
                <a:solidFill>
                  <a:schemeClr val="bg1"/>
                </a:solidFill>
                <a:latin typeface="MS PGothic" charset="-128"/>
                <a:ea typeface="MS PGothic" charset="-128"/>
                <a:cs typeface="MS PGothic" charset="-128"/>
              </a:rPr>
              <a:t>ポリシーアクセス制御</a:t>
            </a:r>
            <a:endParaRPr lang="en-US" altLang="ja-JP" sz="799" b="1" dirty="0">
              <a:solidFill>
                <a:schemeClr val="bg1"/>
              </a:solidFill>
              <a:latin typeface="MS PGothic" charset="-128"/>
              <a:ea typeface="MS PGothic" charset="-128"/>
              <a:cs typeface="MS PGothic" charset="-128"/>
            </a:endParaRPr>
          </a:p>
          <a:p>
            <a:pPr algn="ctr" defTabSz="456778"/>
            <a:r>
              <a:rPr lang="en-US" altLang="ja-JP" sz="799" b="1" dirty="0">
                <a:solidFill>
                  <a:schemeClr val="bg1"/>
                </a:solidFill>
                <a:latin typeface="MS PGothic" charset="-128"/>
                <a:ea typeface="MS PGothic" charset="-128"/>
                <a:cs typeface="MS PGothic" charset="-128"/>
              </a:rPr>
              <a:t>(ISE)</a:t>
            </a:r>
            <a:endParaRPr lang="ja-JP" altLang="en-US" sz="799" b="1" dirty="0">
              <a:solidFill>
                <a:schemeClr val="bg1"/>
              </a:solidFill>
              <a:latin typeface="MS PGothic" charset="-128"/>
              <a:ea typeface="MS PGothic" charset="-128"/>
              <a:cs typeface="MS PGothic" charset="-128"/>
            </a:endParaRPr>
          </a:p>
        </p:txBody>
      </p:sp>
      <p:sp>
        <p:nvSpPr>
          <p:cNvPr id="131" name="TextBox 130"/>
          <p:cNvSpPr txBox="1"/>
          <p:nvPr/>
        </p:nvSpPr>
        <p:spPr>
          <a:xfrm>
            <a:off x="5545791" y="3842403"/>
            <a:ext cx="1129564" cy="297617"/>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t">
            <a:noAutofit/>
          </a:bodyPr>
          <a:lstStyle/>
          <a:p>
            <a:pPr algn="ctr" defTabSz="456778"/>
            <a:r>
              <a:rPr lang="ja-JP" altLang="en-US" sz="898" dirty="0">
                <a:solidFill>
                  <a:srgbClr val="004BAF"/>
                </a:solidFill>
                <a:latin typeface="MS PGothic" charset="-128"/>
                <a:ea typeface="MS PGothic" charset="-128"/>
                <a:cs typeface="MS PGothic" charset="-128"/>
              </a:rPr>
              <a:t>感染端末の</a:t>
            </a:r>
            <a:endParaRPr lang="en-US" altLang="ja-JP" sz="898" dirty="0">
              <a:solidFill>
                <a:srgbClr val="004BAF"/>
              </a:solidFill>
              <a:latin typeface="MS PGothic" charset="-128"/>
              <a:ea typeface="MS PGothic" charset="-128"/>
              <a:cs typeface="MS PGothic" charset="-128"/>
            </a:endParaRPr>
          </a:p>
          <a:p>
            <a:pPr algn="ctr" defTabSz="456778"/>
            <a:r>
              <a:rPr lang="ja-JP" altLang="en-US" sz="898" dirty="0">
                <a:solidFill>
                  <a:srgbClr val="004BAF"/>
                </a:solidFill>
                <a:latin typeface="MS PGothic" charset="-128"/>
                <a:ea typeface="MS PGothic" charset="-128"/>
                <a:cs typeface="MS PGothic" charset="-128"/>
              </a:rPr>
              <a:t>特定</a:t>
            </a:r>
            <a:endParaRPr lang="en-US" altLang="ja-JP" sz="898" dirty="0">
              <a:solidFill>
                <a:srgbClr val="004BAF"/>
              </a:solidFill>
              <a:latin typeface="MS PGothic" charset="-128"/>
              <a:ea typeface="MS PGothic" charset="-128"/>
              <a:cs typeface="MS PGothic" charset="-128"/>
            </a:endParaRPr>
          </a:p>
        </p:txBody>
      </p:sp>
      <p:sp>
        <p:nvSpPr>
          <p:cNvPr id="133" name="TextBox 132"/>
          <p:cNvSpPr txBox="1"/>
          <p:nvPr/>
        </p:nvSpPr>
        <p:spPr>
          <a:xfrm>
            <a:off x="546185" y="3163561"/>
            <a:ext cx="1273626" cy="291002"/>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898" b="1" dirty="0">
                <a:solidFill>
                  <a:schemeClr val="bg1"/>
                </a:solidFill>
                <a:latin typeface="MS PGothic" charset="-128"/>
                <a:ea typeface="MS PGothic" charset="-128"/>
                <a:cs typeface="MS PGothic" charset="-128"/>
              </a:rPr>
              <a:t>　</a:t>
            </a:r>
            <a:r>
              <a:rPr lang="ja-JP" altLang="en-US" sz="799" b="1" dirty="0">
                <a:solidFill>
                  <a:schemeClr val="bg1"/>
                </a:solidFill>
                <a:latin typeface="MS PGothic" charset="-128"/>
                <a:ea typeface="MS PGothic" charset="-128"/>
                <a:cs typeface="MS PGothic" charset="-128"/>
              </a:rPr>
              <a:t>エンドポイント</a:t>
            </a:r>
            <a:endParaRPr lang="en-US" altLang="ja-JP" sz="799" b="1" dirty="0">
              <a:solidFill>
                <a:schemeClr val="bg1"/>
              </a:solidFill>
              <a:latin typeface="MS PGothic" charset="-128"/>
              <a:ea typeface="MS PGothic" charset="-128"/>
              <a:cs typeface="MS PGothic" charset="-128"/>
            </a:endParaRPr>
          </a:p>
          <a:p>
            <a:pPr algn="ctr" defTabSz="456778"/>
            <a:r>
              <a:rPr lang="ja-JP" altLang="en-US" sz="799" b="1" dirty="0">
                <a:solidFill>
                  <a:schemeClr val="bg1"/>
                </a:solidFill>
                <a:latin typeface="MS PGothic" charset="-128"/>
                <a:ea typeface="MS PGothic" charset="-128"/>
                <a:cs typeface="MS PGothic" charset="-128"/>
              </a:rPr>
              <a:t>（</a:t>
            </a:r>
            <a:r>
              <a:rPr lang="en-US" altLang="ja-JP" sz="799" b="1" dirty="0">
                <a:solidFill>
                  <a:schemeClr val="bg1"/>
                </a:solidFill>
                <a:latin typeface="MS PGothic" charset="-128"/>
                <a:ea typeface="MS PGothic" charset="-128"/>
                <a:cs typeface="MS PGothic" charset="-128"/>
              </a:rPr>
              <a:t>AMP4E)</a:t>
            </a:r>
            <a:endParaRPr lang="ja-JP" altLang="en-US" sz="799" b="1" dirty="0">
              <a:solidFill>
                <a:schemeClr val="bg1"/>
              </a:solidFill>
              <a:latin typeface="MS PGothic" charset="-128"/>
              <a:ea typeface="MS PGothic" charset="-128"/>
              <a:cs typeface="MS PGothic" charset="-128"/>
            </a:endParaRPr>
          </a:p>
        </p:txBody>
      </p:sp>
      <p:sp>
        <p:nvSpPr>
          <p:cNvPr id="134" name="TextBox 133"/>
          <p:cNvSpPr txBox="1"/>
          <p:nvPr/>
        </p:nvSpPr>
        <p:spPr>
          <a:xfrm>
            <a:off x="546184" y="3505806"/>
            <a:ext cx="1273627" cy="291002"/>
          </a:xfrm>
          <a:prstGeom prst="rect">
            <a:avLst/>
          </a:prstGeom>
          <a:solidFill>
            <a:schemeClr val="accent1"/>
          </a:solidFill>
          <a:ln w="3175">
            <a:solidFill>
              <a:srgbClr val="004BAF"/>
            </a:solidFill>
          </a:ln>
        </p:spPr>
        <p:style>
          <a:lnRef idx="2">
            <a:schemeClr val="accent1"/>
          </a:lnRef>
          <a:fillRef idx="1">
            <a:schemeClr val="lt1"/>
          </a:fillRef>
          <a:effectRef idx="0">
            <a:schemeClr val="accent1"/>
          </a:effectRef>
          <a:fontRef idx="minor">
            <a:schemeClr val="dk1"/>
          </a:fontRef>
        </p:style>
        <p:txBody>
          <a:bodyPr wrap="none" rtlCol="0">
            <a:noAutofit/>
          </a:bodyPr>
          <a:lstStyle/>
          <a:p>
            <a:pPr algn="ctr" defTabSz="456778"/>
            <a:r>
              <a:rPr lang="ja-JP" altLang="en-US" sz="898" b="1" dirty="0">
                <a:solidFill>
                  <a:schemeClr val="bg1"/>
                </a:solidFill>
                <a:latin typeface="MS PGothic" charset="-128"/>
                <a:ea typeface="MS PGothic" charset="-128"/>
                <a:cs typeface="MS PGothic" charset="-128"/>
              </a:rPr>
              <a:t>　</a:t>
            </a:r>
            <a:r>
              <a:rPr lang="ja-JP" altLang="en-US" sz="799" b="1" dirty="0">
                <a:solidFill>
                  <a:schemeClr val="bg1"/>
                </a:solidFill>
                <a:latin typeface="MS PGothic" charset="-128"/>
                <a:ea typeface="MS PGothic" charset="-128"/>
                <a:cs typeface="MS PGothic" charset="-128"/>
              </a:rPr>
              <a:t>サンドボックス</a:t>
            </a:r>
            <a:endParaRPr lang="en-US" altLang="ja-JP" sz="799" b="1" dirty="0">
              <a:solidFill>
                <a:schemeClr val="bg1"/>
              </a:solidFill>
              <a:latin typeface="MS PGothic" charset="-128"/>
              <a:ea typeface="MS PGothic" charset="-128"/>
              <a:cs typeface="MS PGothic" charset="-128"/>
            </a:endParaRPr>
          </a:p>
          <a:p>
            <a:pPr algn="ctr" defTabSz="456778"/>
            <a:r>
              <a:rPr lang="en-US" altLang="ja-JP" sz="799" b="1" dirty="0">
                <a:solidFill>
                  <a:schemeClr val="bg1"/>
                </a:solidFill>
                <a:latin typeface="MS PGothic" charset="-128"/>
                <a:ea typeface="MS PGothic" charset="-128"/>
                <a:cs typeface="MS PGothic" charset="-128"/>
              </a:rPr>
              <a:t>(Threat Grid)</a:t>
            </a:r>
            <a:endParaRPr lang="ja-JP" altLang="en-US" sz="799" b="1" dirty="0">
              <a:solidFill>
                <a:schemeClr val="bg1"/>
              </a:solidFill>
              <a:latin typeface="MS PGothic" charset="-128"/>
              <a:ea typeface="MS PGothic" charset="-128"/>
              <a:cs typeface="MS PGothic" charset="-128"/>
            </a:endParaRPr>
          </a:p>
        </p:txBody>
      </p:sp>
      <p:sp>
        <p:nvSpPr>
          <p:cNvPr id="135" name="TextBox 134"/>
          <p:cNvSpPr txBox="1"/>
          <p:nvPr/>
        </p:nvSpPr>
        <p:spPr>
          <a:xfrm>
            <a:off x="5545791" y="4176995"/>
            <a:ext cx="1129564" cy="297617"/>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t">
            <a:noAutofit/>
          </a:bodyPr>
          <a:lstStyle/>
          <a:p>
            <a:pPr algn="ctr" defTabSz="456778"/>
            <a:r>
              <a:rPr lang="ja-JP" altLang="en-US" sz="898" dirty="0">
                <a:solidFill>
                  <a:srgbClr val="004BAF"/>
                </a:solidFill>
                <a:latin typeface="MS PGothic" charset="-128"/>
                <a:ea typeface="MS PGothic" charset="-128"/>
                <a:cs typeface="MS PGothic" charset="-128"/>
              </a:rPr>
              <a:t>感染端末の</a:t>
            </a:r>
            <a:endParaRPr lang="en-US" altLang="ja-JP" sz="898" dirty="0">
              <a:solidFill>
                <a:srgbClr val="004BAF"/>
              </a:solidFill>
              <a:latin typeface="MS PGothic" charset="-128"/>
              <a:ea typeface="MS PGothic" charset="-128"/>
              <a:cs typeface="MS PGothic" charset="-128"/>
            </a:endParaRPr>
          </a:p>
          <a:p>
            <a:pPr algn="ctr" defTabSz="456778"/>
            <a:r>
              <a:rPr lang="ja-JP" altLang="en-US" sz="898" dirty="0">
                <a:solidFill>
                  <a:srgbClr val="004BAF"/>
                </a:solidFill>
                <a:latin typeface="MS PGothic" charset="-128"/>
                <a:ea typeface="MS PGothic" charset="-128"/>
                <a:cs typeface="MS PGothic" charset="-128"/>
              </a:rPr>
              <a:t>隔離</a:t>
            </a:r>
            <a:endParaRPr lang="en-US" altLang="ja-JP" sz="898" dirty="0">
              <a:solidFill>
                <a:srgbClr val="004BAF"/>
              </a:solidFill>
              <a:latin typeface="MS PGothic" charset="-128"/>
              <a:ea typeface="MS PGothic" charset="-128"/>
              <a:cs typeface="MS PGothic" charset="-128"/>
            </a:endParaRPr>
          </a:p>
        </p:txBody>
      </p:sp>
      <p:sp>
        <p:nvSpPr>
          <p:cNvPr id="137" name="TextBox 136"/>
          <p:cNvSpPr txBox="1"/>
          <p:nvPr/>
        </p:nvSpPr>
        <p:spPr>
          <a:xfrm>
            <a:off x="3530377" y="2149415"/>
            <a:ext cx="1265162" cy="251085"/>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t">
            <a:noAutofit/>
          </a:bodyPr>
          <a:lstStyle/>
          <a:p>
            <a:pPr algn="ctr" defTabSz="456778"/>
            <a:r>
              <a:rPr lang="en-US" altLang="ja-JP" sz="898" dirty="0">
                <a:solidFill>
                  <a:srgbClr val="004BAF"/>
                </a:solidFill>
                <a:latin typeface="MS PGothic" charset="-128"/>
                <a:ea typeface="MS PGothic" charset="-128"/>
                <a:cs typeface="MS PGothic" charset="-128"/>
              </a:rPr>
              <a:t>SNORT Signature</a:t>
            </a:r>
            <a:r>
              <a:rPr lang="ja-JP" altLang="en-US" sz="898" dirty="0">
                <a:solidFill>
                  <a:srgbClr val="004BAF"/>
                </a:solidFill>
                <a:latin typeface="MS PGothic" charset="-128"/>
                <a:ea typeface="MS PGothic" charset="-128"/>
                <a:cs typeface="MS PGothic" charset="-128"/>
              </a:rPr>
              <a:t>で</a:t>
            </a:r>
            <a:endParaRPr lang="en-US" altLang="ja-JP" sz="898" dirty="0">
              <a:solidFill>
                <a:srgbClr val="004BAF"/>
              </a:solidFill>
              <a:latin typeface="MS PGothic" charset="-128"/>
              <a:ea typeface="MS PGothic" charset="-128"/>
              <a:cs typeface="MS PGothic" charset="-128"/>
            </a:endParaRPr>
          </a:p>
          <a:p>
            <a:pPr algn="ctr" defTabSz="456778"/>
            <a:r>
              <a:rPr lang="ja-JP" altLang="en-US" sz="898" dirty="0">
                <a:solidFill>
                  <a:srgbClr val="004BAF"/>
                </a:solidFill>
                <a:latin typeface="MS PGothic" charset="-128"/>
                <a:ea typeface="MS PGothic" charset="-128"/>
                <a:cs typeface="MS PGothic" charset="-128"/>
              </a:rPr>
              <a:t>検知</a:t>
            </a:r>
            <a:endParaRPr lang="en-US" altLang="ja-JP" sz="898" dirty="0">
              <a:solidFill>
                <a:srgbClr val="004BAF"/>
              </a:solidFill>
              <a:latin typeface="MS PGothic" charset="-128"/>
              <a:ea typeface="MS PGothic" charset="-128"/>
              <a:cs typeface="MS PGothic" charset="-128"/>
            </a:endParaRPr>
          </a:p>
        </p:txBody>
      </p:sp>
      <p:sp>
        <p:nvSpPr>
          <p:cNvPr id="138" name="TextBox 137"/>
          <p:cNvSpPr txBox="1"/>
          <p:nvPr/>
        </p:nvSpPr>
        <p:spPr>
          <a:xfrm>
            <a:off x="3649134" y="2829884"/>
            <a:ext cx="1728599" cy="251085"/>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ctr">
            <a:noAutofit/>
          </a:bodyPr>
          <a:lstStyle/>
          <a:p>
            <a:pPr algn="ctr" defTabSz="456778"/>
            <a:r>
              <a:rPr lang="ja-JP" altLang="en-US" sz="898" dirty="0">
                <a:solidFill>
                  <a:srgbClr val="004BAF"/>
                </a:solidFill>
                <a:latin typeface="MS PGothic" charset="-128"/>
                <a:ea typeface="MS PGothic" charset="-128"/>
                <a:cs typeface="MS PGothic" charset="-128"/>
              </a:rPr>
              <a:t>怪しいドメインの名前解決検知</a:t>
            </a:r>
            <a:endParaRPr lang="en-US" altLang="ja-JP" sz="898" dirty="0">
              <a:solidFill>
                <a:srgbClr val="004BAF"/>
              </a:solidFill>
              <a:latin typeface="MS PGothic" charset="-128"/>
              <a:ea typeface="MS PGothic" charset="-128"/>
              <a:cs typeface="MS PGothic" charset="-128"/>
            </a:endParaRPr>
          </a:p>
        </p:txBody>
      </p:sp>
      <p:sp>
        <p:nvSpPr>
          <p:cNvPr id="139" name="TextBox 138"/>
          <p:cNvSpPr txBox="1"/>
          <p:nvPr/>
        </p:nvSpPr>
        <p:spPr>
          <a:xfrm>
            <a:off x="3396831" y="3163270"/>
            <a:ext cx="3210654" cy="291002"/>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ctr">
            <a:noAutofit/>
          </a:bodyPr>
          <a:lstStyle/>
          <a:p>
            <a:pPr algn="ctr" defTabSz="456778"/>
            <a:r>
              <a:rPr lang="ja-JP" altLang="en-US" sz="898" dirty="0">
                <a:solidFill>
                  <a:srgbClr val="FF0000"/>
                </a:solidFill>
                <a:latin typeface="MS PGothic" charset="-128"/>
                <a:ea typeface="MS PGothic" charset="-128"/>
                <a:cs typeface="MS PGothic" charset="-128"/>
              </a:rPr>
              <a:t>マルウェア本体を検知、レトロスペクティブ（過去に遡って追跡）</a:t>
            </a:r>
            <a:endParaRPr lang="en-US" altLang="ja-JP" sz="898" dirty="0">
              <a:solidFill>
                <a:srgbClr val="FF0000"/>
              </a:solidFill>
              <a:latin typeface="MS PGothic" charset="-128"/>
              <a:ea typeface="MS PGothic" charset="-128"/>
              <a:cs typeface="MS PGothic" charset="-128"/>
            </a:endParaRPr>
          </a:p>
        </p:txBody>
      </p:sp>
      <p:sp>
        <p:nvSpPr>
          <p:cNvPr id="140" name="TextBox 139"/>
          <p:cNvSpPr txBox="1"/>
          <p:nvPr/>
        </p:nvSpPr>
        <p:spPr>
          <a:xfrm>
            <a:off x="3396831" y="3515575"/>
            <a:ext cx="3210654" cy="261966"/>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ctr">
            <a:noAutofit/>
          </a:bodyPr>
          <a:lstStyle/>
          <a:p>
            <a:pPr algn="ctr" defTabSz="456778"/>
            <a:r>
              <a:rPr lang="en-US" altLang="ja-JP" sz="898" dirty="0">
                <a:solidFill>
                  <a:srgbClr val="004BAF"/>
                </a:solidFill>
                <a:latin typeface="MS PGothic" charset="-128"/>
                <a:ea typeface="MS PGothic" charset="-128"/>
                <a:cs typeface="MS PGothic" charset="-128"/>
              </a:rPr>
              <a:t>NW, Gateway, Endpoint</a:t>
            </a:r>
            <a:r>
              <a:rPr lang="ja-JP" altLang="en-US" sz="898" dirty="0">
                <a:solidFill>
                  <a:srgbClr val="004BAF"/>
                </a:solidFill>
                <a:latin typeface="MS PGothic" charset="-128"/>
                <a:ea typeface="MS PGothic" charset="-128"/>
                <a:cs typeface="MS PGothic" charset="-128"/>
              </a:rPr>
              <a:t>から送られるファイルを検査</a:t>
            </a:r>
            <a:endParaRPr lang="en-US" altLang="ja-JP" sz="898" dirty="0">
              <a:solidFill>
                <a:srgbClr val="004BAF"/>
              </a:solidFill>
              <a:latin typeface="MS PGothic" charset="-128"/>
              <a:ea typeface="MS PGothic" charset="-128"/>
              <a:cs typeface="MS PGothic" charset="-128"/>
            </a:endParaRPr>
          </a:p>
        </p:txBody>
      </p:sp>
      <p:sp>
        <p:nvSpPr>
          <p:cNvPr id="141" name="TextBox 140"/>
          <p:cNvSpPr txBox="1"/>
          <p:nvPr/>
        </p:nvSpPr>
        <p:spPr>
          <a:xfrm>
            <a:off x="6955143" y="3875647"/>
            <a:ext cx="1296946" cy="231127"/>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ctr">
            <a:noAutofit/>
          </a:bodyPr>
          <a:lstStyle/>
          <a:p>
            <a:pPr algn="ctr" defTabSz="456778"/>
            <a:r>
              <a:rPr lang="en-US" altLang="ja-JP" sz="898" dirty="0">
                <a:solidFill>
                  <a:srgbClr val="004BAF"/>
                </a:solidFill>
                <a:latin typeface="MS PGothic" charset="-128"/>
                <a:ea typeface="MS PGothic" charset="-128"/>
                <a:cs typeface="MS PGothic" charset="-128"/>
              </a:rPr>
              <a:t>C2</a:t>
            </a:r>
            <a:r>
              <a:rPr lang="ja-JP" altLang="en-US" sz="898" dirty="0">
                <a:solidFill>
                  <a:srgbClr val="004BAF"/>
                </a:solidFill>
                <a:latin typeface="MS PGothic" charset="-128"/>
                <a:ea typeface="MS PGothic" charset="-128"/>
                <a:cs typeface="MS PGothic" charset="-128"/>
              </a:rPr>
              <a:t>接続の検知</a:t>
            </a:r>
            <a:endParaRPr lang="en-US" altLang="ja-JP" sz="898" dirty="0">
              <a:solidFill>
                <a:srgbClr val="004BAF"/>
              </a:solidFill>
              <a:latin typeface="MS PGothic" charset="-128"/>
              <a:ea typeface="MS PGothic" charset="-128"/>
              <a:cs typeface="MS PGothic" charset="-128"/>
            </a:endParaRPr>
          </a:p>
        </p:txBody>
      </p:sp>
      <p:sp>
        <p:nvSpPr>
          <p:cNvPr id="49" name="TextBox 124"/>
          <p:cNvSpPr txBox="1"/>
          <p:nvPr/>
        </p:nvSpPr>
        <p:spPr>
          <a:xfrm>
            <a:off x="6955143" y="2837127"/>
            <a:ext cx="1296946" cy="231127"/>
          </a:xfrm>
          <a:prstGeom prst="rect">
            <a:avLst/>
          </a:prstGeom>
          <a:ln w="3175">
            <a:solidFill>
              <a:srgbClr val="004BAF"/>
            </a:solidFill>
          </a:ln>
        </p:spPr>
        <p:style>
          <a:lnRef idx="2">
            <a:schemeClr val="accent1"/>
          </a:lnRef>
          <a:fillRef idx="1">
            <a:schemeClr val="lt1"/>
          </a:fillRef>
          <a:effectRef idx="0">
            <a:schemeClr val="accent1"/>
          </a:effectRef>
          <a:fontRef idx="minor">
            <a:schemeClr val="dk1"/>
          </a:fontRef>
        </p:style>
        <p:txBody>
          <a:bodyPr wrap="square" tIns="0" rtlCol="0" anchor="ctr">
            <a:noAutofit/>
          </a:bodyPr>
          <a:lstStyle/>
          <a:p>
            <a:pPr algn="ctr" defTabSz="456778"/>
            <a:r>
              <a:rPr lang="en-US" altLang="ja-JP" sz="898" dirty="0">
                <a:solidFill>
                  <a:srgbClr val="004BAF"/>
                </a:solidFill>
                <a:latin typeface="MS PGothic" charset="-128"/>
                <a:ea typeface="MS PGothic" charset="-128"/>
                <a:cs typeface="MS PGothic" charset="-128"/>
              </a:rPr>
              <a:t>C2</a:t>
            </a:r>
            <a:r>
              <a:rPr lang="ja-JP" altLang="en-US" sz="898" dirty="0">
                <a:solidFill>
                  <a:srgbClr val="004BAF"/>
                </a:solidFill>
                <a:latin typeface="MS PGothic" charset="-128"/>
                <a:ea typeface="MS PGothic" charset="-128"/>
                <a:cs typeface="MS PGothic" charset="-128"/>
              </a:rPr>
              <a:t>接続防止</a:t>
            </a:r>
            <a:endParaRPr lang="en-US" altLang="ja-JP" sz="898" dirty="0">
              <a:solidFill>
                <a:srgbClr val="004BAF"/>
              </a:solidFill>
              <a:latin typeface="MS PGothic" charset="-128"/>
              <a:ea typeface="MS PGothic" charset="-128"/>
              <a:cs typeface="MS PGothic" charset="-128"/>
            </a:endParaRPr>
          </a:p>
        </p:txBody>
      </p:sp>
      <p:sp>
        <p:nvSpPr>
          <p:cNvPr id="2" name="右矢印 1"/>
          <p:cNvSpPr/>
          <p:nvPr/>
        </p:nvSpPr>
        <p:spPr>
          <a:xfrm>
            <a:off x="1758883" y="881852"/>
            <a:ext cx="6800597" cy="1425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charset="-128"/>
              <a:ea typeface="MS PGothic" charset="-128"/>
              <a:cs typeface="MS PGothic" charset="-128"/>
            </a:endParaRPr>
          </a:p>
        </p:txBody>
      </p:sp>
      <p:sp>
        <p:nvSpPr>
          <p:cNvPr id="33" name="TextBox 32"/>
          <p:cNvSpPr txBox="1"/>
          <p:nvPr/>
        </p:nvSpPr>
        <p:spPr>
          <a:xfrm>
            <a:off x="1859332" y="726025"/>
            <a:ext cx="1419176" cy="384764"/>
          </a:xfrm>
          <a:prstGeom prst="rect">
            <a:avLst/>
          </a:prstGeom>
          <a:ln w="3175">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defTabSz="456778"/>
            <a:r>
              <a:rPr lang="ja-JP" altLang="en-US" sz="898" b="1" dirty="0">
                <a:solidFill>
                  <a:srgbClr val="FF0000"/>
                </a:solidFill>
                <a:latin typeface="MS PGothic" charset="-128"/>
                <a:ea typeface="MS PGothic" charset="-128"/>
                <a:cs typeface="MS PGothic" charset="-128"/>
              </a:rPr>
              <a:t>偵察・攻撃準備</a:t>
            </a:r>
            <a:endParaRPr lang="en-US" altLang="ja-JP" sz="898" b="1" dirty="0">
              <a:solidFill>
                <a:srgbClr val="FF0000"/>
              </a:solidFill>
              <a:latin typeface="MS PGothic" charset="-128"/>
              <a:ea typeface="MS PGothic" charset="-128"/>
              <a:cs typeface="MS PGothic" charset="-128"/>
            </a:endParaRPr>
          </a:p>
        </p:txBody>
      </p:sp>
      <p:pic>
        <p:nvPicPr>
          <p:cNvPr id="111" name="Picture 28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06797" y="695906"/>
            <a:ext cx="242996" cy="195858"/>
          </a:xfrm>
          <a:prstGeom prst="rect">
            <a:avLst/>
          </a:prstGeom>
        </p:spPr>
      </p:pic>
      <p:sp>
        <p:nvSpPr>
          <p:cNvPr id="42" name="TextBox 41"/>
          <p:cNvSpPr txBox="1"/>
          <p:nvPr/>
        </p:nvSpPr>
        <p:spPr>
          <a:xfrm>
            <a:off x="3363498" y="724826"/>
            <a:ext cx="1112344" cy="384763"/>
          </a:xfrm>
          <a:prstGeom prst="rect">
            <a:avLst/>
          </a:prstGeom>
          <a:ln w="3175">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defTabSz="456778"/>
            <a:r>
              <a:rPr lang="ja-JP" altLang="en-US" sz="898" b="1" dirty="0">
                <a:solidFill>
                  <a:srgbClr val="FF0000"/>
                </a:solidFill>
                <a:latin typeface="MS PGothic" charset="-128"/>
                <a:ea typeface="MS PGothic" charset="-128"/>
                <a:cs typeface="MS PGothic" charset="-128"/>
              </a:rPr>
              <a:t>攻撃</a:t>
            </a:r>
          </a:p>
        </p:txBody>
      </p:sp>
      <p:sp>
        <p:nvSpPr>
          <p:cNvPr id="47" name="TextBox 46"/>
          <p:cNvSpPr txBox="1"/>
          <p:nvPr/>
        </p:nvSpPr>
        <p:spPr>
          <a:xfrm>
            <a:off x="4556688" y="729135"/>
            <a:ext cx="904423" cy="384763"/>
          </a:xfrm>
          <a:prstGeom prst="rect">
            <a:avLst/>
          </a:prstGeom>
          <a:ln w="3175">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defTabSz="456778"/>
            <a:r>
              <a:rPr lang="ja-JP" altLang="en-US" sz="898" b="1" dirty="0">
                <a:solidFill>
                  <a:srgbClr val="FF0000"/>
                </a:solidFill>
                <a:latin typeface="MS PGothic" charset="-128"/>
                <a:ea typeface="MS PGothic" charset="-128"/>
                <a:cs typeface="MS PGothic" charset="-128"/>
              </a:rPr>
              <a:t>感染</a:t>
            </a:r>
          </a:p>
        </p:txBody>
      </p:sp>
      <p:pic>
        <p:nvPicPr>
          <p:cNvPr id="113" name="Picture 3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55511" y="618997"/>
            <a:ext cx="288963" cy="234613"/>
          </a:xfrm>
          <a:prstGeom prst="rect">
            <a:avLst/>
          </a:prstGeom>
        </p:spPr>
      </p:pic>
      <p:sp>
        <p:nvSpPr>
          <p:cNvPr id="64" name="TextBox 51"/>
          <p:cNvSpPr txBox="1"/>
          <p:nvPr/>
        </p:nvSpPr>
        <p:spPr>
          <a:xfrm>
            <a:off x="5548181" y="735394"/>
            <a:ext cx="1078038" cy="384764"/>
          </a:xfrm>
          <a:prstGeom prst="rect">
            <a:avLst/>
          </a:prstGeom>
          <a:ln w="31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defTabSz="456778"/>
            <a:r>
              <a:rPr lang="ja-JP" altLang="en-US" sz="999" b="1" dirty="0">
                <a:solidFill>
                  <a:srgbClr val="FF0000"/>
                </a:solidFill>
                <a:latin typeface="MS PGothic" charset="-128"/>
                <a:ea typeface="MS PGothic" charset="-128"/>
                <a:cs typeface="MS PGothic" charset="-128"/>
              </a:rPr>
              <a:t>感染拡大</a:t>
            </a:r>
            <a:endParaRPr lang="en-US" altLang="ja-JP" sz="999" b="1" dirty="0">
              <a:solidFill>
                <a:srgbClr val="FF0000"/>
              </a:solidFill>
              <a:latin typeface="MS PGothic" charset="-128"/>
              <a:ea typeface="MS PGothic" charset="-128"/>
              <a:cs typeface="MS PGothic" charset="-128"/>
            </a:endParaRPr>
          </a:p>
        </p:txBody>
      </p:sp>
      <p:sp>
        <p:nvSpPr>
          <p:cNvPr id="106" name="TextBox 51"/>
          <p:cNvSpPr txBox="1"/>
          <p:nvPr/>
        </p:nvSpPr>
        <p:spPr>
          <a:xfrm>
            <a:off x="6891871" y="745984"/>
            <a:ext cx="1484936" cy="384764"/>
          </a:xfrm>
          <a:prstGeom prst="rect">
            <a:avLst/>
          </a:prstGeom>
          <a:ln w="31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defTabSz="456778"/>
            <a:r>
              <a:rPr lang="ja-JP" altLang="en-US" sz="900" b="1" dirty="0">
                <a:solidFill>
                  <a:srgbClr val="FF0000"/>
                </a:solidFill>
                <a:latin typeface="MS PGothic" charset="-128"/>
                <a:ea typeface="MS PGothic" charset="-128"/>
                <a:cs typeface="MS PGothic" charset="-128"/>
              </a:rPr>
              <a:t>実行</a:t>
            </a:r>
            <a:endParaRPr lang="en-US" altLang="ja-JP" sz="900" b="1" dirty="0">
              <a:solidFill>
                <a:srgbClr val="FF0000"/>
              </a:solidFill>
              <a:latin typeface="MS PGothic" charset="-128"/>
              <a:ea typeface="MS PGothic" charset="-128"/>
              <a:cs typeface="MS PGothic" charset="-128"/>
            </a:endParaRPr>
          </a:p>
        </p:txBody>
      </p:sp>
      <p:pic>
        <p:nvPicPr>
          <p:cNvPr id="114" name="Picture 28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46509" y="703087"/>
            <a:ext cx="211442" cy="178766"/>
          </a:xfrm>
          <a:prstGeom prst="rect">
            <a:avLst/>
          </a:prstGeom>
        </p:spPr>
      </p:pic>
      <p:sp>
        <p:nvSpPr>
          <p:cNvPr id="4" name="正方形/長方形 3"/>
          <p:cNvSpPr/>
          <p:nvPr/>
        </p:nvSpPr>
        <p:spPr>
          <a:xfrm>
            <a:off x="528105" y="3110946"/>
            <a:ext cx="8054811" cy="39469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Tree>
    <p:custDataLst>
      <p:tags r:id="rId1"/>
    </p:custDataLst>
    <p:extLst>
      <p:ext uri="{BB962C8B-B14F-4D97-AF65-F5344CB8AC3E}">
        <p14:creationId xmlns:p14="http://schemas.microsoft.com/office/powerpoint/2010/main" val="2043822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2476" y="1020686"/>
            <a:ext cx="6161009" cy="2516453"/>
          </a:xfrm>
        </p:spPr>
        <p:txBody>
          <a:bodyPr/>
          <a:lstStyle/>
          <a:p>
            <a:r>
              <a:rPr lang="ja-JP" altLang="en-US" sz="1600" dirty="0">
                <a:latin typeface="MS PGothic" charset="-128"/>
                <a:ea typeface="MS PGothic" charset="-128"/>
                <a:cs typeface="MS PGothic" charset="-128"/>
              </a:rPr>
              <a:t>次世代マルウェア対策ソリューション＋インシデント対策に有効</a:t>
            </a:r>
          </a:p>
          <a:p>
            <a:r>
              <a:rPr lang="ja-JP" altLang="en-US" sz="1600" b="1" dirty="0">
                <a:solidFill>
                  <a:srgbClr val="FF0000"/>
                </a:solidFill>
                <a:latin typeface="MS PGothic" charset="-128"/>
                <a:ea typeface="MS PGothic" charset="-128"/>
                <a:cs typeface="MS PGothic" charset="-128"/>
              </a:rPr>
              <a:t>クラウドを使った新しいマルウェアの検知・隔離・感染の証跡を提供</a:t>
            </a:r>
          </a:p>
          <a:p>
            <a:pPr lvl="1"/>
            <a:r>
              <a:rPr lang="ja-JP" altLang="en-US" sz="1400" dirty="0">
                <a:latin typeface="MS PGothic" charset="-128"/>
                <a:ea typeface="MS PGothic" charset="-128"/>
                <a:cs typeface="MS PGothic" charset="-128"/>
              </a:rPr>
              <a:t>ハッシュ値をベースにしたマルウェア検知</a:t>
            </a:r>
          </a:p>
          <a:p>
            <a:pPr lvl="1"/>
            <a:r>
              <a:rPr lang="ja-JP" altLang="en-US" sz="1400" dirty="0">
                <a:latin typeface="MS PGothic" charset="-128"/>
                <a:ea typeface="MS PGothic" charset="-128"/>
                <a:cs typeface="MS PGothic" charset="-128"/>
              </a:rPr>
              <a:t>後からマルウェアと発覚したファイルを直ちに隔離</a:t>
            </a:r>
          </a:p>
          <a:p>
            <a:pPr lvl="1"/>
            <a:r>
              <a:rPr lang="ja-JP" altLang="en-US" sz="1400" dirty="0">
                <a:latin typeface="MS PGothic" charset="-128"/>
                <a:ea typeface="MS PGothic" charset="-128"/>
                <a:cs typeface="MS PGothic" charset="-128"/>
              </a:rPr>
              <a:t>マルウェアの感染源、ネットワーク内での拡散状況を可視化</a:t>
            </a:r>
            <a:endParaRPr lang="ja-JP" altLang="en-US" sz="1600" dirty="0">
              <a:latin typeface="MS PGothic" charset="-128"/>
              <a:ea typeface="MS PGothic" charset="-128"/>
              <a:cs typeface="MS PGothic" charset="-128"/>
            </a:endParaRPr>
          </a:p>
          <a:p>
            <a:r>
              <a:rPr lang="ja-JP" altLang="en-US" sz="1600" dirty="0">
                <a:latin typeface="MS PGothic" charset="-128"/>
                <a:ea typeface="MS PGothic" charset="-128"/>
                <a:cs typeface="MS PGothic" charset="-128"/>
              </a:rPr>
              <a:t>パブリック クラウド連携</a:t>
            </a:r>
            <a:r>
              <a:rPr lang="en-US" altLang="ja-JP" sz="1600" dirty="0">
                <a:latin typeface="MS PGothic" charset="-128"/>
                <a:ea typeface="MS PGothic" charset="-128"/>
                <a:cs typeface="MS PGothic" charset="-128"/>
              </a:rPr>
              <a:t>:Windows</a:t>
            </a:r>
            <a:r>
              <a:rPr lang="ja-JP" altLang="en-US" sz="1600" dirty="0" err="1">
                <a:latin typeface="MS PGothic" charset="-128"/>
                <a:ea typeface="MS PGothic" charset="-128"/>
                <a:cs typeface="MS PGothic" charset="-128"/>
              </a:rPr>
              <a:t>、</a:t>
            </a:r>
            <a:r>
              <a:rPr lang="en-US" altLang="ja-JP" sz="1600" dirty="0">
                <a:latin typeface="MS PGothic" charset="-128"/>
                <a:ea typeface="MS PGothic" charset="-128"/>
                <a:cs typeface="MS PGothic" charset="-128"/>
              </a:rPr>
              <a:t>Mac</a:t>
            </a:r>
            <a:r>
              <a:rPr lang="ja-JP" altLang="en-US" sz="1600" dirty="0">
                <a:latin typeface="MS PGothic" charset="-128"/>
                <a:ea typeface="MS PGothic" charset="-128"/>
                <a:cs typeface="MS PGothic" charset="-128"/>
              </a:rPr>
              <a:t> </a:t>
            </a:r>
            <a:r>
              <a:rPr lang="en-US" altLang="ja-JP" sz="1600" dirty="0">
                <a:latin typeface="MS PGothic" charset="-128"/>
                <a:ea typeface="MS PGothic" charset="-128"/>
                <a:cs typeface="MS PGothic" charset="-128"/>
              </a:rPr>
              <a:t>OS</a:t>
            </a:r>
            <a:r>
              <a:rPr lang="ja-JP" altLang="en-US" sz="1600" dirty="0">
                <a:latin typeface="MS PGothic" charset="-128"/>
                <a:ea typeface="MS PGothic" charset="-128"/>
                <a:cs typeface="MS PGothic" charset="-128"/>
              </a:rPr>
              <a:t>、</a:t>
            </a:r>
            <a:r>
              <a:rPr lang="en-US" altLang="ja-JP" sz="1600" dirty="0">
                <a:latin typeface="MS PGothic" charset="-128"/>
                <a:ea typeface="MS PGothic" charset="-128"/>
                <a:cs typeface="MS PGothic" charset="-128"/>
              </a:rPr>
              <a:t>Android</a:t>
            </a:r>
            <a:br>
              <a:rPr lang="en-US" altLang="ja-JP" sz="1600" dirty="0">
                <a:latin typeface="MS PGothic" charset="-128"/>
                <a:ea typeface="MS PGothic" charset="-128"/>
                <a:cs typeface="MS PGothic" charset="-128"/>
              </a:rPr>
            </a:br>
            <a:r>
              <a:rPr lang="ja-JP" altLang="en-US" sz="1600" dirty="0">
                <a:latin typeface="MS PGothic" charset="-128"/>
                <a:ea typeface="MS PGothic" charset="-128"/>
                <a:cs typeface="MS PGothic" charset="-128"/>
              </a:rPr>
              <a:t>プライベート クラウド連携</a:t>
            </a:r>
            <a:r>
              <a:rPr lang="en-US" altLang="ja-JP" sz="1600" dirty="0">
                <a:latin typeface="MS PGothic" charset="-128"/>
                <a:ea typeface="MS PGothic" charset="-128"/>
                <a:cs typeface="MS PGothic" charset="-128"/>
              </a:rPr>
              <a:t>:Windows </a:t>
            </a:r>
            <a:r>
              <a:rPr lang="ja-JP" altLang="en-US" sz="1600" dirty="0">
                <a:latin typeface="MS PGothic" charset="-128"/>
                <a:ea typeface="MS PGothic" charset="-128"/>
                <a:cs typeface="MS PGothic" charset="-128"/>
              </a:rPr>
              <a:t>のみ</a:t>
            </a:r>
          </a:p>
          <a:p>
            <a:r>
              <a:rPr lang="ja-JP" altLang="en-US" sz="1600" dirty="0">
                <a:latin typeface="MS PGothic" charset="-128"/>
                <a:ea typeface="MS PGothic" charset="-128"/>
                <a:cs typeface="MS PGothic" charset="-128"/>
              </a:rPr>
              <a:t>既に稼働しているアンチ ウイルス ソフトウェアとも共存が可能</a:t>
            </a:r>
          </a:p>
        </p:txBody>
      </p:sp>
      <p:sp>
        <p:nvSpPr>
          <p:cNvPr id="3" name="タイトル 2"/>
          <p:cNvSpPr>
            <a:spLocks noGrp="1"/>
          </p:cNvSpPr>
          <p:nvPr>
            <p:ph type="title"/>
          </p:nvPr>
        </p:nvSpPr>
        <p:spPr>
          <a:xfrm>
            <a:off x="437766" y="209562"/>
            <a:ext cx="8345488" cy="731837"/>
          </a:xfrm>
        </p:spPr>
        <p:txBody>
          <a:bodyPr/>
          <a:lstStyle/>
          <a:p>
            <a:r>
              <a:rPr lang="en-US" altLang="ja-JP" sz="2800" dirty="0">
                <a:latin typeface="MS PGothic" charset="-128"/>
                <a:ea typeface="MS PGothic" charset="-128"/>
                <a:cs typeface="MS PGothic" charset="-128"/>
              </a:rPr>
              <a:t>Cisco </a:t>
            </a:r>
            <a:r>
              <a:rPr lang="en-US" altLang="ja-JP" sz="2800" u="sng" dirty="0" smtClean="0">
                <a:latin typeface="MS PGothic" charset="-128"/>
                <a:ea typeface="MS PGothic" charset="-128"/>
                <a:cs typeface="MS PGothic" charset="-128"/>
              </a:rPr>
              <a:t>A</a:t>
            </a:r>
            <a:r>
              <a:rPr lang="en-US" altLang="ja-JP" sz="2800" dirty="0" smtClean="0">
                <a:latin typeface="MS PGothic" charset="-128"/>
                <a:ea typeface="MS PGothic" charset="-128"/>
                <a:cs typeface="MS PGothic" charset="-128"/>
              </a:rPr>
              <a:t>dvanced </a:t>
            </a:r>
            <a:r>
              <a:rPr lang="en-US" altLang="ja-JP" sz="2800" u="sng" dirty="0" smtClean="0">
                <a:latin typeface="MS PGothic" charset="-128"/>
                <a:ea typeface="MS PGothic" charset="-128"/>
                <a:cs typeface="MS PGothic" charset="-128"/>
              </a:rPr>
              <a:t>M</a:t>
            </a:r>
            <a:r>
              <a:rPr lang="en-US" altLang="ja-JP" sz="2800" dirty="0" smtClean="0">
                <a:latin typeface="MS PGothic" charset="-128"/>
                <a:ea typeface="MS PGothic" charset="-128"/>
                <a:cs typeface="MS PGothic" charset="-128"/>
              </a:rPr>
              <a:t>alware </a:t>
            </a:r>
            <a:r>
              <a:rPr lang="en-US" altLang="ja-JP" sz="2800" u="sng" dirty="0" smtClean="0">
                <a:latin typeface="MS PGothic" charset="-128"/>
                <a:ea typeface="MS PGothic" charset="-128"/>
                <a:cs typeface="MS PGothic" charset="-128"/>
              </a:rPr>
              <a:t>P</a:t>
            </a:r>
            <a:r>
              <a:rPr lang="en-US" altLang="ja-JP" sz="2800" dirty="0" smtClean="0">
                <a:latin typeface="MS PGothic" charset="-128"/>
                <a:ea typeface="MS PGothic" charset="-128"/>
                <a:cs typeface="MS PGothic" charset="-128"/>
              </a:rPr>
              <a:t>rotection</a:t>
            </a:r>
            <a:r>
              <a:rPr lang="ja-JP" altLang="en-US" sz="2800" dirty="0" smtClean="0">
                <a:latin typeface="MS PGothic" charset="-128"/>
                <a:ea typeface="MS PGothic" charset="-128"/>
                <a:cs typeface="MS PGothic" charset="-128"/>
              </a:rPr>
              <a:t>（</a:t>
            </a:r>
            <a:r>
              <a:rPr lang="en-US" altLang="ja-JP" sz="2800" dirty="0" smtClean="0">
                <a:latin typeface="MS PGothic" charset="-128"/>
                <a:ea typeface="MS PGothic" charset="-128"/>
                <a:cs typeface="MS PGothic" charset="-128"/>
              </a:rPr>
              <a:t>AMP)</a:t>
            </a:r>
            <a:endParaRPr lang="ja-JP" altLang="en-US" sz="2800" dirty="0">
              <a:latin typeface="MS PGothic" charset="-128"/>
              <a:ea typeface="MS PGothic" charset="-128"/>
              <a:cs typeface="MS PGothic" charset="-128"/>
            </a:endParaRPr>
          </a:p>
        </p:txBody>
      </p:sp>
      <p:sp>
        <p:nvSpPr>
          <p:cNvPr id="4" name="角丸四角形 3"/>
          <p:cNvSpPr/>
          <p:nvPr/>
        </p:nvSpPr>
        <p:spPr>
          <a:xfrm>
            <a:off x="5890348" y="2999624"/>
            <a:ext cx="3132458" cy="167181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latin typeface="MS PGothic" charset="-128"/>
              <a:ea typeface="MS PGothic" charset="-128"/>
              <a:cs typeface="MS PGothic" charset="-128"/>
            </a:endParaRPr>
          </a:p>
        </p:txBody>
      </p:sp>
      <p:sp>
        <p:nvSpPr>
          <p:cNvPr id="5" name="フローチャート: 書類 4"/>
          <p:cNvSpPr/>
          <p:nvPr/>
        </p:nvSpPr>
        <p:spPr>
          <a:xfrm>
            <a:off x="7367390" y="3803866"/>
            <a:ext cx="804249" cy="770420"/>
          </a:xfrm>
          <a:prstGeom prst="flowChartDocumen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S PGothic" charset="-128"/>
              <a:ea typeface="MS PGothic" charset="-128"/>
              <a:cs typeface="MS PGothic" charset="-128"/>
            </a:endParaRPr>
          </a:p>
        </p:txBody>
      </p:sp>
      <p:sp>
        <p:nvSpPr>
          <p:cNvPr id="6" name="テキスト ボックス 5"/>
          <p:cNvSpPr txBox="1"/>
          <p:nvPr/>
        </p:nvSpPr>
        <p:spPr>
          <a:xfrm>
            <a:off x="7360737" y="4010127"/>
            <a:ext cx="792205" cy="307777"/>
          </a:xfrm>
          <a:prstGeom prst="rect">
            <a:avLst/>
          </a:prstGeom>
          <a:noFill/>
        </p:spPr>
        <p:txBody>
          <a:bodyPr wrap="none" rtlCol="0">
            <a:spAutoFit/>
          </a:bodyPr>
          <a:lstStyle/>
          <a:p>
            <a:r>
              <a:rPr lang="ja-JP" altLang="en-US" sz="1400" dirty="0">
                <a:solidFill>
                  <a:schemeClr val="bg2"/>
                </a:solidFill>
                <a:latin typeface="MS PGothic" charset="-128"/>
                <a:ea typeface="MS PGothic" charset="-128"/>
                <a:cs typeface="MS PGothic" charset="-128"/>
              </a:rPr>
              <a:t>ファイル</a:t>
            </a:r>
          </a:p>
        </p:txBody>
      </p:sp>
      <p:sp>
        <p:nvSpPr>
          <p:cNvPr id="7" name="雲 6"/>
          <p:cNvSpPr/>
          <p:nvPr/>
        </p:nvSpPr>
        <p:spPr>
          <a:xfrm>
            <a:off x="6066630" y="891502"/>
            <a:ext cx="2850229" cy="1024466"/>
          </a:xfrm>
          <a:prstGeom prst="cloud">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a:solidFill>
                  <a:srgbClr val="000000"/>
                </a:solidFill>
                <a:latin typeface="MS PGothic" charset="-128"/>
                <a:ea typeface="MS PGothic" charset="-128"/>
                <a:cs typeface="MS PGothic" charset="-128"/>
              </a:rPr>
              <a:t>クラウド</a:t>
            </a:r>
          </a:p>
        </p:txBody>
      </p:sp>
      <p:cxnSp>
        <p:nvCxnSpPr>
          <p:cNvPr id="8" name="直線矢印コネクタ 7"/>
          <p:cNvCxnSpPr/>
          <p:nvPr/>
        </p:nvCxnSpPr>
        <p:spPr>
          <a:xfrm>
            <a:off x="7647072" y="1662545"/>
            <a:ext cx="32816" cy="731676"/>
          </a:xfrm>
          <a:prstGeom prst="straightConnector1">
            <a:avLst/>
          </a:prstGeom>
          <a:ln w="57150" cmpd="sng">
            <a:solidFill>
              <a:srgbClr val="FF0000"/>
            </a:solidFill>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円柱 8"/>
          <p:cNvSpPr/>
          <p:nvPr/>
        </p:nvSpPr>
        <p:spPr>
          <a:xfrm>
            <a:off x="7204692" y="397378"/>
            <a:ext cx="1134533" cy="770467"/>
          </a:xfrm>
          <a:prstGeom prst="can">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S PGothic" charset="-128"/>
                <a:ea typeface="MS PGothic" charset="-128"/>
                <a:cs typeface="MS PGothic" charset="-128"/>
              </a:rPr>
              <a:t>マルウェアハッシュ</a:t>
            </a:r>
            <a:r>
              <a:rPr lang="en-US" altLang="ja-JP" sz="1400" dirty="0">
                <a:latin typeface="MS PGothic" charset="-128"/>
                <a:ea typeface="MS PGothic" charset="-128"/>
                <a:cs typeface="MS PGothic" charset="-128"/>
              </a:rPr>
              <a:t>DB</a:t>
            </a:r>
            <a:endParaRPr lang="ja-JP" altLang="en-US" sz="1400" dirty="0">
              <a:latin typeface="MS PGothic" charset="-128"/>
              <a:ea typeface="MS PGothic" charset="-128"/>
              <a:cs typeface="MS PGothic" charset="-128"/>
            </a:endParaRPr>
          </a:p>
        </p:txBody>
      </p:sp>
      <p:sp>
        <p:nvSpPr>
          <p:cNvPr id="10" name="角丸四角形 9"/>
          <p:cNvSpPr/>
          <p:nvPr/>
        </p:nvSpPr>
        <p:spPr>
          <a:xfrm>
            <a:off x="7187026" y="2404702"/>
            <a:ext cx="981725" cy="42559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altLang="ja-JP" sz="700" dirty="0">
                <a:solidFill>
                  <a:schemeClr val="tx1">
                    <a:lumMod val="20000"/>
                    <a:lumOff val="80000"/>
                  </a:schemeClr>
                </a:solidFill>
                <a:latin typeface="MS PGothic" charset="-128"/>
                <a:ea typeface="MS PGothic" charset="-128"/>
                <a:cs typeface="MS PGothic" charset="-128"/>
              </a:rPr>
              <a:t>9a9de323dc2ba4059c3eb10d20e8b93a4cc44c9</a:t>
            </a:r>
          </a:p>
        </p:txBody>
      </p:sp>
      <p:pic>
        <p:nvPicPr>
          <p:cNvPr id="11" name="図 10" descr="cap.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5192" y="1043177"/>
            <a:ext cx="964819" cy="760325"/>
          </a:xfrm>
          <a:prstGeom prst="rect">
            <a:avLst/>
          </a:prstGeom>
          <a:ln w="9525" cap="sq" cmpd="sng">
            <a:solidFill>
              <a:srgbClr val="000000"/>
            </a:solidFill>
            <a:prstDash val="solid"/>
            <a:miter lim="800000"/>
          </a:ln>
          <a:effectLst>
            <a:outerShdw blurRad="50800" dist="38100" dir="2700000" algn="tl" rotWithShape="0">
              <a:srgbClr val="000000">
                <a:alpha val="43000"/>
              </a:srgbClr>
            </a:outerShdw>
          </a:effectLst>
        </p:spPr>
      </p:pic>
      <p:sp>
        <p:nvSpPr>
          <p:cNvPr id="12" name="テキスト ボックス 11"/>
          <p:cNvSpPr txBox="1"/>
          <p:nvPr/>
        </p:nvSpPr>
        <p:spPr>
          <a:xfrm>
            <a:off x="7762577" y="1803502"/>
            <a:ext cx="1300356" cy="276999"/>
          </a:xfrm>
          <a:prstGeom prst="rect">
            <a:avLst/>
          </a:prstGeom>
          <a:noFill/>
        </p:spPr>
        <p:txBody>
          <a:bodyPr wrap="none" rtlCol="0">
            <a:spAutoFit/>
          </a:bodyPr>
          <a:lstStyle/>
          <a:p>
            <a:r>
              <a:rPr lang="ja-JP" altLang="en-US" sz="1200" dirty="0">
                <a:solidFill>
                  <a:srgbClr val="FF0000"/>
                </a:solidFill>
                <a:latin typeface="MS PGothic" charset="-128"/>
                <a:ea typeface="MS PGothic" charset="-128"/>
                <a:cs typeface="MS PGothic" charset="-128"/>
              </a:rPr>
              <a:t>クラウド ポータル</a:t>
            </a:r>
          </a:p>
        </p:txBody>
      </p:sp>
      <p:sp>
        <p:nvSpPr>
          <p:cNvPr id="13" name="テキスト ボックス 12"/>
          <p:cNvSpPr txBox="1"/>
          <p:nvPr/>
        </p:nvSpPr>
        <p:spPr>
          <a:xfrm>
            <a:off x="5873443" y="4278501"/>
            <a:ext cx="1317990" cy="276999"/>
          </a:xfrm>
          <a:prstGeom prst="rect">
            <a:avLst/>
          </a:prstGeom>
          <a:noFill/>
        </p:spPr>
        <p:txBody>
          <a:bodyPr wrap="none" rtlCol="0">
            <a:spAutoFit/>
          </a:bodyPr>
          <a:lstStyle/>
          <a:p>
            <a:r>
              <a:rPr lang="en-US" altLang="ja-JP" sz="1200" dirty="0">
                <a:solidFill>
                  <a:schemeClr val="bg1"/>
                </a:solidFill>
                <a:latin typeface="MS PGothic" charset="-128"/>
                <a:ea typeface="MS PGothic" charset="-128"/>
                <a:cs typeface="MS PGothic" charset="-128"/>
              </a:rPr>
              <a:t>Win/Mac/Android</a:t>
            </a:r>
            <a:endParaRPr lang="ja-JP" altLang="en-US" sz="1200" dirty="0">
              <a:solidFill>
                <a:schemeClr val="bg1"/>
              </a:solidFill>
              <a:latin typeface="MS PGothic" charset="-128"/>
              <a:ea typeface="MS PGothic" charset="-128"/>
              <a:cs typeface="MS PGothic" charset="-128"/>
            </a:endParaRPr>
          </a:p>
        </p:txBody>
      </p:sp>
      <p:sp>
        <p:nvSpPr>
          <p:cNvPr id="14" name="Rectangle 3"/>
          <p:cNvSpPr/>
          <p:nvPr/>
        </p:nvSpPr>
        <p:spPr>
          <a:xfrm>
            <a:off x="6018354" y="4871731"/>
            <a:ext cx="2901365" cy="261610"/>
          </a:xfrm>
          <a:prstGeom prst="rect">
            <a:avLst/>
          </a:prstGeom>
        </p:spPr>
        <p:txBody>
          <a:bodyPr wrap="square">
            <a:spAutoFit/>
          </a:bodyPr>
          <a:lstStyle/>
          <a:p>
            <a:r>
              <a:rPr lang="ja-JP" altLang="en-US" sz="1100" dirty="0">
                <a:latin typeface="MS PGothic" charset="-128"/>
                <a:ea typeface="MS PGothic" charset="-128"/>
                <a:cs typeface="MS PGothic" charset="-128"/>
              </a:rPr>
              <a:t>エンドポイント向け</a:t>
            </a:r>
            <a:r>
              <a:rPr lang="en-US" altLang="ja-JP" sz="1100" dirty="0">
                <a:latin typeface="MS PGothic" charset="-128"/>
                <a:ea typeface="MS PGothic" charset="-128"/>
                <a:cs typeface="MS PGothic" charset="-128"/>
              </a:rPr>
              <a:t> Cisco AMP</a:t>
            </a:r>
            <a:r>
              <a:rPr lang="ja-JP" altLang="en-US" sz="1100" dirty="0">
                <a:latin typeface="MS PGothic" charset="-128"/>
                <a:ea typeface="MS PGothic" charset="-128"/>
                <a:cs typeface="MS PGothic" charset="-128"/>
              </a:rPr>
              <a:t>概念図</a:t>
            </a:r>
            <a:endParaRPr lang="en-US" sz="1100" dirty="0">
              <a:latin typeface="MS PGothic" charset="-128"/>
              <a:ea typeface="MS PGothic" charset="-128"/>
              <a:cs typeface="MS PGothic" charset="-128"/>
            </a:endParaRPr>
          </a:p>
        </p:txBody>
      </p:sp>
      <p:sp>
        <p:nvSpPr>
          <p:cNvPr id="15" name="テキスト ボックス 24"/>
          <p:cNvSpPr txBox="1"/>
          <p:nvPr/>
        </p:nvSpPr>
        <p:spPr>
          <a:xfrm>
            <a:off x="5987601" y="1946941"/>
            <a:ext cx="1824542" cy="430887"/>
          </a:xfrm>
          <a:prstGeom prst="rect">
            <a:avLst/>
          </a:prstGeom>
          <a:noFill/>
        </p:spPr>
        <p:txBody>
          <a:bodyPr wrap="square" rtlCol="0">
            <a:spAutoFit/>
          </a:bodyPr>
          <a:lstStyle/>
          <a:p>
            <a:r>
              <a:rPr lang="ja-JP" altLang="en-US" sz="1100" dirty="0">
                <a:latin typeface="MS PGothic" charset="-128"/>
                <a:ea typeface="MS PGothic" charset="-128"/>
                <a:cs typeface="MS PGothic" charset="-128"/>
              </a:rPr>
              <a:t>ファイルから生成された</a:t>
            </a:r>
            <a:endParaRPr lang="en-US" altLang="ja-JP" sz="1100" dirty="0">
              <a:latin typeface="MS PGothic" charset="-128"/>
              <a:ea typeface="MS PGothic" charset="-128"/>
              <a:cs typeface="MS PGothic" charset="-128"/>
            </a:endParaRPr>
          </a:p>
          <a:p>
            <a:r>
              <a:rPr lang="ja-JP" altLang="en-US" sz="1100" dirty="0">
                <a:latin typeface="MS PGothic" charset="-128"/>
                <a:ea typeface="MS PGothic" charset="-128"/>
                <a:cs typeface="MS PGothic" charset="-128"/>
              </a:rPr>
              <a:t>ハッシュ値</a:t>
            </a:r>
            <a:endParaRPr lang="en-US" altLang="ja-JP" sz="1100" dirty="0">
              <a:latin typeface="MS PGothic" charset="-128"/>
              <a:ea typeface="MS PGothic" charset="-128"/>
              <a:cs typeface="MS PGothic" charset="-128"/>
            </a:endParaRPr>
          </a:p>
        </p:txBody>
      </p:sp>
      <p:sp>
        <p:nvSpPr>
          <p:cNvPr id="19" name="Up Arrow 14"/>
          <p:cNvSpPr/>
          <p:nvPr/>
        </p:nvSpPr>
        <p:spPr>
          <a:xfrm>
            <a:off x="7611756" y="2866201"/>
            <a:ext cx="179684" cy="902054"/>
          </a:xfrm>
          <a:prstGeom prst="upArrow">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0" name="フローチャート: 代替処理 19"/>
          <p:cNvSpPr/>
          <p:nvPr/>
        </p:nvSpPr>
        <p:spPr>
          <a:xfrm>
            <a:off x="6675528" y="3129000"/>
            <a:ext cx="2045851" cy="462620"/>
          </a:xfrm>
          <a:prstGeom prst="flowChartAlternateProcess">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latin typeface="MS PGothic" charset="-128"/>
              <a:ea typeface="MS PGothic" charset="-128"/>
              <a:cs typeface="MS PGothic" charset="-128"/>
            </a:endParaRPr>
          </a:p>
        </p:txBody>
      </p:sp>
      <p:sp>
        <p:nvSpPr>
          <p:cNvPr id="21" name="Freeform 131"/>
          <p:cNvSpPr>
            <a:spLocks noEditPoints="1"/>
          </p:cNvSpPr>
          <p:nvPr/>
        </p:nvSpPr>
        <p:spPr bwMode="auto">
          <a:xfrm>
            <a:off x="7434093" y="3239086"/>
            <a:ext cx="299705" cy="309348"/>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rgbClr val="FF6600"/>
          </a:solid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kern="0" dirty="0">
              <a:solidFill>
                <a:srgbClr val="0096D6"/>
              </a:solidFill>
              <a:latin typeface="MS PGothic" charset="-128"/>
              <a:ea typeface="MS PGothic" charset="-128"/>
              <a:cs typeface="MS PGothic" charset="-128"/>
            </a:endParaRPr>
          </a:p>
        </p:txBody>
      </p:sp>
      <p:sp>
        <p:nvSpPr>
          <p:cNvPr id="22" name="テキスト ボックス 24"/>
          <p:cNvSpPr txBox="1"/>
          <p:nvPr/>
        </p:nvSpPr>
        <p:spPr>
          <a:xfrm>
            <a:off x="6838694" y="3229218"/>
            <a:ext cx="1100532" cy="338554"/>
          </a:xfrm>
          <a:prstGeom prst="rect">
            <a:avLst/>
          </a:prstGeom>
          <a:noFill/>
        </p:spPr>
        <p:txBody>
          <a:bodyPr wrap="square" rtlCol="0">
            <a:spAutoFit/>
          </a:bodyPr>
          <a:lstStyle/>
          <a:p>
            <a:r>
              <a:rPr lang="en-US" altLang="ja-JP" sz="1600" dirty="0">
                <a:solidFill>
                  <a:schemeClr val="bg1"/>
                </a:solidFill>
                <a:latin typeface="MS PGothic" charset="-128"/>
                <a:ea typeface="MS PGothic" charset="-128"/>
                <a:cs typeface="MS PGothic" charset="-128"/>
              </a:rPr>
              <a:t>AMP </a:t>
            </a:r>
            <a:endParaRPr lang="ja-JP" altLang="en-US" sz="1600" dirty="0">
              <a:solidFill>
                <a:schemeClr val="bg1"/>
              </a:solidFill>
              <a:latin typeface="MS PGothic" charset="-128"/>
              <a:ea typeface="MS PGothic" charset="-128"/>
              <a:cs typeface="MS PGothic" charset="-128"/>
            </a:endParaRPr>
          </a:p>
        </p:txBody>
      </p:sp>
      <p:sp>
        <p:nvSpPr>
          <p:cNvPr id="23" name="Freeform 131"/>
          <p:cNvSpPr>
            <a:spLocks noEditPoints="1"/>
          </p:cNvSpPr>
          <p:nvPr/>
        </p:nvSpPr>
        <p:spPr bwMode="auto">
          <a:xfrm>
            <a:off x="7793908" y="3239462"/>
            <a:ext cx="299705" cy="309348"/>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rgbClr val="0096D6"/>
          </a:solid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kern="0" dirty="0">
              <a:solidFill>
                <a:srgbClr val="0096D6"/>
              </a:solidFill>
              <a:latin typeface="MS PGothic" charset="-128"/>
              <a:ea typeface="MS PGothic" charset="-128"/>
              <a:cs typeface="MS PGothic" charset="-128"/>
            </a:endParaRPr>
          </a:p>
        </p:txBody>
      </p:sp>
      <p:sp>
        <p:nvSpPr>
          <p:cNvPr id="24" name="Freeform 131"/>
          <p:cNvSpPr>
            <a:spLocks noEditPoints="1"/>
          </p:cNvSpPr>
          <p:nvPr/>
        </p:nvSpPr>
        <p:spPr bwMode="auto">
          <a:xfrm>
            <a:off x="8178323" y="3235943"/>
            <a:ext cx="299705" cy="309348"/>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kern="0" dirty="0">
              <a:solidFill>
                <a:srgbClr val="0096D6"/>
              </a:solidFill>
              <a:latin typeface="MS PGothic" charset="-128"/>
              <a:ea typeface="MS PGothic" charset="-128"/>
              <a:cs typeface="MS PGothic" charset="-128"/>
            </a:endParaRPr>
          </a:p>
        </p:txBody>
      </p:sp>
      <p:grpSp>
        <p:nvGrpSpPr>
          <p:cNvPr id="31" name="図形グループ 30"/>
          <p:cNvGrpSpPr/>
          <p:nvPr/>
        </p:nvGrpSpPr>
        <p:grpSpPr>
          <a:xfrm>
            <a:off x="5345292" y="3463618"/>
            <a:ext cx="1505341" cy="872438"/>
            <a:chOff x="4725803" y="3191590"/>
            <a:chExt cx="2112891" cy="1224551"/>
          </a:xfrm>
        </p:grpSpPr>
        <p:grpSp>
          <p:nvGrpSpPr>
            <p:cNvPr id="27" name="Group 6"/>
            <p:cNvGrpSpPr/>
            <p:nvPr/>
          </p:nvGrpSpPr>
          <p:grpSpPr>
            <a:xfrm>
              <a:off x="4725803" y="3191590"/>
              <a:ext cx="2112891" cy="1224551"/>
              <a:chOff x="1079500" y="2423750"/>
              <a:chExt cx="5253287" cy="2999150"/>
            </a:xfrm>
          </p:grpSpPr>
          <p:pic>
            <p:nvPicPr>
              <p:cNvPr id="29"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0" b="99682" l="364" r="100000"/>
                        </a14:imgEffect>
                      </a14:imgLayer>
                    </a14:imgProps>
                  </a:ext>
                  <a:ext uri="{28A0092B-C50C-407E-A947-70E740481C1C}">
                    <a14:useLocalDpi xmlns:a14="http://schemas.microsoft.com/office/drawing/2010/main"/>
                  </a:ext>
                </a:extLst>
              </a:blip>
              <a:stretch>
                <a:fillRect/>
              </a:stretch>
            </p:blipFill>
            <p:spPr>
              <a:xfrm>
                <a:off x="1079500" y="2423750"/>
                <a:ext cx="5253287" cy="2999150"/>
              </a:xfrm>
              <a:prstGeom prst="rect">
                <a:avLst/>
              </a:prstGeom>
            </p:spPr>
          </p:pic>
          <p:pic>
            <p:nvPicPr>
              <p:cNvPr id="30"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06755" y="2656430"/>
                <a:ext cx="3383188" cy="1909915"/>
              </a:xfrm>
              <a:prstGeom prst="rect">
                <a:avLst/>
              </a:prstGeom>
            </p:spPr>
          </p:pic>
        </p:grpSp>
        <p:pic>
          <p:nvPicPr>
            <p:cNvPr id="28" name="Picture 13" descr="1.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0009" y="3480399"/>
              <a:ext cx="581014" cy="557629"/>
            </a:xfrm>
            <a:prstGeom prst="rect">
              <a:avLst/>
            </a:prstGeom>
          </p:spPr>
        </p:pic>
      </p:grpSp>
      <p:pic>
        <p:nvPicPr>
          <p:cNvPr id="32" name="Picture 3" descr="SF8K2U.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29549" y="4256402"/>
            <a:ext cx="1342363" cy="528143"/>
          </a:xfrm>
          <a:prstGeom prst="rect">
            <a:avLst/>
          </a:prstGeom>
          <a:noFill/>
          <a:ln w="9525">
            <a:noFill/>
            <a:miter lim="800000"/>
            <a:headEnd/>
            <a:tailEnd/>
          </a:ln>
        </p:spPr>
      </p:pic>
      <p:sp>
        <p:nvSpPr>
          <p:cNvPr id="36" name="テキスト ボックス 35"/>
          <p:cNvSpPr txBox="1"/>
          <p:nvPr/>
        </p:nvSpPr>
        <p:spPr>
          <a:xfrm>
            <a:off x="2986561" y="3807588"/>
            <a:ext cx="1420582" cy="338554"/>
          </a:xfrm>
          <a:prstGeom prst="rect">
            <a:avLst/>
          </a:prstGeom>
          <a:noFill/>
        </p:spPr>
        <p:txBody>
          <a:bodyPr wrap="none" rtlCol="0">
            <a:spAutoFit/>
          </a:bodyPr>
          <a:lstStyle/>
          <a:p>
            <a:r>
              <a:rPr lang="ja-JP" altLang="en-US" sz="1600" dirty="0">
                <a:latin typeface="MS PGothic" charset="-128"/>
                <a:ea typeface="MS PGothic" charset="-128"/>
                <a:cs typeface="MS PGothic" charset="-128"/>
              </a:rPr>
              <a:t>ネットワーク型</a:t>
            </a:r>
          </a:p>
        </p:txBody>
      </p:sp>
      <p:sp>
        <p:nvSpPr>
          <p:cNvPr id="39" name="テキスト ボックス 38"/>
          <p:cNvSpPr txBox="1"/>
          <p:nvPr/>
        </p:nvSpPr>
        <p:spPr>
          <a:xfrm>
            <a:off x="1154604" y="4767993"/>
            <a:ext cx="1508746" cy="246221"/>
          </a:xfrm>
          <a:prstGeom prst="rect">
            <a:avLst/>
          </a:prstGeom>
          <a:noFill/>
        </p:spPr>
        <p:txBody>
          <a:bodyPr wrap="none" rtlCol="0">
            <a:spAutoFit/>
          </a:bodyPr>
          <a:lstStyle/>
          <a:p>
            <a:r>
              <a:rPr lang="en-US" altLang="ja-JP" sz="1000" dirty="0">
                <a:latin typeface="MS PGothic" charset="-128"/>
                <a:ea typeface="MS PGothic" charset="-128"/>
                <a:cs typeface="MS PGothic" charset="-128"/>
              </a:rPr>
              <a:t>Email Security Appliance</a:t>
            </a:r>
            <a:endParaRPr lang="ja-JP" altLang="en-US" sz="1000" dirty="0">
              <a:latin typeface="MS PGothic" charset="-128"/>
              <a:ea typeface="MS PGothic" charset="-128"/>
              <a:cs typeface="MS PGothic" charset="-128"/>
            </a:endParaRPr>
          </a:p>
        </p:txBody>
      </p:sp>
      <p:sp>
        <p:nvSpPr>
          <p:cNvPr id="40" name="テキスト ボックス 39"/>
          <p:cNvSpPr txBox="1"/>
          <p:nvPr/>
        </p:nvSpPr>
        <p:spPr>
          <a:xfrm>
            <a:off x="3340922" y="4776269"/>
            <a:ext cx="1449436" cy="246221"/>
          </a:xfrm>
          <a:prstGeom prst="rect">
            <a:avLst/>
          </a:prstGeom>
          <a:noFill/>
        </p:spPr>
        <p:txBody>
          <a:bodyPr wrap="none" rtlCol="0">
            <a:spAutoFit/>
          </a:bodyPr>
          <a:lstStyle/>
          <a:p>
            <a:r>
              <a:rPr lang="en-US" altLang="ja-JP" sz="1000" dirty="0">
                <a:latin typeface="MS PGothic" charset="-128"/>
                <a:ea typeface="MS PGothic" charset="-128"/>
                <a:cs typeface="MS PGothic" charset="-128"/>
              </a:rPr>
              <a:t>Web Security Appliance</a:t>
            </a:r>
            <a:endParaRPr lang="ja-JP" altLang="en-US" sz="1000" dirty="0">
              <a:latin typeface="MS PGothic" charset="-128"/>
              <a:ea typeface="MS PGothic" charset="-128"/>
              <a:cs typeface="MS PGothic" charset="-128"/>
            </a:endParaRPr>
          </a:p>
        </p:txBody>
      </p:sp>
      <p:grpSp>
        <p:nvGrpSpPr>
          <p:cNvPr id="41" name="図形グループ 30"/>
          <p:cNvGrpSpPr/>
          <p:nvPr/>
        </p:nvGrpSpPr>
        <p:grpSpPr>
          <a:xfrm>
            <a:off x="960129" y="4120346"/>
            <a:ext cx="1175692" cy="673287"/>
            <a:chOff x="4725803" y="3191590"/>
            <a:chExt cx="2112891" cy="1224551"/>
          </a:xfrm>
        </p:grpSpPr>
        <p:grpSp>
          <p:nvGrpSpPr>
            <p:cNvPr id="42" name="Group 6"/>
            <p:cNvGrpSpPr/>
            <p:nvPr/>
          </p:nvGrpSpPr>
          <p:grpSpPr>
            <a:xfrm>
              <a:off x="4725803" y="3191590"/>
              <a:ext cx="2112891" cy="1224551"/>
              <a:chOff x="1079500" y="2423750"/>
              <a:chExt cx="5253287" cy="2999150"/>
            </a:xfrm>
          </p:grpSpPr>
          <p:pic>
            <p:nvPicPr>
              <p:cNvPr id="44"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0" b="99682" l="364" r="100000"/>
                        </a14:imgEffect>
                      </a14:imgLayer>
                    </a14:imgProps>
                  </a:ext>
                  <a:ext uri="{28A0092B-C50C-407E-A947-70E740481C1C}">
                    <a14:useLocalDpi xmlns:a14="http://schemas.microsoft.com/office/drawing/2010/main"/>
                  </a:ext>
                </a:extLst>
              </a:blip>
              <a:stretch>
                <a:fillRect/>
              </a:stretch>
            </p:blipFill>
            <p:spPr>
              <a:xfrm>
                <a:off x="1079500" y="2423750"/>
                <a:ext cx="5253287" cy="2999150"/>
              </a:xfrm>
              <a:prstGeom prst="rect">
                <a:avLst/>
              </a:prstGeom>
            </p:spPr>
          </p:pic>
          <p:pic>
            <p:nvPicPr>
              <p:cNvPr id="45"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06755" y="2656430"/>
                <a:ext cx="3383188" cy="1909915"/>
              </a:xfrm>
              <a:prstGeom prst="rect">
                <a:avLst/>
              </a:prstGeom>
            </p:spPr>
          </p:pic>
        </p:grpSp>
        <p:pic>
          <p:nvPicPr>
            <p:cNvPr id="43" name="Picture 13" descr="1.tif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50009" y="3480399"/>
              <a:ext cx="581014" cy="557629"/>
            </a:xfrm>
            <a:prstGeom prst="rect">
              <a:avLst/>
            </a:prstGeom>
          </p:spPr>
        </p:pic>
      </p:grpSp>
      <p:sp>
        <p:nvSpPr>
          <p:cNvPr id="46" name="テキスト ボックス 45"/>
          <p:cNvSpPr txBox="1"/>
          <p:nvPr/>
        </p:nvSpPr>
        <p:spPr>
          <a:xfrm>
            <a:off x="652093" y="3786307"/>
            <a:ext cx="1574470" cy="338554"/>
          </a:xfrm>
          <a:prstGeom prst="rect">
            <a:avLst/>
          </a:prstGeom>
          <a:noFill/>
        </p:spPr>
        <p:txBody>
          <a:bodyPr wrap="none" rtlCol="0">
            <a:spAutoFit/>
          </a:bodyPr>
          <a:lstStyle/>
          <a:p>
            <a:r>
              <a:rPr lang="ja-JP" altLang="en-US" sz="1600" dirty="0">
                <a:latin typeface="MS PGothic" charset="-128"/>
                <a:ea typeface="MS PGothic" charset="-128"/>
                <a:cs typeface="MS PGothic" charset="-128"/>
              </a:rPr>
              <a:t>エンドポイント型</a:t>
            </a:r>
          </a:p>
        </p:txBody>
      </p:sp>
      <p:pic>
        <p:nvPicPr>
          <p:cNvPr id="47" name="Picture 37" descr="\\Mv-fs\projects\Cisco\10-0539_Beth_Cole\Source\HKK06040_S670_small.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97039" y="4157360"/>
            <a:ext cx="1734351" cy="586396"/>
          </a:xfrm>
          <a:prstGeom prst="rect">
            <a:avLst/>
          </a:prstGeom>
          <a:noFill/>
          <a:ln w="9525">
            <a:noFill/>
            <a:miter lim="800000"/>
            <a:headEnd/>
            <a:tailEnd/>
          </a:ln>
        </p:spPr>
      </p:pic>
    </p:spTree>
    <p:extLst>
      <p:ext uri="{BB962C8B-B14F-4D97-AF65-F5344CB8AC3E}">
        <p14:creationId xmlns:p14="http://schemas.microsoft.com/office/powerpoint/2010/main" val="1734299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ular Callout 46"/>
          <p:cNvSpPr/>
          <p:nvPr/>
        </p:nvSpPr>
        <p:spPr>
          <a:xfrm flipV="1">
            <a:off x="3212417" y="3530059"/>
            <a:ext cx="4722102" cy="1559518"/>
          </a:xfrm>
          <a:prstGeom prst="wedgeRoundRectCallout">
            <a:avLst>
              <a:gd name="adj1" fmla="val -43451"/>
              <a:gd name="adj2" fmla="val 60053"/>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smtClean="0">
              <a:latin typeface="MS PGothic" charset="-128"/>
              <a:ea typeface="MS PGothic" charset="-128"/>
              <a:cs typeface="MS PGothic" charset="-128"/>
            </a:endParaRPr>
          </a:p>
        </p:txBody>
      </p:sp>
      <p:sp>
        <p:nvSpPr>
          <p:cNvPr id="57" name="cloud"/>
          <p:cNvSpPr>
            <a:spLocks/>
          </p:cNvSpPr>
          <p:nvPr/>
        </p:nvSpPr>
        <p:spPr bwMode="auto">
          <a:xfrm>
            <a:off x="5043319" y="831940"/>
            <a:ext cx="3966307" cy="2373941"/>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11535" rIns="91412" bIns="45706" rtlCol="0" anchor="b"/>
          <a:lstStyle/>
          <a:p>
            <a:pPr algn="ctr"/>
            <a:r>
              <a:rPr lang="en-US" altLang="ja-JP" sz="1000" dirty="0" smtClean="0">
                <a:solidFill>
                  <a:schemeClr val="tx1"/>
                </a:solidFill>
                <a:latin typeface="MS PGothic" charset="-128"/>
                <a:ea typeface="MS PGothic" charset="-128"/>
                <a:cs typeface="MS PGothic" charset="-128"/>
              </a:rPr>
              <a:t>Collective Security Intelligence </a:t>
            </a:r>
            <a:r>
              <a:rPr lang="ja-JP" altLang="en-US" sz="1000" dirty="0" smtClean="0">
                <a:solidFill>
                  <a:schemeClr val="tx1"/>
                </a:solidFill>
                <a:latin typeface="MS PGothic" charset="-128"/>
                <a:ea typeface="MS PGothic" charset="-128"/>
                <a:cs typeface="MS PGothic" charset="-128"/>
              </a:rPr>
              <a:t>クラウド</a:t>
            </a:r>
            <a:endParaRPr lang="ja-JP" altLang="en-US" sz="1000" dirty="0">
              <a:solidFill>
                <a:schemeClr val="tx1"/>
              </a:solidFill>
              <a:latin typeface="MS PGothic" charset="-128"/>
              <a:ea typeface="MS PGothic" charset="-128"/>
              <a:cs typeface="MS PGothic" charset="-128"/>
            </a:endParaRPr>
          </a:p>
        </p:txBody>
      </p:sp>
      <p:sp>
        <p:nvSpPr>
          <p:cNvPr id="58" name="Freeform 57"/>
          <p:cNvSpPr>
            <a:spLocks/>
          </p:cNvSpPr>
          <p:nvPr/>
        </p:nvSpPr>
        <p:spPr bwMode="auto">
          <a:xfrm>
            <a:off x="4990143" y="826001"/>
            <a:ext cx="4063664" cy="2366361"/>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rgbClr val="F2F2F2">
              <a:alpha val="10000"/>
            </a:srgbClr>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71473" tIns="171473" rIns="171473" bIns="171473" rtlCol="0" anchor="ctr"/>
          <a:lstStyle/>
          <a:p>
            <a:pPr>
              <a:spcAft>
                <a:spcPts val="1050"/>
              </a:spcAft>
            </a:pPr>
            <a:endParaRPr lang="ja-JP" altLang="en-US">
              <a:solidFill>
                <a:srgbClr val="FFFFFF"/>
              </a:solidFill>
              <a:latin typeface="MS PGothic" charset="-128"/>
              <a:ea typeface="MS PGothic" charset="-128"/>
              <a:cs typeface="MS PGothic" charset="-128"/>
            </a:endParaRPr>
          </a:p>
        </p:txBody>
      </p:sp>
      <p:sp>
        <p:nvSpPr>
          <p:cNvPr id="5" name="テキスト ボックス 387"/>
          <p:cNvSpPr txBox="1"/>
          <p:nvPr/>
        </p:nvSpPr>
        <p:spPr>
          <a:xfrm>
            <a:off x="7236157" y="2682090"/>
            <a:ext cx="1701735" cy="369328"/>
          </a:xfrm>
          <a:prstGeom prst="rect">
            <a:avLst/>
          </a:prstGeom>
          <a:noFill/>
        </p:spPr>
        <p:txBody>
          <a:bodyPr wrap="square" lIns="91436" tIns="45718" rIns="91436" bIns="45718" rtlCol="0">
            <a:spAutoFit/>
          </a:bodyPr>
          <a:lstStyle/>
          <a:p>
            <a:pPr algn="ctr"/>
            <a:r>
              <a:rPr kumimoji="1" lang="en-US" altLang="ja-JP" dirty="0" smtClean="0">
                <a:latin typeface="MS PGothic" charset="-128"/>
                <a:ea typeface="MS PGothic" charset="-128"/>
                <a:cs typeface="MS PGothic" charset="-128"/>
              </a:rPr>
              <a:t>AMP Cloud</a:t>
            </a:r>
            <a:endParaRPr kumimoji="1" lang="ja-JP" altLang="en-US" dirty="0">
              <a:latin typeface="MS PGothic" charset="-128"/>
              <a:ea typeface="MS PGothic" charset="-128"/>
              <a:cs typeface="MS PGothic" charset="-128"/>
            </a:endParaRPr>
          </a:p>
        </p:txBody>
      </p:sp>
      <p:sp>
        <p:nvSpPr>
          <p:cNvPr id="6" name="円柱 63"/>
          <p:cNvSpPr/>
          <p:nvPr/>
        </p:nvSpPr>
        <p:spPr>
          <a:xfrm>
            <a:off x="5043319" y="2440559"/>
            <a:ext cx="774842" cy="572746"/>
          </a:xfrm>
          <a:prstGeom prst="can">
            <a:avLst/>
          </a:prstGeom>
          <a:solidFill>
            <a:schemeClr val="tx1">
              <a:lumMod val="60000"/>
              <a:lumOff val="40000"/>
            </a:schemeClr>
          </a:solidFill>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endParaRPr kumimoji="1" lang="ja-JP" altLang="en-US" sz="2400" dirty="0" smtClean="0">
              <a:latin typeface="MS PGothic" charset="-128"/>
              <a:ea typeface="MS PGothic" charset="-128"/>
              <a:cs typeface="MS PGothic" charset="-128"/>
            </a:endParaRPr>
          </a:p>
        </p:txBody>
      </p:sp>
      <p:sp>
        <p:nvSpPr>
          <p:cNvPr id="7" name="テキスト ボックス 64"/>
          <p:cNvSpPr txBox="1"/>
          <p:nvPr/>
        </p:nvSpPr>
        <p:spPr>
          <a:xfrm>
            <a:off x="5080675" y="2627552"/>
            <a:ext cx="695154" cy="324002"/>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wrap="square" lIns="91436" tIns="45718" rIns="91436" bIns="45718" rtlCol="0" anchor="ctr" anchorCtr="0">
            <a:noAutofit/>
          </a:bodyPr>
          <a:lstStyle/>
          <a:p>
            <a:pPr algn="ctr"/>
            <a:r>
              <a:rPr kumimoji="1" lang="en-US" altLang="ja-JP" sz="900" dirty="0" smtClean="0">
                <a:solidFill>
                  <a:srgbClr val="0000FF"/>
                </a:solidFill>
                <a:latin typeface="MS PGothic" charset="-128"/>
                <a:ea typeface="MS PGothic" charset="-128"/>
                <a:cs typeface="MS PGothic" charset="-128"/>
              </a:rPr>
              <a:t>Malware</a:t>
            </a:r>
            <a:endParaRPr kumimoji="1" lang="en-US" altLang="ja-JP" sz="900" dirty="0">
              <a:solidFill>
                <a:srgbClr val="0000FF"/>
              </a:solidFill>
              <a:latin typeface="MS PGothic" charset="-128"/>
              <a:ea typeface="MS PGothic" charset="-128"/>
              <a:cs typeface="MS PGothic" charset="-128"/>
            </a:endParaRPr>
          </a:p>
          <a:p>
            <a:pPr algn="ctr"/>
            <a:r>
              <a:rPr kumimoji="1" lang="en-US" altLang="ja-JP" sz="900" dirty="0" smtClean="0">
                <a:solidFill>
                  <a:srgbClr val="0000FF"/>
                </a:solidFill>
                <a:latin typeface="MS PGothic" charset="-128"/>
                <a:ea typeface="MS PGothic" charset="-128"/>
                <a:cs typeface="MS PGothic" charset="-128"/>
              </a:rPr>
              <a:t>Hash DB</a:t>
            </a:r>
            <a:endParaRPr kumimoji="1" lang="ja-JP" altLang="en-US" sz="900" dirty="0">
              <a:solidFill>
                <a:srgbClr val="0000FF"/>
              </a:solidFill>
              <a:latin typeface="MS PGothic" charset="-128"/>
              <a:ea typeface="MS PGothic" charset="-128"/>
              <a:cs typeface="MS PGothic" charset="-128"/>
            </a:endParaRPr>
          </a:p>
        </p:txBody>
      </p:sp>
      <p:sp>
        <p:nvSpPr>
          <p:cNvPr id="40" name="TextBox 39"/>
          <p:cNvSpPr txBox="1"/>
          <p:nvPr/>
        </p:nvSpPr>
        <p:spPr>
          <a:xfrm>
            <a:off x="2497187" y="2387146"/>
            <a:ext cx="2040943" cy="369332"/>
          </a:xfrm>
          <a:prstGeom prst="rect">
            <a:avLst/>
          </a:prstGeom>
          <a:noFill/>
        </p:spPr>
        <p:txBody>
          <a:bodyPr wrap="none" rtlCol="0">
            <a:spAutoFit/>
          </a:bodyPr>
          <a:lstStyle/>
          <a:p>
            <a:r>
              <a:rPr lang="ja-JP" altLang="en-US" dirty="0" smtClean="0">
                <a:latin typeface="MS PGothic" charset="-128"/>
                <a:ea typeface="MS PGothic" charset="-128"/>
                <a:cs typeface="MS PGothic" charset="-128"/>
              </a:rPr>
              <a:t>ハッシュ</a:t>
            </a:r>
            <a:r>
              <a:rPr lang="en-US" altLang="ja-JP" dirty="0" smtClean="0">
                <a:latin typeface="MS PGothic" charset="-128"/>
                <a:ea typeface="MS PGothic" charset="-128"/>
                <a:cs typeface="MS PGothic" charset="-128"/>
              </a:rPr>
              <a:t> /</a:t>
            </a:r>
            <a:r>
              <a:rPr lang="ja-JP" altLang="en-US" dirty="0" smtClean="0">
                <a:latin typeface="MS PGothic" charset="-128"/>
                <a:ea typeface="MS PGothic" charset="-128"/>
                <a:cs typeface="MS PGothic" charset="-128"/>
              </a:rPr>
              <a:t> メタ情報</a:t>
            </a:r>
            <a:endParaRPr lang="en-US" dirty="0">
              <a:latin typeface="MS PGothic" charset="-128"/>
              <a:ea typeface="MS PGothic" charset="-128"/>
              <a:cs typeface="MS PGothic" charset="-128"/>
            </a:endParaRPr>
          </a:p>
        </p:txBody>
      </p:sp>
      <p:sp>
        <p:nvSpPr>
          <p:cNvPr id="46" name="Freeform 45"/>
          <p:cNvSpPr>
            <a:spLocks noEditPoints="1"/>
          </p:cNvSpPr>
          <p:nvPr/>
        </p:nvSpPr>
        <p:spPr bwMode="auto">
          <a:xfrm>
            <a:off x="743272" y="2454638"/>
            <a:ext cx="1483362" cy="984671"/>
          </a:xfrm>
          <a:custGeom>
            <a:avLst/>
            <a:gdLst>
              <a:gd name="T0" fmla="*/ 625 w 687"/>
              <a:gd name="T1" fmla="*/ 356 h 457"/>
              <a:gd name="T2" fmla="*/ 627 w 687"/>
              <a:gd name="T3" fmla="*/ 170 h 457"/>
              <a:gd name="T4" fmla="*/ 625 w 687"/>
              <a:gd name="T5" fmla="*/ 27 h 457"/>
              <a:gd name="T6" fmla="*/ 617 w 687"/>
              <a:gd name="T7" fmla="*/ 11 h 457"/>
              <a:gd name="T8" fmla="*/ 616 w 687"/>
              <a:gd name="T9" fmla="*/ 9 h 457"/>
              <a:gd name="T10" fmla="*/ 605 w 687"/>
              <a:gd name="T11" fmla="*/ 3 h 457"/>
              <a:gd name="T12" fmla="*/ 593 w 687"/>
              <a:gd name="T13" fmla="*/ 0 h 457"/>
              <a:gd name="T14" fmla="*/ 94 w 687"/>
              <a:gd name="T15" fmla="*/ 0 h 457"/>
              <a:gd name="T16" fmla="*/ 82 w 687"/>
              <a:gd name="T17" fmla="*/ 3 h 457"/>
              <a:gd name="T18" fmla="*/ 79 w 687"/>
              <a:gd name="T19" fmla="*/ 4 h 457"/>
              <a:gd name="T20" fmla="*/ 70 w 687"/>
              <a:gd name="T21" fmla="*/ 11 h 457"/>
              <a:gd name="T22" fmla="*/ 63 w 687"/>
              <a:gd name="T23" fmla="*/ 22 h 457"/>
              <a:gd name="T24" fmla="*/ 60 w 687"/>
              <a:gd name="T25" fmla="*/ 170 h 457"/>
              <a:gd name="T26" fmla="*/ 62 w 687"/>
              <a:gd name="T27" fmla="*/ 356 h 457"/>
              <a:gd name="T28" fmla="*/ 15 w 687"/>
              <a:gd name="T29" fmla="*/ 383 h 457"/>
              <a:gd name="T30" fmla="*/ 1 w 687"/>
              <a:gd name="T31" fmla="*/ 395 h 457"/>
              <a:gd name="T32" fmla="*/ 0 w 687"/>
              <a:gd name="T33" fmla="*/ 418 h 457"/>
              <a:gd name="T34" fmla="*/ 7 w 687"/>
              <a:gd name="T35" fmla="*/ 440 h 457"/>
              <a:gd name="T36" fmla="*/ 23 w 687"/>
              <a:gd name="T37" fmla="*/ 454 h 457"/>
              <a:gd name="T38" fmla="*/ 310 w 687"/>
              <a:gd name="T39" fmla="*/ 457 h 457"/>
              <a:gd name="T40" fmla="*/ 650 w 687"/>
              <a:gd name="T41" fmla="*/ 457 h 457"/>
              <a:gd name="T42" fmla="*/ 670 w 687"/>
              <a:gd name="T43" fmla="*/ 450 h 457"/>
              <a:gd name="T44" fmla="*/ 685 w 687"/>
              <a:gd name="T45" fmla="*/ 433 h 457"/>
              <a:gd name="T46" fmla="*/ 687 w 687"/>
              <a:gd name="T47" fmla="*/ 400 h 457"/>
              <a:gd name="T48" fmla="*/ 683 w 687"/>
              <a:gd name="T49" fmla="*/ 391 h 457"/>
              <a:gd name="T50" fmla="*/ 673 w 687"/>
              <a:gd name="T51" fmla="*/ 383 h 457"/>
              <a:gd name="T52" fmla="*/ 306 w 687"/>
              <a:gd name="T53" fmla="*/ 429 h 457"/>
              <a:gd name="T54" fmla="*/ 298 w 687"/>
              <a:gd name="T55" fmla="*/ 429 h 457"/>
              <a:gd name="T56" fmla="*/ 286 w 687"/>
              <a:gd name="T57" fmla="*/ 422 h 457"/>
              <a:gd name="T58" fmla="*/ 279 w 687"/>
              <a:gd name="T59" fmla="*/ 410 h 457"/>
              <a:gd name="T60" fmla="*/ 385 w 687"/>
              <a:gd name="T61" fmla="*/ 406 h 457"/>
              <a:gd name="T62" fmla="*/ 408 w 687"/>
              <a:gd name="T63" fmla="*/ 410 h 457"/>
              <a:gd name="T64" fmla="*/ 402 w 687"/>
              <a:gd name="T65" fmla="*/ 422 h 457"/>
              <a:gd name="T66" fmla="*/ 389 w 687"/>
              <a:gd name="T67" fmla="*/ 429 h 457"/>
              <a:gd name="T68" fmla="*/ 572 w 687"/>
              <a:gd name="T69" fmla="*/ 349 h 457"/>
              <a:gd name="T70" fmla="*/ 570 w 687"/>
              <a:gd name="T71" fmla="*/ 353 h 457"/>
              <a:gd name="T72" fmla="*/ 392 w 687"/>
              <a:gd name="T73" fmla="*/ 356 h 457"/>
              <a:gd name="T74" fmla="*/ 122 w 687"/>
              <a:gd name="T75" fmla="*/ 356 h 457"/>
              <a:gd name="T76" fmla="*/ 116 w 687"/>
              <a:gd name="T77" fmla="*/ 351 h 457"/>
              <a:gd name="T78" fmla="*/ 116 w 687"/>
              <a:gd name="T79" fmla="*/ 61 h 457"/>
              <a:gd name="T80" fmla="*/ 120 w 687"/>
              <a:gd name="T81" fmla="*/ 54 h 457"/>
              <a:gd name="T82" fmla="*/ 565 w 687"/>
              <a:gd name="T83" fmla="*/ 54 h 457"/>
              <a:gd name="T84" fmla="*/ 572 w 687"/>
              <a:gd name="T85" fmla="*/ 5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457">
                <a:moveTo>
                  <a:pt x="673" y="383"/>
                </a:moveTo>
                <a:lnTo>
                  <a:pt x="673" y="383"/>
                </a:lnTo>
                <a:lnTo>
                  <a:pt x="625" y="356"/>
                </a:lnTo>
                <a:lnTo>
                  <a:pt x="625" y="170"/>
                </a:lnTo>
                <a:lnTo>
                  <a:pt x="625" y="170"/>
                </a:lnTo>
                <a:lnTo>
                  <a:pt x="627" y="170"/>
                </a:lnTo>
                <a:lnTo>
                  <a:pt x="627" y="34"/>
                </a:lnTo>
                <a:lnTo>
                  <a:pt x="627" y="34"/>
                </a:lnTo>
                <a:lnTo>
                  <a:pt x="625" y="27"/>
                </a:lnTo>
                <a:lnTo>
                  <a:pt x="624" y="22"/>
                </a:lnTo>
                <a:lnTo>
                  <a:pt x="621" y="16"/>
                </a:lnTo>
                <a:lnTo>
                  <a:pt x="617" y="11"/>
                </a:lnTo>
                <a:lnTo>
                  <a:pt x="617" y="11"/>
                </a:lnTo>
                <a:lnTo>
                  <a:pt x="616" y="9"/>
                </a:lnTo>
                <a:lnTo>
                  <a:pt x="616" y="9"/>
                </a:lnTo>
                <a:lnTo>
                  <a:pt x="608" y="4"/>
                </a:lnTo>
                <a:lnTo>
                  <a:pt x="608" y="4"/>
                </a:lnTo>
                <a:lnTo>
                  <a:pt x="605" y="3"/>
                </a:lnTo>
                <a:lnTo>
                  <a:pt x="605" y="3"/>
                </a:lnTo>
                <a:lnTo>
                  <a:pt x="600" y="0"/>
                </a:lnTo>
                <a:lnTo>
                  <a:pt x="593" y="0"/>
                </a:lnTo>
                <a:lnTo>
                  <a:pt x="592" y="0"/>
                </a:lnTo>
                <a:lnTo>
                  <a:pt x="96" y="0"/>
                </a:lnTo>
                <a:lnTo>
                  <a:pt x="94" y="0"/>
                </a:lnTo>
                <a:lnTo>
                  <a:pt x="94" y="0"/>
                </a:lnTo>
                <a:lnTo>
                  <a:pt x="87" y="0"/>
                </a:lnTo>
                <a:lnTo>
                  <a:pt x="82" y="3"/>
                </a:lnTo>
                <a:lnTo>
                  <a:pt x="82" y="3"/>
                </a:lnTo>
                <a:lnTo>
                  <a:pt x="79" y="4"/>
                </a:lnTo>
                <a:lnTo>
                  <a:pt x="79" y="4"/>
                </a:lnTo>
                <a:lnTo>
                  <a:pt x="71" y="9"/>
                </a:lnTo>
                <a:lnTo>
                  <a:pt x="71" y="9"/>
                </a:lnTo>
                <a:lnTo>
                  <a:pt x="70" y="11"/>
                </a:lnTo>
                <a:lnTo>
                  <a:pt x="70" y="11"/>
                </a:lnTo>
                <a:lnTo>
                  <a:pt x="66" y="16"/>
                </a:lnTo>
                <a:lnTo>
                  <a:pt x="63" y="22"/>
                </a:lnTo>
                <a:lnTo>
                  <a:pt x="62" y="27"/>
                </a:lnTo>
                <a:lnTo>
                  <a:pt x="60" y="34"/>
                </a:lnTo>
                <a:lnTo>
                  <a:pt x="60" y="170"/>
                </a:lnTo>
                <a:lnTo>
                  <a:pt x="60" y="170"/>
                </a:lnTo>
                <a:lnTo>
                  <a:pt x="62" y="170"/>
                </a:lnTo>
                <a:lnTo>
                  <a:pt x="62" y="356"/>
                </a:lnTo>
                <a:lnTo>
                  <a:pt x="62" y="356"/>
                </a:lnTo>
                <a:lnTo>
                  <a:pt x="15" y="383"/>
                </a:lnTo>
                <a:lnTo>
                  <a:pt x="15" y="383"/>
                </a:lnTo>
                <a:lnTo>
                  <a:pt x="8" y="387"/>
                </a:lnTo>
                <a:lnTo>
                  <a:pt x="4" y="391"/>
                </a:lnTo>
                <a:lnTo>
                  <a:pt x="1" y="395"/>
                </a:lnTo>
                <a:lnTo>
                  <a:pt x="0" y="400"/>
                </a:lnTo>
                <a:lnTo>
                  <a:pt x="0" y="418"/>
                </a:lnTo>
                <a:lnTo>
                  <a:pt x="0" y="418"/>
                </a:lnTo>
                <a:lnTo>
                  <a:pt x="1" y="426"/>
                </a:lnTo>
                <a:lnTo>
                  <a:pt x="2" y="433"/>
                </a:lnTo>
                <a:lnTo>
                  <a:pt x="7" y="440"/>
                </a:lnTo>
                <a:lnTo>
                  <a:pt x="11" y="445"/>
                </a:lnTo>
                <a:lnTo>
                  <a:pt x="17" y="450"/>
                </a:lnTo>
                <a:lnTo>
                  <a:pt x="23" y="454"/>
                </a:lnTo>
                <a:lnTo>
                  <a:pt x="31" y="456"/>
                </a:lnTo>
                <a:lnTo>
                  <a:pt x="38" y="457"/>
                </a:lnTo>
                <a:lnTo>
                  <a:pt x="310" y="457"/>
                </a:lnTo>
                <a:lnTo>
                  <a:pt x="377" y="457"/>
                </a:lnTo>
                <a:lnTo>
                  <a:pt x="650" y="457"/>
                </a:lnTo>
                <a:lnTo>
                  <a:pt x="650" y="457"/>
                </a:lnTo>
                <a:lnTo>
                  <a:pt x="656" y="456"/>
                </a:lnTo>
                <a:lnTo>
                  <a:pt x="665" y="454"/>
                </a:lnTo>
                <a:lnTo>
                  <a:pt x="670" y="450"/>
                </a:lnTo>
                <a:lnTo>
                  <a:pt x="677" y="445"/>
                </a:lnTo>
                <a:lnTo>
                  <a:pt x="681" y="440"/>
                </a:lnTo>
                <a:lnTo>
                  <a:pt x="685" y="433"/>
                </a:lnTo>
                <a:lnTo>
                  <a:pt x="686" y="426"/>
                </a:lnTo>
                <a:lnTo>
                  <a:pt x="687" y="418"/>
                </a:lnTo>
                <a:lnTo>
                  <a:pt x="687" y="400"/>
                </a:lnTo>
                <a:lnTo>
                  <a:pt x="687" y="400"/>
                </a:lnTo>
                <a:lnTo>
                  <a:pt x="686" y="395"/>
                </a:lnTo>
                <a:lnTo>
                  <a:pt x="683" y="391"/>
                </a:lnTo>
                <a:lnTo>
                  <a:pt x="679" y="387"/>
                </a:lnTo>
                <a:lnTo>
                  <a:pt x="673" y="383"/>
                </a:lnTo>
                <a:lnTo>
                  <a:pt x="673" y="383"/>
                </a:lnTo>
                <a:close/>
                <a:moveTo>
                  <a:pt x="384" y="429"/>
                </a:moveTo>
                <a:lnTo>
                  <a:pt x="381" y="429"/>
                </a:lnTo>
                <a:lnTo>
                  <a:pt x="306" y="429"/>
                </a:lnTo>
                <a:lnTo>
                  <a:pt x="303" y="429"/>
                </a:lnTo>
                <a:lnTo>
                  <a:pt x="303" y="429"/>
                </a:lnTo>
                <a:lnTo>
                  <a:pt x="298" y="429"/>
                </a:lnTo>
                <a:lnTo>
                  <a:pt x="294" y="427"/>
                </a:lnTo>
                <a:lnTo>
                  <a:pt x="290" y="425"/>
                </a:lnTo>
                <a:lnTo>
                  <a:pt x="286" y="422"/>
                </a:lnTo>
                <a:lnTo>
                  <a:pt x="283" y="418"/>
                </a:lnTo>
                <a:lnTo>
                  <a:pt x="280" y="414"/>
                </a:lnTo>
                <a:lnTo>
                  <a:pt x="279" y="410"/>
                </a:lnTo>
                <a:lnTo>
                  <a:pt x="279" y="406"/>
                </a:lnTo>
                <a:lnTo>
                  <a:pt x="302" y="406"/>
                </a:lnTo>
                <a:lnTo>
                  <a:pt x="385" y="406"/>
                </a:lnTo>
                <a:lnTo>
                  <a:pt x="408" y="406"/>
                </a:lnTo>
                <a:lnTo>
                  <a:pt x="408" y="406"/>
                </a:lnTo>
                <a:lnTo>
                  <a:pt x="408" y="410"/>
                </a:lnTo>
                <a:lnTo>
                  <a:pt x="407" y="414"/>
                </a:lnTo>
                <a:lnTo>
                  <a:pt x="404" y="418"/>
                </a:lnTo>
                <a:lnTo>
                  <a:pt x="402" y="422"/>
                </a:lnTo>
                <a:lnTo>
                  <a:pt x="398" y="425"/>
                </a:lnTo>
                <a:lnTo>
                  <a:pt x="394" y="427"/>
                </a:lnTo>
                <a:lnTo>
                  <a:pt x="389" y="429"/>
                </a:lnTo>
                <a:lnTo>
                  <a:pt x="384" y="429"/>
                </a:lnTo>
                <a:lnTo>
                  <a:pt x="384" y="429"/>
                </a:lnTo>
                <a:close/>
                <a:moveTo>
                  <a:pt x="572" y="349"/>
                </a:moveTo>
                <a:lnTo>
                  <a:pt x="572" y="349"/>
                </a:lnTo>
                <a:lnTo>
                  <a:pt x="572" y="351"/>
                </a:lnTo>
                <a:lnTo>
                  <a:pt x="570" y="353"/>
                </a:lnTo>
                <a:lnTo>
                  <a:pt x="567" y="355"/>
                </a:lnTo>
                <a:lnTo>
                  <a:pt x="565" y="356"/>
                </a:lnTo>
                <a:lnTo>
                  <a:pt x="392" y="356"/>
                </a:lnTo>
                <a:lnTo>
                  <a:pt x="295" y="356"/>
                </a:lnTo>
                <a:lnTo>
                  <a:pt x="122" y="356"/>
                </a:lnTo>
                <a:lnTo>
                  <a:pt x="122" y="356"/>
                </a:lnTo>
                <a:lnTo>
                  <a:pt x="120" y="355"/>
                </a:lnTo>
                <a:lnTo>
                  <a:pt x="117" y="353"/>
                </a:lnTo>
                <a:lnTo>
                  <a:pt x="116" y="351"/>
                </a:lnTo>
                <a:lnTo>
                  <a:pt x="116" y="349"/>
                </a:lnTo>
                <a:lnTo>
                  <a:pt x="116" y="61"/>
                </a:lnTo>
                <a:lnTo>
                  <a:pt x="116" y="61"/>
                </a:lnTo>
                <a:lnTo>
                  <a:pt x="116" y="58"/>
                </a:lnTo>
                <a:lnTo>
                  <a:pt x="117" y="55"/>
                </a:lnTo>
                <a:lnTo>
                  <a:pt x="120" y="54"/>
                </a:lnTo>
                <a:lnTo>
                  <a:pt x="122" y="54"/>
                </a:lnTo>
                <a:lnTo>
                  <a:pt x="565" y="54"/>
                </a:lnTo>
                <a:lnTo>
                  <a:pt x="565" y="54"/>
                </a:lnTo>
                <a:lnTo>
                  <a:pt x="567" y="54"/>
                </a:lnTo>
                <a:lnTo>
                  <a:pt x="570" y="55"/>
                </a:lnTo>
                <a:lnTo>
                  <a:pt x="572" y="58"/>
                </a:lnTo>
                <a:lnTo>
                  <a:pt x="572" y="61"/>
                </a:lnTo>
                <a:lnTo>
                  <a:pt x="572" y="349"/>
                </a:lnTo>
                <a:close/>
              </a:path>
            </a:pathLst>
          </a:custGeom>
          <a:solidFill>
            <a:schemeClr val="tx1"/>
          </a:solidFill>
          <a:ln>
            <a:noFill/>
          </a:ln>
        </p:spPr>
        <p:txBody>
          <a:bodyPr vert="horz" wrap="square" lIns="68589" tIns="34295" rIns="68589" bIns="34295" numCol="1" anchor="t" anchorCtr="0" compatLnSpc="1">
            <a:prstTxWarp prst="textNoShape">
              <a:avLst/>
            </a:prstTxWarp>
          </a:bodyPr>
          <a:lstStyle/>
          <a:p>
            <a:pPr>
              <a:defRPr/>
            </a:pPr>
            <a:endParaRPr lang="ja-JP" altLang="en-US" kern="0">
              <a:solidFill>
                <a:srgbClr val="0096D6"/>
              </a:solidFill>
              <a:latin typeface="MS PGothic" charset="-128"/>
              <a:ea typeface="MS PGothic" charset="-128"/>
              <a:cs typeface="MS PGothic" charset="-128"/>
            </a:endParaRPr>
          </a:p>
        </p:txBody>
      </p:sp>
      <p:sp>
        <p:nvSpPr>
          <p:cNvPr id="47" name="Rounded Rectangular Callout 46"/>
          <p:cNvSpPr/>
          <p:nvPr/>
        </p:nvSpPr>
        <p:spPr>
          <a:xfrm>
            <a:off x="651851" y="991715"/>
            <a:ext cx="3075149" cy="1132850"/>
          </a:xfrm>
          <a:prstGeom prst="wedgeRoundRectCallout">
            <a:avLst>
              <a:gd name="adj1" fmla="val 37585"/>
              <a:gd name="adj2" fmla="val 77140"/>
              <a:gd name="adj3" fmla="val 166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sp>
        <p:nvSpPr>
          <p:cNvPr id="48" name="Document 47"/>
          <p:cNvSpPr/>
          <p:nvPr/>
        </p:nvSpPr>
        <p:spPr>
          <a:xfrm>
            <a:off x="544662" y="2313398"/>
            <a:ext cx="674020" cy="703463"/>
          </a:xfrm>
          <a:prstGeom prst="flowChartDocumen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rgbClr val="676767"/>
                </a:solidFill>
                <a:latin typeface="MS PGothic" charset="-128"/>
                <a:ea typeface="MS PGothic" charset="-128"/>
                <a:cs typeface="MS PGothic" charset="-128"/>
              </a:rPr>
              <a:t>ファイル</a:t>
            </a:r>
            <a:endParaRPr lang="en-US" sz="900" dirty="0" smtClean="0">
              <a:solidFill>
                <a:srgbClr val="676767"/>
              </a:solidFill>
              <a:latin typeface="MS PGothic" charset="-128"/>
              <a:ea typeface="MS PGothic" charset="-128"/>
              <a:cs typeface="MS PGothic" charset="-128"/>
            </a:endParaRPr>
          </a:p>
        </p:txBody>
      </p:sp>
      <p:cxnSp>
        <p:nvCxnSpPr>
          <p:cNvPr id="51" name="直線矢印コネクタ 6"/>
          <p:cNvCxnSpPr/>
          <p:nvPr/>
        </p:nvCxnSpPr>
        <p:spPr>
          <a:xfrm flipH="1">
            <a:off x="2226634" y="2743825"/>
            <a:ext cx="2728325" cy="0"/>
          </a:xfrm>
          <a:prstGeom prst="straightConnector1">
            <a:avLst/>
          </a:prstGeom>
          <a:ln w="38100" cmpd="sng">
            <a:headEnd type="triangle"/>
            <a:tailEnd type="none"/>
          </a:ln>
        </p:spPr>
        <p:style>
          <a:lnRef idx="2">
            <a:schemeClr val="accent1"/>
          </a:lnRef>
          <a:fillRef idx="0">
            <a:schemeClr val="accent1"/>
          </a:fillRef>
          <a:effectRef idx="1">
            <a:schemeClr val="accent1"/>
          </a:effectRef>
          <a:fontRef idx="minor">
            <a:schemeClr val="tx1"/>
          </a:fontRef>
        </p:style>
      </p:cxnSp>
      <p:cxnSp>
        <p:nvCxnSpPr>
          <p:cNvPr id="53" name="直線矢印コネクタ 6"/>
          <p:cNvCxnSpPr/>
          <p:nvPr/>
        </p:nvCxnSpPr>
        <p:spPr>
          <a:xfrm flipH="1">
            <a:off x="2226634" y="2982093"/>
            <a:ext cx="2728325" cy="0"/>
          </a:xfrm>
          <a:prstGeom prst="straightConnector1">
            <a:avLst/>
          </a:prstGeom>
          <a:ln w="38100" cmpd="sng">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108177" y="2981167"/>
            <a:ext cx="646331" cy="369332"/>
          </a:xfrm>
          <a:prstGeom prst="rect">
            <a:avLst/>
          </a:prstGeom>
          <a:noFill/>
        </p:spPr>
        <p:txBody>
          <a:bodyPr wrap="none" rtlCol="0">
            <a:spAutoFit/>
          </a:bodyPr>
          <a:lstStyle/>
          <a:p>
            <a:r>
              <a:rPr lang="ja-JP" altLang="en-US" dirty="0" smtClean="0">
                <a:latin typeface="MS PGothic" charset="-128"/>
                <a:ea typeface="MS PGothic" charset="-128"/>
                <a:cs typeface="MS PGothic" charset="-128"/>
              </a:rPr>
              <a:t>結果</a:t>
            </a:r>
            <a:endParaRPr lang="en-US" dirty="0">
              <a:latin typeface="MS PGothic" charset="-128"/>
              <a:ea typeface="MS PGothic" charset="-128"/>
              <a:cs typeface="MS PGothic" charset="-128"/>
            </a:endParaRPr>
          </a:p>
        </p:txBody>
      </p:sp>
      <p:sp>
        <p:nvSpPr>
          <p:cNvPr id="55" name="TextBox 54"/>
          <p:cNvSpPr txBox="1"/>
          <p:nvPr/>
        </p:nvSpPr>
        <p:spPr>
          <a:xfrm>
            <a:off x="781429" y="1088382"/>
            <a:ext cx="658260" cy="846386"/>
          </a:xfrm>
          <a:prstGeom prst="rect">
            <a:avLst/>
          </a:prstGeom>
          <a:noFill/>
          <a:ln>
            <a:solidFill>
              <a:srgbClr val="4D4D4D"/>
            </a:solidFill>
          </a:ln>
        </p:spPr>
        <p:txBody>
          <a:bodyPr wrap="square" rtlCol="0">
            <a:spAutoFit/>
          </a:bodyPr>
          <a:lstStyle/>
          <a:p>
            <a:r>
              <a:rPr lang="sv-SE" sz="700" dirty="0">
                <a:solidFill>
                  <a:schemeClr val="bg1"/>
                </a:solidFill>
                <a:latin typeface="MS PGothic" charset="-128"/>
                <a:ea typeface="MS PGothic" charset="-128"/>
                <a:cs typeface="MS PGothic" charset="-128"/>
              </a:rPr>
              <a:t>3372c1edab46837f1e973164fa2d726c5c5e17bcb888828ccd7c4dfcc234a370</a:t>
            </a:r>
            <a:endParaRPr lang="en-US" sz="700" dirty="0">
              <a:solidFill>
                <a:schemeClr val="bg1"/>
              </a:solidFill>
              <a:latin typeface="MS PGothic" charset="-128"/>
              <a:ea typeface="MS PGothic" charset="-128"/>
              <a:cs typeface="MS PGothic" charset="-128"/>
            </a:endParaRPr>
          </a:p>
        </p:txBody>
      </p:sp>
      <p:sp>
        <p:nvSpPr>
          <p:cNvPr id="56" name="TextBox 55"/>
          <p:cNvSpPr txBox="1"/>
          <p:nvPr/>
        </p:nvSpPr>
        <p:spPr>
          <a:xfrm>
            <a:off x="1332414" y="1175471"/>
            <a:ext cx="2429422" cy="738664"/>
          </a:xfrm>
          <a:prstGeom prst="rect">
            <a:avLst/>
          </a:prstGeom>
          <a:noFill/>
          <a:ln>
            <a:noFill/>
          </a:ln>
        </p:spPr>
        <p:txBody>
          <a:bodyPr wrap="square" rtlCol="0">
            <a:spAutoFit/>
          </a:bodyPr>
          <a:lstStyle/>
          <a:p>
            <a:r>
              <a:rPr lang="ja-JP" altLang="en-US" sz="1400" dirty="0" smtClean="0">
                <a:solidFill>
                  <a:schemeClr val="bg1"/>
                </a:solidFill>
                <a:latin typeface="MS PGothic" charset="-128"/>
                <a:ea typeface="MS PGothic" charset="-128"/>
                <a:cs typeface="MS PGothic" charset="-128"/>
              </a:rPr>
              <a:t>このファイル名は</a:t>
            </a:r>
            <a:r>
              <a:rPr lang="en-US" altLang="ja-JP" sz="1400" dirty="0" smtClean="0">
                <a:solidFill>
                  <a:schemeClr val="bg1"/>
                </a:solidFill>
                <a:latin typeface="MS PGothic" charset="-128"/>
                <a:ea typeface="MS PGothic" charset="-128"/>
                <a:cs typeface="MS PGothic" charset="-128"/>
              </a:rPr>
              <a:t> </a:t>
            </a:r>
            <a:r>
              <a:rPr lang="en-US" altLang="ja-JP" sz="1400" dirty="0" err="1" smtClean="0">
                <a:solidFill>
                  <a:schemeClr val="bg1"/>
                </a:solidFill>
                <a:latin typeface="MS PGothic" charset="-128"/>
                <a:ea typeface="MS PGothic" charset="-128"/>
                <a:cs typeface="MS PGothic" charset="-128"/>
              </a:rPr>
              <a:t>aaa</a:t>
            </a:r>
            <a:r>
              <a:rPr lang="en-US" altLang="ja-JP" sz="1400" dirty="0" smtClean="0">
                <a:solidFill>
                  <a:schemeClr val="bg1"/>
                </a:solidFill>
                <a:latin typeface="MS PGothic" charset="-128"/>
                <a:ea typeface="MS PGothic" charset="-128"/>
                <a:cs typeface="MS PGothic" charset="-128"/>
              </a:rPr>
              <a:t> </a:t>
            </a:r>
            <a:br>
              <a:rPr lang="en-US" altLang="ja-JP" sz="1400" dirty="0" smtClean="0">
                <a:solidFill>
                  <a:schemeClr val="bg1"/>
                </a:solidFill>
                <a:latin typeface="MS PGothic" charset="-128"/>
                <a:ea typeface="MS PGothic" charset="-128"/>
                <a:cs typeface="MS PGothic" charset="-128"/>
              </a:rPr>
            </a:br>
            <a:r>
              <a:rPr lang="ja-JP" altLang="en-US" sz="1400" dirty="0" smtClean="0">
                <a:solidFill>
                  <a:schemeClr val="bg1"/>
                </a:solidFill>
                <a:latin typeface="MS PGothic" charset="-128"/>
                <a:ea typeface="MS PGothic" charset="-128"/>
                <a:cs typeface="MS PGothic" charset="-128"/>
              </a:rPr>
              <a:t>フォルダ</a:t>
            </a:r>
            <a:r>
              <a:rPr lang="en-US" altLang="ja-JP" sz="1400" dirty="0" smtClean="0">
                <a:solidFill>
                  <a:schemeClr val="bg1"/>
                </a:solidFill>
                <a:latin typeface="MS PGothic" charset="-128"/>
                <a:ea typeface="MS PGothic" charset="-128"/>
                <a:cs typeface="MS PGothic" charset="-128"/>
              </a:rPr>
              <a:t> </a:t>
            </a:r>
            <a:r>
              <a:rPr lang="en-US" sz="1400" dirty="0" smtClean="0">
                <a:solidFill>
                  <a:schemeClr val="bg1"/>
                </a:solidFill>
                <a:latin typeface="MS PGothic" charset="-128"/>
                <a:ea typeface="MS PGothic" charset="-128"/>
                <a:cs typeface="MS PGothic" charset="-128"/>
              </a:rPr>
              <a:t>C:\</a:t>
            </a:r>
            <a:r>
              <a:rPr lang="en-US" sz="1400" dirty="0" err="1" smtClean="0">
                <a:solidFill>
                  <a:schemeClr val="bg1"/>
                </a:solidFill>
                <a:latin typeface="MS PGothic" charset="-128"/>
                <a:ea typeface="MS PGothic" charset="-128"/>
                <a:cs typeface="MS PGothic" charset="-128"/>
              </a:rPr>
              <a:t>bbb</a:t>
            </a:r>
            <a:r>
              <a:rPr lang="en-US" sz="1400" dirty="0" smtClean="0">
                <a:solidFill>
                  <a:schemeClr val="bg1"/>
                </a:solidFill>
                <a:latin typeface="MS PGothic" charset="-128"/>
                <a:ea typeface="MS PGothic" charset="-128"/>
                <a:cs typeface="MS PGothic" charset="-128"/>
              </a:rPr>
              <a:t> </a:t>
            </a:r>
            <a:r>
              <a:rPr lang="ja-JP" altLang="en-US" sz="1400" dirty="0" smtClean="0">
                <a:solidFill>
                  <a:schemeClr val="bg1"/>
                </a:solidFill>
                <a:latin typeface="MS PGothic" charset="-128"/>
                <a:ea typeface="MS PGothic" charset="-128"/>
                <a:cs typeface="MS PGothic" charset="-128"/>
              </a:rPr>
              <a:t>配下に存在</a:t>
            </a:r>
            <a:r>
              <a:rPr lang="en-US" altLang="ja-JP" sz="1400" dirty="0" smtClean="0">
                <a:solidFill>
                  <a:schemeClr val="bg1"/>
                </a:solidFill>
                <a:latin typeface="MS PGothic" charset="-128"/>
                <a:ea typeface="MS PGothic" charset="-128"/>
                <a:cs typeface="MS PGothic" charset="-128"/>
              </a:rPr>
              <a:t/>
            </a:r>
            <a:br>
              <a:rPr lang="en-US" altLang="ja-JP" sz="1400" dirty="0" smtClean="0">
                <a:solidFill>
                  <a:schemeClr val="bg1"/>
                </a:solidFill>
                <a:latin typeface="MS PGothic" charset="-128"/>
                <a:ea typeface="MS PGothic" charset="-128"/>
                <a:cs typeface="MS PGothic" charset="-128"/>
              </a:rPr>
            </a:br>
            <a:r>
              <a:rPr lang="ja-JP" altLang="en-US" sz="1400" dirty="0" smtClean="0">
                <a:solidFill>
                  <a:schemeClr val="bg1"/>
                </a:solidFill>
                <a:latin typeface="MS PGothic" charset="-128"/>
                <a:ea typeface="MS PGothic" charset="-128"/>
                <a:cs typeface="MS PGothic" charset="-128"/>
              </a:rPr>
              <a:t>作成したのは</a:t>
            </a:r>
            <a:r>
              <a:rPr lang="en-US" altLang="ja-JP" sz="1400" dirty="0" smtClean="0">
                <a:solidFill>
                  <a:schemeClr val="bg1"/>
                </a:solidFill>
                <a:latin typeface="MS PGothic" charset="-128"/>
                <a:ea typeface="MS PGothic" charset="-128"/>
                <a:cs typeface="MS PGothic" charset="-128"/>
              </a:rPr>
              <a:t> ccc</a:t>
            </a:r>
            <a:endParaRPr lang="en-US" sz="1400" dirty="0">
              <a:solidFill>
                <a:schemeClr val="bg1"/>
              </a:solidFill>
              <a:latin typeface="MS PGothic" charset="-128"/>
              <a:ea typeface="MS PGothic" charset="-128"/>
              <a:cs typeface="MS PGothic" charset="-128"/>
            </a:endParaRPr>
          </a:p>
        </p:txBody>
      </p:sp>
      <p:sp>
        <p:nvSpPr>
          <p:cNvPr id="66" name="Text Placeholder 2"/>
          <p:cNvSpPr>
            <a:spLocks noGrp="1"/>
          </p:cNvSpPr>
          <p:nvPr>
            <p:ph type="body" sz="quarter" idx="10"/>
          </p:nvPr>
        </p:nvSpPr>
        <p:spPr>
          <a:xfrm>
            <a:off x="3212417" y="3613636"/>
            <a:ext cx="4490497" cy="1073775"/>
          </a:xfrm>
          <a:prstGeom prst="rect">
            <a:avLst/>
          </a:prstGeom>
        </p:spPr>
        <p:txBody>
          <a:bodyPr/>
          <a:lstStyle/>
          <a:p>
            <a:pPr>
              <a:buClr>
                <a:srgbClr val="C00000"/>
              </a:buClr>
            </a:pPr>
            <a:r>
              <a:rPr lang="ja-JP" altLang="ja-JP" sz="1800" b="1" dirty="0" smtClean="0">
                <a:solidFill>
                  <a:srgbClr val="008000"/>
                </a:solidFill>
                <a:latin typeface="MS PGothic" charset="-128"/>
                <a:ea typeface="MS PGothic" charset="-128"/>
                <a:cs typeface="MS PGothic" charset="-128"/>
              </a:rPr>
              <a:t>G</a:t>
            </a:r>
            <a:r>
              <a:rPr lang="en-US" altLang="ja-JP" sz="1800" b="1" dirty="0" err="1" smtClean="0">
                <a:solidFill>
                  <a:srgbClr val="008000"/>
                </a:solidFill>
                <a:latin typeface="MS PGothic" charset="-128"/>
                <a:ea typeface="MS PGothic" charset="-128"/>
                <a:cs typeface="MS PGothic" charset="-128"/>
              </a:rPr>
              <a:t>ood</a:t>
            </a:r>
            <a:r>
              <a:rPr lang="en-US" altLang="ja-JP" sz="1800" dirty="0" smtClean="0">
                <a:solidFill>
                  <a:schemeClr val="tx1">
                    <a:lumMod val="50000"/>
                  </a:schemeClr>
                </a:solidFill>
                <a:latin typeface="MS PGothic" charset="-128"/>
                <a:ea typeface="MS PGothic" charset="-128"/>
                <a:cs typeface="MS PGothic" charset="-128"/>
              </a:rPr>
              <a:t>: </a:t>
            </a:r>
            <a:r>
              <a:rPr lang="ja-JP" altLang="en-US" sz="1800" dirty="0" smtClean="0">
                <a:solidFill>
                  <a:schemeClr val="tx1">
                    <a:lumMod val="50000"/>
                  </a:schemeClr>
                </a:solidFill>
                <a:latin typeface="MS PGothic" charset="-128"/>
                <a:ea typeface="MS PGothic" charset="-128"/>
                <a:cs typeface="MS PGothic" charset="-128"/>
              </a:rPr>
              <a:t>既知の正常ファイル</a:t>
            </a:r>
            <a:r>
              <a:rPr lang="en-US" altLang="ja-JP" sz="1800" dirty="0" smtClean="0">
                <a:solidFill>
                  <a:schemeClr val="tx1">
                    <a:lumMod val="50000"/>
                  </a:schemeClr>
                </a:solidFill>
                <a:latin typeface="MS PGothic" charset="-128"/>
                <a:ea typeface="MS PGothic" charset="-128"/>
                <a:cs typeface="MS PGothic" charset="-128"/>
              </a:rPr>
              <a:t>, </a:t>
            </a:r>
            <a:r>
              <a:rPr lang="ja-JP" altLang="en-US" sz="1800" dirty="0" smtClean="0">
                <a:solidFill>
                  <a:schemeClr val="tx1">
                    <a:lumMod val="50000"/>
                  </a:schemeClr>
                </a:solidFill>
                <a:latin typeface="MS PGothic" charset="-128"/>
                <a:ea typeface="MS PGothic" charset="-128"/>
                <a:cs typeface="MS PGothic" charset="-128"/>
              </a:rPr>
              <a:t>ベンダー提供</a:t>
            </a:r>
            <a:endParaRPr lang="en-US" altLang="ja-JP" sz="1800" dirty="0" smtClean="0">
              <a:solidFill>
                <a:schemeClr val="tx1">
                  <a:lumMod val="50000"/>
                </a:schemeClr>
              </a:solidFill>
              <a:latin typeface="MS PGothic" charset="-128"/>
              <a:ea typeface="MS PGothic" charset="-128"/>
              <a:cs typeface="MS PGothic" charset="-128"/>
            </a:endParaRPr>
          </a:p>
          <a:p>
            <a:pPr>
              <a:buClr>
                <a:srgbClr val="C00000"/>
              </a:buClr>
            </a:pPr>
            <a:r>
              <a:rPr lang="en-US" sz="1800" dirty="0" smtClean="0">
                <a:solidFill>
                  <a:srgbClr val="FF0000"/>
                </a:solidFill>
                <a:latin typeface="MS PGothic" charset="-128"/>
                <a:ea typeface="MS PGothic" charset="-128"/>
                <a:cs typeface="MS PGothic" charset="-128"/>
              </a:rPr>
              <a:t>Malicious</a:t>
            </a:r>
            <a:r>
              <a:rPr lang="en-US" altLang="ja-JP" sz="1800" dirty="0">
                <a:solidFill>
                  <a:schemeClr val="tx1">
                    <a:lumMod val="50000"/>
                  </a:schemeClr>
                </a:solidFill>
                <a:latin typeface="MS PGothic" charset="-128"/>
                <a:ea typeface="MS PGothic" charset="-128"/>
                <a:cs typeface="MS PGothic" charset="-128"/>
              </a:rPr>
              <a:t>: </a:t>
            </a:r>
            <a:r>
              <a:rPr lang="ja-JP" altLang="en-US" sz="1800" dirty="0" smtClean="0">
                <a:solidFill>
                  <a:schemeClr val="tx1">
                    <a:lumMod val="50000"/>
                  </a:schemeClr>
                </a:solidFill>
                <a:latin typeface="MS PGothic" charset="-128"/>
                <a:ea typeface="MS PGothic" charset="-128"/>
                <a:cs typeface="MS PGothic" charset="-128"/>
              </a:rPr>
              <a:t>マルウェア</a:t>
            </a:r>
            <a:endParaRPr lang="en-US" altLang="ja-JP" sz="1800" dirty="0" smtClean="0">
              <a:solidFill>
                <a:schemeClr val="tx1">
                  <a:lumMod val="50000"/>
                </a:schemeClr>
              </a:solidFill>
              <a:latin typeface="MS PGothic" charset="-128"/>
              <a:ea typeface="MS PGothic" charset="-128"/>
              <a:cs typeface="MS PGothic" charset="-128"/>
            </a:endParaRPr>
          </a:p>
          <a:p>
            <a:pPr>
              <a:buClr>
                <a:srgbClr val="C00000"/>
              </a:buClr>
            </a:pPr>
            <a:r>
              <a:rPr lang="en-US" altLang="ja-JP" sz="1800" dirty="0">
                <a:solidFill>
                  <a:schemeClr val="tx1">
                    <a:lumMod val="50000"/>
                  </a:schemeClr>
                </a:solidFill>
                <a:latin typeface="MS PGothic" charset="-128"/>
                <a:ea typeface="MS PGothic" charset="-128"/>
                <a:cs typeface="MS PGothic" charset="-128"/>
              </a:rPr>
              <a:t>Unknown: AMP DB </a:t>
            </a:r>
            <a:r>
              <a:rPr lang="ja-JP" altLang="en-US" sz="1800" dirty="0">
                <a:solidFill>
                  <a:schemeClr val="tx1">
                    <a:lumMod val="50000"/>
                  </a:schemeClr>
                </a:solidFill>
                <a:latin typeface="MS PGothic" charset="-128"/>
                <a:ea typeface="MS PGothic" charset="-128"/>
                <a:cs typeface="MS PGothic" charset="-128"/>
              </a:rPr>
              <a:t>に情報なし</a:t>
            </a:r>
            <a:endParaRPr lang="en-US" altLang="ja-JP" sz="1800" dirty="0">
              <a:solidFill>
                <a:schemeClr val="tx1">
                  <a:lumMod val="50000"/>
                </a:schemeClr>
              </a:solidFill>
              <a:latin typeface="MS PGothic" charset="-128"/>
              <a:ea typeface="MS PGothic" charset="-128"/>
              <a:cs typeface="MS PGothic" charset="-128"/>
            </a:endParaRPr>
          </a:p>
          <a:p>
            <a:pPr>
              <a:buClr>
                <a:srgbClr val="C00000"/>
              </a:buClr>
            </a:pPr>
            <a:endParaRPr lang="en-US" altLang="ja-JP" sz="1800" dirty="0" smtClean="0">
              <a:solidFill>
                <a:schemeClr val="tx1">
                  <a:lumMod val="50000"/>
                </a:schemeClr>
              </a:solidFill>
              <a:latin typeface="MS PGothic" charset="-128"/>
              <a:ea typeface="MS PGothic" charset="-128"/>
              <a:cs typeface="MS PGothic" charset="-128"/>
            </a:endParaRPr>
          </a:p>
          <a:p>
            <a:pPr>
              <a:buClr>
                <a:srgbClr val="C00000"/>
              </a:buClr>
            </a:pPr>
            <a:endParaRPr lang="en-US" sz="1800" dirty="0">
              <a:solidFill>
                <a:srgbClr val="FF0000"/>
              </a:solidFill>
              <a:latin typeface="MS PGothic" charset="-128"/>
              <a:ea typeface="MS PGothic" charset="-128"/>
              <a:cs typeface="MS PGothic" charset="-128"/>
            </a:endParaRPr>
          </a:p>
        </p:txBody>
      </p:sp>
      <p:sp>
        <p:nvSpPr>
          <p:cNvPr id="67" name="Right Arrow 66"/>
          <p:cNvSpPr/>
          <p:nvPr/>
        </p:nvSpPr>
        <p:spPr>
          <a:xfrm>
            <a:off x="3920413" y="4775258"/>
            <a:ext cx="465994" cy="228397"/>
          </a:xfrm>
          <a:prstGeom prst="rightArrow">
            <a:avLst/>
          </a:prstGeom>
          <a:solidFill>
            <a:srgbClr val="FFFFF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sp>
        <p:nvSpPr>
          <p:cNvPr id="69" name="TextBox 68"/>
          <p:cNvSpPr txBox="1"/>
          <p:nvPr/>
        </p:nvSpPr>
        <p:spPr>
          <a:xfrm>
            <a:off x="4482894" y="4703828"/>
            <a:ext cx="2122697" cy="369332"/>
          </a:xfrm>
          <a:prstGeom prst="rect">
            <a:avLst/>
          </a:prstGeom>
          <a:noFill/>
        </p:spPr>
        <p:txBody>
          <a:bodyPr wrap="none" rtlCol="0">
            <a:spAutoFit/>
          </a:bodyPr>
          <a:lstStyle/>
          <a:p>
            <a:r>
              <a:rPr lang="ja-JP" altLang="en-US" dirty="0" smtClean="0">
                <a:solidFill>
                  <a:schemeClr val="tx1">
                    <a:lumMod val="50000"/>
                  </a:schemeClr>
                </a:solidFill>
                <a:latin typeface="MS PGothic" charset="-128"/>
                <a:ea typeface="MS PGothic" charset="-128"/>
                <a:cs typeface="MS PGothic" charset="-128"/>
              </a:rPr>
              <a:t>検知</a:t>
            </a:r>
            <a:r>
              <a:rPr lang="en-US" altLang="en-US" dirty="0" smtClean="0">
                <a:solidFill>
                  <a:schemeClr val="tx1">
                    <a:lumMod val="50000"/>
                  </a:schemeClr>
                </a:solidFill>
                <a:latin typeface="MS PGothic" charset="-128"/>
                <a:ea typeface="MS PGothic" charset="-128"/>
                <a:cs typeface="MS PGothic" charset="-128"/>
              </a:rPr>
              <a:t>, </a:t>
            </a:r>
            <a:r>
              <a:rPr lang="ja-JP" altLang="en-US" dirty="0" smtClean="0">
                <a:solidFill>
                  <a:schemeClr val="tx1">
                    <a:lumMod val="50000"/>
                  </a:schemeClr>
                </a:solidFill>
                <a:latin typeface="MS PGothic" charset="-128"/>
                <a:ea typeface="MS PGothic" charset="-128"/>
                <a:cs typeface="MS PGothic" charset="-128"/>
              </a:rPr>
              <a:t>隔離</a:t>
            </a:r>
            <a:r>
              <a:rPr lang="en-US" altLang="en-US" dirty="0" smtClean="0">
                <a:solidFill>
                  <a:schemeClr val="tx1">
                    <a:lumMod val="50000"/>
                  </a:schemeClr>
                </a:solidFill>
                <a:latin typeface="MS PGothic" charset="-128"/>
                <a:ea typeface="MS PGothic" charset="-128"/>
                <a:cs typeface="MS PGothic" charset="-128"/>
              </a:rPr>
              <a:t>, </a:t>
            </a:r>
            <a:r>
              <a:rPr lang="ja-JP" altLang="en-US" dirty="0" smtClean="0">
                <a:solidFill>
                  <a:schemeClr val="tx1">
                    <a:lumMod val="50000"/>
                  </a:schemeClr>
                </a:solidFill>
                <a:latin typeface="MS PGothic" charset="-128"/>
                <a:ea typeface="MS PGothic" charset="-128"/>
                <a:cs typeface="MS PGothic" charset="-128"/>
              </a:rPr>
              <a:t>ブロック</a:t>
            </a:r>
            <a:endParaRPr lang="en-US" dirty="0">
              <a:solidFill>
                <a:schemeClr val="tx1">
                  <a:lumMod val="50000"/>
                </a:schemeClr>
              </a:solidFill>
              <a:latin typeface="MS PGothic" charset="-128"/>
              <a:ea typeface="MS PGothic" charset="-128"/>
              <a:cs typeface="MS PGothic" charset="-128"/>
            </a:endParaRPr>
          </a:p>
        </p:txBody>
      </p:sp>
      <p:sp>
        <p:nvSpPr>
          <p:cNvPr id="187" name="Freeform 86"/>
          <p:cNvSpPr>
            <a:spLocks noEditPoints="1"/>
          </p:cNvSpPr>
          <p:nvPr/>
        </p:nvSpPr>
        <p:spPr bwMode="auto">
          <a:xfrm>
            <a:off x="1741386" y="2766974"/>
            <a:ext cx="448040" cy="526812"/>
          </a:xfrm>
          <a:custGeom>
            <a:avLst/>
            <a:gdLst>
              <a:gd name="T0" fmla="*/ 214 w 262"/>
              <a:gd name="T1" fmla="*/ 19 h 312"/>
              <a:gd name="T2" fmla="*/ 214 w 262"/>
              <a:gd name="T3" fmla="*/ 36 h 312"/>
              <a:gd name="T4" fmla="*/ 161 w 262"/>
              <a:gd name="T5" fmla="*/ 24 h 312"/>
              <a:gd name="T6" fmla="*/ 161 w 262"/>
              <a:gd name="T7" fmla="*/ 7 h 312"/>
              <a:gd name="T8" fmla="*/ 131 w 262"/>
              <a:gd name="T9" fmla="*/ 0 h 312"/>
              <a:gd name="T10" fmla="*/ 101 w 262"/>
              <a:gd name="T11" fmla="*/ 7 h 312"/>
              <a:gd name="T12" fmla="*/ 101 w 262"/>
              <a:gd name="T13" fmla="*/ 24 h 312"/>
              <a:gd name="T14" fmla="*/ 48 w 262"/>
              <a:gd name="T15" fmla="*/ 36 h 312"/>
              <a:gd name="T16" fmla="*/ 48 w 262"/>
              <a:gd name="T17" fmla="*/ 19 h 312"/>
              <a:gd name="T18" fmla="*/ 0 w 262"/>
              <a:gd name="T19" fmla="*/ 29 h 312"/>
              <a:gd name="T20" fmla="*/ 0 w 262"/>
              <a:gd name="T21" fmla="*/ 122 h 312"/>
              <a:gd name="T22" fmla="*/ 131 w 262"/>
              <a:gd name="T23" fmla="*/ 312 h 312"/>
              <a:gd name="T24" fmla="*/ 262 w 262"/>
              <a:gd name="T25" fmla="*/ 122 h 312"/>
              <a:gd name="T26" fmla="*/ 262 w 262"/>
              <a:gd name="T27" fmla="*/ 29 h 312"/>
              <a:gd name="T28" fmla="*/ 214 w 262"/>
              <a:gd name="T29" fmla="*/ 19 h 312"/>
              <a:gd name="T30" fmla="*/ 226 w 262"/>
              <a:gd name="T31" fmla="*/ 122 h 312"/>
              <a:gd name="T32" fmla="*/ 222 w 262"/>
              <a:gd name="T33" fmla="*/ 156 h 312"/>
              <a:gd name="T34" fmla="*/ 131 w 262"/>
              <a:gd name="T35" fmla="*/ 156 h 312"/>
              <a:gd name="T36" fmla="*/ 131 w 262"/>
              <a:gd name="T37" fmla="*/ 273 h 312"/>
              <a:gd name="T38" fmla="*/ 40 w 262"/>
              <a:gd name="T39" fmla="*/ 156 h 312"/>
              <a:gd name="T40" fmla="*/ 131 w 262"/>
              <a:gd name="T41" fmla="*/ 156 h 312"/>
              <a:gd name="T42" fmla="*/ 131 w 262"/>
              <a:gd name="T43" fmla="*/ 54 h 312"/>
              <a:gd name="T44" fmla="*/ 226 w 262"/>
              <a:gd name="T45" fmla="*/ 76 h 312"/>
              <a:gd name="T46" fmla="*/ 226 w 262"/>
              <a:gd name="T47" fmla="*/ 12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312">
                <a:moveTo>
                  <a:pt x="214" y="19"/>
                </a:moveTo>
                <a:cubicBezTo>
                  <a:pt x="214" y="36"/>
                  <a:pt x="214" y="36"/>
                  <a:pt x="214" y="36"/>
                </a:cubicBezTo>
                <a:cubicBezTo>
                  <a:pt x="161" y="24"/>
                  <a:pt x="161" y="24"/>
                  <a:pt x="161" y="24"/>
                </a:cubicBezTo>
                <a:cubicBezTo>
                  <a:pt x="161" y="7"/>
                  <a:pt x="161" y="7"/>
                  <a:pt x="161" y="7"/>
                </a:cubicBezTo>
                <a:cubicBezTo>
                  <a:pt x="131" y="0"/>
                  <a:pt x="131" y="0"/>
                  <a:pt x="131" y="0"/>
                </a:cubicBezTo>
                <a:cubicBezTo>
                  <a:pt x="101" y="7"/>
                  <a:pt x="101" y="7"/>
                  <a:pt x="101" y="7"/>
                </a:cubicBezTo>
                <a:cubicBezTo>
                  <a:pt x="101" y="24"/>
                  <a:pt x="101" y="24"/>
                  <a:pt x="101" y="24"/>
                </a:cubicBezTo>
                <a:cubicBezTo>
                  <a:pt x="48" y="36"/>
                  <a:pt x="48" y="36"/>
                  <a:pt x="48" y="36"/>
                </a:cubicBezTo>
                <a:cubicBezTo>
                  <a:pt x="48" y="19"/>
                  <a:pt x="48" y="19"/>
                  <a:pt x="48" y="19"/>
                </a:cubicBezTo>
                <a:cubicBezTo>
                  <a:pt x="0" y="29"/>
                  <a:pt x="0" y="29"/>
                  <a:pt x="0" y="29"/>
                </a:cubicBezTo>
                <a:cubicBezTo>
                  <a:pt x="0" y="122"/>
                  <a:pt x="0" y="122"/>
                  <a:pt x="0" y="122"/>
                </a:cubicBezTo>
                <a:cubicBezTo>
                  <a:pt x="0" y="208"/>
                  <a:pt x="54" y="281"/>
                  <a:pt x="131" y="312"/>
                </a:cubicBezTo>
                <a:cubicBezTo>
                  <a:pt x="208" y="281"/>
                  <a:pt x="262" y="208"/>
                  <a:pt x="262" y="122"/>
                </a:cubicBezTo>
                <a:cubicBezTo>
                  <a:pt x="262" y="29"/>
                  <a:pt x="262" y="29"/>
                  <a:pt x="262" y="29"/>
                </a:cubicBezTo>
                <a:lnTo>
                  <a:pt x="214" y="19"/>
                </a:lnTo>
                <a:close/>
                <a:moveTo>
                  <a:pt x="226" y="122"/>
                </a:moveTo>
                <a:cubicBezTo>
                  <a:pt x="226" y="134"/>
                  <a:pt x="225" y="145"/>
                  <a:pt x="222" y="156"/>
                </a:cubicBezTo>
                <a:cubicBezTo>
                  <a:pt x="131" y="156"/>
                  <a:pt x="131" y="156"/>
                  <a:pt x="131" y="156"/>
                </a:cubicBezTo>
                <a:cubicBezTo>
                  <a:pt x="131" y="273"/>
                  <a:pt x="131" y="273"/>
                  <a:pt x="131" y="273"/>
                </a:cubicBezTo>
                <a:cubicBezTo>
                  <a:pt x="84" y="249"/>
                  <a:pt x="50" y="206"/>
                  <a:pt x="40" y="156"/>
                </a:cubicBezTo>
                <a:cubicBezTo>
                  <a:pt x="131" y="156"/>
                  <a:pt x="131" y="156"/>
                  <a:pt x="131" y="156"/>
                </a:cubicBezTo>
                <a:cubicBezTo>
                  <a:pt x="131" y="54"/>
                  <a:pt x="131" y="54"/>
                  <a:pt x="131" y="54"/>
                </a:cubicBezTo>
                <a:cubicBezTo>
                  <a:pt x="226" y="76"/>
                  <a:pt x="226" y="76"/>
                  <a:pt x="226" y="76"/>
                </a:cubicBezTo>
                <a:lnTo>
                  <a:pt x="226" y="122"/>
                </a:lnTo>
                <a:close/>
              </a:path>
            </a:pathLst>
          </a:custGeom>
          <a:solidFill>
            <a:srgbClr val="C000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FFFFFF"/>
              </a:solidFill>
              <a:latin typeface="MS PGothic" charset="-128"/>
              <a:ea typeface="MS PGothic" charset="-128"/>
              <a:cs typeface="MS PGothic" charset="-128"/>
            </a:endParaRPr>
          </a:p>
        </p:txBody>
      </p:sp>
      <p:grpSp>
        <p:nvGrpSpPr>
          <p:cNvPr id="2" name="図形グループ 1"/>
          <p:cNvGrpSpPr/>
          <p:nvPr/>
        </p:nvGrpSpPr>
        <p:grpSpPr>
          <a:xfrm>
            <a:off x="5790907" y="1858368"/>
            <a:ext cx="654538" cy="689036"/>
            <a:chOff x="5392613" y="1094154"/>
            <a:chExt cx="863632" cy="896823"/>
          </a:xfrm>
          <a:solidFill>
            <a:schemeClr val="tx2">
              <a:lumMod val="75000"/>
            </a:schemeClr>
          </a:solidFill>
        </p:grpSpPr>
        <p:sp>
          <p:nvSpPr>
            <p:cNvPr id="190" name="Block Arc 131"/>
            <p:cNvSpPr/>
            <p:nvPr/>
          </p:nvSpPr>
          <p:spPr>
            <a:xfrm>
              <a:off x="5392615" y="1094154"/>
              <a:ext cx="863630" cy="896823"/>
            </a:xfrm>
            <a:prstGeom prst="blockArc">
              <a:avLst>
                <a:gd name="adj1" fmla="val 10800000"/>
                <a:gd name="adj2" fmla="val 21454085"/>
                <a:gd name="adj3" fmla="val 11481"/>
              </a:avLst>
            </a:prstGeom>
            <a:grp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sp>
          <p:nvSpPr>
            <p:cNvPr id="191" name="Block Arc 132"/>
            <p:cNvSpPr/>
            <p:nvPr/>
          </p:nvSpPr>
          <p:spPr>
            <a:xfrm rot="10800000">
              <a:off x="5392613" y="1101251"/>
              <a:ext cx="860389" cy="823286"/>
            </a:xfrm>
            <a:prstGeom prst="blockArc">
              <a:avLst>
                <a:gd name="adj1" fmla="val 10800000"/>
                <a:gd name="adj2" fmla="val 21454085"/>
                <a:gd name="adj3" fmla="val 11481"/>
              </a:avLst>
            </a:prstGeom>
            <a:grp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grpSp>
      <p:grpSp>
        <p:nvGrpSpPr>
          <p:cNvPr id="193" name="Group 134"/>
          <p:cNvGrpSpPr/>
          <p:nvPr/>
        </p:nvGrpSpPr>
        <p:grpSpPr>
          <a:xfrm>
            <a:off x="5984528" y="2013795"/>
            <a:ext cx="260275" cy="313355"/>
            <a:chOff x="663239" y="2943930"/>
            <a:chExt cx="702966" cy="647528"/>
          </a:xfrm>
          <a:solidFill>
            <a:srgbClr val="1F4E83"/>
          </a:solidFill>
        </p:grpSpPr>
        <p:sp>
          <p:nvSpPr>
            <p:cNvPr id="194" name="Freeform 226"/>
            <p:cNvSpPr>
              <a:spLocks/>
            </p:cNvSpPr>
            <p:nvPr/>
          </p:nvSpPr>
          <p:spPr bwMode="auto">
            <a:xfrm>
              <a:off x="799438" y="3266295"/>
              <a:ext cx="46868" cy="46869"/>
            </a:xfrm>
            <a:custGeom>
              <a:avLst/>
              <a:gdLst>
                <a:gd name="T0" fmla="*/ 65 w 130"/>
                <a:gd name="T1" fmla="*/ 0 h 129"/>
                <a:gd name="T2" fmla="*/ 65 w 130"/>
                <a:gd name="T3" fmla="*/ 0 h 129"/>
                <a:gd name="T4" fmla="*/ 58 w 130"/>
                <a:gd name="T5" fmla="*/ 0 h 129"/>
                <a:gd name="T6" fmla="*/ 52 w 130"/>
                <a:gd name="T7" fmla="*/ 1 h 129"/>
                <a:gd name="T8" fmla="*/ 46 w 130"/>
                <a:gd name="T9" fmla="*/ 3 h 129"/>
                <a:gd name="T10" fmla="*/ 40 w 130"/>
                <a:gd name="T11" fmla="*/ 5 h 129"/>
                <a:gd name="T12" fmla="*/ 34 w 130"/>
                <a:gd name="T13" fmla="*/ 8 h 129"/>
                <a:gd name="T14" fmla="*/ 29 w 130"/>
                <a:gd name="T15" fmla="*/ 11 h 129"/>
                <a:gd name="T16" fmla="*/ 19 w 130"/>
                <a:gd name="T17" fmla="*/ 19 h 129"/>
                <a:gd name="T18" fmla="*/ 11 w 130"/>
                <a:gd name="T19" fmla="*/ 28 h 129"/>
                <a:gd name="T20" fmla="*/ 5 w 130"/>
                <a:gd name="T21" fmla="*/ 39 h 129"/>
                <a:gd name="T22" fmla="*/ 3 w 130"/>
                <a:gd name="T23" fmla="*/ 46 h 129"/>
                <a:gd name="T24" fmla="*/ 1 w 130"/>
                <a:gd name="T25" fmla="*/ 52 h 129"/>
                <a:gd name="T26" fmla="*/ 1 w 130"/>
                <a:gd name="T27" fmla="*/ 58 h 129"/>
                <a:gd name="T28" fmla="*/ 0 w 130"/>
                <a:gd name="T29" fmla="*/ 65 h 129"/>
                <a:gd name="T30" fmla="*/ 0 w 130"/>
                <a:gd name="T31" fmla="*/ 65 h 129"/>
                <a:gd name="T32" fmla="*/ 1 w 130"/>
                <a:gd name="T33" fmla="*/ 71 h 129"/>
                <a:gd name="T34" fmla="*/ 1 w 130"/>
                <a:gd name="T35" fmla="*/ 77 h 129"/>
                <a:gd name="T36" fmla="*/ 3 w 130"/>
                <a:gd name="T37" fmla="*/ 83 h 129"/>
                <a:gd name="T38" fmla="*/ 5 w 130"/>
                <a:gd name="T39" fmla="*/ 89 h 129"/>
                <a:gd name="T40" fmla="*/ 11 w 130"/>
                <a:gd name="T41" fmla="*/ 101 h 129"/>
                <a:gd name="T42" fmla="*/ 19 w 130"/>
                <a:gd name="T43" fmla="*/ 110 h 129"/>
                <a:gd name="T44" fmla="*/ 29 w 130"/>
                <a:gd name="T45" fmla="*/ 118 h 129"/>
                <a:gd name="T46" fmla="*/ 34 w 130"/>
                <a:gd name="T47" fmla="*/ 121 h 129"/>
                <a:gd name="T48" fmla="*/ 40 w 130"/>
                <a:gd name="T49" fmla="*/ 124 h 129"/>
                <a:gd name="T50" fmla="*/ 46 w 130"/>
                <a:gd name="T51" fmla="*/ 126 h 129"/>
                <a:gd name="T52" fmla="*/ 52 w 130"/>
                <a:gd name="T53" fmla="*/ 128 h 129"/>
                <a:gd name="T54" fmla="*/ 58 w 130"/>
                <a:gd name="T55" fmla="*/ 129 h 129"/>
                <a:gd name="T56" fmla="*/ 65 w 130"/>
                <a:gd name="T57" fmla="*/ 129 h 129"/>
                <a:gd name="T58" fmla="*/ 65 w 130"/>
                <a:gd name="T59" fmla="*/ 129 h 129"/>
                <a:gd name="T60" fmla="*/ 71 w 130"/>
                <a:gd name="T61" fmla="*/ 129 h 129"/>
                <a:gd name="T62" fmla="*/ 78 w 130"/>
                <a:gd name="T63" fmla="*/ 128 h 129"/>
                <a:gd name="T64" fmla="*/ 84 w 130"/>
                <a:gd name="T65" fmla="*/ 126 h 129"/>
                <a:gd name="T66" fmla="*/ 90 w 130"/>
                <a:gd name="T67" fmla="*/ 124 h 129"/>
                <a:gd name="T68" fmla="*/ 101 w 130"/>
                <a:gd name="T69" fmla="*/ 118 h 129"/>
                <a:gd name="T70" fmla="*/ 110 w 130"/>
                <a:gd name="T71" fmla="*/ 110 h 129"/>
                <a:gd name="T72" fmla="*/ 118 w 130"/>
                <a:gd name="T73" fmla="*/ 101 h 129"/>
                <a:gd name="T74" fmla="*/ 125 w 130"/>
                <a:gd name="T75" fmla="*/ 89 h 129"/>
                <a:gd name="T76" fmla="*/ 127 w 130"/>
                <a:gd name="T77" fmla="*/ 83 h 129"/>
                <a:gd name="T78" fmla="*/ 129 w 130"/>
                <a:gd name="T79" fmla="*/ 77 h 129"/>
                <a:gd name="T80" fmla="*/ 130 w 130"/>
                <a:gd name="T81" fmla="*/ 71 h 129"/>
                <a:gd name="T82" fmla="*/ 130 w 130"/>
                <a:gd name="T83" fmla="*/ 65 h 129"/>
                <a:gd name="T84" fmla="*/ 130 w 130"/>
                <a:gd name="T85" fmla="*/ 65 h 129"/>
                <a:gd name="T86" fmla="*/ 130 w 130"/>
                <a:gd name="T87" fmla="*/ 58 h 129"/>
                <a:gd name="T88" fmla="*/ 129 w 130"/>
                <a:gd name="T89" fmla="*/ 52 h 129"/>
                <a:gd name="T90" fmla="*/ 127 w 130"/>
                <a:gd name="T91" fmla="*/ 46 h 129"/>
                <a:gd name="T92" fmla="*/ 125 w 130"/>
                <a:gd name="T93" fmla="*/ 39 h 129"/>
                <a:gd name="T94" fmla="*/ 118 w 130"/>
                <a:gd name="T95" fmla="*/ 28 h 129"/>
                <a:gd name="T96" fmla="*/ 110 w 130"/>
                <a:gd name="T97" fmla="*/ 19 h 129"/>
                <a:gd name="T98" fmla="*/ 101 w 130"/>
                <a:gd name="T99" fmla="*/ 11 h 129"/>
                <a:gd name="T100" fmla="*/ 90 w 130"/>
                <a:gd name="T101" fmla="*/ 5 h 129"/>
                <a:gd name="T102" fmla="*/ 84 w 130"/>
                <a:gd name="T103" fmla="*/ 3 h 129"/>
                <a:gd name="T104" fmla="*/ 78 w 130"/>
                <a:gd name="T105" fmla="*/ 1 h 129"/>
                <a:gd name="T106" fmla="*/ 71 w 130"/>
                <a:gd name="T107" fmla="*/ 0 h 129"/>
                <a:gd name="T108" fmla="*/ 65 w 130"/>
                <a:gd name="T109" fmla="*/ 0 h 129"/>
                <a:gd name="T110" fmla="*/ 65 w 130"/>
                <a:gd name="T11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129">
                  <a:moveTo>
                    <a:pt x="65" y="0"/>
                  </a:moveTo>
                  <a:lnTo>
                    <a:pt x="65" y="0"/>
                  </a:lnTo>
                  <a:lnTo>
                    <a:pt x="58" y="0"/>
                  </a:lnTo>
                  <a:lnTo>
                    <a:pt x="52" y="1"/>
                  </a:lnTo>
                  <a:lnTo>
                    <a:pt x="46" y="3"/>
                  </a:lnTo>
                  <a:lnTo>
                    <a:pt x="40" y="5"/>
                  </a:lnTo>
                  <a:lnTo>
                    <a:pt x="34" y="8"/>
                  </a:lnTo>
                  <a:lnTo>
                    <a:pt x="29" y="11"/>
                  </a:lnTo>
                  <a:lnTo>
                    <a:pt x="19" y="19"/>
                  </a:lnTo>
                  <a:lnTo>
                    <a:pt x="11" y="28"/>
                  </a:lnTo>
                  <a:lnTo>
                    <a:pt x="5" y="39"/>
                  </a:lnTo>
                  <a:lnTo>
                    <a:pt x="3" y="46"/>
                  </a:lnTo>
                  <a:lnTo>
                    <a:pt x="1" y="52"/>
                  </a:lnTo>
                  <a:lnTo>
                    <a:pt x="1" y="58"/>
                  </a:lnTo>
                  <a:lnTo>
                    <a:pt x="0" y="65"/>
                  </a:lnTo>
                  <a:lnTo>
                    <a:pt x="0" y="65"/>
                  </a:lnTo>
                  <a:lnTo>
                    <a:pt x="1" y="71"/>
                  </a:lnTo>
                  <a:lnTo>
                    <a:pt x="1" y="77"/>
                  </a:lnTo>
                  <a:lnTo>
                    <a:pt x="3" y="83"/>
                  </a:lnTo>
                  <a:lnTo>
                    <a:pt x="5" y="89"/>
                  </a:lnTo>
                  <a:lnTo>
                    <a:pt x="11" y="101"/>
                  </a:lnTo>
                  <a:lnTo>
                    <a:pt x="19" y="110"/>
                  </a:lnTo>
                  <a:lnTo>
                    <a:pt x="29" y="118"/>
                  </a:lnTo>
                  <a:lnTo>
                    <a:pt x="34" y="121"/>
                  </a:lnTo>
                  <a:lnTo>
                    <a:pt x="40" y="124"/>
                  </a:lnTo>
                  <a:lnTo>
                    <a:pt x="46" y="126"/>
                  </a:lnTo>
                  <a:lnTo>
                    <a:pt x="52" y="128"/>
                  </a:lnTo>
                  <a:lnTo>
                    <a:pt x="58" y="129"/>
                  </a:lnTo>
                  <a:lnTo>
                    <a:pt x="65" y="129"/>
                  </a:lnTo>
                  <a:lnTo>
                    <a:pt x="65" y="129"/>
                  </a:lnTo>
                  <a:lnTo>
                    <a:pt x="71" y="129"/>
                  </a:lnTo>
                  <a:lnTo>
                    <a:pt x="78" y="128"/>
                  </a:lnTo>
                  <a:lnTo>
                    <a:pt x="84" y="126"/>
                  </a:lnTo>
                  <a:lnTo>
                    <a:pt x="90" y="124"/>
                  </a:lnTo>
                  <a:lnTo>
                    <a:pt x="101" y="118"/>
                  </a:lnTo>
                  <a:lnTo>
                    <a:pt x="110" y="110"/>
                  </a:lnTo>
                  <a:lnTo>
                    <a:pt x="118" y="101"/>
                  </a:lnTo>
                  <a:lnTo>
                    <a:pt x="125" y="89"/>
                  </a:lnTo>
                  <a:lnTo>
                    <a:pt x="127" y="83"/>
                  </a:lnTo>
                  <a:lnTo>
                    <a:pt x="129" y="77"/>
                  </a:lnTo>
                  <a:lnTo>
                    <a:pt x="130" y="71"/>
                  </a:lnTo>
                  <a:lnTo>
                    <a:pt x="130" y="65"/>
                  </a:lnTo>
                  <a:lnTo>
                    <a:pt x="130" y="65"/>
                  </a:lnTo>
                  <a:lnTo>
                    <a:pt x="130" y="58"/>
                  </a:lnTo>
                  <a:lnTo>
                    <a:pt x="129" y="52"/>
                  </a:lnTo>
                  <a:lnTo>
                    <a:pt x="127" y="46"/>
                  </a:lnTo>
                  <a:lnTo>
                    <a:pt x="125" y="39"/>
                  </a:lnTo>
                  <a:lnTo>
                    <a:pt x="118" y="28"/>
                  </a:lnTo>
                  <a:lnTo>
                    <a:pt x="110" y="19"/>
                  </a:lnTo>
                  <a:lnTo>
                    <a:pt x="101" y="11"/>
                  </a:lnTo>
                  <a:lnTo>
                    <a:pt x="90" y="5"/>
                  </a:lnTo>
                  <a:lnTo>
                    <a:pt x="84" y="3"/>
                  </a:lnTo>
                  <a:lnTo>
                    <a:pt x="78" y="1"/>
                  </a:lnTo>
                  <a:lnTo>
                    <a:pt x="71" y="0"/>
                  </a:lnTo>
                  <a:lnTo>
                    <a:pt x="65" y="0"/>
                  </a:lnTo>
                  <a:lnTo>
                    <a:pt x="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195" name="Freeform 227"/>
            <p:cNvSpPr>
              <a:spLocks/>
            </p:cNvSpPr>
            <p:nvPr/>
          </p:nvSpPr>
          <p:spPr bwMode="auto">
            <a:xfrm>
              <a:off x="799438" y="3347696"/>
              <a:ext cx="46868" cy="46869"/>
            </a:xfrm>
            <a:custGeom>
              <a:avLst/>
              <a:gdLst>
                <a:gd name="T0" fmla="*/ 65 w 130"/>
                <a:gd name="T1" fmla="*/ 0 h 130"/>
                <a:gd name="T2" fmla="*/ 65 w 130"/>
                <a:gd name="T3" fmla="*/ 0 h 130"/>
                <a:gd name="T4" fmla="*/ 58 w 130"/>
                <a:gd name="T5" fmla="*/ 1 h 130"/>
                <a:gd name="T6" fmla="*/ 52 w 130"/>
                <a:gd name="T7" fmla="*/ 1 h 130"/>
                <a:gd name="T8" fmla="*/ 46 w 130"/>
                <a:gd name="T9" fmla="*/ 3 h 130"/>
                <a:gd name="T10" fmla="*/ 40 w 130"/>
                <a:gd name="T11" fmla="*/ 5 h 130"/>
                <a:gd name="T12" fmla="*/ 34 w 130"/>
                <a:gd name="T13" fmla="*/ 8 h 130"/>
                <a:gd name="T14" fmla="*/ 29 w 130"/>
                <a:gd name="T15" fmla="*/ 11 h 130"/>
                <a:gd name="T16" fmla="*/ 19 w 130"/>
                <a:gd name="T17" fmla="*/ 20 h 130"/>
                <a:gd name="T18" fmla="*/ 11 w 130"/>
                <a:gd name="T19" fmla="*/ 29 h 130"/>
                <a:gd name="T20" fmla="*/ 5 w 130"/>
                <a:gd name="T21" fmla="*/ 40 h 130"/>
                <a:gd name="T22" fmla="*/ 3 w 130"/>
                <a:gd name="T23" fmla="*/ 46 h 130"/>
                <a:gd name="T24" fmla="*/ 1 w 130"/>
                <a:gd name="T25" fmla="*/ 52 h 130"/>
                <a:gd name="T26" fmla="*/ 1 w 130"/>
                <a:gd name="T27" fmla="*/ 58 h 130"/>
                <a:gd name="T28" fmla="*/ 0 w 130"/>
                <a:gd name="T29" fmla="*/ 66 h 130"/>
                <a:gd name="T30" fmla="*/ 0 w 130"/>
                <a:gd name="T31" fmla="*/ 66 h 130"/>
                <a:gd name="T32" fmla="*/ 1 w 130"/>
                <a:gd name="T33" fmla="*/ 72 h 130"/>
                <a:gd name="T34" fmla="*/ 1 w 130"/>
                <a:gd name="T35" fmla="*/ 78 h 130"/>
                <a:gd name="T36" fmla="*/ 3 w 130"/>
                <a:gd name="T37" fmla="*/ 84 h 130"/>
                <a:gd name="T38" fmla="*/ 5 w 130"/>
                <a:gd name="T39" fmla="*/ 90 h 130"/>
                <a:gd name="T40" fmla="*/ 11 w 130"/>
                <a:gd name="T41" fmla="*/ 101 h 130"/>
                <a:gd name="T42" fmla="*/ 19 w 130"/>
                <a:gd name="T43" fmla="*/ 110 h 130"/>
                <a:gd name="T44" fmla="*/ 29 w 130"/>
                <a:gd name="T45" fmla="*/ 119 h 130"/>
                <a:gd name="T46" fmla="*/ 34 w 130"/>
                <a:gd name="T47" fmla="*/ 122 h 130"/>
                <a:gd name="T48" fmla="*/ 40 w 130"/>
                <a:gd name="T49" fmla="*/ 125 h 130"/>
                <a:gd name="T50" fmla="*/ 46 w 130"/>
                <a:gd name="T51" fmla="*/ 127 h 130"/>
                <a:gd name="T52" fmla="*/ 52 w 130"/>
                <a:gd name="T53" fmla="*/ 129 h 130"/>
                <a:gd name="T54" fmla="*/ 58 w 130"/>
                <a:gd name="T55" fmla="*/ 130 h 130"/>
                <a:gd name="T56" fmla="*/ 65 w 130"/>
                <a:gd name="T57" fmla="*/ 130 h 130"/>
                <a:gd name="T58" fmla="*/ 65 w 130"/>
                <a:gd name="T59" fmla="*/ 130 h 130"/>
                <a:gd name="T60" fmla="*/ 71 w 130"/>
                <a:gd name="T61" fmla="*/ 130 h 130"/>
                <a:gd name="T62" fmla="*/ 78 w 130"/>
                <a:gd name="T63" fmla="*/ 129 h 130"/>
                <a:gd name="T64" fmla="*/ 84 w 130"/>
                <a:gd name="T65" fmla="*/ 127 h 130"/>
                <a:gd name="T66" fmla="*/ 90 w 130"/>
                <a:gd name="T67" fmla="*/ 125 h 130"/>
                <a:gd name="T68" fmla="*/ 101 w 130"/>
                <a:gd name="T69" fmla="*/ 119 h 130"/>
                <a:gd name="T70" fmla="*/ 110 w 130"/>
                <a:gd name="T71" fmla="*/ 110 h 130"/>
                <a:gd name="T72" fmla="*/ 118 w 130"/>
                <a:gd name="T73" fmla="*/ 101 h 130"/>
                <a:gd name="T74" fmla="*/ 125 w 130"/>
                <a:gd name="T75" fmla="*/ 90 h 130"/>
                <a:gd name="T76" fmla="*/ 127 w 130"/>
                <a:gd name="T77" fmla="*/ 84 h 130"/>
                <a:gd name="T78" fmla="*/ 129 w 130"/>
                <a:gd name="T79" fmla="*/ 78 h 130"/>
                <a:gd name="T80" fmla="*/ 130 w 130"/>
                <a:gd name="T81" fmla="*/ 72 h 130"/>
                <a:gd name="T82" fmla="*/ 130 w 130"/>
                <a:gd name="T83" fmla="*/ 66 h 130"/>
                <a:gd name="T84" fmla="*/ 130 w 130"/>
                <a:gd name="T85" fmla="*/ 66 h 130"/>
                <a:gd name="T86" fmla="*/ 130 w 130"/>
                <a:gd name="T87" fmla="*/ 58 h 130"/>
                <a:gd name="T88" fmla="*/ 129 w 130"/>
                <a:gd name="T89" fmla="*/ 52 h 130"/>
                <a:gd name="T90" fmla="*/ 127 w 130"/>
                <a:gd name="T91" fmla="*/ 46 h 130"/>
                <a:gd name="T92" fmla="*/ 125 w 130"/>
                <a:gd name="T93" fmla="*/ 40 h 130"/>
                <a:gd name="T94" fmla="*/ 118 w 130"/>
                <a:gd name="T95" fmla="*/ 29 h 130"/>
                <a:gd name="T96" fmla="*/ 110 w 130"/>
                <a:gd name="T97" fmla="*/ 20 h 130"/>
                <a:gd name="T98" fmla="*/ 101 w 130"/>
                <a:gd name="T99" fmla="*/ 11 h 130"/>
                <a:gd name="T100" fmla="*/ 90 w 130"/>
                <a:gd name="T101" fmla="*/ 5 h 130"/>
                <a:gd name="T102" fmla="*/ 84 w 130"/>
                <a:gd name="T103" fmla="*/ 3 h 130"/>
                <a:gd name="T104" fmla="*/ 78 w 130"/>
                <a:gd name="T105" fmla="*/ 1 h 130"/>
                <a:gd name="T106" fmla="*/ 71 w 130"/>
                <a:gd name="T107" fmla="*/ 1 h 130"/>
                <a:gd name="T108" fmla="*/ 65 w 130"/>
                <a:gd name="T109" fmla="*/ 0 h 130"/>
                <a:gd name="T110" fmla="*/ 65 w 130"/>
                <a:gd name="T11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130">
                  <a:moveTo>
                    <a:pt x="65" y="0"/>
                  </a:moveTo>
                  <a:lnTo>
                    <a:pt x="65" y="0"/>
                  </a:lnTo>
                  <a:lnTo>
                    <a:pt x="58" y="1"/>
                  </a:lnTo>
                  <a:lnTo>
                    <a:pt x="52" y="1"/>
                  </a:lnTo>
                  <a:lnTo>
                    <a:pt x="46" y="3"/>
                  </a:lnTo>
                  <a:lnTo>
                    <a:pt x="40" y="5"/>
                  </a:lnTo>
                  <a:lnTo>
                    <a:pt x="34" y="8"/>
                  </a:lnTo>
                  <a:lnTo>
                    <a:pt x="29" y="11"/>
                  </a:lnTo>
                  <a:lnTo>
                    <a:pt x="19" y="20"/>
                  </a:lnTo>
                  <a:lnTo>
                    <a:pt x="11" y="29"/>
                  </a:lnTo>
                  <a:lnTo>
                    <a:pt x="5" y="40"/>
                  </a:lnTo>
                  <a:lnTo>
                    <a:pt x="3" y="46"/>
                  </a:lnTo>
                  <a:lnTo>
                    <a:pt x="1" y="52"/>
                  </a:lnTo>
                  <a:lnTo>
                    <a:pt x="1" y="58"/>
                  </a:lnTo>
                  <a:lnTo>
                    <a:pt x="0" y="66"/>
                  </a:lnTo>
                  <a:lnTo>
                    <a:pt x="0" y="66"/>
                  </a:lnTo>
                  <a:lnTo>
                    <a:pt x="1" y="72"/>
                  </a:lnTo>
                  <a:lnTo>
                    <a:pt x="1" y="78"/>
                  </a:lnTo>
                  <a:lnTo>
                    <a:pt x="3" y="84"/>
                  </a:lnTo>
                  <a:lnTo>
                    <a:pt x="5" y="90"/>
                  </a:lnTo>
                  <a:lnTo>
                    <a:pt x="11" y="101"/>
                  </a:lnTo>
                  <a:lnTo>
                    <a:pt x="19" y="110"/>
                  </a:lnTo>
                  <a:lnTo>
                    <a:pt x="29" y="119"/>
                  </a:lnTo>
                  <a:lnTo>
                    <a:pt x="34" y="122"/>
                  </a:lnTo>
                  <a:lnTo>
                    <a:pt x="40" y="125"/>
                  </a:lnTo>
                  <a:lnTo>
                    <a:pt x="46" y="127"/>
                  </a:lnTo>
                  <a:lnTo>
                    <a:pt x="52" y="129"/>
                  </a:lnTo>
                  <a:lnTo>
                    <a:pt x="58" y="130"/>
                  </a:lnTo>
                  <a:lnTo>
                    <a:pt x="65" y="130"/>
                  </a:lnTo>
                  <a:lnTo>
                    <a:pt x="65" y="130"/>
                  </a:lnTo>
                  <a:lnTo>
                    <a:pt x="71" y="130"/>
                  </a:lnTo>
                  <a:lnTo>
                    <a:pt x="78" y="129"/>
                  </a:lnTo>
                  <a:lnTo>
                    <a:pt x="84" y="127"/>
                  </a:lnTo>
                  <a:lnTo>
                    <a:pt x="90" y="125"/>
                  </a:lnTo>
                  <a:lnTo>
                    <a:pt x="101" y="119"/>
                  </a:lnTo>
                  <a:lnTo>
                    <a:pt x="110" y="110"/>
                  </a:lnTo>
                  <a:lnTo>
                    <a:pt x="118" y="101"/>
                  </a:lnTo>
                  <a:lnTo>
                    <a:pt x="125" y="90"/>
                  </a:lnTo>
                  <a:lnTo>
                    <a:pt x="127" y="84"/>
                  </a:lnTo>
                  <a:lnTo>
                    <a:pt x="129" y="78"/>
                  </a:lnTo>
                  <a:lnTo>
                    <a:pt x="130" y="72"/>
                  </a:lnTo>
                  <a:lnTo>
                    <a:pt x="130" y="66"/>
                  </a:lnTo>
                  <a:lnTo>
                    <a:pt x="130" y="66"/>
                  </a:lnTo>
                  <a:lnTo>
                    <a:pt x="130" y="58"/>
                  </a:lnTo>
                  <a:lnTo>
                    <a:pt x="129" y="52"/>
                  </a:lnTo>
                  <a:lnTo>
                    <a:pt x="127" y="46"/>
                  </a:lnTo>
                  <a:lnTo>
                    <a:pt x="125" y="40"/>
                  </a:lnTo>
                  <a:lnTo>
                    <a:pt x="118" y="29"/>
                  </a:lnTo>
                  <a:lnTo>
                    <a:pt x="110" y="20"/>
                  </a:lnTo>
                  <a:lnTo>
                    <a:pt x="101" y="11"/>
                  </a:lnTo>
                  <a:lnTo>
                    <a:pt x="90" y="5"/>
                  </a:lnTo>
                  <a:lnTo>
                    <a:pt x="84" y="3"/>
                  </a:lnTo>
                  <a:lnTo>
                    <a:pt x="78" y="1"/>
                  </a:lnTo>
                  <a:lnTo>
                    <a:pt x="71" y="1"/>
                  </a:lnTo>
                  <a:lnTo>
                    <a:pt x="65" y="0"/>
                  </a:lnTo>
                  <a:lnTo>
                    <a:pt x="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196" name="Freeform 228"/>
            <p:cNvSpPr>
              <a:spLocks/>
            </p:cNvSpPr>
            <p:nvPr/>
          </p:nvSpPr>
          <p:spPr bwMode="auto">
            <a:xfrm>
              <a:off x="799438" y="3431564"/>
              <a:ext cx="46868" cy="44401"/>
            </a:xfrm>
            <a:custGeom>
              <a:avLst/>
              <a:gdLst>
                <a:gd name="T0" fmla="*/ 65 w 130"/>
                <a:gd name="T1" fmla="*/ 0 h 129"/>
                <a:gd name="T2" fmla="*/ 65 w 130"/>
                <a:gd name="T3" fmla="*/ 0 h 129"/>
                <a:gd name="T4" fmla="*/ 58 w 130"/>
                <a:gd name="T5" fmla="*/ 0 h 129"/>
                <a:gd name="T6" fmla="*/ 52 w 130"/>
                <a:gd name="T7" fmla="*/ 1 h 129"/>
                <a:gd name="T8" fmla="*/ 46 w 130"/>
                <a:gd name="T9" fmla="*/ 3 h 129"/>
                <a:gd name="T10" fmla="*/ 40 w 130"/>
                <a:gd name="T11" fmla="*/ 5 h 129"/>
                <a:gd name="T12" fmla="*/ 34 w 130"/>
                <a:gd name="T13" fmla="*/ 8 h 129"/>
                <a:gd name="T14" fmla="*/ 29 w 130"/>
                <a:gd name="T15" fmla="*/ 11 h 129"/>
                <a:gd name="T16" fmla="*/ 19 w 130"/>
                <a:gd name="T17" fmla="*/ 19 h 129"/>
                <a:gd name="T18" fmla="*/ 11 w 130"/>
                <a:gd name="T19" fmla="*/ 28 h 129"/>
                <a:gd name="T20" fmla="*/ 5 w 130"/>
                <a:gd name="T21" fmla="*/ 40 h 129"/>
                <a:gd name="T22" fmla="*/ 3 w 130"/>
                <a:gd name="T23" fmla="*/ 46 h 129"/>
                <a:gd name="T24" fmla="*/ 1 w 130"/>
                <a:gd name="T25" fmla="*/ 52 h 129"/>
                <a:gd name="T26" fmla="*/ 1 w 130"/>
                <a:gd name="T27" fmla="*/ 58 h 129"/>
                <a:gd name="T28" fmla="*/ 0 w 130"/>
                <a:gd name="T29" fmla="*/ 65 h 129"/>
                <a:gd name="T30" fmla="*/ 0 w 130"/>
                <a:gd name="T31" fmla="*/ 65 h 129"/>
                <a:gd name="T32" fmla="*/ 1 w 130"/>
                <a:gd name="T33" fmla="*/ 71 h 129"/>
                <a:gd name="T34" fmla="*/ 1 w 130"/>
                <a:gd name="T35" fmla="*/ 77 h 129"/>
                <a:gd name="T36" fmla="*/ 3 w 130"/>
                <a:gd name="T37" fmla="*/ 83 h 129"/>
                <a:gd name="T38" fmla="*/ 5 w 130"/>
                <a:gd name="T39" fmla="*/ 90 h 129"/>
                <a:gd name="T40" fmla="*/ 11 w 130"/>
                <a:gd name="T41" fmla="*/ 101 h 129"/>
                <a:gd name="T42" fmla="*/ 19 w 130"/>
                <a:gd name="T43" fmla="*/ 110 h 129"/>
                <a:gd name="T44" fmla="*/ 29 w 130"/>
                <a:gd name="T45" fmla="*/ 118 h 129"/>
                <a:gd name="T46" fmla="*/ 34 w 130"/>
                <a:gd name="T47" fmla="*/ 121 h 129"/>
                <a:gd name="T48" fmla="*/ 40 w 130"/>
                <a:gd name="T49" fmla="*/ 124 h 129"/>
                <a:gd name="T50" fmla="*/ 46 w 130"/>
                <a:gd name="T51" fmla="*/ 126 h 129"/>
                <a:gd name="T52" fmla="*/ 52 w 130"/>
                <a:gd name="T53" fmla="*/ 128 h 129"/>
                <a:gd name="T54" fmla="*/ 58 w 130"/>
                <a:gd name="T55" fmla="*/ 129 h 129"/>
                <a:gd name="T56" fmla="*/ 65 w 130"/>
                <a:gd name="T57" fmla="*/ 129 h 129"/>
                <a:gd name="T58" fmla="*/ 65 w 130"/>
                <a:gd name="T59" fmla="*/ 129 h 129"/>
                <a:gd name="T60" fmla="*/ 71 w 130"/>
                <a:gd name="T61" fmla="*/ 129 h 129"/>
                <a:gd name="T62" fmla="*/ 78 w 130"/>
                <a:gd name="T63" fmla="*/ 128 h 129"/>
                <a:gd name="T64" fmla="*/ 84 w 130"/>
                <a:gd name="T65" fmla="*/ 126 h 129"/>
                <a:gd name="T66" fmla="*/ 90 w 130"/>
                <a:gd name="T67" fmla="*/ 124 h 129"/>
                <a:gd name="T68" fmla="*/ 101 w 130"/>
                <a:gd name="T69" fmla="*/ 118 h 129"/>
                <a:gd name="T70" fmla="*/ 110 w 130"/>
                <a:gd name="T71" fmla="*/ 110 h 129"/>
                <a:gd name="T72" fmla="*/ 118 w 130"/>
                <a:gd name="T73" fmla="*/ 101 h 129"/>
                <a:gd name="T74" fmla="*/ 125 w 130"/>
                <a:gd name="T75" fmla="*/ 90 h 129"/>
                <a:gd name="T76" fmla="*/ 127 w 130"/>
                <a:gd name="T77" fmla="*/ 83 h 129"/>
                <a:gd name="T78" fmla="*/ 129 w 130"/>
                <a:gd name="T79" fmla="*/ 77 h 129"/>
                <a:gd name="T80" fmla="*/ 130 w 130"/>
                <a:gd name="T81" fmla="*/ 71 h 129"/>
                <a:gd name="T82" fmla="*/ 130 w 130"/>
                <a:gd name="T83" fmla="*/ 65 h 129"/>
                <a:gd name="T84" fmla="*/ 130 w 130"/>
                <a:gd name="T85" fmla="*/ 65 h 129"/>
                <a:gd name="T86" fmla="*/ 130 w 130"/>
                <a:gd name="T87" fmla="*/ 58 h 129"/>
                <a:gd name="T88" fmla="*/ 129 w 130"/>
                <a:gd name="T89" fmla="*/ 52 h 129"/>
                <a:gd name="T90" fmla="*/ 127 w 130"/>
                <a:gd name="T91" fmla="*/ 46 h 129"/>
                <a:gd name="T92" fmla="*/ 125 w 130"/>
                <a:gd name="T93" fmla="*/ 40 h 129"/>
                <a:gd name="T94" fmla="*/ 118 w 130"/>
                <a:gd name="T95" fmla="*/ 28 h 129"/>
                <a:gd name="T96" fmla="*/ 110 w 130"/>
                <a:gd name="T97" fmla="*/ 19 h 129"/>
                <a:gd name="T98" fmla="*/ 101 w 130"/>
                <a:gd name="T99" fmla="*/ 11 h 129"/>
                <a:gd name="T100" fmla="*/ 90 w 130"/>
                <a:gd name="T101" fmla="*/ 5 h 129"/>
                <a:gd name="T102" fmla="*/ 84 w 130"/>
                <a:gd name="T103" fmla="*/ 3 h 129"/>
                <a:gd name="T104" fmla="*/ 78 w 130"/>
                <a:gd name="T105" fmla="*/ 1 h 129"/>
                <a:gd name="T106" fmla="*/ 71 w 130"/>
                <a:gd name="T107" fmla="*/ 0 h 129"/>
                <a:gd name="T108" fmla="*/ 65 w 130"/>
                <a:gd name="T109" fmla="*/ 0 h 129"/>
                <a:gd name="T110" fmla="*/ 65 w 130"/>
                <a:gd name="T11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129">
                  <a:moveTo>
                    <a:pt x="65" y="0"/>
                  </a:moveTo>
                  <a:lnTo>
                    <a:pt x="65" y="0"/>
                  </a:lnTo>
                  <a:lnTo>
                    <a:pt x="58" y="0"/>
                  </a:lnTo>
                  <a:lnTo>
                    <a:pt x="52" y="1"/>
                  </a:lnTo>
                  <a:lnTo>
                    <a:pt x="46" y="3"/>
                  </a:lnTo>
                  <a:lnTo>
                    <a:pt x="40" y="5"/>
                  </a:lnTo>
                  <a:lnTo>
                    <a:pt x="34" y="8"/>
                  </a:lnTo>
                  <a:lnTo>
                    <a:pt x="29" y="11"/>
                  </a:lnTo>
                  <a:lnTo>
                    <a:pt x="19" y="19"/>
                  </a:lnTo>
                  <a:lnTo>
                    <a:pt x="11" y="28"/>
                  </a:lnTo>
                  <a:lnTo>
                    <a:pt x="5" y="40"/>
                  </a:lnTo>
                  <a:lnTo>
                    <a:pt x="3" y="46"/>
                  </a:lnTo>
                  <a:lnTo>
                    <a:pt x="1" y="52"/>
                  </a:lnTo>
                  <a:lnTo>
                    <a:pt x="1" y="58"/>
                  </a:lnTo>
                  <a:lnTo>
                    <a:pt x="0" y="65"/>
                  </a:lnTo>
                  <a:lnTo>
                    <a:pt x="0" y="65"/>
                  </a:lnTo>
                  <a:lnTo>
                    <a:pt x="1" y="71"/>
                  </a:lnTo>
                  <a:lnTo>
                    <a:pt x="1" y="77"/>
                  </a:lnTo>
                  <a:lnTo>
                    <a:pt x="3" y="83"/>
                  </a:lnTo>
                  <a:lnTo>
                    <a:pt x="5" y="90"/>
                  </a:lnTo>
                  <a:lnTo>
                    <a:pt x="11" y="101"/>
                  </a:lnTo>
                  <a:lnTo>
                    <a:pt x="19" y="110"/>
                  </a:lnTo>
                  <a:lnTo>
                    <a:pt x="29" y="118"/>
                  </a:lnTo>
                  <a:lnTo>
                    <a:pt x="34" y="121"/>
                  </a:lnTo>
                  <a:lnTo>
                    <a:pt x="40" y="124"/>
                  </a:lnTo>
                  <a:lnTo>
                    <a:pt x="46" y="126"/>
                  </a:lnTo>
                  <a:lnTo>
                    <a:pt x="52" y="128"/>
                  </a:lnTo>
                  <a:lnTo>
                    <a:pt x="58" y="129"/>
                  </a:lnTo>
                  <a:lnTo>
                    <a:pt x="65" y="129"/>
                  </a:lnTo>
                  <a:lnTo>
                    <a:pt x="65" y="129"/>
                  </a:lnTo>
                  <a:lnTo>
                    <a:pt x="71" y="129"/>
                  </a:lnTo>
                  <a:lnTo>
                    <a:pt x="78" y="128"/>
                  </a:lnTo>
                  <a:lnTo>
                    <a:pt x="84" y="126"/>
                  </a:lnTo>
                  <a:lnTo>
                    <a:pt x="90" y="124"/>
                  </a:lnTo>
                  <a:lnTo>
                    <a:pt x="101" y="118"/>
                  </a:lnTo>
                  <a:lnTo>
                    <a:pt x="110" y="110"/>
                  </a:lnTo>
                  <a:lnTo>
                    <a:pt x="118" y="101"/>
                  </a:lnTo>
                  <a:lnTo>
                    <a:pt x="125" y="90"/>
                  </a:lnTo>
                  <a:lnTo>
                    <a:pt x="127" y="83"/>
                  </a:lnTo>
                  <a:lnTo>
                    <a:pt x="129" y="77"/>
                  </a:lnTo>
                  <a:lnTo>
                    <a:pt x="130" y="71"/>
                  </a:lnTo>
                  <a:lnTo>
                    <a:pt x="130" y="65"/>
                  </a:lnTo>
                  <a:lnTo>
                    <a:pt x="130" y="65"/>
                  </a:lnTo>
                  <a:lnTo>
                    <a:pt x="130" y="58"/>
                  </a:lnTo>
                  <a:lnTo>
                    <a:pt x="129" y="52"/>
                  </a:lnTo>
                  <a:lnTo>
                    <a:pt x="127" y="46"/>
                  </a:lnTo>
                  <a:lnTo>
                    <a:pt x="125" y="40"/>
                  </a:lnTo>
                  <a:lnTo>
                    <a:pt x="118" y="28"/>
                  </a:lnTo>
                  <a:lnTo>
                    <a:pt x="110" y="19"/>
                  </a:lnTo>
                  <a:lnTo>
                    <a:pt x="101" y="11"/>
                  </a:lnTo>
                  <a:lnTo>
                    <a:pt x="90" y="5"/>
                  </a:lnTo>
                  <a:lnTo>
                    <a:pt x="84" y="3"/>
                  </a:lnTo>
                  <a:lnTo>
                    <a:pt x="78" y="1"/>
                  </a:lnTo>
                  <a:lnTo>
                    <a:pt x="71" y="0"/>
                  </a:lnTo>
                  <a:lnTo>
                    <a:pt x="65" y="0"/>
                  </a:lnTo>
                  <a:lnTo>
                    <a:pt x="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197" name="Freeform 229"/>
            <p:cNvSpPr>
              <a:spLocks/>
            </p:cNvSpPr>
            <p:nvPr/>
          </p:nvSpPr>
          <p:spPr bwMode="auto">
            <a:xfrm>
              <a:off x="883306" y="3431564"/>
              <a:ext cx="44401" cy="44401"/>
            </a:xfrm>
            <a:custGeom>
              <a:avLst/>
              <a:gdLst>
                <a:gd name="T0" fmla="*/ 65 w 129"/>
                <a:gd name="T1" fmla="*/ 0 h 129"/>
                <a:gd name="T2" fmla="*/ 65 w 129"/>
                <a:gd name="T3" fmla="*/ 0 h 129"/>
                <a:gd name="T4" fmla="*/ 58 w 129"/>
                <a:gd name="T5" fmla="*/ 0 h 129"/>
                <a:gd name="T6" fmla="*/ 52 w 129"/>
                <a:gd name="T7" fmla="*/ 1 h 129"/>
                <a:gd name="T8" fmla="*/ 45 w 129"/>
                <a:gd name="T9" fmla="*/ 3 h 129"/>
                <a:gd name="T10" fmla="*/ 39 w 129"/>
                <a:gd name="T11" fmla="*/ 5 h 129"/>
                <a:gd name="T12" fmla="*/ 28 w 129"/>
                <a:gd name="T13" fmla="*/ 11 h 129"/>
                <a:gd name="T14" fmla="*/ 19 w 129"/>
                <a:gd name="T15" fmla="*/ 19 h 129"/>
                <a:gd name="T16" fmla="*/ 11 w 129"/>
                <a:gd name="T17" fmla="*/ 28 h 129"/>
                <a:gd name="T18" fmla="*/ 5 w 129"/>
                <a:gd name="T19" fmla="*/ 40 h 129"/>
                <a:gd name="T20" fmla="*/ 3 w 129"/>
                <a:gd name="T21" fmla="*/ 46 h 129"/>
                <a:gd name="T22" fmla="*/ 1 w 129"/>
                <a:gd name="T23" fmla="*/ 52 h 129"/>
                <a:gd name="T24" fmla="*/ 1 w 129"/>
                <a:gd name="T25" fmla="*/ 58 h 129"/>
                <a:gd name="T26" fmla="*/ 0 w 129"/>
                <a:gd name="T27" fmla="*/ 65 h 129"/>
                <a:gd name="T28" fmla="*/ 0 w 129"/>
                <a:gd name="T29" fmla="*/ 65 h 129"/>
                <a:gd name="T30" fmla="*/ 1 w 129"/>
                <a:gd name="T31" fmla="*/ 71 h 129"/>
                <a:gd name="T32" fmla="*/ 1 w 129"/>
                <a:gd name="T33" fmla="*/ 77 h 129"/>
                <a:gd name="T34" fmla="*/ 3 w 129"/>
                <a:gd name="T35" fmla="*/ 83 h 129"/>
                <a:gd name="T36" fmla="*/ 5 w 129"/>
                <a:gd name="T37" fmla="*/ 90 h 129"/>
                <a:gd name="T38" fmla="*/ 11 w 129"/>
                <a:gd name="T39" fmla="*/ 101 h 129"/>
                <a:gd name="T40" fmla="*/ 19 w 129"/>
                <a:gd name="T41" fmla="*/ 110 h 129"/>
                <a:gd name="T42" fmla="*/ 28 w 129"/>
                <a:gd name="T43" fmla="*/ 118 h 129"/>
                <a:gd name="T44" fmla="*/ 39 w 129"/>
                <a:gd name="T45" fmla="*/ 124 h 129"/>
                <a:gd name="T46" fmla="*/ 45 w 129"/>
                <a:gd name="T47" fmla="*/ 126 h 129"/>
                <a:gd name="T48" fmla="*/ 52 w 129"/>
                <a:gd name="T49" fmla="*/ 128 h 129"/>
                <a:gd name="T50" fmla="*/ 58 w 129"/>
                <a:gd name="T51" fmla="*/ 129 h 129"/>
                <a:gd name="T52" fmla="*/ 65 w 129"/>
                <a:gd name="T53" fmla="*/ 129 h 129"/>
                <a:gd name="T54" fmla="*/ 65 w 129"/>
                <a:gd name="T55" fmla="*/ 129 h 129"/>
                <a:gd name="T56" fmla="*/ 71 w 129"/>
                <a:gd name="T57" fmla="*/ 129 h 129"/>
                <a:gd name="T58" fmla="*/ 77 w 129"/>
                <a:gd name="T59" fmla="*/ 128 h 129"/>
                <a:gd name="T60" fmla="*/ 83 w 129"/>
                <a:gd name="T61" fmla="*/ 126 h 129"/>
                <a:gd name="T62" fmla="*/ 89 w 129"/>
                <a:gd name="T63" fmla="*/ 124 h 129"/>
                <a:gd name="T64" fmla="*/ 101 w 129"/>
                <a:gd name="T65" fmla="*/ 118 h 129"/>
                <a:gd name="T66" fmla="*/ 110 w 129"/>
                <a:gd name="T67" fmla="*/ 110 h 129"/>
                <a:gd name="T68" fmla="*/ 118 w 129"/>
                <a:gd name="T69" fmla="*/ 101 h 129"/>
                <a:gd name="T70" fmla="*/ 124 w 129"/>
                <a:gd name="T71" fmla="*/ 90 h 129"/>
                <a:gd name="T72" fmla="*/ 126 w 129"/>
                <a:gd name="T73" fmla="*/ 83 h 129"/>
                <a:gd name="T74" fmla="*/ 128 w 129"/>
                <a:gd name="T75" fmla="*/ 77 h 129"/>
                <a:gd name="T76" fmla="*/ 129 w 129"/>
                <a:gd name="T77" fmla="*/ 71 h 129"/>
                <a:gd name="T78" fmla="*/ 129 w 129"/>
                <a:gd name="T79" fmla="*/ 65 h 129"/>
                <a:gd name="T80" fmla="*/ 129 w 129"/>
                <a:gd name="T81" fmla="*/ 65 h 129"/>
                <a:gd name="T82" fmla="*/ 129 w 129"/>
                <a:gd name="T83" fmla="*/ 58 h 129"/>
                <a:gd name="T84" fmla="*/ 128 w 129"/>
                <a:gd name="T85" fmla="*/ 52 h 129"/>
                <a:gd name="T86" fmla="*/ 126 w 129"/>
                <a:gd name="T87" fmla="*/ 46 h 129"/>
                <a:gd name="T88" fmla="*/ 124 w 129"/>
                <a:gd name="T89" fmla="*/ 40 h 129"/>
                <a:gd name="T90" fmla="*/ 118 w 129"/>
                <a:gd name="T91" fmla="*/ 28 h 129"/>
                <a:gd name="T92" fmla="*/ 110 w 129"/>
                <a:gd name="T93" fmla="*/ 19 h 129"/>
                <a:gd name="T94" fmla="*/ 101 w 129"/>
                <a:gd name="T95" fmla="*/ 11 h 129"/>
                <a:gd name="T96" fmla="*/ 95 w 129"/>
                <a:gd name="T97" fmla="*/ 8 h 129"/>
                <a:gd name="T98" fmla="*/ 89 w 129"/>
                <a:gd name="T99" fmla="*/ 5 h 129"/>
                <a:gd name="T100" fmla="*/ 83 w 129"/>
                <a:gd name="T101" fmla="*/ 3 h 129"/>
                <a:gd name="T102" fmla="*/ 77 w 129"/>
                <a:gd name="T103" fmla="*/ 1 h 129"/>
                <a:gd name="T104" fmla="*/ 71 w 129"/>
                <a:gd name="T105" fmla="*/ 0 h 129"/>
                <a:gd name="T106" fmla="*/ 65 w 129"/>
                <a:gd name="T107" fmla="*/ 0 h 129"/>
                <a:gd name="T108" fmla="*/ 65 w 129"/>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29">
                  <a:moveTo>
                    <a:pt x="65" y="0"/>
                  </a:moveTo>
                  <a:lnTo>
                    <a:pt x="65" y="0"/>
                  </a:lnTo>
                  <a:lnTo>
                    <a:pt x="58" y="0"/>
                  </a:lnTo>
                  <a:lnTo>
                    <a:pt x="52" y="1"/>
                  </a:lnTo>
                  <a:lnTo>
                    <a:pt x="45" y="3"/>
                  </a:lnTo>
                  <a:lnTo>
                    <a:pt x="39" y="5"/>
                  </a:lnTo>
                  <a:lnTo>
                    <a:pt x="28" y="11"/>
                  </a:lnTo>
                  <a:lnTo>
                    <a:pt x="19" y="19"/>
                  </a:lnTo>
                  <a:lnTo>
                    <a:pt x="11" y="28"/>
                  </a:lnTo>
                  <a:lnTo>
                    <a:pt x="5" y="40"/>
                  </a:lnTo>
                  <a:lnTo>
                    <a:pt x="3" y="46"/>
                  </a:lnTo>
                  <a:lnTo>
                    <a:pt x="1" y="52"/>
                  </a:lnTo>
                  <a:lnTo>
                    <a:pt x="1" y="58"/>
                  </a:lnTo>
                  <a:lnTo>
                    <a:pt x="0" y="65"/>
                  </a:lnTo>
                  <a:lnTo>
                    <a:pt x="0" y="65"/>
                  </a:lnTo>
                  <a:lnTo>
                    <a:pt x="1" y="71"/>
                  </a:lnTo>
                  <a:lnTo>
                    <a:pt x="1" y="77"/>
                  </a:lnTo>
                  <a:lnTo>
                    <a:pt x="3" y="83"/>
                  </a:lnTo>
                  <a:lnTo>
                    <a:pt x="5" y="90"/>
                  </a:lnTo>
                  <a:lnTo>
                    <a:pt x="11" y="101"/>
                  </a:lnTo>
                  <a:lnTo>
                    <a:pt x="19" y="110"/>
                  </a:lnTo>
                  <a:lnTo>
                    <a:pt x="28" y="118"/>
                  </a:lnTo>
                  <a:lnTo>
                    <a:pt x="39" y="124"/>
                  </a:lnTo>
                  <a:lnTo>
                    <a:pt x="45" y="126"/>
                  </a:lnTo>
                  <a:lnTo>
                    <a:pt x="52" y="128"/>
                  </a:lnTo>
                  <a:lnTo>
                    <a:pt x="58" y="129"/>
                  </a:lnTo>
                  <a:lnTo>
                    <a:pt x="65" y="129"/>
                  </a:lnTo>
                  <a:lnTo>
                    <a:pt x="65" y="129"/>
                  </a:lnTo>
                  <a:lnTo>
                    <a:pt x="71" y="129"/>
                  </a:lnTo>
                  <a:lnTo>
                    <a:pt x="77" y="128"/>
                  </a:lnTo>
                  <a:lnTo>
                    <a:pt x="83" y="126"/>
                  </a:lnTo>
                  <a:lnTo>
                    <a:pt x="89" y="124"/>
                  </a:lnTo>
                  <a:lnTo>
                    <a:pt x="101" y="118"/>
                  </a:lnTo>
                  <a:lnTo>
                    <a:pt x="110" y="110"/>
                  </a:lnTo>
                  <a:lnTo>
                    <a:pt x="118" y="101"/>
                  </a:lnTo>
                  <a:lnTo>
                    <a:pt x="124" y="90"/>
                  </a:lnTo>
                  <a:lnTo>
                    <a:pt x="126" y="83"/>
                  </a:lnTo>
                  <a:lnTo>
                    <a:pt x="128" y="77"/>
                  </a:lnTo>
                  <a:lnTo>
                    <a:pt x="129" y="71"/>
                  </a:lnTo>
                  <a:lnTo>
                    <a:pt x="129" y="65"/>
                  </a:lnTo>
                  <a:lnTo>
                    <a:pt x="129" y="65"/>
                  </a:lnTo>
                  <a:lnTo>
                    <a:pt x="129" y="58"/>
                  </a:lnTo>
                  <a:lnTo>
                    <a:pt x="128" y="52"/>
                  </a:lnTo>
                  <a:lnTo>
                    <a:pt x="126" y="46"/>
                  </a:lnTo>
                  <a:lnTo>
                    <a:pt x="124" y="40"/>
                  </a:lnTo>
                  <a:lnTo>
                    <a:pt x="118" y="28"/>
                  </a:lnTo>
                  <a:lnTo>
                    <a:pt x="110" y="19"/>
                  </a:lnTo>
                  <a:lnTo>
                    <a:pt x="101" y="11"/>
                  </a:lnTo>
                  <a:lnTo>
                    <a:pt x="95" y="8"/>
                  </a:lnTo>
                  <a:lnTo>
                    <a:pt x="89" y="5"/>
                  </a:lnTo>
                  <a:lnTo>
                    <a:pt x="83" y="3"/>
                  </a:lnTo>
                  <a:lnTo>
                    <a:pt x="77" y="1"/>
                  </a:lnTo>
                  <a:lnTo>
                    <a:pt x="71" y="0"/>
                  </a:lnTo>
                  <a:lnTo>
                    <a:pt x="65" y="0"/>
                  </a:lnTo>
                  <a:lnTo>
                    <a:pt x="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198" name="Freeform 230"/>
            <p:cNvSpPr>
              <a:spLocks/>
            </p:cNvSpPr>
            <p:nvPr/>
          </p:nvSpPr>
          <p:spPr bwMode="auto">
            <a:xfrm>
              <a:off x="964707" y="3431564"/>
              <a:ext cx="44401" cy="44401"/>
            </a:xfrm>
            <a:custGeom>
              <a:avLst/>
              <a:gdLst>
                <a:gd name="T0" fmla="*/ 65 w 130"/>
                <a:gd name="T1" fmla="*/ 0 h 129"/>
                <a:gd name="T2" fmla="*/ 65 w 130"/>
                <a:gd name="T3" fmla="*/ 0 h 129"/>
                <a:gd name="T4" fmla="*/ 58 w 130"/>
                <a:gd name="T5" fmla="*/ 0 h 129"/>
                <a:gd name="T6" fmla="*/ 52 w 130"/>
                <a:gd name="T7" fmla="*/ 1 h 129"/>
                <a:gd name="T8" fmla="*/ 46 w 130"/>
                <a:gd name="T9" fmla="*/ 3 h 129"/>
                <a:gd name="T10" fmla="*/ 40 w 130"/>
                <a:gd name="T11" fmla="*/ 5 h 129"/>
                <a:gd name="T12" fmla="*/ 34 w 130"/>
                <a:gd name="T13" fmla="*/ 8 h 129"/>
                <a:gd name="T14" fmla="*/ 29 w 130"/>
                <a:gd name="T15" fmla="*/ 11 h 129"/>
                <a:gd name="T16" fmla="*/ 19 w 130"/>
                <a:gd name="T17" fmla="*/ 19 h 129"/>
                <a:gd name="T18" fmla="*/ 11 w 130"/>
                <a:gd name="T19" fmla="*/ 28 h 129"/>
                <a:gd name="T20" fmla="*/ 5 w 130"/>
                <a:gd name="T21" fmla="*/ 40 h 129"/>
                <a:gd name="T22" fmla="*/ 3 w 130"/>
                <a:gd name="T23" fmla="*/ 46 h 129"/>
                <a:gd name="T24" fmla="*/ 1 w 130"/>
                <a:gd name="T25" fmla="*/ 52 h 129"/>
                <a:gd name="T26" fmla="*/ 1 w 130"/>
                <a:gd name="T27" fmla="*/ 58 h 129"/>
                <a:gd name="T28" fmla="*/ 0 w 130"/>
                <a:gd name="T29" fmla="*/ 65 h 129"/>
                <a:gd name="T30" fmla="*/ 0 w 130"/>
                <a:gd name="T31" fmla="*/ 65 h 129"/>
                <a:gd name="T32" fmla="*/ 1 w 130"/>
                <a:gd name="T33" fmla="*/ 71 h 129"/>
                <a:gd name="T34" fmla="*/ 1 w 130"/>
                <a:gd name="T35" fmla="*/ 77 h 129"/>
                <a:gd name="T36" fmla="*/ 3 w 130"/>
                <a:gd name="T37" fmla="*/ 83 h 129"/>
                <a:gd name="T38" fmla="*/ 5 w 130"/>
                <a:gd name="T39" fmla="*/ 90 h 129"/>
                <a:gd name="T40" fmla="*/ 8 w 130"/>
                <a:gd name="T41" fmla="*/ 96 h 129"/>
                <a:gd name="T42" fmla="*/ 11 w 130"/>
                <a:gd name="T43" fmla="*/ 101 h 129"/>
                <a:gd name="T44" fmla="*/ 19 w 130"/>
                <a:gd name="T45" fmla="*/ 110 h 129"/>
                <a:gd name="T46" fmla="*/ 29 w 130"/>
                <a:gd name="T47" fmla="*/ 118 h 129"/>
                <a:gd name="T48" fmla="*/ 34 w 130"/>
                <a:gd name="T49" fmla="*/ 121 h 129"/>
                <a:gd name="T50" fmla="*/ 40 w 130"/>
                <a:gd name="T51" fmla="*/ 124 h 129"/>
                <a:gd name="T52" fmla="*/ 46 w 130"/>
                <a:gd name="T53" fmla="*/ 126 h 129"/>
                <a:gd name="T54" fmla="*/ 52 w 130"/>
                <a:gd name="T55" fmla="*/ 128 h 129"/>
                <a:gd name="T56" fmla="*/ 58 w 130"/>
                <a:gd name="T57" fmla="*/ 129 h 129"/>
                <a:gd name="T58" fmla="*/ 65 w 130"/>
                <a:gd name="T59" fmla="*/ 129 h 129"/>
                <a:gd name="T60" fmla="*/ 65 w 130"/>
                <a:gd name="T61" fmla="*/ 129 h 129"/>
                <a:gd name="T62" fmla="*/ 72 w 130"/>
                <a:gd name="T63" fmla="*/ 129 h 129"/>
                <a:gd name="T64" fmla="*/ 78 w 130"/>
                <a:gd name="T65" fmla="*/ 128 h 129"/>
                <a:gd name="T66" fmla="*/ 85 w 130"/>
                <a:gd name="T67" fmla="*/ 126 h 129"/>
                <a:gd name="T68" fmla="*/ 90 w 130"/>
                <a:gd name="T69" fmla="*/ 124 h 129"/>
                <a:gd name="T70" fmla="*/ 101 w 130"/>
                <a:gd name="T71" fmla="*/ 118 h 129"/>
                <a:gd name="T72" fmla="*/ 110 w 130"/>
                <a:gd name="T73" fmla="*/ 110 h 129"/>
                <a:gd name="T74" fmla="*/ 118 w 130"/>
                <a:gd name="T75" fmla="*/ 101 h 129"/>
                <a:gd name="T76" fmla="*/ 125 w 130"/>
                <a:gd name="T77" fmla="*/ 90 h 129"/>
                <a:gd name="T78" fmla="*/ 127 w 130"/>
                <a:gd name="T79" fmla="*/ 83 h 129"/>
                <a:gd name="T80" fmla="*/ 129 w 130"/>
                <a:gd name="T81" fmla="*/ 77 h 129"/>
                <a:gd name="T82" fmla="*/ 130 w 130"/>
                <a:gd name="T83" fmla="*/ 71 h 129"/>
                <a:gd name="T84" fmla="*/ 130 w 130"/>
                <a:gd name="T85" fmla="*/ 65 h 129"/>
                <a:gd name="T86" fmla="*/ 130 w 130"/>
                <a:gd name="T87" fmla="*/ 65 h 129"/>
                <a:gd name="T88" fmla="*/ 130 w 130"/>
                <a:gd name="T89" fmla="*/ 58 h 129"/>
                <a:gd name="T90" fmla="*/ 129 w 130"/>
                <a:gd name="T91" fmla="*/ 52 h 129"/>
                <a:gd name="T92" fmla="*/ 127 w 130"/>
                <a:gd name="T93" fmla="*/ 46 h 129"/>
                <a:gd name="T94" fmla="*/ 125 w 130"/>
                <a:gd name="T95" fmla="*/ 40 h 129"/>
                <a:gd name="T96" fmla="*/ 118 w 130"/>
                <a:gd name="T97" fmla="*/ 28 h 129"/>
                <a:gd name="T98" fmla="*/ 110 w 130"/>
                <a:gd name="T99" fmla="*/ 19 h 129"/>
                <a:gd name="T100" fmla="*/ 101 w 130"/>
                <a:gd name="T101" fmla="*/ 11 h 129"/>
                <a:gd name="T102" fmla="*/ 90 w 130"/>
                <a:gd name="T103" fmla="*/ 5 h 129"/>
                <a:gd name="T104" fmla="*/ 85 w 130"/>
                <a:gd name="T105" fmla="*/ 3 h 129"/>
                <a:gd name="T106" fmla="*/ 78 w 130"/>
                <a:gd name="T107" fmla="*/ 1 h 129"/>
                <a:gd name="T108" fmla="*/ 72 w 130"/>
                <a:gd name="T109" fmla="*/ 0 h 129"/>
                <a:gd name="T110" fmla="*/ 65 w 130"/>
                <a:gd name="T111" fmla="*/ 0 h 129"/>
                <a:gd name="T112" fmla="*/ 65 w 130"/>
                <a:gd name="T11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29">
                  <a:moveTo>
                    <a:pt x="65" y="0"/>
                  </a:moveTo>
                  <a:lnTo>
                    <a:pt x="65" y="0"/>
                  </a:lnTo>
                  <a:lnTo>
                    <a:pt x="58" y="0"/>
                  </a:lnTo>
                  <a:lnTo>
                    <a:pt x="52" y="1"/>
                  </a:lnTo>
                  <a:lnTo>
                    <a:pt x="46" y="3"/>
                  </a:lnTo>
                  <a:lnTo>
                    <a:pt x="40" y="5"/>
                  </a:lnTo>
                  <a:lnTo>
                    <a:pt x="34" y="8"/>
                  </a:lnTo>
                  <a:lnTo>
                    <a:pt x="29" y="11"/>
                  </a:lnTo>
                  <a:lnTo>
                    <a:pt x="19" y="19"/>
                  </a:lnTo>
                  <a:lnTo>
                    <a:pt x="11" y="28"/>
                  </a:lnTo>
                  <a:lnTo>
                    <a:pt x="5" y="40"/>
                  </a:lnTo>
                  <a:lnTo>
                    <a:pt x="3" y="46"/>
                  </a:lnTo>
                  <a:lnTo>
                    <a:pt x="1" y="52"/>
                  </a:lnTo>
                  <a:lnTo>
                    <a:pt x="1" y="58"/>
                  </a:lnTo>
                  <a:lnTo>
                    <a:pt x="0" y="65"/>
                  </a:lnTo>
                  <a:lnTo>
                    <a:pt x="0" y="65"/>
                  </a:lnTo>
                  <a:lnTo>
                    <a:pt x="1" y="71"/>
                  </a:lnTo>
                  <a:lnTo>
                    <a:pt x="1" y="77"/>
                  </a:lnTo>
                  <a:lnTo>
                    <a:pt x="3" y="83"/>
                  </a:lnTo>
                  <a:lnTo>
                    <a:pt x="5" y="90"/>
                  </a:lnTo>
                  <a:lnTo>
                    <a:pt x="8" y="96"/>
                  </a:lnTo>
                  <a:lnTo>
                    <a:pt x="11" y="101"/>
                  </a:lnTo>
                  <a:lnTo>
                    <a:pt x="19" y="110"/>
                  </a:lnTo>
                  <a:lnTo>
                    <a:pt x="29" y="118"/>
                  </a:lnTo>
                  <a:lnTo>
                    <a:pt x="34" y="121"/>
                  </a:lnTo>
                  <a:lnTo>
                    <a:pt x="40" y="124"/>
                  </a:lnTo>
                  <a:lnTo>
                    <a:pt x="46" y="126"/>
                  </a:lnTo>
                  <a:lnTo>
                    <a:pt x="52" y="128"/>
                  </a:lnTo>
                  <a:lnTo>
                    <a:pt x="58" y="129"/>
                  </a:lnTo>
                  <a:lnTo>
                    <a:pt x="65" y="129"/>
                  </a:lnTo>
                  <a:lnTo>
                    <a:pt x="65" y="129"/>
                  </a:lnTo>
                  <a:lnTo>
                    <a:pt x="72" y="129"/>
                  </a:lnTo>
                  <a:lnTo>
                    <a:pt x="78" y="128"/>
                  </a:lnTo>
                  <a:lnTo>
                    <a:pt x="85" y="126"/>
                  </a:lnTo>
                  <a:lnTo>
                    <a:pt x="90" y="124"/>
                  </a:lnTo>
                  <a:lnTo>
                    <a:pt x="101" y="118"/>
                  </a:lnTo>
                  <a:lnTo>
                    <a:pt x="110" y="110"/>
                  </a:lnTo>
                  <a:lnTo>
                    <a:pt x="118" y="101"/>
                  </a:lnTo>
                  <a:lnTo>
                    <a:pt x="125" y="90"/>
                  </a:lnTo>
                  <a:lnTo>
                    <a:pt x="127" y="83"/>
                  </a:lnTo>
                  <a:lnTo>
                    <a:pt x="129" y="77"/>
                  </a:lnTo>
                  <a:lnTo>
                    <a:pt x="130" y="71"/>
                  </a:lnTo>
                  <a:lnTo>
                    <a:pt x="130" y="65"/>
                  </a:lnTo>
                  <a:lnTo>
                    <a:pt x="130" y="65"/>
                  </a:lnTo>
                  <a:lnTo>
                    <a:pt x="130" y="58"/>
                  </a:lnTo>
                  <a:lnTo>
                    <a:pt x="129" y="52"/>
                  </a:lnTo>
                  <a:lnTo>
                    <a:pt x="127" y="46"/>
                  </a:lnTo>
                  <a:lnTo>
                    <a:pt x="125" y="40"/>
                  </a:lnTo>
                  <a:lnTo>
                    <a:pt x="118" y="28"/>
                  </a:lnTo>
                  <a:lnTo>
                    <a:pt x="110" y="19"/>
                  </a:lnTo>
                  <a:lnTo>
                    <a:pt x="101" y="11"/>
                  </a:lnTo>
                  <a:lnTo>
                    <a:pt x="90" y="5"/>
                  </a:lnTo>
                  <a:lnTo>
                    <a:pt x="85" y="3"/>
                  </a:lnTo>
                  <a:lnTo>
                    <a:pt x="78" y="1"/>
                  </a:lnTo>
                  <a:lnTo>
                    <a:pt x="72" y="0"/>
                  </a:lnTo>
                  <a:lnTo>
                    <a:pt x="65" y="0"/>
                  </a:lnTo>
                  <a:lnTo>
                    <a:pt x="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199" name="Freeform 231"/>
            <p:cNvSpPr>
              <a:spLocks/>
            </p:cNvSpPr>
            <p:nvPr/>
          </p:nvSpPr>
          <p:spPr bwMode="auto">
            <a:xfrm>
              <a:off x="1169444" y="3226828"/>
              <a:ext cx="44401" cy="44401"/>
            </a:xfrm>
            <a:custGeom>
              <a:avLst/>
              <a:gdLst>
                <a:gd name="T0" fmla="*/ 65 w 130"/>
                <a:gd name="T1" fmla="*/ 129 h 129"/>
                <a:gd name="T2" fmla="*/ 65 w 130"/>
                <a:gd name="T3" fmla="*/ 129 h 129"/>
                <a:gd name="T4" fmla="*/ 72 w 130"/>
                <a:gd name="T5" fmla="*/ 129 h 129"/>
                <a:gd name="T6" fmla="*/ 78 w 130"/>
                <a:gd name="T7" fmla="*/ 128 h 129"/>
                <a:gd name="T8" fmla="*/ 84 w 130"/>
                <a:gd name="T9" fmla="*/ 126 h 129"/>
                <a:gd name="T10" fmla="*/ 90 w 130"/>
                <a:gd name="T11" fmla="*/ 124 h 129"/>
                <a:gd name="T12" fmla="*/ 101 w 130"/>
                <a:gd name="T13" fmla="*/ 118 h 129"/>
                <a:gd name="T14" fmla="*/ 110 w 130"/>
                <a:gd name="T15" fmla="*/ 111 h 129"/>
                <a:gd name="T16" fmla="*/ 119 w 130"/>
                <a:gd name="T17" fmla="*/ 100 h 129"/>
                <a:gd name="T18" fmla="*/ 122 w 130"/>
                <a:gd name="T19" fmla="*/ 95 h 129"/>
                <a:gd name="T20" fmla="*/ 125 w 130"/>
                <a:gd name="T21" fmla="*/ 90 h 129"/>
                <a:gd name="T22" fmla="*/ 127 w 130"/>
                <a:gd name="T23" fmla="*/ 84 h 129"/>
                <a:gd name="T24" fmla="*/ 128 w 130"/>
                <a:gd name="T25" fmla="*/ 78 h 129"/>
                <a:gd name="T26" fmla="*/ 129 w 130"/>
                <a:gd name="T27" fmla="*/ 71 h 129"/>
                <a:gd name="T28" fmla="*/ 130 w 130"/>
                <a:gd name="T29" fmla="*/ 65 h 129"/>
                <a:gd name="T30" fmla="*/ 130 w 130"/>
                <a:gd name="T31" fmla="*/ 65 h 129"/>
                <a:gd name="T32" fmla="*/ 129 w 130"/>
                <a:gd name="T33" fmla="*/ 58 h 129"/>
                <a:gd name="T34" fmla="*/ 128 w 130"/>
                <a:gd name="T35" fmla="*/ 51 h 129"/>
                <a:gd name="T36" fmla="*/ 127 w 130"/>
                <a:gd name="T37" fmla="*/ 45 h 129"/>
                <a:gd name="T38" fmla="*/ 125 w 130"/>
                <a:gd name="T39" fmla="*/ 39 h 129"/>
                <a:gd name="T40" fmla="*/ 119 w 130"/>
                <a:gd name="T41" fmla="*/ 28 h 129"/>
                <a:gd name="T42" fmla="*/ 110 w 130"/>
                <a:gd name="T43" fmla="*/ 19 h 129"/>
                <a:gd name="T44" fmla="*/ 101 w 130"/>
                <a:gd name="T45" fmla="*/ 11 h 129"/>
                <a:gd name="T46" fmla="*/ 90 w 130"/>
                <a:gd name="T47" fmla="*/ 6 h 129"/>
                <a:gd name="T48" fmla="*/ 84 w 130"/>
                <a:gd name="T49" fmla="*/ 3 h 129"/>
                <a:gd name="T50" fmla="*/ 78 w 130"/>
                <a:gd name="T51" fmla="*/ 1 h 129"/>
                <a:gd name="T52" fmla="*/ 72 w 130"/>
                <a:gd name="T53" fmla="*/ 0 h 129"/>
                <a:gd name="T54" fmla="*/ 65 w 130"/>
                <a:gd name="T55" fmla="*/ 0 h 129"/>
                <a:gd name="T56" fmla="*/ 65 w 130"/>
                <a:gd name="T57" fmla="*/ 0 h 129"/>
                <a:gd name="T58" fmla="*/ 58 w 130"/>
                <a:gd name="T59" fmla="*/ 0 h 129"/>
                <a:gd name="T60" fmla="*/ 51 w 130"/>
                <a:gd name="T61" fmla="*/ 1 h 129"/>
                <a:gd name="T62" fmla="*/ 45 w 130"/>
                <a:gd name="T63" fmla="*/ 3 h 129"/>
                <a:gd name="T64" fmla="*/ 40 w 130"/>
                <a:gd name="T65" fmla="*/ 6 h 129"/>
                <a:gd name="T66" fmla="*/ 29 w 130"/>
                <a:gd name="T67" fmla="*/ 11 h 129"/>
                <a:gd name="T68" fmla="*/ 20 w 130"/>
                <a:gd name="T69" fmla="*/ 19 h 129"/>
                <a:gd name="T70" fmla="*/ 12 w 130"/>
                <a:gd name="T71" fmla="*/ 28 h 129"/>
                <a:gd name="T72" fmla="*/ 5 w 130"/>
                <a:gd name="T73" fmla="*/ 39 h 129"/>
                <a:gd name="T74" fmla="*/ 3 w 130"/>
                <a:gd name="T75" fmla="*/ 45 h 129"/>
                <a:gd name="T76" fmla="*/ 1 w 130"/>
                <a:gd name="T77" fmla="*/ 51 h 129"/>
                <a:gd name="T78" fmla="*/ 0 w 130"/>
                <a:gd name="T79" fmla="*/ 58 h 129"/>
                <a:gd name="T80" fmla="*/ 0 w 130"/>
                <a:gd name="T81" fmla="*/ 65 h 129"/>
                <a:gd name="T82" fmla="*/ 0 w 130"/>
                <a:gd name="T83" fmla="*/ 65 h 129"/>
                <a:gd name="T84" fmla="*/ 0 w 130"/>
                <a:gd name="T85" fmla="*/ 71 h 129"/>
                <a:gd name="T86" fmla="*/ 1 w 130"/>
                <a:gd name="T87" fmla="*/ 78 h 129"/>
                <a:gd name="T88" fmla="*/ 3 w 130"/>
                <a:gd name="T89" fmla="*/ 84 h 129"/>
                <a:gd name="T90" fmla="*/ 5 w 130"/>
                <a:gd name="T91" fmla="*/ 90 h 129"/>
                <a:gd name="T92" fmla="*/ 12 w 130"/>
                <a:gd name="T93" fmla="*/ 100 h 129"/>
                <a:gd name="T94" fmla="*/ 20 w 130"/>
                <a:gd name="T95" fmla="*/ 111 h 129"/>
                <a:gd name="T96" fmla="*/ 29 w 130"/>
                <a:gd name="T97" fmla="*/ 118 h 129"/>
                <a:gd name="T98" fmla="*/ 40 w 130"/>
                <a:gd name="T99" fmla="*/ 124 h 129"/>
                <a:gd name="T100" fmla="*/ 45 w 130"/>
                <a:gd name="T101" fmla="*/ 126 h 129"/>
                <a:gd name="T102" fmla="*/ 51 w 130"/>
                <a:gd name="T103" fmla="*/ 128 h 129"/>
                <a:gd name="T104" fmla="*/ 58 w 130"/>
                <a:gd name="T105" fmla="*/ 129 h 129"/>
                <a:gd name="T106" fmla="*/ 65 w 130"/>
                <a:gd name="T107" fmla="*/ 129 h 129"/>
                <a:gd name="T108" fmla="*/ 65 w 130"/>
                <a:gd name="T10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 h="129">
                  <a:moveTo>
                    <a:pt x="65" y="129"/>
                  </a:moveTo>
                  <a:lnTo>
                    <a:pt x="65" y="129"/>
                  </a:lnTo>
                  <a:lnTo>
                    <a:pt x="72" y="129"/>
                  </a:lnTo>
                  <a:lnTo>
                    <a:pt x="78" y="128"/>
                  </a:lnTo>
                  <a:lnTo>
                    <a:pt x="84" y="126"/>
                  </a:lnTo>
                  <a:lnTo>
                    <a:pt x="90" y="124"/>
                  </a:lnTo>
                  <a:lnTo>
                    <a:pt x="101" y="118"/>
                  </a:lnTo>
                  <a:lnTo>
                    <a:pt x="110" y="111"/>
                  </a:lnTo>
                  <a:lnTo>
                    <a:pt x="119" y="100"/>
                  </a:lnTo>
                  <a:lnTo>
                    <a:pt x="122" y="95"/>
                  </a:lnTo>
                  <a:lnTo>
                    <a:pt x="125" y="90"/>
                  </a:lnTo>
                  <a:lnTo>
                    <a:pt x="127" y="84"/>
                  </a:lnTo>
                  <a:lnTo>
                    <a:pt x="128" y="78"/>
                  </a:lnTo>
                  <a:lnTo>
                    <a:pt x="129" y="71"/>
                  </a:lnTo>
                  <a:lnTo>
                    <a:pt x="130" y="65"/>
                  </a:lnTo>
                  <a:lnTo>
                    <a:pt x="130" y="65"/>
                  </a:lnTo>
                  <a:lnTo>
                    <a:pt x="129" y="58"/>
                  </a:lnTo>
                  <a:lnTo>
                    <a:pt x="128" y="51"/>
                  </a:lnTo>
                  <a:lnTo>
                    <a:pt x="127" y="45"/>
                  </a:lnTo>
                  <a:lnTo>
                    <a:pt x="125" y="39"/>
                  </a:lnTo>
                  <a:lnTo>
                    <a:pt x="119" y="28"/>
                  </a:lnTo>
                  <a:lnTo>
                    <a:pt x="110" y="19"/>
                  </a:lnTo>
                  <a:lnTo>
                    <a:pt x="101" y="11"/>
                  </a:lnTo>
                  <a:lnTo>
                    <a:pt x="90" y="6"/>
                  </a:lnTo>
                  <a:lnTo>
                    <a:pt x="84" y="3"/>
                  </a:lnTo>
                  <a:lnTo>
                    <a:pt x="78" y="1"/>
                  </a:lnTo>
                  <a:lnTo>
                    <a:pt x="72" y="0"/>
                  </a:lnTo>
                  <a:lnTo>
                    <a:pt x="65" y="0"/>
                  </a:lnTo>
                  <a:lnTo>
                    <a:pt x="65" y="0"/>
                  </a:lnTo>
                  <a:lnTo>
                    <a:pt x="58" y="0"/>
                  </a:lnTo>
                  <a:lnTo>
                    <a:pt x="51" y="1"/>
                  </a:lnTo>
                  <a:lnTo>
                    <a:pt x="45" y="3"/>
                  </a:lnTo>
                  <a:lnTo>
                    <a:pt x="40" y="6"/>
                  </a:lnTo>
                  <a:lnTo>
                    <a:pt x="29" y="11"/>
                  </a:lnTo>
                  <a:lnTo>
                    <a:pt x="20" y="19"/>
                  </a:lnTo>
                  <a:lnTo>
                    <a:pt x="12" y="28"/>
                  </a:lnTo>
                  <a:lnTo>
                    <a:pt x="5" y="39"/>
                  </a:lnTo>
                  <a:lnTo>
                    <a:pt x="3" y="45"/>
                  </a:lnTo>
                  <a:lnTo>
                    <a:pt x="1" y="51"/>
                  </a:lnTo>
                  <a:lnTo>
                    <a:pt x="0" y="58"/>
                  </a:lnTo>
                  <a:lnTo>
                    <a:pt x="0" y="65"/>
                  </a:lnTo>
                  <a:lnTo>
                    <a:pt x="0" y="65"/>
                  </a:lnTo>
                  <a:lnTo>
                    <a:pt x="0" y="71"/>
                  </a:lnTo>
                  <a:lnTo>
                    <a:pt x="1" y="78"/>
                  </a:lnTo>
                  <a:lnTo>
                    <a:pt x="3" y="84"/>
                  </a:lnTo>
                  <a:lnTo>
                    <a:pt x="5" y="90"/>
                  </a:lnTo>
                  <a:lnTo>
                    <a:pt x="12" y="100"/>
                  </a:lnTo>
                  <a:lnTo>
                    <a:pt x="20" y="111"/>
                  </a:lnTo>
                  <a:lnTo>
                    <a:pt x="29" y="118"/>
                  </a:lnTo>
                  <a:lnTo>
                    <a:pt x="40" y="124"/>
                  </a:lnTo>
                  <a:lnTo>
                    <a:pt x="45" y="126"/>
                  </a:lnTo>
                  <a:lnTo>
                    <a:pt x="51" y="128"/>
                  </a:lnTo>
                  <a:lnTo>
                    <a:pt x="58" y="129"/>
                  </a:lnTo>
                  <a:lnTo>
                    <a:pt x="65" y="129"/>
                  </a:lnTo>
                  <a:lnTo>
                    <a:pt x="65"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00" name="Freeform 232"/>
            <p:cNvSpPr>
              <a:spLocks/>
            </p:cNvSpPr>
            <p:nvPr/>
          </p:nvSpPr>
          <p:spPr bwMode="auto">
            <a:xfrm>
              <a:off x="1169444" y="3145427"/>
              <a:ext cx="44401" cy="44401"/>
            </a:xfrm>
            <a:custGeom>
              <a:avLst/>
              <a:gdLst>
                <a:gd name="T0" fmla="*/ 65 w 130"/>
                <a:gd name="T1" fmla="*/ 128 h 128"/>
                <a:gd name="T2" fmla="*/ 65 w 130"/>
                <a:gd name="T3" fmla="*/ 128 h 128"/>
                <a:gd name="T4" fmla="*/ 72 w 130"/>
                <a:gd name="T5" fmla="*/ 128 h 128"/>
                <a:gd name="T6" fmla="*/ 78 w 130"/>
                <a:gd name="T7" fmla="*/ 127 h 128"/>
                <a:gd name="T8" fmla="*/ 84 w 130"/>
                <a:gd name="T9" fmla="*/ 125 h 128"/>
                <a:gd name="T10" fmla="*/ 90 w 130"/>
                <a:gd name="T11" fmla="*/ 123 h 128"/>
                <a:gd name="T12" fmla="*/ 95 w 130"/>
                <a:gd name="T13" fmla="*/ 121 h 128"/>
                <a:gd name="T14" fmla="*/ 101 w 130"/>
                <a:gd name="T15" fmla="*/ 117 h 128"/>
                <a:gd name="T16" fmla="*/ 110 w 130"/>
                <a:gd name="T17" fmla="*/ 110 h 128"/>
                <a:gd name="T18" fmla="*/ 119 w 130"/>
                <a:gd name="T19" fmla="*/ 100 h 128"/>
                <a:gd name="T20" fmla="*/ 125 w 130"/>
                <a:gd name="T21" fmla="*/ 90 h 128"/>
                <a:gd name="T22" fmla="*/ 127 w 130"/>
                <a:gd name="T23" fmla="*/ 84 h 128"/>
                <a:gd name="T24" fmla="*/ 128 w 130"/>
                <a:gd name="T25" fmla="*/ 77 h 128"/>
                <a:gd name="T26" fmla="*/ 129 w 130"/>
                <a:gd name="T27" fmla="*/ 70 h 128"/>
                <a:gd name="T28" fmla="*/ 130 w 130"/>
                <a:gd name="T29" fmla="*/ 64 h 128"/>
                <a:gd name="T30" fmla="*/ 130 w 130"/>
                <a:gd name="T31" fmla="*/ 64 h 128"/>
                <a:gd name="T32" fmla="*/ 129 w 130"/>
                <a:gd name="T33" fmla="*/ 57 h 128"/>
                <a:gd name="T34" fmla="*/ 128 w 130"/>
                <a:gd name="T35" fmla="*/ 51 h 128"/>
                <a:gd name="T36" fmla="*/ 127 w 130"/>
                <a:gd name="T37" fmla="*/ 45 h 128"/>
                <a:gd name="T38" fmla="*/ 125 w 130"/>
                <a:gd name="T39" fmla="*/ 39 h 128"/>
                <a:gd name="T40" fmla="*/ 122 w 130"/>
                <a:gd name="T41" fmla="*/ 34 h 128"/>
                <a:gd name="T42" fmla="*/ 119 w 130"/>
                <a:gd name="T43" fmla="*/ 27 h 128"/>
                <a:gd name="T44" fmla="*/ 110 w 130"/>
                <a:gd name="T45" fmla="*/ 18 h 128"/>
                <a:gd name="T46" fmla="*/ 101 w 130"/>
                <a:gd name="T47" fmla="*/ 10 h 128"/>
                <a:gd name="T48" fmla="*/ 90 w 130"/>
                <a:gd name="T49" fmla="*/ 5 h 128"/>
                <a:gd name="T50" fmla="*/ 84 w 130"/>
                <a:gd name="T51" fmla="*/ 2 h 128"/>
                <a:gd name="T52" fmla="*/ 78 w 130"/>
                <a:gd name="T53" fmla="*/ 1 h 128"/>
                <a:gd name="T54" fmla="*/ 72 w 130"/>
                <a:gd name="T55" fmla="*/ 0 h 128"/>
                <a:gd name="T56" fmla="*/ 65 w 130"/>
                <a:gd name="T57" fmla="*/ 0 h 128"/>
                <a:gd name="T58" fmla="*/ 65 w 130"/>
                <a:gd name="T59" fmla="*/ 0 h 128"/>
                <a:gd name="T60" fmla="*/ 58 w 130"/>
                <a:gd name="T61" fmla="*/ 0 h 128"/>
                <a:gd name="T62" fmla="*/ 51 w 130"/>
                <a:gd name="T63" fmla="*/ 1 h 128"/>
                <a:gd name="T64" fmla="*/ 45 w 130"/>
                <a:gd name="T65" fmla="*/ 2 h 128"/>
                <a:gd name="T66" fmla="*/ 40 w 130"/>
                <a:gd name="T67" fmla="*/ 5 h 128"/>
                <a:gd name="T68" fmla="*/ 29 w 130"/>
                <a:gd name="T69" fmla="*/ 10 h 128"/>
                <a:gd name="T70" fmla="*/ 20 w 130"/>
                <a:gd name="T71" fmla="*/ 18 h 128"/>
                <a:gd name="T72" fmla="*/ 12 w 130"/>
                <a:gd name="T73" fmla="*/ 27 h 128"/>
                <a:gd name="T74" fmla="*/ 5 w 130"/>
                <a:gd name="T75" fmla="*/ 39 h 128"/>
                <a:gd name="T76" fmla="*/ 3 w 130"/>
                <a:gd name="T77" fmla="*/ 45 h 128"/>
                <a:gd name="T78" fmla="*/ 1 w 130"/>
                <a:gd name="T79" fmla="*/ 51 h 128"/>
                <a:gd name="T80" fmla="*/ 0 w 130"/>
                <a:gd name="T81" fmla="*/ 57 h 128"/>
                <a:gd name="T82" fmla="*/ 0 w 130"/>
                <a:gd name="T83" fmla="*/ 64 h 128"/>
                <a:gd name="T84" fmla="*/ 0 w 130"/>
                <a:gd name="T85" fmla="*/ 64 h 128"/>
                <a:gd name="T86" fmla="*/ 0 w 130"/>
                <a:gd name="T87" fmla="*/ 70 h 128"/>
                <a:gd name="T88" fmla="*/ 1 w 130"/>
                <a:gd name="T89" fmla="*/ 77 h 128"/>
                <a:gd name="T90" fmla="*/ 3 w 130"/>
                <a:gd name="T91" fmla="*/ 84 h 128"/>
                <a:gd name="T92" fmla="*/ 5 w 130"/>
                <a:gd name="T93" fmla="*/ 90 h 128"/>
                <a:gd name="T94" fmla="*/ 12 w 130"/>
                <a:gd name="T95" fmla="*/ 100 h 128"/>
                <a:gd name="T96" fmla="*/ 20 w 130"/>
                <a:gd name="T97" fmla="*/ 110 h 128"/>
                <a:gd name="T98" fmla="*/ 29 w 130"/>
                <a:gd name="T99" fmla="*/ 117 h 128"/>
                <a:gd name="T100" fmla="*/ 40 w 130"/>
                <a:gd name="T101" fmla="*/ 123 h 128"/>
                <a:gd name="T102" fmla="*/ 45 w 130"/>
                <a:gd name="T103" fmla="*/ 125 h 128"/>
                <a:gd name="T104" fmla="*/ 51 w 130"/>
                <a:gd name="T105" fmla="*/ 127 h 128"/>
                <a:gd name="T106" fmla="*/ 58 w 130"/>
                <a:gd name="T107" fmla="*/ 128 h 128"/>
                <a:gd name="T108" fmla="*/ 65 w 130"/>
                <a:gd name="T109" fmla="*/ 128 h 128"/>
                <a:gd name="T110" fmla="*/ 65 w 130"/>
                <a:gd name="T11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128">
                  <a:moveTo>
                    <a:pt x="65" y="128"/>
                  </a:moveTo>
                  <a:lnTo>
                    <a:pt x="65" y="128"/>
                  </a:lnTo>
                  <a:lnTo>
                    <a:pt x="72" y="128"/>
                  </a:lnTo>
                  <a:lnTo>
                    <a:pt x="78" y="127"/>
                  </a:lnTo>
                  <a:lnTo>
                    <a:pt x="84" y="125"/>
                  </a:lnTo>
                  <a:lnTo>
                    <a:pt x="90" y="123"/>
                  </a:lnTo>
                  <a:lnTo>
                    <a:pt x="95" y="121"/>
                  </a:lnTo>
                  <a:lnTo>
                    <a:pt x="101" y="117"/>
                  </a:lnTo>
                  <a:lnTo>
                    <a:pt x="110" y="110"/>
                  </a:lnTo>
                  <a:lnTo>
                    <a:pt x="119" y="100"/>
                  </a:lnTo>
                  <a:lnTo>
                    <a:pt x="125" y="90"/>
                  </a:lnTo>
                  <a:lnTo>
                    <a:pt x="127" y="84"/>
                  </a:lnTo>
                  <a:lnTo>
                    <a:pt x="128" y="77"/>
                  </a:lnTo>
                  <a:lnTo>
                    <a:pt x="129" y="70"/>
                  </a:lnTo>
                  <a:lnTo>
                    <a:pt x="130" y="64"/>
                  </a:lnTo>
                  <a:lnTo>
                    <a:pt x="130" y="64"/>
                  </a:lnTo>
                  <a:lnTo>
                    <a:pt x="129" y="57"/>
                  </a:lnTo>
                  <a:lnTo>
                    <a:pt x="128" y="51"/>
                  </a:lnTo>
                  <a:lnTo>
                    <a:pt x="127" y="45"/>
                  </a:lnTo>
                  <a:lnTo>
                    <a:pt x="125" y="39"/>
                  </a:lnTo>
                  <a:lnTo>
                    <a:pt x="122" y="34"/>
                  </a:lnTo>
                  <a:lnTo>
                    <a:pt x="119" y="27"/>
                  </a:lnTo>
                  <a:lnTo>
                    <a:pt x="110" y="18"/>
                  </a:lnTo>
                  <a:lnTo>
                    <a:pt x="101" y="10"/>
                  </a:lnTo>
                  <a:lnTo>
                    <a:pt x="90" y="5"/>
                  </a:lnTo>
                  <a:lnTo>
                    <a:pt x="84" y="2"/>
                  </a:lnTo>
                  <a:lnTo>
                    <a:pt x="78" y="1"/>
                  </a:lnTo>
                  <a:lnTo>
                    <a:pt x="72" y="0"/>
                  </a:lnTo>
                  <a:lnTo>
                    <a:pt x="65" y="0"/>
                  </a:lnTo>
                  <a:lnTo>
                    <a:pt x="65" y="0"/>
                  </a:lnTo>
                  <a:lnTo>
                    <a:pt x="58" y="0"/>
                  </a:lnTo>
                  <a:lnTo>
                    <a:pt x="51" y="1"/>
                  </a:lnTo>
                  <a:lnTo>
                    <a:pt x="45" y="2"/>
                  </a:lnTo>
                  <a:lnTo>
                    <a:pt x="40" y="5"/>
                  </a:lnTo>
                  <a:lnTo>
                    <a:pt x="29" y="10"/>
                  </a:lnTo>
                  <a:lnTo>
                    <a:pt x="20" y="18"/>
                  </a:lnTo>
                  <a:lnTo>
                    <a:pt x="12" y="27"/>
                  </a:lnTo>
                  <a:lnTo>
                    <a:pt x="5" y="39"/>
                  </a:lnTo>
                  <a:lnTo>
                    <a:pt x="3" y="45"/>
                  </a:lnTo>
                  <a:lnTo>
                    <a:pt x="1" y="51"/>
                  </a:lnTo>
                  <a:lnTo>
                    <a:pt x="0" y="57"/>
                  </a:lnTo>
                  <a:lnTo>
                    <a:pt x="0" y="64"/>
                  </a:lnTo>
                  <a:lnTo>
                    <a:pt x="0" y="64"/>
                  </a:lnTo>
                  <a:lnTo>
                    <a:pt x="0" y="70"/>
                  </a:lnTo>
                  <a:lnTo>
                    <a:pt x="1" y="77"/>
                  </a:lnTo>
                  <a:lnTo>
                    <a:pt x="3" y="84"/>
                  </a:lnTo>
                  <a:lnTo>
                    <a:pt x="5" y="90"/>
                  </a:lnTo>
                  <a:lnTo>
                    <a:pt x="12" y="100"/>
                  </a:lnTo>
                  <a:lnTo>
                    <a:pt x="20" y="110"/>
                  </a:lnTo>
                  <a:lnTo>
                    <a:pt x="29" y="117"/>
                  </a:lnTo>
                  <a:lnTo>
                    <a:pt x="40" y="123"/>
                  </a:lnTo>
                  <a:lnTo>
                    <a:pt x="45" y="125"/>
                  </a:lnTo>
                  <a:lnTo>
                    <a:pt x="51" y="127"/>
                  </a:lnTo>
                  <a:lnTo>
                    <a:pt x="58" y="128"/>
                  </a:lnTo>
                  <a:lnTo>
                    <a:pt x="65" y="128"/>
                  </a:lnTo>
                  <a:lnTo>
                    <a:pt x="65" y="1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01" name="Freeform 233"/>
            <p:cNvSpPr>
              <a:spLocks/>
            </p:cNvSpPr>
            <p:nvPr/>
          </p:nvSpPr>
          <p:spPr bwMode="auto">
            <a:xfrm>
              <a:off x="1169444" y="3064026"/>
              <a:ext cx="44401" cy="44401"/>
            </a:xfrm>
            <a:custGeom>
              <a:avLst/>
              <a:gdLst>
                <a:gd name="T0" fmla="*/ 65 w 130"/>
                <a:gd name="T1" fmla="*/ 130 h 130"/>
                <a:gd name="T2" fmla="*/ 65 w 130"/>
                <a:gd name="T3" fmla="*/ 130 h 130"/>
                <a:gd name="T4" fmla="*/ 72 w 130"/>
                <a:gd name="T5" fmla="*/ 129 h 130"/>
                <a:gd name="T6" fmla="*/ 78 w 130"/>
                <a:gd name="T7" fmla="*/ 128 h 130"/>
                <a:gd name="T8" fmla="*/ 84 w 130"/>
                <a:gd name="T9" fmla="*/ 127 h 130"/>
                <a:gd name="T10" fmla="*/ 90 w 130"/>
                <a:gd name="T11" fmla="*/ 125 h 130"/>
                <a:gd name="T12" fmla="*/ 95 w 130"/>
                <a:gd name="T13" fmla="*/ 122 h 130"/>
                <a:gd name="T14" fmla="*/ 101 w 130"/>
                <a:gd name="T15" fmla="*/ 119 h 130"/>
                <a:gd name="T16" fmla="*/ 110 w 130"/>
                <a:gd name="T17" fmla="*/ 110 h 130"/>
                <a:gd name="T18" fmla="*/ 119 w 130"/>
                <a:gd name="T19" fmla="*/ 100 h 130"/>
                <a:gd name="T20" fmla="*/ 125 w 130"/>
                <a:gd name="T21" fmla="*/ 90 h 130"/>
                <a:gd name="T22" fmla="*/ 127 w 130"/>
                <a:gd name="T23" fmla="*/ 84 h 130"/>
                <a:gd name="T24" fmla="*/ 128 w 130"/>
                <a:gd name="T25" fmla="*/ 78 h 130"/>
                <a:gd name="T26" fmla="*/ 129 w 130"/>
                <a:gd name="T27" fmla="*/ 71 h 130"/>
                <a:gd name="T28" fmla="*/ 130 w 130"/>
                <a:gd name="T29" fmla="*/ 65 h 130"/>
                <a:gd name="T30" fmla="*/ 130 w 130"/>
                <a:gd name="T31" fmla="*/ 65 h 130"/>
                <a:gd name="T32" fmla="*/ 129 w 130"/>
                <a:gd name="T33" fmla="*/ 57 h 130"/>
                <a:gd name="T34" fmla="*/ 128 w 130"/>
                <a:gd name="T35" fmla="*/ 51 h 130"/>
                <a:gd name="T36" fmla="*/ 127 w 130"/>
                <a:gd name="T37" fmla="*/ 45 h 130"/>
                <a:gd name="T38" fmla="*/ 125 w 130"/>
                <a:gd name="T39" fmla="*/ 39 h 130"/>
                <a:gd name="T40" fmla="*/ 119 w 130"/>
                <a:gd name="T41" fmla="*/ 29 h 130"/>
                <a:gd name="T42" fmla="*/ 110 w 130"/>
                <a:gd name="T43" fmla="*/ 19 h 130"/>
                <a:gd name="T44" fmla="*/ 101 w 130"/>
                <a:gd name="T45" fmla="*/ 11 h 130"/>
                <a:gd name="T46" fmla="*/ 90 w 130"/>
                <a:gd name="T47" fmla="*/ 5 h 130"/>
                <a:gd name="T48" fmla="*/ 84 w 130"/>
                <a:gd name="T49" fmla="*/ 2 h 130"/>
                <a:gd name="T50" fmla="*/ 78 w 130"/>
                <a:gd name="T51" fmla="*/ 1 h 130"/>
                <a:gd name="T52" fmla="*/ 72 w 130"/>
                <a:gd name="T53" fmla="*/ 0 h 130"/>
                <a:gd name="T54" fmla="*/ 65 w 130"/>
                <a:gd name="T55" fmla="*/ 0 h 130"/>
                <a:gd name="T56" fmla="*/ 65 w 130"/>
                <a:gd name="T57" fmla="*/ 0 h 130"/>
                <a:gd name="T58" fmla="*/ 58 w 130"/>
                <a:gd name="T59" fmla="*/ 0 h 130"/>
                <a:gd name="T60" fmla="*/ 51 w 130"/>
                <a:gd name="T61" fmla="*/ 1 h 130"/>
                <a:gd name="T62" fmla="*/ 45 w 130"/>
                <a:gd name="T63" fmla="*/ 2 h 130"/>
                <a:gd name="T64" fmla="*/ 40 w 130"/>
                <a:gd name="T65" fmla="*/ 5 h 130"/>
                <a:gd name="T66" fmla="*/ 29 w 130"/>
                <a:gd name="T67" fmla="*/ 11 h 130"/>
                <a:gd name="T68" fmla="*/ 20 w 130"/>
                <a:gd name="T69" fmla="*/ 19 h 130"/>
                <a:gd name="T70" fmla="*/ 12 w 130"/>
                <a:gd name="T71" fmla="*/ 29 h 130"/>
                <a:gd name="T72" fmla="*/ 5 w 130"/>
                <a:gd name="T73" fmla="*/ 39 h 130"/>
                <a:gd name="T74" fmla="*/ 3 w 130"/>
                <a:gd name="T75" fmla="*/ 45 h 130"/>
                <a:gd name="T76" fmla="*/ 1 w 130"/>
                <a:gd name="T77" fmla="*/ 51 h 130"/>
                <a:gd name="T78" fmla="*/ 0 w 130"/>
                <a:gd name="T79" fmla="*/ 57 h 130"/>
                <a:gd name="T80" fmla="*/ 0 w 130"/>
                <a:gd name="T81" fmla="*/ 65 h 130"/>
                <a:gd name="T82" fmla="*/ 0 w 130"/>
                <a:gd name="T83" fmla="*/ 65 h 130"/>
                <a:gd name="T84" fmla="*/ 0 w 130"/>
                <a:gd name="T85" fmla="*/ 71 h 130"/>
                <a:gd name="T86" fmla="*/ 1 w 130"/>
                <a:gd name="T87" fmla="*/ 78 h 130"/>
                <a:gd name="T88" fmla="*/ 3 w 130"/>
                <a:gd name="T89" fmla="*/ 84 h 130"/>
                <a:gd name="T90" fmla="*/ 5 w 130"/>
                <a:gd name="T91" fmla="*/ 90 h 130"/>
                <a:gd name="T92" fmla="*/ 12 w 130"/>
                <a:gd name="T93" fmla="*/ 100 h 130"/>
                <a:gd name="T94" fmla="*/ 20 w 130"/>
                <a:gd name="T95" fmla="*/ 110 h 130"/>
                <a:gd name="T96" fmla="*/ 29 w 130"/>
                <a:gd name="T97" fmla="*/ 119 h 130"/>
                <a:gd name="T98" fmla="*/ 34 w 130"/>
                <a:gd name="T99" fmla="*/ 122 h 130"/>
                <a:gd name="T100" fmla="*/ 40 w 130"/>
                <a:gd name="T101" fmla="*/ 125 h 130"/>
                <a:gd name="T102" fmla="*/ 45 w 130"/>
                <a:gd name="T103" fmla="*/ 127 h 130"/>
                <a:gd name="T104" fmla="*/ 51 w 130"/>
                <a:gd name="T105" fmla="*/ 128 h 130"/>
                <a:gd name="T106" fmla="*/ 58 w 130"/>
                <a:gd name="T107" fmla="*/ 129 h 130"/>
                <a:gd name="T108" fmla="*/ 65 w 130"/>
                <a:gd name="T109" fmla="*/ 130 h 130"/>
                <a:gd name="T110" fmla="*/ 65 w 130"/>
                <a:gd name="T11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 h="130">
                  <a:moveTo>
                    <a:pt x="65" y="130"/>
                  </a:moveTo>
                  <a:lnTo>
                    <a:pt x="65" y="130"/>
                  </a:lnTo>
                  <a:lnTo>
                    <a:pt x="72" y="129"/>
                  </a:lnTo>
                  <a:lnTo>
                    <a:pt x="78" y="128"/>
                  </a:lnTo>
                  <a:lnTo>
                    <a:pt x="84" y="127"/>
                  </a:lnTo>
                  <a:lnTo>
                    <a:pt x="90" y="125"/>
                  </a:lnTo>
                  <a:lnTo>
                    <a:pt x="95" y="122"/>
                  </a:lnTo>
                  <a:lnTo>
                    <a:pt x="101" y="119"/>
                  </a:lnTo>
                  <a:lnTo>
                    <a:pt x="110" y="110"/>
                  </a:lnTo>
                  <a:lnTo>
                    <a:pt x="119" y="100"/>
                  </a:lnTo>
                  <a:lnTo>
                    <a:pt x="125" y="90"/>
                  </a:lnTo>
                  <a:lnTo>
                    <a:pt x="127" y="84"/>
                  </a:lnTo>
                  <a:lnTo>
                    <a:pt x="128" y="78"/>
                  </a:lnTo>
                  <a:lnTo>
                    <a:pt x="129" y="71"/>
                  </a:lnTo>
                  <a:lnTo>
                    <a:pt x="130" y="65"/>
                  </a:lnTo>
                  <a:lnTo>
                    <a:pt x="130" y="65"/>
                  </a:lnTo>
                  <a:lnTo>
                    <a:pt x="129" y="57"/>
                  </a:lnTo>
                  <a:lnTo>
                    <a:pt x="128" y="51"/>
                  </a:lnTo>
                  <a:lnTo>
                    <a:pt x="127" y="45"/>
                  </a:lnTo>
                  <a:lnTo>
                    <a:pt x="125" y="39"/>
                  </a:lnTo>
                  <a:lnTo>
                    <a:pt x="119" y="29"/>
                  </a:lnTo>
                  <a:lnTo>
                    <a:pt x="110" y="19"/>
                  </a:lnTo>
                  <a:lnTo>
                    <a:pt x="101" y="11"/>
                  </a:lnTo>
                  <a:lnTo>
                    <a:pt x="90" y="5"/>
                  </a:lnTo>
                  <a:lnTo>
                    <a:pt x="84" y="2"/>
                  </a:lnTo>
                  <a:lnTo>
                    <a:pt x="78" y="1"/>
                  </a:lnTo>
                  <a:lnTo>
                    <a:pt x="72" y="0"/>
                  </a:lnTo>
                  <a:lnTo>
                    <a:pt x="65" y="0"/>
                  </a:lnTo>
                  <a:lnTo>
                    <a:pt x="65" y="0"/>
                  </a:lnTo>
                  <a:lnTo>
                    <a:pt x="58" y="0"/>
                  </a:lnTo>
                  <a:lnTo>
                    <a:pt x="51" y="1"/>
                  </a:lnTo>
                  <a:lnTo>
                    <a:pt x="45" y="2"/>
                  </a:lnTo>
                  <a:lnTo>
                    <a:pt x="40" y="5"/>
                  </a:lnTo>
                  <a:lnTo>
                    <a:pt x="29" y="11"/>
                  </a:lnTo>
                  <a:lnTo>
                    <a:pt x="20" y="19"/>
                  </a:lnTo>
                  <a:lnTo>
                    <a:pt x="12" y="29"/>
                  </a:lnTo>
                  <a:lnTo>
                    <a:pt x="5" y="39"/>
                  </a:lnTo>
                  <a:lnTo>
                    <a:pt x="3" y="45"/>
                  </a:lnTo>
                  <a:lnTo>
                    <a:pt x="1" y="51"/>
                  </a:lnTo>
                  <a:lnTo>
                    <a:pt x="0" y="57"/>
                  </a:lnTo>
                  <a:lnTo>
                    <a:pt x="0" y="65"/>
                  </a:lnTo>
                  <a:lnTo>
                    <a:pt x="0" y="65"/>
                  </a:lnTo>
                  <a:lnTo>
                    <a:pt x="0" y="71"/>
                  </a:lnTo>
                  <a:lnTo>
                    <a:pt x="1" y="78"/>
                  </a:lnTo>
                  <a:lnTo>
                    <a:pt x="3" y="84"/>
                  </a:lnTo>
                  <a:lnTo>
                    <a:pt x="5" y="90"/>
                  </a:lnTo>
                  <a:lnTo>
                    <a:pt x="12" y="100"/>
                  </a:lnTo>
                  <a:lnTo>
                    <a:pt x="20" y="110"/>
                  </a:lnTo>
                  <a:lnTo>
                    <a:pt x="29" y="119"/>
                  </a:lnTo>
                  <a:lnTo>
                    <a:pt x="34" y="122"/>
                  </a:lnTo>
                  <a:lnTo>
                    <a:pt x="40" y="125"/>
                  </a:lnTo>
                  <a:lnTo>
                    <a:pt x="45" y="127"/>
                  </a:lnTo>
                  <a:lnTo>
                    <a:pt x="51" y="128"/>
                  </a:lnTo>
                  <a:lnTo>
                    <a:pt x="58" y="129"/>
                  </a:lnTo>
                  <a:lnTo>
                    <a:pt x="65" y="130"/>
                  </a:lnTo>
                  <a:lnTo>
                    <a:pt x="65"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02" name="Freeform 234"/>
            <p:cNvSpPr>
              <a:spLocks/>
            </p:cNvSpPr>
            <p:nvPr/>
          </p:nvSpPr>
          <p:spPr bwMode="auto">
            <a:xfrm>
              <a:off x="1085576" y="3064026"/>
              <a:ext cx="46868" cy="44401"/>
            </a:xfrm>
            <a:custGeom>
              <a:avLst/>
              <a:gdLst>
                <a:gd name="T0" fmla="*/ 64 w 129"/>
                <a:gd name="T1" fmla="*/ 130 h 130"/>
                <a:gd name="T2" fmla="*/ 64 w 129"/>
                <a:gd name="T3" fmla="*/ 130 h 130"/>
                <a:gd name="T4" fmla="*/ 71 w 129"/>
                <a:gd name="T5" fmla="*/ 129 h 130"/>
                <a:gd name="T6" fmla="*/ 77 w 129"/>
                <a:gd name="T7" fmla="*/ 128 h 130"/>
                <a:gd name="T8" fmla="*/ 83 w 129"/>
                <a:gd name="T9" fmla="*/ 127 h 130"/>
                <a:gd name="T10" fmla="*/ 90 w 129"/>
                <a:gd name="T11" fmla="*/ 125 h 130"/>
                <a:gd name="T12" fmla="*/ 96 w 129"/>
                <a:gd name="T13" fmla="*/ 122 h 130"/>
                <a:gd name="T14" fmla="*/ 101 w 129"/>
                <a:gd name="T15" fmla="*/ 119 h 130"/>
                <a:gd name="T16" fmla="*/ 110 w 129"/>
                <a:gd name="T17" fmla="*/ 110 h 130"/>
                <a:gd name="T18" fmla="*/ 118 w 129"/>
                <a:gd name="T19" fmla="*/ 101 h 130"/>
                <a:gd name="T20" fmla="*/ 124 w 129"/>
                <a:gd name="T21" fmla="*/ 90 h 130"/>
                <a:gd name="T22" fmla="*/ 126 w 129"/>
                <a:gd name="T23" fmla="*/ 84 h 130"/>
                <a:gd name="T24" fmla="*/ 127 w 129"/>
                <a:gd name="T25" fmla="*/ 78 h 130"/>
                <a:gd name="T26" fmla="*/ 128 w 129"/>
                <a:gd name="T27" fmla="*/ 71 h 130"/>
                <a:gd name="T28" fmla="*/ 129 w 129"/>
                <a:gd name="T29" fmla="*/ 65 h 130"/>
                <a:gd name="T30" fmla="*/ 129 w 129"/>
                <a:gd name="T31" fmla="*/ 65 h 130"/>
                <a:gd name="T32" fmla="*/ 128 w 129"/>
                <a:gd name="T33" fmla="*/ 57 h 130"/>
                <a:gd name="T34" fmla="*/ 127 w 129"/>
                <a:gd name="T35" fmla="*/ 51 h 130"/>
                <a:gd name="T36" fmla="*/ 126 w 129"/>
                <a:gd name="T37" fmla="*/ 45 h 130"/>
                <a:gd name="T38" fmla="*/ 124 w 129"/>
                <a:gd name="T39" fmla="*/ 39 h 130"/>
                <a:gd name="T40" fmla="*/ 118 w 129"/>
                <a:gd name="T41" fmla="*/ 29 h 130"/>
                <a:gd name="T42" fmla="*/ 110 w 129"/>
                <a:gd name="T43" fmla="*/ 19 h 130"/>
                <a:gd name="T44" fmla="*/ 101 w 129"/>
                <a:gd name="T45" fmla="*/ 11 h 130"/>
                <a:gd name="T46" fmla="*/ 96 w 129"/>
                <a:gd name="T47" fmla="*/ 7 h 130"/>
                <a:gd name="T48" fmla="*/ 90 w 129"/>
                <a:gd name="T49" fmla="*/ 5 h 130"/>
                <a:gd name="T50" fmla="*/ 83 w 129"/>
                <a:gd name="T51" fmla="*/ 2 h 130"/>
                <a:gd name="T52" fmla="*/ 77 w 129"/>
                <a:gd name="T53" fmla="*/ 1 h 130"/>
                <a:gd name="T54" fmla="*/ 71 w 129"/>
                <a:gd name="T55" fmla="*/ 0 h 130"/>
                <a:gd name="T56" fmla="*/ 64 w 129"/>
                <a:gd name="T57" fmla="*/ 0 h 130"/>
                <a:gd name="T58" fmla="*/ 64 w 129"/>
                <a:gd name="T59" fmla="*/ 0 h 130"/>
                <a:gd name="T60" fmla="*/ 58 w 129"/>
                <a:gd name="T61" fmla="*/ 0 h 130"/>
                <a:gd name="T62" fmla="*/ 52 w 129"/>
                <a:gd name="T63" fmla="*/ 1 h 130"/>
                <a:gd name="T64" fmla="*/ 46 w 129"/>
                <a:gd name="T65" fmla="*/ 2 h 130"/>
                <a:gd name="T66" fmla="*/ 40 w 129"/>
                <a:gd name="T67" fmla="*/ 5 h 130"/>
                <a:gd name="T68" fmla="*/ 33 w 129"/>
                <a:gd name="T69" fmla="*/ 7 h 130"/>
                <a:gd name="T70" fmla="*/ 28 w 129"/>
                <a:gd name="T71" fmla="*/ 11 h 130"/>
                <a:gd name="T72" fmla="*/ 19 w 129"/>
                <a:gd name="T73" fmla="*/ 19 h 130"/>
                <a:gd name="T74" fmla="*/ 11 w 129"/>
                <a:gd name="T75" fmla="*/ 29 h 130"/>
                <a:gd name="T76" fmla="*/ 5 w 129"/>
                <a:gd name="T77" fmla="*/ 39 h 130"/>
                <a:gd name="T78" fmla="*/ 3 w 129"/>
                <a:gd name="T79" fmla="*/ 45 h 130"/>
                <a:gd name="T80" fmla="*/ 1 w 129"/>
                <a:gd name="T81" fmla="*/ 51 h 130"/>
                <a:gd name="T82" fmla="*/ 0 w 129"/>
                <a:gd name="T83" fmla="*/ 57 h 130"/>
                <a:gd name="T84" fmla="*/ 0 w 129"/>
                <a:gd name="T85" fmla="*/ 65 h 130"/>
                <a:gd name="T86" fmla="*/ 0 w 129"/>
                <a:gd name="T87" fmla="*/ 65 h 130"/>
                <a:gd name="T88" fmla="*/ 0 w 129"/>
                <a:gd name="T89" fmla="*/ 71 h 130"/>
                <a:gd name="T90" fmla="*/ 1 w 129"/>
                <a:gd name="T91" fmla="*/ 78 h 130"/>
                <a:gd name="T92" fmla="*/ 3 w 129"/>
                <a:gd name="T93" fmla="*/ 84 h 130"/>
                <a:gd name="T94" fmla="*/ 5 w 129"/>
                <a:gd name="T95" fmla="*/ 90 h 130"/>
                <a:gd name="T96" fmla="*/ 8 w 129"/>
                <a:gd name="T97" fmla="*/ 95 h 130"/>
                <a:gd name="T98" fmla="*/ 11 w 129"/>
                <a:gd name="T99" fmla="*/ 101 h 130"/>
                <a:gd name="T100" fmla="*/ 19 w 129"/>
                <a:gd name="T101" fmla="*/ 110 h 130"/>
                <a:gd name="T102" fmla="*/ 28 w 129"/>
                <a:gd name="T103" fmla="*/ 119 h 130"/>
                <a:gd name="T104" fmla="*/ 33 w 129"/>
                <a:gd name="T105" fmla="*/ 122 h 130"/>
                <a:gd name="T106" fmla="*/ 40 w 129"/>
                <a:gd name="T107" fmla="*/ 125 h 130"/>
                <a:gd name="T108" fmla="*/ 46 w 129"/>
                <a:gd name="T109" fmla="*/ 127 h 130"/>
                <a:gd name="T110" fmla="*/ 52 w 129"/>
                <a:gd name="T111" fmla="*/ 128 h 130"/>
                <a:gd name="T112" fmla="*/ 58 w 129"/>
                <a:gd name="T113" fmla="*/ 129 h 130"/>
                <a:gd name="T114" fmla="*/ 64 w 129"/>
                <a:gd name="T115" fmla="*/ 130 h 130"/>
                <a:gd name="T116" fmla="*/ 64 w 129"/>
                <a:gd name="T1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30">
                  <a:moveTo>
                    <a:pt x="64" y="130"/>
                  </a:moveTo>
                  <a:lnTo>
                    <a:pt x="64" y="130"/>
                  </a:lnTo>
                  <a:lnTo>
                    <a:pt x="71" y="129"/>
                  </a:lnTo>
                  <a:lnTo>
                    <a:pt x="77" y="128"/>
                  </a:lnTo>
                  <a:lnTo>
                    <a:pt x="83" y="127"/>
                  </a:lnTo>
                  <a:lnTo>
                    <a:pt x="90" y="125"/>
                  </a:lnTo>
                  <a:lnTo>
                    <a:pt x="96" y="122"/>
                  </a:lnTo>
                  <a:lnTo>
                    <a:pt x="101" y="119"/>
                  </a:lnTo>
                  <a:lnTo>
                    <a:pt x="110" y="110"/>
                  </a:lnTo>
                  <a:lnTo>
                    <a:pt x="118" y="101"/>
                  </a:lnTo>
                  <a:lnTo>
                    <a:pt x="124" y="90"/>
                  </a:lnTo>
                  <a:lnTo>
                    <a:pt x="126" y="84"/>
                  </a:lnTo>
                  <a:lnTo>
                    <a:pt x="127" y="78"/>
                  </a:lnTo>
                  <a:lnTo>
                    <a:pt x="128" y="71"/>
                  </a:lnTo>
                  <a:lnTo>
                    <a:pt x="129" y="65"/>
                  </a:lnTo>
                  <a:lnTo>
                    <a:pt x="129" y="65"/>
                  </a:lnTo>
                  <a:lnTo>
                    <a:pt x="128" y="57"/>
                  </a:lnTo>
                  <a:lnTo>
                    <a:pt x="127" y="51"/>
                  </a:lnTo>
                  <a:lnTo>
                    <a:pt x="126" y="45"/>
                  </a:lnTo>
                  <a:lnTo>
                    <a:pt x="124" y="39"/>
                  </a:lnTo>
                  <a:lnTo>
                    <a:pt x="118" y="29"/>
                  </a:lnTo>
                  <a:lnTo>
                    <a:pt x="110" y="19"/>
                  </a:lnTo>
                  <a:lnTo>
                    <a:pt x="101" y="11"/>
                  </a:lnTo>
                  <a:lnTo>
                    <a:pt x="96" y="7"/>
                  </a:lnTo>
                  <a:lnTo>
                    <a:pt x="90" y="5"/>
                  </a:lnTo>
                  <a:lnTo>
                    <a:pt x="83" y="2"/>
                  </a:lnTo>
                  <a:lnTo>
                    <a:pt x="77" y="1"/>
                  </a:lnTo>
                  <a:lnTo>
                    <a:pt x="71" y="0"/>
                  </a:lnTo>
                  <a:lnTo>
                    <a:pt x="64" y="0"/>
                  </a:lnTo>
                  <a:lnTo>
                    <a:pt x="64" y="0"/>
                  </a:lnTo>
                  <a:lnTo>
                    <a:pt x="58" y="0"/>
                  </a:lnTo>
                  <a:lnTo>
                    <a:pt x="52" y="1"/>
                  </a:lnTo>
                  <a:lnTo>
                    <a:pt x="46" y="2"/>
                  </a:lnTo>
                  <a:lnTo>
                    <a:pt x="40" y="5"/>
                  </a:lnTo>
                  <a:lnTo>
                    <a:pt x="33" y="7"/>
                  </a:lnTo>
                  <a:lnTo>
                    <a:pt x="28" y="11"/>
                  </a:lnTo>
                  <a:lnTo>
                    <a:pt x="19" y="19"/>
                  </a:lnTo>
                  <a:lnTo>
                    <a:pt x="11" y="29"/>
                  </a:lnTo>
                  <a:lnTo>
                    <a:pt x="5" y="39"/>
                  </a:lnTo>
                  <a:lnTo>
                    <a:pt x="3" y="45"/>
                  </a:lnTo>
                  <a:lnTo>
                    <a:pt x="1" y="51"/>
                  </a:lnTo>
                  <a:lnTo>
                    <a:pt x="0" y="57"/>
                  </a:lnTo>
                  <a:lnTo>
                    <a:pt x="0" y="65"/>
                  </a:lnTo>
                  <a:lnTo>
                    <a:pt x="0" y="65"/>
                  </a:lnTo>
                  <a:lnTo>
                    <a:pt x="0" y="71"/>
                  </a:lnTo>
                  <a:lnTo>
                    <a:pt x="1" y="78"/>
                  </a:lnTo>
                  <a:lnTo>
                    <a:pt x="3" y="84"/>
                  </a:lnTo>
                  <a:lnTo>
                    <a:pt x="5" y="90"/>
                  </a:lnTo>
                  <a:lnTo>
                    <a:pt x="8" y="95"/>
                  </a:lnTo>
                  <a:lnTo>
                    <a:pt x="11" y="101"/>
                  </a:lnTo>
                  <a:lnTo>
                    <a:pt x="19" y="110"/>
                  </a:lnTo>
                  <a:lnTo>
                    <a:pt x="28" y="119"/>
                  </a:lnTo>
                  <a:lnTo>
                    <a:pt x="33" y="122"/>
                  </a:lnTo>
                  <a:lnTo>
                    <a:pt x="40" y="125"/>
                  </a:lnTo>
                  <a:lnTo>
                    <a:pt x="46" y="127"/>
                  </a:lnTo>
                  <a:lnTo>
                    <a:pt x="52" y="128"/>
                  </a:lnTo>
                  <a:lnTo>
                    <a:pt x="58" y="129"/>
                  </a:lnTo>
                  <a:lnTo>
                    <a:pt x="64" y="130"/>
                  </a:lnTo>
                  <a:lnTo>
                    <a:pt x="64"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03" name="Freeform 235"/>
            <p:cNvSpPr>
              <a:spLocks/>
            </p:cNvSpPr>
            <p:nvPr/>
          </p:nvSpPr>
          <p:spPr bwMode="auto">
            <a:xfrm>
              <a:off x="1004174" y="3064026"/>
              <a:ext cx="46868" cy="44401"/>
            </a:xfrm>
            <a:custGeom>
              <a:avLst/>
              <a:gdLst>
                <a:gd name="T0" fmla="*/ 65 w 130"/>
                <a:gd name="T1" fmla="*/ 0 h 130"/>
                <a:gd name="T2" fmla="*/ 65 w 130"/>
                <a:gd name="T3" fmla="*/ 0 h 130"/>
                <a:gd name="T4" fmla="*/ 58 w 130"/>
                <a:gd name="T5" fmla="*/ 0 h 130"/>
                <a:gd name="T6" fmla="*/ 52 w 130"/>
                <a:gd name="T7" fmla="*/ 1 h 130"/>
                <a:gd name="T8" fmla="*/ 46 w 130"/>
                <a:gd name="T9" fmla="*/ 2 h 130"/>
                <a:gd name="T10" fmla="*/ 40 w 130"/>
                <a:gd name="T11" fmla="*/ 5 h 130"/>
                <a:gd name="T12" fmla="*/ 29 w 130"/>
                <a:gd name="T13" fmla="*/ 11 h 130"/>
                <a:gd name="T14" fmla="*/ 20 w 130"/>
                <a:gd name="T15" fmla="*/ 19 h 130"/>
                <a:gd name="T16" fmla="*/ 12 w 130"/>
                <a:gd name="T17" fmla="*/ 29 h 130"/>
                <a:gd name="T18" fmla="*/ 5 w 130"/>
                <a:gd name="T19" fmla="*/ 39 h 130"/>
                <a:gd name="T20" fmla="*/ 3 w 130"/>
                <a:gd name="T21" fmla="*/ 45 h 130"/>
                <a:gd name="T22" fmla="*/ 1 w 130"/>
                <a:gd name="T23" fmla="*/ 51 h 130"/>
                <a:gd name="T24" fmla="*/ 0 w 130"/>
                <a:gd name="T25" fmla="*/ 57 h 130"/>
                <a:gd name="T26" fmla="*/ 0 w 130"/>
                <a:gd name="T27" fmla="*/ 65 h 130"/>
                <a:gd name="T28" fmla="*/ 0 w 130"/>
                <a:gd name="T29" fmla="*/ 65 h 130"/>
                <a:gd name="T30" fmla="*/ 0 w 130"/>
                <a:gd name="T31" fmla="*/ 71 h 130"/>
                <a:gd name="T32" fmla="*/ 1 w 130"/>
                <a:gd name="T33" fmla="*/ 78 h 130"/>
                <a:gd name="T34" fmla="*/ 3 w 130"/>
                <a:gd name="T35" fmla="*/ 84 h 130"/>
                <a:gd name="T36" fmla="*/ 5 w 130"/>
                <a:gd name="T37" fmla="*/ 90 h 130"/>
                <a:gd name="T38" fmla="*/ 8 w 130"/>
                <a:gd name="T39" fmla="*/ 95 h 130"/>
                <a:gd name="T40" fmla="*/ 12 w 130"/>
                <a:gd name="T41" fmla="*/ 101 h 130"/>
                <a:gd name="T42" fmla="*/ 20 w 130"/>
                <a:gd name="T43" fmla="*/ 110 h 130"/>
                <a:gd name="T44" fmla="*/ 29 w 130"/>
                <a:gd name="T45" fmla="*/ 119 h 130"/>
                <a:gd name="T46" fmla="*/ 34 w 130"/>
                <a:gd name="T47" fmla="*/ 122 h 130"/>
                <a:gd name="T48" fmla="*/ 40 w 130"/>
                <a:gd name="T49" fmla="*/ 125 h 130"/>
                <a:gd name="T50" fmla="*/ 46 w 130"/>
                <a:gd name="T51" fmla="*/ 127 h 130"/>
                <a:gd name="T52" fmla="*/ 52 w 130"/>
                <a:gd name="T53" fmla="*/ 128 h 130"/>
                <a:gd name="T54" fmla="*/ 58 w 130"/>
                <a:gd name="T55" fmla="*/ 129 h 130"/>
                <a:gd name="T56" fmla="*/ 65 w 130"/>
                <a:gd name="T57" fmla="*/ 130 h 130"/>
                <a:gd name="T58" fmla="*/ 65 w 130"/>
                <a:gd name="T59" fmla="*/ 130 h 130"/>
                <a:gd name="T60" fmla="*/ 72 w 130"/>
                <a:gd name="T61" fmla="*/ 129 h 130"/>
                <a:gd name="T62" fmla="*/ 78 w 130"/>
                <a:gd name="T63" fmla="*/ 128 h 130"/>
                <a:gd name="T64" fmla="*/ 84 w 130"/>
                <a:gd name="T65" fmla="*/ 127 h 130"/>
                <a:gd name="T66" fmla="*/ 90 w 130"/>
                <a:gd name="T67" fmla="*/ 125 h 130"/>
                <a:gd name="T68" fmla="*/ 101 w 130"/>
                <a:gd name="T69" fmla="*/ 119 h 130"/>
                <a:gd name="T70" fmla="*/ 110 w 130"/>
                <a:gd name="T71" fmla="*/ 110 h 130"/>
                <a:gd name="T72" fmla="*/ 119 w 130"/>
                <a:gd name="T73" fmla="*/ 101 h 130"/>
                <a:gd name="T74" fmla="*/ 122 w 130"/>
                <a:gd name="T75" fmla="*/ 95 h 130"/>
                <a:gd name="T76" fmla="*/ 125 w 130"/>
                <a:gd name="T77" fmla="*/ 90 h 130"/>
                <a:gd name="T78" fmla="*/ 127 w 130"/>
                <a:gd name="T79" fmla="*/ 84 h 130"/>
                <a:gd name="T80" fmla="*/ 128 w 130"/>
                <a:gd name="T81" fmla="*/ 78 h 130"/>
                <a:gd name="T82" fmla="*/ 129 w 130"/>
                <a:gd name="T83" fmla="*/ 71 h 130"/>
                <a:gd name="T84" fmla="*/ 130 w 130"/>
                <a:gd name="T85" fmla="*/ 65 h 130"/>
                <a:gd name="T86" fmla="*/ 130 w 130"/>
                <a:gd name="T87" fmla="*/ 65 h 130"/>
                <a:gd name="T88" fmla="*/ 129 w 130"/>
                <a:gd name="T89" fmla="*/ 57 h 130"/>
                <a:gd name="T90" fmla="*/ 128 w 130"/>
                <a:gd name="T91" fmla="*/ 51 h 130"/>
                <a:gd name="T92" fmla="*/ 127 w 130"/>
                <a:gd name="T93" fmla="*/ 45 h 130"/>
                <a:gd name="T94" fmla="*/ 125 w 130"/>
                <a:gd name="T95" fmla="*/ 39 h 130"/>
                <a:gd name="T96" fmla="*/ 119 w 130"/>
                <a:gd name="T97" fmla="*/ 29 h 130"/>
                <a:gd name="T98" fmla="*/ 110 w 130"/>
                <a:gd name="T99" fmla="*/ 19 h 130"/>
                <a:gd name="T100" fmla="*/ 101 w 130"/>
                <a:gd name="T101" fmla="*/ 11 h 130"/>
                <a:gd name="T102" fmla="*/ 90 w 130"/>
                <a:gd name="T103" fmla="*/ 5 h 130"/>
                <a:gd name="T104" fmla="*/ 84 w 130"/>
                <a:gd name="T105" fmla="*/ 2 h 130"/>
                <a:gd name="T106" fmla="*/ 78 w 130"/>
                <a:gd name="T107" fmla="*/ 1 h 130"/>
                <a:gd name="T108" fmla="*/ 72 w 130"/>
                <a:gd name="T109" fmla="*/ 0 h 130"/>
                <a:gd name="T110" fmla="*/ 65 w 130"/>
                <a:gd name="T111" fmla="*/ 0 h 130"/>
                <a:gd name="T112" fmla="*/ 65 w 130"/>
                <a:gd name="T11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30">
                  <a:moveTo>
                    <a:pt x="65" y="0"/>
                  </a:moveTo>
                  <a:lnTo>
                    <a:pt x="65" y="0"/>
                  </a:lnTo>
                  <a:lnTo>
                    <a:pt x="58" y="0"/>
                  </a:lnTo>
                  <a:lnTo>
                    <a:pt x="52" y="1"/>
                  </a:lnTo>
                  <a:lnTo>
                    <a:pt x="46" y="2"/>
                  </a:lnTo>
                  <a:lnTo>
                    <a:pt x="40" y="5"/>
                  </a:lnTo>
                  <a:lnTo>
                    <a:pt x="29" y="11"/>
                  </a:lnTo>
                  <a:lnTo>
                    <a:pt x="20" y="19"/>
                  </a:lnTo>
                  <a:lnTo>
                    <a:pt x="12" y="29"/>
                  </a:lnTo>
                  <a:lnTo>
                    <a:pt x="5" y="39"/>
                  </a:lnTo>
                  <a:lnTo>
                    <a:pt x="3" y="45"/>
                  </a:lnTo>
                  <a:lnTo>
                    <a:pt x="1" y="51"/>
                  </a:lnTo>
                  <a:lnTo>
                    <a:pt x="0" y="57"/>
                  </a:lnTo>
                  <a:lnTo>
                    <a:pt x="0" y="65"/>
                  </a:lnTo>
                  <a:lnTo>
                    <a:pt x="0" y="65"/>
                  </a:lnTo>
                  <a:lnTo>
                    <a:pt x="0" y="71"/>
                  </a:lnTo>
                  <a:lnTo>
                    <a:pt x="1" y="78"/>
                  </a:lnTo>
                  <a:lnTo>
                    <a:pt x="3" y="84"/>
                  </a:lnTo>
                  <a:lnTo>
                    <a:pt x="5" y="90"/>
                  </a:lnTo>
                  <a:lnTo>
                    <a:pt x="8" y="95"/>
                  </a:lnTo>
                  <a:lnTo>
                    <a:pt x="12" y="101"/>
                  </a:lnTo>
                  <a:lnTo>
                    <a:pt x="20" y="110"/>
                  </a:lnTo>
                  <a:lnTo>
                    <a:pt x="29" y="119"/>
                  </a:lnTo>
                  <a:lnTo>
                    <a:pt x="34" y="122"/>
                  </a:lnTo>
                  <a:lnTo>
                    <a:pt x="40" y="125"/>
                  </a:lnTo>
                  <a:lnTo>
                    <a:pt x="46" y="127"/>
                  </a:lnTo>
                  <a:lnTo>
                    <a:pt x="52" y="128"/>
                  </a:lnTo>
                  <a:lnTo>
                    <a:pt x="58" y="129"/>
                  </a:lnTo>
                  <a:lnTo>
                    <a:pt x="65" y="130"/>
                  </a:lnTo>
                  <a:lnTo>
                    <a:pt x="65" y="130"/>
                  </a:lnTo>
                  <a:lnTo>
                    <a:pt x="72" y="129"/>
                  </a:lnTo>
                  <a:lnTo>
                    <a:pt x="78" y="128"/>
                  </a:lnTo>
                  <a:lnTo>
                    <a:pt x="84" y="127"/>
                  </a:lnTo>
                  <a:lnTo>
                    <a:pt x="90" y="125"/>
                  </a:lnTo>
                  <a:lnTo>
                    <a:pt x="101" y="119"/>
                  </a:lnTo>
                  <a:lnTo>
                    <a:pt x="110" y="110"/>
                  </a:lnTo>
                  <a:lnTo>
                    <a:pt x="119" y="101"/>
                  </a:lnTo>
                  <a:lnTo>
                    <a:pt x="122" y="95"/>
                  </a:lnTo>
                  <a:lnTo>
                    <a:pt x="125" y="90"/>
                  </a:lnTo>
                  <a:lnTo>
                    <a:pt x="127" y="84"/>
                  </a:lnTo>
                  <a:lnTo>
                    <a:pt x="128" y="78"/>
                  </a:lnTo>
                  <a:lnTo>
                    <a:pt x="129" y="71"/>
                  </a:lnTo>
                  <a:lnTo>
                    <a:pt x="130" y="65"/>
                  </a:lnTo>
                  <a:lnTo>
                    <a:pt x="130" y="65"/>
                  </a:lnTo>
                  <a:lnTo>
                    <a:pt x="129" y="57"/>
                  </a:lnTo>
                  <a:lnTo>
                    <a:pt x="128" y="51"/>
                  </a:lnTo>
                  <a:lnTo>
                    <a:pt x="127" y="45"/>
                  </a:lnTo>
                  <a:lnTo>
                    <a:pt x="125" y="39"/>
                  </a:lnTo>
                  <a:lnTo>
                    <a:pt x="119" y="29"/>
                  </a:lnTo>
                  <a:lnTo>
                    <a:pt x="110" y="19"/>
                  </a:lnTo>
                  <a:lnTo>
                    <a:pt x="101" y="11"/>
                  </a:lnTo>
                  <a:lnTo>
                    <a:pt x="90" y="5"/>
                  </a:lnTo>
                  <a:lnTo>
                    <a:pt x="84" y="2"/>
                  </a:lnTo>
                  <a:lnTo>
                    <a:pt x="78" y="1"/>
                  </a:lnTo>
                  <a:lnTo>
                    <a:pt x="72" y="0"/>
                  </a:lnTo>
                  <a:lnTo>
                    <a:pt x="65" y="0"/>
                  </a:lnTo>
                  <a:lnTo>
                    <a:pt x="6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grpSp>
          <p:nvGrpSpPr>
            <p:cNvPr id="204" name="Group 145"/>
            <p:cNvGrpSpPr/>
            <p:nvPr/>
          </p:nvGrpSpPr>
          <p:grpSpPr>
            <a:xfrm>
              <a:off x="663239" y="2943930"/>
              <a:ext cx="319266" cy="286919"/>
              <a:chOff x="2708095" y="2906283"/>
              <a:chExt cx="357455" cy="321239"/>
            </a:xfrm>
            <a:grpFill/>
          </p:grpSpPr>
          <p:sp>
            <p:nvSpPr>
              <p:cNvPr id="227" name="Rectangle 186"/>
              <p:cNvSpPr/>
              <p:nvPr/>
            </p:nvSpPr>
            <p:spPr>
              <a:xfrm>
                <a:off x="2709377" y="2906284"/>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8" name="Rectangle 187"/>
              <p:cNvSpPr/>
              <p:nvPr/>
            </p:nvSpPr>
            <p:spPr>
              <a:xfrm>
                <a:off x="3010385" y="2906284"/>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9" name="Rectangle 188"/>
              <p:cNvSpPr/>
              <p:nvPr/>
            </p:nvSpPr>
            <p:spPr>
              <a:xfrm>
                <a:off x="2708095" y="2977374"/>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0" name="Rectangle 189"/>
              <p:cNvSpPr/>
              <p:nvPr/>
            </p:nvSpPr>
            <p:spPr>
              <a:xfrm>
                <a:off x="2859241" y="2977374"/>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1" name="Rectangle 193"/>
              <p:cNvSpPr/>
              <p:nvPr/>
            </p:nvSpPr>
            <p:spPr>
              <a:xfrm>
                <a:off x="2800754" y="2906284"/>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2" name="Rectangle 194"/>
              <p:cNvSpPr/>
              <p:nvPr/>
            </p:nvSpPr>
            <p:spPr>
              <a:xfrm>
                <a:off x="2870632" y="2906284"/>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3" name="Rectangle 196"/>
              <p:cNvSpPr/>
              <p:nvPr/>
            </p:nvSpPr>
            <p:spPr>
              <a:xfrm>
                <a:off x="2940510" y="2906283"/>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4" name="Rectangle 198"/>
              <p:cNvSpPr/>
              <p:nvPr/>
            </p:nvSpPr>
            <p:spPr>
              <a:xfrm>
                <a:off x="2708097" y="3048895"/>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5" name="Rectangle 201"/>
              <p:cNvSpPr/>
              <p:nvPr/>
            </p:nvSpPr>
            <p:spPr>
              <a:xfrm>
                <a:off x="3009105" y="3048895"/>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6" name="Rectangle 202"/>
              <p:cNvSpPr/>
              <p:nvPr/>
            </p:nvSpPr>
            <p:spPr>
              <a:xfrm>
                <a:off x="2799472" y="3048895"/>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7" name="Rectangle 205"/>
              <p:cNvSpPr/>
              <p:nvPr/>
            </p:nvSpPr>
            <p:spPr>
              <a:xfrm>
                <a:off x="2869351" y="3048895"/>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8" name="Rectangle 206"/>
              <p:cNvSpPr/>
              <p:nvPr/>
            </p:nvSpPr>
            <p:spPr>
              <a:xfrm>
                <a:off x="2939229" y="3048895"/>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39" name="Rectangle 207"/>
              <p:cNvSpPr/>
              <p:nvPr/>
            </p:nvSpPr>
            <p:spPr>
              <a:xfrm>
                <a:off x="2708097" y="3192889"/>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0" name="Rectangle 208"/>
              <p:cNvSpPr/>
              <p:nvPr/>
            </p:nvSpPr>
            <p:spPr>
              <a:xfrm>
                <a:off x="3009106" y="3192889"/>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1" name="Rectangle 209"/>
              <p:cNvSpPr/>
              <p:nvPr/>
            </p:nvSpPr>
            <p:spPr>
              <a:xfrm>
                <a:off x="2799473" y="3192889"/>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2" name="Rectangle 210"/>
              <p:cNvSpPr/>
              <p:nvPr/>
            </p:nvSpPr>
            <p:spPr>
              <a:xfrm>
                <a:off x="2869351" y="3192888"/>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3" name="Rectangle 211"/>
              <p:cNvSpPr/>
              <p:nvPr/>
            </p:nvSpPr>
            <p:spPr>
              <a:xfrm>
                <a:off x="2939229" y="3192887"/>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4" name="Rectangle 212"/>
              <p:cNvSpPr/>
              <p:nvPr/>
            </p:nvSpPr>
            <p:spPr>
              <a:xfrm>
                <a:off x="3010389" y="2977417"/>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5" name="Rectangle 213"/>
              <p:cNvSpPr/>
              <p:nvPr/>
            </p:nvSpPr>
            <p:spPr>
              <a:xfrm>
                <a:off x="2708099" y="3109090"/>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6" name="Rectangle 214"/>
              <p:cNvSpPr/>
              <p:nvPr/>
            </p:nvSpPr>
            <p:spPr>
              <a:xfrm>
                <a:off x="2859250" y="3109088"/>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47" name="Rectangle 215"/>
              <p:cNvSpPr/>
              <p:nvPr/>
            </p:nvSpPr>
            <p:spPr>
              <a:xfrm>
                <a:off x="3010394" y="3109130"/>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grpSp>
        <p:grpSp>
          <p:nvGrpSpPr>
            <p:cNvPr id="205" name="Group 146"/>
            <p:cNvGrpSpPr/>
            <p:nvPr/>
          </p:nvGrpSpPr>
          <p:grpSpPr>
            <a:xfrm>
              <a:off x="1046939" y="3304539"/>
              <a:ext cx="319266" cy="286919"/>
              <a:chOff x="2708095" y="2906283"/>
              <a:chExt cx="357455" cy="321239"/>
            </a:xfrm>
            <a:grpFill/>
          </p:grpSpPr>
          <p:sp>
            <p:nvSpPr>
              <p:cNvPr id="206" name="Rectangle 147"/>
              <p:cNvSpPr/>
              <p:nvPr/>
            </p:nvSpPr>
            <p:spPr>
              <a:xfrm>
                <a:off x="2709377" y="2906284"/>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07" name="Rectangle 148"/>
              <p:cNvSpPr/>
              <p:nvPr/>
            </p:nvSpPr>
            <p:spPr>
              <a:xfrm>
                <a:off x="3010385" y="2906284"/>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08" name="Rectangle 149"/>
              <p:cNvSpPr/>
              <p:nvPr/>
            </p:nvSpPr>
            <p:spPr>
              <a:xfrm>
                <a:off x="2708095" y="2977374"/>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09" name="Rectangle 150"/>
              <p:cNvSpPr/>
              <p:nvPr/>
            </p:nvSpPr>
            <p:spPr>
              <a:xfrm>
                <a:off x="2859241" y="2977374"/>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0" name="Rectangle 151"/>
              <p:cNvSpPr/>
              <p:nvPr/>
            </p:nvSpPr>
            <p:spPr>
              <a:xfrm>
                <a:off x="2800754" y="2906284"/>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1" name="Rectangle 152"/>
              <p:cNvSpPr/>
              <p:nvPr/>
            </p:nvSpPr>
            <p:spPr>
              <a:xfrm>
                <a:off x="2870632" y="2906284"/>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2" name="Rectangle 153"/>
              <p:cNvSpPr/>
              <p:nvPr/>
            </p:nvSpPr>
            <p:spPr>
              <a:xfrm>
                <a:off x="2940510" y="2906283"/>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3" name="Rectangle 154"/>
              <p:cNvSpPr/>
              <p:nvPr/>
            </p:nvSpPr>
            <p:spPr>
              <a:xfrm>
                <a:off x="2708097" y="3048895"/>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4" name="Rectangle 155"/>
              <p:cNvSpPr/>
              <p:nvPr/>
            </p:nvSpPr>
            <p:spPr>
              <a:xfrm>
                <a:off x="3009105" y="3048895"/>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5" name="Rectangle 156"/>
              <p:cNvSpPr/>
              <p:nvPr/>
            </p:nvSpPr>
            <p:spPr>
              <a:xfrm>
                <a:off x="2799472" y="3048895"/>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6" name="Rectangle 157"/>
              <p:cNvSpPr/>
              <p:nvPr/>
            </p:nvSpPr>
            <p:spPr>
              <a:xfrm>
                <a:off x="2869351" y="3048895"/>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7" name="Rectangle 158"/>
              <p:cNvSpPr/>
              <p:nvPr/>
            </p:nvSpPr>
            <p:spPr>
              <a:xfrm>
                <a:off x="2939229" y="3048895"/>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8" name="Rectangle 159"/>
              <p:cNvSpPr/>
              <p:nvPr/>
            </p:nvSpPr>
            <p:spPr>
              <a:xfrm>
                <a:off x="2708097" y="3192889"/>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19" name="Rectangle 160"/>
              <p:cNvSpPr/>
              <p:nvPr/>
            </p:nvSpPr>
            <p:spPr>
              <a:xfrm>
                <a:off x="3009106" y="3192889"/>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0" name="Rectangle 161"/>
              <p:cNvSpPr/>
              <p:nvPr/>
            </p:nvSpPr>
            <p:spPr>
              <a:xfrm>
                <a:off x="2799473" y="3192889"/>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1" name="Rectangle 162"/>
              <p:cNvSpPr/>
              <p:nvPr/>
            </p:nvSpPr>
            <p:spPr>
              <a:xfrm>
                <a:off x="2869351" y="3192888"/>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2" name="Rectangle 163"/>
              <p:cNvSpPr/>
              <p:nvPr/>
            </p:nvSpPr>
            <p:spPr>
              <a:xfrm>
                <a:off x="2939229" y="3192887"/>
                <a:ext cx="33658" cy="3365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3" name="Rectangle 164"/>
              <p:cNvSpPr/>
              <p:nvPr/>
            </p:nvSpPr>
            <p:spPr>
              <a:xfrm>
                <a:off x="3010389" y="2977417"/>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4" name="Rectangle 173"/>
              <p:cNvSpPr/>
              <p:nvPr/>
            </p:nvSpPr>
            <p:spPr>
              <a:xfrm>
                <a:off x="2708099" y="3109090"/>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5" name="Rectangle 174"/>
              <p:cNvSpPr/>
              <p:nvPr/>
            </p:nvSpPr>
            <p:spPr>
              <a:xfrm>
                <a:off x="2859250" y="3109088"/>
                <a:ext cx="126325" cy="346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sp>
            <p:nvSpPr>
              <p:cNvPr id="226" name="Rectangle 175"/>
              <p:cNvSpPr/>
              <p:nvPr/>
            </p:nvSpPr>
            <p:spPr>
              <a:xfrm>
                <a:off x="3010394" y="3109130"/>
                <a:ext cx="55156" cy="3463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rgbClr val="8E909E"/>
                  </a:solidFill>
                  <a:latin typeface="MS PGothic" charset="-128"/>
                  <a:ea typeface="MS PGothic" charset="-128"/>
                  <a:cs typeface="MS PGothic" charset="-128"/>
                </a:endParaRPr>
              </a:p>
            </p:txBody>
          </p:sp>
        </p:grpSp>
      </p:grpSp>
      <p:grpSp>
        <p:nvGrpSpPr>
          <p:cNvPr id="248" name="図形グループ 247"/>
          <p:cNvGrpSpPr/>
          <p:nvPr/>
        </p:nvGrpSpPr>
        <p:grpSpPr>
          <a:xfrm>
            <a:off x="6698535" y="1852915"/>
            <a:ext cx="654538" cy="689036"/>
            <a:chOff x="5392613" y="1094154"/>
            <a:chExt cx="863632" cy="896823"/>
          </a:xfrm>
        </p:grpSpPr>
        <p:sp>
          <p:nvSpPr>
            <p:cNvPr id="249" name="Block Arc 131"/>
            <p:cNvSpPr/>
            <p:nvPr/>
          </p:nvSpPr>
          <p:spPr>
            <a:xfrm>
              <a:off x="5392615" y="1094154"/>
              <a:ext cx="863630" cy="896823"/>
            </a:xfrm>
            <a:prstGeom prst="blockArc">
              <a:avLst>
                <a:gd name="adj1" fmla="val 10800000"/>
                <a:gd name="adj2" fmla="val 21454085"/>
                <a:gd name="adj3" fmla="val 11481"/>
              </a:avLst>
            </a:prstGeom>
            <a:solidFill>
              <a:srgbClr val="408B39"/>
            </a:solidFill>
            <a:ln>
              <a:solidFill>
                <a:srgbClr val="408B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sp>
          <p:nvSpPr>
            <p:cNvPr id="250" name="Block Arc 132"/>
            <p:cNvSpPr/>
            <p:nvPr/>
          </p:nvSpPr>
          <p:spPr>
            <a:xfrm rot="10800000">
              <a:off x="5392613" y="1101251"/>
              <a:ext cx="860389" cy="823286"/>
            </a:xfrm>
            <a:prstGeom prst="blockArc">
              <a:avLst>
                <a:gd name="adj1" fmla="val 10800000"/>
                <a:gd name="adj2" fmla="val 21454085"/>
                <a:gd name="adj3" fmla="val 11481"/>
              </a:avLst>
            </a:prstGeom>
            <a:solidFill>
              <a:srgbClr val="408B39"/>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grpSp>
      <p:grpSp>
        <p:nvGrpSpPr>
          <p:cNvPr id="251" name="図形グループ 250"/>
          <p:cNvGrpSpPr/>
          <p:nvPr/>
        </p:nvGrpSpPr>
        <p:grpSpPr>
          <a:xfrm>
            <a:off x="7594571" y="1851729"/>
            <a:ext cx="654538" cy="689036"/>
            <a:chOff x="5392613" y="1094154"/>
            <a:chExt cx="863632" cy="896823"/>
          </a:xfrm>
        </p:grpSpPr>
        <p:sp>
          <p:nvSpPr>
            <p:cNvPr id="252" name="Block Arc 131"/>
            <p:cNvSpPr/>
            <p:nvPr/>
          </p:nvSpPr>
          <p:spPr>
            <a:xfrm>
              <a:off x="5392615" y="1094154"/>
              <a:ext cx="863630" cy="896823"/>
            </a:xfrm>
            <a:prstGeom prst="blockArc">
              <a:avLst>
                <a:gd name="adj1" fmla="val 10800000"/>
                <a:gd name="adj2" fmla="val 21454085"/>
                <a:gd name="adj3" fmla="val 11481"/>
              </a:avLst>
            </a:prstGeom>
            <a:solidFill>
              <a:srgbClr val="1C8AB1"/>
            </a:solidFill>
            <a:ln>
              <a:solidFill>
                <a:srgbClr val="1C8A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sp>
          <p:nvSpPr>
            <p:cNvPr id="253" name="Block Arc 132"/>
            <p:cNvSpPr/>
            <p:nvPr/>
          </p:nvSpPr>
          <p:spPr>
            <a:xfrm rot="10800000">
              <a:off x="5392613" y="1101251"/>
              <a:ext cx="860389" cy="823286"/>
            </a:xfrm>
            <a:prstGeom prst="blockArc">
              <a:avLst>
                <a:gd name="adj1" fmla="val 10800000"/>
                <a:gd name="adj2" fmla="val 21454085"/>
                <a:gd name="adj3" fmla="val 11481"/>
              </a:avLst>
            </a:prstGeom>
            <a:solidFill>
              <a:srgbClr val="1C8AB1"/>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grpSp>
      <p:grpSp>
        <p:nvGrpSpPr>
          <p:cNvPr id="259" name="Group 115"/>
          <p:cNvGrpSpPr>
            <a:grpSpLocks noChangeAspect="1"/>
          </p:cNvGrpSpPr>
          <p:nvPr/>
        </p:nvGrpSpPr>
        <p:grpSpPr>
          <a:xfrm>
            <a:off x="6914363" y="2019411"/>
            <a:ext cx="231250" cy="305543"/>
            <a:chOff x="3346450" y="2720976"/>
            <a:chExt cx="447675" cy="563563"/>
          </a:xfrm>
          <a:solidFill>
            <a:schemeClr val="accent4">
              <a:lumMod val="75000"/>
            </a:schemeClr>
          </a:solidFill>
        </p:grpSpPr>
        <p:sp>
          <p:nvSpPr>
            <p:cNvPr id="260" name="Freeform 14"/>
            <p:cNvSpPr>
              <a:spLocks/>
            </p:cNvSpPr>
            <p:nvPr/>
          </p:nvSpPr>
          <p:spPr bwMode="auto">
            <a:xfrm>
              <a:off x="3379788" y="2876551"/>
              <a:ext cx="285750" cy="354013"/>
            </a:xfrm>
            <a:custGeom>
              <a:avLst/>
              <a:gdLst>
                <a:gd name="T0" fmla="*/ 1072 w 1085"/>
                <a:gd name="T1" fmla="*/ 267 h 1335"/>
                <a:gd name="T2" fmla="*/ 1019 w 1085"/>
                <a:gd name="T3" fmla="*/ 134 h 1335"/>
                <a:gd name="T4" fmla="*/ 932 w 1085"/>
                <a:gd name="T5" fmla="*/ 44 h 1335"/>
                <a:gd name="T6" fmla="*/ 840 w 1085"/>
                <a:gd name="T7" fmla="*/ 7 h 1335"/>
                <a:gd name="T8" fmla="*/ 725 w 1085"/>
                <a:gd name="T9" fmla="*/ 4 h 1335"/>
                <a:gd name="T10" fmla="*/ 629 w 1085"/>
                <a:gd name="T11" fmla="*/ 41 h 1335"/>
                <a:gd name="T12" fmla="*/ 547 w 1085"/>
                <a:gd name="T13" fmla="*/ 114 h 1335"/>
                <a:gd name="T14" fmla="*/ 462 w 1085"/>
                <a:gd name="T15" fmla="*/ 238 h 1335"/>
                <a:gd name="T16" fmla="*/ 328 w 1085"/>
                <a:gd name="T17" fmla="*/ 510 h 1335"/>
                <a:gd name="T18" fmla="*/ 212 w 1085"/>
                <a:gd name="T19" fmla="*/ 743 h 1335"/>
                <a:gd name="T20" fmla="*/ 45 w 1085"/>
                <a:gd name="T21" fmla="*/ 958 h 1335"/>
                <a:gd name="T22" fmla="*/ 51 w 1085"/>
                <a:gd name="T23" fmla="*/ 1101 h 1335"/>
                <a:gd name="T24" fmla="*/ 215 w 1085"/>
                <a:gd name="T25" fmla="*/ 966 h 1335"/>
                <a:gd name="T26" fmla="*/ 362 w 1085"/>
                <a:gd name="T27" fmla="*/ 752 h 1335"/>
                <a:gd name="T28" fmla="*/ 449 w 1085"/>
                <a:gd name="T29" fmla="*/ 565 h 1335"/>
                <a:gd name="T30" fmla="*/ 592 w 1085"/>
                <a:gd name="T31" fmla="*/ 281 h 1335"/>
                <a:gd name="T32" fmla="*/ 667 w 1085"/>
                <a:gd name="T33" fmla="*/ 183 h 1335"/>
                <a:gd name="T34" fmla="*/ 724 w 1085"/>
                <a:gd name="T35" fmla="*/ 145 h 1335"/>
                <a:gd name="T36" fmla="*/ 787 w 1085"/>
                <a:gd name="T37" fmla="*/ 135 h 1335"/>
                <a:gd name="T38" fmla="*/ 842 w 1085"/>
                <a:gd name="T39" fmla="*/ 147 h 1335"/>
                <a:gd name="T40" fmla="*/ 897 w 1085"/>
                <a:gd name="T41" fmla="*/ 191 h 1335"/>
                <a:gd name="T42" fmla="*/ 935 w 1085"/>
                <a:gd name="T43" fmla="*/ 268 h 1335"/>
                <a:gd name="T44" fmla="*/ 951 w 1085"/>
                <a:gd name="T45" fmla="*/ 371 h 1335"/>
                <a:gd name="T46" fmla="*/ 949 w 1085"/>
                <a:gd name="T47" fmla="*/ 458 h 1335"/>
                <a:gd name="T48" fmla="*/ 928 w 1085"/>
                <a:gd name="T49" fmla="*/ 568 h 1335"/>
                <a:gd name="T50" fmla="*/ 886 w 1085"/>
                <a:gd name="T51" fmla="*/ 678 h 1335"/>
                <a:gd name="T52" fmla="*/ 825 w 1085"/>
                <a:gd name="T53" fmla="*/ 781 h 1335"/>
                <a:gd name="T54" fmla="*/ 744 w 1085"/>
                <a:gd name="T55" fmla="*/ 874 h 1335"/>
                <a:gd name="T56" fmla="*/ 643 w 1085"/>
                <a:gd name="T57" fmla="*/ 951 h 1335"/>
                <a:gd name="T58" fmla="*/ 623 w 1085"/>
                <a:gd name="T59" fmla="*/ 919 h 1335"/>
                <a:gd name="T60" fmla="*/ 749 w 1085"/>
                <a:gd name="T61" fmla="*/ 731 h 1335"/>
                <a:gd name="T62" fmla="*/ 820 w 1085"/>
                <a:gd name="T63" fmla="*/ 569 h 1335"/>
                <a:gd name="T64" fmla="*/ 847 w 1085"/>
                <a:gd name="T65" fmla="*/ 441 h 1335"/>
                <a:gd name="T66" fmla="*/ 843 w 1085"/>
                <a:gd name="T67" fmla="*/ 359 h 1335"/>
                <a:gd name="T68" fmla="*/ 807 w 1085"/>
                <a:gd name="T69" fmla="*/ 312 h 1335"/>
                <a:gd name="T70" fmla="*/ 747 w 1085"/>
                <a:gd name="T71" fmla="*/ 306 h 1335"/>
                <a:gd name="T72" fmla="*/ 684 w 1085"/>
                <a:gd name="T73" fmla="*/ 342 h 1335"/>
                <a:gd name="T74" fmla="*/ 644 w 1085"/>
                <a:gd name="T75" fmla="*/ 401 h 1335"/>
                <a:gd name="T76" fmla="*/ 599 w 1085"/>
                <a:gd name="T77" fmla="*/ 553 h 1335"/>
                <a:gd name="T78" fmla="*/ 500 w 1085"/>
                <a:gd name="T79" fmla="*/ 814 h 1335"/>
                <a:gd name="T80" fmla="*/ 415 w 1085"/>
                <a:gd name="T81" fmla="*/ 958 h 1335"/>
                <a:gd name="T82" fmla="*/ 321 w 1085"/>
                <a:gd name="T83" fmla="*/ 1074 h 1335"/>
                <a:gd name="T84" fmla="*/ 203 w 1085"/>
                <a:gd name="T85" fmla="*/ 1190 h 1335"/>
                <a:gd name="T86" fmla="*/ 194 w 1085"/>
                <a:gd name="T87" fmla="*/ 1288 h 1335"/>
                <a:gd name="T88" fmla="*/ 339 w 1085"/>
                <a:gd name="T89" fmla="*/ 1267 h 1335"/>
                <a:gd name="T90" fmla="*/ 554 w 1085"/>
                <a:gd name="T91" fmla="*/ 1142 h 1335"/>
                <a:gd name="T92" fmla="*/ 686 w 1085"/>
                <a:gd name="T93" fmla="*/ 1082 h 1335"/>
                <a:gd name="T94" fmla="*/ 821 w 1085"/>
                <a:gd name="T95" fmla="*/ 988 h 1335"/>
                <a:gd name="T96" fmla="*/ 927 w 1085"/>
                <a:gd name="T97" fmla="*/ 873 h 1335"/>
                <a:gd name="T98" fmla="*/ 1004 w 1085"/>
                <a:gd name="T99" fmla="*/ 744 h 1335"/>
                <a:gd name="T100" fmla="*/ 1055 w 1085"/>
                <a:gd name="T101" fmla="*/ 607 h 1335"/>
                <a:gd name="T102" fmla="*/ 1081 w 1085"/>
                <a:gd name="T103" fmla="*/ 471 h 1335"/>
                <a:gd name="T104" fmla="*/ 1085 w 1085"/>
                <a:gd name="T105" fmla="*/ 366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5" h="1335">
                  <a:moveTo>
                    <a:pt x="1085" y="366"/>
                  </a:moveTo>
                  <a:lnTo>
                    <a:pt x="1085" y="366"/>
                  </a:lnTo>
                  <a:lnTo>
                    <a:pt x="1082" y="332"/>
                  </a:lnTo>
                  <a:lnTo>
                    <a:pt x="1078" y="299"/>
                  </a:lnTo>
                  <a:lnTo>
                    <a:pt x="1072" y="267"/>
                  </a:lnTo>
                  <a:lnTo>
                    <a:pt x="1065" y="238"/>
                  </a:lnTo>
                  <a:lnTo>
                    <a:pt x="1055" y="210"/>
                  </a:lnTo>
                  <a:lnTo>
                    <a:pt x="1045" y="183"/>
                  </a:lnTo>
                  <a:lnTo>
                    <a:pt x="1033" y="157"/>
                  </a:lnTo>
                  <a:lnTo>
                    <a:pt x="1019" y="134"/>
                  </a:lnTo>
                  <a:lnTo>
                    <a:pt x="1005" y="112"/>
                  </a:lnTo>
                  <a:lnTo>
                    <a:pt x="989" y="92"/>
                  </a:lnTo>
                  <a:lnTo>
                    <a:pt x="971" y="74"/>
                  </a:lnTo>
                  <a:lnTo>
                    <a:pt x="952" y="58"/>
                  </a:lnTo>
                  <a:lnTo>
                    <a:pt x="932" y="44"/>
                  </a:lnTo>
                  <a:lnTo>
                    <a:pt x="911" y="32"/>
                  </a:lnTo>
                  <a:lnTo>
                    <a:pt x="888" y="21"/>
                  </a:lnTo>
                  <a:lnTo>
                    <a:pt x="864" y="14"/>
                  </a:lnTo>
                  <a:lnTo>
                    <a:pt x="864" y="14"/>
                  </a:lnTo>
                  <a:lnTo>
                    <a:pt x="840" y="7"/>
                  </a:lnTo>
                  <a:lnTo>
                    <a:pt x="815" y="4"/>
                  </a:lnTo>
                  <a:lnTo>
                    <a:pt x="791" y="1"/>
                  </a:lnTo>
                  <a:lnTo>
                    <a:pt x="768" y="0"/>
                  </a:lnTo>
                  <a:lnTo>
                    <a:pt x="746" y="1"/>
                  </a:lnTo>
                  <a:lnTo>
                    <a:pt x="725" y="4"/>
                  </a:lnTo>
                  <a:lnTo>
                    <a:pt x="705" y="9"/>
                  </a:lnTo>
                  <a:lnTo>
                    <a:pt x="685" y="14"/>
                  </a:lnTo>
                  <a:lnTo>
                    <a:pt x="665" y="21"/>
                  </a:lnTo>
                  <a:lnTo>
                    <a:pt x="648" y="31"/>
                  </a:lnTo>
                  <a:lnTo>
                    <a:pt x="629" y="41"/>
                  </a:lnTo>
                  <a:lnTo>
                    <a:pt x="613" y="53"/>
                  </a:lnTo>
                  <a:lnTo>
                    <a:pt x="595" y="66"/>
                  </a:lnTo>
                  <a:lnTo>
                    <a:pt x="579" y="81"/>
                  </a:lnTo>
                  <a:lnTo>
                    <a:pt x="564" y="96"/>
                  </a:lnTo>
                  <a:lnTo>
                    <a:pt x="547" y="114"/>
                  </a:lnTo>
                  <a:lnTo>
                    <a:pt x="533" y="131"/>
                  </a:lnTo>
                  <a:lnTo>
                    <a:pt x="518" y="150"/>
                  </a:lnTo>
                  <a:lnTo>
                    <a:pt x="504" y="171"/>
                  </a:lnTo>
                  <a:lnTo>
                    <a:pt x="490" y="192"/>
                  </a:lnTo>
                  <a:lnTo>
                    <a:pt x="462" y="238"/>
                  </a:lnTo>
                  <a:lnTo>
                    <a:pt x="435" y="287"/>
                  </a:lnTo>
                  <a:lnTo>
                    <a:pt x="408" y="339"/>
                  </a:lnTo>
                  <a:lnTo>
                    <a:pt x="382" y="394"/>
                  </a:lnTo>
                  <a:lnTo>
                    <a:pt x="328" y="510"/>
                  </a:lnTo>
                  <a:lnTo>
                    <a:pt x="328" y="510"/>
                  </a:lnTo>
                  <a:lnTo>
                    <a:pt x="292" y="589"/>
                  </a:lnTo>
                  <a:lnTo>
                    <a:pt x="252" y="674"/>
                  </a:lnTo>
                  <a:lnTo>
                    <a:pt x="252" y="674"/>
                  </a:lnTo>
                  <a:lnTo>
                    <a:pt x="235" y="706"/>
                  </a:lnTo>
                  <a:lnTo>
                    <a:pt x="212" y="743"/>
                  </a:lnTo>
                  <a:lnTo>
                    <a:pt x="187" y="782"/>
                  </a:lnTo>
                  <a:lnTo>
                    <a:pt x="157" y="823"/>
                  </a:lnTo>
                  <a:lnTo>
                    <a:pt x="123" y="867"/>
                  </a:lnTo>
                  <a:lnTo>
                    <a:pt x="86" y="911"/>
                  </a:lnTo>
                  <a:lnTo>
                    <a:pt x="45" y="958"/>
                  </a:lnTo>
                  <a:lnTo>
                    <a:pt x="0" y="1006"/>
                  </a:lnTo>
                  <a:lnTo>
                    <a:pt x="0" y="1006"/>
                  </a:lnTo>
                  <a:lnTo>
                    <a:pt x="17" y="1039"/>
                  </a:lnTo>
                  <a:lnTo>
                    <a:pt x="33" y="1069"/>
                  </a:lnTo>
                  <a:lnTo>
                    <a:pt x="51" y="1101"/>
                  </a:lnTo>
                  <a:lnTo>
                    <a:pt x="68" y="1130"/>
                  </a:lnTo>
                  <a:lnTo>
                    <a:pt x="68" y="1130"/>
                  </a:lnTo>
                  <a:lnTo>
                    <a:pt x="121" y="1074"/>
                  </a:lnTo>
                  <a:lnTo>
                    <a:pt x="170" y="1019"/>
                  </a:lnTo>
                  <a:lnTo>
                    <a:pt x="215" y="966"/>
                  </a:lnTo>
                  <a:lnTo>
                    <a:pt x="256" y="915"/>
                  </a:lnTo>
                  <a:lnTo>
                    <a:pt x="291" y="866"/>
                  </a:lnTo>
                  <a:lnTo>
                    <a:pt x="324" y="818"/>
                  </a:lnTo>
                  <a:lnTo>
                    <a:pt x="350" y="773"/>
                  </a:lnTo>
                  <a:lnTo>
                    <a:pt x="362" y="752"/>
                  </a:lnTo>
                  <a:lnTo>
                    <a:pt x="373" y="731"/>
                  </a:lnTo>
                  <a:lnTo>
                    <a:pt x="373" y="731"/>
                  </a:lnTo>
                  <a:lnTo>
                    <a:pt x="412" y="647"/>
                  </a:lnTo>
                  <a:lnTo>
                    <a:pt x="449" y="565"/>
                  </a:lnTo>
                  <a:lnTo>
                    <a:pt x="449" y="565"/>
                  </a:lnTo>
                  <a:lnTo>
                    <a:pt x="500" y="455"/>
                  </a:lnTo>
                  <a:lnTo>
                    <a:pt x="525" y="405"/>
                  </a:lnTo>
                  <a:lnTo>
                    <a:pt x="547" y="360"/>
                  </a:lnTo>
                  <a:lnTo>
                    <a:pt x="569" y="319"/>
                  </a:lnTo>
                  <a:lnTo>
                    <a:pt x="592" y="281"/>
                  </a:lnTo>
                  <a:lnTo>
                    <a:pt x="613" y="247"/>
                  </a:lnTo>
                  <a:lnTo>
                    <a:pt x="634" y="219"/>
                  </a:lnTo>
                  <a:lnTo>
                    <a:pt x="644" y="206"/>
                  </a:lnTo>
                  <a:lnTo>
                    <a:pt x="656" y="195"/>
                  </a:lnTo>
                  <a:lnTo>
                    <a:pt x="667" y="183"/>
                  </a:lnTo>
                  <a:lnTo>
                    <a:pt x="677" y="174"/>
                  </a:lnTo>
                  <a:lnTo>
                    <a:pt x="689" y="165"/>
                  </a:lnTo>
                  <a:lnTo>
                    <a:pt x="701" y="157"/>
                  </a:lnTo>
                  <a:lnTo>
                    <a:pt x="711" y="151"/>
                  </a:lnTo>
                  <a:lnTo>
                    <a:pt x="724" y="145"/>
                  </a:lnTo>
                  <a:lnTo>
                    <a:pt x="736" y="142"/>
                  </a:lnTo>
                  <a:lnTo>
                    <a:pt x="747" y="138"/>
                  </a:lnTo>
                  <a:lnTo>
                    <a:pt x="760" y="136"/>
                  </a:lnTo>
                  <a:lnTo>
                    <a:pt x="773" y="135"/>
                  </a:lnTo>
                  <a:lnTo>
                    <a:pt x="787" y="135"/>
                  </a:lnTo>
                  <a:lnTo>
                    <a:pt x="800" y="136"/>
                  </a:lnTo>
                  <a:lnTo>
                    <a:pt x="814" y="138"/>
                  </a:lnTo>
                  <a:lnTo>
                    <a:pt x="829" y="142"/>
                  </a:lnTo>
                  <a:lnTo>
                    <a:pt x="829" y="142"/>
                  </a:lnTo>
                  <a:lnTo>
                    <a:pt x="842" y="147"/>
                  </a:lnTo>
                  <a:lnTo>
                    <a:pt x="854" y="153"/>
                  </a:lnTo>
                  <a:lnTo>
                    <a:pt x="866" y="161"/>
                  </a:lnTo>
                  <a:lnTo>
                    <a:pt x="877" y="169"/>
                  </a:lnTo>
                  <a:lnTo>
                    <a:pt x="887" y="179"/>
                  </a:lnTo>
                  <a:lnTo>
                    <a:pt x="897" y="191"/>
                  </a:lnTo>
                  <a:lnTo>
                    <a:pt x="905" y="204"/>
                  </a:lnTo>
                  <a:lnTo>
                    <a:pt x="914" y="218"/>
                  </a:lnTo>
                  <a:lnTo>
                    <a:pt x="922" y="234"/>
                  </a:lnTo>
                  <a:lnTo>
                    <a:pt x="929" y="251"/>
                  </a:lnTo>
                  <a:lnTo>
                    <a:pt x="935" y="268"/>
                  </a:lnTo>
                  <a:lnTo>
                    <a:pt x="939" y="287"/>
                  </a:lnTo>
                  <a:lnTo>
                    <a:pt x="944" y="307"/>
                  </a:lnTo>
                  <a:lnTo>
                    <a:pt x="946" y="328"/>
                  </a:lnTo>
                  <a:lnTo>
                    <a:pt x="950" y="349"/>
                  </a:lnTo>
                  <a:lnTo>
                    <a:pt x="951" y="371"/>
                  </a:lnTo>
                  <a:lnTo>
                    <a:pt x="951" y="371"/>
                  </a:lnTo>
                  <a:lnTo>
                    <a:pt x="951" y="393"/>
                  </a:lnTo>
                  <a:lnTo>
                    <a:pt x="951" y="415"/>
                  </a:lnTo>
                  <a:lnTo>
                    <a:pt x="950" y="436"/>
                  </a:lnTo>
                  <a:lnTo>
                    <a:pt x="949" y="458"/>
                  </a:lnTo>
                  <a:lnTo>
                    <a:pt x="946" y="480"/>
                  </a:lnTo>
                  <a:lnTo>
                    <a:pt x="943" y="501"/>
                  </a:lnTo>
                  <a:lnTo>
                    <a:pt x="938" y="524"/>
                  </a:lnTo>
                  <a:lnTo>
                    <a:pt x="934" y="546"/>
                  </a:lnTo>
                  <a:lnTo>
                    <a:pt x="928" y="568"/>
                  </a:lnTo>
                  <a:lnTo>
                    <a:pt x="921" y="590"/>
                  </a:lnTo>
                  <a:lnTo>
                    <a:pt x="914" y="613"/>
                  </a:lnTo>
                  <a:lnTo>
                    <a:pt x="904" y="635"/>
                  </a:lnTo>
                  <a:lnTo>
                    <a:pt x="896" y="656"/>
                  </a:lnTo>
                  <a:lnTo>
                    <a:pt x="886" y="678"/>
                  </a:lnTo>
                  <a:lnTo>
                    <a:pt x="875" y="699"/>
                  </a:lnTo>
                  <a:lnTo>
                    <a:pt x="863" y="720"/>
                  </a:lnTo>
                  <a:lnTo>
                    <a:pt x="852" y="741"/>
                  </a:lnTo>
                  <a:lnTo>
                    <a:pt x="839" y="761"/>
                  </a:lnTo>
                  <a:lnTo>
                    <a:pt x="825" y="781"/>
                  </a:lnTo>
                  <a:lnTo>
                    <a:pt x="809" y="801"/>
                  </a:lnTo>
                  <a:lnTo>
                    <a:pt x="794" y="820"/>
                  </a:lnTo>
                  <a:lnTo>
                    <a:pt x="778" y="839"/>
                  </a:lnTo>
                  <a:lnTo>
                    <a:pt x="761" y="857"/>
                  </a:lnTo>
                  <a:lnTo>
                    <a:pt x="744" y="874"/>
                  </a:lnTo>
                  <a:lnTo>
                    <a:pt x="725" y="891"/>
                  </a:lnTo>
                  <a:lnTo>
                    <a:pt x="705" y="908"/>
                  </a:lnTo>
                  <a:lnTo>
                    <a:pt x="685" y="923"/>
                  </a:lnTo>
                  <a:lnTo>
                    <a:pt x="664" y="937"/>
                  </a:lnTo>
                  <a:lnTo>
                    <a:pt x="643" y="951"/>
                  </a:lnTo>
                  <a:lnTo>
                    <a:pt x="620" y="964"/>
                  </a:lnTo>
                  <a:lnTo>
                    <a:pt x="596" y="977"/>
                  </a:lnTo>
                  <a:lnTo>
                    <a:pt x="573" y="987"/>
                  </a:lnTo>
                  <a:lnTo>
                    <a:pt x="573" y="987"/>
                  </a:lnTo>
                  <a:lnTo>
                    <a:pt x="623" y="919"/>
                  </a:lnTo>
                  <a:lnTo>
                    <a:pt x="670" y="855"/>
                  </a:lnTo>
                  <a:lnTo>
                    <a:pt x="691" y="823"/>
                  </a:lnTo>
                  <a:lnTo>
                    <a:pt x="712" y="793"/>
                  </a:lnTo>
                  <a:lnTo>
                    <a:pt x="731" y="763"/>
                  </a:lnTo>
                  <a:lnTo>
                    <a:pt x="749" y="731"/>
                  </a:lnTo>
                  <a:lnTo>
                    <a:pt x="766" y="700"/>
                  </a:lnTo>
                  <a:lnTo>
                    <a:pt x="781" y="669"/>
                  </a:lnTo>
                  <a:lnTo>
                    <a:pt x="795" y="636"/>
                  </a:lnTo>
                  <a:lnTo>
                    <a:pt x="808" y="603"/>
                  </a:lnTo>
                  <a:lnTo>
                    <a:pt x="820" y="569"/>
                  </a:lnTo>
                  <a:lnTo>
                    <a:pt x="829" y="533"/>
                  </a:lnTo>
                  <a:lnTo>
                    <a:pt x="838" y="497"/>
                  </a:lnTo>
                  <a:lnTo>
                    <a:pt x="845" y="457"/>
                  </a:lnTo>
                  <a:lnTo>
                    <a:pt x="845" y="457"/>
                  </a:lnTo>
                  <a:lnTo>
                    <a:pt x="847" y="441"/>
                  </a:lnTo>
                  <a:lnTo>
                    <a:pt x="849" y="419"/>
                  </a:lnTo>
                  <a:lnTo>
                    <a:pt x="849" y="396"/>
                  </a:lnTo>
                  <a:lnTo>
                    <a:pt x="848" y="383"/>
                  </a:lnTo>
                  <a:lnTo>
                    <a:pt x="847" y="371"/>
                  </a:lnTo>
                  <a:lnTo>
                    <a:pt x="843" y="359"/>
                  </a:lnTo>
                  <a:lnTo>
                    <a:pt x="840" y="348"/>
                  </a:lnTo>
                  <a:lnTo>
                    <a:pt x="834" y="338"/>
                  </a:lnTo>
                  <a:lnTo>
                    <a:pt x="827" y="327"/>
                  </a:lnTo>
                  <a:lnTo>
                    <a:pt x="818" y="319"/>
                  </a:lnTo>
                  <a:lnTo>
                    <a:pt x="807" y="312"/>
                  </a:lnTo>
                  <a:lnTo>
                    <a:pt x="794" y="307"/>
                  </a:lnTo>
                  <a:lnTo>
                    <a:pt x="779" y="305"/>
                  </a:lnTo>
                  <a:lnTo>
                    <a:pt x="779" y="305"/>
                  </a:lnTo>
                  <a:lnTo>
                    <a:pt x="763" y="304"/>
                  </a:lnTo>
                  <a:lnTo>
                    <a:pt x="747" y="306"/>
                  </a:lnTo>
                  <a:lnTo>
                    <a:pt x="733" y="309"/>
                  </a:lnTo>
                  <a:lnTo>
                    <a:pt x="719" y="315"/>
                  </a:lnTo>
                  <a:lnTo>
                    <a:pt x="708" y="323"/>
                  </a:lnTo>
                  <a:lnTo>
                    <a:pt x="696" y="333"/>
                  </a:lnTo>
                  <a:lnTo>
                    <a:pt x="684" y="342"/>
                  </a:lnTo>
                  <a:lnTo>
                    <a:pt x="675" y="354"/>
                  </a:lnTo>
                  <a:lnTo>
                    <a:pt x="665" y="366"/>
                  </a:lnTo>
                  <a:lnTo>
                    <a:pt x="658" y="377"/>
                  </a:lnTo>
                  <a:lnTo>
                    <a:pt x="650" y="389"/>
                  </a:lnTo>
                  <a:lnTo>
                    <a:pt x="644" y="401"/>
                  </a:lnTo>
                  <a:lnTo>
                    <a:pt x="635" y="422"/>
                  </a:lnTo>
                  <a:lnTo>
                    <a:pt x="630" y="438"/>
                  </a:lnTo>
                  <a:lnTo>
                    <a:pt x="630" y="438"/>
                  </a:lnTo>
                  <a:lnTo>
                    <a:pt x="615" y="497"/>
                  </a:lnTo>
                  <a:lnTo>
                    <a:pt x="599" y="553"/>
                  </a:lnTo>
                  <a:lnTo>
                    <a:pt x="582" y="608"/>
                  </a:lnTo>
                  <a:lnTo>
                    <a:pt x="564" y="662"/>
                  </a:lnTo>
                  <a:lnTo>
                    <a:pt x="545" y="713"/>
                  </a:lnTo>
                  <a:lnTo>
                    <a:pt x="524" y="764"/>
                  </a:lnTo>
                  <a:lnTo>
                    <a:pt x="500" y="814"/>
                  </a:lnTo>
                  <a:lnTo>
                    <a:pt x="475" y="862"/>
                  </a:lnTo>
                  <a:lnTo>
                    <a:pt x="461" y="887"/>
                  </a:lnTo>
                  <a:lnTo>
                    <a:pt x="446" y="910"/>
                  </a:lnTo>
                  <a:lnTo>
                    <a:pt x="431" y="933"/>
                  </a:lnTo>
                  <a:lnTo>
                    <a:pt x="415" y="958"/>
                  </a:lnTo>
                  <a:lnTo>
                    <a:pt x="398" y="981"/>
                  </a:lnTo>
                  <a:lnTo>
                    <a:pt x="381" y="1005"/>
                  </a:lnTo>
                  <a:lnTo>
                    <a:pt x="362" y="1027"/>
                  </a:lnTo>
                  <a:lnTo>
                    <a:pt x="342" y="1051"/>
                  </a:lnTo>
                  <a:lnTo>
                    <a:pt x="321" y="1074"/>
                  </a:lnTo>
                  <a:lnTo>
                    <a:pt x="300" y="1097"/>
                  </a:lnTo>
                  <a:lnTo>
                    <a:pt x="278" y="1121"/>
                  </a:lnTo>
                  <a:lnTo>
                    <a:pt x="253" y="1143"/>
                  </a:lnTo>
                  <a:lnTo>
                    <a:pt x="229" y="1166"/>
                  </a:lnTo>
                  <a:lnTo>
                    <a:pt x="203" y="1190"/>
                  </a:lnTo>
                  <a:lnTo>
                    <a:pt x="176" y="1213"/>
                  </a:lnTo>
                  <a:lnTo>
                    <a:pt x="147" y="1237"/>
                  </a:lnTo>
                  <a:lnTo>
                    <a:pt x="147" y="1237"/>
                  </a:lnTo>
                  <a:lnTo>
                    <a:pt x="170" y="1262"/>
                  </a:lnTo>
                  <a:lnTo>
                    <a:pt x="194" y="1288"/>
                  </a:lnTo>
                  <a:lnTo>
                    <a:pt x="218" y="1312"/>
                  </a:lnTo>
                  <a:lnTo>
                    <a:pt x="243" y="1335"/>
                  </a:lnTo>
                  <a:lnTo>
                    <a:pt x="243" y="1335"/>
                  </a:lnTo>
                  <a:lnTo>
                    <a:pt x="292" y="1300"/>
                  </a:lnTo>
                  <a:lnTo>
                    <a:pt x="339" y="1267"/>
                  </a:lnTo>
                  <a:lnTo>
                    <a:pt x="386" y="1237"/>
                  </a:lnTo>
                  <a:lnTo>
                    <a:pt x="430" y="1209"/>
                  </a:lnTo>
                  <a:lnTo>
                    <a:pt x="473" y="1183"/>
                  </a:lnTo>
                  <a:lnTo>
                    <a:pt x="514" y="1161"/>
                  </a:lnTo>
                  <a:lnTo>
                    <a:pt x="554" y="1142"/>
                  </a:lnTo>
                  <a:lnTo>
                    <a:pt x="592" y="1125"/>
                  </a:lnTo>
                  <a:lnTo>
                    <a:pt x="592" y="1125"/>
                  </a:lnTo>
                  <a:lnTo>
                    <a:pt x="624" y="1113"/>
                  </a:lnTo>
                  <a:lnTo>
                    <a:pt x="656" y="1099"/>
                  </a:lnTo>
                  <a:lnTo>
                    <a:pt x="686" y="1082"/>
                  </a:lnTo>
                  <a:lnTo>
                    <a:pt x="716" y="1066"/>
                  </a:lnTo>
                  <a:lnTo>
                    <a:pt x="744" y="1047"/>
                  </a:lnTo>
                  <a:lnTo>
                    <a:pt x="771" y="1028"/>
                  </a:lnTo>
                  <a:lnTo>
                    <a:pt x="797" y="1008"/>
                  </a:lnTo>
                  <a:lnTo>
                    <a:pt x="821" y="988"/>
                  </a:lnTo>
                  <a:lnTo>
                    <a:pt x="845" y="966"/>
                  </a:lnTo>
                  <a:lnTo>
                    <a:pt x="867" y="944"/>
                  </a:lnTo>
                  <a:lnTo>
                    <a:pt x="888" y="921"/>
                  </a:lnTo>
                  <a:lnTo>
                    <a:pt x="908" y="897"/>
                  </a:lnTo>
                  <a:lnTo>
                    <a:pt x="927" y="873"/>
                  </a:lnTo>
                  <a:lnTo>
                    <a:pt x="944" y="848"/>
                  </a:lnTo>
                  <a:lnTo>
                    <a:pt x="960" y="822"/>
                  </a:lnTo>
                  <a:lnTo>
                    <a:pt x="977" y="796"/>
                  </a:lnTo>
                  <a:lnTo>
                    <a:pt x="991" y="771"/>
                  </a:lnTo>
                  <a:lnTo>
                    <a:pt x="1004" y="744"/>
                  </a:lnTo>
                  <a:lnTo>
                    <a:pt x="1017" y="717"/>
                  </a:lnTo>
                  <a:lnTo>
                    <a:pt x="1028" y="690"/>
                  </a:lnTo>
                  <a:lnTo>
                    <a:pt x="1038" y="662"/>
                  </a:lnTo>
                  <a:lnTo>
                    <a:pt x="1047" y="635"/>
                  </a:lnTo>
                  <a:lnTo>
                    <a:pt x="1055" y="607"/>
                  </a:lnTo>
                  <a:lnTo>
                    <a:pt x="1062" y="580"/>
                  </a:lnTo>
                  <a:lnTo>
                    <a:pt x="1069" y="552"/>
                  </a:lnTo>
                  <a:lnTo>
                    <a:pt x="1074" y="525"/>
                  </a:lnTo>
                  <a:lnTo>
                    <a:pt x="1078" y="498"/>
                  </a:lnTo>
                  <a:lnTo>
                    <a:pt x="1081" y="471"/>
                  </a:lnTo>
                  <a:lnTo>
                    <a:pt x="1083" y="444"/>
                  </a:lnTo>
                  <a:lnTo>
                    <a:pt x="1085" y="417"/>
                  </a:lnTo>
                  <a:lnTo>
                    <a:pt x="1085" y="391"/>
                  </a:lnTo>
                  <a:lnTo>
                    <a:pt x="1085" y="366"/>
                  </a:lnTo>
                  <a:lnTo>
                    <a:pt x="1085" y="3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1200">
                <a:solidFill>
                  <a:sysClr val="windowText" lastClr="000000"/>
                </a:solidFill>
                <a:latin typeface="MS PGothic" charset="-128"/>
                <a:ea typeface="MS PGothic" charset="-128"/>
                <a:cs typeface="MS PGothic" charset="-128"/>
              </a:endParaRPr>
            </a:p>
          </p:txBody>
        </p:sp>
        <p:sp>
          <p:nvSpPr>
            <p:cNvPr id="261" name="Freeform 15"/>
            <p:cNvSpPr>
              <a:spLocks/>
            </p:cNvSpPr>
            <p:nvPr/>
          </p:nvSpPr>
          <p:spPr bwMode="auto">
            <a:xfrm>
              <a:off x="3346450" y="2720976"/>
              <a:ext cx="447675" cy="563563"/>
            </a:xfrm>
            <a:custGeom>
              <a:avLst/>
              <a:gdLst>
                <a:gd name="T0" fmla="*/ 842 w 1692"/>
                <a:gd name="T1" fmla="*/ 2095 h 2130"/>
                <a:gd name="T2" fmla="*/ 794 w 1692"/>
                <a:gd name="T3" fmla="*/ 2124 h 2130"/>
                <a:gd name="T4" fmla="*/ 873 w 1692"/>
                <a:gd name="T5" fmla="*/ 2130 h 2130"/>
                <a:gd name="T6" fmla="*/ 1022 w 1692"/>
                <a:gd name="T7" fmla="*/ 2113 h 2130"/>
                <a:gd name="T8" fmla="*/ 1163 w 1692"/>
                <a:gd name="T9" fmla="*/ 2067 h 2130"/>
                <a:gd name="T10" fmla="*/ 1294 w 1692"/>
                <a:gd name="T11" fmla="*/ 1993 h 2130"/>
                <a:gd name="T12" fmla="*/ 1412 w 1692"/>
                <a:gd name="T13" fmla="*/ 1894 h 2130"/>
                <a:gd name="T14" fmla="*/ 1466 w 1692"/>
                <a:gd name="T15" fmla="*/ 1821 h 2130"/>
                <a:gd name="T16" fmla="*/ 1529 w 1692"/>
                <a:gd name="T17" fmla="*/ 1715 h 2130"/>
                <a:gd name="T18" fmla="*/ 1582 w 1692"/>
                <a:gd name="T19" fmla="*/ 1604 h 2130"/>
                <a:gd name="T20" fmla="*/ 1649 w 1692"/>
                <a:gd name="T21" fmla="*/ 1398 h 2130"/>
                <a:gd name="T22" fmla="*/ 1687 w 1692"/>
                <a:gd name="T23" fmla="*/ 1156 h 2130"/>
                <a:gd name="T24" fmla="*/ 1691 w 1692"/>
                <a:gd name="T25" fmla="*/ 977 h 2130"/>
                <a:gd name="T26" fmla="*/ 1677 w 1692"/>
                <a:gd name="T27" fmla="*/ 822 h 2130"/>
                <a:gd name="T28" fmla="*/ 1644 w 1692"/>
                <a:gd name="T29" fmla="*/ 667 h 2130"/>
                <a:gd name="T30" fmla="*/ 1594 w 1692"/>
                <a:gd name="T31" fmla="*/ 518 h 2130"/>
                <a:gd name="T32" fmla="*/ 1521 w 1692"/>
                <a:gd name="T33" fmla="*/ 377 h 2130"/>
                <a:gd name="T34" fmla="*/ 1428 w 1692"/>
                <a:gd name="T35" fmla="*/ 252 h 2130"/>
                <a:gd name="T36" fmla="*/ 1310 w 1692"/>
                <a:gd name="T37" fmla="*/ 145 h 2130"/>
                <a:gd name="T38" fmla="*/ 1169 w 1692"/>
                <a:gd name="T39" fmla="*/ 64 h 2130"/>
                <a:gd name="T40" fmla="*/ 1001 w 1692"/>
                <a:gd name="T41" fmla="*/ 14 h 2130"/>
                <a:gd name="T42" fmla="*/ 926 w 1692"/>
                <a:gd name="T43" fmla="*/ 4 h 2130"/>
                <a:gd name="T44" fmla="*/ 835 w 1692"/>
                <a:gd name="T45" fmla="*/ 0 h 2130"/>
                <a:gd name="T46" fmla="*/ 751 w 1692"/>
                <a:gd name="T47" fmla="*/ 7 h 2130"/>
                <a:gd name="T48" fmla="*/ 655 w 1692"/>
                <a:gd name="T49" fmla="*/ 32 h 2130"/>
                <a:gd name="T50" fmla="*/ 521 w 1692"/>
                <a:gd name="T51" fmla="*/ 101 h 2130"/>
                <a:gd name="T52" fmla="*/ 409 w 1692"/>
                <a:gd name="T53" fmla="*/ 200 h 2130"/>
                <a:gd name="T54" fmla="*/ 315 w 1692"/>
                <a:gd name="T55" fmla="*/ 322 h 2130"/>
                <a:gd name="T56" fmla="*/ 234 w 1692"/>
                <a:gd name="T57" fmla="*/ 461 h 2130"/>
                <a:gd name="T58" fmla="*/ 130 w 1692"/>
                <a:gd name="T59" fmla="*/ 685 h 2130"/>
                <a:gd name="T60" fmla="*/ 27 w 1692"/>
                <a:gd name="T61" fmla="*/ 924 h 2130"/>
                <a:gd name="T62" fmla="*/ 0 w 1692"/>
                <a:gd name="T63" fmla="*/ 1039 h 2130"/>
                <a:gd name="T64" fmla="*/ 7 w 1692"/>
                <a:gd name="T65" fmla="*/ 1178 h 2130"/>
                <a:gd name="T66" fmla="*/ 69 w 1692"/>
                <a:gd name="T67" fmla="*/ 1136 h 2130"/>
                <a:gd name="T68" fmla="*/ 143 w 1692"/>
                <a:gd name="T69" fmla="*/ 992 h 2130"/>
                <a:gd name="T70" fmla="*/ 253 w 1692"/>
                <a:gd name="T71" fmla="*/ 738 h 2130"/>
                <a:gd name="T72" fmla="*/ 367 w 1692"/>
                <a:gd name="T73" fmla="*/ 494 h 2130"/>
                <a:gd name="T74" fmla="*/ 439 w 1692"/>
                <a:gd name="T75" fmla="*/ 375 h 2130"/>
                <a:gd name="T76" fmla="*/ 521 w 1692"/>
                <a:gd name="T77" fmla="*/ 274 h 2130"/>
                <a:gd name="T78" fmla="*/ 616 w 1692"/>
                <a:gd name="T79" fmla="*/ 198 h 2130"/>
                <a:gd name="T80" fmla="*/ 729 w 1692"/>
                <a:gd name="T81" fmla="*/ 149 h 2130"/>
                <a:gd name="T82" fmla="*/ 861 w 1692"/>
                <a:gd name="T83" fmla="*/ 134 h 2130"/>
                <a:gd name="T84" fmla="*/ 977 w 1692"/>
                <a:gd name="T85" fmla="*/ 145 h 2130"/>
                <a:gd name="T86" fmla="*/ 1117 w 1692"/>
                <a:gd name="T87" fmla="*/ 189 h 2130"/>
                <a:gd name="T88" fmla="*/ 1237 w 1692"/>
                <a:gd name="T89" fmla="*/ 258 h 2130"/>
                <a:gd name="T90" fmla="*/ 1336 w 1692"/>
                <a:gd name="T91" fmla="*/ 350 h 2130"/>
                <a:gd name="T92" fmla="*/ 1415 w 1692"/>
                <a:gd name="T93" fmla="*/ 459 h 2130"/>
                <a:gd name="T94" fmla="*/ 1476 w 1692"/>
                <a:gd name="T95" fmla="*/ 581 h 2130"/>
                <a:gd name="T96" fmla="*/ 1519 w 1692"/>
                <a:gd name="T97" fmla="*/ 712 h 2130"/>
                <a:gd name="T98" fmla="*/ 1546 w 1692"/>
                <a:gd name="T99" fmla="*/ 847 h 2130"/>
                <a:gd name="T100" fmla="*/ 1558 w 1692"/>
                <a:gd name="T101" fmla="*/ 981 h 2130"/>
                <a:gd name="T102" fmla="*/ 1558 w 1692"/>
                <a:gd name="T103" fmla="*/ 1110 h 2130"/>
                <a:gd name="T104" fmla="*/ 1536 w 1692"/>
                <a:gd name="T105" fmla="*/ 1282 h 2130"/>
                <a:gd name="T106" fmla="*/ 1494 w 1692"/>
                <a:gd name="T107" fmla="*/ 1452 h 2130"/>
                <a:gd name="T108" fmla="*/ 1430 w 1692"/>
                <a:gd name="T109" fmla="*/ 1612 h 2130"/>
                <a:gd name="T110" fmla="*/ 1344 w 1692"/>
                <a:gd name="T111" fmla="*/ 1760 h 2130"/>
                <a:gd name="T112" fmla="*/ 1238 w 1692"/>
                <a:gd name="T113" fmla="*/ 1886 h 2130"/>
                <a:gd name="T114" fmla="*/ 1109 w 1692"/>
                <a:gd name="T115" fmla="*/ 1988 h 2130"/>
                <a:gd name="T116" fmla="*/ 958 w 1692"/>
                <a:gd name="T117" fmla="*/ 2061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 h="2130">
                  <a:moveTo>
                    <a:pt x="917" y="2072"/>
                  </a:moveTo>
                  <a:lnTo>
                    <a:pt x="917" y="2072"/>
                  </a:lnTo>
                  <a:lnTo>
                    <a:pt x="880" y="2083"/>
                  </a:lnTo>
                  <a:lnTo>
                    <a:pt x="842" y="2095"/>
                  </a:lnTo>
                  <a:lnTo>
                    <a:pt x="805" y="2108"/>
                  </a:lnTo>
                  <a:lnTo>
                    <a:pt x="767" y="2120"/>
                  </a:lnTo>
                  <a:lnTo>
                    <a:pt x="767" y="2120"/>
                  </a:lnTo>
                  <a:lnTo>
                    <a:pt x="794" y="2124"/>
                  </a:lnTo>
                  <a:lnTo>
                    <a:pt x="820" y="2126"/>
                  </a:lnTo>
                  <a:lnTo>
                    <a:pt x="847" y="2129"/>
                  </a:lnTo>
                  <a:lnTo>
                    <a:pt x="873" y="2130"/>
                  </a:lnTo>
                  <a:lnTo>
                    <a:pt x="873" y="2130"/>
                  </a:lnTo>
                  <a:lnTo>
                    <a:pt x="911" y="2129"/>
                  </a:lnTo>
                  <a:lnTo>
                    <a:pt x="949" y="2125"/>
                  </a:lnTo>
                  <a:lnTo>
                    <a:pt x="986" y="2120"/>
                  </a:lnTo>
                  <a:lnTo>
                    <a:pt x="1022" y="2113"/>
                  </a:lnTo>
                  <a:lnTo>
                    <a:pt x="1059" y="2104"/>
                  </a:lnTo>
                  <a:lnTo>
                    <a:pt x="1094" y="2093"/>
                  </a:lnTo>
                  <a:lnTo>
                    <a:pt x="1129" y="2081"/>
                  </a:lnTo>
                  <a:lnTo>
                    <a:pt x="1163" y="2067"/>
                  </a:lnTo>
                  <a:lnTo>
                    <a:pt x="1197" y="2051"/>
                  </a:lnTo>
                  <a:lnTo>
                    <a:pt x="1230" y="2034"/>
                  </a:lnTo>
                  <a:lnTo>
                    <a:pt x="1262" y="2014"/>
                  </a:lnTo>
                  <a:lnTo>
                    <a:pt x="1294" y="1993"/>
                  </a:lnTo>
                  <a:lnTo>
                    <a:pt x="1325" y="1971"/>
                  </a:lnTo>
                  <a:lnTo>
                    <a:pt x="1355" y="1947"/>
                  </a:lnTo>
                  <a:lnTo>
                    <a:pt x="1384" y="1921"/>
                  </a:lnTo>
                  <a:lnTo>
                    <a:pt x="1412" y="1894"/>
                  </a:lnTo>
                  <a:lnTo>
                    <a:pt x="1412" y="1894"/>
                  </a:lnTo>
                  <a:lnTo>
                    <a:pt x="1431" y="1871"/>
                  </a:lnTo>
                  <a:lnTo>
                    <a:pt x="1450" y="1846"/>
                  </a:lnTo>
                  <a:lnTo>
                    <a:pt x="1466" y="1821"/>
                  </a:lnTo>
                  <a:lnTo>
                    <a:pt x="1484" y="1795"/>
                  </a:lnTo>
                  <a:lnTo>
                    <a:pt x="1499" y="1769"/>
                  </a:lnTo>
                  <a:lnTo>
                    <a:pt x="1515" y="1742"/>
                  </a:lnTo>
                  <a:lnTo>
                    <a:pt x="1529" y="1715"/>
                  </a:lnTo>
                  <a:lnTo>
                    <a:pt x="1543" y="1688"/>
                  </a:lnTo>
                  <a:lnTo>
                    <a:pt x="1558" y="1660"/>
                  </a:lnTo>
                  <a:lnTo>
                    <a:pt x="1570" y="1632"/>
                  </a:lnTo>
                  <a:lnTo>
                    <a:pt x="1582" y="1604"/>
                  </a:lnTo>
                  <a:lnTo>
                    <a:pt x="1594" y="1575"/>
                  </a:lnTo>
                  <a:lnTo>
                    <a:pt x="1615" y="1516"/>
                  </a:lnTo>
                  <a:lnTo>
                    <a:pt x="1632" y="1458"/>
                  </a:lnTo>
                  <a:lnTo>
                    <a:pt x="1649" y="1398"/>
                  </a:lnTo>
                  <a:lnTo>
                    <a:pt x="1662" y="1337"/>
                  </a:lnTo>
                  <a:lnTo>
                    <a:pt x="1673" y="1276"/>
                  </a:lnTo>
                  <a:lnTo>
                    <a:pt x="1682" y="1215"/>
                  </a:lnTo>
                  <a:lnTo>
                    <a:pt x="1687" y="1156"/>
                  </a:lnTo>
                  <a:lnTo>
                    <a:pt x="1691" y="1095"/>
                  </a:lnTo>
                  <a:lnTo>
                    <a:pt x="1692" y="1035"/>
                  </a:lnTo>
                  <a:lnTo>
                    <a:pt x="1691" y="977"/>
                  </a:lnTo>
                  <a:lnTo>
                    <a:pt x="1691" y="977"/>
                  </a:lnTo>
                  <a:lnTo>
                    <a:pt x="1689" y="938"/>
                  </a:lnTo>
                  <a:lnTo>
                    <a:pt x="1686" y="899"/>
                  </a:lnTo>
                  <a:lnTo>
                    <a:pt x="1682" y="861"/>
                  </a:lnTo>
                  <a:lnTo>
                    <a:pt x="1677" y="822"/>
                  </a:lnTo>
                  <a:lnTo>
                    <a:pt x="1670" y="783"/>
                  </a:lnTo>
                  <a:lnTo>
                    <a:pt x="1663" y="745"/>
                  </a:lnTo>
                  <a:lnTo>
                    <a:pt x="1655" y="706"/>
                  </a:lnTo>
                  <a:lnTo>
                    <a:pt x="1644" y="667"/>
                  </a:lnTo>
                  <a:lnTo>
                    <a:pt x="1634" y="630"/>
                  </a:lnTo>
                  <a:lnTo>
                    <a:pt x="1622" y="591"/>
                  </a:lnTo>
                  <a:lnTo>
                    <a:pt x="1608" y="554"/>
                  </a:lnTo>
                  <a:lnTo>
                    <a:pt x="1594" y="518"/>
                  </a:lnTo>
                  <a:lnTo>
                    <a:pt x="1577" y="481"/>
                  </a:lnTo>
                  <a:lnTo>
                    <a:pt x="1560" y="446"/>
                  </a:lnTo>
                  <a:lnTo>
                    <a:pt x="1541" y="411"/>
                  </a:lnTo>
                  <a:lnTo>
                    <a:pt x="1521" y="377"/>
                  </a:lnTo>
                  <a:lnTo>
                    <a:pt x="1500" y="344"/>
                  </a:lnTo>
                  <a:lnTo>
                    <a:pt x="1478" y="313"/>
                  </a:lnTo>
                  <a:lnTo>
                    <a:pt x="1453" y="281"/>
                  </a:lnTo>
                  <a:lnTo>
                    <a:pt x="1428" y="252"/>
                  </a:lnTo>
                  <a:lnTo>
                    <a:pt x="1401" y="222"/>
                  </a:lnTo>
                  <a:lnTo>
                    <a:pt x="1373" y="196"/>
                  </a:lnTo>
                  <a:lnTo>
                    <a:pt x="1342" y="170"/>
                  </a:lnTo>
                  <a:lnTo>
                    <a:pt x="1310" y="145"/>
                  </a:lnTo>
                  <a:lnTo>
                    <a:pt x="1278" y="123"/>
                  </a:lnTo>
                  <a:lnTo>
                    <a:pt x="1243" y="102"/>
                  </a:lnTo>
                  <a:lnTo>
                    <a:pt x="1207" y="82"/>
                  </a:lnTo>
                  <a:lnTo>
                    <a:pt x="1169" y="64"/>
                  </a:lnTo>
                  <a:lnTo>
                    <a:pt x="1129" y="49"/>
                  </a:lnTo>
                  <a:lnTo>
                    <a:pt x="1088" y="35"/>
                  </a:lnTo>
                  <a:lnTo>
                    <a:pt x="1046" y="23"/>
                  </a:lnTo>
                  <a:lnTo>
                    <a:pt x="1001" y="14"/>
                  </a:lnTo>
                  <a:lnTo>
                    <a:pt x="1001" y="14"/>
                  </a:lnTo>
                  <a:lnTo>
                    <a:pt x="976" y="9"/>
                  </a:lnTo>
                  <a:lnTo>
                    <a:pt x="951" y="6"/>
                  </a:lnTo>
                  <a:lnTo>
                    <a:pt x="926" y="4"/>
                  </a:lnTo>
                  <a:lnTo>
                    <a:pt x="903" y="1"/>
                  </a:lnTo>
                  <a:lnTo>
                    <a:pt x="880" y="0"/>
                  </a:lnTo>
                  <a:lnTo>
                    <a:pt x="857" y="0"/>
                  </a:lnTo>
                  <a:lnTo>
                    <a:pt x="835" y="0"/>
                  </a:lnTo>
                  <a:lnTo>
                    <a:pt x="813" y="0"/>
                  </a:lnTo>
                  <a:lnTo>
                    <a:pt x="792" y="2"/>
                  </a:lnTo>
                  <a:lnTo>
                    <a:pt x="771" y="5"/>
                  </a:lnTo>
                  <a:lnTo>
                    <a:pt x="751" y="7"/>
                  </a:lnTo>
                  <a:lnTo>
                    <a:pt x="731" y="11"/>
                  </a:lnTo>
                  <a:lnTo>
                    <a:pt x="711" y="15"/>
                  </a:lnTo>
                  <a:lnTo>
                    <a:pt x="692" y="20"/>
                  </a:lnTo>
                  <a:lnTo>
                    <a:pt x="655" y="32"/>
                  </a:lnTo>
                  <a:lnTo>
                    <a:pt x="620" y="46"/>
                  </a:lnTo>
                  <a:lnTo>
                    <a:pt x="585" y="62"/>
                  </a:lnTo>
                  <a:lnTo>
                    <a:pt x="553" y="80"/>
                  </a:lnTo>
                  <a:lnTo>
                    <a:pt x="521" y="101"/>
                  </a:lnTo>
                  <a:lnTo>
                    <a:pt x="491" y="123"/>
                  </a:lnTo>
                  <a:lnTo>
                    <a:pt x="463" y="146"/>
                  </a:lnTo>
                  <a:lnTo>
                    <a:pt x="436" y="172"/>
                  </a:lnTo>
                  <a:lnTo>
                    <a:pt x="409" y="200"/>
                  </a:lnTo>
                  <a:lnTo>
                    <a:pt x="384" y="228"/>
                  </a:lnTo>
                  <a:lnTo>
                    <a:pt x="360" y="259"/>
                  </a:lnTo>
                  <a:lnTo>
                    <a:pt x="337" y="290"/>
                  </a:lnTo>
                  <a:lnTo>
                    <a:pt x="315" y="322"/>
                  </a:lnTo>
                  <a:lnTo>
                    <a:pt x="293" y="356"/>
                  </a:lnTo>
                  <a:lnTo>
                    <a:pt x="273" y="390"/>
                  </a:lnTo>
                  <a:lnTo>
                    <a:pt x="253" y="425"/>
                  </a:lnTo>
                  <a:lnTo>
                    <a:pt x="234" y="461"/>
                  </a:lnTo>
                  <a:lnTo>
                    <a:pt x="216" y="498"/>
                  </a:lnTo>
                  <a:lnTo>
                    <a:pt x="198" y="535"/>
                  </a:lnTo>
                  <a:lnTo>
                    <a:pt x="163" y="610"/>
                  </a:lnTo>
                  <a:lnTo>
                    <a:pt x="130" y="685"/>
                  </a:lnTo>
                  <a:lnTo>
                    <a:pt x="99" y="760"/>
                  </a:lnTo>
                  <a:lnTo>
                    <a:pt x="99" y="760"/>
                  </a:lnTo>
                  <a:lnTo>
                    <a:pt x="51" y="870"/>
                  </a:lnTo>
                  <a:lnTo>
                    <a:pt x="27" y="924"/>
                  </a:lnTo>
                  <a:lnTo>
                    <a:pt x="3" y="978"/>
                  </a:lnTo>
                  <a:lnTo>
                    <a:pt x="3" y="978"/>
                  </a:lnTo>
                  <a:lnTo>
                    <a:pt x="0" y="1007"/>
                  </a:lnTo>
                  <a:lnTo>
                    <a:pt x="0" y="1039"/>
                  </a:lnTo>
                  <a:lnTo>
                    <a:pt x="0" y="1039"/>
                  </a:lnTo>
                  <a:lnTo>
                    <a:pt x="0" y="1085"/>
                  </a:lnTo>
                  <a:lnTo>
                    <a:pt x="4" y="1132"/>
                  </a:lnTo>
                  <a:lnTo>
                    <a:pt x="7" y="1178"/>
                  </a:lnTo>
                  <a:lnTo>
                    <a:pt x="13" y="1224"/>
                  </a:lnTo>
                  <a:lnTo>
                    <a:pt x="13" y="1224"/>
                  </a:lnTo>
                  <a:lnTo>
                    <a:pt x="42" y="1179"/>
                  </a:lnTo>
                  <a:lnTo>
                    <a:pt x="69" y="1136"/>
                  </a:lnTo>
                  <a:lnTo>
                    <a:pt x="94" y="1092"/>
                  </a:lnTo>
                  <a:lnTo>
                    <a:pt x="116" y="1050"/>
                  </a:lnTo>
                  <a:lnTo>
                    <a:pt x="116" y="1050"/>
                  </a:lnTo>
                  <a:lnTo>
                    <a:pt x="143" y="992"/>
                  </a:lnTo>
                  <a:lnTo>
                    <a:pt x="169" y="932"/>
                  </a:lnTo>
                  <a:lnTo>
                    <a:pt x="220" y="813"/>
                  </a:lnTo>
                  <a:lnTo>
                    <a:pt x="220" y="813"/>
                  </a:lnTo>
                  <a:lnTo>
                    <a:pt x="253" y="738"/>
                  </a:lnTo>
                  <a:lnTo>
                    <a:pt x="285" y="665"/>
                  </a:lnTo>
                  <a:lnTo>
                    <a:pt x="316" y="595"/>
                  </a:lnTo>
                  <a:lnTo>
                    <a:pt x="349" y="527"/>
                  </a:lnTo>
                  <a:lnTo>
                    <a:pt x="367" y="494"/>
                  </a:lnTo>
                  <a:lnTo>
                    <a:pt x="384" y="463"/>
                  </a:lnTo>
                  <a:lnTo>
                    <a:pt x="402" y="432"/>
                  </a:lnTo>
                  <a:lnTo>
                    <a:pt x="419" y="403"/>
                  </a:lnTo>
                  <a:lnTo>
                    <a:pt x="439" y="375"/>
                  </a:lnTo>
                  <a:lnTo>
                    <a:pt x="458" y="348"/>
                  </a:lnTo>
                  <a:lnTo>
                    <a:pt x="478" y="322"/>
                  </a:lnTo>
                  <a:lnTo>
                    <a:pt x="499" y="297"/>
                  </a:lnTo>
                  <a:lnTo>
                    <a:pt x="521" y="274"/>
                  </a:lnTo>
                  <a:lnTo>
                    <a:pt x="544" y="253"/>
                  </a:lnTo>
                  <a:lnTo>
                    <a:pt x="567" y="233"/>
                  </a:lnTo>
                  <a:lnTo>
                    <a:pt x="590" y="214"/>
                  </a:lnTo>
                  <a:lnTo>
                    <a:pt x="616" y="198"/>
                  </a:lnTo>
                  <a:lnTo>
                    <a:pt x="642" y="183"/>
                  </a:lnTo>
                  <a:lnTo>
                    <a:pt x="670" y="170"/>
                  </a:lnTo>
                  <a:lnTo>
                    <a:pt x="698" y="158"/>
                  </a:lnTo>
                  <a:lnTo>
                    <a:pt x="729" y="149"/>
                  </a:lnTo>
                  <a:lnTo>
                    <a:pt x="759" y="142"/>
                  </a:lnTo>
                  <a:lnTo>
                    <a:pt x="792" y="137"/>
                  </a:lnTo>
                  <a:lnTo>
                    <a:pt x="826" y="134"/>
                  </a:lnTo>
                  <a:lnTo>
                    <a:pt x="861" y="134"/>
                  </a:lnTo>
                  <a:lnTo>
                    <a:pt x="898" y="135"/>
                  </a:lnTo>
                  <a:lnTo>
                    <a:pt x="936" y="138"/>
                  </a:lnTo>
                  <a:lnTo>
                    <a:pt x="977" y="145"/>
                  </a:lnTo>
                  <a:lnTo>
                    <a:pt x="977" y="145"/>
                  </a:lnTo>
                  <a:lnTo>
                    <a:pt x="1014" y="153"/>
                  </a:lnTo>
                  <a:lnTo>
                    <a:pt x="1049" y="163"/>
                  </a:lnTo>
                  <a:lnTo>
                    <a:pt x="1084" y="174"/>
                  </a:lnTo>
                  <a:lnTo>
                    <a:pt x="1117" y="189"/>
                  </a:lnTo>
                  <a:lnTo>
                    <a:pt x="1150" y="204"/>
                  </a:lnTo>
                  <a:lnTo>
                    <a:pt x="1180" y="220"/>
                  </a:lnTo>
                  <a:lnTo>
                    <a:pt x="1210" y="239"/>
                  </a:lnTo>
                  <a:lnTo>
                    <a:pt x="1237" y="258"/>
                  </a:lnTo>
                  <a:lnTo>
                    <a:pt x="1264" y="279"/>
                  </a:lnTo>
                  <a:lnTo>
                    <a:pt x="1289" y="301"/>
                  </a:lnTo>
                  <a:lnTo>
                    <a:pt x="1313" y="326"/>
                  </a:lnTo>
                  <a:lnTo>
                    <a:pt x="1336" y="350"/>
                  </a:lnTo>
                  <a:lnTo>
                    <a:pt x="1357" y="376"/>
                  </a:lnTo>
                  <a:lnTo>
                    <a:pt x="1377" y="403"/>
                  </a:lnTo>
                  <a:lnTo>
                    <a:pt x="1397" y="431"/>
                  </a:lnTo>
                  <a:lnTo>
                    <a:pt x="1415" y="459"/>
                  </a:lnTo>
                  <a:lnTo>
                    <a:pt x="1431" y="488"/>
                  </a:lnTo>
                  <a:lnTo>
                    <a:pt x="1447" y="519"/>
                  </a:lnTo>
                  <a:lnTo>
                    <a:pt x="1461" y="549"/>
                  </a:lnTo>
                  <a:lnTo>
                    <a:pt x="1476" y="581"/>
                  </a:lnTo>
                  <a:lnTo>
                    <a:pt x="1487" y="614"/>
                  </a:lnTo>
                  <a:lnTo>
                    <a:pt x="1499" y="646"/>
                  </a:lnTo>
                  <a:lnTo>
                    <a:pt x="1510" y="679"/>
                  </a:lnTo>
                  <a:lnTo>
                    <a:pt x="1519" y="712"/>
                  </a:lnTo>
                  <a:lnTo>
                    <a:pt x="1527" y="746"/>
                  </a:lnTo>
                  <a:lnTo>
                    <a:pt x="1534" y="779"/>
                  </a:lnTo>
                  <a:lnTo>
                    <a:pt x="1540" y="813"/>
                  </a:lnTo>
                  <a:lnTo>
                    <a:pt x="1546" y="847"/>
                  </a:lnTo>
                  <a:lnTo>
                    <a:pt x="1550" y="881"/>
                  </a:lnTo>
                  <a:lnTo>
                    <a:pt x="1554" y="914"/>
                  </a:lnTo>
                  <a:lnTo>
                    <a:pt x="1556" y="948"/>
                  </a:lnTo>
                  <a:lnTo>
                    <a:pt x="1558" y="981"/>
                  </a:lnTo>
                  <a:lnTo>
                    <a:pt x="1558" y="981"/>
                  </a:lnTo>
                  <a:lnTo>
                    <a:pt x="1559" y="1023"/>
                  </a:lnTo>
                  <a:lnTo>
                    <a:pt x="1559" y="1067"/>
                  </a:lnTo>
                  <a:lnTo>
                    <a:pt x="1558" y="1110"/>
                  </a:lnTo>
                  <a:lnTo>
                    <a:pt x="1554" y="1153"/>
                  </a:lnTo>
                  <a:lnTo>
                    <a:pt x="1549" y="1195"/>
                  </a:lnTo>
                  <a:lnTo>
                    <a:pt x="1543" y="1239"/>
                  </a:lnTo>
                  <a:lnTo>
                    <a:pt x="1536" y="1282"/>
                  </a:lnTo>
                  <a:lnTo>
                    <a:pt x="1528" y="1325"/>
                  </a:lnTo>
                  <a:lnTo>
                    <a:pt x="1518" y="1368"/>
                  </a:lnTo>
                  <a:lnTo>
                    <a:pt x="1507" y="1410"/>
                  </a:lnTo>
                  <a:lnTo>
                    <a:pt x="1494" y="1452"/>
                  </a:lnTo>
                  <a:lnTo>
                    <a:pt x="1480" y="1493"/>
                  </a:lnTo>
                  <a:lnTo>
                    <a:pt x="1465" y="1534"/>
                  </a:lnTo>
                  <a:lnTo>
                    <a:pt x="1449" y="1574"/>
                  </a:lnTo>
                  <a:lnTo>
                    <a:pt x="1430" y="1612"/>
                  </a:lnTo>
                  <a:lnTo>
                    <a:pt x="1411" y="1651"/>
                  </a:lnTo>
                  <a:lnTo>
                    <a:pt x="1390" y="1688"/>
                  </a:lnTo>
                  <a:lnTo>
                    <a:pt x="1368" y="1725"/>
                  </a:lnTo>
                  <a:lnTo>
                    <a:pt x="1344" y="1760"/>
                  </a:lnTo>
                  <a:lnTo>
                    <a:pt x="1320" y="1794"/>
                  </a:lnTo>
                  <a:lnTo>
                    <a:pt x="1294" y="1825"/>
                  </a:lnTo>
                  <a:lnTo>
                    <a:pt x="1266" y="1857"/>
                  </a:lnTo>
                  <a:lnTo>
                    <a:pt x="1238" y="1886"/>
                  </a:lnTo>
                  <a:lnTo>
                    <a:pt x="1207" y="1914"/>
                  </a:lnTo>
                  <a:lnTo>
                    <a:pt x="1176" y="1941"/>
                  </a:lnTo>
                  <a:lnTo>
                    <a:pt x="1143" y="1966"/>
                  </a:lnTo>
                  <a:lnTo>
                    <a:pt x="1109" y="1988"/>
                  </a:lnTo>
                  <a:lnTo>
                    <a:pt x="1073" y="2009"/>
                  </a:lnTo>
                  <a:lnTo>
                    <a:pt x="1036" y="2029"/>
                  </a:lnTo>
                  <a:lnTo>
                    <a:pt x="998" y="2045"/>
                  </a:lnTo>
                  <a:lnTo>
                    <a:pt x="958" y="2061"/>
                  </a:lnTo>
                  <a:lnTo>
                    <a:pt x="917" y="2072"/>
                  </a:lnTo>
                  <a:lnTo>
                    <a:pt x="917" y="20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1200">
                <a:solidFill>
                  <a:sysClr val="windowText" lastClr="000000"/>
                </a:solidFill>
                <a:latin typeface="MS PGothic" charset="-128"/>
                <a:ea typeface="MS PGothic" charset="-128"/>
                <a:cs typeface="MS PGothic" charset="-128"/>
              </a:endParaRPr>
            </a:p>
          </p:txBody>
        </p:sp>
        <p:sp>
          <p:nvSpPr>
            <p:cNvPr id="262" name="Freeform 16"/>
            <p:cNvSpPr>
              <a:spLocks/>
            </p:cNvSpPr>
            <p:nvPr/>
          </p:nvSpPr>
          <p:spPr bwMode="auto">
            <a:xfrm>
              <a:off x="3355975" y="2797176"/>
              <a:ext cx="376238" cy="469900"/>
            </a:xfrm>
            <a:custGeom>
              <a:avLst/>
              <a:gdLst>
                <a:gd name="T0" fmla="*/ 873 w 1420"/>
                <a:gd name="T1" fmla="*/ 1639 h 1776"/>
                <a:gd name="T2" fmla="*/ 1014 w 1420"/>
                <a:gd name="T3" fmla="*/ 1560 h 1776"/>
                <a:gd name="T4" fmla="*/ 1133 w 1420"/>
                <a:gd name="T5" fmla="*/ 1457 h 1776"/>
                <a:gd name="T6" fmla="*/ 1233 w 1420"/>
                <a:gd name="T7" fmla="*/ 1337 h 1776"/>
                <a:gd name="T8" fmla="*/ 1310 w 1420"/>
                <a:gd name="T9" fmla="*/ 1201 h 1776"/>
                <a:gd name="T10" fmla="*/ 1367 w 1420"/>
                <a:gd name="T11" fmla="*/ 1056 h 1776"/>
                <a:gd name="T12" fmla="*/ 1405 w 1420"/>
                <a:gd name="T13" fmla="*/ 905 h 1776"/>
                <a:gd name="T14" fmla="*/ 1420 w 1420"/>
                <a:gd name="T15" fmla="*/ 755 h 1776"/>
                <a:gd name="T16" fmla="*/ 1418 w 1420"/>
                <a:gd name="T17" fmla="*/ 649 h 1776"/>
                <a:gd name="T18" fmla="*/ 1402 w 1420"/>
                <a:gd name="T19" fmla="*/ 526 h 1776"/>
                <a:gd name="T20" fmla="*/ 1372 w 1420"/>
                <a:gd name="T21" fmla="*/ 413 h 1776"/>
                <a:gd name="T22" fmla="*/ 1327 w 1420"/>
                <a:gd name="T23" fmla="*/ 311 h 1776"/>
                <a:gd name="T24" fmla="*/ 1270 w 1420"/>
                <a:gd name="T25" fmla="*/ 222 h 1776"/>
                <a:gd name="T26" fmla="*/ 1201 w 1420"/>
                <a:gd name="T27" fmla="*/ 147 h 1776"/>
                <a:gd name="T28" fmla="*/ 1121 w 1420"/>
                <a:gd name="T29" fmla="*/ 85 h 1776"/>
                <a:gd name="T30" fmla="*/ 1031 w 1420"/>
                <a:gd name="T31" fmla="*/ 41 h 1776"/>
                <a:gd name="T32" fmla="*/ 957 w 1420"/>
                <a:gd name="T33" fmla="*/ 17 h 1776"/>
                <a:gd name="T34" fmla="*/ 809 w 1420"/>
                <a:gd name="T35" fmla="*/ 0 h 1776"/>
                <a:gd name="T36" fmla="*/ 686 w 1420"/>
                <a:gd name="T37" fmla="*/ 18 h 1776"/>
                <a:gd name="T38" fmla="*/ 582 w 1420"/>
                <a:gd name="T39" fmla="*/ 67 h 1776"/>
                <a:gd name="T40" fmla="*/ 495 w 1420"/>
                <a:gd name="T41" fmla="*/ 142 h 1776"/>
                <a:gd name="T42" fmla="*/ 422 w 1420"/>
                <a:gd name="T43" fmla="*/ 237 h 1776"/>
                <a:gd name="T44" fmla="*/ 360 w 1420"/>
                <a:gd name="T45" fmla="*/ 347 h 1776"/>
                <a:gd name="T46" fmla="*/ 254 w 1420"/>
                <a:gd name="T47" fmla="*/ 590 h 1776"/>
                <a:gd name="T48" fmla="*/ 147 w 1420"/>
                <a:gd name="T49" fmla="*/ 837 h 1776"/>
                <a:gd name="T50" fmla="*/ 104 w 1420"/>
                <a:gd name="T51" fmla="*/ 915 h 1776"/>
                <a:gd name="T52" fmla="*/ 23 w 1420"/>
                <a:gd name="T53" fmla="*/ 1031 h 1776"/>
                <a:gd name="T54" fmla="*/ 21 w 1420"/>
                <a:gd name="T55" fmla="*/ 1138 h 1776"/>
                <a:gd name="T56" fmla="*/ 83 w 1420"/>
                <a:gd name="T57" fmla="*/ 1168 h 1776"/>
                <a:gd name="T58" fmla="*/ 205 w 1420"/>
                <a:gd name="T59" fmla="*/ 1004 h 1776"/>
                <a:gd name="T60" fmla="*/ 268 w 1420"/>
                <a:gd name="T61" fmla="*/ 894 h 1776"/>
                <a:gd name="T62" fmla="*/ 378 w 1420"/>
                <a:gd name="T63" fmla="*/ 640 h 1776"/>
                <a:gd name="T64" fmla="*/ 483 w 1420"/>
                <a:gd name="T65" fmla="*/ 401 h 1776"/>
                <a:gd name="T66" fmla="*/ 550 w 1420"/>
                <a:gd name="T67" fmla="*/ 286 h 1776"/>
                <a:gd name="T68" fmla="*/ 610 w 1420"/>
                <a:gd name="T69" fmla="*/ 216 h 1776"/>
                <a:gd name="T70" fmla="*/ 676 w 1420"/>
                <a:gd name="T71" fmla="*/ 167 h 1776"/>
                <a:gd name="T72" fmla="*/ 755 w 1420"/>
                <a:gd name="T73" fmla="*/ 139 h 1776"/>
                <a:gd name="T74" fmla="*/ 847 w 1420"/>
                <a:gd name="T75" fmla="*/ 134 h 1776"/>
                <a:gd name="T76" fmla="*/ 927 w 1420"/>
                <a:gd name="T77" fmla="*/ 147 h 1776"/>
                <a:gd name="T78" fmla="*/ 1003 w 1420"/>
                <a:gd name="T79" fmla="*/ 173 h 1776"/>
                <a:gd name="T80" fmla="*/ 1072 w 1420"/>
                <a:gd name="T81" fmla="*/ 213 h 1776"/>
                <a:gd name="T82" fmla="*/ 1132 w 1420"/>
                <a:gd name="T83" fmla="*/ 264 h 1776"/>
                <a:gd name="T84" fmla="*/ 1183 w 1420"/>
                <a:gd name="T85" fmla="*/ 327 h 1776"/>
                <a:gd name="T86" fmla="*/ 1224 w 1420"/>
                <a:gd name="T87" fmla="*/ 402 h 1776"/>
                <a:gd name="T88" fmla="*/ 1256 w 1420"/>
                <a:gd name="T89" fmla="*/ 488 h 1776"/>
                <a:gd name="T90" fmla="*/ 1277 w 1420"/>
                <a:gd name="T91" fmla="*/ 583 h 1776"/>
                <a:gd name="T92" fmla="*/ 1287 w 1420"/>
                <a:gd name="T93" fmla="*/ 686 h 1776"/>
                <a:gd name="T94" fmla="*/ 1285 w 1420"/>
                <a:gd name="T95" fmla="*/ 783 h 1776"/>
                <a:gd name="T96" fmla="*/ 1268 w 1420"/>
                <a:gd name="T97" fmla="*/ 914 h 1776"/>
                <a:gd name="T98" fmla="*/ 1233 w 1420"/>
                <a:gd name="T99" fmla="*/ 1043 h 1776"/>
                <a:gd name="T100" fmla="*/ 1179 w 1420"/>
                <a:gd name="T101" fmla="*/ 1167 h 1776"/>
                <a:gd name="T102" fmla="*/ 1107 w 1420"/>
                <a:gd name="T103" fmla="*/ 1282 h 1776"/>
                <a:gd name="T104" fmla="*/ 1020 w 1420"/>
                <a:gd name="T105" fmla="*/ 1383 h 1776"/>
                <a:gd name="T106" fmla="*/ 913 w 1420"/>
                <a:gd name="T107" fmla="*/ 1467 h 1776"/>
                <a:gd name="T108" fmla="*/ 789 w 1420"/>
                <a:gd name="T109" fmla="*/ 1529 h 1776"/>
                <a:gd name="T110" fmla="*/ 672 w 1420"/>
                <a:gd name="T111" fmla="*/ 1570 h 1776"/>
                <a:gd name="T112" fmla="*/ 498 w 1420"/>
                <a:gd name="T113" fmla="*/ 1649 h 1776"/>
                <a:gd name="T114" fmla="*/ 442 w 1420"/>
                <a:gd name="T115" fmla="*/ 1721 h 1776"/>
                <a:gd name="T116" fmla="*/ 547 w 1420"/>
                <a:gd name="T117" fmla="*/ 1776 h 1776"/>
                <a:gd name="T118" fmla="*/ 705 w 1420"/>
                <a:gd name="T119" fmla="*/ 1701 h 1776"/>
                <a:gd name="T120" fmla="*/ 795 w 1420"/>
                <a:gd name="T121" fmla="*/ 1667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0" h="1776">
                  <a:moveTo>
                    <a:pt x="795" y="1667"/>
                  </a:moveTo>
                  <a:lnTo>
                    <a:pt x="795" y="1667"/>
                  </a:lnTo>
                  <a:lnTo>
                    <a:pt x="835" y="1654"/>
                  </a:lnTo>
                  <a:lnTo>
                    <a:pt x="873" y="1639"/>
                  </a:lnTo>
                  <a:lnTo>
                    <a:pt x="911" y="1621"/>
                  </a:lnTo>
                  <a:lnTo>
                    <a:pt x="946" y="1602"/>
                  </a:lnTo>
                  <a:lnTo>
                    <a:pt x="980" y="1583"/>
                  </a:lnTo>
                  <a:lnTo>
                    <a:pt x="1014" y="1560"/>
                  </a:lnTo>
                  <a:lnTo>
                    <a:pt x="1045" y="1537"/>
                  </a:lnTo>
                  <a:lnTo>
                    <a:pt x="1076" y="1511"/>
                  </a:lnTo>
                  <a:lnTo>
                    <a:pt x="1105" y="1485"/>
                  </a:lnTo>
                  <a:lnTo>
                    <a:pt x="1133" y="1457"/>
                  </a:lnTo>
                  <a:lnTo>
                    <a:pt x="1160" y="1429"/>
                  </a:lnTo>
                  <a:lnTo>
                    <a:pt x="1185" y="1399"/>
                  </a:lnTo>
                  <a:lnTo>
                    <a:pt x="1209" y="1368"/>
                  </a:lnTo>
                  <a:lnTo>
                    <a:pt x="1233" y="1337"/>
                  </a:lnTo>
                  <a:lnTo>
                    <a:pt x="1254" y="1304"/>
                  </a:lnTo>
                  <a:lnTo>
                    <a:pt x="1274" y="1270"/>
                  </a:lnTo>
                  <a:lnTo>
                    <a:pt x="1292" y="1236"/>
                  </a:lnTo>
                  <a:lnTo>
                    <a:pt x="1310" y="1201"/>
                  </a:lnTo>
                  <a:lnTo>
                    <a:pt x="1326" y="1165"/>
                  </a:lnTo>
                  <a:lnTo>
                    <a:pt x="1342" y="1128"/>
                  </a:lnTo>
                  <a:lnTo>
                    <a:pt x="1356" y="1092"/>
                  </a:lnTo>
                  <a:lnTo>
                    <a:pt x="1367" y="1056"/>
                  </a:lnTo>
                  <a:lnTo>
                    <a:pt x="1379" y="1018"/>
                  </a:lnTo>
                  <a:lnTo>
                    <a:pt x="1388" y="981"/>
                  </a:lnTo>
                  <a:lnTo>
                    <a:pt x="1397" y="943"/>
                  </a:lnTo>
                  <a:lnTo>
                    <a:pt x="1405" y="905"/>
                  </a:lnTo>
                  <a:lnTo>
                    <a:pt x="1411" y="867"/>
                  </a:lnTo>
                  <a:lnTo>
                    <a:pt x="1414" y="830"/>
                  </a:lnTo>
                  <a:lnTo>
                    <a:pt x="1418" y="792"/>
                  </a:lnTo>
                  <a:lnTo>
                    <a:pt x="1420" y="755"/>
                  </a:lnTo>
                  <a:lnTo>
                    <a:pt x="1420" y="717"/>
                  </a:lnTo>
                  <a:lnTo>
                    <a:pt x="1420" y="681"/>
                  </a:lnTo>
                  <a:lnTo>
                    <a:pt x="1420" y="681"/>
                  </a:lnTo>
                  <a:lnTo>
                    <a:pt x="1418" y="649"/>
                  </a:lnTo>
                  <a:lnTo>
                    <a:pt x="1415" y="618"/>
                  </a:lnTo>
                  <a:lnTo>
                    <a:pt x="1412" y="586"/>
                  </a:lnTo>
                  <a:lnTo>
                    <a:pt x="1407" y="556"/>
                  </a:lnTo>
                  <a:lnTo>
                    <a:pt x="1402" y="526"/>
                  </a:lnTo>
                  <a:lnTo>
                    <a:pt x="1395" y="497"/>
                  </a:lnTo>
                  <a:lnTo>
                    <a:pt x="1388" y="468"/>
                  </a:lnTo>
                  <a:lnTo>
                    <a:pt x="1380" y="441"/>
                  </a:lnTo>
                  <a:lnTo>
                    <a:pt x="1372" y="413"/>
                  </a:lnTo>
                  <a:lnTo>
                    <a:pt x="1361" y="387"/>
                  </a:lnTo>
                  <a:lnTo>
                    <a:pt x="1351" y="361"/>
                  </a:lnTo>
                  <a:lnTo>
                    <a:pt x="1339" y="336"/>
                  </a:lnTo>
                  <a:lnTo>
                    <a:pt x="1327" y="311"/>
                  </a:lnTo>
                  <a:lnTo>
                    <a:pt x="1315" y="288"/>
                  </a:lnTo>
                  <a:lnTo>
                    <a:pt x="1301" y="265"/>
                  </a:lnTo>
                  <a:lnTo>
                    <a:pt x="1285" y="243"/>
                  </a:lnTo>
                  <a:lnTo>
                    <a:pt x="1270" y="222"/>
                  </a:lnTo>
                  <a:lnTo>
                    <a:pt x="1255" y="202"/>
                  </a:lnTo>
                  <a:lnTo>
                    <a:pt x="1237" y="182"/>
                  </a:lnTo>
                  <a:lnTo>
                    <a:pt x="1220" y="165"/>
                  </a:lnTo>
                  <a:lnTo>
                    <a:pt x="1201" y="147"/>
                  </a:lnTo>
                  <a:lnTo>
                    <a:pt x="1182" y="130"/>
                  </a:lnTo>
                  <a:lnTo>
                    <a:pt x="1162" y="114"/>
                  </a:lnTo>
                  <a:lnTo>
                    <a:pt x="1142" y="99"/>
                  </a:lnTo>
                  <a:lnTo>
                    <a:pt x="1121" y="85"/>
                  </a:lnTo>
                  <a:lnTo>
                    <a:pt x="1100" y="72"/>
                  </a:lnTo>
                  <a:lnTo>
                    <a:pt x="1078" y="60"/>
                  </a:lnTo>
                  <a:lnTo>
                    <a:pt x="1055" y="50"/>
                  </a:lnTo>
                  <a:lnTo>
                    <a:pt x="1031" y="41"/>
                  </a:lnTo>
                  <a:lnTo>
                    <a:pt x="1007" y="31"/>
                  </a:lnTo>
                  <a:lnTo>
                    <a:pt x="982" y="24"/>
                  </a:lnTo>
                  <a:lnTo>
                    <a:pt x="957" y="17"/>
                  </a:lnTo>
                  <a:lnTo>
                    <a:pt x="957" y="17"/>
                  </a:lnTo>
                  <a:lnTo>
                    <a:pt x="918" y="9"/>
                  </a:lnTo>
                  <a:lnTo>
                    <a:pt x="880" y="4"/>
                  </a:lnTo>
                  <a:lnTo>
                    <a:pt x="844" y="1"/>
                  </a:lnTo>
                  <a:lnTo>
                    <a:pt x="809" y="0"/>
                  </a:lnTo>
                  <a:lnTo>
                    <a:pt x="776" y="2"/>
                  </a:lnTo>
                  <a:lnTo>
                    <a:pt x="744" y="5"/>
                  </a:lnTo>
                  <a:lnTo>
                    <a:pt x="714" y="11"/>
                  </a:lnTo>
                  <a:lnTo>
                    <a:pt x="686" y="18"/>
                  </a:lnTo>
                  <a:lnTo>
                    <a:pt x="658" y="28"/>
                  </a:lnTo>
                  <a:lnTo>
                    <a:pt x="631" y="39"/>
                  </a:lnTo>
                  <a:lnTo>
                    <a:pt x="606" y="53"/>
                  </a:lnTo>
                  <a:lnTo>
                    <a:pt x="582" y="67"/>
                  </a:lnTo>
                  <a:lnTo>
                    <a:pt x="559" y="84"/>
                  </a:lnTo>
                  <a:lnTo>
                    <a:pt x="537" y="103"/>
                  </a:lnTo>
                  <a:lnTo>
                    <a:pt x="516" y="121"/>
                  </a:lnTo>
                  <a:lnTo>
                    <a:pt x="495" y="142"/>
                  </a:lnTo>
                  <a:lnTo>
                    <a:pt x="476" y="165"/>
                  </a:lnTo>
                  <a:lnTo>
                    <a:pt x="458" y="188"/>
                  </a:lnTo>
                  <a:lnTo>
                    <a:pt x="440" y="213"/>
                  </a:lnTo>
                  <a:lnTo>
                    <a:pt x="422" y="237"/>
                  </a:lnTo>
                  <a:lnTo>
                    <a:pt x="406" y="264"/>
                  </a:lnTo>
                  <a:lnTo>
                    <a:pt x="391" y="291"/>
                  </a:lnTo>
                  <a:lnTo>
                    <a:pt x="376" y="319"/>
                  </a:lnTo>
                  <a:lnTo>
                    <a:pt x="360" y="347"/>
                  </a:lnTo>
                  <a:lnTo>
                    <a:pt x="332" y="406"/>
                  </a:lnTo>
                  <a:lnTo>
                    <a:pt x="305" y="467"/>
                  </a:lnTo>
                  <a:lnTo>
                    <a:pt x="280" y="528"/>
                  </a:lnTo>
                  <a:lnTo>
                    <a:pt x="254" y="590"/>
                  </a:lnTo>
                  <a:lnTo>
                    <a:pt x="254" y="590"/>
                  </a:lnTo>
                  <a:lnTo>
                    <a:pt x="203" y="713"/>
                  </a:lnTo>
                  <a:lnTo>
                    <a:pt x="176" y="775"/>
                  </a:lnTo>
                  <a:lnTo>
                    <a:pt x="147" y="837"/>
                  </a:lnTo>
                  <a:lnTo>
                    <a:pt x="147" y="837"/>
                  </a:lnTo>
                  <a:lnTo>
                    <a:pt x="134" y="861"/>
                  </a:lnTo>
                  <a:lnTo>
                    <a:pt x="120" y="888"/>
                  </a:lnTo>
                  <a:lnTo>
                    <a:pt x="104" y="915"/>
                  </a:lnTo>
                  <a:lnTo>
                    <a:pt x="86" y="943"/>
                  </a:lnTo>
                  <a:lnTo>
                    <a:pt x="66" y="973"/>
                  </a:lnTo>
                  <a:lnTo>
                    <a:pt x="45" y="1002"/>
                  </a:lnTo>
                  <a:lnTo>
                    <a:pt x="23" y="1031"/>
                  </a:lnTo>
                  <a:lnTo>
                    <a:pt x="0" y="1062"/>
                  </a:lnTo>
                  <a:lnTo>
                    <a:pt x="0" y="1062"/>
                  </a:lnTo>
                  <a:lnTo>
                    <a:pt x="9" y="1100"/>
                  </a:lnTo>
                  <a:lnTo>
                    <a:pt x="21" y="1138"/>
                  </a:lnTo>
                  <a:lnTo>
                    <a:pt x="32" y="1175"/>
                  </a:lnTo>
                  <a:lnTo>
                    <a:pt x="47" y="1211"/>
                  </a:lnTo>
                  <a:lnTo>
                    <a:pt x="47" y="1211"/>
                  </a:lnTo>
                  <a:lnTo>
                    <a:pt x="83" y="1168"/>
                  </a:lnTo>
                  <a:lnTo>
                    <a:pt x="118" y="1126"/>
                  </a:lnTo>
                  <a:lnTo>
                    <a:pt x="150" y="1084"/>
                  </a:lnTo>
                  <a:lnTo>
                    <a:pt x="179" y="1044"/>
                  </a:lnTo>
                  <a:lnTo>
                    <a:pt x="205" y="1004"/>
                  </a:lnTo>
                  <a:lnTo>
                    <a:pt x="229" y="966"/>
                  </a:lnTo>
                  <a:lnTo>
                    <a:pt x="250" y="929"/>
                  </a:lnTo>
                  <a:lnTo>
                    <a:pt x="268" y="894"/>
                  </a:lnTo>
                  <a:lnTo>
                    <a:pt x="268" y="894"/>
                  </a:lnTo>
                  <a:lnTo>
                    <a:pt x="297" y="830"/>
                  </a:lnTo>
                  <a:lnTo>
                    <a:pt x="325" y="766"/>
                  </a:lnTo>
                  <a:lnTo>
                    <a:pt x="378" y="640"/>
                  </a:lnTo>
                  <a:lnTo>
                    <a:pt x="378" y="640"/>
                  </a:lnTo>
                  <a:lnTo>
                    <a:pt x="405" y="574"/>
                  </a:lnTo>
                  <a:lnTo>
                    <a:pt x="431" y="512"/>
                  </a:lnTo>
                  <a:lnTo>
                    <a:pt x="458" y="454"/>
                  </a:lnTo>
                  <a:lnTo>
                    <a:pt x="483" y="401"/>
                  </a:lnTo>
                  <a:lnTo>
                    <a:pt x="509" y="351"/>
                  </a:lnTo>
                  <a:lnTo>
                    <a:pt x="523" y="329"/>
                  </a:lnTo>
                  <a:lnTo>
                    <a:pt x="536" y="306"/>
                  </a:lnTo>
                  <a:lnTo>
                    <a:pt x="550" y="286"/>
                  </a:lnTo>
                  <a:lnTo>
                    <a:pt x="564" y="267"/>
                  </a:lnTo>
                  <a:lnTo>
                    <a:pt x="579" y="249"/>
                  </a:lnTo>
                  <a:lnTo>
                    <a:pt x="595" y="231"/>
                  </a:lnTo>
                  <a:lnTo>
                    <a:pt x="610" y="216"/>
                  </a:lnTo>
                  <a:lnTo>
                    <a:pt x="625" y="202"/>
                  </a:lnTo>
                  <a:lnTo>
                    <a:pt x="641" y="188"/>
                  </a:lnTo>
                  <a:lnTo>
                    <a:pt x="659" y="176"/>
                  </a:lnTo>
                  <a:lnTo>
                    <a:pt x="676" y="167"/>
                  </a:lnTo>
                  <a:lnTo>
                    <a:pt x="695" y="158"/>
                  </a:lnTo>
                  <a:lnTo>
                    <a:pt x="714" y="149"/>
                  </a:lnTo>
                  <a:lnTo>
                    <a:pt x="734" y="144"/>
                  </a:lnTo>
                  <a:lnTo>
                    <a:pt x="755" y="139"/>
                  </a:lnTo>
                  <a:lnTo>
                    <a:pt x="776" y="135"/>
                  </a:lnTo>
                  <a:lnTo>
                    <a:pt x="799" y="134"/>
                  </a:lnTo>
                  <a:lnTo>
                    <a:pt x="823" y="133"/>
                  </a:lnTo>
                  <a:lnTo>
                    <a:pt x="847" y="134"/>
                  </a:lnTo>
                  <a:lnTo>
                    <a:pt x="872" y="138"/>
                  </a:lnTo>
                  <a:lnTo>
                    <a:pt x="899" y="141"/>
                  </a:lnTo>
                  <a:lnTo>
                    <a:pt x="927" y="147"/>
                  </a:lnTo>
                  <a:lnTo>
                    <a:pt x="927" y="147"/>
                  </a:lnTo>
                  <a:lnTo>
                    <a:pt x="947" y="153"/>
                  </a:lnTo>
                  <a:lnTo>
                    <a:pt x="966" y="159"/>
                  </a:lnTo>
                  <a:lnTo>
                    <a:pt x="986" y="166"/>
                  </a:lnTo>
                  <a:lnTo>
                    <a:pt x="1003" y="173"/>
                  </a:lnTo>
                  <a:lnTo>
                    <a:pt x="1022" y="181"/>
                  </a:lnTo>
                  <a:lnTo>
                    <a:pt x="1039" y="190"/>
                  </a:lnTo>
                  <a:lnTo>
                    <a:pt x="1056" y="201"/>
                  </a:lnTo>
                  <a:lnTo>
                    <a:pt x="1072" y="213"/>
                  </a:lnTo>
                  <a:lnTo>
                    <a:pt x="1087" y="224"/>
                  </a:lnTo>
                  <a:lnTo>
                    <a:pt x="1104" y="236"/>
                  </a:lnTo>
                  <a:lnTo>
                    <a:pt x="1118" y="250"/>
                  </a:lnTo>
                  <a:lnTo>
                    <a:pt x="1132" y="264"/>
                  </a:lnTo>
                  <a:lnTo>
                    <a:pt x="1146" y="278"/>
                  </a:lnTo>
                  <a:lnTo>
                    <a:pt x="1159" y="295"/>
                  </a:lnTo>
                  <a:lnTo>
                    <a:pt x="1172" y="311"/>
                  </a:lnTo>
                  <a:lnTo>
                    <a:pt x="1183" y="327"/>
                  </a:lnTo>
                  <a:lnTo>
                    <a:pt x="1195" y="345"/>
                  </a:lnTo>
                  <a:lnTo>
                    <a:pt x="1206" y="364"/>
                  </a:lnTo>
                  <a:lnTo>
                    <a:pt x="1215" y="382"/>
                  </a:lnTo>
                  <a:lnTo>
                    <a:pt x="1224" y="402"/>
                  </a:lnTo>
                  <a:lnTo>
                    <a:pt x="1234" y="422"/>
                  </a:lnTo>
                  <a:lnTo>
                    <a:pt x="1242" y="443"/>
                  </a:lnTo>
                  <a:lnTo>
                    <a:pt x="1249" y="466"/>
                  </a:lnTo>
                  <a:lnTo>
                    <a:pt x="1256" y="488"/>
                  </a:lnTo>
                  <a:lnTo>
                    <a:pt x="1262" y="510"/>
                  </a:lnTo>
                  <a:lnTo>
                    <a:pt x="1268" y="533"/>
                  </a:lnTo>
                  <a:lnTo>
                    <a:pt x="1272" y="558"/>
                  </a:lnTo>
                  <a:lnTo>
                    <a:pt x="1277" y="583"/>
                  </a:lnTo>
                  <a:lnTo>
                    <a:pt x="1281" y="607"/>
                  </a:lnTo>
                  <a:lnTo>
                    <a:pt x="1283" y="633"/>
                  </a:lnTo>
                  <a:lnTo>
                    <a:pt x="1285" y="659"/>
                  </a:lnTo>
                  <a:lnTo>
                    <a:pt x="1287" y="686"/>
                  </a:lnTo>
                  <a:lnTo>
                    <a:pt x="1287" y="686"/>
                  </a:lnTo>
                  <a:lnTo>
                    <a:pt x="1288" y="718"/>
                  </a:lnTo>
                  <a:lnTo>
                    <a:pt x="1287" y="750"/>
                  </a:lnTo>
                  <a:lnTo>
                    <a:pt x="1285" y="783"/>
                  </a:lnTo>
                  <a:lnTo>
                    <a:pt x="1283" y="816"/>
                  </a:lnTo>
                  <a:lnTo>
                    <a:pt x="1278" y="848"/>
                  </a:lnTo>
                  <a:lnTo>
                    <a:pt x="1274" y="881"/>
                  </a:lnTo>
                  <a:lnTo>
                    <a:pt x="1268" y="914"/>
                  </a:lnTo>
                  <a:lnTo>
                    <a:pt x="1261" y="946"/>
                  </a:lnTo>
                  <a:lnTo>
                    <a:pt x="1253" y="978"/>
                  </a:lnTo>
                  <a:lnTo>
                    <a:pt x="1243" y="1011"/>
                  </a:lnTo>
                  <a:lnTo>
                    <a:pt x="1233" y="1043"/>
                  </a:lnTo>
                  <a:lnTo>
                    <a:pt x="1221" y="1074"/>
                  </a:lnTo>
                  <a:lnTo>
                    <a:pt x="1208" y="1106"/>
                  </a:lnTo>
                  <a:lnTo>
                    <a:pt x="1194" y="1136"/>
                  </a:lnTo>
                  <a:lnTo>
                    <a:pt x="1179" y="1167"/>
                  </a:lnTo>
                  <a:lnTo>
                    <a:pt x="1162" y="1197"/>
                  </a:lnTo>
                  <a:lnTo>
                    <a:pt x="1146" y="1227"/>
                  </a:lnTo>
                  <a:lnTo>
                    <a:pt x="1127" y="1255"/>
                  </a:lnTo>
                  <a:lnTo>
                    <a:pt x="1107" y="1282"/>
                  </a:lnTo>
                  <a:lnTo>
                    <a:pt x="1087" y="1309"/>
                  </a:lnTo>
                  <a:lnTo>
                    <a:pt x="1066" y="1334"/>
                  </a:lnTo>
                  <a:lnTo>
                    <a:pt x="1043" y="1360"/>
                  </a:lnTo>
                  <a:lnTo>
                    <a:pt x="1020" y="1383"/>
                  </a:lnTo>
                  <a:lnTo>
                    <a:pt x="995" y="1406"/>
                  </a:lnTo>
                  <a:lnTo>
                    <a:pt x="968" y="1428"/>
                  </a:lnTo>
                  <a:lnTo>
                    <a:pt x="941" y="1448"/>
                  </a:lnTo>
                  <a:lnTo>
                    <a:pt x="913" y="1467"/>
                  </a:lnTo>
                  <a:lnTo>
                    <a:pt x="884" y="1484"/>
                  </a:lnTo>
                  <a:lnTo>
                    <a:pt x="853" y="1501"/>
                  </a:lnTo>
                  <a:lnTo>
                    <a:pt x="822" y="1516"/>
                  </a:lnTo>
                  <a:lnTo>
                    <a:pt x="789" y="1529"/>
                  </a:lnTo>
                  <a:lnTo>
                    <a:pt x="755" y="1540"/>
                  </a:lnTo>
                  <a:lnTo>
                    <a:pt x="755" y="1540"/>
                  </a:lnTo>
                  <a:lnTo>
                    <a:pt x="714" y="1554"/>
                  </a:lnTo>
                  <a:lnTo>
                    <a:pt x="672" y="1570"/>
                  </a:lnTo>
                  <a:lnTo>
                    <a:pt x="630" y="1587"/>
                  </a:lnTo>
                  <a:lnTo>
                    <a:pt x="586" y="1606"/>
                  </a:lnTo>
                  <a:lnTo>
                    <a:pt x="543" y="1627"/>
                  </a:lnTo>
                  <a:lnTo>
                    <a:pt x="498" y="1649"/>
                  </a:lnTo>
                  <a:lnTo>
                    <a:pt x="454" y="1674"/>
                  </a:lnTo>
                  <a:lnTo>
                    <a:pt x="410" y="1698"/>
                  </a:lnTo>
                  <a:lnTo>
                    <a:pt x="410" y="1698"/>
                  </a:lnTo>
                  <a:lnTo>
                    <a:pt x="442" y="1721"/>
                  </a:lnTo>
                  <a:lnTo>
                    <a:pt x="476" y="1741"/>
                  </a:lnTo>
                  <a:lnTo>
                    <a:pt x="511" y="1758"/>
                  </a:lnTo>
                  <a:lnTo>
                    <a:pt x="547" y="1776"/>
                  </a:lnTo>
                  <a:lnTo>
                    <a:pt x="547" y="1776"/>
                  </a:lnTo>
                  <a:lnTo>
                    <a:pt x="611" y="1743"/>
                  </a:lnTo>
                  <a:lnTo>
                    <a:pt x="643" y="1728"/>
                  </a:lnTo>
                  <a:lnTo>
                    <a:pt x="674" y="1714"/>
                  </a:lnTo>
                  <a:lnTo>
                    <a:pt x="705" y="1701"/>
                  </a:lnTo>
                  <a:lnTo>
                    <a:pt x="735" y="1688"/>
                  </a:lnTo>
                  <a:lnTo>
                    <a:pt x="765" y="1677"/>
                  </a:lnTo>
                  <a:lnTo>
                    <a:pt x="795" y="1667"/>
                  </a:lnTo>
                  <a:lnTo>
                    <a:pt x="795" y="16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1200">
                <a:solidFill>
                  <a:sysClr val="windowText" lastClr="000000"/>
                </a:solidFill>
                <a:latin typeface="MS PGothic" charset="-128"/>
                <a:ea typeface="MS PGothic" charset="-128"/>
                <a:cs typeface="MS PGothic" charset="-128"/>
              </a:endParaRPr>
            </a:p>
          </p:txBody>
        </p:sp>
      </p:grpSp>
      <p:grpSp>
        <p:nvGrpSpPr>
          <p:cNvPr id="268" name="Group 124"/>
          <p:cNvGrpSpPr>
            <a:grpSpLocks noChangeAspect="1"/>
          </p:cNvGrpSpPr>
          <p:nvPr/>
        </p:nvGrpSpPr>
        <p:grpSpPr>
          <a:xfrm>
            <a:off x="7814680" y="2025402"/>
            <a:ext cx="214448" cy="291276"/>
            <a:chOff x="12249151" y="6053138"/>
            <a:chExt cx="323850" cy="419100"/>
          </a:xfrm>
          <a:solidFill>
            <a:schemeClr val="accent5">
              <a:lumMod val="75000"/>
            </a:schemeClr>
          </a:solidFill>
        </p:grpSpPr>
        <p:sp>
          <p:nvSpPr>
            <p:cNvPr id="269" name="Freeform 164"/>
            <p:cNvSpPr>
              <a:spLocks noEditPoints="1"/>
            </p:cNvSpPr>
            <p:nvPr/>
          </p:nvSpPr>
          <p:spPr bwMode="auto">
            <a:xfrm>
              <a:off x="12430126" y="6151563"/>
              <a:ext cx="42863" cy="42863"/>
            </a:xfrm>
            <a:custGeom>
              <a:avLst/>
              <a:gdLst>
                <a:gd name="T0" fmla="*/ 147 w 191"/>
                <a:gd name="T1" fmla="*/ 15 h 191"/>
                <a:gd name="T2" fmla="*/ 130 w 191"/>
                <a:gd name="T3" fmla="*/ 6 h 191"/>
                <a:gd name="T4" fmla="*/ 112 w 191"/>
                <a:gd name="T5" fmla="*/ 1 h 191"/>
                <a:gd name="T6" fmla="*/ 94 w 191"/>
                <a:gd name="T7" fmla="*/ 0 h 191"/>
                <a:gd name="T8" fmla="*/ 75 w 191"/>
                <a:gd name="T9" fmla="*/ 2 h 191"/>
                <a:gd name="T10" fmla="*/ 58 w 191"/>
                <a:gd name="T11" fmla="*/ 8 h 191"/>
                <a:gd name="T12" fmla="*/ 42 w 191"/>
                <a:gd name="T13" fmla="*/ 16 h 191"/>
                <a:gd name="T14" fmla="*/ 27 w 191"/>
                <a:gd name="T15" fmla="*/ 29 h 191"/>
                <a:gd name="T16" fmla="*/ 15 w 191"/>
                <a:gd name="T17" fmla="*/ 44 h 191"/>
                <a:gd name="T18" fmla="*/ 10 w 191"/>
                <a:gd name="T19" fmla="*/ 52 h 191"/>
                <a:gd name="T20" fmla="*/ 4 w 191"/>
                <a:gd name="T21" fmla="*/ 70 h 191"/>
                <a:gd name="T22" fmla="*/ 0 w 191"/>
                <a:gd name="T23" fmla="*/ 89 h 191"/>
                <a:gd name="T24" fmla="*/ 1 w 191"/>
                <a:gd name="T25" fmla="*/ 107 h 191"/>
                <a:gd name="T26" fmla="*/ 5 w 191"/>
                <a:gd name="T27" fmla="*/ 125 h 191"/>
                <a:gd name="T28" fmla="*/ 12 w 191"/>
                <a:gd name="T29" fmla="*/ 142 h 191"/>
                <a:gd name="T30" fmla="*/ 22 w 191"/>
                <a:gd name="T31" fmla="*/ 157 h 191"/>
                <a:gd name="T32" fmla="*/ 37 w 191"/>
                <a:gd name="T33" fmla="*/ 171 h 191"/>
                <a:gd name="T34" fmla="*/ 44 w 191"/>
                <a:gd name="T35" fmla="*/ 176 h 191"/>
                <a:gd name="T36" fmla="*/ 61 w 191"/>
                <a:gd name="T37" fmla="*/ 185 h 191"/>
                <a:gd name="T38" fmla="*/ 80 w 191"/>
                <a:gd name="T39" fmla="*/ 190 h 191"/>
                <a:gd name="T40" fmla="*/ 98 w 191"/>
                <a:gd name="T41" fmla="*/ 191 h 191"/>
                <a:gd name="T42" fmla="*/ 116 w 191"/>
                <a:gd name="T43" fmla="*/ 189 h 191"/>
                <a:gd name="T44" fmla="*/ 134 w 191"/>
                <a:gd name="T45" fmla="*/ 183 h 191"/>
                <a:gd name="T46" fmla="*/ 150 w 191"/>
                <a:gd name="T47" fmla="*/ 175 h 191"/>
                <a:gd name="T48" fmla="*/ 164 w 191"/>
                <a:gd name="T49" fmla="*/ 162 h 191"/>
                <a:gd name="T50" fmla="*/ 177 w 191"/>
                <a:gd name="T51" fmla="*/ 147 h 191"/>
                <a:gd name="T52" fmla="*/ 181 w 191"/>
                <a:gd name="T53" fmla="*/ 139 h 191"/>
                <a:gd name="T54" fmla="*/ 188 w 191"/>
                <a:gd name="T55" fmla="*/ 121 h 191"/>
                <a:gd name="T56" fmla="*/ 191 w 191"/>
                <a:gd name="T57" fmla="*/ 102 h 191"/>
                <a:gd name="T58" fmla="*/ 191 w 191"/>
                <a:gd name="T59" fmla="*/ 84 h 191"/>
                <a:gd name="T60" fmla="*/ 187 w 191"/>
                <a:gd name="T61" fmla="*/ 66 h 191"/>
                <a:gd name="T62" fmla="*/ 180 w 191"/>
                <a:gd name="T63" fmla="*/ 49 h 191"/>
                <a:gd name="T64" fmla="*/ 169 w 191"/>
                <a:gd name="T65" fmla="*/ 34 h 191"/>
                <a:gd name="T66" fmla="*/ 155 w 191"/>
                <a:gd name="T67" fmla="*/ 20 h 191"/>
                <a:gd name="T68" fmla="*/ 147 w 191"/>
                <a:gd name="T69" fmla="*/ 15 h 191"/>
                <a:gd name="T70" fmla="*/ 132 w 191"/>
                <a:gd name="T71" fmla="*/ 119 h 191"/>
                <a:gd name="T72" fmla="*/ 120 w 191"/>
                <a:gd name="T73" fmla="*/ 131 h 191"/>
                <a:gd name="T74" fmla="*/ 105 w 191"/>
                <a:gd name="T75" fmla="*/ 138 h 191"/>
                <a:gd name="T76" fmla="*/ 89 w 191"/>
                <a:gd name="T77" fmla="*/ 138 h 191"/>
                <a:gd name="T78" fmla="*/ 72 w 191"/>
                <a:gd name="T79" fmla="*/ 132 h 191"/>
                <a:gd name="T80" fmla="*/ 65 w 191"/>
                <a:gd name="T81" fmla="*/ 127 h 191"/>
                <a:gd name="T82" fmla="*/ 56 w 191"/>
                <a:gd name="T83" fmla="*/ 112 h 191"/>
                <a:gd name="T84" fmla="*/ 52 w 191"/>
                <a:gd name="T85" fmla="*/ 97 h 191"/>
                <a:gd name="T86" fmla="*/ 55 w 191"/>
                <a:gd name="T87" fmla="*/ 80 h 191"/>
                <a:gd name="T88" fmla="*/ 59 w 191"/>
                <a:gd name="T89" fmla="*/ 72 h 191"/>
                <a:gd name="T90" fmla="*/ 71 w 191"/>
                <a:gd name="T91" fmla="*/ 60 h 191"/>
                <a:gd name="T92" fmla="*/ 87 w 191"/>
                <a:gd name="T93" fmla="*/ 53 h 191"/>
                <a:gd name="T94" fmla="*/ 103 w 191"/>
                <a:gd name="T95" fmla="*/ 53 h 191"/>
                <a:gd name="T96" fmla="*/ 119 w 191"/>
                <a:gd name="T97" fmla="*/ 59 h 191"/>
                <a:gd name="T98" fmla="*/ 126 w 191"/>
                <a:gd name="T99" fmla="*/ 64 h 191"/>
                <a:gd name="T100" fmla="*/ 136 w 191"/>
                <a:gd name="T101" fmla="*/ 79 h 191"/>
                <a:gd name="T102" fmla="*/ 139 w 191"/>
                <a:gd name="T103" fmla="*/ 95 h 191"/>
                <a:gd name="T104" fmla="*/ 136 w 191"/>
                <a:gd name="T105" fmla="*/ 111 h 191"/>
                <a:gd name="T106" fmla="*/ 132 w 191"/>
                <a:gd name="T107" fmla="*/ 1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91">
                  <a:moveTo>
                    <a:pt x="147" y="15"/>
                  </a:moveTo>
                  <a:lnTo>
                    <a:pt x="147" y="15"/>
                  </a:lnTo>
                  <a:lnTo>
                    <a:pt x="139" y="10"/>
                  </a:lnTo>
                  <a:lnTo>
                    <a:pt x="130" y="6"/>
                  </a:lnTo>
                  <a:lnTo>
                    <a:pt x="121" y="3"/>
                  </a:lnTo>
                  <a:lnTo>
                    <a:pt x="112" y="1"/>
                  </a:lnTo>
                  <a:lnTo>
                    <a:pt x="103" y="0"/>
                  </a:lnTo>
                  <a:lnTo>
                    <a:pt x="94" y="0"/>
                  </a:lnTo>
                  <a:lnTo>
                    <a:pt x="85" y="1"/>
                  </a:lnTo>
                  <a:lnTo>
                    <a:pt x="75" y="2"/>
                  </a:lnTo>
                  <a:lnTo>
                    <a:pt x="66" y="4"/>
                  </a:lnTo>
                  <a:lnTo>
                    <a:pt x="58" y="8"/>
                  </a:lnTo>
                  <a:lnTo>
                    <a:pt x="50" y="12"/>
                  </a:lnTo>
                  <a:lnTo>
                    <a:pt x="42" y="16"/>
                  </a:lnTo>
                  <a:lnTo>
                    <a:pt x="35" y="22"/>
                  </a:lnTo>
                  <a:lnTo>
                    <a:pt x="27" y="29"/>
                  </a:lnTo>
                  <a:lnTo>
                    <a:pt x="21" y="36"/>
                  </a:lnTo>
                  <a:lnTo>
                    <a:pt x="15" y="44"/>
                  </a:lnTo>
                  <a:lnTo>
                    <a:pt x="15" y="44"/>
                  </a:lnTo>
                  <a:lnTo>
                    <a:pt x="10" y="52"/>
                  </a:lnTo>
                  <a:lnTo>
                    <a:pt x="6" y="61"/>
                  </a:lnTo>
                  <a:lnTo>
                    <a:pt x="4" y="70"/>
                  </a:lnTo>
                  <a:lnTo>
                    <a:pt x="2" y="80"/>
                  </a:lnTo>
                  <a:lnTo>
                    <a:pt x="0" y="89"/>
                  </a:lnTo>
                  <a:lnTo>
                    <a:pt x="0" y="98"/>
                  </a:lnTo>
                  <a:lnTo>
                    <a:pt x="1" y="107"/>
                  </a:lnTo>
                  <a:lnTo>
                    <a:pt x="2" y="116"/>
                  </a:lnTo>
                  <a:lnTo>
                    <a:pt x="5" y="125"/>
                  </a:lnTo>
                  <a:lnTo>
                    <a:pt x="8" y="134"/>
                  </a:lnTo>
                  <a:lnTo>
                    <a:pt x="12" y="142"/>
                  </a:lnTo>
                  <a:lnTo>
                    <a:pt x="17" y="150"/>
                  </a:lnTo>
                  <a:lnTo>
                    <a:pt x="22" y="157"/>
                  </a:lnTo>
                  <a:lnTo>
                    <a:pt x="28" y="165"/>
                  </a:lnTo>
                  <a:lnTo>
                    <a:pt x="37" y="171"/>
                  </a:lnTo>
                  <a:lnTo>
                    <a:pt x="44" y="176"/>
                  </a:lnTo>
                  <a:lnTo>
                    <a:pt x="44" y="176"/>
                  </a:lnTo>
                  <a:lnTo>
                    <a:pt x="53" y="181"/>
                  </a:lnTo>
                  <a:lnTo>
                    <a:pt x="61" y="185"/>
                  </a:lnTo>
                  <a:lnTo>
                    <a:pt x="70" y="188"/>
                  </a:lnTo>
                  <a:lnTo>
                    <a:pt x="80" y="190"/>
                  </a:lnTo>
                  <a:lnTo>
                    <a:pt x="89" y="191"/>
                  </a:lnTo>
                  <a:lnTo>
                    <a:pt x="98" y="191"/>
                  </a:lnTo>
                  <a:lnTo>
                    <a:pt x="107" y="190"/>
                  </a:lnTo>
                  <a:lnTo>
                    <a:pt x="116" y="189"/>
                  </a:lnTo>
                  <a:lnTo>
                    <a:pt x="126" y="187"/>
                  </a:lnTo>
                  <a:lnTo>
                    <a:pt x="134" y="183"/>
                  </a:lnTo>
                  <a:lnTo>
                    <a:pt x="142" y="179"/>
                  </a:lnTo>
                  <a:lnTo>
                    <a:pt x="150" y="175"/>
                  </a:lnTo>
                  <a:lnTo>
                    <a:pt x="157" y="169"/>
                  </a:lnTo>
                  <a:lnTo>
                    <a:pt x="164" y="162"/>
                  </a:lnTo>
                  <a:lnTo>
                    <a:pt x="171" y="155"/>
                  </a:lnTo>
                  <a:lnTo>
                    <a:pt x="177" y="147"/>
                  </a:lnTo>
                  <a:lnTo>
                    <a:pt x="177" y="147"/>
                  </a:lnTo>
                  <a:lnTo>
                    <a:pt x="181" y="139"/>
                  </a:lnTo>
                  <a:lnTo>
                    <a:pt x="185" y="130"/>
                  </a:lnTo>
                  <a:lnTo>
                    <a:pt x="188" y="121"/>
                  </a:lnTo>
                  <a:lnTo>
                    <a:pt x="190" y="111"/>
                  </a:lnTo>
                  <a:lnTo>
                    <a:pt x="191" y="102"/>
                  </a:lnTo>
                  <a:lnTo>
                    <a:pt x="191" y="93"/>
                  </a:lnTo>
                  <a:lnTo>
                    <a:pt x="191" y="84"/>
                  </a:lnTo>
                  <a:lnTo>
                    <a:pt x="189" y="76"/>
                  </a:lnTo>
                  <a:lnTo>
                    <a:pt x="187" y="66"/>
                  </a:lnTo>
                  <a:lnTo>
                    <a:pt x="184" y="57"/>
                  </a:lnTo>
                  <a:lnTo>
                    <a:pt x="180" y="49"/>
                  </a:lnTo>
                  <a:lnTo>
                    <a:pt x="175" y="42"/>
                  </a:lnTo>
                  <a:lnTo>
                    <a:pt x="169" y="34"/>
                  </a:lnTo>
                  <a:lnTo>
                    <a:pt x="162" y="27"/>
                  </a:lnTo>
                  <a:lnTo>
                    <a:pt x="155" y="20"/>
                  </a:lnTo>
                  <a:lnTo>
                    <a:pt x="147" y="15"/>
                  </a:lnTo>
                  <a:lnTo>
                    <a:pt x="147" y="15"/>
                  </a:lnTo>
                  <a:close/>
                  <a:moveTo>
                    <a:pt x="132" y="119"/>
                  </a:moveTo>
                  <a:lnTo>
                    <a:pt x="132" y="119"/>
                  </a:lnTo>
                  <a:lnTo>
                    <a:pt x="127" y="126"/>
                  </a:lnTo>
                  <a:lnTo>
                    <a:pt x="120" y="131"/>
                  </a:lnTo>
                  <a:lnTo>
                    <a:pt x="113" y="135"/>
                  </a:lnTo>
                  <a:lnTo>
                    <a:pt x="105" y="138"/>
                  </a:lnTo>
                  <a:lnTo>
                    <a:pt x="97" y="139"/>
                  </a:lnTo>
                  <a:lnTo>
                    <a:pt x="89" y="138"/>
                  </a:lnTo>
                  <a:lnTo>
                    <a:pt x="81" y="136"/>
                  </a:lnTo>
                  <a:lnTo>
                    <a:pt x="72" y="132"/>
                  </a:lnTo>
                  <a:lnTo>
                    <a:pt x="72" y="132"/>
                  </a:lnTo>
                  <a:lnTo>
                    <a:pt x="65" y="127"/>
                  </a:lnTo>
                  <a:lnTo>
                    <a:pt x="60" y="121"/>
                  </a:lnTo>
                  <a:lnTo>
                    <a:pt x="56" y="112"/>
                  </a:lnTo>
                  <a:lnTo>
                    <a:pt x="53" y="105"/>
                  </a:lnTo>
                  <a:lnTo>
                    <a:pt x="52" y="97"/>
                  </a:lnTo>
                  <a:lnTo>
                    <a:pt x="53" y="88"/>
                  </a:lnTo>
                  <a:lnTo>
                    <a:pt x="55" y="80"/>
                  </a:lnTo>
                  <a:lnTo>
                    <a:pt x="59" y="72"/>
                  </a:lnTo>
                  <a:lnTo>
                    <a:pt x="59" y="72"/>
                  </a:lnTo>
                  <a:lnTo>
                    <a:pt x="65" y="65"/>
                  </a:lnTo>
                  <a:lnTo>
                    <a:pt x="71" y="60"/>
                  </a:lnTo>
                  <a:lnTo>
                    <a:pt x="78" y="56"/>
                  </a:lnTo>
                  <a:lnTo>
                    <a:pt x="87" y="53"/>
                  </a:lnTo>
                  <a:lnTo>
                    <a:pt x="95" y="52"/>
                  </a:lnTo>
                  <a:lnTo>
                    <a:pt x="103" y="53"/>
                  </a:lnTo>
                  <a:lnTo>
                    <a:pt x="111" y="55"/>
                  </a:lnTo>
                  <a:lnTo>
                    <a:pt x="119" y="59"/>
                  </a:lnTo>
                  <a:lnTo>
                    <a:pt x="119" y="59"/>
                  </a:lnTo>
                  <a:lnTo>
                    <a:pt x="126" y="64"/>
                  </a:lnTo>
                  <a:lnTo>
                    <a:pt x="132" y="71"/>
                  </a:lnTo>
                  <a:lnTo>
                    <a:pt x="136" y="79"/>
                  </a:lnTo>
                  <a:lnTo>
                    <a:pt x="138" y="87"/>
                  </a:lnTo>
                  <a:lnTo>
                    <a:pt x="139" y="95"/>
                  </a:lnTo>
                  <a:lnTo>
                    <a:pt x="138" y="103"/>
                  </a:lnTo>
                  <a:lnTo>
                    <a:pt x="136" y="111"/>
                  </a:lnTo>
                  <a:lnTo>
                    <a:pt x="132" y="119"/>
                  </a:lnTo>
                  <a:lnTo>
                    <a:pt x="132" y="1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70" name="Freeform 165"/>
            <p:cNvSpPr>
              <a:spLocks noEditPoints="1"/>
            </p:cNvSpPr>
            <p:nvPr/>
          </p:nvSpPr>
          <p:spPr bwMode="auto">
            <a:xfrm>
              <a:off x="12303126" y="6183313"/>
              <a:ext cx="63500" cy="63500"/>
            </a:xfrm>
            <a:custGeom>
              <a:avLst/>
              <a:gdLst>
                <a:gd name="T0" fmla="*/ 126 w 281"/>
                <a:gd name="T1" fmla="*/ 1 h 280"/>
                <a:gd name="T2" fmla="*/ 86 w 281"/>
                <a:gd name="T3" fmla="*/ 11 h 280"/>
                <a:gd name="T4" fmla="*/ 51 w 281"/>
                <a:gd name="T5" fmla="*/ 32 h 280"/>
                <a:gd name="T6" fmla="*/ 24 w 281"/>
                <a:gd name="T7" fmla="*/ 62 h 280"/>
                <a:gd name="T8" fmla="*/ 6 w 281"/>
                <a:gd name="T9" fmla="*/ 98 h 280"/>
                <a:gd name="T10" fmla="*/ 0 w 281"/>
                <a:gd name="T11" fmla="*/ 140 h 280"/>
                <a:gd name="T12" fmla="*/ 3 w 281"/>
                <a:gd name="T13" fmla="*/ 169 h 280"/>
                <a:gd name="T14" fmla="*/ 17 w 281"/>
                <a:gd name="T15" fmla="*/ 207 h 280"/>
                <a:gd name="T16" fmla="*/ 41 w 281"/>
                <a:gd name="T17" fmla="*/ 239 h 280"/>
                <a:gd name="T18" fmla="*/ 74 w 281"/>
                <a:gd name="T19" fmla="*/ 263 h 280"/>
                <a:gd name="T20" fmla="*/ 112 w 281"/>
                <a:gd name="T21" fmla="*/ 277 h 280"/>
                <a:gd name="T22" fmla="*/ 140 w 281"/>
                <a:gd name="T23" fmla="*/ 280 h 280"/>
                <a:gd name="T24" fmla="*/ 181 w 281"/>
                <a:gd name="T25" fmla="*/ 274 h 280"/>
                <a:gd name="T26" fmla="*/ 218 w 281"/>
                <a:gd name="T27" fmla="*/ 256 h 280"/>
                <a:gd name="T28" fmla="*/ 248 w 281"/>
                <a:gd name="T29" fmla="*/ 229 h 280"/>
                <a:gd name="T30" fmla="*/ 269 w 281"/>
                <a:gd name="T31" fmla="*/ 194 h 280"/>
                <a:gd name="T32" fmla="*/ 280 w 281"/>
                <a:gd name="T33" fmla="*/ 154 h 280"/>
                <a:gd name="T34" fmla="*/ 280 w 281"/>
                <a:gd name="T35" fmla="*/ 126 h 280"/>
                <a:gd name="T36" fmla="*/ 269 w 281"/>
                <a:gd name="T37" fmla="*/ 86 h 280"/>
                <a:gd name="T38" fmla="*/ 248 w 281"/>
                <a:gd name="T39" fmla="*/ 51 h 280"/>
                <a:gd name="T40" fmla="*/ 218 w 281"/>
                <a:gd name="T41" fmla="*/ 24 h 280"/>
                <a:gd name="T42" fmla="*/ 181 w 281"/>
                <a:gd name="T43" fmla="*/ 6 h 280"/>
                <a:gd name="T44" fmla="*/ 140 w 281"/>
                <a:gd name="T45" fmla="*/ 0 h 280"/>
                <a:gd name="T46" fmla="*/ 140 w 281"/>
                <a:gd name="T47" fmla="*/ 219 h 280"/>
                <a:gd name="T48" fmla="*/ 117 w 281"/>
                <a:gd name="T49" fmla="*/ 216 h 280"/>
                <a:gd name="T50" fmla="*/ 96 w 281"/>
                <a:gd name="T51" fmla="*/ 206 h 280"/>
                <a:gd name="T52" fmla="*/ 79 w 281"/>
                <a:gd name="T53" fmla="*/ 190 h 280"/>
                <a:gd name="T54" fmla="*/ 67 w 281"/>
                <a:gd name="T55" fmla="*/ 171 h 280"/>
                <a:gd name="T56" fmla="*/ 62 w 281"/>
                <a:gd name="T57" fmla="*/ 148 h 280"/>
                <a:gd name="T58" fmla="*/ 62 w 281"/>
                <a:gd name="T59" fmla="*/ 132 h 280"/>
                <a:gd name="T60" fmla="*/ 67 w 281"/>
                <a:gd name="T61" fmla="*/ 109 h 280"/>
                <a:gd name="T62" fmla="*/ 79 w 281"/>
                <a:gd name="T63" fmla="*/ 90 h 280"/>
                <a:gd name="T64" fmla="*/ 96 w 281"/>
                <a:gd name="T65" fmla="*/ 75 h 280"/>
                <a:gd name="T66" fmla="*/ 117 w 281"/>
                <a:gd name="T67" fmla="*/ 64 h 280"/>
                <a:gd name="T68" fmla="*/ 140 w 281"/>
                <a:gd name="T69" fmla="*/ 61 h 280"/>
                <a:gd name="T70" fmla="*/ 156 w 281"/>
                <a:gd name="T71" fmla="*/ 62 h 280"/>
                <a:gd name="T72" fmla="*/ 178 w 281"/>
                <a:gd name="T73" fmla="*/ 71 h 280"/>
                <a:gd name="T74" fmla="*/ 196 w 281"/>
                <a:gd name="T75" fmla="*/ 84 h 280"/>
                <a:gd name="T76" fmla="*/ 210 w 281"/>
                <a:gd name="T77" fmla="*/ 102 h 280"/>
                <a:gd name="T78" fmla="*/ 218 w 281"/>
                <a:gd name="T79" fmla="*/ 124 h 280"/>
                <a:gd name="T80" fmla="*/ 219 w 281"/>
                <a:gd name="T81" fmla="*/ 140 h 280"/>
                <a:gd name="T82" fmla="*/ 216 w 281"/>
                <a:gd name="T83" fmla="*/ 164 h 280"/>
                <a:gd name="T84" fmla="*/ 206 w 281"/>
                <a:gd name="T85" fmla="*/ 184 h 280"/>
                <a:gd name="T86" fmla="*/ 191 w 281"/>
                <a:gd name="T87" fmla="*/ 201 h 280"/>
                <a:gd name="T88" fmla="*/ 171 w 281"/>
                <a:gd name="T89" fmla="*/ 213 h 280"/>
                <a:gd name="T90" fmla="*/ 149 w 281"/>
                <a:gd name="T91" fmla="*/ 21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 h="280">
                  <a:moveTo>
                    <a:pt x="140" y="0"/>
                  </a:moveTo>
                  <a:lnTo>
                    <a:pt x="140" y="0"/>
                  </a:lnTo>
                  <a:lnTo>
                    <a:pt x="126" y="1"/>
                  </a:lnTo>
                  <a:lnTo>
                    <a:pt x="112" y="3"/>
                  </a:lnTo>
                  <a:lnTo>
                    <a:pt x="98" y="6"/>
                  </a:lnTo>
                  <a:lnTo>
                    <a:pt x="86" y="11"/>
                  </a:lnTo>
                  <a:lnTo>
                    <a:pt x="74" y="17"/>
                  </a:lnTo>
                  <a:lnTo>
                    <a:pt x="62" y="24"/>
                  </a:lnTo>
                  <a:lnTo>
                    <a:pt x="51" y="32"/>
                  </a:lnTo>
                  <a:lnTo>
                    <a:pt x="41" y="41"/>
                  </a:lnTo>
                  <a:lnTo>
                    <a:pt x="32" y="51"/>
                  </a:lnTo>
                  <a:lnTo>
                    <a:pt x="24" y="62"/>
                  </a:lnTo>
                  <a:lnTo>
                    <a:pt x="17" y="74"/>
                  </a:lnTo>
                  <a:lnTo>
                    <a:pt x="12" y="86"/>
                  </a:lnTo>
                  <a:lnTo>
                    <a:pt x="6" y="98"/>
                  </a:lnTo>
                  <a:lnTo>
                    <a:pt x="3" y="111"/>
                  </a:lnTo>
                  <a:lnTo>
                    <a:pt x="1" y="126"/>
                  </a:lnTo>
                  <a:lnTo>
                    <a:pt x="0" y="140"/>
                  </a:lnTo>
                  <a:lnTo>
                    <a:pt x="0" y="140"/>
                  </a:lnTo>
                  <a:lnTo>
                    <a:pt x="1" y="154"/>
                  </a:lnTo>
                  <a:lnTo>
                    <a:pt x="3" y="169"/>
                  </a:lnTo>
                  <a:lnTo>
                    <a:pt x="6" y="182"/>
                  </a:lnTo>
                  <a:lnTo>
                    <a:pt x="12" y="194"/>
                  </a:lnTo>
                  <a:lnTo>
                    <a:pt x="17" y="207"/>
                  </a:lnTo>
                  <a:lnTo>
                    <a:pt x="24" y="218"/>
                  </a:lnTo>
                  <a:lnTo>
                    <a:pt x="32" y="229"/>
                  </a:lnTo>
                  <a:lnTo>
                    <a:pt x="41" y="239"/>
                  </a:lnTo>
                  <a:lnTo>
                    <a:pt x="51" y="248"/>
                  </a:lnTo>
                  <a:lnTo>
                    <a:pt x="62" y="256"/>
                  </a:lnTo>
                  <a:lnTo>
                    <a:pt x="74" y="263"/>
                  </a:lnTo>
                  <a:lnTo>
                    <a:pt x="86" y="269"/>
                  </a:lnTo>
                  <a:lnTo>
                    <a:pt x="98" y="274"/>
                  </a:lnTo>
                  <a:lnTo>
                    <a:pt x="112" y="277"/>
                  </a:lnTo>
                  <a:lnTo>
                    <a:pt x="126" y="279"/>
                  </a:lnTo>
                  <a:lnTo>
                    <a:pt x="140" y="280"/>
                  </a:lnTo>
                  <a:lnTo>
                    <a:pt x="140" y="280"/>
                  </a:lnTo>
                  <a:lnTo>
                    <a:pt x="155" y="279"/>
                  </a:lnTo>
                  <a:lnTo>
                    <a:pt x="168" y="277"/>
                  </a:lnTo>
                  <a:lnTo>
                    <a:pt x="181" y="274"/>
                  </a:lnTo>
                  <a:lnTo>
                    <a:pt x="195" y="269"/>
                  </a:lnTo>
                  <a:lnTo>
                    <a:pt x="207" y="263"/>
                  </a:lnTo>
                  <a:lnTo>
                    <a:pt x="218" y="256"/>
                  </a:lnTo>
                  <a:lnTo>
                    <a:pt x="229" y="248"/>
                  </a:lnTo>
                  <a:lnTo>
                    <a:pt x="240" y="239"/>
                  </a:lnTo>
                  <a:lnTo>
                    <a:pt x="248" y="229"/>
                  </a:lnTo>
                  <a:lnTo>
                    <a:pt x="256" y="218"/>
                  </a:lnTo>
                  <a:lnTo>
                    <a:pt x="263" y="207"/>
                  </a:lnTo>
                  <a:lnTo>
                    <a:pt x="269" y="194"/>
                  </a:lnTo>
                  <a:lnTo>
                    <a:pt x="273" y="182"/>
                  </a:lnTo>
                  <a:lnTo>
                    <a:pt x="277" y="169"/>
                  </a:lnTo>
                  <a:lnTo>
                    <a:pt x="280" y="154"/>
                  </a:lnTo>
                  <a:lnTo>
                    <a:pt x="281" y="140"/>
                  </a:lnTo>
                  <a:lnTo>
                    <a:pt x="281" y="140"/>
                  </a:lnTo>
                  <a:lnTo>
                    <a:pt x="280" y="126"/>
                  </a:lnTo>
                  <a:lnTo>
                    <a:pt x="277" y="111"/>
                  </a:lnTo>
                  <a:lnTo>
                    <a:pt x="273" y="98"/>
                  </a:lnTo>
                  <a:lnTo>
                    <a:pt x="269" y="86"/>
                  </a:lnTo>
                  <a:lnTo>
                    <a:pt x="263" y="74"/>
                  </a:lnTo>
                  <a:lnTo>
                    <a:pt x="256" y="62"/>
                  </a:lnTo>
                  <a:lnTo>
                    <a:pt x="248" y="51"/>
                  </a:lnTo>
                  <a:lnTo>
                    <a:pt x="240" y="41"/>
                  </a:lnTo>
                  <a:lnTo>
                    <a:pt x="229" y="32"/>
                  </a:lnTo>
                  <a:lnTo>
                    <a:pt x="218" y="24"/>
                  </a:lnTo>
                  <a:lnTo>
                    <a:pt x="207" y="17"/>
                  </a:lnTo>
                  <a:lnTo>
                    <a:pt x="195" y="11"/>
                  </a:lnTo>
                  <a:lnTo>
                    <a:pt x="181" y="6"/>
                  </a:lnTo>
                  <a:lnTo>
                    <a:pt x="168" y="3"/>
                  </a:lnTo>
                  <a:lnTo>
                    <a:pt x="155" y="1"/>
                  </a:lnTo>
                  <a:lnTo>
                    <a:pt x="140" y="0"/>
                  </a:lnTo>
                  <a:lnTo>
                    <a:pt x="140" y="0"/>
                  </a:lnTo>
                  <a:close/>
                  <a:moveTo>
                    <a:pt x="140" y="219"/>
                  </a:moveTo>
                  <a:lnTo>
                    <a:pt x="140" y="219"/>
                  </a:lnTo>
                  <a:lnTo>
                    <a:pt x="132" y="219"/>
                  </a:lnTo>
                  <a:lnTo>
                    <a:pt x="124" y="218"/>
                  </a:lnTo>
                  <a:lnTo>
                    <a:pt x="117" y="216"/>
                  </a:lnTo>
                  <a:lnTo>
                    <a:pt x="110" y="213"/>
                  </a:lnTo>
                  <a:lnTo>
                    <a:pt x="103" y="210"/>
                  </a:lnTo>
                  <a:lnTo>
                    <a:pt x="96" y="206"/>
                  </a:lnTo>
                  <a:lnTo>
                    <a:pt x="90" y="201"/>
                  </a:lnTo>
                  <a:lnTo>
                    <a:pt x="84" y="196"/>
                  </a:lnTo>
                  <a:lnTo>
                    <a:pt x="79" y="190"/>
                  </a:lnTo>
                  <a:lnTo>
                    <a:pt x="75" y="184"/>
                  </a:lnTo>
                  <a:lnTo>
                    <a:pt x="71" y="178"/>
                  </a:lnTo>
                  <a:lnTo>
                    <a:pt x="67" y="171"/>
                  </a:lnTo>
                  <a:lnTo>
                    <a:pt x="65" y="164"/>
                  </a:lnTo>
                  <a:lnTo>
                    <a:pt x="63" y="156"/>
                  </a:lnTo>
                  <a:lnTo>
                    <a:pt x="62" y="148"/>
                  </a:lnTo>
                  <a:lnTo>
                    <a:pt x="61" y="140"/>
                  </a:lnTo>
                  <a:lnTo>
                    <a:pt x="61" y="140"/>
                  </a:lnTo>
                  <a:lnTo>
                    <a:pt x="62" y="132"/>
                  </a:lnTo>
                  <a:lnTo>
                    <a:pt x="63" y="124"/>
                  </a:lnTo>
                  <a:lnTo>
                    <a:pt x="65" y="117"/>
                  </a:lnTo>
                  <a:lnTo>
                    <a:pt x="67" y="109"/>
                  </a:lnTo>
                  <a:lnTo>
                    <a:pt x="71" y="102"/>
                  </a:lnTo>
                  <a:lnTo>
                    <a:pt x="75" y="96"/>
                  </a:lnTo>
                  <a:lnTo>
                    <a:pt x="79" y="90"/>
                  </a:lnTo>
                  <a:lnTo>
                    <a:pt x="84" y="84"/>
                  </a:lnTo>
                  <a:lnTo>
                    <a:pt x="90" y="79"/>
                  </a:lnTo>
                  <a:lnTo>
                    <a:pt x="96" y="75"/>
                  </a:lnTo>
                  <a:lnTo>
                    <a:pt x="103" y="71"/>
                  </a:lnTo>
                  <a:lnTo>
                    <a:pt x="110" y="67"/>
                  </a:lnTo>
                  <a:lnTo>
                    <a:pt x="117" y="64"/>
                  </a:lnTo>
                  <a:lnTo>
                    <a:pt x="124" y="62"/>
                  </a:lnTo>
                  <a:lnTo>
                    <a:pt x="132" y="61"/>
                  </a:lnTo>
                  <a:lnTo>
                    <a:pt x="140" y="61"/>
                  </a:lnTo>
                  <a:lnTo>
                    <a:pt x="140" y="61"/>
                  </a:lnTo>
                  <a:lnTo>
                    <a:pt x="149" y="61"/>
                  </a:lnTo>
                  <a:lnTo>
                    <a:pt x="156" y="62"/>
                  </a:lnTo>
                  <a:lnTo>
                    <a:pt x="164" y="64"/>
                  </a:lnTo>
                  <a:lnTo>
                    <a:pt x="171" y="67"/>
                  </a:lnTo>
                  <a:lnTo>
                    <a:pt x="178" y="71"/>
                  </a:lnTo>
                  <a:lnTo>
                    <a:pt x="184" y="75"/>
                  </a:lnTo>
                  <a:lnTo>
                    <a:pt x="191" y="79"/>
                  </a:lnTo>
                  <a:lnTo>
                    <a:pt x="196" y="84"/>
                  </a:lnTo>
                  <a:lnTo>
                    <a:pt x="201" y="90"/>
                  </a:lnTo>
                  <a:lnTo>
                    <a:pt x="206" y="96"/>
                  </a:lnTo>
                  <a:lnTo>
                    <a:pt x="210" y="102"/>
                  </a:lnTo>
                  <a:lnTo>
                    <a:pt x="213" y="109"/>
                  </a:lnTo>
                  <a:lnTo>
                    <a:pt x="216" y="117"/>
                  </a:lnTo>
                  <a:lnTo>
                    <a:pt x="218" y="124"/>
                  </a:lnTo>
                  <a:lnTo>
                    <a:pt x="219" y="132"/>
                  </a:lnTo>
                  <a:lnTo>
                    <a:pt x="219" y="140"/>
                  </a:lnTo>
                  <a:lnTo>
                    <a:pt x="219" y="140"/>
                  </a:lnTo>
                  <a:lnTo>
                    <a:pt x="219" y="148"/>
                  </a:lnTo>
                  <a:lnTo>
                    <a:pt x="218" y="156"/>
                  </a:lnTo>
                  <a:lnTo>
                    <a:pt x="216" y="164"/>
                  </a:lnTo>
                  <a:lnTo>
                    <a:pt x="213" y="171"/>
                  </a:lnTo>
                  <a:lnTo>
                    <a:pt x="210" y="178"/>
                  </a:lnTo>
                  <a:lnTo>
                    <a:pt x="206" y="184"/>
                  </a:lnTo>
                  <a:lnTo>
                    <a:pt x="201" y="190"/>
                  </a:lnTo>
                  <a:lnTo>
                    <a:pt x="196" y="196"/>
                  </a:lnTo>
                  <a:lnTo>
                    <a:pt x="191" y="201"/>
                  </a:lnTo>
                  <a:lnTo>
                    <a:pt x="184" y="206"/>
                  </a:lnTo>
                  <a:lnTo>
                    <a:pt x="178" y="210"/>
                  </a:lnTo>
                  <a:lnTo>
                    <a:pt x="171" y="213"/>
                  </a:lnTo>
                  <a:lnTo>
                    <a:pt x="164" y="216"/>
                  </a:lnTo>
                  <a:lnTo>
                    <a:pt x="156" y="218"/>
                  </a:lnTo>
                  <a:lnTo>
                    <a:pt x="149" y="219"/>
                  </a:lnTo>
                  <a:lnTo>
                    <a:pt x="140" y="219"/>
                  </a:lnTo>
                  <a:lnTo>
                    <a:pt x="140"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71" name="Freeform 166"/>
            <p:cNvSpPr>
              <a:spLocks noEditPoints="1"/>
            </p:cNvSpPr>
            <p:nvPr/>
          </p:nvSpPr>
          <p:spPr bwMode="auto">
            <a:xfrm>
              <a:off x="12360276" y="6084888"/>
              <a:ext cx="39688" cy="41275"/>
            </a:xfrm>
            <a:custGeom>
              <a:avLst/>
              <a:gdLst>
                <a:gd name="T0" fmla="*/ 90 w 180"/>
                <a:gd name="T1" fmla="*/ 0 h 179"/>
                <a:gd name="T2" fmla="*/ 71 w 180"/>
                <a:gd name="T3" fmla="*/ 1 h 179"/>
                <a:gd name="T4" fmla="*/ 54 w 180"/>
                <a:gd name="T5" fmla="*/ 8 h 179"/>
                <a:gd name="T6" fmla="*/ 40 w 180"/>
                <a:gd name="T7" fmla="*/ 16 h 179"/>
                <a:gd name="T8" fmla="*/ 26 w 180"/>
                <a:gd name="T9" fmla="*/ 26 h 179"/>
                <a:gd name="T10" fmla="*/ 15 w 180"/>
                <a:gd name="T11" fmla="*/ 39 h 179"/>
                <a:gd name="T12" fmla="*/ 7 w 180"/>
                <a:gd name="T13" fmla="*/ 55 h 179"/>
                <a:gd name="T14" fmla="*/ 2 w 180"/>
                <a:gd name="T15" fmla="*/ 72 h 179"/>
                <a:gd name="T16" fmla="*/ 0 w 180"/>
                <a:gd name="T17" fmla="*/ 89 h 179"/>
                <a:gd name="T18" fmla="*/ 0 w 180"/>
                <a:gd name="T19" fmla="*/ 99 h 179"/>
                <a:gd name="T20" fmla="*/ 4 w 180"/>
                <a:gd name="T21" fmla="*/ 117 h 179"/>
                <a:gd name="T22" fmla="*/ 10 w 180"/>
                <a:gd name="T23" fmla="*/ 132 h 179"/>
                <a:gd name="T24" fmla="*/ 20 w 180"/>
                <a:gd name="T25" fmla="*/ 147 h 179"/>
                <a:gd name="T26" fmla="*/ 33 w 180"/>
                <a:gd name="T27" fmla="*/ 159 h 179"/>
                <a:gd name="T28" fmla="*/ 47 w 180"/>
                <a:gd name="T29" fmla="*/ 169 h 179"/>
                <a:gd name="T30" fmla="*/ 63 w 180"/>
                <a:gd name="T31" fmla="*/ 175 h 179"/>
                <a:gd name="T32" fmla="*/ 81 w 180"/>
                <a:gd name="T33" fmla="*/ 179 h 179"/>
                <a:gd name="T34" fmla="*/ 90 w 180"/>
                <a:gd name="T35" fmla="*/ 179 h 179"/>
                <a:gd name="T36" fmla="*/ 107 w 180"/>
                <a:gd name="T37" fmla="*/ 178 h 179"/>
                <a:gd name="T38" fmla="*/ 125 w 180"/>
                <a:gd name="T39" fmla="*/ 173 h 179"/>
                <a:gd name="T40" fmla="*/ 140 w 180"/>
                <a:gd name="T41" fmla="*/ 164 h 179"/>
                <a:gd name="T42" fmla="*/ 153 w 180"/>
                <a:gd name="T43" fmla="*/ 154 h 179"/>
                <a:gd name="T44" fmla="*/ 165 w 180"/>
                <a:gd name="T45" fmla="*/ 140 h 179"/>
                <a:gd name="T46" fmla="*/ 173 w 180"/>
                <a:gd name="T47" fmla="*/ 125 h 179"/>
                <a:gd name="T48" fmla="*/ 178 w 180"/>
                <a:gd name="T49" fmla="*/ 108 h 179"/>
                <a:gd name="T50" fmla="*/ 180 w 180"/>
                <a:gd name="T51" fmla="*/ 89 h 179"/>
                <a:gd name="T52" fmla="*/ 179 w 180"/>
                <a:gd name="T53" fmla="*/ 81 h 179"/>
                <a:gd name="T54" fmla="*/ 176 w 180"/>
                <a:gd name="T55" fmla="*/ 63 h 179"/>
                <a:gd name="T56" fmla="*/ 169 w 180"/>
                <a:gd name="T57" fmla="*/ 47 h 179"/>
                <a:gd name="T58" fmla="*/ 159 w 180"/>
                <a:gd name="T59" fmla="*/ 33 h 179"/>
                <a:gd name="T60" fmla="*/ 147 w 180"/>
                <a:gd name="T61" fmla="*/ 21 h 179"/>
                <a:gd name="T62" fmla="*/ 133 w 180"/>
                <a:gd name="T63" fmla="*/ 11 h 179"/>
                <a:gd name="T64" fmla="*/ 116 w 180"/>
                <a:gd name="T65" fmla="*/ 4 h 179"/>
                <a:gd name="T66" fmla="*/ 99 w 180"/>
                <a:gd name="T67" fmla="*/ 0 h 179"/>
                <a:gd name="T68" fmla="*/ 90 w 180"/>
                <a:gd name="T69" fmla="*/ 0 h 179"/>
                <a:gd name="T70" fmla="*/ 90 w 180"/>
                <a:gd name="T71" fmla="*/ 130 h 179"/>
                <a:gd name="T72" fmla="*/ 73 w 180"/>
                <a:gd name="T73" fmla="*/ 127 h 179"/>
                <a:gd name="T74" fmla="*/ 61 w 180"/>
                <a:gd name="T75" fmla="*/ 119 h 179"/>
                <a:gd name="T76" fmla="*/ 52 w 180"/>
                <a:gd name="T77" fmla="*/ 106 h 179"/>
                <a:gd name="T78" fmla="*/ 49 w 180"/>
                <a:gd name="T79" fmla="*/ 89 h 179"/>
                <a:gd name="T80" fmla="*/ 50 w 180"/>
                <a:gd name="T81" fmla="*/ 81 h 179"/>
                <a:gd name="T82" fmla="*/ 56 w 180"/>
                <a:gd name="T83" fmla="*/ 67 h 179"/>
                <a:gd name="T84" fmla="*/ 67 w 180"/>
                <a:gd name="T85" fmla="*/ 57 h 179"/>
                <a:gd name="T86" fmla="*/ 82 w 180"/>
                <a:gd name="T87" fmla="*/ 50 h 179"/>
                <a:gd name="T88" fmla="*/ 90 w 180"/>
                <a:gd name="T89" fmla="*/ 49 h 179"/>
                <a:gd name="T90" fmla="*/ 105 w 180"/>
                <a:gd name="T91" fmla="*/ 53 h 179"/>
                <a:gd name="T92" fmla="*/ 118 w 180"/>
                <a:gd name="T93" fmla="*/ 61 h 179"/>
                <a:gd name="T94" fmla="*/ 127 w 180"/>
                <a:gd name="T95" fmla="*/ 74 h 179"/>
                <a:gd name="T96" fmla="*/ 130 w 180"/>
                <a:gd name="T97" fmla="*/ 89 h 179"/>
                <a:gd name="T98" fmla="*/ 130 w 180"/>
                <a:gd name="T99" fmla="*/ 99 h 179"/>
                <a:gd name="T100" fmla="*/ 124 w 180"/>
                <a:gd name="T101" fmla="*/ 113 h 179"/>
                <a:gd name="T102" fmla="*/ 112 w 180"/>
                <a:gd name="T103" fmla="*/ 123 h 179"/>
                <a:gd name="T104" fmla="*/ 98 w 180"/>
                <a:gd name="T105" fmla="*/ 129 h 179"/>
                <a:gd name="T106" fmla="*/ 90 w 180"/>
                <a:gd name="T107" fmla="*/ 1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79">
                  <a:moveTo>
                    <a:pt x="90" y="0"/>
                  </a:moveTo>
                  <a:lnTo>
                    <a:pt x="90" y="0"/>
                  </a:lnTo>
                  <a:lnTo>
                    <a:pt x="81" y="0"/>
                  </a:lnTo>
                  <a:lnTo>
                    <a:pt x="71" y="1"/>
                  </a:lnTo>
                  <a:lnTo>
                    <a:pt x="63" y="4"/>
                  </a:lnTo>
                  <a:lnTo>
                    <a:pt x="54" y="8"/>
                  </a:lnTo>
                  <a:lnTo>
                    <a:pt x="47" y="11"/>
                  </a:lnTo>
                  <a:lnTo>
                    <a:pt x="40" y="16"/>
                  </a:lnTo>
                  <a:lnTo>
                    <a:pt x="33" y="21"/>
                  </a:lnTo>
                  <a:lnTo>
                    <a:pt x="26" y="26"/>
                  </a:lnTo>
                  <a:lnTo>
                    <a:pt x="20" y="33"/>
                  </a:lnTo>
                  <a:lnTo>
                    <a:pt x="15" y="39"/>
                  </a:lnTo>
                  <a:lnTo>
                    <a:pt x="10" y="47"/>
                  </a:lnTo>
                  <a:lnTo>
                    <a:pt x="7" y="55"/>
                  </a:lnTo>
                  <a:lnTo>
                    <a:pt x="4" y="63"/>
                  </a:lnTo>
                  <a:lnTo>
                    <a:pt x="2" y="72"/>
                  </a:lnTo>
                  <a:lnTo>
                    <a:pt x="0" y="81"/>
                  </a:lnTo>
                  <a:lnTo>
                    <a:pt x="0" y="89"/>
                  </a:lnTo>
                  <a:lnTo>
                    <a:pt x="0" y="89"/>
                  </a:lnTo>
                  <a:lnTo>
                    <a:pt x="0" y="99"/>
                  </a:lnTo>
                  <a:lnTo>
                    <a:pt x="2" y="108"/>
                  </a:lnTo>
                  <a:lnTo>
                    <a:pt x="4" y="117"/>
                  </a:lnTo>
                  <a:lnTo>
                    <a:pt x="7" y="125"/>
                  </a:lnTo>
                  <a:lnTo>
                    <a:pt x="10" y="132"/>
                  </a:lnTo>
                  <a:lnTo>
                    <a:pt x="15" y="140"/>
                  </a:lnTo>
                  <a:lnTo>
                    <a:pt x="20" y="147"/>
                  </a:lnTo>
                  <a:lnTo>
                    <a:pt x="26" y="154"/>
                  </a:lnTo>
                  <a:lnTo>
                    <a:pt x="33" y="159"/>
                  </a:lnTo>
                  <a:lnTo>
                    <a:pt x="40" y="164"/>
                  </a:lnTo>
                  <a:lnTo>
                    <a:pt x="47" y="169"/>
                  </a:lnTo>
                  <a:lnTo>
                    <a:pt x="54" y="173"/>
                  </a:lnTo>
                  <a:lnTo>
                    <a:pt x="63" y="175"/>
                  </a:lnTo>
                  <a:lnTo>
                    <a:pt x="71" y="178"/>
                  </a:lnTo>
                  <a:lnTo>
                    <a:pt x="81" y="179"/>
                  </a:lnTo>
                  <a:lnTo>
                    <a:pt x="90" y="179"/>
                  </a:lnTo>
                  <a:lnTo>
                    <a:pt x="90" y="179"/>
                  </a:lnTo>
                  <a:lnTo>
                    <a:pt x="99" y="179"/>
                  </a:lnTo>
                  <a:lnTo>
                    <a:pt x="107" y="178"/>
                  </a:lnTo>
                  <a:lnTo>
                    <a:pt x="116" y="175"/>
                  </a:lnTo>
                  <a:lnTo>
                    <a:pt x="125" y="173"/>
                  </a:lnTo>
                  <a:lnTo>
                    <a:pt x="133" y="169"/>
                  </a:lnTo>
                  <a:lnTo>
                    <a:pt x="140" y="164"/>
                  </a:lnTo>
                  <a:lnTo>
                    <a:pt x="147" y="159"/>
                  </a:lnTo>
                  <a:lnTo>
                    <a:pt x="153" y="154"/>
                  </a:lnTo>
                  <a:lnTo>
                    <a:pt x="159" y="147"/>
                  </a:lnTo>
                  <a:lnTo>
                    <a:pt x="165" y="140"/>
                  </a:lnTo>
                  <a:lnTo>
                    <a:pt x="169" y="132"/>
                  </a:lnTo>
                  <a:lnTo>
                    <a:pt x="173" y="125"/>
                  </a:lnTo>
                  <a:lnTo>
                    <a:pt x="176" y="117"/>
                  </a:lnTo>
                  <a:lnTo>
                    <a:pt x="178" y="108"/>
                  </a:lnTo>
                  <a:lnTo>
                    <a:pt x="179" y="99"/>
                  </a:lnTo>
                  <a:lnTo>
                    <a:pt x="180" y="89"/>
                  </a:lnTo>
                  <a:lnTo>
                    <a:pt x="180" y="89"/>
                  </a:lnTo>
                  <a:lnTo>
                    <a:pt x="179" y="81"/>
                  </a:lnTo>
                  <a:lnTo>
                    <a:pt x="178" y="72"/>
                  </a:lnTo>
                  <a:lnTo>
                    <a:pt x="176" y="63"/>
                  </a:lnTo>
                  <a:lnTo>
                    <a:pt x="173" y="55"/>
                  </a:lnTo>
                  <a:lnTo>
                    <a:pt x="169" y="47"/>
                  </a:lnTo>
                  <a:lnTo>
                    <a:pt x="165" y="39"/>
                  </a:lnTo>
                  <a:lnTo>
                    <a:pt x="159" y="33"/>
                  </a:lnTo>
                  <a:lnTo>
                    <a:pt x="153" y="26"/>
                  </a:lnTo>
                  <a:lnTo>
                    <a:pt x="147" y="21"/>
                  </a:lnTo>
                  <a:lnTo>
                    <a:pt x="140" y="16"/>
                  </a:lnTo>
                  <a:lnTo>
                    <a:pt x="133" y="11"/>
                  </a:lnTo>
                  <a:lnTo>
                    <a:pt x="125" y="8"/>
                  </a:lnTo>
                  <a:lnTo>
                    <a:pt x="116" y="4"/>
                  </a:lnTo>
                  <a:lnTo>
                    <a:pt x="107" y="1"/>
                  </a:lnTo>
                  <a:lnTo>
                    <a:pt x="99" y="0"/>
                  </a:lnTo>
                  <a:lnTo>
                    <a:pt x="90" y="0"/>
                  </a:lnTo>
                  <a:lnTo>
                    <a:pt x="90" y="0"/>
                  </a:lnTo>
                  <a:close/>
                  <a:moveTo>
                    <a:pt x="90" y="130"/>
                  </a:moveTo>
                  <a:lnTo>
                    <a:pt x="90" y="130"/>
                  </a:lnTo>
                  <a:lnTo>
                    <a:pt x="82" y="129"/>
                  </a:lnTo>
                  <a:lnTo>
                    <a:pt x="73" y="127"/>
                  </a:lnTo>
                  <a:lnTo>
                    <a:pt x="67" y="123"/>
                  </a:lnTo>
                  <a:lnTo>
                    <a:pt x="61" y="119"/>
                  </a:lnTo>
                  <a:lnTo>
                    <a:pt x="56" y="113"/>
                  </a:lnTo>
                  <a:lnTo>
                    <a:pt x="52" y="106"/>
                  </a:lnTo>
                  <a:lnTo>
                    <a:pt x="50" y="99"/>
                  </a:lnTo>
                  <a:lnTo>
                    <a:pt x="49" y="89"/>
                  </a:lnTo>
                  <a:lnTo>
                    <a:pt x="49" y="89"/>
                  </a:lnTo>
                  <a:lnTo>
                    <a:pt x="50" y="81"/>
                  </a:lnTo>
                  <a:lnTo>
                    <a:pt x="52" y="74"/>
                  </a:lnTo>
                  <a:lnTo>
                    <a:pt x="56" y="67"/>
                  </a:lnTo>
                  <a:lnTo>
                    <a:pt x="61" y="61"/>
                  </a:lnTo>
                  <a:lnTo>
                    <a:pt x="67" y="57"/>
                  </a:lnTo>
                  <a:lnTo>
                    <a:pt x="73" y="53"/>
                  </a:lnTo>
                  <a:lnTo>
                    <a:pt x="82" y="50"/>
                  </a:lnTo>
                  <a:lnTo>
                    <a:pt x="90" y="49"/>
                  </a:lnTo>
                  <a:lnTo>
                    <a:pt x="90" y="49"/>
                  </a:lnTo>
                  <a:lnTo>
                    <a:pt x="98" y="50"/>
                  </a:lnTo>
                  <a:lnTo>
                    <a:pt x="105" y="53"/>
                  </a:lnTo>
                  <a:lnTo>
                    <a:pt x="112" y="57"/>
                  </a:lnTo>
                  <a:lnTo>
                    <a:pt x="118" y="61"/>
                  </a:lnTo>
                  <a:lnTo>
                    <a:pt x="124" y="67"/>
                  </a:lnTo>
                  <a:lnTo>
                    <a:pt x="127" y="74"/>
                  </a:lnTo>
                  <a:lnTo>
                    <a:pt x="130" y="81"/>
                  </a:lnTo>
                  <a:lnTo>
                    <a:pt x="130" y="89"/>
                  </a:lnTo>
                  <a:lnTo>
                    <a:pt x="130" y="89"/>
                  </a:lnTo>
                  <a:lnTo>
                    <a:pt x="130" y="99"/>
                  </a:lnTo>
                  <a:lnTo>
                    <a:pt x="127" y="106"/>
                  </a:lnTo>
                  <a:lnTo>
                    <a:pt x="124" y="113"/>
                  </a:lnTo>
                  <a:lnTo>
                    <a:pt x="118" y="119"/>
                  </a:lnTo>
                  <a:lnTo>
                    <a:pt x="112" y="123"/>
                  </a:lnTo>
                  <a:lnTo>
                    <a:pt x="105" y="127"/>
                  </a:lnTo>
                  <a:lnTo>
                    <a:pt x="98" y="129"/>
                  </a:lnTo>
                  <a:lnTo>
                    <a:pt x="90" y="130"/>
                  </a:lnTo>
                  <a:lnTo>
                    <a:pt x="90"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sp>
          <p:nvSpPr>
            <p:cNvPr id="272" name="Freeform 167"/>
            <p:cNvSpPr>
              <a:spLocks noEditPoints="1"/>
            </p:cNvSpPr>
            <p:nvPr/>
          </p:nvSpPr>
          <p:spPr bwMode="auto">
            <a:xfrm>
              <a:off x="12249151" y="6053138"/>
              <a:ext cx="323850" cy="419100"/>
            </a:xfrm>
            <a:custGeom>
              <a:avLst/>
              <a:gdLst>
                <a:gd name="T0" fmla="*/ 1296 w 1430"/>
                <a:gd name="T1" fmla="*/ 631 h 1852"/>
                <a:gd name="T2" fmla="*/ 1222 w 1430"/>
                <a:gd name="T3" fmla="*/ 292 h 1852"/>
                <a:gd name="T4" fmla="*/ 976 w 1430"/>
                <a:gd name="T5" fmla="*/ 68 h 1852"/>
                <a:gd name="T6" fmla="*/ 506 w 1430"/>
                <a:gd name="T7" fmla="*/ 7 h 1852"/>
                <a:gd name="T8" fmla="*/ 126 w 1430"/>
                <a:gd name="T9" fmla="*/ 234 h 1852"/>
                <a:gd name="T10" fmla="*/ 2 w 1430"/>
                <a:gd name="T11" fmla="*/ 588 h 1852"/>
                <a:gd name="T12" fmla="*/ 101 w 1430"/>
                <a:gd name="T13" fmla="*/ 1047 h 1852"/>
                <a:gd name="T14" fmla="*/ 241 w 1430"/>
                <a:gd name="T15" fmla="*/ 1351 h 1852"/>
                <a:gd name="T16" fmla="*/ 141 w 1430"/>
                <a:gd name="T17" fmla="*/ 1652 h 1852"/>
                <a:gd name="T18" fmla="*/ 92 w 1430"/>
                <a:gd name="T19" fmla="*/ 1828 h 1852"/>
                <a:gd name="T20" fmla="*/ 956 w 1430"/>
                <a:gd name="T21" fmla="*/ 1821 h 1852"/>
                <a:gd name="T22" fmla="*/ 898 w 1430"/>
                <a:gd name="T23" fmla="*/ 1649 h 1852"/>
                <a:gd name="T24" fmla="*/ 912 w 1430"/>
                <a:gd name="T25" fmla="*/ 1484 h 1852"/>
                <a:gd name="T26" fmla="*/ 1155 w 1430"/>
                <a:gd name="T27" fmla="*/ 1452 h 1852"/>
                <a:gd name="T28" fmla="*/ 1279 w 1430"/>
                <a:gd name="T29" fmla="*/ 1422 h 1852"/>
                <a:gd name="T30" fmla="*/ 1323 w 1430"/>
                <a:gd name="T31" fmla="*/ 1262 h 1852"/>
                <a:gd name="T32" fmla="*/ 1338 w 1430"/>
                <a:gd name="T33" fmla="*/ 1181 h 1852"/>
                <a:gd name="T34" fmla="*/ 1341 w 1430"/>
                <a:gd name="T35" fmla="*/ 1072 h 1852"/>
                <a:gd name="T36" fmla="*/ 1430 w 1430"/>
                <a:gd name="T37" fmla="*/ 985 h 1852"/>
                <a:gd name="T38" fmla="*/ 655 w 1430"/>
                <a:gd name="T39" fmla="*/ 768 h 1852"/>
                <a:gd name="T40" fmla="*/ 618 w 1430"/>
                <a:gd name="T41" fmla="*/ 895 h 1852"/>
                <a:gd name="T42" fmla="*/ 508 w 1430"/>
                <a:gd name="T43" fmla="*/ 933 h 1852"/>
                <a:gd name="T44" fmla="*/ 439 w 1430"/>
                <a:gd name="T45" fmla="*/ 1006 h 1852"/>
                <a:gd name="T46" fmla="*/ 291 w 1430"/>
                <a:gd name="T47" fmla="*/ 982 h 1852"/>
                <a:gd name="T48" fmla="*/ 188 w 1430"/>
                <a:gd name="T49" fmla="*/ 928 h 1852"/>
                <a:gd name="T50" fmla="*/ 94 w 1430"/>
                <a:gd name="T51" fmla="*/ 793 h 1852"/>
                <a:gd name="T52" fmla="*/ 129 w 1430"/>
                <a:gd name="T53" fmla="*/ 702 h 1852"/>
                <a:gd name="T54" fmla="*/ 106 w 1430"/>
                <a:gd name="T55" fmla="*/ 600 h 1852"/>
                <a:gd name="T56" fmla="*/ 198 w 1430"/>
                <a:gd name="T57" fmla="*/ 504 h 1852"/>
                <a:gd name="T58" fmla="*/ 295 w 1430"/>
                <a:gd name="T59" fmla="*/ 434 h 1852"/>
                <a:gd name="T60" fmla="*/ 462 w 1430"/>
                <a:gd name="T61" fmla="*/ 429 h 1852"/>
                <a:gd name="T62" fmla="*/ 561 w 1430"/>
                <a:gd name="T63" fmla="*/ 508 h 1852"/>
                <a:gd name="T64" fmla="*/ 639 w 1430"/>
                <a:gd name="T65" fmla="*/ 566 h 1852"/>
                <a:gd name="T66" fmla="*/ 629 w 1430"/>
                <a:gd name="T67" fmla="*/ 665 h 1852"/>
                <a:gd name="T68" fmla="*/ 634 w 1430"/>
                <a:gd name="T69" fmla="*/ 397 h 1852"/>
                <a:gd name="T70" fmla="*/ 533 w 1430"/>
                <a:gd name="T71" fmla="*/ 409 h 1852"/>
                <a:gd name="T72" fmla="*/ 468 w 1430"/>
                <a:gd name="T73" fmla="*/ 359 h 1852"/>
                <a:gd name="T74" fmla="*/ 415 w 1430"/>
                <a:gd name="T75" fmla="*/ 313 h 1852"/>
                <a:gd name="T76" fmla="*/ 431 w 1430"/>
                <a:gd name="T77" fmla="*/ 232 h 1852"/>
                <a:gd name="T78" fmla="*/ 410 w 1430"/>
                <a:gd name="T79" fmla="*/ 163 h 1852"/>
                <a:gd name="T80" fmla="*/ 468 w 1430"/>
                <a:gd name="T81" fmla="*/ 107 h 1852"/>
                <a:gd name="T82" fmla="*/ 533 w 1430"/>
                <a:gd name="T83" fmla="*/ 56 h 1852"/>
                <a:gd name="T84" fmla="*/ 633 w 1430"/>
                <a:gd name="T85" fmla="*/ 65 h 1852"/>
                <a:gd name="T86" fmla="*/ 701 w 1430"/>
                <a:gd name="T87" fmla="*/ 101 h 1852"/>
                <a:gd name="T88" fmla="*/ 755 w 1430"/>
                <a:gd name="T89" fmla="*/ 184 h 1852"/>
                <a:gd name="T90" fmla="*/ 743 w 1430"/>
                <a:gd name="T91" fmla="*/ 265 h 1852"/>
                <a:gd name="T92" fmla="*/ 723 w 1430"/>
                <a:gd name="T93" fmla="*/ 344 h 1852"/>
                <a:gd name="T94" fmla="*/ 1083 w 1430"/>
                <a:gd name="T95" fmla="*/ 566 h 1852"/>
                <a:gd name="T96" fmla="*/ 1025 w 1430"/>
                <a:gd name="T97" fmla="*/ 616 h 1852"/>
                <a:gd name="T98" fmla="*/ 1014 w 1430"/>
                <a:gd name="T99" fmla="*/ 683 h 1852"/>
                <a:gd name="T100" fmla="*/ 921 w 1430"/>
                <a:gd name="T101" fmla="*/ 713 h 1852"/>
                <a:gd name="T102" fmla="*/ 833 w 1430"/>
                <a:gd name="T103" fmla="*/ 716 h 1852"/>
                <a:gd name="T104" fmla="*/ 747 w 1430"/>
                <a:gd name="T105" fmla="*/ 655 h 1852"/>
                <a:gd name="T106" fmla="*/ 716 w 1430"/>
                <a:gd name="T107" fmla="*/ 582 h 1852"/>
                <a:gd name="T108" fmla="*/ 708 w 1430"/>
                <a:gd name="T109" fmla="*/ 474 h 1852"/>
                <a:gd name="T110" fmla="*/ 779 w 1430"/>
                <a:gd name="T111" fmla="*/ 423 h 1852"/>
                <a:gd name="T112" fmla="*/ 804 w 1430"/>
                <a:gd name="T113" fmla="*/ 359 h 1852"/>
                <a:gd name="T114" fmla="*/ 885 w 1430"/>
                <a:gd name="T115" fmla="*/ 374 h 1852"/>
                <a:gd name="T116" fmla="*/ 963 w 1430"/>
                <a:gd name="T117" fmla="*/ 351 h 1852"/>
                <a:gd name="T118" fmla="*/ 1036 w 1430"/>
                <a:gd name="T119" fmla="*/ 416 h 1852"/>
                <a:gd name="T120" fmla="*/ 1081 w 1430"/>
                <a:gd name="T121" fmla="*/ 48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0" h="1852">
                  <a:moveTo>
                    <a:pt x="1389" y="891"/>
                  </a:moveTo>
                  <a:lnTo>
                    <a:pt x="1389" y="891"/>
                  </a:lnTo>
                  <a:lnTo>
                    <a:pt x="1355" y="834"/>
                  </a:lnTo>
                  <a:lnTo>
                    <a:pt x="1340" y="805"/>
                  </a:lnTo>
                  <a:lnTo>
                    <a:pt x="1325" y="776"/>
                  </a:lnTo>
                  <a:lnTo>
                    <a:pt x="1312" y="748"/>
                  </a:lnTo>
                  <a:lnTo>
                    <a:pt x="1302" y="722"/>
                  </a:lnTo>
                  <a:lnTo>
                    <a:pt x="1298" y="710"/>
                  </a:lnTo>
                  <a:lnTo>
                    <a:pt x="1295" y="698"/>
                  </a:lnTo>
                  <a:lnTo>
                    <a:pt x="1292" y="686"/>
                  </a:lnTo>
                  <a:lnTo>
                    <a:pt x="1291" y="676"/>
                  </a:lnTo>
                  <a:lnTo>
                    <a:pt x="1291" y="676"/>
                  </a:lnTo>
                  <a:lnTo>
                    <a:pt x="1291" y="666"/>
                  </a:lnTo>
                  <a:lnTo>
                    <a:pt x="1292" y="655"/>
                  </a:lnTo>
                  <a:lnTo>
                    <a:pt x="1296" y="631"/>
                  </a:lnTo>
                  <a:lnTo>
                    <a:pt x="1301" y="605"/>
                  </a:lnTo>
                  <a:lnTo>
                    <a:pt x="1304" y="590"/>
                  </a:lnTo>
                  <a:lnTo>
                    <a:pt x="1305" y="574"/>
                  </a:lnTo>
                  <a:lnTo>
                    <a:pt x="1306" y="557"/>
                  </a:lnTo>
                  <a:lnTo>
                    <a:pt x="1307" y="538"/>
                  </a:lnTo>
                  <a:lnTo>
                    <a:pt x="1305" y="518"/>
                  </a:lnTo>
                  <a:lnTo>
                    <a:pt x="1303" y="495"/>
                  </a:lnTo>
                  <a:lnTo>
                    <a:pt x="1298" y="472"/>
                  </a:lnTo>
                  <a:lnTo>
                    <a:pt x="1291" y="446"/>
                  </a:lnTo>
                  <a:lnTo>
                    <a:pt x="1283" y="418"/>
                  </a:lnTo>
                  <a:lnTo>
                    <a:pt x="1270" y="389"/>
                  </a:lnTo>
                  <a:lnTo>
                    <a:pt x="1270" y="389"/>
                  </a:lnTo>
                  <a:lnTo>
                    <a:pt x="1257" y="358"/>
                  </a:lnTo>
                  <a:lnTo>
                    <a:pt x="1241" y="325"/>
                  </a:lnTo>
                  <a:lnTo>
                    <a:pt x="1222" y="292"/>
                  </a:lnTo>
                  <a:lnTo>
                    <a:pt x="1213" y="275"/>
                  </a:lnTo>
                  <a:lnTo>
                    <a:pt x="1202" y="259"/>
                  </a:lnTo>
                  <a:lnTo>
                    <a:pt x="1191" y="243"/>
                  </a:lnTo>
                  <a:lnTo>
                    <a:pt x="1178" y="226"/>
                  </a:lnTo>
                  <a:lnTo>
                    <a:pt x="1165" y="210"/>
                  </a:lnTo>
                  <a:lnTo>
                    <a:pt x="1151" y="193"/>
                  </a:lnTo>
                  <a:lnTo>
                    <a:pt x="1135" y="178"/>
                  </a:lnTo>
                  <a:lnTo>
                    <a:pt x="1119" y="163"/>
                  </a:lnTo>
                  <a:lnTo>
                    <a:pt x="1103" y="147"/>
                  </a:lnTo>
                  <a:lnTo>
                    <a:pt x="1084" y="133"/>
                  </a:lnTo>
                  <a:lnTo>
                    <a:pt x="1065" y="119"/>
                  </a:lnTo>
                  <a:lnTo>
                    <a:pt x="1044" y="106"/>
                  </a:lnTo>
                  <a:lnTo>
                    <a:pt x="1023" y="92"/>
                  </a:lnTo>
                  <a:lnTo>
                    <a:pt x="1000" y="80"/>
                  </a:lnTo>
                  <a:lnTo>
                    <a:pt x="976" y="68"/>
                  </a:lnTo>
                  <a:lnTo>
                    <a:pt x="951" y="57"/>
                  </a:lnTo>
                  <a:lnTo>
                    <a:pt x="925" y="47"/>
                  </a:lnTo>
                  <a:lnTo>
                    <a:pt x="896" y="37"/>
                  </a:lnTo>
                  <a:lnTo>
                    <a:pt x="866" y="29"/>
                  </a:lnTo>
                  <a:lnTo>
                    <a:pt x="836" y="22"/>
                  </a:lnTo>
                  <a:lnTo>
                    <a:pt x="803" y="16"/>
                  </a:lnTo>
                  <a:lnTo>
                    <a:pt x="768" y="9"/>
                  </a:lnTo>
                  <a:lnTo>
                    <a:pt x="732" y="5"/>
                  </a:lnTo>
                  <a:lnTo>
                    <a:pt x="694" y="2"/>
                  </a:lnTo>
                  <a:lnTo>
                    <a:pt x="656" y="0"/>
                  </a:lnTo>
                  <a:lnTo>
                    <a:pt x="615" y="0"/>
                  </a:lnTo>
                  <a:lnTo>
                    <a:pt x="615" y="0"/>
                  </a:lnTo>
                  <a:lnTo>
                    <a:pt x="577" y="0"/>
                  </a:lnTo>
                  <a:lnTo>
                    <a:pt x="541" y="3"/>
                  </a:lnTo>
                  <a:lnTo>
                    <a:pt x="506" y="7"/>
                  </a:lnTo>
                  <a:lnTo>
                    <a:pt x="472" y="13"/>
                  </a:lnTo>
                  <a:lnTo>
                    <a:pt x="440" y="22"/>
                  </a:lnTo>
                  <a:lnTo>
                    <a:pt x="408" y="31"/>
                  </a:lnTo>
                  <a:lnTo>
                    <a:pt x="378" y="41"/>
                  </a:lnTo>
                  <a:lnTo>
                    <a:pt x="350" y="53"/>
                  </a:lnTo>
                  <a:lnTo>
                    <a:pt x="322" y="67"/>
                  </a:lnTo>
                  <a:lnTo>
                    <a:pt x="295" y="81"/>
                  </a:lnTo>
                  <a:lnTo>
                    <a:pt x="270" y="96"/>
                  </a:lnTo>
                  <a:lnTo>
                    <a:pt x="246" y="114"/>
                  </a:lnTo>
                  <a:lnTo>
                    <a:pt x="223" y="131"/>
                  </a:lnTo>
                  <a:lnTo>
                    <a:pt x="201" y="151"/>
                  </a:lnTo>
                  <a:lnTo>
                    <a:pt x="181" y="170"/>
                  </a:lnTo>
                  <a:lnTo>
                    <a:pt x="161" y="190"/>
                  </a:lnTo>
                  <a:lnTo>
                    <a:pt x="143" y="212"/>
                  </a:lnTo>
                  <a:lnTo>
                    <a:pt x="126" y="234"/>
                  </a:lnTo>
                  <a:lnTo>
                    <a:pt x="110" y="257"/>
                  </a:lnTo>
                  <a:lnTo>
                    <a:pt x="95" y="280"/>
                  </a:lnTo>
                  <a:lnTo>
                    <a:pt x="82" y="305"/>
                  </a:lnTo>
                  <a:lnTo>
                    <a:pt x="68" y="329"/>
                  </a:lnTo>
                  <a:lnTo>
                    <a:pt x="57" y="355"/>
                  </a:lnTo>
                  <a:lnTo>
                    <a:pt x="47" y="380"/>
                  </a:lnTo>
                  <a:lnTo>
                    <a:pt x="38" y="406"/>
                  </a:lnTo>
                  <a:lnTo>
                    <a:pt x="30" y="432"/>
                  </a:lnTo>
                  <a:lnTo>
                    <a:pt x="21" y="457"/>
                  </a:lnTo>
                  <a:lnTo>
                    <a:pt x="16" y="484"/>
                  </a:lnTo>
                  <a:lnTo>
                    <a:pt x="11" y="511"/>
                  </a:lnTo>
                  <a:lnTo>
                    <a:pt x="7" y="536"/>
                  </a:lnTo>
                  <a:lnTo>
                    <a:pt x="4" y="563"/>
                  </a:lnTo>
                  <a:lnTo>
                    <a:pt x="2" y="588"/>
                  </a:lnTo>
                  <a:lnTo>
                    <a:pt x="2" y="588"/>
                  </a:lnTo>
                  <a:lnTo>
                    <a:pt x="0" y="630"/>
                  </a:lnTo>
                  <a:lnTo>
                    <a:pt x="0" y="671"/>
                  </a:lnTo>
                  <a:lnTo>
                    <a:pt x="2" y="709"/>
                  </a:lnTo>
                  <a:lnTo>
                    <a:pt x="5" y="746"/>
                  </a:lnTo>
                  <a:lnTo>
                    <a:pt x="9" y="781"/>
                  </a:lnTo>
                  <a:lnTo>
                    <a:pt x="14" y="813"/>
                  </a:lnTo>
                  <a:lnTo>
                    <a:pt x="21" y="845"/>
                  </a:lnTo>
                  <a:lnTo>
                    <a:pt x="28" y="876"/>
                  </a:lnTo>
                  <a:lnTo>
                    <a:pt x="37" y="904"/>
                  </a:lnTo>
                  <a:lnTo>
                    <a:pt x="47" y="931"/>
                  </a:lnTo>
                  <a:lnTo>
                    <a:pt x="56" y="956"/>
                  </a:lnTo>
                  <a:lnTo>
                    <a:pt x="67" y="981"/>
                  </a:lnTo>
                  <a:lnTo>
                    <a:pt x="78" y="1005"/>
                  </a:lnTo>
                  <a:lnTo>
                    <a:pt x="90" y="1027"/>
                  </a:lnTo>
                  <a:lnTo>
                    <a:pt x="101" y="1047"/>
                  </a:lnTo>
                  <a:lnTo>
                    <a:pt x="113" y="1068"/>
                  </a:lnTo>
                  <a:lnTo>
                    <a:pt x="137" y="1105"/>
                  </a:lnTo>
                  <a:lnTo>
                    <a:pt x="160" y="1140"/>
                  </a:lnTo>
                  <a:lnTo>
                    <a:pt x="182" y="1170"/>
                  </a:lnTo>
                  <a:lnTo>
                    <a:pt x="202" y="1200"/>
                  </a:lnTo>
                  <a:lnTo>
                    <a:pt x="219" y="1226"/>
                  </a:lnTo>
                  <a:lnTo>
                    <a:pt x="226" y="1240"/>
                  </a:lnTo>
                  <a:lnTo>
                    <a:pt x="232" y="1253"/>
                  </a:lnTo>
                  <a:lnTo>
                    <a:pt x="236" y="1265"/>
                  </a:lnTo>
                  <a:lnTo>
                    <a:pt x="240" y="1279"/>
                  </a:lnTo>
                  <a:lnTo>
                    <a:pt x="242" y="1291"/>
                  </a:lnTo>
                  <a:lnTo>
                    <a:pt x="243" y="1303"/>
                  </a:lnTo>
                  <a:lnTo>
                    <a:pt x="243" y="1303"/>
                  </a:lnTo>
                  <a:lnTo>
                    <a:pt x="243" y="1328"/>
                  </a:lnTo>
                  <a:lnTo>
                    <a:pt x="241" y="1351"/>
                  </a:lnTo>
                  <a:lnTo>
                    <a:pt x="240" y="1375"/>
                  </a:lnTo>
                  <a:lnTo>
                    <a:pt x="237" y="1397"/>
                  </a:lnTo>
                  <a:lnTo>
                    <a:pt x="231" y="1442"/>
                  </a:lnTo>
                  <a:lnTo>
                    <a:pt x="224" y="1486"/>
                  </a:lnTo>
                  <a:lnTo>
                    <a:pt x="216" y="1528"/>
                  </a:lnTo>
                  <a:lnTo>
                    <a:pt x="206" y="1568"/>
                  </a:lnTo>
                  <a:lnTo>
                    <a:pt x="198" y="1606"/>
                  </a:lnTo>
                  <a:lnTo>
                    <a:pt x="192" y="1641"/>
                  </a:lnTo>
                  <a:lnTo>
                    <a:pt x="188" y="1641"/>
                  </a:lnTo>
                  <a:lnTo>
                    <a:pt x="188" y="1641"/>
                  </a:lnTo>
                  <a:lnTo>
                    <a:pt x="178" y="1641"/>
                  </a:lnTo>
                  <a:lnTo>
                    <a:pt x="168" y="1643"/>
                  </a:lnTo>
                  <a:lnTo>
                    <a:pt x="158" y="1645"/>
                  </a:lnTo>
                  <a:lnTo>
                    <a:pt x="149" y="1648"/>
                  </a:lnTo>
                  <a:lnTo>
                    <a:pt x="141" y="1652"/>
                  </a:lnTo>
                  <a:lnTo>
                    <a:pt x="133" y="1657"/>
                  </a:lnTo>
                  <a:lnTo>
                    <a:pt x="125" y="1663"/>
                  </a:lnTo>
                  <a:lnTo>
                    <a:pt x="117" y="1669"/>
                  </a:lnTo>
                  <a:lnTo>
                    <a:pt x="111" y="1676"/>
                  </a:lnTo>
                  <a:lnTo>
                    <a:pt x="105" y="1685"/>
                  </a:lnTo>
                  <a:lnTo>
                    <a:pt x="100" y="1693"/>
                  </a:lnTo>
                  <a:lnTo>
                    <a:pt x="96" y="1701"/>
                  </a:lnTo>
                  <a:lnTo>
                    <a:pt x="93" y="1710"/>
                  </a:lnTo>
                  <a:lnTo>
                    <a:pt x="91" y="1719"/>
                  </a:lnTo>
                  <a:lnTo>
                    <a:pt x="89" y="1730"/>
                  </a:lnTo>
                  <a:lnTo>
                    <a:pt x="89" y="1740"/>
                  </a:lnTo>
                  <a:lnTo>
                    <a:pt x="89" y="1813"/>
                  </a:lnTo>
                  <a:lnTo>
                    <a:pt x="89" y="1813"/>
                  </a:lnTo>
                  <a:lnTo>
                    <a:pt x="89" y="1821"/>
                  </a:lnTo>
                  <a:lnTo>
                    <a:pt x="92" y="1828"/>
                  </a:lnTo>
                  <a:lnTo>
                    <a:pt x="95" y="1835"/>
                  </a:lnTo>
                  <a:lnTo>
                    <a:pt x="100" y="1841"/>
                  </a:lnTo>
                  <a:lnTo>
                    <a:pt x="106" y="1846"/>
                  </a:lnTo>
                  <a:lnTo>
                    <a:pt x="112" y="1849"/>
                  </a:lnTo>
                  <a:lnTo>
                    <a:pt x="121" y="1851"/>
                  </a:lnTo>
                  <a:lnTo>
                    <a:pt x="129" y="1852"/>
                  </a:lnTo>
                  <a:lnTo>
                    <a:pt x="917" y="1852"/>
                  </a:lnTo>
                  <a:lnTo>
                    <a:pt x="917" y="1852"/>
                  </a:lnTo>
                  <a:lnTo>
                    <a:pt x="926" y="1851"/>
                  </a:lnTo>
                  <a:lnTo>
                    <a:pt x="933" y="1849"/>
                  </a:lnTo>
                  <a:lnTo>
                    <a:pt x="940" y="1846"/>
                  </a:lnTo>
                  <a:lnTo>
                    <a:pt x="946" y="1841"/>
                  </a:lnTo>
                  <a:lnTo>
                    <a:pt x="950" y="1835"/>
                  </a:lnTo>
                  <a:lnTo>
                    <a:pt x="954" y="1828"/>
                  </a:lnTo>
                  <a:lnTo>
                    <a:pt x="956" y="1821"/>
                  </a:lnTo>
                  <a:lnTo>
                    <a:pt x="957" y="1813"/>
                  </a:lnTo>
                  <a:lnTo>
                    <a:pt x="957" y="1740"/>
                  </a:lnTo>
                  <a:lnTo>
                    <a:pt x="957" y="1740"/>
                  </a:lnTo>
                  <a:lnTo>
                    <a:pt x="956" y="1730"/>
                  </a:lnTo>
                  <a:lnTo>
                    <a:pt x="955" y="1720"/>
                  </a:lnTo>
                  <a:lnTo>
                    <a:pt x="953" y="1710"/>
                  </a:lnTo>
                  <a:lnTo>
                    <a:pt x="949" y="1702"/>
                  </a:lnTo>
                  <a:lnTo>
                    <a:pt x="945" y="1693"/>
                  </a:lnTo>
                  <a:lnTo>
                    <a:pt x="941" y="1685"/>
                  </a:lnTo>
                  <a:lnTo>
                    <a:pt x="935" y="1677"/>
                  </a:lnTo>
                  <a:lnTo>
                    <a:pt x="929" y="1670"/>
                  </a:lnTo>
                  <a:lnTo>
                    <a:pt x="922" y="1664"/>
                  </a:lnTo>
                  <a:lnTo>
                    <a:pt x="914" y="1658"/>
                  </a:lnTo>
                  <a:lnTo>
                    <a:pt x="906" y="1653"/>
                  </a:lnTo>
                  <a:lnTo>
                    <a:pt x="898" y="1649"/>
                  </a:lnTo>
                  <a:lnTo>
                    <a:pt x="889" y="1646"/>
                  </a:lnTo>
                  <a:lnTo>
                    <a:pt x="880" y="1643"/>
                  </a:lnTo>
                  <a:lnTo>
                    <a:pt x="869" y="1642"/>
                  </a:lnTo>
                  <a:lnTo>
                    <a:pt x="860" y="1641"/>
                  </a:lnTo>
                  <a:lnTo>
                    <a:pt x="860" y="1641"/>
                  </a:lnTo>
                  <a:lnTo>
                    <a:pt x="861" y="1613"/>
                  </a:lnTo>
                  <a:lnTo>
                    <a:pt x="863" y="1600"/>
                  </a:lnTo>
                  <a:lnTo>
                    <a:pt x="866" y="1587"/>
                  </a:lnTo>
                  <a:lnTo>
                    <a:pt x="866" y="1587"/>
                  </a:lnTo>
                  <a:lnTo>
                    <a:pt x="873" y="1562"/>
                  </a:lnTo>
                  <a:lnTo>
                    <a:pt x="882" y="1538"/>
                  </a:lnTo>
                  <a:lnTo>
                    <a:pt x="891" y="1518"/>
                  </a:lnTo>
                  <a:lnTo>
                    <a:pt x="901" y="1500"/>
                  </a:lnTo>
                  <a:lnTo>
                    <a:pt x="906" y="1492"/>
                  </a:lnTo>
                  <a:lnTo>
                    <a:pt x="912" y="1484"/>
                  </a:lnTo>
                  <a:lnTo>
                    <a:pt x="918" y="1478"/>
                  </a:lnTo>
                  <a:lnTo>
                    <a:pt x="926" y="1472"/>
                  </a:lnTo>
                  <a:lnTo>
                    <a:pt x="933" y="1467"/>
                  </a:lnTo>
                  <a:lnTo>
                    <a:pt x="940" y="1462"/>
                  </a:lnTo>
                  <a:lnTo>
                    <a:pt x="948" y="1458"/>
                  </a:lnTo>
                  <a:lnTo>
                    <a:pt x="956" y="1454"/>
                  </a:lnTo>
                  <a:lnTo>
                    <a:pt x="964" y="1450"/>
                  </a:lnTo>
                  <a:lnTo>
                    <a:pt x="974" y="1447"/>
                  </a:lnTo>
                  <a:lnTo>
                    <a:pt x="993" y="1443"/>
                  </a:lnTo>
                  <a:lnTo>
                    <a:pt x="1015" y="1441"/>
                  </a:lnTo>
                  <a:lnTo>
                    <a:pt x="1038" y="1440"/>
                  </a:lnTo>
                  <a:lnTo>
                    <a:pt x="1064" y="1441"/>
                  </a:lnTo>
                  <a:lnTo>
                    <a:pt x="1091" y="1443"/>
                  </a:lnTo>
                  <a:lnTo>
                    <a:pt x="1122" y="1447"/>
                  </a:lnTo>
                  <a:lnTo>
                    <a:pt x="1155" y="1452"/>
                  </a:lnTo>
                  <a:lnTo>
                    <a:pt x="1155" y="1452"/>
                  </a:lnTo>
                  <a:lnTo>
                    <a:pt x="1169" y="1455"/>
                  </a:lnTo>
                  <a:lnTo>
                    <a:pt x="1181" y="1456"/>
                  </a:lnTo>
                  <a:lnTo>
                    <a:pt x="1194" y="1456"/>
                  </a:lnTo>
                  <a:lnTo>
                    <a:pt x="1206" y="1456"/>
                  </a:lnTo>
                  <a:lnTo>
                    <a:pt x="1216" y="1455"/>
                  </a:lnTo>
                  <a:lnTo>
                    <a:pt x="1225" y="1454"/>
                  </a:lnTo>
                  <a:lnTo>
                    <a:pt x="1235" y="1450"/>
                  </a:lnTo>
                  <a:lnTo>
                    <a:pt x="1243" y="1448"/>
                  </a:lnTo>
                  <a:lnTo>
                    <a:pt x="1250" y="1444"/>
                  </a:lnTo>
                  <a:lnTo>
                    <a:pt x="1257" y="1441"/>
                  </a:lnTo>
                  <a:lnTo>
                    <a:pt x="1263" y="1437"/>
                  </a:lnTo>
                  <a:lnTo>
                    <a:pt x="1269" y="1432"/>
                  </a:lnTo>
                  <a:lnTo>
                    <a:pt x="1274" y="1427"/>
                  </a:lnTo>
                  <a:lnTo>
                    <a:pt x="1279" y="1422"/>
                  </a:lnTo>
                  <a:lnTo>
                    <a:pt x="1287" y="1410"/>
                  </a:lnTo>
                  <a:lnTo>
                    <a:pt x="1292" y="1397"/>
                  </a:lnTo>
                  <a:lnTo>
                    <a:pt x="1296" y="1384"/>
                  </a:lnTo>
                  <a:lnTo>
                    <a:pt x="1299" y="1371"/>
                  </a:lnTo>
                  <a:lnTo>
                    <a:pt x="1301" y="1356"/>
                  </a:lnTo>
                  <a:lnTo>
                    <a:pt x="1303" y="1331"/>
                  </a:lnTo>
                  <a:lnTo>
                    <a:pt x="1304" y="1307"/>
                  </a:lnTo>
                  <a:lnTo>
                    <a:pt x="1304" y="1307"/>
                  </a:lnTo>
                  <a:lnTo>
                    <a:pt x="1305" y="1298"/>
                  </a:lnTo>
                  <a:lnTo>
                    <a:pt x="1306" y="1290"/>
                  </a:lnTo>
                  <a:lnTo>
                    <a:pt x="1308" y="1284"/>
                  </a:lnTo>
                  <a:lnTo>
                    <a:pt x="1310" y="1278"/>
                  </a:lnTo>
                  <a:lnTo>
                    <a:pt x="1313" y="1274"/>
                  </a:lnTo>
                  <a:lnTo>
                    <a:pt x="1316" y="1269"/>
                  </a:lnTo>
                  <a:lnTo>
                    <a:pt x="1323" y="1262"/>
                  </a:lnTo>
                  <a:lnTo>
                    <a:pt x="1336" y="1253"/>
                  </a:lnTo>
                  <a:lnTo>
                    <a:pt x="1343" y="1248"/>
                  </a:lnTo>
                  <a:lnTo>
                    <a:pt x="1345" y="1244"/>
                  </a:lnTo>
                  <a:lnTo>
                    <a:pt x="1348" y="1240"/>
                  </a:lnTo>
                  <a:lnTo>
                    <a:pt x="1348" y="1240"/>
                  </a:lnTo>
                  <a:lnTo>
                    <a:pt x="1352" y="1230"/>
                  </a:lnTo>
                  <a:lnTo>
                    <a:pt x="1353" y="1219"/>
                  </a:lnTo>
                  <a:lnTo>
                    <a:pt x="1353" y="1211"/>
                  </a:lnTo>
                  <a:lnTo>
                    <a:pt x="1351" y="1204"/>
                  </a:lnTo>
                  <a:lnTo>
                    <a:pt x="1347" y="1197"/>
                  </a:lnTo>
                  <a:lnTo>
                    <a:pt x="1341" y="1192"/>
                  </a:lnTo>
                  <a:lnTo>
                    <a:pt x="1335" y="1187"/>
                  </a:lnTo>
                  <a:lnTo>
                    <a:pt x="1327" y="1184"/>
                  </a:lnTo>
                  <a:lnTo>
                    <a:pt x="1327" y="1184"/>
                  </a:lnTo>
                  <a:lnTo>
                    <a:pt x="1338" y="1181"/>
                  </a:lnTo>
                  <a:lnTo>
                    <a:pt x="1344" y="1180"/>
                  </a:lnTo>
                  <a:lnTo>
                    <a:pt x="1349" y="1177"/>
                  </a:lnTo>
                  <a:lnTo>
                    <a:pt x="1353" y="1173"/>
                  </a:lnTo>
                  <a:lnTo>
                    <a:pt x="1354" y="1169"/>
                  </a:lnTo>
                  <a:lnTo>
                    <a:pt x="1355" y="1166"/>
                  </a:lnTo>
                  <a:lnTo>
                    <a:pt x="1356" y="1156"/>
                  </a:lnTo>
                  <a:lnTo>
                    <a:pt x="1354" y="1144"/>
                  </a:lnTo>
                  <a:lnTo>
                    <a:pt x="1354" y="1144"/>
                  </a:lnTo>
                  <a:lnTo>
                    <a:pt x="1350" y="1129"/>
                  </a:lnTo>
                  <a:lnTo>
                    <a:pt x="1345" y="1115"/>
                  </a:lnTo>
                  <a:lnTo>
                    <a:pt x="1341" y="1101"/>
                  </a:lnTo>
                  <a:lnTo>
                    <a:pt x="1340" y="1093"/>
                  </a:lnTo>
                  <a:lnTo>
                    <a:pt x="1339" y="1086"/>
                  </a:lnTo>
                  <a:lnTo>
                    <a:pt x="1340" y="1079"/>
                  </a:lnTo>
                  <a:lnTo>
                    <a:pt x="1341" y="1072"/>
                  </a:lnTo>
                  <a:lnTo>
                    <a:pt x="1344" y="1065"/>
                  </a:lnTo>
                  <a:lnTo>
                    <a:pt x="1349" y="1058"/>
                  </a:lnTo>
                  <a:lnTo>
                    <a:pt x="1355" y="1051"/>
                  </a:lnTo>
                  <a:lnTo>
                    <a:pt x="1364" y="1043"/>
                  </a:lnTo>
                  <a:lnTo>
                    <a:pt x="1375" y="1036"/>
                  </a:lnTo>
                  <a:lnTo>
                    <a:pt x="1388" y="1029"/>
                  </a:lnTo>
                  <a:lnTo>
                    <a:pt x="1388" y="1029"/>
                  </a:lnTo>
                  <a:lnTo>
                    <a:pt x="1398" y="1025"/>
                  </a:lnTo>
                  <a:lnTo>
                    <a:pt x="1407" y="1020"/>
                  </a:lnTo>
                  <a:lnTo>
                    <a:pt x="1415" y="1015"/>
                  </a:lnTo>
                  <a:lnTo>
                    <a:pt x="1420" y="1010"/>
                  </a:lnTo>
                  <a:lnTo>
                    <a:pt x="1425" y="1005"/>
                  </a:lnTo>
                  <a:lnTo>
                    <a:pt x="1428" y="998"/>
                  </a:lnTo>
                  <a:lnTo>
                    <a:pt x="1430" y="992"/>
                  </a:lnTo>
                  <a:lnTo>
                    <a:pt x="1430" y="985"/>
                  </a:lnTo>
                  <a:lnTo>
                    <a:pt x="1429" y="977"/>
                  </a:lnTo>
                  <a:lnTo>
                    <a:pt x="1427" y="969"/>
                  </a:lnTo>
                  <a:lnTo>
                    <a:pt x="1424" y="960"/>
                  </a:lnTo>
                  <a:lnTo>
                    <a:pt x="1419" y="948"/>
                  </a:lnTo>
                  <a:lnTo>
                    <a:pt x="1406" y="923"/>
                  </a:lnTo>
                  <a:lnTo>
                    <a:pt x="1389" y="891"/>
                  </a:lnTo>
                  <a:lnTo>
                    <a:pt x="1389" y="891"/>
                  </a:lnTo>
                  <a:close/>
                  <a:moveTo>
                    <a:pt x="634" y="714"/>
                  </a:moveTo>
                  <a:lnTo>
                    <a:pt x="634" y="714"/>
                  </a:lnTo>
                  <a:lnTo>
                    <a:pt x="634" y="726"/>
                  </a:lnTo>
                  <a:lnTo>
                    <a:pt x="633" y="739"/>
                  </a:lnTo>
                  <a:lnTo>
                    <a:pt x="629" y="763"/>
                  </a:lnTo>
                  <a:lnTo>
                    <a:pt x="649" y="767"/>
                  </a:lnTo>
                  <a:lnTo>
                    <a:pt x="649" y="767"/>
                  </a:lnTo>
                  <a:lnTo>
                    <a:pt x="655" y="768"/>
                  </a:lnTo>
                  <a:lnTo>
                    <a:pt x="658" y="770"/>
                  </a:lnTo>
                  <a:lnTo>
                    <a:pt x="658" y="770"/>
                  </a:lnTo>
                  <a:lnTo>
                    <a:pt x="664" y="774"/>
                  </a:lnTo>
                  <a:lnTo>
                    <a:pt x="667" y="780"/>
                  </a:lnTo>
                  <a:lnTo>
                    <a:pt x="669" y="787"/>
                  </a:lnTo>
                  <a:lnTo>
                    <a:pt x="668" y="793"/>
                  </a:lnTo>
                  <a:lnTo>
                    <a:pt x="668" y="793"/>
                  </a:lnTo>
                  <a:lnTo>
                    <a:pt x="668" y="793"/>
                  </a:lnTo>
                  <a:lnTo>
                    <a:pt x="663" y="810"/>
                  </a:lnTo>
                  <a:lnTo>
                    <a:pt x="656" y="829"/>
                  </a:lnTo>
                  <a:lnTo>
                    <a:pt x="647" y="846"/>
                  </a:lnTo>
                  <a:lnTo>
                    <a:pt x="639" y="862"/>
                  </a:lnTo>
                  <a:lnTo>
                    <a:pt x="639" y="862"/>
                  </a:lnTo>
                  <a:lnTo>
                    <a:pt x="629" y="879"/>
                  </a:lnTo>
                  <a:lnTo>
                    <a:pt x="618" y="895"/>
                  </a:lnTo>
                  <a:lnTo>
                    <a:pt x="605" y="909"/>
                  </a:lnTo>
                  <a:lnTo>
                    <a:pt x="593" y="924"/>
                  </a:lnTo>
                  <a:lnTo>
                    <a:pt x="593" y="924"/>
                  </a:lnTo>
                  <a:lnTo>
                    <a:pt x="593" y="924"/>
                  </a:lnTo>
                  <a:lnTo>
                    <a:pt x="587" y="927"/>
                  </a:lnTo>
                  <a:lnTo>
                    <a:pt x="581" y="929"/>
                  </a:lnTo>
                  <a:lnTo>
                    <a:pt x="575" y="928"/>
                  </a:lnTo>
                  <a:lnTo>
                    <a:pt x="569" y="926"/>
                  </a:lnTo>
                  <a:lnTo>
                    <a:pt x="569" y="926"/>
                  </a:lnTo>
                  <a:lnTo>
                    <a:pt x="565" y="924"/>
                  </a:lnTo>
                  <a:lnTo>
                    <a:pt x="561" y="920"/>
                  </a:lnTo>
                  <a:lnTo>
                    <a:pt x="547" y="904"/>
                  </a:lnTo>
                  <a:lnTo>
                    <a:pt x="547" y="904"/>
                  </a:lnTo>
                  <a:lnTo>
                    <a:pt x="529" y="920"/>
                  </a:lnTo>
                  <a:lnTo>
                    <a:pt x="508" y="933"/>
                  </a:lnTo>
                  <a:lnTo>
                    <a:pt x="486" y="944"/>
                  </a:lnTo>
                  <a:lnTo>
                    <a:pt x="474" y="949"/>
                  </a:lnTo>
                  <a:lnTo>
                    <a:pt x="462" y="953"/>
                  </a:lnTo>
                  <a:lnTo>
                    <a:pt x="469" y="973"/>
                  </a:lnTo>
                  <a:lnTo>
                    <a:pt x="469" y="973"/>
                  </a:lnTo>
                  <a:lnTo>
                    <a:pt x="470" y="978"/>
                  </a:lnTo>
                  <a:lnTo>
                    <a:pt x="471" y="982"/>
                  </a:lnTo>
                  <a:lnTo>
                    <a:pt x="471" y="982"/>
                  </a:lnTo>
                  <a:lnTo>
                    <a:pt x="470" y="988"/>
                  </a:lnTo>
                  <a:lnTo>
                    <a:pt x="467" y="994"/>
                  </a:lnTo>
                  <a:lnTo>
                    <a:pt x="462" y="999"/>
                  </a:lnTo>
                  <a:lnTo>
                    <a:pt x="456" y="1002"/>
                  </a:lnTo>
                  <a:lnTo>
                    <a:pt x="457" y="1002"/>
                  </a:lnTo>
                  <a:lnTo>
                    <a:pt x="457" y="1002"/>
                  </a:lnTo>
                  <a:lnTo>
                    <a:pt x="439" y="1006"/>
                  </a:lnTo>
                  <a:lnTo>
                    <a:pt x="419" y="1009"/>
                  </a:lnTo>
                  <a:lnTo>
                    <a:pt x="401" y="1011"/>
                  </a:lnTo>
                  <a:lnTo>
                    <a:pt x="381" y="1012"/>
                  </a:lnTo>
                  <a:lnTo>
                    <a:pt x="381" y="1012"/>
                  </a:lnTo>
                  <a:lnTo>
                    <a:pt x="362" y="1011"/>
                  </a:lnTo>
                  <a:lnTo>
                    <a:pt x="343" y="1009"/>
                  </a:lnTo>
                  <a:lnTo>
                    <a:pt x="324" y="1006"/>
                  </a:lnTo>
                  <a:lnTo>
                    <a:pt x="306" y="1002"/>
                  </a:lnTo>
                  <a:lnTo>
                    <a:pt x="306" y="1002"/>
                  </a:lnTo>
                  <a:lnTo>
                    <a:pt x="306" y="1002"/>
                  </a:lnTo>
                  <a:lnTo>
                    <a:pt x="300" y="999"/>
                  </a:lnTo>
                  <a:lnTo>
                    <a:pt x="295" y="994"/>
                  </a:lnTo>
                  <a:lnTo>
                    <a:pt x="292" y="988"/>
                  </a:lnTo>
                  <a:lnTo>
                    <a:pt x="291" y="982"/>
                  </a:lnTo>
                  <a:lnTo>
                    <a:pt x="291" y="982"/>
                  </a:lnTo>
                  <a:lnTo>
                    <a:pt x="291" y="977"/>
                  </a:lnTo>
                  <a:lnTo>
                    <a:pt x="292" y="973"/>
                  </a:lnTo>
                  <a:lnTo>
                    <a:pt x="300" y="953"/>
                  </a:lnTo>
                  <a:lnTo>
                    <a:pt x="300" y="953"/>
                  </a:lnTo>
                  <a:lnTo>
                    <a:pt x="288" y="949"/>
                  </a:lnTo>
                  <a:lnTo>
                    <a:pt x="277" y="944"/>
                  </a:lnTo>
                  <a:lnTo>
                    <a:pt x="255" y="933"/>
                  </a:lnTo>
                  <a:lnTo>
                    <a:pt x="234" y="920"/>
                  </a:lnTo>
                  <a:lnTo>
                    <a:pt x="215" y="904"/>
                  </a:lnTo>
                  <a:lnTo>
                    <a:pt x="200" y="920"/>
                  </a:lnTo>
                  <a:lnTo>
                    <a:pt x="200" y="920"/>
                  </a:lnTo>
                  <a:lnTo>
                    <a:pt x="198" y="924"/>
                  </a:lnTo>
                  <a:lnTo>
                    <a:pt x="194" y="926"/>
                  </a:lnTo>
                  <a:lnTo>
                    <a:pt x="194" y="926"/>
                  </a:lnTo>
                  <a:lnTo>
                    <a:pt x="188" y="928"/>
                  </a:lnTo>
                  <a:lnTo>
                    <a:pt x="181" y="929"/>
                  </a:lnTo>
                  <a:lnTo>
                    <a:pt x="175" y="927"/>
                  </a:lnTo>
                  <a:lnTo>
                    <a:pt x="170" y="924"/>
                  </a:lnTo>
                  <a:lnTo>
                    <a:pt x="170" y="924"/>
                  </a:lnTo>
                  <a:lnTo>
                    <a:pt x="170" y="924"/>
                  </a:lnTo>
                  <a:lnTo>
                    <a:pt x="157" y="909"/>
                  </a:lnTo>
                  <a:lnTo>
                    <a:pt x="145" y="895"/>
                  </a:lnTo>
                  <a:lnTo>
                    <a:pt x="134" y="879"/>
                  </a:lnTo>
                  <a:lnTo>
                    <a:pt x="124" y="862"/>
                  </a:lnTo>
                  <a:lnTo>
                    <a:pt x="124" y="862"/>
                  </a:lnTo>
                  <a:lnTo>
                    <a:pt x="114" y="846"/>
                  </a:lnTo>
                  <a:lnTo>
                    <a:pt x="106" y="829"/>
                  </a:lnTo>
                  <a:lnTo>
                    <a:pt x="100" y="810"/>
                  </a:lnTo>
                  <a:lnTo>
                    <a:pt x="94" y="793"/>
                  </a:lnTo>
                  <a:lnTo>
                    <a:pt x="94" y="793"/>
                  </a:lnTo>
                  <a:lnTo>
                    <a:pt x="94" y="793"/>
                  </a:lnTo>
                  <a:lnTo>
                    <a:pt x="94" y="787"/>
                  </a:lnTo>
                  <a:lnTo>
                    <a:pt x="95" y="780"/>
                  </a:lnTo>
                  <a:lnTo>
                    <a:pt x="99" y="774"/>
                  </a:lnTo>
                  <a:lnTo>
                    <a:pt x="104" y="770"/>
                  </a:lnTo>
                  <a:lnTo>
                    <a:pt x="104" y="770"/>
                  </a:lnTo>
                  <a:lnTo>
                    <a:pt x="108" y="768"/>
                  </a:lnTo>
                  <a:lnTo>
                    <a:pt x="112" y="767"/>
                  </a:lnTo>
                  <a:lnTo>
                    <a:pt x="133" y="763"/>
                  </a:lnTo>
                  <a:lnTo>
                    <a:pt x="133" y="763"/>
                  </a:lnTo>
                  <a:lnTo>
                    <a:pt x="130" y="739"/>
                  </a:lnTo>
                  <a:lnTo>
                    <a:pt x="129" y="726"/>
                  </a:lnTo>
                  <a:lnTo>
                    <a:pt x="129" y="714"/>
                  </a:lnTo>
                  <a:lnTo>
                    <a:pt x="129" y="714"/>
                  </a:lnTo>
                  <a:lnTo>
                    <a:pt x="129" y="702"/>
                  </a:lnTo>
                  <a:lnTo>
                    <a:pt x="130" y="690"/>
                  </a:lnTo>
                  <a:lnTo>
                    <a:pt x="133" y="665"/>
                  </a:lnTo>
                  <a:lnTo>
                    <a:pt x="112" y="661"/>
                  </a:lnTo>
                  <a:lnTo>
                    <a:pt x="112" y="661"/>
                  </a:lnTo>
                  <a:lnTo>
                    <a:pt x="108" y="660"/>
                  </a:lnTo>
                  <a:lnTo>
                    <a:pt x="104" y="658"/>
                  </a:lnTo>
                  <a:lnTo>
                    <a:pt x="104" y="658"/>
                  </a:lnTo>
                  <a:lnTo>
                    <a:pt x="99" y="654"/>
                  </a:lnTo>
                  <a:lnTo>
                    <a:pt x="95" y="649"/>
                  </a:lnTo>
                  <a:lnTo>
                    <a:pt x="94" y="642"/>
                  </a:lnTo>
                  <a:lnTo>
                    <a:pt x="94" y="635"/>
                  </a:lnTo>
                  <a:lnTo>
                    <a:pt x="94" y="635"/>
                  </a:lnTo>
                  <a:lnTo>
                    <a:pt x="94" y="635"/>
                  </a:lnTo>
                  <a:lnTo>
                    <a:pt x="100" y="618"/>
                  </a:lnTo>
                  <a:lnTo>
                    <a:pt x="106" y="600"/>
                  </a:lnTo>
                  <a:lnTo>
                    <a:pt x="114" y="582"/>
                  </a:lnTo>
                  <a:lnTo>
                    <a:pt x="124" y="566"/>
                  </a:lnTo>
                  <a:lnTo>
                    <a:pt x="124" y="566"/>
                  </a:lnTo>
                  <a:lnTo>
                    <a:pt x="134" y="549"/>
                  </a:lnTo>
                  <a:lnTo>
                    <a:pt x="145" y="533"/>
                  </a:lnTo>
                  <a:lnTo>
                    <a:pt x="157" y="519"/>
                  </a:lnTo>
                  <a:lnTo>
                    <a:pt x="170" y="504"/>
                  </a:lnTo>
                  <a:lnTo>
                    <a:pt x="170" y="504"/>
                  </a:lnTo>
                  <a:lnTo>
                    <a:pt x="170" y="504"/>
                  </a:lnTo>
                  <a:lnTo>
                    <a:pt x="175" y="501"/>
                  </a:lnTo>
                  <a:lnTo>
                    <a:pt x="181" y="499"/>
                  </a:lnTo>
                  <a:lnTo>
                    <a:pt x="188" y="500"/>
                  </a:lnTo>
                  <a:lnTo>
                    <a:pt x="194" y="502"/>
                  </a:lnTo>
                  <a:lnTo>
                    <a:pt x="194" y="502"/>
                  </a:lnTo>
                  <a:lnTo>
                    <a:pt x="198" y="504"/>
                  </a:lnTo>
                  <a:lnTo>
                    <a:pt x="200" y="508"/>
                  </a:lnTo>
                  <a:lnTo>
                    <a:pt x="215" y="524"/>
                  </a:lnTo>
                  <a:lnTo>
                    <a:pt x="215" y="524"/>
                  </a:lnTo>
                  <a:lnTo>
                    <a:pt x="234" y="508"/>
                  </a:lnTo>
                  <a:lnTo>
                    <a:pt x="255" y="495"/>
                  </a:lnTo>
                  <a:lnTo>
                    <a:pt x="277" y="484"/>
                  </a:lnTo>
                  <a:lnTo>
                    <a:pt x="288" y="479"/>
                  </a:lnTo>
                  <a:lnTo>
                    <a:pt x="300" y="475"/>
                  </a:lnTo>
                  <a:lnTo>
                    <a:pt x="292" y="455"/>
                  </a:lnTo>
                  <a:lnTo>
                    <a:pt x="292" y="455"/>
                  </a:lnTo>
                  <a:lnTo>
                    <a:pt x="291" y="450"/>
                  </a:lnTo>
                  <a:lnTo>
                    <a:pt x="291" y="446"/>
                  </a:lnTo>
                  <a:lnTo>
                    <a:pt x="291" y="446"/>
                  </a:lnTo>
                  <a:lnTo>
                    <a:pt x="292" y="440"/>
                  </a:lnTo>
                  <a:lnTo>
                    <a:pt x="295" y="434"/>
                  </a:lnTo>
                  <a:lnTo>
                    <a:pt x="300" y="429"/>
                  </a:lnTo>
                  <a:lnTo>
                    <a:pt x="306" y="426"/>
                  </a:lnTo>
                  <a:lnTo>
                    <a:pt x="306" y="426"/>
                  </a:lnTo>
                  <a:lnTo>
                    <a:pt x="324" y="423"/>
                  </a:lnTo>
                  <a:lnTo>
                    <a:pt x="343" y="419"/>
                  </a:lnTo>
                  <a:lnTo>
                    <a:pt x="362" y="417"/>
                  </a:lnTo>
                  <a:lnTo>
                    <a:pt x="381" y="416"/>
                  </a:lnTo>
                  <a:lnTo>
                    <a:pt x="381" y="416"/>
                  </a:lnTo>
                  <a:lnTo>
                    <a:pt x="401" y="417"/>
                  </a:lnTo>
                  <a:lnTo>
                    <a:pt x="419" y="419"/>
                  </a:lnTo>
                  <a:lnTo>
                    <a:pt x="439" y="423"/>
                  </a:lnTo>
                  <a:lnTo>
                    <a:pt x="457" y="426"/>
                  </a:lnTo>
                  <a:lnTo>
                    <a:pt x="456" y="426"/>
                  </a:lnTo>
                  <a:lnTo>
                    <a:pt x="456" y="426"/>
                  </a:lnTo>
                  <a:lnTo>
                    <a:pt x="462" y="429"/>
                  </a:lnTo>
                  <a:lnTo>
                    <a:pt x="467" y="434"/>
                  </a:lnTo>
                  <a:lnTo>
                    <a:pt x="470" y="440"/>
                  </a:lnTo>
                  <a:lnTo>
                    <a:pt x="471" y="446"/>
                  </a:lnTo>
                  <a:lnTo>
                    <a:pt x="471" y="446"/>
                  </a:lnTo>
                  <a:lnTo>
                    <a:pt x="470" y="450"/>
                  </a:lnTo>
                  <a:lnTo>
                    <a:pt x="469" y="455"/>
                  </a:lnTo>
                  <a:lnTo>
                    <a:pt x="462" y="475"/>
                  </a:lnTo>
                  <a:lnTo>
                    <a:pt x="462" y="475"/>
                  </a:lnTo>
                  <a:lnTo>
                    <a:pt x="474" y="479"/>
                  </a:lnTo>
                  <a:lnTo>
                    <a:pt x="486" y="484"/>
                  </a:lnTo>
                  <a:lnTo>
                    <a:pt x="497" y="489"/>
                  </a:lnTo>
                  <a:lnTo>
                    <a:pt x="508" y="495"/>
                  </a:lnTo>
                  <a:lnTo>
                    <a:pt x="529" y="508"/>
                  </a:lnTo>
                  <a:lnTo>
                    <a:pt x="547" y="524"/>
                  </a:lnTo>
                  <a:lnTo>
                    <a:pt x="561" y="508"/>
                  </a:lnTo>
                  <a:lnTo>
                    <a:pt x="561" y="508"/>
                  </a:lnTo>
                  <a:lnTo>
                    <a:pt x="565" y="504"/>
                  </a:lnTo>
                  <a:lnTo>
                    <a:pt x="568" y="502"/>
                  </a:lnTo>
                  <a:lnTo>
                    <a:pt x="568" y="502"/>
                  </a:lnTo>
                  <a:lnTo>
                    <a:pt x="575" y="500"/>
                  </a:lnTo>
                  <a:lnTo>
                    <a:pt x="581" y="499"/>
                  </a:lnTo>
                  <a:lnTo>
                    <a:pt x="587" y="501"/>
                  </a:lnTo>
                  <a:lnTo>
                    <a:pt x="593" y="504"/>
                  </a:lnTo>
                  <a:lnTo>
                    <a:pt x="593" y="504"/>
                  </a:lnTo>
                  <a:lnTo>
                    <a:pt x="593" y="504"/>
                  </a:lnTo>
                  <a:lnTo>
                    <a:pt x="605" y="519"/>
                  </a:lnTo>
                  <a:lnTo>
                    <a:pt x="618" y="533"/>
                  </a:lnTo>
                  <a:lnTo>
                    <a:pt x="628" y="549"/>
                  </a:lnTo>
                  <a:lnTo>
                    <a:pt x="639" y="566"/>
                  </a:lnTo>
                  <a:lnTo>
                    <a:pt x="639" y="566"/>
                  </a:lnTo>
                  <a:lnTo>
                    <a:pt x="647" y="582"/>
                  </a:lnTo>
                  <a:lnTo>
                    <a:pt x="656" y="600"/>
                  </a:lnTo>
                  <a:lnTo>
                    <a:pt x="663" y="618"/>
                  </a:lnTo>
                  <a:lnTo>
                    <a:pt x="668" y="635"/>
                  </a:lnTo>
                  <a:lnTo>
                    <a:pt x="668" y="635"/>
                  </a:lnTo>
                  <a:lnTo>
                    <a:pt x="668" y="635"/>
                  </a:lnTo>
                  <a:lnTo>
                    <a:pt x="669" y="642"/>
                  </a:lnTo>
                  <a:lnTo>
                    <a:pt x="667" y="649"/>
                  </a:lnTo>
                  <a:lnTo>
                    <a:pt x="664" y="654"/>
                  </a:lnTo>
                  <a:lnTo>
                    <a:pt x="658" y="658"/>
                  </a:lnTo>
                  <a:lnTo>
                    <a:pt x="658" y="658"/>
                  </a:lnTo>
                  <a:lnTo>
                    <a:pt x="655" y="660"/>
                  </a:lnTo>
                  <a:lnTo>
                    <a:pt x="649" y="661"/>
                  </a:lnTo>
                  <a:lnTo>
                    <a:pt x="629" y="665"/>
                  </a:lnTo>
                  <a:lnTo>
                    <a:pt x="629" y="665"/>
                  </a:lnTo>
                  <a:lnTo>
                    <a:pt x="633" y="690"/>
                  </a:lnTo>
                  <a:lnTo>
                    <a:pt x="634" y="702"/>
                  </a:lnTo>
                  <a:lnTo>
                    <a:pt x="634" y="714"/>
                  </a:lnTo>
                  <a:lnTo>
                    <a:pt x="634" y="714"/>
                  </a:lnTo>
                  <a:close/>
                  <a:moveTo>
                    <a:pt x="689" y="359"/>
                  </a:moveTo>
                  <a:lnTo>
                    <a:pt x="676" y="344"/>
                  </a:lnTo>
                  <a:lnTo>
                    <a:pt x="676" y="344"/>
                  </a:lnTo>
                  <a:lnTo>
                    <a:pt x="665" y="353"/>
                  </a:lnTo>
                  <a:lnTo>
                    <a:pt x="652" y="360"/>
                  </a:lnTo>
                  <a:lnTo>
                    <a:pt x="639" y="367"/>
                  </a:lnTo>
                  <a:lnTo>
                    <a:pt x="626" y="372"/>
                  </a:lnTo>
                  <a:lnTo>
                    <a:pt x="632" y="392"/>
                  </a:lnTo>
                  <a:lnTo>
                    <a:pt x="632" y="392"/>
                  </a:lnTo>
                  <a:lnTo>
                    <a:pt x="634" y="397"/>
                  </a:lnTo>
                  <a:lnTo>
                    <a:pt x="634" y="397"/>
                  </a:lnTo>
                  <a:lnTo>
                    <a:pt x="633" y="401"/>
                  </a:lnTo>
                  <a:lnTo>
                    <a:pt x="631" y="404"/>
                  </a:lnTo>
                  <a:lnTo>
                    <a:pt x="628" y="407"/>
                  </a:lnTo>
                  <a:lnTo>
                    <a:pt x="625" y="409"/>
                  </a:lnTo>
                  <a:lnTo>
                    <a:pt x="625" y="409"/>
                  </a:lnTo>
                  <a:lnTo>
                    <a:pt x="625" y="409"/>
                  </a:lnTo>
                  <a:lnTo>
                    <a:pt x="614" y="411"/>
                  </a:lnTo>
                  <a:lnTo>
                    <a:pt x="602" y="413"/>
                  </a:lnTo>
                  <a:lnTo>
                    <a:pt x="590" y="414"/>
                  </a:lnTo>
                  <a:lnTo>
                    <a:pt x="579" y="414"/>
                  </a:lnTo>
                  <a:lnTo>
                    <a:pt x="579" y="414"/>
                  </a:lnTo>
                  <a:lnTo>
                    <a:pt x="567" y="414"/>
                  </a:lnTo>
                  <a:lnTo>
                    <a:pt x="555" y="413"/>
                  </a:lnTo>
                  <a:lnTo>
                    <a:pt x="544" y="411"/>
                  </a:lnTo>
                  <a:lnTo>
                    <a:pt x="533" y="409"/>
                  </a:lnTo>
                  <a:lnTo>
                    <a:pt x="533" y="409"/>
                  </a:lnTo>
                  <a:lnTo>
                    <a:pt x="533" y="409"/>
                  </a:lnTo>
                  <a:lnTo>
                    <a:pt x="529" y="407"/>
                  </a:lnTo>
                  <a:lnTo>
                    <a:pt x="526" y="404"/>
                  </a:lnTo>
                  <a:lnTo>
                    <a:pt x="525" y="401"/>
                  </a:lnTo>
                  <a:lnTo>
                    <a:pt x="524" y="397"/>
                  </a:lnTo>
                  <a:lnTo>
                    <a:pt x="524" y="397"/>
                  </a:lnTo>
                  <a:lnTo>
                    <a:pt x="525" y="392"/>
                  </a:lnTo>
                  <a:lnTo>
                    <a:pt x="531" y="372"/>
                  </a:lnTo>
                  <a:lnTo>
                    <a:pt x="531" y="372"/>
                  </a:lnTo>
                  <a:lnTo>
                    <a:pt x="517" y="367"/>
                  </a:lnTo>
                  <a:lnTo>
                    <a:pt x="504" y="360"/>
                  </a:lnTo>
                  <a:lnTo>
                    <a:pt x="493" y="353"/>
                  </a:lnTo>
                  <a:lnTo>
                    <a:pt x="482" y="344"/>
                  </a:lnTo>
                  <a:lnTo>
                    <a:pt x="468" y="359"/>
                  </a:lnTo>
                  <a:lnTo>
                    <a:pt x="468" y="359"/>
                  </a:lnTo>
                  <a:lnTo>
                    <a:pt x="466" y="361"/>
                  </a:lnTo>
                  <a:lnTo>
                    <a:pt x="464" y="362"/>
                  </a:lnTo>
                  <a:lnTo>
                    <a:pt x="464" y="362"/>
                  </a:lnTo>
                  <a:lnTo>
                    <a:pt x="460" y="364"/>
                  </a:lnTo>
                  <a:lnTo>
                    <a:pt x="456" y="364"/>
                  </a:lnTo>
                  <a:lnTo>
                    <a:pt x="452" y="363"/>
                  </a:lnTo>
                  <a:lnTo>
                    <a:pt x="449" y="361"/>
                  </a:lnTo>
                  <a:lnTo>
                    <a:pt x="449" y="361"/>
                  </a:lnTo>
                  <a:lnTo>
                    <a:pt x="441" y="352"/>
                  </a:lnTo>
                  <a:lnTo>
                    <a:pt x="434" y="344"/>
                  </a:lnTo>
                  <a:lnTo>
                    <a:pt x="427" y="334"/>
                  </a:lnTo>
                  <a:lnTo>
                    <a:pt x="421" y="324"/>
                  </a:lnTo>
                  <a:lnTo>
                    <a:pt x="421" y="324"/>
                  </a:lnTo>
                  <a:lnTo>
                    <a:pt x="415" y="313"/>
                  </a:lnTo>
                  <a:lnTo>
                    <a:pt x="410" y="303"/>
                  </a:lnTo>
                  <a:lnTo>
                    <a:pt x="406" y="292"/>
                  </a:lnTo>
                  <a:lnTo>
                    <a:pt x="403" y="281"/>
                  </a:lnTo>
                  <a:lnTo>
                    <a:pt x="403" y="281"/>
                  </a:lnTo>
                  <a:lnTo>
                    <a:pt x="403" y="281"/>
                  </a:lnTo>
                  <a:lnTo>
                    <a:pt x="403" y="277"/>
                  </a:lnTo>
                  <a:lnTo>
                    <a:pt x="404" y="273"/>
                  </a:lnTo>
                  <a:lnTo>
                    <a:pt x="406" y="270"/>
                  </a:lnTo>
                  <a:lnTo>
                    <a:pt x="409" y="267"/>
                  </a:lnTo>
                  <a:lnTo>
                    <a:pt x="409" y="267"/>
                  </a:lnTo>
                  <a:lnTo>
                    <a:pt x="414" y="265"/>
                  </a:lnTo>
                  <a:lnTo>
                    <a:pt x="434" y="262"/>
                  </a:lnTo>
                  <a:lnTo>
                    <a:pt x="434" y="262"/>
                  </a:lnTo>
                  <a:lnTo>
                    <a:pt x="432" y="248"/>
                  </a:lnTo>
                  <a:lnTo>
                    <a:pt x="431" y="232"/>
                  </a:lnTo>
                  <a:lnTo>
                    <a:pt x="431" y="232"/>
                  </a:lnTo>
                  <a:lnTo>
                    <a:pt x="432" y="218"/>
                  </a:lnTo>
                  <a:lnTo>
                    <a:pt x="434" y="204"/>
                  </a:lnTo>
                  <a:lnTo>
                    <a:pt x="414" y="201"/>
                  </a:lnTo>
                  <a:lnTo>
                    <a:pt x="414" y="201"/>
                  </a:lnTo>
                  <a:lnTo>
                    <a:pt x="409" y="199"/>
                  </a:lnTo>
                  <a:lnTo>
                    <a:pt x="409" y="199"/>
                  </a:lnTo>
                  <a:lnTo>
                    <a:pt x="406" y="196"/>
                  </a:lnTo>
                  <a:lnTo>
                    <a:pt x="404" y="192"/>
                  </a:lnTo>
                  <a:lnTo>
                    <a:pt x="403" y="188"/>
                  </a:lnTo>
                  <a:lnTo>
                    <a:pt x="403" y="184"/>
                  </a:lnTo>
                  <a:lnTo>
                    <a:pt x="403" y="185"/>
                  </a:lnTo>
                  <a:lnTo>
                    <a:pt x="403" y="185"/>
                  </a:lnTo>
                  <a:lnTo>
                    <a:pt x="406" y="174"/>
                  </a:lnTo>
                  <a:lnTo>
                    <a:pt x="410" y="163"/>
                  </a:lnTo>
                  <a:lnTo>
                    <a:pt x="415" y="153"/>
                  </a:lnTo>
                  <a:lnTo>
                    <a:pt x="421" y="142"/>
                  </a:lnTo>
                  <a:lnTo>
                    <a:pt x="421" y="142"/>
                  </a:lnTo>
                  <a:lnTo>
                    <a:pt x="427" y="132"/>
                  </a:lnTo>
                  <a:lnTo>
                    <a:pt x="434" y="122"/>
                  </a:lnTo>
                  <a:lnTo>
                    <a:pt x="441" y="114"/>
                  </a:lnTo>
                  <a:lnTo>
                    <a:pt x="449" y="104"/>
                  </a:lnTo>
                  <a:lnTo>
                    <a:pt x="449" y="104"/>
                  </a:lnTo>
                  <a:lnTo>
                    <a:pt x="452" y="102"/>
                  </a:lnTo>
                  <a:lnTo>
                    <a:pt x="456" y="101"/>
                  </a:lnTo>
                  <a:lnTo>
                    <a:pt x="460" y="101"/>
                  </a:lnTo>
                  <a:lnTo>
                    <a:pt x="464" y="103"/>
                  </a:lnTo>
                  <a:lnTo>
                    <a:pt x="464" y="103"/>
                  </a:lnTo>
                  <a:lnTo>
                    <a:pt x="466" y="104"/>
                  </a:lnTo>
                  <a:lnTo>
                    <a:pt x="468" y="107"/>
                  </a:lnTo>
                  <a:lnTo>
                    <a:pt x="482" y="122"/>
                  </a:lnTo>
                  <a:lnTo>
                    <a:pt x="482" y="122"/>
                  </a:lnTo>
                  <a:lnTo>
                    <a:pt x="493" y="113"/>
                  </a:lnTo>
                  <a:lnTo>
                    <a:pt x="504" y="106"/>
                  </a:lnTo>
                  <a:lnTo>
                    <a:pt x="517" y="98"/>
                  </a:lnTo>
                  <a:lnTo>
                    <a:pt x="531" y="93"/>
                  </a:lnTo>
                  <a:lnTo>
                    <a:pt x="525" y="74"/>
                  </a:lnTo>
                  <a:lnTo>
                    <a:pt x="525" y="74"/>
                  </a:lnTo>
                  <a:lnTo>
                    <a:pt x="524" y="69"/>
                  </a:lnTo>
                  <a:lnTo>
                    <a:pt x="524" y="69"/>
                  </a:lnTo>
                  <a:lnTo>
                    <a:pt x="525" y="65"/>
                  </a:lnTo>
                  <a:lnTo>
                    <a:pt x="526" y="62"/>
                  </a:lnTo>
                  <a:lnTo>
                    <a:pt x="529" y="58"/>
                  </a:lnTo>
                  <a:lnTo>
                    <a:pt x="533" y="56"/>
                  </a:lnTo>
                  <a:lnTo>
                    <a:pt x="533" y="56"/>
                  </a:lnTo>
                  <a:lnTo>
                    <a:pt x="533" y="56"/>
                  </a:lnTo>
                  <a:lnTo>
                    <a:pt x="544" y="54"/>
                  </a:lnTo>
                  <a:lnTo>
                    <a:pt x="555" y="52"/>
                  </a:lnTo>
                  <a:lnTo>
                    <a:pt x="567" y="51"/>
                  </a:lnTo>
                  <a:lnTo>
                    <a:pt x="579" y="51"/>
                  </a:lnTo>
                  <a:lnTo>
                    <a:pt x="579" y="51"/>
                  </a:lnTo>
                  <a:lnTo>
                    <a:pt x="590" y="51"/>
                  </a:lnTo>
                  <a:lnTo>
                    <a:pt x="602" y="52"/>
                  </a:lnTo>
                  <a:lnTo>
                    <a:pt x="614" y="54"/>
                  </a:lnTo>
                  <a:lnTo>
                    <a:pt x="625" y="56"/>
                  </a:lnTo>
                  <a:lnTo>
                    <a:pt x="625" y="56"/>
                  </a:lnTo>
                  <a:lnTo>
                    <a:pt x="625" y="56"/>
                  </a:lnTo>
                  <a:lnTo>
                    <a:pt x="628" y="58"/>
                  </a:lnTo>
                  <a:lnTo>
                    <a:pt x="631" y="62"/>
                  </a:lnTo>
                  <a:lnTo>
                    <a:pt x="633" y="65"/>
                  </a:lnTo>
                  <a:lnTo>
                    <a:pt x="634" y="69"/>
                  </a:lnTo>
                  <a:lnTo>
                    <a:pt x="634" y="69"/>
                  </a:lnTo>
                  <a:lnTo>
                    <a:pt x="632" y="74"/>
                  </a:lnTo>
                  <a:lnTo>
                    <a:pt x="626" y="93"/>
                  </a:lnTo>
                  <a:lnTo>
                    <a:pt x="626" y="93"/>
                  </a:lnTo>
                  <a:lnTo>
                    <a:pt x="639" y="98"/>
                  </a:lnTo>
                  <a:lnTo>
                    <a:pt x="652" y="106"/>
                  </a:lnTo>
                  <a:lnTo>
                    <a:pt x="665" y="113"/>
                  </a:lnTo>
                  <a:lnTo>
                    <a:pt x="676" y="122"/>
                  </a:lnTo>
                  <a:lnTo>
                    <a:pt x="689" y="107"/>
                  </a:lnTo>
                  <a:lnTo>
                    <a:pt x="689" y="107"/>
                  </a:lnTo>
                  <a:lnTo>
                    <a:pt x="693" y="103"/>
                  </a:lnTo>
                  <a:lnTo>
                    <a:pt x="693" y="103"/>
                  </a:lnTo>
                  <a:lnTo>
                    <a:pt x="696" y="101"/>
                  </a:lnTo>
                  <a:lnTo>
                    <a:pt x="701" y="101"/>
                  </a:lnTo>
                  <a:lnTo>
                    <a:pt x="705" y="102"/>
                  </a:lnTo>
                  <a:lnTo>
                    <a:pt x="708" y="104"/>
                  </a:lnTo>
                  <a:lnTo>
                    <a:pt x="708" y="104"/>
                  </a:lnTo>
                  <a:lnTo>
                    <a:pt x="708" y="104"/>
                  </a:lnTo>
                  <a:lnTo>
                    <a:pt x="716" y="114"/>
                  </a:lnTo>
                  <a:lnTo>
                    <a:pt x="723" y="122"/>
                  </a:lnTo>
                  <a:lnTo>
                    <a:pt x="730" y="132"/>
                  </a:lnTo>
                  <a:lnTo>
                    <a:pt x="736" y="142"/>
                  </a:lnTo>
                  <a:lnTo>
                    <a:pt x="736" y="142"/>
                  </a:lnTo>
                  <a:lnTo>
                    <a:pt x="741" y="153"/>
                  </a:lnTo>
                  <a:lnTo>
                    <a:pt x="747" y="163"/>
                  </a:lnTo>
                  <a:lnTo>
                    <a:pt x="751" y="174"/>
                  </a:lnTo>
                  <a:lnTo>
                    <a:pt x="754" y="184"/>
                  </a:lnTo>
                  <a:lnTo>
                    <a:pt x="755" y="184"/>
                  </a:lnTo>
                  <a:lnTo>
                    <a:pt x="755" y="184"/>
                  </a:lnTo>
                  <a:lnTo>
                    <a:pt x="755" y="188"/>
                  </a:lnTo>
                  <a:lnTo>
                    <a:pt x="754" y="192"/>
                  </a:lnTo>
                  <a:lnTo>
                    <a:pt x="752" y="196"/>
                  </a:lnTo>
                  <a:lnTo>
                    <a:pt x="748" y="199"/>
                  </a:lnTo>
                  <a:lnTo>
                    <a:pt x="748" y="199"/>
                  </a:lnTo>
                  <a:lnTo>
                    <a:pt x="743" y="201"/>
                  </a:lnTo>
                  <a:lnTo>
                    <a:pt x="723" y="204"/>
                  </a:lnTo>
                  <a:lnTo>
                    <a:pt x="723" y="204"/>
                  </a:lnTo>
                  <a:lnTo>
                    <a:pt x="725" y="218"/>
                  </a:lnTo>
                  <a:lnTo>
                    <a:pt x="726" y="232"/>
                  </a:lnTo>
                  <a:lnTo>
                    <a:pt x="726" y="232"/>
                  </a:lnTo>
                  <a:lnTo>
                    <a:pt x="725" y="248"/>
                  </a:lnTo>
                  <a:lnTo>
                    <a:pt x="723" y="262"/>
                  </a:lnTo>
                  <a:lnTo>
                    <a:pt x="743" y="265"/>
                  </a:lnTo>
                  <a:lnTo>
                    <a:pt x="743" y="265"/>
                  </a:lnTo>
                  <a:lnTo>
                    <a:pt x="748" y="267"/>
                  </a:lnTo>
                  <a:lnTo>
                    <a:pt x="748" y="267"/>
                  </a:lnTo>
                  <a:lnTo>
                    <a:pt x="752" y="270"/>
                  </a:lnTo>
                  <a:lnTo>
                    <a:pt x="754" y="273"/>
                  </a:lnTo>
                  <a:lnTo>
                    <a:pt x="755" y="277"/>
                  </a:lnTo>
                  <a:lnTo>
                    <a:pt x="755" y="281"/>
                  </a:lnTo>
                  <a:lnTo>
                    <a:pt x="754" y="281"/>
                  </a:lnTo>
                  <a:lnTo>
                    <a:pt x="754" y="281"/>
                  </a:lnTo>
                  <a:lnTo>
                    <a:pt x="751" y="292"/>
                  </a:lnTo>
                  <a:lnTo>
                    <a:pt x="747" y="303"/>
                  </a:lnTo>
                  <a:lnTo>
                    <a:pt x="741" y="313"/>
                  </a:lnTo>
                  <a:lnTo>
                    <a:pt x="736" y="323"/>
                  </a:lnTo>
                  <a:lnTo>
                    <a:pt x="736" y="323"/>
                  </a:lnTo>
                  <a:lnTo>
                    <a:pt x="730" y="334"/>
                  </a:lnTo>
                  <a:lnTo>
                    <a:pt x="723" y="344"/>
                  </a:lnTo>
                  <a:lnTo>
                    <a:pt x="716" y="352"/>
                  </a:lnTo>
                  <a:lnTo>
                    <a:pt x="708" y="361"/>
                  </a:lnTo>
                  <a:lnTo>
                    <a:pt x="708" y="361"/>
                  </a:lnTo>
                  <a:lnTo>
                    <a:pt x="708" y="361"/>
                  </a:lnTo>
                  <a:lnTo>
                    <a:pt x="705" y="363"/>
                  </a:lnTo>
                  <a:lnTo>
                    <a:pt x="701" y="364"/>
                  </a:lnTo>
                  <a:lnTo>
                    <a:pt x="696" y="364"/>
                  </a:lnTo>
                  <a:lnTo>
                    <a:pt x="693" y="362"/>
                  </a:lnTo>
                  <a:lnTo>
                    <a:pt x="693" y="362"/>
                  </a:lnTo>
                  <a:lnTo>
                    <a:pt x="689" y="359"/>
                  </a:lnTo>
                  <a:lnTo>
                    <a:pt x="689" y="359"/>
                  </a:lnTo>
                  <a:close/>
                  <a:moveTo>
                    <a:pt x="1086" y="540"/>
                  </a:moveTo>
                  <a:lnTo>
                    <a:pt x="1086" y="540"/>
                  </a:lnTo>
                  <a:lnTo>
                    <a:pt x="1085" y="553"/>
                  </a:lnTo>
                  <a:lnTo>
                    <a:pt x="1083" y="566"/>
                  </a:lnTo>
                  <a:lnTo>
                    <a:pt x="1081" y="577"/>
                  </a:lnTo>
                  <a:lnTo>
                    <a:pt x="1078" y="589"/>
                  </a:lnTo>
                  <a:lnTo>
                    <a:pt x="1078" y="589"/>
                  </a:lnTo>
                  <a:lnTo>
                    <a:pt x="1078" y="589"/>
                  </a:lnTo>
                  <a:lnTo>
                    <a:pt x="1076" y="593"/>
                  </a:lnTo>
                  <a:lnTo>
                    <a:pt x="1073" y="595"/>
                  </a:lnTo>
                  <a:lnTo>
                    <a:pt x="1069" y="597"/>
                  </a:lnTo>
                  <a:lnTo>
                    <a:pt x="1065" y="598"/>
                  </a:lnTo>
                  <a:lnTo>
                    <a:pt x="1065" y="598"/>
                  </a:lnTo>
                  <a:lnTo>
                    <a:pt x="1062" y="597"/>
                  </a:lnTo>
                  <a:lnTo>
                    <a:pt x="1059" y="596"/>
                  </a:lnTo>
                  <a:lnTo>
                    <a:pt x="1039" y="589"/>
                  </a:lnTo>
                  <a:lnTo>
                    <a:pt x="1039" y="589"/>
                  </a:lnTo>
                  <a:lnTo>
                    <a:pt x="1033" y="603"/>
                  </a:lnTo>
                  <a:lnTo>
                    <a:pt x="1025" y="616"/>
                  </a:lnTo>
                  <a:lnTo>
                    <a:pt x="1025" y="616"/>
                  </a:lnTo>
                  <a:lnTo>
                    <a:pt x="1016" y="629"/>
                  </a:lnTo>
                  <a:lnTo>
                    <a:pt x="1006" y="640"/>
                  </a:lnTo>
                  <a:lnTo>
                    <a:pt x="1022" y="655"/>
                  </a:lnTo>
                  <a:lnTo>
                    <a:pt x="1022" y="655"/>
                  </a:lnTo>
                  <a:lnTo>
                    <a:pt x="1024" y="657"/>
                  </a:lnTo>
                  <a:lnTo>
                    <a:pt x="1025" y="660"/>
                  </a:lnTo>
                  <a:lnTo>
                    <a:pt x="1025" y="660"/>
                  </a:lnTo>
                  <a:lnTo>
                    <a:pt x="1026" y="664"/>
                  </a:lnTo>
                  <a:lnTo>
                    <a:pt x="1026" y="668"/>
                  </a:lnTo>
                  <a:lnTo>
                    <a:pt x="1025" y="672"/>
                  </a:lnTo>
                  <a:lnTo>
                    <a:pt x="1023" y="675"/>
                  </a:lnTo>
                  <a:lnTo>
                    <a:pt x="1023" y="675"/>
                  </a:lnTo>
                  <a:lnTo>
                    <a:pt x="1023" y="675"/>
                  </a:lnTo>
                  <a:lnTo>
                    <a:pt x="1014" y="683"/>
                  </a:lnTo>
                  <a:lnTo>
                    <a:pt x="1003" y="691"/>
                  </a:lnTo>
                  <a:lnTo>
                    <a:pt x="993" y="698"/>
                  </a:lnTo>
                  <a:lnTo>
                    <a:pt x="982" y="704"/>
                  </a:lnTo>
                  <a:lnTo>
                    <a:pt x="982" y="704"/>
                  </a:lnTo>
                  <a:lnTo>
                    <a:pt x="971" y="709"/>
                  </a:lnTo>
                  <a:lnTo>
                    <a:pt x="958" y="714"/>
                  </a:lnTo>
                  <a:lnTo>
                    <a:pt x="947" y="718"/>
                  </a:lnTo>
                  <a:lnTo>
                    <a:pt x="935" y="721"/>
                  </a:lnTo>
                  <a:lnTo>
                    <a:pt x="935" y="721"/>
                  </a:lnTo>
                  <a:lnTo>
                    <a:pt x="935" y="721"/>
                  </a:lnTo>
                  <a:lnTo>
                    <a:pt x="931" y="721"/>
                  </a:lnTo>
                  <a:lnTo>
                    <a:pt x="927" y="719"/>
                  </a:lnTo>
                  <a:lnTo>
                    <a:pt x="924" y="717"/>
                  </a:lnTo>
                  <a:lnTo>
                    <a:pt x="921" y="713"/>
                  </a:lnTo>
                  <a:lnTo>
                    <a:pt x="921" y="713"/>
                  </a:lnTo>
                  <a:lnTo>
                    <a:pt x="919" y="708"/>
                  </a:lnTo>
                  <a:lnTo>
                    <a:pt x="916" y="686"/>
                  </a:lnTo>
                  <a:lnTo>
                    <a:pt x="916" y="686"/>
                  </a:lnTo>
                  <a:lnTo>
                    <a:pt x="901" y="688"/>
                  </a:lnTo>
                  <a:lnTo>
                    <a:pt x="886" y="688"/>
                  </a:lnTo>
                  <a:lnTo>
                    <a:pt x="870" y="687"/>
                  </a:lnTo>
                  <a:lnTo>
                    <a:pt x="855" y="684"/>
                  </a:lnTo>
                  <a:lnTo>
                    <a:pt x="850" y="705"/>
                  </a:lnTo>
                  <a:lnTo>
                    <a:pt x="850" y="705"/>
                  </a:lnTo>
                  <a:lnTo>
                    <a:pt x="848" y="710"/>
                  </a:lnTo>
                  <a:lnTo>
                    <a:pt x="848" y="710"/>
                  </a:lnTo>
                  <a:lnTo>
                    <a:pt x="845" y="713"/>
                  </a:lnTo>
                  <a:lnTo>
                    <a:pt x="842" y="715"/>
                  </a:lnTo>
                  <a:lnTo>
                    <a:pt x="837" y="716"/>
                  </a:lnTo>
                  <a:lnTo>
                    <a:pt x="833" y="716"/>
                  </a:lnTo>
                  <a:lnTo>
                    <a:pt x="833" y="716"/>
                  </a:lnTo>
                  <a:lnTo>
                    <a:pt x="833" y="716"/>
                  </a:lnTo>
                  <a:lnTo>
                    <a:pt x="821" y="712"/>
                  </a:lnTo>
                  <a:lnTo>
                    <a:pt x="810" y="707"/>
                  </a:lnTo>
                  <a:lnTo>
                    <a:pt x="799" y="701"/>
                  </a:lnTo>
                  <a:lnTo>
                    <a:pt x="789" y="695"/>
                  </a:lnTo>
                  <a:lnTo>
                    <a:pt x="789" y="695"/>
                  </a:lnTo>
                  <a:lnTo>
                    <a:pt x="777" y="687"/>
                  </a:lnTo>
                  <a:lnTo>
                    <a:pt x="768" y="680"/>
                  </a:lnTo>
                  <a:lnTo>
                    <a:pt x="759" y="672"/>
                  </a:lnTo>
                  <a:lnTo>
                    <a:pt x="750" y="663"/>
                  </a:lnTo>
                  <a:lnTo>
                    <a:pt x="750" y="663"/>
                  </a:lnTo>
                  <a:lnTo>
                    <a:pt x="750" y="663"/>
                  </a:lnTo>
                  <a:lnTo>
                    <a:pt x="748" y="660"/>
                  </a:lnTo>
                  <a:lnTo>
                    <a:pt x="747" y="655"/>
                  </a:lnTo>
                  <a:lnTo>
                    <a:pt x="748" y="651"/>
                  </a:lnTo>
                  <a:lnTo>
                    <a:pt x="750" y="647"/>
                  </a:lnTo>
                  <a:lnTo>
                    <a:pt x="750" y="647"/>
                  </a:lnTo>
                  <a:lnTo>
                    <a:pt x="751" y="645"/>
                  </a:lnTo>
                  <a:lnTo>
                    <a:pt x="753" y="642"/>
                  </a:lnTo>
                  <a:lnTo>
                    <a:pt x="770" y="629"/>
                  </a:lnTo>
                  <a:lnTo>
                    <a:pt x="770" y="629"/>
                  </a:lnTo>
                  <a:lnTo>
                    <a:pt x="761" y="617"/>
                  </a:lnTo>
                  <a:lnTo>
                    <a:pt x="753" y="604"/>
                  </a:lnTo>
                  <a:lnTo>
                    <a:pt x="747" y="589"/>
                  </a:lnTo>
                  <a:lnTo>
                    <a:pt x="741" y="575"/>
                  </a:lnTo>
                  <a:lnTo>
                    <a:pt x="721" y="581"/>
                  </a:lnTo>
                  <a:lnTo>
                    <a:pt x="721" y="581"/>
                  </a:lnTo>
                  <a:lnTo>
                    <a:pt x="719" y="582"/>
                  </a:lnTo>
                  <a:lnTo>
                    <a:pt x="716" y="582"/>
                  </a:lnTo>
                  <a:lnTo>
                    <a:pt x="716" y="582"/>
                  </a:lnTo>
                  <a:lnTo>
                    <a:pt x="711" y="581"/>
                  </a:lnTo>
                  <a:lnTo>
                    <a:pt x="708" y="579"/>
                  </a:lnTo>
                  <a:lnTo>
                    <a:pt x="705" y="576"/>
                  </a:lnTo>
                  <a:lnTo>
                    <a:pt x="703" y="572"/>
                  </a:lnTo>
                  <a:lnTo>
                    <a:pt x="703" y="572"/>
                  </a:lnTo>
                  <a:lnTo>
                    <a:pt x="701" y="560"/>
                  </a:lnTo>
                  <a:lnTo>
                    <a:pt x="700" y="547"/>
                  </a:lnTo>
                  <a:lnTo>
                    <a:pt x="699" y="535"/>
                  </a:lnTo>
                  <a:lnTo>
                    <a:pt x="700" y="523"/>
                  </a:lnTo>
                  <a:lnTo>
                    <a:pt x="700" y="523"/>
                  </a:lnTo>
                  <a:lnTo>
                    <a:pt x="701" y="511"/>
                  </a:lnTo>
                  <a:lnTo>
                    <a:pt x="702" y="497"/>
                  </a:lnTo>
                  <a:lnTo>
                    <a:pt x="705" y="486"/>
                  </a:lnTo>
                  <a:lnTo>
                    <a:pt x="708" y="474"/>
                  </a:lnTo>
                  <a:lnTo>
                    <a:pt x="708" y="474"/>
                  </a:lnTo>
                  <a:lnTo>
                    <a:pt x="708" y="474"/>
                  </a:lnTo>
                  <a:lnTo>
                    <a:pt x="710" y="470"/>
                  </a:lnTo>
                  <a:lnTo>
                    <a:pt x="713" y="468"/>
                  </a:lnTo>
                  <a:lnTo>
                    <a:pt x="717" y="466"/>
                  </a:lnTo>
                  <a:lnTo>
                    <a:pt x="721" y="465"/>
                  </a:lnTo>
                  <a:lnTo>
                    <a:pt x="721" y="465"/>
                  </a:lnTo>
                  <a:lnTo>
                    <a:pt x="726" y="467"/>
                  </a:lnTo>
                  <a:lnTo>
                    <a:pt x="747" y="474"/>
                  </a:lnTo>
                  <a:lnTo>
                    <a:pt x="747" y="474"/>
                  </a:lnTo>
                  <a:lnTo>
                    <a:pt x="753" y="460"/>
                  </a:lnTo>
                  <a:lnTo>
                    <a:pt x="760" y="447"/>
                  </a:lnTo>
                  <a:lnTo>
                    <a:pt x="760" y="447"/>
                  </a:lnTo>
                  <a:lnTo>
                    <a:pt x="769" y="434"/>
                  </a:lnTo>
                  <a:lnTo>
                    <a:pt x="779" y="423"/>
                  </a:lnTo>
                  <a:lnTo>
                    <a:pt x="764" y="408"/>
                  </a:lnTo>
                  <a:lnTo>
                    <a:pt x="764" y="408"/>
                  </a:lnTo>
                  <a:lnTo>
                    <a:pt x="760" y="403"/>
                  </a:lnTo>
                  <a:lnTo>
                    <a:pt x="760" y="403"/>
                  </a:lnTo>
                  <a:lnTo>
                    <a:pt x="759" y="399"/>
                  </a:lnTo>
                  <a:lnTo>
                    <a:pt x="759" y="395"/>
                  </a:lnTo>
                  <a:lnTo>
                    <a:pt x="760" y="391"/>
                  </a:lnTo>
                  <a:lnTo>
                    <a:pt x="763" y="388"/>
                  </a:lnTo>
                  <a:lnTo>
                    <a:pt x="763" y="388"/>
                  </a:lnTo>
                  <a:lnTo>
                    <a:pt x="763" y="388"/>
                  </a:lnTo>
                  <a:lnTo>
                    <a:pt x="772" y="380"/>
                  </a:lnTo>
                  <a:lnTo>
                    <a:pt x="782" y="372"/>
                  </a:lnTo>
                  <a:lnTo>
                    <a:pt x="793" y="365"/>
                  </a:lnTo>
                  <a:lnTo>
                    <a:pt x="804" y="359"/>
                  </a:lnTo>
                  <a:lnTo>
                    <a:pt x="804" y="359"/>
                  </a:lnTo>
                  <a:lnTo>
                    <a:pt x="815" y="354"/>
                  </a:lnTo>
                  <a:lnTo>
                    <a:pt x="826" y="349"/>
                  </a:lnTo>
                  <a:lnTo>
                    <a:pt x="839" y="346"/>
                  </a:lnTo>
                  <a:lnTo>
                    <a:pt x="850" y="343"/>
                  </a:lnTo>
                  <a:lnTo>
                    <a:pt x="850" y="343"/>
                  </a:lnTo>
                  <a:lnTo>
                    <a:pt x="854" y="343"/>
                  </a:lnTo>
                  <a:lnTo>
                    <a:pt x="858" y="344"/>
                  </a:lnTo>
                  <a:lnTo>
                    <a:pt x="862" y="346"/>
                  </a:lnTo>
                  <a:lnTo>
                    <a:pt x="864" y="350"/>
                  </a:lnTo>
                  <a:lnTo>
                    <a:pt x="864" y="350"/>
                  </a:lnTo>
                  <a:lnTo>
                    <a:pt x="865" y="352"/>
                  </a:lnTo>
                  <a:lnTo>
                    <a:pt x="866" y="355"/>
                  </a:lnTo>
                  <a:lnTo>
                    <a:pt x="869" y="377"/>
                  </a:lnTo>
                  <a:lnTo>
                    <a:pt x="869" y="377"/>
                  </a:lnTo>
                  <a:lnTo>
                    <a:pt x="885" y="374"/>
                  </a:lnTo>
                  <a:lnTo>
                    <a:pt x="900" y="374"/>
                  </a:lnTo>
                  <a:lnTo>
                    <a:pt x="915" y="377"/>
                  </a:lnTo>
                  <a:lnTo>
                    <a:pt x="931" y="379"/>
                  </a:lnTo>
                  <a:lnTo>
                    <a:pt x="936" y="358"/>
                  </a:lnTo>
                  <a:lnTo>
                    <a:pt x="936" y="358"/>
                  </a:lnTo>
                  <a:lnTo>
                    <a:pt x="936" y="356"/>
                  </a:lnTo>
                  <a:lnTo>
                    <a:pt x="938" y="353"/>
                  </a:lnTo>
                  <a:lnTo>
                    <a:pt x="938" y="353"/>
                  </a:lnTo>
                  <a:lnTo>
                    <a:pt x="940" y="350"/>
                  </a:lnTo>
                  <a:lnTo>
                    <a:pt x="944" y="348"/>
                  </a:lnTo>
                  <a:lnTo>
                    <a:pt x="948" y="347"/>
                  </a:lnTo>
                  <a:lnTo>
                    <a:pt x="952" y="347"/>
                  </a:lnTo>
                  <a:lnTo>
                    <a:pt x="952" y="347"/>
                  </a:lnTo>
                  <a:lnTo>
                    <a:pt x="952" y="347"/>
                  </a:lnTo>
                  <a:lnTo>
                    <a:pt x="963" y="351"/>
                  </a:lnTo>
                  <a:lnTo>
                    <a:pt x="976" y="356"/>
                  </a:lnTo>
                  <a:lnTo>
                    <a:pt x="986" y="362"/>
                  </a:lnTo>
                  <a:lnTo>
                    <a:pt x="997" y="368"/>
                  </a:lnTo>
                  <a:lnTo>
                    <a:pt x="997" y="368"/>
                  </a:lnTo>
                  <a:lnTo>
                    <a:pt x="1007" y="376"/>
                  </a:lnTo>
                  <a:lnTo>
                    <a:pt x="1018" y="384"/>
                  </a:lnTo>
                  <a:lnTo>
                    <a:pt x="1027" y="392"/>
                  </a:lnTo>
                  <a:lnTo>
                    <a:pt x="1035" y="400"/>
                  </a:lnTo>
                  <a:lnTo>
                    <a:pt x="1035" y="400"/>
                  </a:lnTo>
                  <a:lnTo>
                    <a:pt x="1035" y="400"/>
                  </a:lnTo>
                  <a:lnTo>
                    <a:pt x="1037" y="404"/>
                  </a:lnTo>
                  <a:lnTo>
                    <a:pt x="1038" y="408"/>
                  </a:lnTo>
                  <a:lnTo>
                    <a:pt x="1038" y="412"/>
                  </a:lnTo>
                  <a:lnTo>
                    <a:pt x="1036" y="416"/>
                  </a:lnTo>
                  <a:lnTo>
                    <a:pt x="1036" y="416"/>
                  </a:lnTo>
                  <a:lnTo>
                    <a:pt x="1032" y="421"/>
                  </a:lnTo>
                  <a:lnTo>
                    <a:pt x="1016" y="434"/>
                  </a:lnTo>
                  <a:lnTo>
                    <a:pt x="1016" y="434"/>
                  </a:lnTo>
                  <a:lnTo>
                    <a:pt x="1025" y="446"/>
                  </a:lnTo>
                  <a:lnTo>
                    <a:pt x="1032" y="459"/>
                  </a:lnTo>
                  <a:lnTo>
                    <a:pt x="1038" y="474"/>
                  </a:lnTo>
                  <a:lnTo>
                    <a:pt x="1043" y="488"/>
                  </a:lnTo>
                  <a:lnTo>
                    <a:pt x="1064" y="482"/>
                  </a:lnTo>
                  <a:lnTo>
                    <a:pt x="1064" y="482"/>
                  </a:lnTo>
                  <a:lnTo>
                    <a:pt x="1067" y="481"/>
                  </a:lnTo>
                  <a:lnTo>
                    <a:pt x="1070" y="481"/>
                  </a:lnTo>
                  <a:lnTo>
                    <a:pt x="1070" y="481"/>
                  </a:lnTo>
                  <a:lnTo>
                    <a:pt x="1074" y="482"/>
                  </a:lnTo>
                  <a:lnTo>
                    <a:pt x="1078" y="484"/>
                  </a:lnTo>
                  <a:lnTo>
                    <a:pt x="1081" y="487"/>
                  </a:lnTo>
                  <a:lnTo>
                    <a:pt x="1082" y="491"/>
                  </a:lnTo>
                  <a:lnTo>
                    <a:pt x="1082" y="491"/>
                  </a:lnTo>
                  <a:lnTo>
                    <a:pt x="1082" y="491"/>
                  </a:lnTo>
                  <a:lnTo>
                    <a:pt x="1084" y="503"/>
                  </a:lnTo>
                  <a:lnTo>
                    <a:pt x="1086" y="516"/>
                  </a:lnTo>
                  <a:lnTo>
                    <a:pt x="1086" y="528"/>
                  </a:lnTo>
                  <a:lnTo>
                    <a:pt x="1086" y="540"/>
                  </a:lnTo>
                  <a:lnTo>
                    <a:pt x="1086" y="5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2000" kern="0">
                <a:solidFill>
                  <a:sysClr val="windowText" lastClr="000000"/>
                </a:solidFill>
                <a:latin typeface="MS PGothic" charset="-128"/>
                <a:ea typeface="MS PGothic" charset="-128"/>
                <a:cs typeface="MS PGothic" charset="-128"/>
              </a:endParaRPr>
            </a:p>
          </p:txBody>
        </p:sp>
      </p:grpSp>
      <p:sp>
        <p:nvSpPr>
          <p:cNvPr id="273" name="テキスト ボックス 387"/>
          <p:cNvSpPr txBox="1"/>
          <p:nvPr/>
        </p:nvSpPr>
        <p:spPr>
          <a:xfrm>
            <a:off x="5764452" y="2476820"/>
            <a:ext cx="709291" cy="246217"/>
          </a:xfrm>
          <a:prstGeom prst="rect">
            <a:avLst/>
          </a:prstGeom>
          <a:noFill/>
        </p:spPr>
        <p:txBody>
          <a:bodyPr wrap="square" lIns="91436" tIns="45718" rIns="91436" bIns="45718" rtlCol="0">
            <a:spAutoFit/>
          </a:bodyPr>
          <a:lstStyle/>
          <a:p>
            <a:pPr algn="ctr"/>
            <a:r>
              <a:rPr kumimoji="1" lang="ja-JP" altLang="en-US" sz="1000" dirty="0" smtClean="0">
                <a:solidFill>
                  <a:schemeClr val="tx2">
                    <a:lumMod val="75000"/>
                  </a:schemeClr>
                </a:solidFill>
                <a:latin typeface="MS PGothic" charset="-128"/>
                <a:ea typeface="MS PGothic" charset="-128"/>
                <a:cs typeface="MS PGothic" charset="-128"/>
              </a:rPr>
              <a:t>ハッシュ</a:t>
            </a:r>
            <a:endParaRPr kumimoji="1" lang="ja-JP" altLang="en-US" sz="1000" dirty="0">
              <a:solidFill>
                <a:schemeClr val="tx2">
                  <a:lumMod val="75000"/>
                </a:schemeClr>
              </a:solidFill>
              <a:latin typeface="MS PGothic" charset="-128"/>
              <a:ea typeface="MS PGothic" charset="-128"/>
              <a:cs typeface="MS PGothic" charset="-128"/>
            </a:endParaRPr>
          </a:p>
        </p:txBody>
      </p:sp>
      <p:sp>
        <p:nvSpPr>
          <p:cNvPr id="274" name="テキスト ボックス 387"/>
          <p:cNvSpPr txBox="1"/>
          <p:nvPr/>
        </p:nvSpPr>
        <p:spPr>
          <a:xfrm>
            <a:off x="6381449" y="2442147"/>
            <a:ext cx="1321494" cy="369328"/>
          </a:xfrm>
          <a:prstGeom prst="rect">
            <a:avLst/>
          </a:prstGeom>
          <a:noFill/>
        </p:spPr>
        <p:txBody>
          <a:bodyPr wrap="square" lIns="91436" tIns="45718" rIns="91436" bIns="45718" rtlCol="0">
            <a:spAutoFit/>
          </a:bodyPr>
          <a:lstStyle/>
          <a:p>
            <a:pPr algn="ctr"/>
            <a:r>
              <a:rPr kumimoji="1" lang="ja-JP" altLang="en-US" sz="900" dirty="0" smtClean="0">
                <a:solidFill>
                  <a:schemeClr val="bg2"/>
                </a:solidFill>
                <a:latin typeface="MS PGothic" charset="-128"/>
                <a:ea typeface="MS PGothic" charset="-128"/>
                <a:cs typeface="MS PGothic" charset="-128"/>
              </a:rPr>
              <a:t>ファジー</a:t>
            </a:r>
            <a:endParaRPr kumimoji="1" lang="en-US" altLang="ja-JP" sz="900" dirty="0" smtClean="0">
              <a:solidFill>
                <a:schemeClr val="bg2"/>
              </a:solidFill>
              <a:latin typeface="MS PGothic" charset="-128"/>
              <a:ea typeface="MS PGothic" charset="-128"/>
              <a:cs typeface="MS PGothic" charset="-128"/>
            </a:endParaRPr>
          </a:p>
          <a:p>
            <a:pPr algn="ctr"/>
            <a:r>
              <a:rPr kumimoji="1" lang="ja-JP" altLang="en-US" sz="900" dirty="0" smtClean="0">
                <a:solidFill>
                  <a:schemeClr val="bg2"/>
                </a:solidFill>
                <a:latin typeface="MS PGothic" charset="-128"/>
                <a:ea typeface="MS PGothic" charset="-128"/>
                <a:cs typeface="MS PGothic" charset="-128"/>
              </a:rPr>
              <a:t>フィンガープリント</a:t>
            </a:r>
            <a:endParaRPr kumimoji="1" lang="ja-JP" altLang="en-US" sz="900" dirty="0">
              <a:solidFill>
                <a:schemeClr val="bg2"/>
              </a:solidFill>
              <a:latin typeface="MS PGothic" charset="-128"/>
              <a:ea typeface="MS PGothic" charset="-128"/>
              <a:cs typeface="MS PGothic" charset="-128"/>
            </a:endParaRPr>
          </a:p>
        </p:txBody>
      </p:sp>
      <p:sp>
        <p:nvSpPr>
          <p:cNvPr id="275" name="テキスト ボックス 387"/>
          <p:cNvSpPr txBox="1"/>
          <p:nvPr/>
        </p:nvSpPr>
        <p:spPr>
          <a:xfrm>
            <a:off x="7455084" y="2484168"/>
            <a:ext cx="1017483" cy="230828"/>
          </a:xfrm>
          <a:prstGeom prst="rect">
            <a:avLst/>
          </a:prstGeom>
          <a:noFill/>
        </p:spPr>
        <p:txBody>
          <a:bodyPr wrap="square" lIns="91436" tIns="45718" rIns="91436" bIns="45718" rtlCol="0">
            <a:spAutoFit/>
          </a:bodyPr>
          <a:lstStyle/>
          <a:p>
            <a:pPr algn="ctr"/>
            <a:r>
              <a:rPr kumimoji="1" lang="ja-JP" altLang="en-US" sz="900" dirty="0" smtClean="0">
                <a:solidFill>
                  <a:schemeClr val="accent5">
                    <a:lumMod val="75000"/>
                  </a:schemeClr>
                </a:solidFill>
                <a:latin typeface="MS PGothic" charset="-128"/>
                <a:ea typeface="MS PGothic" charset="-128"/>
                <a:cs typeface="MS PGothic" charset="-128"/>
              </a:rPr>
              <a:t>ヒューリスティック</a:t>
            </a:r>
            <a:endParaRPr kumimoji="1" lang="ja-JP" altLang="en-US" sz="900" dirty="0">
              <a:solidFill>
                <a:schemeClr val="accent5">
                  <a:lumMod val="75000"/>
                </a:schemeClr>
              </a:solidFill>
              <a:latin typeface="MS PGothic" charset="-128"/>
              <a:ea typeface="MS PGothic" charset="-128"/>
              <a:cs typeface="MS PGothic" charset="-128"/>
            </a:endParaRPr>
          </a:p>
        </p:txBody>
      </p:sp>
      <p:grpSp>
        <p:nvGrpSpPr>
          <p:cNvPr id="277" name="Group 365"/>
          <p:cNvGrpSpPr/>
          <p:nvPr/>
        </p:nvGrpSpPr>
        <p:grpSpPr>
          <a:xfrm>
            <a:off x="6873361" y="1292478"/>
            <a:ext cx="240271" cy="247637"/>
            <a:chOff x="5821845" y="3728590"/>
            <a:chExt cx="491166" cy="443394"/>
          </a:xfrm>
          <a:solidFill>
            <a:srgbClr val="FFAB60"/>
          </a:solidFill>
        </p:grpSpPr>
        <p:sp>
          <p:nvSpPr>
            <p:cNvPr id="278" name="Freeform 171"/>
            <p:cNvSpPr>
              <a:spLocks/>
            </p:cNvSpPr>
            <p:nvPr/>
          </p:nvSpPr>
          <p:spPr bwMode="auto">
            <a:xfrm>
              <a:off x="5821845" y="3895796"/>
              <a:ext cx="491166" cy="276188"/>
            </a:xfrm>
            <a:custGeom>
              <a:avLst/>
              <a:gdLst>
                <a:gd name="T0" fmla="*/ 459 w 660"/>
                <a:gd name="T1" fmla="*/ 77 h 371"/>
                <a:gd name="T2" fmla="*/ 130 w 660"/>
                <a:gd name="T3" fmla="*/ 144 h 371"/>
                <a:gd name="T4" fmla="*/ 29 w 660"/>
                <a:gd name="T5" fmla="*/ 113 h 371"/>
                <a:gd name="T6" fmla="*/ 22 w 660"/>
                <a:gd name="T7" fmla="*/ 113 h 371"/>
                <a:gd name="T8" fmla="*/ 22 w 660"/>
                <a:gd name="T9" fmla="*/ 115 h 371"/>
                <a:gd name="T10" fmla="*/ 0 w 660"/>
                <a:gd name="T11" fmla="*/ 117 h 371"/>
                <a:gd name="T12" fmla="*/ 0 w 660"/>
                <a:gd name="T13" fmla="*/ 259 h 371"/>
                <a:gd name="T14" fmla="*/ 3 w 660"/>
                <a:gd name="T15" fmla="*/ 272 h 371"/>
                <a:gd name="T16" fmla="*/ 10 w 660"/>
                <a:gd name="T17" fmla="*/ 283 h 371"/>
                <a:gd name="T18" fmla="*/ 22 w 660"/>
                <a:gd name="T19" fmla="*/ 291 h 371"/>
                <a:gd name="T20" fmla="*/ 35 w 660"/>
                <a:gd name="T21" fmla="*/ 294 h 371"/>
                <a:gd name="T22" fmla="*/ 261 w 660"/>
                <a:gd name="T23" fmla="*/ 318 h 371"/>
                <a:gd name="T24" fmla="*/ 211 w 660"/>
                <a:gd name="T25" fmla="*/ 318 h 371"/>
                <a:gd name="T26" fmla="*/ 200 w 660"/>
                <a:gd name="T27" fmla="*/ 321 h 371"/>
                <a:gd name="T28" fmla="*/ 192 w 660"/>
                <a:gd name="T29" fmla="*/ 326 h 371"/>
                <a:gd name="T30" fmla="*/ 186 w 660"/>
                <a:gd name="T31" fmla="*/ 334 h 371"/>
                <a:gd name="T32" fmla="*/ 184 w 660"/>
                <a:gd name="T33" fmla="*/ 344 h 371"/>
                <a:gd name="T34" fmla="*/ 185 w 660"/>
                <a:gd name="T35" fmla="*/ 349 h 371"/>
                <a:gd name="T36" fmla="*/ 189 w 660"/>
                <a:gd name="T37" fmla="*/ 359 h 371"/>
                <a:gd name="T38" fmla="*/ 196 w 660"/>
                <a:gd name="T39" fmla="*/ 365 h 371"/>
                <a:gd name="T40" fmla="*/ 205 w 660"/>
                <a:gd name="T41" fmla="*/ 369 h 371"/>
                <a:gd name="T42" fmla="*/ 448 w 660"/>
                <a:gd name="T43" fmla="*/ 371 h 371"/>
                <a:gd name="T44" fmla="*/ 453 w 660"/>
                <a:gd name="T45" fmla="*/ 369 h 371"/>
                <a:gd name="T46" fmla="*/ 464 w 660"/>
                <a:gd name="T47" fmla="*/ 365 h 371"/>
                <a:gd name="T48" fmla="*/ 471 w 660"/>
                <a:gd name="T49" fmla="*/ 359 h 371"/>
                <a:gd name="T50" fmla="*/ 475 w 660"/>
                <a:gd name="T51" fmla="*/ 349 h 371"/>
                <a:gd name="T52" fmla="*/ 475 w 660"/>
                <a:gd name="T53" fmla="*/ 344 h 371"/>
                <a:gd name="T54" fmla="*/ 474 w 660"/>
                <a:gd name="T55" fmla="*/ 334 h 371"/>
                <a:gd name="T56" fmla="*/ 467 w 660"/>
                <a:gd name="T57" fmla="*/ 326 h 371"/>
                <a:gd name="T58" fmla="*/ 459 w 660"/>
                <a:gd name="T59" fmla="*/ 321 h 371"/>
                <a:gd name="T60" fmla="*/ 448 w 660"/>
                <a:gd name="T61" fmla="*/ 318 h 371"/>
                <a:gd name="T62" fmla="*/ 395 w 660"/>
                <a:gd name="T63" fmla="*/ 294 h 371"/>
                <a:gd name="T64" fmla="*/ 625 w 660"/>
                <a:gd name="T65" fmla="*/ 294 h 371"/>
                <a:gd name="T66" fmla="*/ 638 w 660"/>
                <a:gd name="T67" fmla="*/ 291 h 371"/>
                <a:gd name="T68" fmla="*/ 649 w 660"/>
                <a:gd name="T69" fmla="*/ 283 h 371"/>
                <a:gd name="T70" fmla="*/ 657 w 660"/>
                <a:gd name="T71" fmla="*/ 272 h 371"/>
                <a:gd name="T72" fmla="*/ 660 w 660"/>
                <a:gd name="T73" fmla="*/ 259 h 371"/>
                <a:gd name="T74" fmla="*/ 660 w 660"/>
                <a:gd name="T75" fmla="*/ 0 h 371"/>
                <a:gd name="T76" fmla="*/ 631 w 660"/>
                <a:gd name="T77" fmla="*/ 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0" h="371">
                  <a:moveTo>
                    <a:pt x="631" y="5"/>
                  </a:moveTo>
                  <a:lnTo>
                    <a:pt x="459" y="77"/>
                  </a:lnTo>
                  <a:lnTo>
                    <a:pt x="285" y="28"/>
                  </a:lnTo>
                  <a:lnTo>
                    <a:pt x="130" y="144"/>
                  </a:lnTo>
                  <a:lnTo>
                    <a:pt x="29" y="116"/>
                  </a:lnTo>
                  <a:lnTo>
                    <a:pt x="29" y="113"/>
                  </a:lnTo>
                  <a:lnTo>
                    <a:pt x="29" y="113"/>
                  </a:lnTo>
                  <a:lnTo>
                    <a:pt x="22" y="113"/>
                  </a:lnTo>
                  <a:lnTo>
                    <a:pt x="22" y="113"/>
                  </a:lnTo>
                  <a:lnTo>
                    <a:pt x="22" y="115"/>
                  </a:lnTo>
                  <a:lnTo>
                    <a:pt x="22" y="115"/>
                  </a:lnTo>
                  <a:lnTo>
                    <a:pt x="0" y="117"/>
                  </a:lnTo>
                  <a:lnTo>
                    <a:pt x="0" y="259"/>
                  </a:lnTo>
                  <a:lnTo>
                    <a:pt x="0" y="259"/>
                  </a:lnTo>
                  <a:lnTo>
                    <a:pt x="0" y="266"/>
                  </a:lnTo>
                  <a:lnTo>
                    <a:pt x="3" y="272"/>
                  </a:lnTo>
                  <a:lnTo>
                    <a:pt x="6" y="278"/>
                  </a:lnTo>
                  <a:lnTo>
                    <a:pt x="10" y="283"/>
                  </a:lnTo>
                  <a:lnTo>
                    <a:pt x="15" y="287"/>
                  </a:lnTo>
                  <a:lnTo>
                    <a:pt x="22" y="291"/>
                  </a:lnTo>
                  <a:lnTo>
                    <a:pt x="29" y="293"/>
                  </a:lnTo>
                  <a:lnTo>
                    <a:pt x="35" y="294"/>
                  </a:lnTo>
                  <a:lnTo>
                    <a:pt x="261" y="294"/>
                  </a:lnTo>
                  <a:lnTo>
                    <a:pt x="261" y="318"/>
                  </a:lnTo>
                  <a:lnTo>
                    <a:pt x="211" y="318"/>
                  </a:lnTo>
                  <a:lnTo>
                    <a:pt x="211" y="318"/>
                  </a:lnTo>
                  <a:lnTo>
                    <a:pt x="205" y="318"/>
                  </a:lnTo>
                  <a:lnTo>
                    <a:pt x="200" y="321"/>
                  </a:lnTo>
                  <a:lnTo>
                    <a:pt x="196" y="322"/>
                  </a:lnTo>
                  <a:lnTo>
                    <a:pt x="192" y="326"/>
                  </a:lnTo>
                  <a:lnTo>
                    <a:pt x="189" y="330"/>
                  </a:lnTo>
                  <a:lnTo>
                    <a:pt x="186" y="334"/>
                  </a:lnTo>
                  <a:lnTo>
                    <a:pt x="185" y="338"/>
                  </a:lnTo>
                  <a:lnTo>
                    <a:pt x="184" y="344"/>
                  </a:lnTo>
                  <a:lnTo>
                    <a:pt x="184" y="344"/>
                  </a:lnTo>
                  <a:lnTo>
                    <a:pt x="185" y="349"/>
                  </a:lnTo>
                  <a:lnTo>
                    <a:pt x="186" y="355"/>
                  </a:lnTo>
                  <a:lnTo>
                    <a:pt x="189" y="359"/>
                  </a:lnTo>
                  <a:lnTo>
                    <a:pt x="192" y="363"/>
                  </a:lnTo>
                  <a:lnTo>
                    <a:pt x="196" y="365"/>
                  </a:lnTo>
                  <a:lnTo>
                    <a:pt x="200" y="368"/>
                  </a:lnTo>
                  <a:lnTo>
                    <a:pt x="205" y="369"/>
                  </a:lnTo>
                  <a:lnTo>
                    <a:pt x="211" y="371"/>
                  </a:lnTo>
                  <a:lnTo>
                    <a:pt x="448" y="371"/>
                  </a:lnTo>
                  <a:lnTo>
                    <a:pt x="448" y="371"/>
                  </a:lnTo>
                  <a:lnTo>
                    <a:pt x="453" y="369"/>
                  </a:lnTo>
                  <a:lnTo>
                    <a:pt x="459" y="368"/>
                  </a:lnTo>
                  <a:lnTo>
                    <a:pt x="464" y="365"/>
                  </a:lnTo>
                  <a:lnTo>
                    <a:pt x="467" y="363"/>
                  </a:lnTo>
                  <a:lnTo>
                    <a:pt x="471" y="359"/>
                  </a:lnTo>
                  <a:lnTo>
                    <a:pt x="474" y="355"/>
                  </a:lnTo>
                  <a:lnTo>
                    <a:pt x="475" y="349"/>
                  </a:lnTo>
                  <a:lnTo>
                    <a:pt x="475" y="344"/>
                  </a:lnTo>
                  <a:lnTo>
                    <a:pt x="475" y="344"/>
                  </a:lnTo>
                  <a:lnTo>
                    <a:pt x="475" y="338"/>
                  </a:lnTo>
                  <a:lnTo>
                    <a:pt x="474" y="334"/>
                  </a:lnTo>
                  <a:lnTo>
                    <a:pt x="471" y="330"/>
                  </a:lnTo>
                  <a:lnTo>
                    <a:pt x="467" y="326"/>
                  </a:lnTo>
                  <a:lnTo>
                    <a:pt x="464" y="322"/>
                  </a:lnTo>
                  <a:lnTo>
                    <a:pt x="459" y="321"/>
                  </a:lnTo>
                  <a:lnTo>
                    <a:pt x="453" y="318"/>
                  </a:lnTo>
                  <a:lnTo>
                    <a:pt x="448" y="318"/>
                  </a:lnTo>
                  <a:lnTo>
                    <a:pt x="395" y="318"/>
                  </a:lnTo>
                  <a:lnTo>
                    <a:pt x="395" y="294"/>
                  </a:lnTo>
                  <a:lnTo>
                    <a:pt x="625" y="294"/>
                  </a:lnTo>
                  <a:lnTo>
                    <a:pt x="625" y="294"/>
                  </a:lnTo>
                  <a:lnTo>
                    <a:pt x="631" y="293"/>
                  </a:lnTo>
                  <a:lnTo>
                    <a:pt x="638" y="291"/>
                  </a:lnTo>
                  <a:lnTo>
                    <a:pt x="643" y="287"/>
                  </a:lnTo>
                  <a:lnTo>
                    <a:pt x="649" y="283"/>
                  </a:lnTo>
                  <a:lnTo>
                    <a:pt x="654" y="278"/>
                  </a:lnTo>
                  <a:lnTo>
                    <a:pt x="657" y="272"/>
                  </a:lnTo>
                  <a:lnTo>
                    <a:pt x="660" y="266"/>
                  </a:lnTo>
                  <a:lnTo>
                    <a:pt x="660" y="259"/>
                  </a:lnTo>
                  <a:lnTo>
                    <a:pt x="660" y="0"/>
                  </a:lnTo>
                  <a:lnTo>
                    <a:pt x="660" y="0"/>
                  </a:lnTo>
                  <a:lnTo>
                    <a:pt x="631" y="4"/>
                  </a:lnTo>
                  <a:lnTo>
                    <a:pt x="631"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000" dirty="0">
                <a:solidFill>
                  <a:srgbClr val="FFFFFF"/>
                </a:solidFill>
                <a:latin typeface="MS PGothic" charset="-128"/>
                <a:ea typeface="MS PGothic" charset="-128"/>
                <a:cs typeface="MS PGothic" charset="-128"/>
              </a:endParaRPr>
            </a:p>
          </p:txBody>
        </p:sp>
        <p:sp>
          <p:nvSpPr>
            <p:cNvPr id="279" name="Freeform 172"/>
            <p:cNvSpPr>
              <a:spLocks/>
            </p:cNvSpPr>
            <p:nvPr/>
          </p:nvSpPr>
          <p:spPr bwMode="auto">
            <a:xfrm>
              <a:off x="5821845" y="3728590"/>
              <a:ext cx="491166" cy="226922"/>
            </a:xfrm>
            <a:custGeom>
              <a:avLst/>
              <a:gdLst>
                <a:gd name="T0" fmla="*/ 625 w 660"/>
                <a:gd name="T1" fmla="*/ 0 h 304"/>
                <a:gd name="T2" fmla="*/ 35 w 660"/>
                <a:gd name="T3" fmla="*/ 0 h 304"/>
                <a:gd name="T4" fmla="*/ 35 w 660"/>
                <a:gd name="T5" fmla="*/ 0 h 304"/>
                <a:gd name="T6" fmla="*/ 29 w 660"/>
                <a:gd name="T7" fmla="*/ 0 h 304"/>
                <a:gd name="T8" fmla="*/ 22 w 660"/>
                <a:gd name="T9" fmla="*/ 3 h 304"/>
                <a:gd name="T10" fmla="*/ 15 w 660"/>
                <a:gd name="T11" fmla="*/ 6 h 304"/>
                <a:gd name="T12" fmla="*/ 10 w 660"/>
                <a:gd name="T13" fmla="*/ 10 h 304"/>
                <a:gd name="T14" fmla="*/ 6 w 660"/>
                <a:gd name="T15" fmla="*/ 15 h 304"/>
                <a:gd name="T16" fmla="*/ 3 w 660"/>
                <a:gd name="T17" fmla="*/ 20 h 304"/>
                <a:gd name="T18" fmla="*/ 0 w 660"/>
                <a:gd name="T19" fmla="*/ 27 h 304"/>
                <a:gd name="T20" fmla="*/ 0 w 660"/>
                <a:gd name="T21" fmla="*/ 34 h 304"/>
                <a:gd name="T22" fmla="*/ 0 w 660"/>
                <a:gd name="T23" fmla="*/ 278 h 304"/>
                <a:gd name="T24" fmla="*/ 0 w 660"/>
                <a:gd name="T25" fmla="*/ 278 h 304"/>
                <a:gd name="T26" fmla="*/ 29 w 660"/>
                <a:gd name="T27" fmla="*/ 273 h 304"/>
                <a:gd name="T28" fmla="*/ 29 w 660"/>
                <a:gd name="T29" fmla="*/ 273 h 304"/>
                <a:gd name="T30" fmla="*/ 136 w 660"/>
                <a:gd name="T31" fmla="*/ 304 h 304"/>
                <a:gd name="T32" fmla="*/ 293 w 660"/>
                <a:gd name="T33" fmla="*/ 188 h 304"/>
                <a:gd name="T34" fmla="*/ 463 w 660"/>
                <a:gd name="T35" fmla="*/ 233 h 304"/>
                <a:gd name="T36" fmla="*/ 635 w 660"/>
                <a:gd name="T37" fmla="*/ 163 h 304"/>
                <a:gd name="T38" fmla="*/ 635 w 660"/>
                <a:gd name="T39" fmla="*/ 163 h 304"/>
                <a:gd name="T40" fmla="*/ 660 w 660"/>
                <a:gd name="T41" fmla="*/ 161 h 304"/>
                <a:gd name="T42" fmla="*/ 660 w 660"/>
                <a:gd name="T43" fmla="*/ 34 h 304"/>
                <a:gd name="T44" fmla="*/ 660 w 660"/>
                <a:gd name="T45" fmla="*/ 34 h 304"/>
                <a:gd name="T46" fmla="*/ 660 w 660"/>
                <a:gd name="T47" fmla="*/ 27 h 304"/>
                <a:gd name="T48" fmla="*/ 657 w 660"/>
                <a:gd name="T49" fmla="*/ 20 h 304"/>
                <a:gd name="T50" fmla="*/ 654 w 660"/>
                <a:gd name="T51" fmla="*/ 15 h 304"/>
                <a:gd name="T52" fmla="*/ 649 w 660"/>
                <a:gd name="T53" fmla="*/ 10 h 304"/>
                <a:gd name="T54" fmla="*/ 643 w 660"/>
                <a:gd name="T55" fmla="*/ 6 h 304"/>
                <a:gd name="T56" fmla="*/ 638 w 660"/>
                <a:gd name="T57" fmla="*/ 3 h 304"/>
                <a:gd name="T58" fmla="*/ 631 w 660"/>
                <a:gd name="T59" fmla="*/ 0 h 304"/>
                <a:gd name="T60" fmla="*/ 625 w 660"/>
                <a:gd name="T61" fmla="*/ 0 h 304"/>
                <a:gd name="T62" fmla="*/ 625 w 660"/>
                <a:gd name="T6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0" h="304">
                  <a:moveTo>
                    <a:pt x="625" y="0"/>
                  </a:moveTo>
                  <a:lnTo>
                    <a:pt x="35" y="0"/>
                  </a:lnTo>
                  <a:lnTo>
                    <a:pt x="35" y="0"/>
                  </a:lnTo>
                  <a:lnTo>
                    <a:pt x="29" y="0"/>
                  </a:lnTo>
                  <a:lnTo>
                    <a:pt x="22" y="3"/>
                  </a:lnTo>
                  <a:lnTo>
                    <a:pt x="15" y="6"/>
                  </a:lnTo>
                  <a:lnTo>
                    <a:pt x="10" y="10"/>
                  </a:lnTo>
                  <a:lnTo>
                    <a:pt x="6" y="15"/>
                  </a:lnTo>
                  <a:lnTo>
                    <a:pt x="3" y="20"/>
                  </a:lnTo>
                  <a:lnTo>
                    <a:pt x="0" y="27"/>
                  </a:lnTo>
                  <a:lnTo>
                    <a:pt x="0" y="34"/>
                  </a:lnTo>
                  <a:lnTo>
                    <a:pt x="0" y="278"/>
                  </a:lnTo>
                  <a:lnTo>
                    <a:pt x="0" y="278"/>
                  </a:lnTo>
                  <a:lnTo>
                    <a:pt x="29" y="273"/>
                  </a:lnTo>
                  <a:lnTo>
                    <a:pt x="29" y="273"/>
                  </a:lnTo>
                  <a:lnTo>
                    <a:pt x="136" y="304"/>
                  </a:lnTo>
                  <a:lnTo>
                    <a:pt x="293" y="188"/>
                  </a:lnTo>
                  <a:lnTo>
                    <a:pt x="463" y="233"/>
                  </a:lnTo>
                  <a:lnTo>
                    <a:pt x="635" y="163"/>
                  </a:lnTo>
                  <a:lnTo>
                    <a:pt x="635" y="163"/>
                  </a:lnTo>
                  <a:lnTo>
                    <a:pt x="660" y="161"/>
                  </a:lnTo>
                  <a:lnTo>
                    <a:pt x="660" y="34"/>
                  </a:lnTo>
                  <a:lnTo>
                    <a:pt x="660" y="34"/>
                  </a:lnTo>
                  <a:lnTo>
                    <a:pt x="660" y="27"/>
                  </a:lnTo>
                  <a:lnTo>
                    <a:pt x="657" y="20"/>
                  </a:lnTo>
                  <a:lnTo>
                    <a:pt x="654" y="15"/>
                  </a:lnTo>
                  <a:lnTo>
                    <a:pt x="649" y="10"/>
                  </a:lnTo>
                  <a:lnTo>
                    <a:pt x="643" y="6"/>
                  </a:lnTo>
                  <a:lnTo>
                    <a:pt x="638" y="3"/>
                  </a:lnTo>
                  <a:lnTo>
                    <a:pt x="631" y="0"/>
                  </a:lnTo>
                  <a:lnTo>
                    <a:pt x="625" y="0"/>
                  </a:lnTo>
                  <a:lnTo>
                    <a:pt x="62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2000" dirty="0">
                <a:solidFill>
                  <a:srgbClr val="FFFFFF"/>
                </a:solidFill>
                <a:latin typeface="MS PGothic" charset="-128"/>
                <a:ea typeface="MS PGothic" charset="-128"/>
                <a:cs typeface="MS PGothic" charset="-128"/>
              </a:endParaRPr>
            </a:p>
          </p:txBody>
        </p:sp>
      </p:grpSp>
      <p:grpSp>
        <p:nvGrpSpPr>
          <p:cNvPr id="280" name="図形グループ 279"/>
          <p:cNvGrpSpPr/>
          <p:nvPr/>
        </p:nvGrpSpPr>
        <p:grpSpPr>
          <a:xfrm>
            <a:off x="6671159" y="1093237"/>
            <a:ext cx="654538" cy="689036"/>
            <a:chOff x="5392613" y="1094154"/>
            <a:chExt cx="863632" cy="896823"/>
          </a:xfrm>
          <a:solidFill>
            <a:srgbClr val="FFAB60"/>
          </a:solidFill>
        </p:grpSpPr>
        <p:sp>
          <p:nvSpPr>
            <p:cNvPr id="281" name="Block Arc 131"/>
            <p:cNvSpPr/>
            <p:nvPr/>
          </p:nvSpPr>
          <p:spPr>
            <a:xfrm>
              <a:off x="5392615" y="1094154"/>
              <a:ext cx="863630" cy="896823"/>
            </a:xfrm>
            <a:prstGeom prst="blockArc">
              <a:avLst>
                <a:gd name="adj1" fmla="val 10800000"/>
                <a:gd name="adj2" fmla="val 21454085"/>
                <a:gd name="adj3" fmla="val 11481"/>
              </a:avLst>
            </a:prstGeom>
            <a:grpFill/>
            <a:ln>
              <a:solidFill>
                <a:srgbClr val="FFAB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sp>
          <p:nvSpPr>
            <p:cNvPr id="282" name="Block Arc 132"/>
            <p:cNvSpPr/>
            <p:nvPr/>
          </p:nvSpPr>
          <p:spPr>
            <a:xfrm rot="10800000">
              <a:off x="5392613" y="1101251"/>
              <a:ext cx="860389" cy="823286"/>
            </a:xfrm>
            <a:prstGeom prst="blockArc">
              <a:avLst>
                <a:gd name="adj1" fmla="val 10800000"/>
                <a:gd name="adj2" fmla="val 21454085"/>
                <a:gd name="adj3" fmla="val 11481"/>
              </a:avLst>
            </a:prstGeom>
            <a:grpFill/>
            <a:ln>
              <a:solidFill>
                <a:srgbClr val="FFAB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2000">
                <a:solidFill>
                  <a:prstClr val="white"/>
                </a:solidFill>
                <a:latin typeface="MS PGothic" charset="-128"/>
                <a:ea typeface="MS PGothic" charset="-128"/>
                <a:cs typeface="MS PGothic" charset="-128"/>
              </a:endParaRPr>
            </a:p>
          </p:txBody>
        </p:sp>
      </p:grpSp>
      <p:sp>
        <p:nvSpPr>
          <p:cNvPr id="283" name="テキスト ボックス 387"/>
          <p:cNvSpPr txBox="1"/>
          <p:nvPr/>
        </p:nvSpPr>
        <p:spPr>
          <a:xfrm>
            <a:off x="7251332" y="1266159"/>
            <a:ext cx="899067" cy="369328"/>
          </a:xfrm>
          <a:prstGeom prst="rect">
            <a:avLst/>
          </a:prstGeom>
          <a:noFill/>
        </p:spPr>
        <p:txBody>
          <a:bodyPr wrap="square" lIns="91436" tIns="45718" rIns="91436" bIns="45718" rtlCol="0">
            <a:spAutoFit/>
          </a:bodyPr>
          <a:lstStyle/>
          <a:p>
            <a:pPr algn="ctr"/>
            <a:r>
              <a:rPr kumimoji="1" lang="en-US" altLang="ja-JP" sz="900" dirty="0" smtClean="0">
                <a:solidFill>
                  <a:srgbClr val="FF7C00"/>
                </a:solidFill>
                <a:latin typeface="MS PGothic" charset="-128"/>
                <a:ea typeface="MS PGothic" charset="-128"/>
                <a:cs typeface="MS PGothic" charset="-128"/>
              </a:rPr>
              <a:t>IOC</a:t>
            </a:r>
          </a:p>
          <a:p>
            <a:pPr algn="ctr"/>
            <a:r>
              <a:rPr kumimoji="1" lang="ja-JP" altLang="en-US" sz="900" dirty="0" smtClean="0">
                <a:solidFill>
                  <a:srgbClr val="FF7C00"/>
                </a:solidFill>
                <a:latin typeface="MS PGothic" charset="-128"/>
                <a:ea typeface="MS PGothic" charset="-128"/>
                <a:cs typeface="MS PGothic" charset="-128"/>
              </a:rPr>
              <a:t>振る舞い検知</a:t>
            </a:r>
            <a:endParaRPr kumimoji="1" lang="ja-JP" altLang="en-US" sz="900" dirty="0">
              <a:solidFill>
                <a:srgbClr val="FF7C00"/>
              </a:solidFill>
              <a:latin typeface="MS PGothic" charset="-128"/>
              <a:ea typeface="MS PGothic" charset="-128"/>
              <a:cs typeface="MS PGothic" charset="-128"/>
            </a:endParaRPr>
          </a:p>
        </p:txBody>
      </p:sp>
      <p:grpSp>
        <p:nvGrpSpPr>
          <p:cNvPr id="114" name="図形グループ 113"/>
          <p:cNvGrpSpPr/>
          <p:nvPr/>
        </p:nvGrpSpPr>
        <p:grpSpPr>
          <a:xfrm>
            <a:off x="7635197" y="31031"/>
            <a:ext cx="1393921" cy="923782"/>
            <a:chOff x="7543971" y="-46159"/>
            <a:chExt cx="1393921" cy="923782"/>
          </a:xfrm>
        </p:grpSpPr>
        <p:sp>
          <p:nvSpPr>
            <p:cNvPr id="115" name="Freeform 62"/>
            <p:cNvSpPr>
              <a:spLocks/>
            </p:cNvSpPr>
            <p:nvPr/>
          </p:nvSpPr>
          <p:spPr bwMode="auto">
            <a:xfrm>
              <a:off x="7543971" y="-46159"/>
              <a:ext cx="1393921" cy="923782"/>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tx1">
                <a:alpha val="10000"/>
              </a:schemeClr>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71473" tIns="171473" rIns="171473" bIns="171473" rtlCol="0" anchor="ctr"/>
            <a:lstStyle/>
            <a:p>
              <a:pPr>
                <a:spcAft>
                  <a:spcPts val="1050"/>
                </a:spcAft>
              </a:pPr>
              <a:endParaRPr lang="ja-JP" altLang="en-US" sz="1500">
                <a:solidFill>
                  <a:srgbClr val="FFFFFF"/>
                </a:solidFill>
                <a:latin typeface="MS PGothic" charset="-128"/>
                <a:ea typeface="MS PGothic" charset="-128"/>
                <a:cs typeface="MS PGothic" charset="-128"/>
              </a:endParaRPr>
            </a:p>
          </p:txBody>
        </p:sp>
        <p:grpSp>
          <p:nvGrpSpPr>
            <p:cNvPr id="116" name="Group 1"/>
            <p:cNvGrpSpPr/>
            <p:nvPr/>
          </p:nvGrpSpPr>
          <p:grpSpPr>
            <a:xfrm>
              <a:off x="8034624" y="74052"/>
              <a:ext cx="473658" cy="423339"/>
              <a:chOff x="2827882" y="2904850"/>
              <a:chExt cx="363240" cy="346173"/>
            </a:xfrm>
          </p:grpSpPr>
          <p:sp>
            <p:nvSpPr>
              <p:cNvPr id="119" name="Freeform 245"/>
              <p:cNvSpPr>
                <a:spLocks noEditPoints="1"/>
              </p:cNvSpPr>
              <p:nvPr/>
            </p:nvSpPr>
            <p:spPr bwMode="auto">
              <a:xfrm>
                <a:off x="2896000" y="2949517"/>
                <a:ext cx="238413" cy="301506"/>
              </a:xfrm>
              <a:custGeom>
                <a:avLst/>
                <a:gdLst>
                  <a:gd name="T0" fmla="*/ 1074 w 1176"/>
                  <a:gd name="T1" fmla="*/ 908 h 1512"/>
                  <a:gd name="T2" fmla="*/ 1017 w 1176"/>
                  <a:gd name="T3" fmla="*/ 1062 h 1512"/>
                  <a:gd name="T4" fmla="*/ 796 w 1176"/>
                  <a:gd name="T5" fmla="*/ 1059 h 1512"/>
                  <a:gd name="T6" fmla="*/ 826 w 1176"/>
                  <a:gd name="T7" fmla="*/ 896 h 1512"/>
                  <a:gd name="T8" fmla="*/ 1018 w 1176"/>
                  <a:gd name="T9" fmla="*/ 735 h 1512"/>
                  <a:gd name="T10" fmla="*/ 810 w 1176"/>
                  <a:gd name="T11" fmla="*/ 733 h 1512"/>
                  <a:gd name="T12" fmla="*/ 739 w 1176"/>
                  <a:gd name="T13" fmla="*/ 735 h 1512"/>
                  <a:gd name="T14" fmla="*/ 443 w 1176"/>
                  <a:gd name="T15" fmla="*/ 537 h 1512"/>
                  <a:gd name="T16" fmla="*/ 379 w 1176"/>
                  <a:gd name="T17" fmla="*/ 436 h 1512"/>
                  <a:gd name="T18" fmla="*/ 166 w 1176"/>
                  <a:gd name="T19" fmla="*/ 365 h 1512"/>
                  <a:gd name="T20" fmla="*/ 223 w 1176"/>
                  <a:gd name="T21" fmla="*/ 262 h 1512"/>
                  <a:gd name="T22" fmla="*/ 283 w 1176"/>
                  <a:gd name="T23" fmla="*/ 185 h 1512"/>
                  <a:gd name="T24" fmla="*/ 335 w 1176"/>
                  <a:gd name="T25" fmla="*/ 105 h 1512"/>
                  <a:gd name="T26" fmla="*/ 360 w 1176"/>
                  <a:gd name="T27" fmla="*/ 17 h 1512"/>
                  <a:gd name="T28" fmla="*/ 302 w 1176"/>
                  <a:gd name="T29" fmla="*/ 39 h 1512"/>
                  <a:gd name="T30" fmla="*/ 214 w 1176"/>
                  <a:gd name="T31" fmla="*/ 117 h 1512"/>
                  <a:gd name="T32" fmla="*/ 137 w 1176"/>
                  <a:gd name="T33" fmla="*/ 215 h 1512"/>
                  <a:gd name="T34" fmla="*/ 69 w 1176"/>
                  <a:gd name="T35" fmla="*/ 350 h 1512"/>
                  <a:gd name="T36" fmla="*/ 19 w 1176"/>
                  <a:gd name="T37" fmla="*/ 524 h 1512"/>
                  <a:gd name="T38" fmla="*/ 0 w 1176"/>
                  <a:gd name="T39" fmla="*/ 744 h 1512"/>
                  <a:gd name="T40" fmla="*/ 16 w 1176"/>
                  <a:gd name="T41" fmla="*/ 947 h 1512"/>
                  <a:gd name="T42" fmla="*/ 71 w 1176"/>
                  <a:gd name="T43" fmla="*/ 1149 h 1512"/>
                  <a:gd name="T44" fmla="*/ 149 w 1176"/>
                  <a:gd name="T45" fmla="*/ 1299 h 1512"/>
                  <a:gd name="T46" fmla="*/ 236 w 1176"/>
                  <a:gd name="T47" fmla="*/ 1403 h 1512"/>
                  <a:gd name="T48" fmla="*/ 313 w 1176"/>
                  <a:gd name="T49" fmla="*/ 1469 h 1512"/>
                  <a:gd name="T50" fmla="*/ 380 w 1176"/>
                  <a:gd name="T51" fmla="*/ 1507 h 1512"/>
                  <a:gd name="T52" fmla="*/ 437 w 1176"/>
                  <a:gd name="T53" fmla="*/ 1512 h 1512"/>
                  <a:gd name="T54" fmla="*/ 571 w 1176"/>
                  <a:gd name="T55" fmla="*/ 1500 h 1512"/>
                  <a:gd name="T56" fmla="*/ 728 w 1176"/>
                  <a:gd name="T57" fmla="*/ 1453 h 1512"/>
                  <a:gd name="T58" fmla="*/ 869 w 1176"/>
                  <a:gd name="T59" fmla="*/ 1375 h 1512"/>
                  <a:gd name="T60" fmla="*/ 988 w 1176"/>
                  <a:gd name="T61" fmla="*/ 1268 h 1512"/>
                  <a:gd name="T62" fmla="*/ 1084 w 1176"/>
                  <a:gd name="T63" fmla="*/ 1138 h 1512"/>
                  <a:gd name="T64" fmla="*/ 1152 w 1176"/>
                  <a:gd name="T65" fmla="*/ 989 h 1512"/>
                  <a:gd name="T66" fmla="*/ 1172 w 1176"/>
                  <a:gd name="T67" fmla="*/ 888 h 1512"/>
                  <a:gd name="T68" fmla="*/ 354 w 1176"/>
                  <a:gd name="T69" fmla="*/ 1379 h 1512"/>
                  <a:gd name="T70" fmla="*/ 271 w 1176"/>
                  <a:gd name="T71" fmla="*/ 1299 h 1512"/>
                  <a:gd name="T72" fmla="*/ 197 w 1176"/>
                  <a:gd name="T73" fmla="*/ 1192 h 1512"/>
                  <a:gd name="T74" fmla="*/ 378 w 1176"/>
                  <a:gd name="T75" fmla="*/ 1395 h 1512"/>
                  <a:gd name="T76" fmla="*/ 125 w 1176"/>
                  <a:gd name="T77" fmla="*/ 998 h 1512"/>
                  <a:gd name="T78" fmla="*/ 99 w 1176"/>
                  <a:gd name="T79" fmla="*/ 823 h 1512"/>
                  <a:gd name="T80" fmla="*/ 97 w 1176"/>
                  <a:gd name="T81" fmla="*/ 735 h 1512"/>
                  <a:gd name="T82" fmla="*/ 107 w 1176"/>
                  <a:gd name="T83" fmla="*/ 588 h 1512"/>
                  <a:gd name="T84" fmla="*/ 378 w 1176"/>
                  <a:gd name="T85" fmla="*/ 463 h 1512"/>
                  <a:gd name="T86" fmla="*/ 737 w 1176"/>
                  <a:gd name="T87" fmla="*/ 824 h 1512"/>
                  <a:gd name="T88" fmla="*/ 710 w 1176"/>
                  <a:gd name="T89" fmla="*/ 998 h 1512"/>
                  <a:gd name="T90" fmla="*/ 473 w 1176"/>
                  <a:gd name="T91" fmla="*/ 1378 h 1512"/>
                  <a:gd name="T92" fmla="*/ 654 w 1176"/>
                  <a:gd name="T93" fmla="*/ 1159 h 1512"/>
                  <a:gd name="T94" fmla="*/ 588 w 1176"/>
                  <a:gd name="T95" fmla="*/ 1267 h 1512"/>
                  <a:gd name="T96" fmla="*/ 521 w 1176"/>
                  <a:gd name="T97" fmla="*/ 1340 h 1512"/>
                  <a:gd name="T98" fmla="*/ 605 w 1176"/>
                  <a:gd name="T99" fmla="*/ 1393 h 1512"/>
                  <a:gd name="T100" fmla="*/ 710 w 1176"/>
                  <a:gd name="T101" fmla="*/ 1259 h 1512"/>
                  <a:gd name="T102" fmla="*/ 762 w 1176"/>
                  <a:gd name="T103" fmla="*/ 1155 h 1512"/>
                  <a:gd name="T104" fmla="*/ 973 w 1176"/>
                  <a:gd name="T105" fmla="*/ 1132 h 1512"/>
                  <a:gd name="T106" fmla="*/ 872 w 1176"/>
                  <a:gd name="T107" fmla="*/ 1247 h 1512"/>
                  <a:gd name="T108" fmla="*/ 749 w 1176"/>
                  <a:gd name="T109" fmla="*/ 1335 h 1512"/>
                  <a:gd name="T110" fmla="*/ 605 w 1176"/>
                  <a:gd name="T111" fmla="*/ 1393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6" h="1512">
                    <a:moveTo>
                      <a:pt x="1090" y="808"/>
                    </a:moveTo>
                    <a:lnTo>
                      <a:pt x="1090" y="808"/>
                    </a:lnTo>
                    <a:lnTo>
                      <a:pt x="1086" y="841"/>
                    </a:lnTo>
                    <a:lnTo>
                      <a:pt x="1081" y="875"/>
                    </a:lnTo>
                    <a:lnTo>
                      <a:pt x="1074" y="908"/>
                    </a:lnTo>
                    <a:lnTo>
                      <a:pt x="1066" y="939"/>
                    </a:lnTo>
                    <a:lnTo>
                      <a:pt x="1056" y="971"/>
                    </a:lnTo>
                    <a:lnTo>
                      <a:pt x="1045" y="1001"/>
                    </a:lnTo>
                    <a:lnTo>
                      <a:pt x="1031" y="1032"/>
                    </a:lnTo>
                    <a:lnTo>
                      <a:pt x="1017" y="1062"/>
                    </a:lnTo>
                    <a:lnTo>
                      <a:pt x="1017" y="1062"/>
                    </a:lnTo>
                    <a:lnTo>
                      <a:pt x="1011" y="1059"/>
                    </a:lnTo>
                    <a:lnTo>
                      <a:pt x="1006" y="1059"/>
                    </a:lnTo>
                    <a:lnTo>
                      <a:pt x="796" y="1059"/>
                    </a:lnTo>
                    <a:lnTo>
                      <a:pt x="796" y="1059"/>
                    </a:lnTo>
                    <a:lnTo>
                      <a:pt x="803" y="1028"/>
                    </a:lnTo>
                    <a:lnTo>
                      <a:pt x="810" y="997"/>
                    </a:lnTo>
                    <a:lnTo>
                      <a:pt x="817" y="965"/>
                    </a:lnTo>
                    <a:lnTo>
                      <a:pt x="822" y="931"/>
                    </a:lnTo>
                    <a:lnTo>
                      <a:pt x="826" y="896"/>
                    </a:lnTo>
                    <a:lnTo>
                      <a:pt x="830" y="861"/>
                    </a:lnTo>
                    <a:lnTo>
                      <a:pt x="833" y="823"/>
                    </a:lnTo>
                    <a:lnTo>
                      <a:pt x="834" y="784"/>
                    </a:lnTo>
                    <a:lnTo>
                      <a:pt x="1066" y="784"/>
                    </a:lnTo>
                    <a:lnTo>
                      <a:pt x="1018" y="735"/>
                    </a:lnTo>
                    <a:lnTo>
                      <a:pt x="835" y="735"/>
                    </a:lnTo>
                    <a:lnTo>
                      <a:pt x="835" y="735"/>
                    </a:lnTo>
                    <a:lnTo>
                      <a:pt x="835" y="734"/>
                    </a:lnTo>
                    <a:lnTo>
                      <a:pt x="835" y="734"/>
                    </a:lnTo>
                    <a:lnTo>
                      <a:pt x="810" y="733"/>
                    </a:lnTo>
                    <a:lnTo>
                      <a:pt x="785" y="730"/>
                    </a:lnTo>
                    <a:lnTo>
                      <a:pt x="762" y="727"/>
                    </a:lnTo>
                    <a:lnTo>
                      <a:pt x="738" y="722"/>
                    </a:lnTo>
                    <a:lnTo>
                      <a:pt x="738" y="722"/>
                    </a:lnTo>
                    <a:lnTo>
                      <a:pt x="739" y="735"/>
                    </a:lnTo>
                    <a:lnTo>
                      <a:pt x="473" y="735"/>
                    </a:lnTo>
                    <a:lnTo>
                      <a:pt x="473" y="573"/>
                    </a:lnTo>
                    <a:lnTo>
                      <a:pt x="473" y="573"/>
                    </a:lnTo>
                    <a:lnTo>
                      <a:pt x="458" y="555"/>
                    </a:lnTo>
                    <a:lnTo>
                      <a:pt x="443" y="537"/>
                    </a:lnTo>
                    <a:lnTo>
                      <a:pt x="428" y="518"/>
                    </a:lnTo>
                    <a:lnTo>
                      <a:pt x="414" y="499"/>
                    </a:lnTo>
                    <a:lnTo>
                      <a:pt x="402" y="478"/>
                    </a:lnTo>
                    <a:lnTo>
                      <a:pt x="390" y="458"/>
                    </a:lnTo>
                    <a:lnTo>
                      <a:pt x="379" y="436"/>
                    </a:lnTo>
                    <a:lnTo>
                      <a:pt x="368" y="415"/>
                    </a:lnTo>
                    <a:lnTo>
                      <a:pt x="148" y="415"/>
                    </a:lnTo>
                    <a:lnTo>
                      <a:pt x="148" y="415"/>
                    </a:lnTo>
                    <a:lnTo>
                      <a:pt x="157" y="389"/>
                    </a:lnTo>
                    <a:lnTo>
                      <a:pt x="166" y="365"/>
                    </a:lnTo>
                    <a:lnTo>
                      <a:pt x="178" y="342"/>
                    </a:lnTo>
                    <a:lnTo>
                      <a:pt x="188" y="320"/>
                    </a:lnTo>
                    <a:lnTo>
                      <a:pt x="199" y="300"/>
                    </a:lnTo>
                    <a:lnTo>
                      <a:pt x="210" y="280"/>
                    </a:lnTo>
                    <a:lnTo>
                      <a:pt x="223" y="262"/>
                    </a:lnTo>
                    <a:lnTo>
                      <a:pt x="235" y="245"/>
                    </a:lnTo>
                    <a:lnTo>
                      <a:pt x="246" y="228"/>
                    </a:lnTo>
                    <a:lnTo>
                      <a:pt x="258" y="213"/>
                    </a:lnTo>
                    <a:lnTo>
                      <a:pt x="271" y="199"/>
                    </a:lnTo>
                    <a:lnTo>
                      <a:pt x="283" y="185"/>
                    </a:lnTo>
                    <a:lnTo>
                      <a:pt x="306" y="162"/>
                    </a:lnTo>
                    <a:lnTo>
                      <a:pt x="330" y="141"/>
                    </a:lnTo>
                    <a:lnTo>
                      <a:pt x="330" y="141"/>
                    </a:lnTo>
                    <a:lnTo>
                      <a:pt x="332" y="123"/>
                    </a:lnTo>
                    <a:lnTo>
                      <a:pt x="335" y="105"/>
                    </a:lnTo>
                    <a:lnTo>
                      <a:pt x="339" y="86"/>
                    </a:lnTo>
                    <a:lnTo>
                      <a:pt x="343" y="69"/>
                    </a:lnTo>
                    <a:lnTo>
                      <a:pt x="348" y="52"/>
                    </a:lnTo>
                    <a:lnTo>
                      <a:pt x="354" y="34"/>
                    </a:lnTo>
                    <a:lnTo>
                      <a:pt x="360" y="17"/>
                    </a:lnTo>
                    <a:lnTo>
                      <a:pt x="366" y="0"/>
                    </a:lnTo>
                    <a:lnTo>
                      <a:pt x="366" y="0"/>
                    </a:lnTo>
                    <a:lnTo>
                      <a:pt x="349" y="10"/>
                    </a:lnTo>
                    <a:lnTo>
                      <a:pt x="327" y="23"/>
                    </a:lnTo>
                    <a:lnTo>
                      <a:pt x="302" y="39"/>
                    </a:lnTo>
                    <a:lnTo>
                      <a:pt x="275" y="61"/>
                    </a:lnTo>
                    <a:lnTo>
                      <a:pt x="259" y="73"/>
                    </a:lnTo>
                    <a:lnTo>
                      <a:pt x="245" y="86"/>
                    </a:lnTo>
                    <a:lnTo>
                      <a:pt x="230" y="101"/>
                    </a:lnTo>
                    <a:lnTo>
                      <a:pt x="214" y="117"/>
                    </a:lnTo>
                    <a:lnTo>
                      <a:pt x="198" y="134"/>
                    </a:lnTo>
                    <a:lnTo>
                      <a:pt x="183" y="153"/>
                    </a:lnTo>
                    <a:lnTo>
                      <a:pt x="168" y="172"/>
                    </a:lnTo>
                    <a:lnTo>
                      <a:pt x="152" y="192"/>
                    </a:lnTo>
                    <a:lnTo>
                      <a:pt x="137" y="215"/>
                    </a:lnTo>
                    <a:lnTo>
                      <a:pt x="123" y="239"/>
                    </a:lnTo>
                    <a:lnTo>
                      <a:pt x="108" y="265"/>
                    </a:lnTo>
                    <a:lnTo>
                      <a:pt x="94" y="291"/>
                    </a:lnTo>
                    <a:lnTo>
                      <a:pt x="81" y="320"/>
                    </a:lnTo>
                    <a:lnTo>
                      <a:pt x="69" y="350"/>
                    </a:lnTo>
                    <a:lnTo>
                      <a:pt x="56" y="381"/>
                    </a:lnTo>
                    <a:lnTo>
                      <a:pt x="45" y="415"/>
                    </a:lnTo>
                    <a:lnTo>
                      <a:pt x="36" y="450"/>
                    </a:lnTo>
                    <a:lnTo>
                      <a:pt x="27" y="486"/>
                    </a:lnTo>
                    <a:lnTo>
                      <a:pt x="19" y="524"/>
                    </a:lnTo>
                    <a:lnTo>
                      <a:pt x="12" y="565"/>
                    </a:lnTo>
                    <a:lnTo>
                      <a:pt x="6" y="607"/>
                    </a:lnTo>
                    <a:lnTo>
                      <a:pt x="3" y="650"/>
                    </a:lnTo>
                    <a:lnTo>
                      <a:pt x="0" y="696"/>
                    </a:lnTo>
                    <a:lnTo>
                      <a:pt x="0" y="744"/>
                    </a:lnTo>
                    <a:lnTo>
                      <a:pt x="0" y="744"/>
                    </a:lnTo>
                    <a:lnTo>
                      <a:pt x="1" y="798"/>
                    </a:lnTo>
                    <a:lnTo>
                      <a:pt x="4" y="850"/>
                    </a:lnTo>
                    <a:lnTo>
                      <a:pt x="8" y="900"/>
                    </a:lnTo>
                    <a:lnTo>
                      <a:pt x="16" y="947"/>
                    </a:lnTo>
                    <a:lnTo>
                      <a:pt x="24" y="992"/>
                    </a:lnTo>
                    <a:lnTo>
                      <a:pt x="34" y="1034"/>
                    </a:lnTo>
                    <a:lnTo>
                      <a:pt x="44" y="1075"/>
                    </a:lnTo>
                    <a:lnTo>
                      <a:pt x="57" y="1113"/>
                    </a:lnTo>
                    <a:lnTo>
                      <a:pt x="71" y="1149"/>
                    </a:lnTo>
                    <a:lnTo>
                      <a:pt x="85" y="1183"/>
                    </a:lnTo>
                    <a:lnTo>
                      <a:pt x="100" y="1215"/>
                    </a:lnTo>
                    <a:lnTo>
                      <a:pt x="115" y="1245"/>
                    </a:lnTo>
                    <a:lnTo>
                      <a:pt x="132" y="1273"/>
                    </a:lnTo>
                    <a:lnTo>
                      <a:pt x="149" y="1299"/>
                    </a:lnTo>
                    <a:lnTo>
                      <a:pt x="166" y="1324"/>
                    </a:lnTo>
                    <a:lnTo>
                      <a:pt x="184" y="1346"/>
                    </a:lnTo>
                    <a:lnTo>
                      <a:pt x="201" y="1367"/>
                    </a:lnTo>
                    <a:lnTo>
                      <a:pt x="218" y="1386"/>
                    </a:lnTo>
                    <a:lnTo>
                      <a:pt x="236" y="1403"/>
                    </a:lnTo>
                    <a:lnTo>
                      <a:pt x="252" y="1420"/>
                    </a:lnTo>
                    <a:lnTo>
                      <a:pt x="268" y="1434"/>
                    </a:lnTo>
                    <a:lnTo>
                      <a:pt x="285" y="1447"/>
                    </a:lnTo>
                    <a:lnTo>
                      <a:pt x="299" y="1458"/>
                    </a:lnTo>
                    <a:lnTo>
                      <a:pt x="313" y="1469"/>
                    </a:lnTo>
                    <a:lnTo>
                      <a:pt x="339" y="1486"/>
                    </a:lnTo>
                    <a:lnTo>
                      <a:pt x="358" y="1497"/>
                    </a:lnTo>
                    <a:lnTo>
                      <a:pt x="372" y="1504"/>
                    </a:lnTo>
                    <a:lnTo>
                      <a:pt x="380" y="1507"/>
                    </a:lnTo>
                    <a:lnTo>
                      <a:pt x="380" y="1507"/>
                    </a:lnTo>
                    <a:lnTo>
                      <a:pt x="388" y="1510"/>
                    </a:lnTo>
                    <a:lnTo>
                      <a:pt x="397" y="1511"/>
                    </a:lnTo>
                    <a:lnTo>
                      <a:pt x="436" y="1512"/>
                    </a:lnTo>
                    <a:lnTo>
                      <a:pt x="436" y="1512"/>
                    </a:lnTo>
                    <a:lnTo>
                      <a:pt x="437" y="1512"/>
                    </a:lnTo>
                    <a:lnTo>
                      <a:pt x="437" y="1512"/>
                    </a:lnTo>
                    <a:lnTo>
                      <a:pt x="471" y="1511"/>
                    </a:lnTo>
                    <a:lnTo>
                      <a:pt x="505" y="1509"/>
                    </a:lnTo>
                    <a:lnTo>
                      <a:pt x="539" y="1505"/>
                    </a:lnTo>
                    <a:lnTo>
                      <a:pt x="571" y="1500"/>
                    </a:lnTo>
                    <a:lnTo>
                      <a:pt x="604" y="1494"/>
                    </a:lnTo>
                    <a:lnTo>
                      <a:pt x="636" y="1486"/>
                    </a:lnTo>
                    <a:lnTo>
                      <a:pt x="667" y="1476"/>
                    </a:lnTo>
                    <a:lnTo>
                      <a:pt x="698" y="1465"/>
                    </a:lnTo>
                    <a:lnTo>
                      <a:pt x="728" y="1453"/>
                    </a:lnTo>
                    <a:lnTo>
                      <a:pt x="758" y="1440"/>
                    </a:lnTo>
                    <a:lnTo>
                      <a:pt x="787" y="1425"/>
                    </a:lnTo>
                    <a:lnTo>
                      <a:pt x="815" y="1409"/>
                    </a:lnTo>
                    <a:lnTo>
                      <a:pt x="842" y="1392"/>
                    </a:lnTo>
                    <a:lnTo>
                      <a:pt x="869" y="1375"/>
                    </a:lnTo>
                    <a:lnTo>
                      <a:pt x="895" y="1355"/>
                    </a:lnTo>
                    <a:lnTo>
                      <a:pt x="919" y="1335"/>
                    </a:lnTo>
                    <a:lnTo>
                      <a:pt x="944" y="1314"/>
                    </a:lnTo>
                    <a:lnTo>
                      <a:pt x="967" y="1291"/>
                    </a:lnTo>
                    <a:lnTo>
                      <a:pt x="988" y="1268"/>
                    </a:lnTo>
                    <a:lnTo>
                      <a:pt x="1010" y="1243"/>
                    </a:lnTo>
                    <a:lnTo>
                      <a:pt x="1030" y="1219"/>
                    </a:lnTo>
                    <a:lnTo>
                      <a:pt x="1050" y="1192"/>
                    </a:lnTo>
                    <a:lnTo>
                      <a:pt x="1068" y="1166"/>
                    </a:lnTo>
                    <a:lnTo>
                      <a:pt x="1084" y="1138"/>
                    </a:lnTo>
                    <a:lnTo>
                      <a:pt x="1101" y="1110"/>
                    </a:lnTo>
                    <a:lnTo>
                      <a:pt x="1115" y="1081"/>
                    </a:lnTo>
                    <a:lnTo>
                      <a:pt x="1128" y="1050"/>
                    </a:lnTo>
                    <a:lnTo>
                      <a:pt x="1140" y="1021"/>
                    </a:lnTo>
                    <a:lnTo>
                      <a:pt x="1152" y="989"/>
                    </a:lnTo>
                    <a:lnTo>
                      <a:pt x="1162" y="958"/>
                    </a:lnTo>
                    <a:lnTo>
                      <a:pt x="1170" y="925"/>
                    </a:lnTo>
                    <a:lnTo>
                      <a:pt x="1176" y="892"/>
                    </a:lnTo>
                    <a:lnTo>
                      <a:pt x="1176" y="892"/>
                    </a:lnTo>
                    <a:lnTo>
                      <a:pt x="1172" y="888"/>
                    </a:lnTo>
                    <a:lnTo>
                      <a:pt x="1167" y="884"/>
                    </a:lnTo>
                    <a:lnTo>
                      <a:pt x="1090" y="808"/>
                    </a:lnTo>
                    <a:close/>
                    <a:moveTo>
                      <a:pt x="378" y="1395"/>
                    </a:moveTo>
                    <a:lnTo>
                      <a:pt x="378" y="1395"/>
                    </a:lnTo>
                    <a:lnTo>
                      <a:pt x="354" y="1379"/>
                    </a:lnTo>
                    <a:lnTo>
                      <a:pt x="329" y="1358"/>
                    </a:lnTo>
                    <a:lnTo>
                      <a:pt x="314" y="1345"/>
                    </a:lnTo>
                    <a:lnTo>
                      <a:pt x="300" y="1332"/>
                    </a:lnTo>
                    <a:lnTo>
                      <a:pt x="286" y="1317"/>
                    </a:lnTo>
                    <a:lnTo>
                      <a:pt x="271" y="1299"/>
                    </a:lnTo>
                    <a:lnTo>
                      <a:pt x="256" y="1281"/>
                    </a:lnTo>
                    <a:lnTo>
                      <a:pt x="241" y="1261"/>
                    </a:lnTo>
                    <a:lnTo>
                      <a:pt x="226" y="1240"/>
                    </a:lnTo>
                    <a:lnTo>
                      <a:pt x="211" y="1217"/>
                    </a:lnTo>
                    <a:lnTo>
                      <a:pt x="197" y="1192"/>
                    </a:lnTo>
                    <a:lnTo>
                      <a:pt x="184" y="1166"/>
                    </a:lnTo>
                    <a:lnTo>
                      <a:pt x="171" y="1137"/>
                    </a:lnTo>
                    <a:lnTo>
                      <a:pt x="158" y="1106"/>
                    </a:lnTo>
                    <a:lnTo>
                      <a:pt x="378" y="1106"/>
                    </a:lnTo>
                    <a:lnTo>
                      <a:pt x="378" y="1395"/>
                    </a:lnTo>
                    <a:close/>
                    <a:moveTo>
                      <a:pt x="378" y="1059"/>
                    </a:moveTo>
                    <a:lnTo>
                      <a:pt x="141" y="1059"/>
                    </a:lnTo>
                    <a:lnTo>
                      <a:pt x="141" y="1059"/>
                    </a:lnTo>
                    <a:lnTo>
                      <a:pt x="133" y="1029"/>
                    </a:lnTo>
                    <a:lnTo>
                      <a:pt x="125" y="998"/>
                    </a:lnTo>
                    <a:lnTo>
                      <a:pt x="118" y="967"/>
                    </a:lnTo>
                    <a:lnTo>
                      <a:pt x="111" y="933"/>
                    </a:lnTo>
                    <a:lnTo>
                      <a:pt x="106" y="898"/>
                    </a:lnTo>
                    <a:lnTo>
                      <a:pt x="102" y="862"/>
                    </a:lnTo>
                    <a:lnTo>
                      <a:pt x="99" y="823"/>
                    </a:lnTo>
                    <a:lnTo>
                      <a:pt x="97" y="784"/>
                    </a:lnTo>
                    <a:lnTo>
                      <a:pt x="378" y="784"/>
                    </a:lnTo>
                    <a:lnTo>
                      <a:pt x="378" y="1059"/>
                    </a:lnTo>
                    <a:close/>
                    <a:moveTo>
                      <a:pt x="378" y="735"/>
                    </a:moveTo>
                    <a:lnTo>
                      <a:pt x="97" y="735"/>
                    </a:lnTo>
                    <a:lnTo>
                      <a:pt x="97" y="735"/>
                    </a:lnTo>
                    <a:lnTo>
                      <a:pt x="98" y="696"/>
                    </a:lnTo>
                    <a:lnTo>
                      <a:pt x="100" y="659"/>
                    </a:lnTo>
                    <a:lnTo>
                      <a:pt x="103" y="623"/>
                    </a:lnTo>
                    <a:lnTo>
                      <a:pt x="107" y="588"/>
                    </a:lnTo>
                    <a:lnTo>
                      <a:pt x="112" y="555"/>
                    </a:lnTo>
                    <a:lnTo>
                      <a:pt x="119" y="523"/>
                    </a:lnTo>
                    <a:lnTo>
                      <a:pt x="125" y="492"/>
                    </a:lnTo>
                    <a:lnTo>
                      <a:pt x="133" y="463"/>
                    </a:lnTo>
                    <a:lnTo>
                      <a:pt x="378" y="463"/>
                    </a:lnTo>
                    <a:lnTo>
                      <a:pt x="378" y="735"/>
                    </a:lnTo>
                    <a:close/>
                    <a:moveTo>
                      <a:pt x="473" y="784"/>
                    </a:moveTo>
                    <a:lnTo>
                      <a:pt x="738" y="784"/>
                    </a:lnTo>
                    <a:lnTo>
                      <a:pt x="738" y="784"/>
                    </a:lnTo>
                    <a:lnTo>
                      <a:pt x="737" y="824"/>
                    </a:lnTo>
                    <a:lnTo>
                      <a:pt x="733" y="862"/>
                    </a:lnTo>
                    <a:lnTo>
                      <a:pt x="728" y="898"/>
                    </a:lnTo>
                    <a:lnTo>
                      <a:pt x="723" y="933"/>
                    </a:lnTo>
                    <a:lnTo>
                      <a:pt x="717" y="967"/>
                    </a:lnTo>
                    <a:lnTo>
                      <a:pt x="710" y="998"/>
                    </a:lnTo>
                    <a:lnTo>
                      <a:pt x="703" y="1029"/>
                    </a:lnTo>
                    <a:lnTo>
                      <a:pt x="694" y="1059"/>
                    </a:lnTo>
                    <a:lnTo>
                      <a:pt x="473" y="1059"/>
                    </a:lnTo>
                    <a:lnTo>
                      <a:pt x="473" y="784"/>
                    </a:lnTo>
                    <a:close/>
                    <a:moveTo>
                      <a:pt x="473" y="1378"/>
                    </a:moveTo>
                    <a:lnTo>
                      <a:pt x="473" y="1106"/>
                    </a:lnTo>
                    <a:lnTo>
                      <a:pt x="677" y="1106"/>
                    </a:lnTo>
                    <a:lnTo>
                      <a:pt x="677" y="1106"/>
                    </a:lnTo>
                    <a:lnTo>
                      <a:pt x="665" y="1134"/>
                    </a:lnTo>
                    <a:lnTo>
                      <a:pt x="654" y="1159"/>
                    </a:lnTo>
                    <a:lnTo>
                      <a:pt x="642" y="1184"/>
                    </a:lnTo>
                    <a:lnTo>
                      <a:pt x="628" y="1206"/>
                    </a:lnTo>
                    <a:lnTo>
                      <a:pt x="615" y="1228"/>
                    </a:lnTo>
                    <a:lnTo>
                      <a:pt x="602" y="1248"/>
                    </a:lnTo>
                    <a:lnTo>
                      <a:pt x="588" y="1267"/>
                    </a:lnTo>
                    <a:lnTo>
                      <a:pt x="574" y="1284"/>
                    </a:lnTo>
                    <a:lnTo>
                      <a:pt x="561" y="1299"/>
                    </a:lnTo>
                    <a:lnTo>
                      <a:pt x="547" y="1315"/>
                    </a:lnTo>
                    <a:lnTo>
                      <a:pt x="534" y="1328"/>
                    </a:lnTo>
                    <a:lnTo>
                      <a:pt x="521" y="1340"/>
                    </a:lnTo>
                    <a:lnTo>
                      <a:pt x="496" y="1360"/>
                    </a:lnTo>
                    <a:lnTo>
                      <a:pt x="473" y="1378"/>
                    </a:lnTo>
                    <a:lnTo>
                      <a:pt x="473" y="1378"/>
                    </a:lnTo>
                    <a:close/>
                    <a:moveTo>
                      <a:pt x="605" y="1393"/>
                    </a:moveTo>
                    <a:lnTo>
                      <a:pt x="605" y="1393"/>
                    </a:lnTo>
                    <a:lnTo>
                      <a:pt x="628" y="1369"/>
                    </a:lnTo>
                    <a:lnTo>
                      <a:pt x="652" y="1342"/>
                    </a:lnTo>
                    <a:lnTo>
                      <a:pt x="675" y="1311"/>
                    </a:lnTo>
                    <a:lnTo>
                      <a:pt x="699" y="1278"/>
                    </a:lnTo>
                    <a:lnTo>
                      <a:pt x="710" y="1259"/>
                    </a:lnTo>
                    <a:lnTo>
                      <a:pt x="721" y="1240"/>
                    </a:lnTo>
                    <a:lnTo>
                      <a:pt x="731" y="1221"/>
                    </a:lnTo>
                    <a:lnTo>
                      <a:pt x="743" y="1199"/>
                    </a:lnTo>
                    <a:lnTo>
                      <a:pt x="753" y="1178"/>
                    </a:lnTo>
                    <a:lnTo>
                      <a:pt x="762" y="1155"/>
                    </a:lnTo>
                    <a:lnTo>
                      <a:pt x="771" y="1131"/>
                    </a:lnTo>
                    <a:lnTo>
                      <a:pt x="780" y="1106"/>
                    </a:lnTo>
                    <a:lnTo>
                      <a:pt x="990" y="1106"/>
                    </a:lnTo>
                    <a:lnTo>
                      <a:pt x="990" y="1106"/>
                    </a:lnTo>
                    <a:lnTo>
                      <a:pt x="973" y="1132"/>
                    </a:lnTo>
                    <a:lnTo>
                      <a:pt x="956" y="1157"/>
                    </a:lnTo>
                    <a:lnTo>
                      <a:pt x="936" y="1181"/>
                    </a:lnTo>
                    <a:lnTo>
                      <a:pt x="916" y="1204"/>
                    </a:lnTo>
                    <a:lnTo>
                      <a:pt x="895" y="1226"/>
                    </a:lnTo>
                    <a:lnTo>
                      <a:pt x="872" y="1247"/>
                    </a:lnTo>
                    <a:lnTo>
                      <a:pt x="850" y="1267"/>
                    </a:lnTo>
                    <a:lnTo>
                      <a:pt x="825" y="1286"/>
                    </a:lnTo>
                    <a:lnTo>
                      <a:pt x="801" y="1303"/>
                    </a:lnTo>
                    <a:lnTo>
                      <a:pt x="775" y="1320"/>
                    </a:lnTo>
                    <a:lnTo>
                      <a:pt x="749" y="1335"/>
                    </a:lnTo>
                    <a:lnTo>
                      <a:pt x="721" y="1349"/>
                    </a:lnTo>
                    <a:lnTo>
                      <a:pt x="694" y="1362"/>
                    </a:lnTo>
                    <a:lnTo>
                      <a:pt x="664" y="1374"/>
                    </a:lnTo>
                    <a:lnTo>
                      <a:pt x="636" y="1384"/>
                    </a:lnTo>
                    <a:lnTo>
                      <a:pt x="605" y="1393"/>
                    </a:lnTo>
                    <a:lnTo>
                      <a:pt x="605" y="139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120" name="Freeform 247"/>
              <p:cNvSpPr>
                <a:spLocks noEditPoints="1"/>
              </p:cNvSpPr>
              <p:nvPr/>
            </p:nvSpPr>
            <p:spPr bwMode="auto">
              <a:xfrm>
                <a:off x="2968319" y="2904850"/>
                <a:ext cx="222803" cy="217755"/>
              </a:xfrm>
              <a:custGeom>
                <a:avLst/>
                <a:gdLst>
                  <a:gd name="T0" fmla="*/ 842 w 1096"/>
                  <a:gd name="T1" fmla="*/ 566 h 1096"/>
                  <a:gd name="T2" fmla="*/ 863 w 1096"/>
                  <a:gd name="T3" fmla="*/ 455 h 1096"/>
                  <a:gd name="T4" fmla="*/ 859 w 1096"/>
                  <a:gd name="T5" fmla="*/ 366 h 1096"/>
                  <a:gd name="T6" fmla="*/ 829 w 1096"/>
                  <a:gd name="T7" fmla="*/ 264 h 1096"/>
                  <a:gd name="T8" fmla="*/ 777 w 1096"/>
                  <a:gd name="T9" fmla="*/ 174 h 1096"/>
                  <a:gd name="T10" fmla="*/ 706 w 1096"/>
                  <a:gd name="T11" fmla="*/ 99 h 1096"/>
                  <a:gd name="T12" fmla="*/ 619 w 1096"/>
                  <a:gd name="T13" fmla="*/ 43 h 1096"/>
                  <a:gd name="T14" fmla="*/ 518 w 1096"/>
                  <a:gd name="T15" fmla="*/ 9 h 1096"/>
                  <a:gd name="T16" fmla="*/ 432 w 1096"/>
                  <a:gd name="T17" fmla="*/ 0 h 1096"/>
                  <a:gd name="T18" fmla="*/ 324 w 1096"/>
                  <a:gd name="T19" fmla="*/ 13 h 1096"/>
                  <a:gd name="T20" fmla="*/ 227 w 1096"/>
                  <a:gd name="T21" fmla="*/ 52 h 1096"/>
                  <a:gd name="T22" fmla="*/ 142 w 1096"/>
                  <a:gd name="T23" fmla="*/ 112 h 1096"/>
                  <a:gd name="T24" fmla="*/ 74 w 1096"/>
                  <a:gd name="T25" fmla="*/ 191 h 1096"/>
                  <a:gd name="T26" fmla="*/ 27 w 1096"/>
                  <a:gd name="T27" fmla="*/ 284 h 1096"/>
                  <a:gd name="T28" fmla="*/ 2 w 1096"/>
                  <a:gd name="T29" fmla="*/ 388 h 1096"/>
                  <a:gd name="T30" fmla="*/ 2 w 1096"/>
                  <a:gd name="T31" fmla="*/ 476 h 1096"/>
                  <a:gd name="T32" fmla="*/ 27 w 1096"/>
                  <a:gd name="T33" fmla="*/ 581 h 1096"/>
                  <a:gd name="T34" fmla="*/ 74 w 1096"/>
                  <a:gd name="T35" fmla="*/ 673 h 1096"/>
                  <a:gd name="T36" fmla="*/ 142 w 1096"/>
                  <a:gd name="T37" fmla="*/ 751 h 1096"/>
                  <a:gd name="T38" fmla="*/ 227 w 1096"/>
                  <a:gd name="T39" fmla="*/ 811 h 1096"/>
                  <a:gd name="T40" fmla="*/ 324 w 1096"/>
                  <a:gd name="T41" fmla="*/ 850 h 1096"/>
                  <a:gd name="T42" fmla="*/ 432 w 1096"/>
                  <a:gd name="T43" fmla="*/ 864 h 1096"/>
                  <a:gd name="T44" fmla="*/ 524 w 1096"/>
                  <a:gd name="T45" fmla="*/ 854 h 1096"/>
                  <a:gd name="T46" fmla="*/ 833 w 1096"/>
                  <a:gd name="T47" fmla="*/ 1051 h 1096"/>
                  <a:gd name="T48" fmla="*/ 884 w 1096"/>
                  <a:gd name="T49" fmla="*/ 1084 h 1096"/>
                  <a:gd name="T50" fmla="*/ 942 w 1096"/>
                  <a:gd name="T51" fmla="*/ 1096 h 1096"/>
                  <a:gd name="T52" fmla="*/ 1013 w 1096"/>
                  <a:gd name="T53" fmla="*/ 1078 h 1096"/>
                  <a:gd name="T54" fmla="*/ 1061 w 1096"/>
                  <a:gd name="T55" fmla="*/ 1039 h 1096"/>
                  <a:gd name="T56" fmla="*/ 1093 w 1096"/>
                  <a:gd name="T57" fmla="*/ 971 h 1096"/>
                  <a:gd name="T58" fmla="*/ 1093 w 1096"/>
                  <a:gd name="T59" fmla="*/ 912 h 1096"/>
                  <a:gd name="T60" fmla="*/ 1061 w 1096"/>
                  <a:gd name="T61" fmla="*/ 845 h 1096"/>
                  <a:gd name="T62" fmla="*/ 417 w 1096"/>
                  <a:gd name="T63" fmla="*/ 712 h 1096"/>
                  <a:gd name="T64" fmla="*/ 348 w 1096"/>
                  <a:gd name="T65" fmla="*/ 700 h 1096"/>
                  <a:gd name="T66" fmla="*/ 287 w 1096"/>
                  <a:gd name="T67" fmla="*/ 672 h 1096"/>
                  <a:gd name="T68" fmla="*/ 234 w 1096"/>
                  <a:gd name="T69" fmla="*/ 631 h 1096"/>
                  <a:gd name="T70" fmla="*/ 192 w 1096"/>
                  <a:gd name="T71" fmla="*/ 578 h 1096"/>
                  <a:gd name="T72" fmla="*/ 164 w 1096"/>
                  <a:gd name="T73" fmla="*/ 515 h 1096"/>
                  <a:gd name="T74" fmla="*/ 151 w 1096"/>
                  <a:gd name="T75" fmla="*/ 446 h 1096"/>
                  <a:gd name="T76" fmla="*/ 154 w 1096"/>
                  <a:gd name="T77" fmla="*/ 389 h 1096"/>
                  <a:gd name="T78" fmla="*/ 174 w 1096"/>
                  <a:gd name="T79" fmla="*/ 323 h 1096"/>
                  <a:gd name="T80" fmla="*/ 207 w 1096"/>
                  <a:gd name="T81" fmla="*/ 264 h 1096"/>
                  <a:gd name="T82" fmla="*/ 253 w 1096"/>
                  <a:gd name="T83" fmla="*/ 215 h 1096"/>
                  <a:gd name="T84" fmla="*/ 310 w 1096"/>
                  <a:gd name="T85" fmla="*/ 179 h 1096"/>
                  <a:gd name="T86" fmla="*/ 376 w 1096"/>
                  <a:gd name="T87" fmla="*/ 156 h 1096"/>
                  <a:gd name="T88" fmla="*/ 432 w 1096"/>
                  <a:gd name="T89" fmla="*/ 151 h 1096"/>
                  <a:gd name="T90" fmla="*/ 502 w 1096"/>
                  <a:gd name="T91" fmla="*/ 160 h 1096"/>
                  <a:gd name="T92" fmla="*/ 565 w 1096"/>
                  <a:gd name="T93" fmla="*/ 185 h 1096"/>
                  <a:gd name="T94" fmla="*/ 620 w 1096"/>
                  <a:gd name="T95" fmla="*/ 224 h 1096"/>
                  <a:gd name="T96" fmla="*/ 665 w 1096"/>
                  <a:gd name="T97" fmla="*/ 275 h 1096"/>
                  <a:gd name="T98" fmla="*/ 696 w 1096"/>
                  <a:gd name="T99" fmla="*/ 336 h 1096"/>
                  <a:gd name="T100" fmla="*/ 712 w 1096"/>
                  <a:gd name="T101" fmla="*/ 403 h 1096"/>
                  <a:gd name="T102" fmla="*/ 712 w 1096"/>
                  <a:gd name="T103" fmla="*/ 460 h 1096"/>
                  <a:gd name="T104" fmla="*/ 696 w 1096"/>
                  <a:gd name="T105" fmla="*/ 529 h 1096"/>
                  <a:gd name="T106" fmla="*/ 665 w 1096"/>
                  <a:gd name="T107" fmla="*/ 589 h 1096"/>
                  <a:gd name="T108" fmla="*/ 620 w 1096"/>
                  <a:gd name="T109" fmla="*/ 640 h 1096"/>
                  <a:gd name="T110" fmla="*/ 565 w 1096"/>
                  <a:gd name="T111" fmla="*/ 679 h 1096"/>
                  <a:gd name="T112" fmla="*/ 502 w 1096"/>
                  <a:gd name="T113" fmla="*/ 704 h 1096"/>
                  <a:gd name="T114" fmla="*/ 432 w 1096"/>
                  <a:gd name="T115" fmla="*/ 713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1096">
                    <a:moveTo>
                      <a:pt x="1051" y="833"/>
                    </a:moveTo>
                    <a:lnTo>
                      <a:pt x="825" y="608"/>
                    </a:lnTo>
                    <a:lnTo>
                      <a:pt x="825" y="608"/>
                    </a:lnTo>
                    <a:lnTo>
                      <a:pt x="835" y="588"/>
                    </a:lnTo>
                    <a:lnTo>
                      <a:pt x="842" y="566"/>
                    </a:lnTo>
                    <a:lnTo>
                      <a:pt x="849" y="545"/>
                    </a:lnTo>
                    <a:lnTo>
                      <a:pt x="854" y="523"/>
                    </a:lnTo>
                    <a:lnTo>
                      <a:pt x="858" y="501"/>
                    </a:lnTo>
                    <a:lnTo>
                      <a:pt x="861" y="479"/>
                    </a:lnTo>
                    <a:lnTo>
                      <a:pt x="863" y="455"/>
                    </a:lnTo>
                    <a:lnTo>
                      <a:pt x="864" y="432"/>
                    </a:lnTo>
                    <a:lnTo>
                      <a:pt x="864" y="432"/>
                    </a:lnTo>
                    <a:lnTo>
                      <a:pt x="863" y="409"/>
                    </a:lnTo>
                    <a:lnTo>
                      <a:pt x="862" y="388"/>
                    </a:lnTo>
                    <a:lnTo>
                      <a:pt x="859" y="366"/>
                    </a:lnTo>
                    <a:lnTo>
                      <a:pt x="855" y="345"/>
                    </a:lnTo>
                    <a:lnTo>
                      <a:pt x="850" y="324"/>
                    </a:lnTo>
                    <a:lnTo>
                      <a:pt x="845" y="303"/>
                    </a:lnTo>
                    <a:lnTo>
                      <a:pt x="838" y="284"/>
                    </a:lnTo>
                    <a:lnTo>
                      <a:pt x="829" y="264"/>
                    </a:lnTo>
                    <a:lnTo>
                      <a:pt x="821" y="245"/>
                    </a:lnTo>
                    <a:lnTo>
                      <a:pt x="812" y="227"/>
                    </a:lnTo>
                    <a:lnTo>
                      <a:pt x="801" y="208"/>
                    </a:lnTo>
                    <a:lnTo>
                      <a:pt x="790" y="191"/>
                    </a:lnTo>
                    <a:lnTo>
                      <a:pt x="777" y="174"/>
                    </a:lnTo>
                    <a:lnTo>
                      <a:pt x="765" y="157"/>
                    </a:lnTo>
                    <a:lnTo>
                      <a:pt x="752" y="142"/>
                    </a:lnTo>
                    <a:lnTo>
                      <a:pt x="738" y="127"/>
                    </a:lnTo>
                    <a:lnTo>
                      <a:pt x="722" y="112"/>
                    </a:lnTo>
                    <a:lnTo>
                      <a:pt x="706" y="99"/>
                    </a:lnTo>
                    <a:lnTo>
                      <a:pt x="690" y="86"/>
                    </a:lnTo>
                    <a:lnTo>
                      <a:pt x="673" y="74"/>
                    </a:lnTo>
                    <a:lnTo>
                      <a:pt x="656" y="62"/>
                    </a:lnTo>
                    <a:lnTo>
                      <a:pt x="638" y="52"/>
                    </a:lnTo>
                    <a:lnTo>
                      <a:pt x="619" y="43"/>
                    </a:lnTo>
                    <a:lnTo>
                      <a:pt x="600" y="34"/>
                    </a:lnTo>
                    <a:lnTo>
                      <a:pt x="581" y="27"/>
                    </a:lnTo>
                    <a:lnTo>
                      <a:pt x="560" y="20"/>
                    </a:lnTo>
                    <a:lnTo>
                      <a:pt x="540" y="13"/>
                    </a:lnTo>
                    <a:lnTo>
                      <a:pt x="518" y="9"/>
                    </a:lnTo>
                    <a:lnTo>
                      <a:pt x="498" y="5"/>
                    </a:lnTo>
                    <a:lnTo>
                      <a:pt x="476" y="2"/>
                    </a:lnTo>
                    <a:lnTo>
                      <a:pt x="454" y="0"/>
                    </a:lnTo>
                    <a:lnTo>
                      <a:pt x="432" y="0"/>
                    </a:lnTo>
                    <a:lnTo>
                      <a:pt x="432" y="0"/>
                    </a:lnTo>
                    <a:lnTo>
                      <a:pt x="409" y="0"/>
                    </a:lnTo>
                    <a:lnTo>
                      <a:pt x="388" y="2"/>
                    </a:lnTo>
                    <a:lnTo>
                      <a:pt x="367" y="5"/>
                    </a:lnTo>
                    <a:lnTo>
                      <a:pt x="345" y="9"/>
                    </a:lnTo>
                    <a:lnTo>
                      <a:pt x="324" y="13"/>
                    </a:lnTo>
                    <a:lnTo>
                      <a:pt x="303" y="20"/>
                    </a:lnTo>
                    <a:lnTo>
                      <a:pt x="284" y="27"/>
                    </a:lnTo>
                    <a:lnTo>
                      <a:pt x="265" y="34"/>
                    </a:lnTo>
                    <a:lnTo>
                      <a:pt x="245" y="43"/>
                    </a:lnTo>
                    <a:lnTo>
                      <a:pt x="227" y="52"/>
                    </a:lnTo>
                    <a:lnTo>
                      <a:pt x="208" y="62"/>
                    </a:lnTo>
                    <a:lnTo>
                      <a:pt x="191" y="74"/>
                    </a:lnTo>
                    <a:lnTo>
                      <a:pt x="174" y="86"/>
                    </a:lnTo>
                    <a:lnTo>
                      <a:pt x="157" y="99"/>
                    </a:lnTo>
                    <a:lnTo>
                      <a:pt x="142" y="112"/>
                    </a:lnTo>
                    <a:lnTo>
                      <a:pt x="127" y="127"/>
                    </a:lnTo>
                    <a:lnTo>
                      <a:pt x="113" y="142"/>
                    </a:lnTo>
                    <a:lnTo>
                      <a:pt x="99" y="157"/>
                    </a:lnTo>
                    <a:lnTo>
                      <a:pt x="86" y="174"/>
                    </a:lnTo>
                    <a:lnTo>
                      <a:pt x="74" y="191"/>
                    </a:lnTo>
                    <a:lnTo>
                      <a:pt x="63" y="208"/>
                    </a:lnTo>
                    <a:lnTo>
                      <a:pt x="52" y="227"/>
                    </a:lnTo>
                    <a:lnTo>
                      <a:pt x="43" y="245"/>
                    </a:lnTo>
                    <a:lnTo>
                      <a:pt x="34" y="264"/>
                    </a:lnTo>
                    <a:lnTo>
                      <a:pt x="27" y="284"/>
                    </a:lnTo>
                    <a:lnTo>
                      <a:pt x="20" y="303"/>
                    </a:lnTo>
                    <a:lnTo>
                      <a:pt x="14" y="324"/>
                    </a:lnTo>
                    <a:lnTo>
                      <a:pt x="10" y="345"/>
                    </a:lnTo>
                    <a:lnTo>
                      <a:pt x="6" y="366"/>
                    </a:lnTo>
                    <a:lnTo>
                      <a:pt x="2" y="388"/>
                    </a:lnTo>
                    <a:lnTo>
                      <a:pt x="1" y="409"/>
                    </a:lnTo>
                    <a:lnTo>
                      <a:pt x="0" y="432"/>
                    </a:lnTo>
                    <a:lnTo>
                      <a:pt x="0" y="432"/>
                    </a:lnTo>
                    <a:lnTo>
                      <a:pt x="1" y="454"/>
                    </a:lnTo>
                    <a:lnTo>
                      <a:pt x="2" y="476"/>
                    </a:lnTo>
                    <a:lnTo>
                      <a:pt x="6" y="498"/>
                    </a:lnTo>
                    <a:lnTo>
                      <a:pt x="10" y="518"/>
                    </a:lnTo>
                    <a:lnTo>
                      <a:pt x="14" y="540"/>
                    </a:lnTo>
                    <a:lnTo>
                      <a:pt x="20" y="560"/>
                    </a:lnTo>
                    <a:lnTo>
                      <a:pt x="27" y="581"/>
                    </a:lnTo>
                    <a:lnTo>
                      <a:pt x="34" y="600"/>
                    </a:lnTo>
                    <a:lnTo>
                      <a:pt x="43" y="619"/>
                    </a:lnTo>
                    <a:lnTo>
                      <a:pt x="52" y="638"/>
                    </a:lnTo>
                    <a:lnTo>
                      <a:pt x="63" y="656"/>
                    </a:lnTo>
                    <a:lnTo>
                      <a:pt x="74" y="673"/>
                    </a:lnTo>
                    <a:lnTo>
                      <a:pt x="86" y="690"/>
                    </a:lnTo>
                    <a:lnTo>
                      <a:pt x="99" y="706"/>
                    </a:lnTo>
                    <a:lnTo>
                      <a:pt x="113" y="722"/>
                    </a:lnTo>
                    <a:lnTo>
                      <a:pt x="127" y="737"/>
                    </a:lnTo>
                    <a:lnTo>
                      <a:pt x="142" y="751"/>
                    </a:lnTo>
                    <a:lnTo>
                      <a:pt x="157" y="765"/>
                    </a:lnTo>
                    <a:lnTo>
                      <a:pt x="174" y="777"/>
                    </a:lnTo>
                    <a:lnTo>
                      <a:pt x="191" y="790"/>
                    </a:lnTo>
                    <a:lnTo>
                      <a:pt x="208" y="801"/>
                    </a:lnTo>
                    <a:lnTo>
                      <a:pt x="227" y="811"/>
                    </a:lnTo>
                    <a:lnTo>
                      <a:pt x="245" y="821"/>
                    </a:lnTo>
                    <a:lnTo>
                      <a:pt x="265" y="829"/>
                    </a:lnTo>
                    <a:lnTo>
                      <a:pt x="284" y="838"/>
                    </a:lnTo>
                    <a:lnTo>
                      <a:pt x="303" y="844"/>
                    </a:lnTo>
                    <a:lnTo>
                      <a:pt x="324" y="850"/>
                    </a:lnTo>
                    <a:lnTo>
                      <a:pt x="345" y="855"/>
                    </a:lnTo>
                    <a:lnTo>
                      <a:pt x="367" y="859"/>
                    </a:lnTo>
                    <a:lnTo>
                      <a:pt x="388" y="861"/>
                    </a:lnTo>
                    <a:lnTo>
                      <a:pt x="409" y="863"/>
                    </a:lnTo>
                    <a:lnTo>
                      <a:pt x="432" y="864"/>
                    </a:lnTo>
                    <a:lnTo>
                      <a:pt x="432" y="864"/>
                    </a:lnTo>
                    <a:lnTo>
                      <a:pt x="455" y="863"/>
                    </a:lnTo>
                    <a:lnTo>
                      <a:pt x="479" y="861"/>
                    </a:lnTo>
                    <a:lnTo>
                      <a:pt x="501" y="858"/>
                    </a:lnTo>
                    <a:lnTo>
                      <a:pt x="524" y="854"/>
                    </a:lnTo>
                    <a:lnTo>
                      <a:pt x="545" y="848"/>
                    </a:lnTo>
                    <a:lnTo>
                      <a:pt x="566" y="842"/>
                    </a:lnTo>
                    <a:lnTo>
                      <a:pt x="588" y="835"/>
                    </a:lnTo>
                    <a:lnTo>
                      <a:pt x="608" y="825"/>
                    </a:lnTo>
                    <a:lnTo>
                      <a:pt x="833" y="1051"/>
                    </a:lnTo>
                    <a:lnTo>
                      <a:pt x="833" y="1051"/>
                    </a:lnTo>
                    <a:lnTo>
                      <a:pt x="845" y="1061"/>
                    </a:lnTo>
                    <a:lnTo>
                      <a:pt x="857" y="1070"/>
                    </a:lnTo>
                    <a:lnTo>
                      <a:pt x="870" y="1078"/>
                    </a:lnTo>
                    <a:lnTo>
                      <a:pt x="884" y="1084"/>
                    </a:lnTo>
                    <a:lnTo>
                      <a:pt x="898" y="1090"/>
                    </a:lnTo>
                    <a:lnTo>
                      <a:pt x="912" y="1093"/>
                    </a:lnTo>
                    <a:lnTo>
                      <a:pt x="927" y="1095"/>
                    </a:lnTo>
                    <a:lnTo>
                      <a:pt x="942" y="1096"/>
                    </a:lnTo>
                    <a:lnTo>
                      <a:pt x="942" y="1096"/>
                    </a:lnTo>
                    <a:lnTo>
                      <a:pt x="957" y="1095"/>
                    </a:lnTo>
                    <a:lnTo>
                      <a:pt x="971" y="1093"/>
                    </a:lnTo>
                    <a:lnTo>
                      <a:pt x="986" y="1090"/>
                    </a:lnTo>
                    <a:lnTo>
                      <a:pt x="1000" y="1084"/>
                    </a:lnTo>
                    <a:lnTo>
                      <a:pt x="1013" y="1078"/>
                    </a:lnTo>
                    <a:lnTo>
                      <a:pt x="1026" y="1070"/>
                    </a:lnTo>
                    <a:lnTo>
                      <a:pt x="1039" y="1061"/>
                    </a:lnTo>
                    <a:lnTo>
                      <a:pt x="1051" y="1051"/>
                    </a:lnTo>
                    <a:lnTo>
                      <a:pt x="1051" y="1051"/>
                    </a:lnTo>
                    <a:lnTo>
                      <a:pt x="1061" y="1039"/>
                    </a:lnTo>
                    <a:lnTo>
                      <a:pt x="1070" y="1026"/>
                    </a:lnTo>
                    <a:lnTo>
                      <a:pt x="1078" y="1013"/>
                    </a:lnTo>
                    <a:lnTo>
                      <a:pt x="1084" y="1000"/>
                    </a:lnTo>
                    <a:lnTo>
                      <a:pt x="1090" y="986"/>
                    </a:lnTo>
                    <a:lnTo>
                      <a:pt x="1093" y="971"/>
                    </a:lnTo>
                    <a:lnTo>
                      <a:pt x="1095" y="956"/>
                    </a:lnTo>
                    <a:lnTo>
                      <a:pt x="1096" y="942"/>
                    </a:lnTo>
                    <a:lnTo>
                      <a:pt x="1096" y="942"/>
                    </a:lnTo>
                    <a:lnTo>
                      <a:pt x="1095" y="927"/>
                    </a:lnTo>
                    <a:lnTo>
                      <a:pt x="1093" y="912"/>
                    </a:lnTo>
                    <a:lnTo>
                      <a:pt x="1090" y="898"/>
                    </a:lnTo>
                    <a:lnTo>
                      <a:pt x="1084" y="884"/>
                    </a:lnTo>
                    <a:lnTo>
                      <a:pt x="1078" y="870"/>
                    </a:lnTo>
                    <a:lnTo>
                      <a:pt x="1070" y="857"/>
                    </a:lnTo>
                    <a:lnTo>
                      <a:pt x="1061" y="845"/>
                    </a:lnTo>
                    <a:lnTo>
                      <a:pt x="1051" y="833"/>
                    </a:lnTo>
                    <a:lnTo>
                      <a:pt x="1051" y="833"/>
                    </a:lnTo>
                    <a:close/>
                    <a:moveTo>
                      <a:pt x="432" y="713"/>
                    </a:moveTo>
                    <a:lnTo>
                      <a:pt x="432" y="713"/>
                    </a:lnTo>
                    <a:lnTo>
                      <a:pt x="417" y="712"/>
                    </a:lnTo>
                    <a:lnTo>
                      <a:pt x="403" y="711"/>
                    </a:lnTo>
                    <a:lnTo>
                      <a:pt x="389" y="709"/>
                    </a:lnTo>
                    <a:lnTo>
                      <a:pt x="376" y="707"/>
                    </a:lnTo>
                    <a:lnTo>
                      <a:pt x="361" y="704"/>
                    </a:lnTo>
                    <a:lnTo>
                      <a:pt x="348" y="700"/>
                    </a:lnTo>
                    <a:lnTo>
                      <a:pt x="336" y="696"/>
                    </a:lnTo>
                    <a:lnTo>
                      <a:pt x="323" y="691"/>
                    </a:lnTo>
                    <a:lnTo>
                      <a:pt x="310" y="685"/>
                    </a:lnTo>
                    <a:lnTo>
                      <a:pt x="298" y="679"/>
                    </a:lnTo>
                    <a:lnTo>
                      <a:pt x="287" y="672"/>
                    </a:lnTo>
                    <a:lnTo>
                      <a:pt x="275" y="664"/>
                    </a:lnTo>
                    <a:lnTo>
                      <a:pt x="265" y="657"/>
                    </a:lnTo>
                    <a:lnTo>
                      <a:pt x="253" y="649"/>
                    </a:lnTo>
                    <a:lnTo>
                      <a:pt x="243" y="640"/>
                    </a:lnTo>
                    <a:lnTo>
                      <a:pt x="234" y="631"/>
                    </a:lnTo>
                    <a:lnTo>
                      <a:pt x="225" y="620"/>
                    </a:lnTo>
                    <a:lnTo>
                      <a:pt x="216" y="610"/>
                    </a:lnTo>
                    <a:lnTo>
                      <a:pt x="207" y="600"/>
                    </a:lnTo>
                    <a:lnTo>
                      <a:pt x="199" y="589"/>
                    </a:lnTo>
                    <a:lnTo>
                      <a:pt x="192" y="578"/>
                    </a:lnTo>
                    <a:lnTo>
                      <a:pt x="185" y="565"/>
                    </a:lnTo>
                    <a:lnTo>
                      <a:pt x="179" y="553"/>
                    </a:lnTo>
                    <a:lnTo>
                      <a:pt x="174" y="541"/>
                    </a:lnTo>
                    <a:lnTo>
                      <a:pt x="169" y="529"/>
                    </a:lnTo>
                    <a:lnTo>
                      <a:pt x="164" y="515"/>
                    </a:lnTo>
                    <a:lnTo>
                      <a:pt x="161" y="502"/>
                    </a:lnTo>
                    <a:lnTo>
                      <a:pt x="156" y="489"/>
                    </a:lnTo>
                    <a:lnTo>
                      <a:pt x="154" y="475"/>
                    </a:lnTo>
                    <a:lnTo>
                      <a:pt x="152" y="460"/>
                    </a:lnTo>
                    <a:lnTo>
                      <a:pt x="151" y="446"/>
                    </a:lnTo>
                    <a:lnTo>
                      <a:pt x="151" y="432"/>
                    </a:lnTo>
                    <a:lnTo>
                      <a:pt x="151" y="432"/>
                    </a:lnTo>
                    <a:lnTo>
                      <a:pt x="151" y="417"/>
                    </a:lnTo>
                    <a:lnTo>
                      <a:pt x="152" y="403"/>
                    </a:lnTo>
                    <a:lnTo>
                      <a:pt x="154" y="389"/>
                    </a:lnTo>
                    <a:lnTo>
                      <a:pt x="156" y="376"/>
                    </a:lnTo>
                    <a:lnTo>
                      <a:pt x="161" y="361"/>
                    </a:lnTo>
                    <a:lnTo>
                      <a:pt x="164" y="348"/>
                    </a:lnTo>
                    <a:lnTo>
                      <a:pt x="169" y="336"/>
                    </a:lnTo>
                    <a:lnTo>
                      <a:pt x="174" y="323"/>
                    </a:lnTo>
                    <a:lnTo>
                      <a:pt x="179" y="310"/>
                    </a:lnTo>
                    <a:lnTo>
                      <a:pt x="185" y="298"/>
                    </a:lnTo>
                    <a:lnTo>
                      <a:pt x="192" y="287"/>
                    </a:lnTo>
                    <a:lnTo>
                      <a:pt x="199" y="275"/>
                    </a:lnTo>
                    <a:lnTo>
                      <a:pt x="207" y="264"/>
                    </a:lnTo>
                    <a:lnTo>
                      <a:pt x="216" y="253"/>
                    </a:lnTo>
                    <a:lnTo>
                      <a:pt x="225" y="243"/>
                    </a:lnTo>
                    <a:lnTo>
                      <a:pt x="234" y="234"/>
                    </a:lnTo>
                    <a:lnTo>
                      <a:pt x="243" y="224"/>
                    </a:lnTo>
                    <a:lnTo>
                      <a:pt x="253" y="215"/>
                    </a:lnTo>
                    <a:lnTo>
                      <a:pt x="265" y="207"/>
                    </a:lnTo>
                    <a:lnTo>
                      <a:pt x="275" y="199"/>
                    </a:lnTo>
                    <a:lnTo>
                      <a:pt x="287" y="192"/>
                    </a:lnTo>
                    <a:lnTo>
                      <a:pt x="298" y="185"/>
                    </a:lnTo>
                    <a:lnTo>
                      <a:pt x="310" y="179"/>
                    </a:lnTo>
                    <a:lnTo>
                      <a:pt x="323" y="174"/>
                    </a:lnTo>
                    <a:lnTo>
                      <a:pt x="336" y="169"/>
                    </a:lnTo>
                    <a:lnTo>
                      <a:pt x="348" y="163"/>
                    </a:lnTo>
                    <a:lnTo>
                      <a:pt x="361" y="160"/>
                    </a:lnTo>
                    <a:lnTo>
                      <a:pt x="376" y="156"/>
                    </a:lnTo>
                    <a:lnTo>
                      <a:pt x="389" y="154"/>
                    </a:lnTo>
                    <a:lnTo>
                      <a:pt x="403" y="152"/>
                    </a:lnTo>
                    <a:lnTo>
                      <a:pt x="417" y="151"/>
                    </a:lnTo>
                    <a:lnTo>
                      <a:pt x="432" y="151"/>
                    </a:lnTo>
                    <a:lnTo>
                      <a:pt x="432" y="151"/>
                    </a:lnTo>
                    <a:lnTo>
                      <a:pt x="446" y="151"/>
                    </a:lnTo>
                    <a:lnTo>
                      <a:pt x="460" y="152"/>
                    </a:lnTo>
                    <a:lnTo>
                      <a:pt x="475" y="154"/>
                    </a:lnTo>
                    <a:lnTo>
                      <a:pt x="489" y="156"/>
                    </a:lnTo>
                    <a:lnTo>
                      <a:pt x="502" y="160"/>
                    </a:lnTo>
                    <a:lnTo>
                      <a:pt x="515" y="163"/>
                    </a:lnTo>
                    <a:lnTo>
                      <a:pt x="529" y="169"/>
                    </a:lnTo>
                    <a:lnTo>
                      <a:pt x="541" y="174"/>
                    </a:lnTo>
                    <a:lnTo>
                      <a:pt x="554" y="179"/>
                    </a:lnTo>
                    <a:lnTo>
                      <a:pt x="565" y="185"/>
                    </a:lnTo>
                    <a:lnTo>
                      <a:pt x="578" y="192"/>
                    </a:lnTo>
                    <a:lnTo>
                      <a:pt x="589" y="199"/>
                    </a:lnTo>
                    <a:lnTo>
                      <a:pt x="600" y="207"/>
                    </a:lnTo>
                    <a:lnTo>
                      <a:pt x="610" y="215"/>
                    </a:lnTo>
                    <a:lnTo>
                      <a:pt x="620" y="224"/>
                    </a:lnTo>
                    <a:lnTo>
                      <a:pt x="631" y="234"/>
                    </a:lnTo>
                    <a:lnTo>
                      <a:pt x="640" y="243"/>
                    </a:lnTo>
                    <a:lnTo>
                      <a:pt x="649" y="253"/>
                    </a:lnTo>
                    <a:lnTo>
                      <a:pt x="657" y="264"/>
                    </a:lnTo>
                    <a:lnTo>
                      <a:pt x="665" y="275"/>
                    </a:lnTo>
                    <a:lnTo>
                      <a:pt x="672" y="287"/>
                    </a:lnTo>
                    <a:lnTo>
                      <a:pt x="680" y="298"/>
                    </a:lnTo>
                    <a:lnTo>
                      <a:pt x="686" y="310"/>
                    </a:lnTo>
                    <a:lnTo>
                      <a:pt x="691" y="323"/>
                    </a:lnTo>
                    <a:lnTo>
                      <a:pt x="696" y="336"/>
                    </a:lnTo>
                    <a:lnTo>
                      <a:pt x="701" y="348"/>
                    </a:lnTo>
                    <a:lnTo>
                      <a:pt x="704" y="361"/>
                    </a:lnTo>
                    <a:lnTo>
                      <a:pt x="707" y="376"/>
                    </a:lnTo>
                    <a:lnTo>
                      <a:pt x="710" y="389"/>
                    </a:lnTo>
                    <a:lnTo>
                      <a:pt x="712" y="403"/>
                    </a:lnTo>
                    <a:lnTo>
                      <a:pt x="713" y="417"/>
                    </a:lnTo>
                    <a:lnTo>
                      <a:pt x="713" y="432"/>
                    </a:lnTo>
                    <a:lnTo>
                      <a:pt x="713" y="432"/>
                    </a:lnTo>
                    <a:lnTo>
                      <a:pt x="713" y="446"/>
                    </a:lnTo>
                    <a:lnTo>
                      <a:pt x="712" y="460"/>
                    </a:lnTo>
                    <a:lnTo>
                      <a:pt x="710" y="475"/>
                    </a:lnTo>
                    <a:lnTo>
                      <a:pt x="707" y="489"/>
                    </a:lnTo>
                    <a:lnTo>
                      <a:pt x="704" y="502"/>
                    </a:lnTo>
                    <a:lnTo>
                      <a:pt x="701" y="515"/>
                    </a:lnTo>
                    <a:lnTo>
                      <a:pt x="696" y="529"/>
                    </a:lnTo>
                    <a:lnTo>
                      <a:pt x="691" y="541"/>
                    </a:lnTo>
                    <a:lnTo>
                      <a:pt x="686" y="553"/>
                    </a:lnTo>
                    <a:lnTo>
                      <a:pt x="680" y="565"/>
                    </a:lnTo>
                    <a:lnTo>
                      <a:pt x="672" y="578"/>
                    </a:lnTo>
                    <a:lnTo>
                      <a:pt x="665" y="589"/>
                    </a:lnTo>
                    <a:lnTo>
                      <a:pt x="657" y="600"/>
                    </a:lnTo>
                    <a:lnTo>
                      <a:pt x="649" y="610"/>
                    </a:lnTo>
                    <a:lnTo>
                      <a:pt x="640" y="620"/>
                    </a:lnTo>
                    <a:lnTo>
                      <a:pt x="631" y="631"/>
                    </a:lnTo>
                    <a:lnTo>
                      <a:pt x="620" y="640"/>
                    </a:lnTo>
                    <a:lnTo>
                      <a:pt x="610" y="649"/>
                    </a:lnTo>
                    <a:lnTo>
                      <a:pt x="600" y="657"/>
                    </a:lnTo>
                    <a:lnTo>
                      <a:pt x="589" y="664"/>
                    </a:lnTo>
                    <a:lnTo>
                      <a:pt x="578" y="672"/>
                    </a:lnTo>
                    <a:lnTo>
                      <a:pt x="565" y="679"/>
                    </a:lnTo>
                    <a:lnTo>
                      <a:pt x="554" y="685"/>
                    </a:lnTo>
                    <a:lnTo>
                      <a:pt x="541" y="691"/>
                    </a:lnTo>
                    <a:lnTo>
                      <a:pt x="529" y="696"/>
                    </a:lnTo>
                    <a:lnTo>
                      <a:pt x="515" y="700"/>
                    </a:lnTo>
                    <a:lnTo>
                      <a:pt x="502" y="704"/>
                    </a:lnTo>
                    <a:lnTo>
                      <a:pt x="489" y="707"/>
                    </a:lnTo>
                    <a:lnTo>
                      <a:pt x="475" y="709"/>
                    </a:lnTo>
                    <a:lnTo>
                      <a:pt x="460" y="711"/>
                    </a:lnTo>
                    <a:lnTo>
                      <a:pt x="446" y="712"/>
                    </a:lnTo>
                    <a:lnTo>
                      <a:pt x="432" y="713"/>
                    </a:lnTo>
                    <a:lnTo>
                      <a:pt x="432" y="71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121" name="Freeform 246"/>
              <p:cNvSpPr>
                <a:spLocks/>
              </p:cNvSpPr>
              <p:nvPr/>
            </p:nvSpPr>
            <p:spPr bwMode="auto">
              <a:xfrm>
                <a:off x="2827882" y="2955100"/>
                <a:ext cx="107854" cy="287548"/>
              </a:xfrm>
              <a:custGeom>
                <a:avLst/>
                <a:gdLst>
                  <a:gd name="T0" fmla="*/ 529 w 529"/>
                  <a:gd name="T1" fmla="*/ 0 h 1446"/>
                  <a:gd name="T2" fmla="*/ 473 w 529"/>
                  <a:gd name="T3" fmla="*/ 21 h 1446"/>
                  <a:gd name="T4" fmla="*/ 418 w 529"/>
                  <a:gd name="T5" fmla="*/ 46 h 1446"/>
                  <a:gd name="T6" fmla="*/ 367 w 529"/>
                  <a:gd name="T7" fmla="*/ 75 h 1446"/>
                  <a:gd name="T8" fmla="*/ 317 w 529"/>
                  <a:gd name="T9" fmla="*/ 107 h 1446"/>
                  <a:gd name="T10" fmla="*/ 271 w 529"/>
                  <a:gd name="T11" fmla="*/ 144 h 1446"/>
                  <a:gd name="T12" fmla="*/ 227 w 529"/>
                  <a:gd name="T13" fmla="*/ 184 h 1446"/>
                  <a:gd name="T14" fmla="*/ 186 w 529"/>
                  <a:gd name="T15" fmla="*/ 227 h 1446"/>
                  <a:gd name="T16" fmla="*/ 150 w 529"/>
                  <a:gd name="T17" fmla="*/ 273 h 1446"/>
                  <a:gd name="T18" fmla="*/ 116 w 529"/>
                  <a:gd name="T19" fmla="*/ 321 h 1446"/>
                  <a:gd name="T20" fmla="*/ 86 w 529"/>
                  <a:gd name="T21" fmla="*/ 374 h 1446"/>
                  <a:gd name="T22" fmla="*/ 61 w 529"/>
                  <a:gd name="T23" fmla="*/ 427 h 1446"/>
                  <a:gd name="T24" fmla="*/ 40 w 529"/>
                  <a:gd name="T25" fmla="*/ 483 h 1446"/>
                  <a:gd name="T26" fmla="*/ 23 w 529"/>
                  <a:gd name="T27" fmla="*/ 541 h 1446"/>
                  <a:gd name="T28" fmla="*/ 10 w 529"/>
                  <a:gd name="T29" fmla="*/ 601 h 1446"/>
                  <a:gd name="T30" fmla="*/ 3 w 529"/>
                  <a:gd name="T31" fmla="*/ 662 h 1446"/>
                  <a:gd name="T32" fmla="*/ 0 w 529"/>
                  <a:gd name="T33" fmla="*/ 725 h 1446"/>
                  <a:gd name="T34" fmla="*/ 1 w 529"/>
                  <a:gd name="T35" fmla="*/ 757 h 1446"/>
                  <a:gd name="T36" fmla="*/ 6 w 529"/>
                  <a:gd name="T37" fmla="*/ 817 h 1446"/>
                  <a:gd name="T38" fmla="*/ 16 w 529"/>
                  <a:gd name="T39" fmla="*/ 877 h 1446"/>
                  <a:gd name="T40" fmla="*/ 30 w 529"/>
                  <a:gd name="T41" fmla="*/ 936 h 1446"/>
                  <a:gd name="T42" fmla="*/ 50 w 529"/>
                  <a:gd name="T43" fmla="*/ 992 h 1446"/>
                  <a:gd name="T44" fmla="*/ 73 w 529"/>
                  <a:gd name="T45" fmla="*/ 1046 h 1446"/>
                  <a:gd name="T46" fmla="*/ 101 w 529"/>
                  <a:gd name="T47" fmla="*/ 1098 h 1446"/>
                  <a:gd name="T48" fmla="*/ 132 w 529"/>
                  <a:gd name="T49" fmla="*/ 1148 h 1446"/>
                  <a:gd name="T50" fmla="*/ 167 w 529"/>
                  <a:gd name="T51" fmla="*/ 1195 h 1446"/>
                  <a:gd name="T52" fmla="*/ 206 w 529"/>
                  <a:gd name="T53" fmla="*/ 1239 h 1446"/>
                  <a:gd name="T54" fmla="*/ 248 w 529"/>
                  <a:gd name="T55" fmla="*/ 1280 h 1446"/>
                  <a:gd name="T56" fmla="*/ 291 w 529"/>
                  <a:gd name="T57" fmla="*/ 1318 h 1446"/>
                  <a:gd name="T58" fmla="*/ 338 w 529"/>
                  <a:gd name="T59" fmla="*/ 1353 h 1446"/>
                  <a:gd name="T60" fmla="*/ 388 w 529"/>
                  <a:gd name="T61" fmla="*/ 1384 h 1446"/>
                  <a:gd name="T62" fmla="*/ 440 w 529"/>
                  <a:gd name="T63" fmla="*/ 1411 h 1446"/>
                  <a:gd name="T64" fmla="*/ 494 w 529"/>
                  <a:gd name="T65" fmla="*/ 1435 h 1446"/>
                  <a:gd name="T66" fmla="*/ 522 w 529"/>
                  <a:gd name="T67" fmla="*/ 1446 h 1446"/>
                  <a:gd name="T68" fmla="*/ 460 w 529"/>
                  <a:gd name="T69" fmla="*/ 1377 h 1446"/>
                  <a:gd name="T70" fmla="*/ 404 w 529"/>
                  <a:gd name="T71" fmla="*/ 1303 h 1446"/>
                  <a:gd name="T72" fmla="*/ 354 w 529"/>
                  <a:gd name="T73" fmla="*/ 1220 h 1446"/>
                  <a:gd name="T74" fmla="*/ 311 w 529"/>
                  <a:gd name="T75" fmla="*/ 1132 h 1446"/>
                  <a:gd name="T76" fmla="*/ 284 w 529"/>
                  <a:gd name="T77" fmla="*/ 1062 h 1446"/>
                  <a:gd name="T78" fmla="*/ 269 w 529"/>
                  <a:gd name="T79" fmla="*/ 1014 h 1446"/>
                  <a:gd name="T80" fmla="*/ 256 w 529"/>
                  <a:gd name="T81" fmla="*/ 965 h 1446"/>
                  <a:gd name="T82" fmla="*/ 246 w 529"/>
                  <a:gd name="T83" fmla="*/ 914 h 1446"/>
                  <a:gd name="T84" fmla="*/ 237 w 529"/>
                  <a:gd name="T85" fmla="*/ 863 h 1446"/>
                  <a:gd name="T86" fmla="*/ 232 w 529"/>
                  <a:gd name="T87" fmla="*/ 811 h 1446"/>
                  <a:gd name="T88" fmla="*/ 229 w 529"/>
                  <a:gd name="T89" fmla="*/ 758 h 1446"/>
                  <a:gd name="T90" fmla="*/ 229 w 529"/>
                  <a:gd name="T91" fmla="*/ 731 h 1446"/>
                  <a:gd name="T92" fmla="*/ 230 w 529"/>
                  <a:gd name="T93" fmla="*/ 675 h 1446"/>
                  <a:gd name="T94" fmla="*/ 234 w 529"/>
                  <a:gd name="T95" fmla="*/ 621 h 1446"/>
                  <a:gd name="T96" fmla="*/ 241 w 529"/>
                  <a:gd name="T97" fmla="*/ 567 h 1446"/>
                  <a:gd name="T98" fmla="*/ 251 w 529"/>
                  <a:gd name="T99" fmla="*/ 515 h 1446"/>
                  <a:gd name="T100" fmla="*/ 262 w 529"/>
                  <a:gd name="T101" fmla="*/ 464 h 1446"/>
                  <a:gd name="T102" fmla="*/ 276 w 529"/>
                  <a:gd name="T103" fmla="*/ 414 h 1446"/>
                  <a:gd name="T104" fmla="*/ 292 w 529"/>
                  <a:gd name="T105" fmla="*/ 365 h 1446"/>
                  <a:gd name="T106" fmla="*/ 311 w 529"/>
                  <a:gd name="T107" fmla="*/ 317 h 1446"/>
                  <a:gd name="T108" fmla="*/ 331 w 529"/>
                  <a:gd name="T109" fmla="*/ 272 h 1446"/>
                  <a:gd name="T110" fmla="*/ 354 w 529"/>
                  <a:gd name="T111" fmla="*/ 228 h 1446"/>
                  <a:gd name="T112" fmla="*/ 379 w 529"/>
                  <a:gd name="T113" fmla="*/ 185 h 1446"/>
                  <a:gd name="T114" fmla="*/ 406 w 529"/>
                  <a:gd name="T115" fmla="*/ 144 h 1446"/>
                  <a:gd name="T116" fmla="*/ 434 w 529"/>
                  <a:gd name="T117" fmla="*/ 105 h 1446"/>
                  <a:gd name="T118" fmla="*/ 464 w 529"/>
                  <a:gd name="T119" fmla="*/ 69 h 1446"/>
                  <a:gd name="T120" fmla="*/ 495 w 529"/>
                  <a:gd name="T121" fmla="*/ 33 h 1446"/>
                  <a:gd name="T122" fmla="*/ 529 w 529"/>
                  <a:gd name="T123" fmla="*/ 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1446">
                    <a:moveTo>
                      <a:pt x="529" y="0"/>
                    </a:moveTo>
                    <a:lnTo>
                      <a:pt x="529" y="0"/>
                    </a:lnTo>
                    <a:lnTo>
                      <a:pt x="500" y="10"/>
                    </a:lnTo>
                    <a:lnTo>
                      <a:pt x="473" y="21"/>
                    </a:lnTo>
                    <a:lnTo>
                      <a:pt x="445" y="33"/>
                    </a:lnTo>
                    <a:lnTo>
                      <a:pt x="418" y="46"/>
                    </a:lnTo>
                    <a:lnTo>
                      <a:pt x="392" y="59"/>
                    </a:lnTo>
                    <a:lnTo>
                      <a:pt x="367" y="75"/>
                    </a:lnTo>
                    <a:lnTo>
                      <a:pt x="341" y="91"/>
                    </a:lnTo>
                    <a:lnTo>
                      <a:pt x="317" y="107"/>
                    </a:lnTo>
                    <a:lnTo>
                      <a:pt x="293" y="126"/>
                    </a:lnTo>
                    <a:lnTo>
                      <a:pt x="271" y="144"/>
                    </a:lnTo>
                    <a:lnTo>
                      <a:pt x="249" y="163"/>
                    </a:lnTo>
                    <a:lnTo>
                      <a:pt x="227" y="184"/>
                    </a:lnTo>
                    <a:lnTo>
                      <a:pt x="207" y="205"/>
                    </a:lnTo>
                    <a:lnTo>
                      <a:pt x="186" y="227"/>
                    </a:lnTo>
                    <a:lnTo>
                      <a:pt x="168" y="249"/>
                    </a:lnTo>
                    <a:lnTo>
                      <a:pt x="150" y="273"/>
                    </a:lnTo>
                    <a:lnTo>
                      <a:pt x="132" y="297"/>
                    </a:lnTo>
                    <a:lnTo>
                      <a:pt x="116" y="321"/>
                    </a:lnTo>
                    <a:lnTo>
                      <a:pt x="101" y="347"/>
                    </a:lnTo>
                    <a:lnTo>
                      <a:pt x="86" y="374"/>
                    </a:lnTo>
                    <a:lnTo>
                      <a:pt x="73" y="400"/>
                    </a:lnTo>
                    <a:lnTo>
                      <a:pt x="61" y="427"/>
                    </a:lnTo>
                    <a:lnTo>
                      <a:pt x="50" y="455"/>
                    </a:lnTo>
                    <a:lnTo>
                      <a:pt x="40" y="483"/>
                    </a:lnTo>
                    <a:lnTo>
                      <a:pt x="30" y="512"/>
                    </a:lnTo>
                    <a:lnTo>
                      <a:pt x="23" y="541"/>
                    </a:lnTo>
                    <a:lnTo>
                      <a:pt x="16" y="571"/>
                    </a:lnTo>
                    <a:lnTo>
                      <a:pt x="10" y="601"/>
                    </a:lnTo>
                    <a:lnTo>
                      <a:pt x="6" y="632"/>
                    </a:lnTo>
                    <a:lnTo>
                      <a:pt x="3" y="662"/>
                    </a:lnTo>
                    <a:lnTo>
                      <a:pt x="1" y="694"/>
                    </a:lnTo>
                    <a:lnTo>
                      <a:pt x="0" y="725"/>
                    </a:lnTo>
                    <a:lnTo>
                      <a:pt x="0" y="725"/>
                    </a:lnTo>
                    <a:lnTo>
                      <a:pt x="1" y="757"/>
                    </a:lnTo>
                    <a:lnTo>
                      <a:pt x="3" y="788"/>
                    </a:lnTo>
                    <a:lnTo>
                      <a:pt x="6" y="817"/>
                    </a:lnTo>
                    <a:lnTo>
                      <a:pt x="10" y="848"/>
                    </a:lnTo>
                    <a:lnTo>
                      <a:pt x="16" y="877"/>
                    </a:lnTo>
                    <a:lnTo>
                      <a:pt x="23" y="907"/>
                    </a:lnTo>
                    <a:lnTo>
                      <a:pt x="30" y="936"/>
                    </a:lnTo>
                    <a:lnTo>
                      <a:pt x="40" y="964"/>
                    </a:lnTo>
                    <a:lnTo>
                      <a:pt x="50" y="992"/>
                    </a:lnTo>
                    <a:lnTo>
                      <a:pt x="61" y="1019"/>
                    </a:lnTo>
                    <a:lnTo>
                      <a:pt x="73" y="1046"/>
                    </a:lnTo>
                    <a:lnTo>
                      <a:pt x="86" y="1072"/>
                    </a:lnTo>
                    <a:lnTo>
                      <a:pt x="101" y="1098"/>
                    </a:lnTo>
                    <a:lnTo>
                      <a:pt x="116" y="1123"/>
                    </a:lnTo>
                    <a:lnTo>
                      <a:pt x="132" y="1148"/>
                    </a:lnTo>
                    <a:lnTo>
                      <a:pt x="150" y="1171"/>
                    </a:lnTo>
                    <a:lnTo>
                      <a:pt x="167" y="1195"/>
                    </a:lnTo>
                    <a:lnTo>
                      <a:pt x="186" y="1217"/>
                    </a:lnTo>
                    <a:lnTo>
                      <a:pt x="206" y="1239"/>
                    </a:lnTo>
                    <a:lnTo>
                      <a:pt x="226" y="1260"/>
                    </a:lnTo>
                    <a:lnTo>
                      <a:pt x="248" y="1280"/>
                    </a:lnTo>
                    <a:lnTo>
                      <a:pt x="269" y="1300"/>
                    </a:lnTo>
                    <a:lnTo>
                      <a:pt x="291" y="1318"/>
                    </a:lnTo>
                    <a:lnTo>
                      <a:pt x="315" y="1335"/>
                    </a:lnTo>
                    <a:lnTo>
                      <a:pt x="338" y="1353"/>
                    </a:lnTo>
                    <a:lnTo>
                      <a:pt x="363" y="1369"/>
                    </a:lnTo>
                    <a:lnTo>
                      <a:pt x="388" y="1384"/>
                    </a:lnTo>
                    <a:lnTo>
                      <a:pt x="414" y="1398"/>
                    </a:lnTo>
                    <a:lnTo>
                      <a:pt x="440" y="1411"/>
                    </a:lnTo>
                    <a:lnTo>
                      <a:pt x="467" y="1423"/>
                    </a:lnTo>
                    <a:lnTo>
                      <a:pt x="494" y="1435"/>
                    </a:lnTo>
                    <a:lnTo>
                      <a:pt x="522" y="1446"/>
                    </a:lnTo>
                    <a:lnTo>
                      <a:pt x="522" y="1446"/>
                    </a:lnTo>
                    <a:lnTo>
                      <a:pt x="490" y="1412"/>
                    </a:lnTo>
                    <a:lnTo>
                      <a:pt x="460" y="1377"/>
                    </a:lnTo>
                    <a:lnTo>
                      <a:pt x="431" y="1341"/>
                    </a:lnTo>
                    <a:lnTo>
                      <a:pt x="404" y="1303"/>
                    </a:lnTo>
                    <a:lnTo>
                      <a:pt x="377" y="1262"/>
                    </a:lnTo>
                    <a:lnTo>
                      <a:pt x="354" y="1220"/>
                    </a:lnTo>
                    <a:lnTo>
                      <a:pt x="331" y="1177"/>
                    </a:lnTo>
                    <a:lnTo>
                      <a:pt x="311" y="1132"/>
                    </a:lnTo>
                    <a:lnTo>
                      <a:pt x="292" y="1086"/>
                    </a:lnTo>
                    <a:lnTo>
                      <a:pt x="284" y="1062"/>
                    </a:lnTo>
                    <a:lnTo>
                      <a:pt x="276" y="1039"/>
                    </a:lnTo>
                    <a:lnTo>
                      <a:pt x="269" y="1014"/>
                    </a:lnTo>
                    <a:lnTo>
                      <a:pt x="262" y="990"/>
                    </a:lnTo>
                    <a:lnTo>
                      <a:pt x="256" y="965"/>
                    </a:lnTo>
                    <a:lnTo>
                      <a:pt x="251" y="940"/>
                    </a:lnTo>
                    <a:lnTo>
                      <a:pt x="246" y="914"/>
                    </a:lnTo>
                    <a:lnTo>
                      <a:pt x="241" y="889"/>
                    </a:lnTo>
                    <a:lnTo>
                      <a:pt x="237" y="863"/>
                    </a:lnTo>
                    <a:lnTo>
                      <a:pt x="234" y="837"/>
                    </a:lnTo>
                    <a:lnTo>
                      <a:pt x="232" y="811"/>
                    </a:lnTo>
                    <a:lnTo>
                      <a:pt x="230" y="785"/>
                    </a:lnTo>
                    <a:lnTo>
                      <a:pt x="229" y="758"/>
                    </a:lnTo>
                    <a:lnTo>
                      <a:pt x="229" y="731"/>
                    </a:lnTo>
                    <a:lnTo>
                      <a:pt x="229" y="731"/>
                    </a:lnTo>
                    <a:lnTo>
                      <a:pt x="229" y="703"/>
                    </a:lnTo>
                    <a:lnTo>
                      <a:pt x="230" y="675"/>
                    </a:lnTo>
                    <a:lnTo>
                      <a:pt x="232" y="648"/>
                    </a:lnTo>
                    <a:lnTo>
                      <a:pt x="234" y="621"/>
                    </a:lnTo>
                    <a:lnTo>
                      <a:pt x="237" y="595"/>
                    </a:lnTo>
                    <a:lnTo>
                      <a:pt x="241" y="567"/>
                    </a:lnTo>
                    <a:lnTo>
                      <a:pt x="246" y="542"/>
                    </a:lnTo>
                    <a:lnTo>
                      <a:pt x="251" y="515"/>
                    </a:lnTo>
                    <a:lnTo>
                      <a:pt x="256" y="490"/>
                    </a:lnTo>
                    <a:lnTo>
                      <a:pt x="262" y="464"/>
                    </a:lnTo>
                    <a:lnTo>
                      <a:pt x="269" y="439"/>
                    </a:lnTo>
                    <a:lnTo>
                      <a:pt x="276" y="414"/>
                    </a:lnTo>
                    <a:lnTo>
                      <a:pt x="284" y="390"/>
                    </a:lnTo>
                    <a:lnTo>
                      <a:pt x="292" y="365"/>
                    </a:lnTo>
                    <a:lnTo>
                      <a:pt x="302" y="341"/>
                    </a:lnTo>
                    <a:lnTo>
                      <a:pt x="311" y="317"/>
                    </a:lnTo>
                    <a:lnTo>
                      <a:pt x="321" y="295"/>
                    </a:lnTo>
                    <a:lnTo>
                      <a:pt x="331" y="272"/>
                    </a:lnTo>
                    <a:lnTo>
                      <a:pt x="342" y="250"/>
                    </a:lnTo>
                    <a:lnTo>
                      <a:pt x="354" y="228"/>
                    </a:lnTo>
                    <a:lnTo>
                      <a:pt x="366" y="206"/>
                    </a:lnTo>
                    <a:lnTo>
                      <a:pt x="379" y="185"/>
                    </a:lnTo>
                    <a:lnTo>
                      <a:pt x="391" y="164"/>
                    </a:lnTo>
                    <a:lnTo>
                      <a:pt x="406" y="144"/>
                    </a:lnTo>
                    <a:lnTo>
                      <a:pt x="419" y="125"/>
                    </a:lnTo>
                    <a:lnTo>
                      <a:pt x="434" y="105"/>
                    </a:lnTo>
                    <a:lnTo>
                      <a:pt x="448" y="87"/>
                    </a:lnTo>
                    <a:lnTo>
                      <a:pt x="464" y="69"/>
                    </a:lnTo>
                    <a:lnTo>
                      <a:pt x="479" y="50"/>
                    </a:lnTo>
                    <a:lnTo>
                      <a:pt x="495" y="33"/>
                    </a:lnTo>
                    <a:lnTo>
                      <a:pt x="512" y="17"/>
                    </a:lnTo>
                    <a:lnTo>
                      <a:pt x="529" y="0"/>
                    </a:lnTo>
                    <a:lnTo>
                      <a:pt x="529"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grpSp>
        <p:sp>
          <p:nvSpPr>
            <p:cNvPr id="117" name="TextBox 84"/>
            <p:cNvSpPr txBox="1"/>
            <p:nvPr/>
          </p:nvSpPr>
          <p:spPr>
            <a:xfrm>
              <a:off x="7813679" y="370520"/>
              <a:ext cx="865943" cy="430887"/>
            </a:xfrm>
            <a:prstGeom prst="rect">
              <a:avLst/>
            </a:prstGeom>
            <a:noFill/>
          </p:spPr>
          <p:txBody>
            <a:bodyPr wrap="none" rtlCol="0">
              <a:spAutoFit/>
            </a:bodyPr>
            <a:lstStyle/>
            <a:p>
              <a:pPr algn="ctr"/>
              <a:r>
                <a:rPr lang="en-US" altLang="ja-JP" sz="1100" b="1" dirty="0" smtClean="0">
                  <a:latin typeface="MS PGothic" charset="-128"/>
                  <a:ea typeface="MS PGothic" charset="-128"/>
                  <a:cs typeface="MS PGothic" charset="-128"/>
                </a:rPr>
                <a:t>Threat Grid</a:t>
              </a:r>
            </a:p>
            <a:p>
              <a:pPr algn="ctr"/>
              <a:r>
                <a:rPr lang="en-US" altLang="ja-JP" sz="1100" b="1" dirty="0" smtClean="0">
                  <a:latin typeface="MS PGothic" charset="-128"/>
                  <a:ea typeface="MS PGothic" charset="-128"/>
                  <a:cs typeface="MS PGothic" charset="-128"/>
                </a:rPr>
                <a:t> </a:t>
              </a:r>
            </a:p>
          </p:txBody>
        </p:sp>
        <p:sp>
          <p:nvSpPr>
            <p:cNvPr id="118" name="テキスト ボックス 387"/>
            <p:cNvSpPr txBox="1"/>
            <p:nvPr/>
          </p:nvSpPr>
          <p:spPr>
            <a:xfrm>
              <a:off x="7696161" y="508295"/>
              <a:ext cx="1158464" cy="369328"/>
            </a:xfrm>
            <a:prstGeom prst="rect">
              <a:avLst/>
            </a:prstGeom>
            <a:noFill/>
          </p:spPr>
          <p:txBody>
            <a:bodyPr wrap="square" lIns="91436" tIns="45718" rIns="91436" bIns="45718" rtlCol="0">
              <a:spAutoFit/>
            </a:bodyPr>
            <a:lstStyle/>
            <a:p>
              <a:pPr algn="ctr"/>
              <a:r>
                <a:rPr kumimoji="1" lang="ja-JP" altLang="en-US" sz="900" dirty="0" smtClean="0">
                  <a:solidFill>
                    <a:schemeClr val="accent4">
                      <a:lumMod val="75000"/>
                    </a:schemeClr>
                  </a:solidFill>
                  <a:latin typeface="MS PGothic" charset="-128"/>
                  <a:ea typeface="MS PGothic" charset="-128"/>
                  <a:cs typeface="MS PGothic" charset="-128"/>
                </a:rPr>
                <a:t>サンドボックス</a:t>
              </a:r>
              <a:endParaRPr kumimoji="1" lang="en-US" altLang="ja-JP" sz="900" dirty="0" smtClean="0">
                <a:solidFill>
                  <a:schemeClr val="accent4">
                    <a:lumMod val="75000"/>
                  </a:schemeClr>
                </a:solidFill>
                <a:latin typeface="MS PGothic" charset="-128"/>
                <a:ea typeface="MS PGothic" charset="-128"/>
                <a:cs typeface="MS PGothic" charset="-128"/>
              </a:endParaRPr>
            </a:p>
            <a:p>
              <a:pPr algn="ctr"/>
              <a:r>
                <a:rPr kumimoji="1" lang="en-US" altLang="ja-JP" sz="900" dirty="0" smtClean="0">
                  <a:solidFill>
                    <a:schemeClr val="accent4">
                      <a:lumMod val="75000"/>
                    </a:schemeClr>
                  </a:solidFill>
                  <a:latin typeface="MS PGothic" charset="-128"/>
                  <a:ea typeface="MS PGothic" charset="-128"/>
                  <a:cs typeface="MS PGothic" charset="-128"/>
                </a:rPr>
                <a:t>&amp; </a:t>
              </a:r>
              <a:r>
                <a:rPr kumimoji="1" lang="ja-JP" altLang="en-US" sz="900" dirty="0" smtClean="0">
                  <a:solidFill>
                    <a:schemeClr val="accent4">
                      <a:lumMod val="75000"/>
                    </a:schemeClr>
                  </a:solidFill>
                  <a:latin typeface="MS PGothic" charset="-128"/>
                  <a:ea typeface="MS PGothic" charset="-128"/>
                  <a:cs typeface="MS PGothic" charset="-128"/>
                </a:rPr>
                <a:t>インテリジェンス</a:t>
              </a:r>
              <a:endParaRPr kumimoji="1" lang="en-US" altLang="ja-JP" sz="900" dirty="0">
                <a:solidFill>
                  <a:schemeClr val="accent4">
                    <a:lumMod val="75000"/>
                  </a:schemeClr>
                </a:solidFill>
                <a:latin typeface="MS PGothic" charset="-128"/>
                <a:ea typeface="MS PGothic" charset="-128"/>
                <a:cs typeface="MS PGothic" charset="-128"/>
              </a:endParaRPr>
            </a:p>
          </p:txBody>
        </p:sp>
      </p:grpSp>
      <p:sp>
        <p:nvSpPr>
          <p:cNvPr id="113" name="テキスト ボックス 112"/>
          <p:cNvSpPr txBox="1"/>
          <p:nvPr/>
        </p:nvSpPr>
        <p:spPr>
          <a:xfrm>
            <a:off x="4990143" y="3218503"/>
            <a:ext cx="4240303" cy="261610"/>
          </a:xfrm>
          <a:prstGeom prst="rect">
            <a:avLst/>
          </a:prstGeom>
          <a:noFill/>
        </p:spPr>
        <p:txBody>
          <a:bodyPr wrap="square" rtlCol="0">
            <a:spAutoFit/>
          </a:bodyPr>
          <a:lstStyle/>
          <a:p>
            <a:pPr algn="ctr"/>
            <a:r>
              <a:rPr kumimoji="1" lang="en-US" altLang="ja-JP" sz="1100" dirty="0" smtClean="0">
                <a:latin typeface="MS PGothic" charset="-128"/>
                <a:ea typeface="MS PGothic" charset="-128"/>
                <a:cs typeface="MS PGothic" charset="-128"/>
              </a:rPr>
              <a:t>※AMP Cloud</a:t>
            </a:r>
            <a:r>
              <a:rPr kumimoji="1" lang="ja-JP" altLang="en-US" sz="1100" dirty="0" smtClean="0">
                <a:latin typeface="MS PGothic" charset="-128"/>
                <a:ea typeface="MS PGothic" charset="-128"/>
                <a:cs typeface="MS PGothic" charset="-128"/>
              </a:rPr>
              <a:t>にエージェントが接続されていることが前提となります。</a:t>
            </a:r>
            <a:endParaRPr kumimoji="1" lang="ja-JP" altLang="en-US" sz="1100" dirty="0">
              <a:latin typeface="MS PGothic" charset="-128"/>
              <a:ea typeface="MS PGothic" charset="-128"/>
              <a:cs typeface="MS PGothic" charset="-128"/>
            </a:endParaRPr>
          </a:p>
        </p:txBody>
      </p:sp>
      <p:sp>
        <p:nvSpPr>
          <p:cNvPr id="122" name="タイトル 2"/>
          <p:cNvSpPr txBox="1">
            <a:spLocks/>
          </p:cNvSpPr>
          <p:nvPr/>
        </p:nvSpPr>
        <p:spPr bwMode="auto">
          <a:xfrm>
            <a:off x="449578" y="163835"/>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800" dirty="0" smtClean="0">
                <a:solidFill>
                  <a:schemeClr val="bg1"/>
                </a:solidFill>
                <a:latin typeface="MS PGothic" charset="-128"/>
                <a:ea typeface="MS PGothic" charset="-128"/>
                <a:cs typeface="MS PGothic" charset="-128"/>
              </a:rPr>
              <a:t>Cisco AMP</a:t>
            </a:r>
            <a:r>
              <a:rPr lang="ja-JP" altLang="en-US" sz="2800" dirty="0" smtClean="0">
                <a:solidFill>
                  <a:schemeClr val="bg1"/>
                </a:solidFill>
                <a:latin typeface="MS PGothic" charset="-128"/>
                <a:ea typeface="MS PGothic" charset="-128"/>
                <a:cs typeface="MS PGothic" charset="-128"/>
              </a:rPr>
              <a:t>の仕組み</a:t>
            </a:r>
            <a:endParaRPr kumimoji="1" lang="ja-JP" altLang="en-US" sz="2800" dirty="0">
              <a:solidFill>
                <a:schemeClr val="bg1"/>
              </a:solidFill>
              <a:latin typeface="MS PGothic" charset="-128"/>
              <a:ea typeface="MS PGothic" charset="-128"/>
              <a:cs typeface="MS PGothic" charset="-128"/>
            </a:endParaRPr>
          </a:p>
        </p:txBody>
      </p:sp>
    </p:spTree>
    <p:extLst>
      <p:ext uri="{BB962C8B-B14F-4D97-AF65-F5344CB8AC3E}">
        <p14:creationId xmlns:p14="http://schemas.microsoft.com/office/powerpoint/2010/main" val="837464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p:txBody>
          <a:bodyPr/>
          <a:lstStyle/>
          <a:p>
            <a:pPr marL="355600" indent="-300038">
              <a:buFont typeface="+mj-lt"/>
              <a:buAutoNum type="arabicPeriod"/>
            </a:pPr>
            <a:r>
              <a:rPr kumimoji="1" lang="en-US" altLang="ja-JP" dirty="0" smtClean="0">
                <a:latin typeface="MS PGothic" charset="-128"/>
                <a:ea typeface="MS PGothic" charset="-128"/>
                <a:cs typeface="MS PGothic" charset="-128"/>
              </a:rPr>
              <a:t>Cisco</a:t>
            </a:r>
            <a:r>
              <a:rPr kumimoji="1" lang="ja-JP" altLang="en-US" dirty="0" smtClean="0">
                <a:latin typeface="MS PGothic" charset="-128"/>
                <a:ea typeface="MS PGothic" charset="-128"/>
                <a:cs typeface="MS PGothic" charset="-128"/>
              </a:rPr>
              <a:t>セキュリティの特長</a:t>
            </a:r>
            <a:endParaRPr kumimoji="1" lang="en-US" altLang="ja-JP" dirty="0" smtClean="0">
              <a:latin typeface="MS PGothic" charset="-128"/>
              <a:ea typeface="MS PGothic" charset="-128"/>
              <a:cs typeface="MS PGothic" charset="-128"/>
            </a:endParaRPr>
          </a:p>
          <a:p>
            <a:pPr marL="927100" lvl="1" indent="-203200"/>
            <a:r>
              <a:rPr kumimoji="1" lang="ja-JP" altLang="en-US" dirty="0" smtClean="0">
                <a:latin typeface="MS PGothic" charset="-128"/>
                <a:ea typeface="MS PGothic" charset="-128"/>
                <a:cs typeface="MS PGothic" charset="-128"/>
              </a:rPr>
              <a:t>最近の</a:t>
            </a:r>
            <a:r>
              <a:rPr kumimoji="1" lang="ja-JP" altLang="en-US" dirty="0" smtClean="0">
                <a:latin typeface="MS PGothic" charset="-128"/>
                <a:ea typeface="MS PGothic" charset="-128"/>
                <a:cs typeface="MS PGothic" charset="-128"/>
              </a:rPr>
              <a:t>セキュリティ</a:t>
            </a:r>
            <a:r>
              <a:rPr kumimoji="1" lang="en-US" altLang="ja-JP" dirty="0" smtClean="0">
                <a:latin typeface="MS PGothic" charset="-128"/>
                <a:ea typeface="MS PGothic" charset="-128"/>
                <a:cs typeface="MS PGothic" charset="-128"/>
              </a:rPr>
              <a:t> </a:t>
            </a:r>
            <a:r>
              <a:rPr kumimoji="1" lang="ja-JP" altLang="en-US" dirty="0" smtClean="0">
                <a:latin typeface="MS PGothic" charset="-128"/>
                <a:ea typeface="MS PGothic" charset="-128"/>
                <a:cs typeface="MS PGothic" charset="-128"/>
              </a:rPr>
              <a:t>リスク</a:t>
            </a:r>
            <a:r>
              <a:rPr kumimoji="1" lang="ja-JP" altLang="en-US" dirty="0" smtClean="0">
                <a:latin typeface="MS PGothic" charset="-128"/>
                <a:ea typeface="MS PGothic" charset="-128"/>
                <a:cs typeface="MS PGothic" charset="-128"/>
              </a:rPr>
              <a:t>の動向</a:t>
            </a:r>
            <a:endParaRPr kumimoji="1" lang="en-US" altLang="ja-JP" dirty="0" smtClean="0">
              <a:latin typeface="MS PGothic" charset="-128"/>
              <a:ea typeface="MS PGothic" charset="-128"/>
              <a:cs typeface="MS PGothic" charset="-128"/>
            </a:endParaRPr>
          </a:p>
          <a:p>
            <a:pPr marL="927100" lvl="1" indent="-203200"/>
            <a:r>
              <a:rPr kumimoji="1" lang="en-US" altLang="ja-JP" dirty="0" err="1" smtClean="0">
                <a:latin typeface="MS PGothic" charset="-128"/>
                <a:ea typeface="MS PGothic" charset="-128"/>
                <a:cs typeface="MS PGothic" charset="-128"/>
              </a:rPr>
              <a:t>Talos</a:t>
            </a:r>
            <a:r>
              <a:rPr kumimoji="1" lang="en-US" altLang="ja-JP" dirty="0" smtClean="0">
                <a:latin typeface="MS PGothic" charset="-128"/>
                <a:ea typeface="MS PGothic" charset="-128"/>
                <a:cs typeface="MS PGothic" charset="-128"/>
              </a:rPr>
              <a:t> </a:t>
            </a:r>
            <a:r>
              <a:rPr kumimoji="1" lang="ja-JP" altLang="en-US" dirty="0" smtClean="0">
                <a:latin typeface="MS PGothic" charset="-128"/>
                <a:ea typeface="MS PGothic" charset="-128"/>
                <a:cs typeface="MS PGothic" charset="-128"/>
              </a:rPr>
              <a:t>に</a:t>
            </a:r>
            <a:r>
              <a:rPr kumimoji="1" lang="ja-JP" altLang="en-US" dirty="0" smtClean="0">
                <a:latin typeface="MS PGothic" charset="-128"/>
                <a:ea typeface="MS PGothic" charset="-128"/>
                <a:cs typeface="MS PGothic" charset="-128"/>
              </a:rPr>
              <a:t>よる</a:t>
            </a:r>
            <a:r>
              <a:rPr kumimoji="1" lang="en-US" altLang="ja-JP" dirty="0" smtClean="0">
                <a:latin typeface="MS PGothic" charset="-128"/>
                <a:ea typeface="MS PGothic" charset="-128"/>
                <a:cs typeface="MS PGothic" charset="-128"/>
              </a:rPr>
              <a:t>3 </a:t>
            </a:r>
            <a:r>
              <a:rPr kumimoji="1" lang="ja-JP" altLang="en-US" dirty="0" smtClean="0">
                <a:latin typeface="MS PGothic" charset="-128"/>
                <a:ea typeface="MS PGothic" charset="-128"/>
                <a:cs typeface="MS PGothic" charset="-128"/>
              </a:rPr>
              <a:t>つの</a:t>
            </a:r>
            <a:r>
              <a:rPr kumimoji="1" lang="ja-JP" altLang="en-US" dirty="0" smtClean="0">
                <a:latin typeface="MS PGothic" charset="-128"/>
                <a:ea typeface="MS PGothic" charset="-128"/>
                <a:cs typeface="MS PGothic" charset="-128"/>
              </a:rPr>
              <a:t>特長</a:t>
            </a:r>
            <a:endParaRPr kumimoji="1" lang="en-US" altLang="ja-JP" dirty="0" smtClean="0">
              <a:latin typeface="MS PGothic" charset="-128"/>
              <a:ea typeface="MS PGothic" charset="-128"/>
              <a:cs typeface="MS PGothic" charset="-128"/>
            </a:endParaRPr>
          </a:p>
          <a:p>
            <a:pPr marL="355600" indent="-300038">
              <a:buFont typeface="+mj-lt"/>
              <a:buAutoNum type="arabicPeriod"/>
            </a:pPr>
            <a:r>
              <a:rPr kumimoji="1" lang="en-US" altLang="ja-JP" dirty="0" smtClean="0">
                <a:latin typeface="MS PGothic" charset="-128"/>
                <a:ea typeface="MS PGothic" charset="-128"/>
                <a:cs typeface="MS PGothic" charset="-128"/>
              </a:rPr>
              <a:t>AMP for Endpoints</a:t>
            </a:r>
            <a:r>
              <a:rPr kumimoji="1" lang="ja-JP" altLang="en-US" dirty="0" smtClean="0">
                <a:latin typeface="MS PGothic" charset="-128"/>
                <a:ea typeface="MS PGothic" charset="-128"/>
                <a:cs typeface="MS PGothic" charset="-128"/>
              </a:rPr>
              <a:t>の特長</a:t>
            </a:r>
            <a:endParaRPr kumimoji="1" lang="en-US" altLang="ja-JP" dirty="0" smtClean="0">
              <a:latin typeface="MS PGothic" charset="-128"/>
              <a:ea typeface="MS PGothic" charset="-128"/>
              <a:cs typeface="MS PGothic" charset="-128"/>
            </a:endParaRPr>
          </a:p>
          <a:p>
            <a:pPr marL="927100" lvl="1" indent="-203200"/>
            <a:r>
              <a:rPr kumimoji="1" lang="ja-JP" altLang="en-US" dirty="0" smtClean="0">
                <a:latin typeface="MS PGothic" charset="-128"/>
                <a:ea typeface="MS PGothic" charset="-128"/>
                <a:cs typeface="MS PGothic" charset="-128"/>
              </a:rPr>
              <a:t>検知の仕組み</a:t>
            </a:r>
            <a:endParaRPr kumimoji="1" lang="en-US" altLang="ja-JP" dirty="0" smtClean="0">
              <a:latin typeface="MS PGothic" charset="-128"/>
              <a:ea typeface="MS PGothic" charset="-128"/>
              <a:cs typeface="MS PGothic" charset="-128"/>
            </a:endParaRPr>
          </a:p>
          <a:p>
            <a:pPr marL="927100" lvl="1" indent="-203200"/>
            <a:r>
              <a:rPr kumimoji="1" lang="ja-JP" altLang="en-US" dirty="0" smtClean="0">
                <a:latin typeface="MS PGothic" charset="-128"/>
                <a:ea typeface="MS PGothic" charset="-128"/>
                <a:cs typeface="MS PGothic" charset="-128"/>
              </a:rPr>
              <a:t>他社製品との違い</a:t>
            </a:r>
            <a:endParaRPr kumimoji="1" lang="en-US" altLang="ja-JP" dirty="0" smtClean="0">
              <a:latin typeface="MS PGothic" charset="-128"/>
              <a:ea typeface="MS PGothic" charset="-128"/>
              <a:cs typeface="MS PGothic" charset="-128"/>
            </a:endParaRPr>
          </a:p>
          <a:p>
            <a:pPr marL="927100" lvl="1" indent="-203200"/>
            <a:r>
              <a:rPr kumimoji="1" lang="ja-JP" altLang="en-US" dirty="0" smtClean="0">
                <a:latin typeface="MS PGothic" charset="-128"/>
                <a:ea typeface="MS PGothic" charset="-128"/>
                <a:cs typeface="MS PGothic" charset="-128"/>
              </a:rPr>
              <a:t>導入事例</a:t>
            </a:r>
            <a:endParaRPr kumimoji="1" lang="en-US" altLang="ja-JP" dirty="0">
              <a:latin typeface="MS PGothic" charset="-128"/>
              <a:ea typeface="MS PGothic" charset="-128"/>
              <a:cs typeface="MS PGothic" charset="-128"/>
            </a:endParaRPr>
          </a:p>
          <a:p>
            <a:pPr marL="927100" lvl="1" indent="-203200"/>
            <a:endParaRPr kumimoji="1" lang="en-US" altLang="ja-JP" dirty="0" smtClean="0">
              <a:latin typeface="MS PGothic" charset="-128"/>
              <a:ea typeface="MS PGothic" charset="-128"/>
              <a:cs typeface="MS PGothic" charset="-128"/>
            </a:endParaRPr>
          </a:p>
          <a:p>
            <a:endParaRPr kumimoji="1" lang="ja-JP" altLang="en-US" dirty="0">
              <a:latin typeface="MS PGothic" charset="-128"/>
              <a:ea typeface="MS PGothic" charset="-128"/>
              <a:cs typeface="MS PGothic" charset="-128"/>
            </a:endParaRPr>
          </a:p>
        </p:txBody>
      </p:sp>
      <p:sp>
        <p:nvSpPr>
          <p:cNvPr id="5" name="タイトル 4"/>
          <p:cNvSpPr>
            <a:spLocks noGrp="1"/>
          </p:cNvSpPr>
          <p:nvPr>
            <p:ph type="title"/>
          </p:nvPr>
        </p:nvSpPr>
        <p:spPr/>
        <p:txBody>
          <a:bodyPr/>
          <a:lstStyle/>
          <a:p>
            <a:r>
              <a:rPr kumimoji="1" lang="en-US" altLang="ja-JP" dirty="0" smtClean="0">
                <a:latin typeface="MS PGothic" charset="-128"/>
                <a:ea typeface="MS PGothic" charset="-128"/>
                <a:cs typeface="MS PGothic" charset="-128"/>
              </a:rPr>
              <a:t>Agenda</a:t>
            </a:r>
            <a:endParaRPr kumimoji="1"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193501038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5822901" y="3875011"/>
            <a:ext cx="1189515" cy="630314"/>
            <a:chOff x="-35307" y="1016350"/>
            <a:chExt cx="5651500" cy="3475673"/>
          </a:xfrm>
        </p:grpSpPr>
        <p:pic>
          <p:nvPicPr>
            <p:cNvPr id="20" name="Picture 2" descr="\\psf\Host\Volumes\EP File Share\The Spur Group\C14675 - Cisco Security Refresh-Cisco Security Refresh\T4325\Artwork\macboog-retina-bi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07" y="1016350"/>
              <a:ext cx="5651500" cy="347567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120627" y="1466495"/>
              <a:ext cx="3477208" cy="21167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endParaRPr>
            </a:p>
          </p:txBody>
        </p:sp>
      </p:grpSp>
      <p:sp>
        <p:nvSpPr>
          <p:cNvPr id="3" name="タイトル 2"/>
          <p:cNvSpPr>
            <a:spLocks noGrp="1"/>
          </p:cNvSpPr>
          <p:nvPr>
            <p:ph type="title"/>
          </p:nvPr>
        </p:nvSpPr>
        <p:spPr>
          <a:xfrm>
            <a:off x="243874" y="168814"/>
            <a:ext cx="6528757" cy="503129"/>
          </a:xfrm>
        </p:spPr>
        <p:txBody>
          <a:bodyPr/>
          <a:lstStyle/>
          <a:p>
            <a:r>
              <a:rPr kumimoji="1" lang="ja-JP" altLang="en-US" sz="2800" dirty="0" smtClean="0">
                <a:latin typeface="MS PGothic" charset="-128"/>
                <a:ea typeface="MS PGothic" charset="-128"/>
                <a:cs typeface="MS PGothic" charset="-128"/>
              </a:rPr>
              <a:t>従来型のマルウェア検知方法との違い</a:t>
            </a:r>
            <a:endParaRPr kumimoji="1" lang="ja-JP" altLang="en-US" sz="2800" dirty="0">
              <a:latin typeface="MS PGothic" charset="-128"/>
              <a:ea typeface="MS PGothic" charset="-128"/>
              <a:cs typeface="MS PGothic" charset="-128"/>
            </a:endParaRPr>
          </a:p>
        </p:txBody>
      </p:sp>
      <p:sp>
        <p:nvSpPr>
          <p:cNvPr id="61" name="雲 60"/>
          <p:cNvSpPr/>
          <p:nvPr/>
        </p:nvSpPr>
        <p:spPr>
          <a:xfrm>
            <a:off x="5339092" y="1291868"/>
            <a:ext cx="3098800" cy="1121861"/>
          </a:xfrm>
          <a:prstGeom prst="cloud">
            <a:avLst/>
          </a:prstGeom>
          <a:solidFill>
            <a:schemeClr val="accent6"/>
          </a:solidFill>
          <a:ln/>
        </p:spPr>
        <p:style>
          <a:lnRef idx="0">
            <a:schemeClr val="accent4"/>
          </a:lnRef>
          <a:fillRef idx="3">
            <a:schemeClr val="accent4"/>
          </a:fillRef>
          <a:effectRef idx="3">
            <a:schemeClr val="accent4"/>
          </a:effectRef>
          <a:fontRef idx="minor">
            <a:schemeClr val="lt1"/>
          </a:fontRef>
        </p:style>
        <p:txBody>
          <a:bodyPr wrap="none"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
            </a:r>
            <a:br>
              <a:rPr kumimoji="1" lang="en-US" altLang="ja-JP" sz="18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br>
            <a:r>
              <a:rPr kumimoji="1" lang="ja-JP" altLang="en-US" sz="16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クラウドビッグデータ解析</a:t>
            </a:r>
            <a:endParaRPr kumimoji="1" lang="ja-JP" altLang="en-US" sz="1600" b="0" i="0" u="none" strike="noStrike" kern="120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62" name="円柱 61"/>
          <p:cNvSpPr/>
          <p:nvPr/>
        </p:nvSpPr>
        <p:spPr>
          <a:xfrm>
            <a:off x="6475697" y="983948"/>
            <a:ext cx="1098035" cy="612245"/>
          </a:xfrm>
          <a:prstGeom prst="can">
            <a:avLst/>
          </a:prstGeom>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ハッシュ値</a:t>
            </a:r>
          </a:p>
        </p:txBody>
      </p:sp>
      <p:grpSp>
        <p:nvGrpSpPr>
          <p:cNvPr id="119" name="グループ化 118"/>
          <p:cNvGrpSpPr/>
          <p:nvPr/>
        </p:nvGrpSpPr>
        <p:grpSpPr>
          <a:xfrm>
            <a:off x="7969231" y="911799"/>
            <a:ext cx="1033624" cy="1033624"/>
            <a:chOff x="570949" y="1908972"/>
            <a:chExt cx="1033624" cy="1033624"/>
          </a:xfrm>
        </p:grpSpPr>
        <p:grpSp>
          <p:nvGrpSpPr>
            <p:cNvPr id="120" name="グループ化 119"/>
            <p:cNvGrpSpPr/>
            <p:nvPr/>
          </p:nvGrpSpPr>
          <p:grpSpPr>
            <a:xfrm>
              <a:off x="570949" y="1908972"/>
              <a:ext cx="1033624" cy="1033624"/>
              <a:chOff x="1950626" y="1450243"/>
              <a:chExt cx="1190312" cy="1190312"/>
            </a:xfrm>
          </p:grpSpPr>
          <p:grpSp>
            <p:nvGrpSpPr>
              <p:cNvPr id="122" name="Group 98"/>
              <p:cNvGrpSpPr/>
              <p:nvPr/>
            </p:nvGrpSpPr>
            <p:grpSpPr>
              <a:xfrm>
                <a:off x="1950626" y="1450243"/>
                <a:ext cx="1190312" cy="1190312"/>
                <a:chOff x="4280193" y="3416051"/>
                <a:chExt cx="2450592" cy="2450592"/>
              </a:xfrm>
            </p:grpSpPr>
            <p:sp>
              <p:nvSpPr>
                <p:cNvPr id="126" name="Content Placeholder 5"/>
                <p:cNvSpPr txBox="1">
                  <a:spLocks/>
                </p:cNvSpPr>
                <p:nvPr/>
              </p:nvSpPr>
              <p:spPr>
                <a:xfrm>
                  <a:off x="4280193" y="3416051"/>
                  <a:ext cx="2450592" cy="2450592"/>
                </a:xfrm>
                <a:prstGeom prst="ellipse">
                  <a:avLst/>
                </a:prstGeom>
                <a:solidFill>
                  <a:srgbClr val="0B0B0D">
                    <a:alpha val="90000"/>
                  </a:srgbClr>
                </a:solidFill>
              </p:spPr>
              <p:txBody>
                <a:bodyPr wrap="none" lIns="182880" tIns="182880" rIns="182880" bIns="182880" anchor="t">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1" indent="0" algn="ctr" defTabSz="685891" rtl="0" eaLnBrk="1" fontAlgn="auto" latinLnBrk="0" hangingPunct="1">
                    <a:lnSpc>
                      <a:spcPct val="100000"/>
                    </a:lnSpc>
                    <a:spcBef>
                      <a:spcPts val="0"/>
                    </a:spcBef>
                    <a:spcAft>
                      <a:spcPts val="600"/>
                    </a:spcAft>
                    <a:buClr>
                      <a:srgbClr val="FFFFFF"/>
                    </a:buClr>
                    <a:buSzPct val="80000"/>
                    <a:buFont typeface="Arial"/>
                    <a:buNone/>
                    <a:tabLst/>
                    <a:defRPr/>
                  </a:pPr>
                  <a:endParaRPr kumimoji="0" lang="en-US" sz="1800" b="0" i="0" u="none" strike="noStrike" kern="120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127" name="Content Placeholder 5"/>
                <p:cNvSpPr txBox="1">
                  <a:spLocks/>
                </p:cNvSpPr>
                <p:nvPr/>
              </p:nvSpPr>
              <p:spPr>
                <a:xfrm>
                  <a:off x="4280193" y="3416981"/>
                  <a:ext cx="2450592" cy="2448733"/>
                </a:xfrm>
                <a:prstGeom prst="ellipse">
                  <a:avLst/>
                </a:prstGeom>
              </p:spPr>
              <p:style>
                <a:lnRef idx="1">
                  <a:schemeClr val="accent5"/>
                </a:lnRef>
                <a:fillRef idx="3">
                  <a:schemeClr val="accent5"/>
                </a:fillRef>
                <a:effectRef idx="2">
                  <a:schemeClr val="accent5"/>
                </a:effectRef>
                <a:fontRef idx="minor">
                  <a:schemeClr val="lt1"/>
                </a:fontRef>
              </p:style>
              <p:txBody>
                <a:bodyPr wrap="none" lIns="91440" tIns="91440" rIns="91440" bIns="91440" anchor="ctr">
                  <a:noAutofit/>
                </a:bodyPr>
                <a:lstStyle>
                  <a:defPPr>
                    <a:defRPr lang="en-US"/>
                  </a:defPPr>
                  <a:lvl1pPr marL="171473" indent="-171473" defTabSz="685891">
                    <a:lnSpc>
                      <a:spcPct val="95000"/>
                    </a:lnSpc>
                    <a:spcBef>
                      <a:spcPts val="1080"/>
                    </a:spcBef>
                    <a:buClr>
                      <a:schemeClr val="tx2"/>
                    </a:buClr>
                    <a:buSzPct val="90000"/>
                    <a:buFont typeface="Arial" pitchFamily="34" charset="0"/>
                    <a:buChar char="•"/>
                    <a:tabLst/>
                    <a:defRPr sz="1500">
                      <a:cs typeface="CiscoSans"/>
                    </a:defRPr>
                  </a:lvl1pPr>
                  <a:lvl2pPr marL="0" lvl="1" indent="0" algn="ctr" defTabSz="685891">
                    <a:lnSpc>
                      <a:spcPct val="100000"/>
                    </a:lnSpc>
                    <a:spcBef>
                      <a:spcPts val="0"/>
                    </a:spcBef>
                    <a:spcAft>
                      <a:spcPts val="800"/>
                    </a:spcAft>
                    <a:buClr>
                      <a:srgbClr val="FFFFFF"/>
                    </a:buClr>
                    <a:buSzPct val="80000"/>
                    <a:buFont typeface="Arial"/>
                    <a:buNone/>
                    <a:defRPr sz="1600">
                      <a:cs typeface="CiscoSans"/>
                    </a:defRPr>
                  </a:lvl2pPr>
                  <a:lvl3pPr marL="432000" indent="-171450" defTabSz="685891">
                    <a:lnSpc>
                      <a:spcPct val="95000"/>
                    </a:lnSpc>
                    <a:spcBef>
                      <a:spcPts val="630"/>
                    </a:spcBef>
                    <a:buFont typeface="Arial"/>
                    <a:buChar char="•"/>
                    <a:defRPr sz="1200">
                      <a:cs typeface="CiscoSans"/>
                    </a:defRPr>
                  </a:lvl3pPr>
                  <a:lvl4pPr marL="504000" indent="-171450" defTabSz="685891">
                    <a:lnSpc>
                      <a:spcPct val="95000"/>
                    </a:lnSpc>
                    <a:spcBef>
                      <a:spcPts val="630"/>
                    </a:spcBef>
                    <a:buFont typeface="Arial"/>
                    <a:buChar char="•"/>
                    <a:defRPr sz="1100">
                      <a:cs typeface="CiscoSans"/>
                    </a:defRPr>
                  </a:lvl4pPr>
                  <a:lvl5pPr marL="576000" indent="-171450" defTabSz="685891">
                    <a:lnSpc>
                      <a:spcPct val="95000"/>
                    </a:lnSpc>
                    <a:spcBef>
                      <a:spcPts val="630"/>
                    </a:spcBef>
                    <a:buFont typeface="Arial"/>
                    <a:buChar char="•"/>
                    <a:defRPr sz="1100">
                      <a:cs typeface="CiscoSans"/>
                    </a:defRPr>
                  </a:lvl5pPr>
                  <a:lvl6pPr marL="864000" indent="-171473" defTabSz="685891">
                    <a:spcBef>
                      <a:spcPts val="600"/>
                    </a:spcBef>
                    <a:buFont typeface="Arial" pitchFamily="34" charset="0"/>
                    <a:buChar char="•"/>
                    <a:defRPr sz="900" baseline="0"/>
                  </a:lvl6pPr>
                  <a:lvl7pPr marL="936000" indent="-171450" defTabSz="685891">
                    <a:spcBef>
                      <a:spcPts val="600"/>
                    </a:spcBef>
                    <a:buFont typeface="Arial" pitchFamily="34" charset="0"/>
                    <a:buChar char="•"/>
                    <a:defRPr sz="800" baseline="0"/>
                  </a:lvl7pPr>
                  <a:lvl8pPr marL="2400620" indent="0" defTabSz="685891">
                    <a:spcBef>
                      <a:spcPct val="20000"/>
                    </a:spcBef>
                    <a:buFont typeface="Arial" pitchFamily="34" charset="0"/>
                    <a:buNone/>
                    <a:defRPr sz="1500"/>
                  </a:lvl8pPr>
                  <a:lvl9pPr marL="2915039" indent="-171473" defTabSz="685891">
                    <a:spcBef>
                      <a:spcPct val="20000"/>
                    </a:spcBef>
                    <a:buFont typeface="Arial" pitchFamily="34" charset="0"/>
                    <a:buChar char="•"/>
                    <a:defRPr sz="1500"/>
                  </a:lvl9pPr>
                </a:lstStyle>
                <a:p>
                  <a:pPr marL="0" marR="0" lvl="1" indent="0" algn="ctr" defTabSz="685891" rtl="0" eaLnBrk="1" fontAlgn="auto" latinLnBrk="0" hangingPunct="1">
                    <a:lnSpc>
                      <a:spcPct val="100000"/>
                    </a:lnSpc>
                    <a:spcBef>
                      <a:spcPts val="0"/>
                    </a:spcBef>
                    <a:spcAft>
                      <a:spcPts val="800"/>
                    </a:spcAft>
                    <a:buClr>
                      <a:srgbClr val="FFFFFF"/>
                    </a:buClr>
                    <a:buSzPct val="80000"/>
                    <a:buFont typeface="Arial"/>
                    <a:buNone/>
                    <a:tabLst/>
                    <a:defRPr/>
                  </a:pPr>
                  <a:endParaRPr kumimoji="0" lang="en-US" sz="1600" b="0"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grpSp>
          <p:grpSp>
            <p:nvGrpSpPr>
              <p:cNvPr id="123" name="Group 92"/>
              <p:cNvGrpSpPr/>
              <p:nvPr/>
            </p:nvGrpSpPr>
            <p:grpSpPr>
              <a:xfrm>
                <a:off x="2100131" y="1659204"/>
                <a:ext cx="908886" cy="441401"/>
                <a:chOff x="152400" y="1313532"/>
                <a:chExt cx="891078" cy="432753"/>
              </a:xfrm>
            </p:grpSpPr>
            <p:sp>
              <p:nvSpPr>
                <p:cNvPr id="124" name="Freeform 48"/>
                <p:cNvSpPr>
                  <a:spLocks/>
                </p:cNvSpPr>
                <p:nvPr/>
              </p:nvSpPr>
              <p:spPr bwMode="auto">
                <a:xfrm>
                  <a:off x="152400" y="1313532"/>
                  <a:ext cx="527772" cy="401392"/>
                </a:xfrm>
                <a:custGeom>
                  <a:avLst/>
                  <a:gdLst/>
                  <a:ahLst/>
                  <a:cxnLst/>
                  <a:rect l="l" t="t" r="r" b="b"/>
                  <a:pathLst>
                    <a:path w="527772" h="401392">
                      <a:moveTo>
                        <a:pt x="401355" y="0"/>
                      </a:moveTo>
                      <a:cubicBezTo>
                        <a:pt x="457064" y="0"/>
                        <a:pt x="505395" y="31725"/>
                        <a:pt x="527772" y="78854"/>
                      </a:cubicBezTo>
                      <a:cubicBezTo>
                        <a:pt x="518906" y="91990"/>
                        <a:pt x="512522" y="106835"/>
                        <a:pt x="508424" y="122644"/>
                      </a:cubicBezTo>
                      <a:cubicBezTo>
                        <a:pt x="490398" y="112466"/>
                        <a:pt x="469095" y="107378"/>
                        <a:pt x="447791" y="107378"/>
                      </a:cubicBezTo>
                      <a:cubicBezTo>
                        <a:pt x="372409" y="107378"/>
                        <a:pt x="310136" y="171837"/>
                        <a:pt x="310136" y="249868"/>
                      </a:cubicBezTo>
                      <a:cubicBezTo>
                        <a:pt x="310136" y="254957"/>
                        <a:pt x="310136" y="261742"/>
                        <a:pt x="311775" y="266831"/>
                      </a:cubicBezTo>
                      <a:cubicBezTo>
                        <a:pt x="260974" y="266831"/>
                        <a:pt x="221644" y="310935"/>
                        <a:pt x="221644" y="361825"/>
                      </a:cubicBezTo>
                      <a:cubicBezTo>
                        <a:pt x="221644" y="375877"/>
                        <a:pt x="224643" y="389411"/>
                        <a:pt x="230590" y="401392"/>
                      </a:cubicBezTo>
                      <a:cubicBezTo>
                        <a:pt x="187101" y="401392"/>
                        <a:pt x="137483" y="401392"/>
                        <a:pt x="80870" y="401392"/>
                      </a:cubicBezTo>
                      <a:cubicBezTo>
                        <a:pt x="35942" y="401392"/>
                        <a:pt x="0" y="362451"/>
                        <a:pt x="0" y="317519"/>
                      </a:cubicBezTo>
                      <a:cubicBezTo>
                        <a:pt x="0" y="272587"/>
                        <a:pt x="35942" y="233646"/>
                        <a:pt x="80870" y="233646"/>
                      </a:cubicBezTo>
                      <a:cubicBezTo>
                        <a:pt x="80870" y="229153"/>
                        <a:pt x="80870" y="223162"/>
                        <a:pt x="80870" y="218669"/>
                      </a:cubicBezTo>
                      <a:cubicBezTo>
                        <a:pt x="80870" y="149773"/>
                        <a:pt x="137779" y="92859"/>
                        <a:pt x="206668" y="92859"/>
                      </a:cubicBezTo>
                      <a:cubicBezTo>
                        <a:pt x="226137" y="92859"/>
                        <a:pt x="245606" y="97353"/>
                        <a:pt x="262079" y="106339"/>
                      </a:cubicBezTo>
                      <a:cubicBezTo>
                        <a:pt x="278553" y="44932"/>
                        <a:pt x="335461" y="0"/>
                        <a:pt x="401355" y="0"/>
                      </a:cubicBezTo>
                      <a:close/>
                    </a:path>
                  </a:pathLst>
                </a:custGeom>
                <a:solidFill>
                  <a:srgbClr val="FFFFFF"/>
                </a:solidFill>
                <a:ln w="25400" cap="flat" cmpd="sng" algn="ctr">
                  <a:noFill/>
                  <a:prstDash val="solid"/>
                </a:ln>
                <a:effectLst/>
              </p:spPr>
              <p:txBody>
                <a:bodyPr lIns="91400" tIns="45700" rIns="91400" bIns="45700" rtlCol="0" anchor="ctr"/>
                <a:lstStyle/>
                <a:p>
                  <a:pPr marL="0" marR="0" lvl="0" indent="0" algn="ctr" defTabSz="68451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MS PGothic" charset="-128"/>
                    <a:ea typeface="MS PGothic" charset="-128"/>
                    <a:cs typeface="MS PGothic" charset="-128"/>
                  </a:endParaRPr>
                </a:p>
              </p:txBody>
            </p:sp>
            <p:sp>
              <p:nvSpPr>
                <p:cNvPr id="125" name="Freeform 48"/>
                <p:cNvSpPr>
                  <a:spLocks/>
                </p:cNvSpPr>
                <p:nvPr/>
              </p:nvSpPr>
              <p:spPr bwMode="auto">
                <a:xfrm>
                  <a:off x="396517" y="1344893"/>
                  <a:ext cx="646961" cy="401392"/>
                </a:xfrm>
                <a:custGeom>
                  <a:avLst/>
                  <a:gdLst>
                    <a:gd name="T0" fmla="*/ 361 w 432"/>
                    <a:gd name="T1" fmla="*/ 121 h 268"/>
                    <a:gd name="T2" fmla="*/ 364 w 432"/>
                    <a:gd name="T3" fmla="*/ 96 h 268"/>
                    <a:gd name="T4" fmla="*/ 268 w 432"/>
                    <a:gd name="T5" fmla="*/ 0 h 268"/>
                    <a:gd name="T6" fmla="*/ 175 w 432"/>
                    <a:gd name="T7" fmla="*/ 71 h 268"/>
                    <a:gd name="T8" fmla="*/ 138 w 432"/>
                    <a:gd name="T9" fmla="*/ 62 h 268"/>
                    <a:gd name="T10" fmla="*/ 54 w 432"/>
                    <a:gd name="T11" fmla="*/ 146 h 268"/>
                    <a:gd name="T12" fmla="*/ 55 w 432"/>
                    <a:gd name="T13" fmla="*/ 156 h 268"/>
                    <a:gd name="T14" fmla="*/ 54 w 432"/>
                    <a:gd name="T15" fmla="*/ 156 h 268"/>
                    <a:gd name="T16" fmla="*/ 0 w 432"/>
                    <a:gd name="T17" fmla="*/ 212 h 268"/>
                    <a:gd name="T18" fmla="*/ 54 w 432"/>
                    <a:gd name="T19" fmla="*/ 268 h 268"/>
                    <a:gd name="T20" fmla="*/ 360 w 432"/>
                    <a:gd name="T21" fmla="*/ 268 h 268"/>
                    <a:gd name="T22" fmla="*/ 432 w 432"/>
                    <a:gd name="T23" fmla="*/ 194 h 268"/>
                    <a:gd name="T24" fmla="*/ 361 w 432"/>
                    <a:gd name="T25" fmla="*/ 12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268">
                      <a:moveTo>
                        <a:pt x="361" y="121"/>
                      </a:moveTo>
                      <a:cubicBezTo>
                        <a:pt x="363" y="113"/>
                        <a:pt x="364" y="104"/>
                        <a:pt x="364" y="96"/>
                      </a:cubicBezTo>
                      <a:cubicBezTo>
                        <a:pt x="364" y="43"/>
                        <a:pt x="321" y="0"/>
                        <a:pt x="268" y="0"/>
                      </a:cubicBezTo>
                      <a:cubicBezTo>
                        <a:pt x="224" y="0"/>
                        <a:pt x="186" y="30"/>
                        <a:pt x="175" y="71"/>
                      </a:cubicBezTo>
                      <a:cubicBezTo>
                        <a:pt x="164" y="65"/>
                        <a:pt x="151" y="62"/>
                        <a:pt x="138" y="62"/>
                      </a:cubicBezTo>
                      <a:cubicBezTo>
                        <a:pt x="92" y="62"/>
                        <a:pt x="54" y="100"/>
                        <a:pt x="54" y="146"/>
                      </a:cubicBezTo>
                      <a:cubicBezTo>
                        <a:pt x="54" y="149"/>
                        <a:pt x="54" y="153"/>
                        <a:pt x="55" y="156"/>
                      </a:cubicBezTo>
                      <a:cubicBezTo>
                        <a:pt x="54" y="156"/>
                        <a:pt x="54" y="156"/>
                        <a:pt x="54" y="156"/>
                      </a:cubicBezTo>
                      <a:cubicBezTo>
                        <a:pt x="24" y="156"/>
                        <a:pt x="0" y="182"/>
                        <a:pt x="0" y="212"/>
                      </a:cubicBezTo>
                      <a:cubicBezTo>
                        <a:pt x="0" y="242"/>
                        <a:pt x="24" y="268"/>
                        <a:pt x="54" y="268"/>
                      </a:cubicBezTo>
                      <a:cubicBezTo>
                        <a:pt x="360" y="268"/>
                        <a:pt x="360" y="268"/>
                        <a:pt x="360" y="268"/>
                      </a:cubicBezTo>
                      <a:cubicBezTo>
                        <a:pt x="400" y="268"/>
                        <a:pt x="432" y="234"/>
                        <a:pt x="432" y="194"/>
                      </a:cubicBezTo>
                      <a:cubicBezTo>
                        <a:pt x="432" y="155"/>
                        <a:pt x="400" y="121"/>
                        <a:pt x="361" y="121"/>
                      </a:cubicBezTo>
                      <a:close/>
                    </a:path>
                  </a:pathLst>
                </a:custGeom>
                <a:solidFill>
                  <a:srgbClr val="FFFFFF"/>
                </a:solidFill>
                <a:ln w="25400" cap="flat" cmpd="sng" algn="ctr">
                  <a:solidFill>
                    <a:schemeClr val="accent5"/>
                  </a:solidFill>
                  <a:prstDash val="solid"/>
                </a:ln>
                <a:effectLst/>
              </p:spPr>
              <p:txBody>
                <a:bodyPr lIns="91400" tIns="45700" rIns="91400" bIns="45700" rtlCol="0" anchor="ctr"/>
                <a:lstStyle/>
                <a:p>
                  <a:pPr marL="0" marR="0" lvl="0" indent="0" algn="ctr" defTabSz="684519"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MS PGothic" charset="-128"/>
                    <a:ea typeface="MS PGothic" charset="-128"/>
                    <a:cs typeface="MS PGothic" charset="-128"/>
                  </a:endParaRPr>
                </a:p>
              </p:txBody>
            </p:sp>
          </p:grpSp>
        </p:grpSp>
        <p:sp>
          <p:nvSpPr>
            <p:cNvPr id="121" name="テキスト ボックス 120"/>
            <p:cNvSpPr txBox="1"/>
            <p:nvPr/>
          </p:nvSpPr>
          <p:spPr>
            <a:xfrm>
              <a:off x="700774" y="2473722"/>
              <a:ext cx="679994" cy="43088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クラウド</a:t>
              </a:r>
              <a:r>
                <a:rPr kumimoji="1" lang="en-US" altLang="ja-JP" sz="11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
              </a:r>
              <a:br>
                <a:rPr kumimoji="1" lang="en-US" altLang="ja-JP" sz="11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br>
              <a:r>
                <a:rPr kumimoji="1" lang="ja-JP" altLang="en-US" sz="11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リコール</a:t>
              </a:r>
              <a:endParaRPr kumimoji="1" lang="ja-JP" altLang="en-US" sz="1100" b="0" i="0" u="none" strike="noStrike" kern="1200" cap="none" spc="0" normalizeH="0" baseline="0" noProof="0" dirty="0">
                <a:ln>
                  <a:noFill/>
                </a:ln>
                <a:solidFill>
                  <a:srgbClr val="FFFFFF"/>
                </a:solidFill>
                <a:effectLst/>
                <a:uLnTx/>
                <a:uFillTx/>
                <a:latin typeface="MS PGothic" charset="-128"/>
                <a:ea typeface="MS PGothic" charset="-128"/>
                <a:cs typeface="MS PGothic" charset="-128"/>
              </a:endParaRPr>
            </a:p>
          </p:txBody>
        </p:sp>
      </p:grpSp>
      <p:sp>
        <p:nvSpPr>
          <p:cNvPr id="4" name="右矢印 3"/>
          <p:cNvSpPr/>
          <p:nvPr/>
        </p:nvSpPr>
        <p:spPr>
          <a:xfrm rot="16200000">
            <a:off x="5745189" y="2919749"/>
            <a:ext cx="1344943" cy="526929"/>
          </a:xfrm>
          <a:prstGeom prs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grpSp>
        <p:nvGrpSpPr>
          <p:cNvPr id="58" name="グループ化 57"/>
          <p:cNvGrpSpPr/>
          <p:nvPr/>
        </p:nvGrpSpPr>
        <p:grpSpPr>
          <a:xfrm>
            <a:off x="1503760" y="3829544"/>
            <a:ext cx="1189515" cy="630314"/>
            <a:chOff x="-35307" y="1016350"/>
            <a:chExt cx="5651500" cy="3475673"/>
          </a:xfrm>
        </p:grpSpPr>
        <p:pic>
          <p:nvPicPr>
            <p:cNvPr id="59" name="Picture 2" descr="\\psf\Host\Volumes\EP File Share\The Spur Group\C14675 - Cisco Security Refresh-Cisco Security Refresh\T4325\Artwork\macboog-retina-bi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07" y="1016350"/>
              <a:ext cx="5651500" cy="3475673"/>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1120627" y="1466495"/>
              <a:ext cx="3477208" cy="21167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endParaRPr>
            </a:p>
          </p:txBody>
        </p:sp>
      </p:grpSp>
      <p:sp>
        <p:nvSpPr>
          <p:cNvPr id="90" name="雲 89"/>
          <p:cNvSpPr/>
          <p:nvPr/>
        </p:nvSpPr>
        <p:spPr>
          <a:xfrm>
            <a:off x="610100" y="1120662"/>
            <a:ext cx="3098800" cy="1121861"/>
          </a:xfrm>
          <a:prstGeom prst="cloud">
            <a:avLst/>
          </a:prstGeom>
          <a:solidFill>
            <a:schemeClr val="accent1"/>
          </a:solidFill>
          <a:ln/>
        </p:spPr>
        <p:style>
          <a:lnRef idx="0">
            <a:schemeClr val="accent4"/>
          </a:lnRef>
          <a:fillRef idx="3">
            <a:schemeClr val="accent4"/>
          </a:fillRef>
          <a:effectRef idx="3">
            <a:schemeClr val="accent4"/>
          </a:effectRef>
          <a:fontRef idx="minor">
            <a:schemeClr val="lt1"/>
          </a:fontRef>
        </p:style>
        <p:txBody>
          <a:bodyPr wrap="none" lIns="0" r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t/>
            </a:r>
            <a:br>
              <a:rPr kumimoji="1" lang="en-US" altLang="ja-JP" sz="1800" b="0" i="0" u="none" strike="noStrike" kern="1200" cap="none" spc="0" normalizeH="0" baseline="0" noProof="0" dirty="0" smtClean="0">
                <a:ln>
                  <a:noFill/>
                </a:ln>
                <a:solidFill>
                  <a:srgbClr val="FFFFFF"/>
                </a:solidFill>
                <a:effectLst/>
                <a:uLnTx/>
                <a:uFillTx/>
                <a:latin typeface="MS PGothic" charset="-128"/>
                <a:ea typeface="MS PGothic" charset="-128"/>
                <a:cs typeface="MS PGothic" charset="-128"/>
              </a:rPr>
            </a:br>
            <a:endParaRPr kumimoji="1" lang="ja-JP" altLang="en-US" sz="1600" b="0" i="0" u="none" strike="noStrike" kern="120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111" name="右矢印 110"/>
          <p:cNvSpPr/>
          <p:nvPr/>
        </p:nvSpPr>
        <p:spPr>
          <a:xfrm rot="5400000">
            <a:off x="1385867" y="2865094"/>
            <a:ext cx="1454253" cy="526929"/>
          </a:xfrm>
          <a:prstGeom prst="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2"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6559" y="1234224"/>
            <a:ext cx="789295" cy="892940"/>
          </a:xfrm>
          <a:prstGeom prst="rect">
            <a:avLst/>
          </a:prstGeom>
        </p:spPr>
      </p:pic>
      <p:pic>
        <p:nvPicPr>
          <p:cNvPr id="113"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2994" y="1234224"/>
            <a:ext cx="789295" cy="892940"/>
          </a:xfrm>
          <a:prstGeom prst="rect">
            <a:avLst/>
          </a:prstGeom>
        </p:spPr>
      </p:pic>
      <p:sp>
        <p:nvSpPr>
          <p:cNvPr id="114" name="角丸四角形 113"/>
          <p:cNvSpPr/>
          <p:nvPr/>
        </p:nvSpPr>
        <p:spPr>
          <a:xfrm>
            <a:off x="5926797" y="3081235"/>
            <a:ext cx="981725" cy="42559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de-DE" altLang="ja-JP" sz="700" b="0" i="0" u="none" strike="noStrike" kern="1200" cap="none" spc="0" normalizeH="0" baseline="0" noProof="0" dirty="0" smtClean="0">
                <a:ln>
                  <a:noFill/>
                </a:ln>
                <a:solidFill>
                  <a:srgbClr val="676767">
                    <a:lumMod val="20000"/>
                    <a:lumOff val="80000"/>
                  </a:srgbClr>
                </a:solidFill>
                <a:effectLst/>
                <a:uLnTx/>
                <a:uFillTx/>
                <a:latin typeface="MS PGothic" charset="-128"/>
                <a:ea typeface="MS PGothic" charset="-128"/>
                <a:cs typeface="MS PGothic" charset="-128"/>
              </a:rPr>
              <a:t>9a9de323dc2ba4059c3eb10d20e8b93a4cc44c9</a:t>
            </a:r>
            <a:endParaRPr kumimoji="1" lang="de-DE" altLang="ja-JP" sz="700" b="0" i="0" u="none" strike="noStrike" kern="1200" cap="none" spc="0" normalizeH="0" baseline="0" noProof="0" dirty="0">
              <a:ln>
                <a:noFill/>
              </a:ln>
              <a:solidFill>
                <a:srgbClr val="676767">
                  <a:lumMod val="20000"/>
                  <a:lumOff val="80000"/>
                </a:srgbClr>
              </a:solidFill>
              <a:effectLst/>
              <a:uLnTx/>
              <a:uFillTx/>
              <a:latin typeface="MS PGothic" charset="-128"/>
              <a:ea typeface="MS PGothic" charset="-128"/>
              <a:cs typeface="MS PGothic" charset="-128"/>
            </a:endParaRPr>
          </a:p>
        </p:txBody>
      </p:sp>
      <p:sp>
        <p:nvSpPr>
          <p:cNvPr id="9" name="1 つの角を切り取り 1 つの角を丸めた四角形 8"/>
          <p:cNvSpPr/>
          <p:nvPr/>
        </p:nvSpPr>
        <p:spPr>
          <a:xfrm>
            <a:off x="1811458" y="2615638"/>
            <a:ext cx="603072" cy="588781"/>
          </a:xfrm>
          <a:prstGeom prst="snipRoundRect">
            <a:avLst/>
          </a:prstGeom>
          <a:solidFill>
            <a:srgbClr val="FDBE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 name="テキスト ボックス 9"/>
          <p:cNvSpPr txBox="1"/>
          <p:nvPr/>
        </p:nvSpPr>
        <p:spPr>
          <a:xfrm>
            <a:off x="1747787" y="2727806"/>
            <a:ext cx="772733" cy="430887"/>
          </a:xfrm>
          <a:prstGeom prst="rect">
            <a:avLst/>
          </a:prstGeom>
          <a:noFill/>
        </p:spPr>
        <p:txBody>
          <a:bodyPr wrap="square" rtlCol="0">
            <a:spAutoFit/>
          </a:bodyPr>
          <a:lstStyle/>
          <a:p>
            <a:pPr algn="ctr"/>
            <a:r>
              <a:rPr kumimoji="1" lang="ja-JP" altLang="en-US" sz="1100" dirty="0" smtClean="0">
                <a:latin typeface="MS PGothic" charset="-128"/>
                <a:ea typeface="MS PGothic" charset="-128"/>
                <a:cs typeface="MS PGothic" charset="-128"/>
              </a:rPr>
              <a:t>パターン</a:t>
            </a:r>
            <a:endParaRPr kumimoji="1" lang="en-US" altLang="ja-JP" sz="1100" dirty="0" smtClean="0">
              <a:latin typeface="MS PGothic" charset="-128"/>
              <a:ea typeface="MS PGothic" charset="-128"/>
              <a:cs typeface="MS PGothic" charset="-128"/>
            </a:endParaRPr>
          </a:p>
          <a:p>
            <a:pPr algn="ctr"/>
            <a:r>
              <a:rPr kumimoji="1" lang="ja-JP" altLang="en-US" sz="1100" dirty="0" smtClean="0">
                <a:latin typeface="MS PGothic" charset="-128"/>
                <a:ea typeface="MS PGothic" charset="-128"/>
                <a:cs typeface="MS PGothic" charset="-128"/>
              </a:rPr>
              <a:t>ファイル</a:t>
            </a:r>
            <a:endParaRPr kumimoji="1" lang="ja-JP" altLang="en-US" sz="1100" dirty="0">
              <a:latin typeface="MS PGothic" charset="-128"/>
              <a:ea typeface="MS PGothic" charset="-128"/>
              <a:cs typeface="MS PGothic" charset="-128"/>
            </a:endParaRPr>
          </a:p>
        </p:txBody>
      </p:sp>
      <p:sp>
        <p:nvSpPr>
          <p:cNvPr id="11" name="テキスト ボックス 10"/>
          <p:cNvSpPr txBox="1"/>
          <p:nvPr/>
        </p:nvSpPr>
        <p:spPr>
          <a:xfrm>
            <a:off x="919558" y="4469800"/>
            <a:ext cx="2789342" cy="461665"/>
          </a:xfrm>
          <a:prstGeom prst="rect">
            <a:avLst/>
          </a:prstGeom>
          <a:noFill/>
        </p:spPr>
        <p:txBody>
          <a:bodyPr wrap="square" rtlCol="0">
            <a:spAutoFit/>
          </a:bodyPr>
          <a:lstStyle/>
          <a:p>
            <a:r>
              <a:rPr kumimoji="1" lang="ja-JP" altLang="en-US" sz="1200" dirty="0" smtClean="0">
                <a:latin typeface="MS PGothic" charset="-128"/>
                <a:ea typeface="MS PGothic" charset="-128"/>
                <a:cs typeface="MS PGothic" charset="-128"/>
              </a:rPr>
              <a:t>パターン</a:t>
            </a:r>
            <a:r>
              <a:rPr kumimoji="1" lang="en-US" altLang="ja-JP" sz="1200" dirty="0" smtClean="0">
                <a:latin typeface="MS PGothic" charset="-128"/>
                <a:ea typeface="MS PGothic" charset="-128"/>
                <a:cs typeface="MS PGothic" charset="-128"/>
              </a:rPr>
              <a:t> </a:t>
            </a:r>
            <a:r>
              <a:rPr kumimoji="1" lang="ja-JP" altLang="en-US" sz="1200" dirty="0" smtClean="0">
                <a:latin typeface="MS PGothic" charset="-128"/>
                <a:ea typeface="MS PGothic" charset="-128"/>
                <a:cs typeface="MS PGothic" charset="-128"/>
              </a:rPr>
              <a:t>ファイルが更新されてから検知</a:t>
            </a:r>
            <a:endParaRPr kumimoji="1" lang="en-US" altLang="ja-JP" sz="1200" dirty="0" smtClean="0">
              <a:latin typeface="MS PGothic" charset="-128"/>
              <a:ea typeface="MS PGothic" charset="-128"/>
              <a:cs typeface="MS PGothic" charset="-128"/>
            </a:endParaRPr>
          </a:p>
          <a:p>
            <a:r>
              <a:rPr kumimoji="1" lang="ja-JP" altLang="en-US" sz="1200" dirty="0" smtClean="0">
                <a:latin typeface="MS PGothic" charset="-128"/>
                <a:ea typeface="MS PGothic" charset="-128"/>
                <a:cs typeface="MS PGothic" charset="-128"/>
              </a:rPr>
              <a:t>フル</a:t>
            </a:r>
            <a:r>
              <a:rPr kumimoji="1" lang="en-US" altLang="ja-JP" sz="1200" dirty="0" smtClean="0">
                <a:latin typeface="MS PGothic" charset="-128"/>
                <a:ea typeface="MS PGothic" charset="-128"/>
                <a:cs typeface="MS PGothic" charset="-128"/>
              </a:rPr>
              <a:t> </a:t>
            </a:r>
            <a:r>
              <a:rPr kumimoji="1" lang="ja-JP" altLang="en-US" sz="1200" dirty="0" smtClean="0">
                <a:latin typeface="MS PGothic" charset="-128"/>
                <a:ea typeface="MS PGothic" charset="-128"/>
                <a:cs typeface="MS PGothic" charset="-128"/>
              </a:rPr>
              <a:t>スキャンもしないといけない</a:t>
            </a:r>
            <a:endParaRPr kumimoji="1" lang="ja-JP" altLang="en-US" sz="1200" dirty="0">
              <a:latin typeface="MS PGothic" charset="-128"/>
              <a:ea typeface="MS PGothic" charset="-128"/>
              <a:cs typeface="MS PGothic" charset="-128"/>
            </a:endParaRPr>
          </a:p>
        </p:txBody>
      </p:sp>
      <p:sp>
        <p:nvSpPr>
          <p:cNvPr id="115" name="テキスト ボックス 114"/>
          <p:cNvSpPr txBox="1"/>
          <p:nvPr/>
        </p:nvSpPr>
        <p:spPr>
          <a:xfrm>
            <a:off x="2693275" y="3094551"/>
            <a:ext cx="1629956" cy="738664"/>
          </a:xfrm>
          <a:prstGeom prst="rect">
            <a:avLst/>
          </a:prstGeom>
          <a:solidFill>
            <a:srgbClr val="C00000"/>
          </a:solidFill>
        </p:spPr>
        <p:txBody>
          <a:bodyPr wrap="square" rtlCol="0">
            <a:spAutoFit/>
          </a:bodyPr>
          <a:lstStyle/>
          <a:p>
            <a:r>
              <a:rPr kumimoji="1" lang="ja-JP" altLang="en-US" sz="1400" dirty="0" smtClean="0">
                <a:solidFill>
                  <a:schemeClr val="bg2"/>
                </a:solidFill>
                <a:latin typeface="MS PGothic" charset="-128"/>
                <a:ea typeface="MS PGothic" charset="-128"/>
                <a:cs typeface="MS PGothic" charset="-128"/>
              </a:rPr>
              <a:t>問題点</a:t>
            </a:r>
            <a:endParaRPr kumimoji="1" lang="en-US" altLang="ja-JP" sz="1400" dirty="0" smtClean="0">
              <a:solidFill>
                <a:schemeClr val="bg2"/>
              </a:solidFill>
              <a:latin typeface="MS PGothic" charset="-128"/>
              <a:ea typeface="MS PGothic" charset="-128"/>
              <a:cs typeface="MS PGothic" charset="-128"/>
            </a:endParaRPr>
          </a:p>
          <a:p>
            <a:r>
              <a:rPr kumimoji="1" lang="ja-JP" altLang="en-US" sz="1400" dirty="0" smtClean="0">
                <a:solidFill>
                  <a:schemeClr val="bg2"/>
                </a:solidFill>
                <a:latin typeface="MS PGothic" charset="-128"/>
                <a:ea typeface="MS PGothic" charset="-128"/>
                <a:cs typeface="MS PGothic" charset="-128"/>
              </a:rPr>
              <a:t>タイムラグが発生</a:t>
            </a:r>
            <a:endParaRPr kumimoji="1" lang="en-US" altLang="ja-JP" sz="1400" dirty="0" smtClean="0">
              <a:solidFill>
                <a:schemeClr val="bg2"/>
              </a:solidFill>
              <a:latin typeface="MS PGothic" charset="-128"/>
              <a:ea typeface="MS PGothic" charset="-128"/>
              <a:cs typeface="MS PGothic" charset="-128"/>
            </a:endParaRPr>
          </a:p>
          <a:p>
            <a:r>
              <a:rPr kumimoji="1" lang="ja-JP" altLang="en-US" sz="1400" dirty="0" smtClean="0">
                <a:solidFill>
                  <a:schemeClr val="bg2"/>
                </a:solidFill>
                <a:latin typeface="MS PGothic" charset="-128"/>
                <a:ea typeface="MS PGothic" charset="-128"/>
                <a:cs typeface="MS PGothic" charset="-128"/>
              </a:rPr>
              <a:t>⇒検知が遅れ感染</a:t>
            </a:r>
            <a:endParaRPr kumimoji="1" lang="ja-JP" altLang="en-US" sz="1400" dirty="0">
              <a:solidFill>
                <a:schemeClr val="bg2"/>
              </a:solidFill>
              <a:latin typeface="MS PGothic" charset="-128"/>
              <a:ea typeface="MS PGothic" charset="-128"/>
              <a:cs typeface="MS PGothic" charset="-128"/>
            </a:endParaRPr>
          </a:p>
        </p:txBody>
      </p:sp>
      <p:sp>
        <p:nvSpPr>
          <p:cNvPr id="116" name="テキスト ボックス 115"/>
          <p:cNvSpPr txBox="1"/>
          <p:nvPr/>
        </p:nvSpPr>
        <p:spPr>
          <a:xfrm>
            <a:off x="5269450" y="4487544"/>
            <a:ext cx="3395307" cy="461665"/>
          </a:xfrm>
          <a:prstGeom prst="rect">
            <a:avLst/>
          </a:prstGeom>
          <a:solidFill>
            <a:schemeClr val="bg1"/>
          </a:solidFill>
        </p:spPr>
        <p:txBody>
          <a:bodyPr wrap="square" rtlCol="0">
            <a:spAutoFit/>
          </a:bodyPr>
          <a:lstStyle/>
          <a:p>
            <a:r>
              <a:rPr kumimoji="1" lang="ja-JP" altLang="en-US" sz="1200" dirty="0" smtClean="0">
                <a:solidFill>
                  <a:schemeClr val="bg2"/>
                </a:solidFill>
                <a:latin typeface="MS PGothic" charset="-128"/>
                <a:ea typeface="MS PGothic" charset="-128"/>
                <a:cs typeface="MS PGothic" charset="-128"/>
              </a:rPr>
              <a:t>リアルタイムなチェック</a:t>
            </a:r>
            <a:endParaRPr kumimoji="1" lang="en-US" altLang="ja-JP" sz="1200" dirty="0" smtClean="0">
              <a:solidFill>
                <a:schemeClr val="bg2"/>
              </a:solidFill>
              <a:latin typeface="MS PGothic" charset="-128"/>
              <a:ea typeface="MS PGothic" charset="-128"/>
              <a:cs typeface="MS PGothic" charset="-128"/>
            </a:endParaRPr>
          </a:p>
          <a:p>
            <a:r>
              <a:rPr kumimoji="1" lang="ja-JP" altLang="en-US" sz="1200" dirty="0" smtClean="0">
                <a:solidFill>
                  <a:schemeClr val="bg2"/>
                </a:solidFill>
                <a:latin typeface="MS PGothic" charset="-128"/>
                <a:ea typeface="MS PGothic" charset="-128"/>
                <a:cs typeface="MS PGothic" charset="-128"/>
              </a:rPr>
              <a:t>クラウド</a:t>
            </a:r>
            <a:r>
              <a:rPr kumimoji="1" lang="ja-JP" altLang="en-US" sz="1200" dirty="0">
                <a:solidFill>
                  <a:schemeClr val="bg2"/>
                </a:solidFill>
                <a:latin typeface="MS PGothic" charset="-128"/>
                <a:ea typeface="MS PGothic" charset="-128"/>
                <a:cs typeface="MS PGothic" charset="-128"/>
              </a:rPr>
              <a:t>側</a:t>
            </a:r>
            <a:r>
              <a:rPr kumimoji="1" lang="ja-JP" altLang="en-US" sz="1200" dirty="0" smtClean="0">
                <a:solidFill>
                  <a:schemeClr val="bg2"/>
                </a:solidFill>
                <a:latin typeface="MS PGothic" charset="-128"/>
                <a:ea typeface="MS PGothic" charset="-128"/>
                <a:cs typeface="MS PGothic" charset="-128"/>
              </a:rPr>
              <a:t>の評価が変われば、すぐに隔離が可能</a:t>
            </a:r>
            <a:endParaRPr kumimoji="1" lang="ja-JP" altLang="en-US" sz="1200" dirty="0">
              <a:solidFill>
                <a:schemeClr val="bg2"/>
              </a:solidFill>
              <a:latin typeface="MS PGothic" charset="-128"/>
              <a:ea typeface="MS PGothic" charset="-128"/>
              <a:cs typeface="MS PGothic" charset="-128"/>
            </a:endParaRPr>
          </a:p>
        </p:txBody>
      </p:sp>
      <p:sp>
        <p:nvSpPr>
          <p:cNvPr id="117" name="テキスト ボックス 116"/>
          <p:cNvSpPr txBox="1"/>
          <p:nvPr/>
        </p:nvSpPr>
        <p:spPr>
          <a:xfrm>
            <a:off x="7130883" y="3036787"/>
            <a:ext cx="1788137" cy="954107"/>
          </a:xfrm>
          <a:prstGeom prst="rect">
            <a:avLst/>
          </a:prstGeom>
          <a:solidFill>
            <a:srgbClr val="C00000"/>
          </a:solidFill>
        </p:spPr>
        <p:txBody>
          <a:bodyPr wrap="square" rtlCol="0">
            <a:spAutoFit/>
          </a:bodyPr>
          <a:lstStyle/>
          <a:p>
            <a:r>
              <a:rPr kumimoji="1" lang="ja-JP" altLang="en-US" sz="1400" dirty="0">
                <a:solidFill>
                  <a:schemeClr val="bg2"/>
                </a:solidFill>
                <a:latin typeface="MS PGothic" charset="-128"/>
                <a:ea typeface="MS PGothic" charset="-128"/>
                <a:cs typeface="MS PGothic" charset="-128"/>
              </a:rPr>
              <a:t>メリット</a:t>
            </a:r>
            <a:endParaRPr kumimoji="1" lang="en-US" altLang="ja-JP" sz="1400" dirty="0" smtClean="0">
              <a:solidFill>
                <a:schemeClr val="bg2"/>
              </a:solidFill>
              <a:latin typeface="MS PGothic" charset="-128"/>
              <a:ea typeface="MS PGothic" charset="-128"/>
              <a:cs typeface="MS PGothic" charset="-128"/>
            </a:endParaRPr>
          </a:p>
          <a:p>
            <a:r>
              <a:rPr kumimoji="1" lang="ja-JP" altLang="en-US" sz="1400" dirty="0" smtClean="0">
                <a:solidFill>
                  <a:schemeClr val="bg2"/>
                </a:solidFill>
                <a:latin typeface="MS PGothic" charset="-128"/>
                <a:ea typeface="MS PGothic" charset="-128"/>
                <a:cs typeface="MS PGothic" charset="-128"/>
              </a:rPr>
              <a:t>常にリアルタイムで</a:t>
            </a:r>
            <a:endParaRPr kumimoji="1" lang="en-US" altLang="ja-JP" sz="1400" dirty="0" smtClean="0">
              <a:solidFill>
                <a:schemeClr val="bg2"/>
              </a:solidFill>
              <a:latin typeface="MS PGothic" charset="-128"/>
              <a:ea typeface="MS PGothic" charset="-128"/>
              <a:cs typeface="MS PGothic" charset="-128"/>
            </a:endParaRPr>
          </a:p>
          <a:p>
            <a:r>
              <a:rPr kumimoji="1" lang="ja-JP" altLang="en-US" sz="1400" dirty="0">
                <a:solidFill>
                  <a:schemeClr val="bg2"/>
                </a:solidFill>
                <a:latin typeface="MS PGothic" charset="-128"/>
                <a:ea typeface="MS PGothic" charset="-128"/>
                <a:cs typeface="MS PGothic" charset="-128"/>
              </a:rPr>
              <a:t>最新</a:t>
            </a:r>
            <a:r>
              <a:rPr kumimoji="1" lang="ja-JP" altLang="en-US" sz="1400" dirty="0" smtClean="0">
                <a:solidFill>
                  <a:schemeClr val="bg2"/>
                </a:solidFill>
                <a:latin typeface="MS PGothic" charset="-128"/>
                <a:ea typeface="MS PGothic" charset="-128"/>
                <a:cs typeface="MS PGothic" charset="-128"/>
              </a:rPr>
              <a:t>の脅威情報使い、検知可能</a:t>
            </a:r>
            <a:endParaRPr kumimoji="1" lang="en-US" altLang="ja-JP" sz="1400" dirty="0" smtClean="0">
              <a:solidFill>
                <a:schemeClr val="bg2"/>
              </a:solidFill>
              <a:latin typeface="MS PGothic" charset="-128"/>
              <a:ea typeface="MS PGothic" charset="-128"/>
              <a:cs typeface="MS PGothic" charset="-128"/>
            </a:endParaRPr>
          </a:p>
        </p:txBody>
      </p:sp>
      <p:sp>
        <p:nvSpPr>
          <p:cNvPr id="118" name="タイトル 2"/>
          <p:cNvSpPr txBox="1">
            <a:spLocks/>
          </p:cNvSpPr>
          <p:nvPr/>
        </p:nvSpPr>
        <p:spPr bwMode="auto">
          <a:xfrm>
            <a:off x="-10389" y="788739"/>
            <a:ext cx="1139796" cy="50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ja-JP" altLang="en-US" sz="2400" dirty="0" smtClean="0">
                <a:latin typeface="MS PGothic" charset="-128"/>
                <a:ea typeface="MS PGothic" charset="-128"/>
                <a:cs typeface="MS PGothic" charset="-128"/>
              </a:rPr>
              <a:t>従来型</a:t>
            </a:r>
            <a:endParaRPr kumimoji="1" lang="ja-JP" altLang="en-US" sz="2400" dirty="0">
              <a:latin typeface="MS PGothic" charset="-128"/>
              <a:ea typeface="MS PGothic" charset="-128"/>
              <a:cs typeface="MS PGothic" charset="-128"/>
            </a:endParaRPr>
          </a:p>
        </p:txBody>
      </p:sp>
      <p:sp>
        <p:nvSpPr>
          <p:cNvPr id="128" name="タイトル 2"/>
          <p:cNvSpPr txBox="1">
            <a:spLocks/>
          </p:cNvSpPr>
          <p:nvPr/>
        </p:nvSpPr>
        <p:spPr bwMode="auto">
          <a:xfrm>
            <a:off x="5072012" y="786941"/>
            <a:ext cx="1139796" cy="50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400" dirty="0" smtClean="0">
                <a:latin typeface="MS PGothic" charset="-128"/>
                <a:ea typeface="MS PGothic" charset="-128"/>
                <a:cs typeface="MS PGothic" charset="-128"/>
              </a:rPr>
              <a:t>AM</a:t>
            </a:r>
            <a:r>
              <a:rPr kumimoji="1" lang="en-US" altLang="ja-JP" sz="2400" dirty="0">
                <a:latin typeface="MS PGothic" charset="-128"/>
                <a:ea typeface="MS PGothic" charset="-128"/>
                <a:cs typeface="MS PGothic" charset="-128"/>
              </a:rPr>
              <a:t>P</a:t>
            </a:r>
            <a:endParaRPr kumimoji="1" lang="ja-JP" altLang="en-US" sz="2400" dirty="0">
              <a:latin typeface="MS PGothic" charset="-128"/>
              <a:ea typeface="MS PGothic" charset="-128"/>
              <a:cs typeface="MS PGothic" charset="-128"/>
            </a:endParaRPr>
          </a:p>
        </p:txBody>
      </p:sp>
      <p:cxnSp>
        <p:nvCxnSpPr>
          <p:cNvPr id="13" name="直線コネクタ 12"/>
          <p:cNvCxnSpPr/>
          <p:nvPr/>
        </p:nvCxnSpPr>
        <p:spPr>
          <a:xfrm>
            <a:off x="4787821" y="1038505"/>
            <a:ext cx="17039" cy="386218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71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6" descr="© INSCALE GmbH, 26.05.2010&#10;http://www.presentationload.com/"/>
          <p:cNvSpPr txBox="1">
            <a:spLocks noChangeArrowheads="1"/>
          </p:cNvSpPr>
          <p:nvPr/>
        </p:nvSpPr>
        <p:spPr bwMode="gray">
          <a:xfrm>
            <a:off x="625630" y="2077528"/>
            <a:ext cx="1404628" cy="1973622"/>
          </a:xfrm>
          <a:prstGeom prst="rect">
            <a:avLst/>
          </a:prstGeom>
          <a:noFill/>
          <a:ln w="9525">
            <a:noFill/>
            <a:miter lim="800000"/>
            <a:headEnd/>
            <a:tailEnd/>
          </a:ln>
          <a:effectLst/>
        </p:spPr>
        <p:txBody>
          <a:bodyPr wrap="square" lIns="67509" tIns="0" rIns="54007" bIns="34295">
            <a:spAutoFit/>
          </a:bodyPr>
          <a:lstStyle/>
          <a:p>
            <a:pPr algn="ctr">
              <a:spcBef>
                <a:spcPct val="50000"/>
              </a:spcBef>
            </a:pPr>
            <a:r>
              <a:rPr lang="ja-JP" altLang="en-US" sz="1400" noProof="1" smtClean="0">
                <a:solidFill>
                  <a:srgbClr val="005073"/>
                </a:solidFill>
                <a:latin typeface="MS PGothic" charset="-128"/>
                <a:ea typeface="MS PGothic" charset="-128"/>
                <a:cs typeface="MS PGothic" charset="-128"/>
              </a:rPr>
              <a:t>サンプル収集</a:t>
            </a:r>
            <a:endParaRPr lang="en-US"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インターネット上の様々な環境からサンプルファイルを収集</a:t>
            </a:r>
            <a:endParaRPr lang="en-GB" altLang="ja-JP" sz="1400" noProof="1">
              <a:solidFill>
                <a:srgbClr val="282828"/>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サンドボックスやハニー</a:t>
            </a:r>
            <a:r>
              <a:rPr lang="en-US" altLang="ja-JP" sz="1400" noProof="1" smtClean="0">
                <a:solidFill>
                  <a:srgbClr val="282828"/>
                </a:solidFill>
                <a:latin typeface="MS PGothic" charset="-128"/>
                <a:ea typeface="MS PGothic" charset="-128"/>
                <a:cs typeface="MS PGothic" charset="-128"/>
              </a:rPr>
              <a:t> </a:t>
            </a:r>
            <a:r>
              <a:rPr lang="ja-JP" altLang="en-US" sz="1400" noProof="1" smtClean="0">
                <a:solidFill>
                  <a:srgbClr val="282828"/>
                </a:solidFill>
                <a:latin typeface="MS PGothic" charset="-128"/>
                <a:ea typeface="MS PGothic" charset="-128"/>
                <a:cs typeface="MS PGothic" charset="-128"/>
              </a:rPr>
              <a:t>ポッドを使用</a:t>
            </a:r>
            <a:endParaRPr lang="en-US" altLang="ja-JP" sz="1400" noProof="1" smtClean="0">
              <a:solidFill>
                <a:srgbClr val="282828"/>
              </a:solidFill>
              <a:latin typeface="MS PGothic" charset="-128"/>
              <a:ea typeface="MS PGothic" charset="-128"/>
              <a:cs typeface="MS PGothic" charset="-128"/>
            </a:endParaRPr>
          </a:p>
        </p:txBody>
      </p:sp>
      <p:sp>
        <p:nvSpPr>
          <p:cNvPr id="55" name="Text Box 57" descr="© INSCALE GmbH, 26.05.2010&#10;http://www.presentationload.com/"/>
          <p:cNvSpPr txBox="1">
            <a:spLocks noChangeArrowheads="1"/>
          </p:cNvSpPr>
          <p:nvPr/>
        </p:nvSpPr>
        <p:spPr bwMode="gray">
          <a:xfrm>
            <a:off x="3836984" y="2077528"/>
            <a:ext cx="1439972" cy="788682"/>
          </a:xfrm>
          <a:prstGeom prst="rect">
            <a:avLst/>
          </a:prstGeom>
          <a:noFill/>
          <a:ln w="9525">
            <a:noFill/>
            <a:miter lim="800000"/>
            <a:headEnd/>
            <a:tailEnd/>
          </a:ln>
          <a:effectLst/>
        </p:spPr>
        <p:txBody>
          <a:bodyPr wrap="square" lIns="67509" tIns="0" rIns="54007" bIns="34295">
            <a:spAutoFit/>
          </a:bodyPr>
          <a:lstStyle/>
          <a:p>
            <a:pPr algn="ctr">
              <a:spcBef>
                <a:spcPct val="50000"/>
              </a:spcBef>
            </a:pPr>
            <a:r>
              <a:rPr lang="ja-JP" altLang="en-US" sz="1400" noProof="1" smtClean="0">
                <a:solidFill>
                  <a:srgbClr val="005073"/>
                </a:solidFill>
                <a:latin typeface="MS PGothic" charset="-128"/>
                <a:ea typeface="MS PGothic" charset="-128"/>
                <a:cs typeface="MS PGothic" charset="-128"/>
              </a:rPr>
              <a:t>シグニチャ作成</a:t>
            </a:r>
            <a:endParaRPr lang="en-GB"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検出シグニチャの作成</a:t>
            </a:r>
            <a:endParaRPr lang="en-US" sz="1400" noProof="1">
              <a:solidFill>
                <a:srgbClr val="282828"/>
              </a:solidFill>
              <a:latin typeface="MS PGothic" charset="-128"/>
              <a:ea typeface="MS PGothic" charset="-128"/>
              <a:cs typeface="MS PGothic" charset="-128"/>
            </a:endParaRPr>
          </a:p>
        </p:txBody>
      </p:sp>
      <p:sp>
        <p:nvSpPr>
          <p:cNvPr id="57" name="Text Box 58" descr="© INSCALE GmbH, 26.05.2010&#10;http://www.presentationload.com/"/>
          <p:cNvSpPr txBox="1">
            <a:spLocks noChangeArrowheads="1"/>
          </p:cNvSpPr>
          <p:nvPr/>
        </p:nvSpPr>
        <p:spPr bwMode="gray">
          <a:xfrm>
            <a:off x="7056332" y="2077528"/>
            <a:ext cx="1444835" cy="1650457"/>
          </a:xfrm>
          <a:prstGeom prst="rect">
            <a:avLst/>
          </a:prstGeom>
          <a:noFill/>
          <a:ln w="9525">
            <a:noFill/>
            <a:miter lim="800000"/>
            <a:headEnd/>
            <a:tailEnd/>
          </a:ln>
          <a:effectLst/>
        </p:spPr>
        <p:txBody>
          <a:bodyPr wrap="square" lIns="54007" tIns="0" rIns="67509" bIns="34295">
            <a:spAutoFit/>
          </a:bodyPr>
          <a:lstStyle/>
          <a:p>
            <a:pPr algn="ctr">
              <a:spcBef>
                <a:spcPct val="50000"/>
              </a:spcBef>
            </a:pPr>
            <a:r>
              <a:rPr lang="ja-JP" altLang="en-US" sz="1400" noProof="1" smtClean="0">
                <a:solidFill>
                  <a:srgbClr val="005073"/>
                </a:solidFill>
                <a:latin typeface="MS PGothic" charset="-128"/>
                <a:ea typeface="MS PGothic" charset="-128"/>
                <a:cs typeface="MS PGothic" charset="-128"/>
              </a:rPr>
              <a:t>定期スキャン</a:t>
            </a:r>
            <a:endParaRPr lang="en-GB"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新しいシグニチャが使用可能になるまでに侵入したマルウェアを検知するために定期スキャンが必要</a:t>
            </a:r>
            <a:endParaRPr lang="en-US" sz="1400" noProof="1">
              <a:solidFill>
                <a:srgbClr val="282828"/>
              </a:solidFill>
              <a:latin typeface="MS PGothic" charset="-128"/>
              <a:ea typeface="MS PGothic" charset="-128"/>
              <a:cs typeface="MS PGothic" charset="-128"/>
            </a:endParaRPr>
          </a:p>
        </p:txBody>
      </p:sp>
      <p:sp>
        <p:nvSpPr>
          <p:cNvPr id="63" name="Text Box 56" descr="© INSCALE GmbH, 26.05.2010&#10;http://www.presentationload.com/"/>
          <p:cNvSpPr txBox="1">
            <a:spLocks noChangeArrowheads="1"/>
          </p:cNvSpPr>
          <p:nvPr/>
        </p:nvSpPr>
        <p:spPr bwMode="gray">
          <a:xfrm>
            <a:off x="5447982" y="2077528"/>
            <a:ext cx="1437324" cy="2189066"/>
          </a:xfrm>
          <a:prstGeom prst="rect">
            <a:avLst/>
          </a:prstGeom>
          <a:noFill/>
          <a:ln w="9525">
            <a:noFill/>
            <a:miter lim="800000"/>
            <a:headEnd/>
            <a:tailEnd/>
          </a:ln>
          <a:effectLst/>
        </p:spPr>
        <p:txBody>
          <a:bodyPr wrap="square" lIns="67509" tIns="0" rIns="54007" bIns="34295">
            <a:spAutoFit/>
          </a:bodyPr>
          <a:lstStyle/>
          <a:p>
            <a:pPr algn="ctr">
              <a:spcBef>
                <a:spcPct val="50000"/>
              </a:spcBef>
            </a:pPr>
            <a:r>
              <a:rPr lang="ja-JP" altLang="en-US" sz="1400" noProof="1" smtClean="0">
                <a:solidFill>
                  <a:srgbClr val="005073"/>
                </a:solidFill>
                <a:latin typeface="MS PGothic" charset="-128"/>
                <a:ea typeface="MS PGothic" charset="-128"/>
                <a:cs typeface="MS PGothic" charset="-128"/>
              </a:rPr>
              <a:t>配布と実装</a:t>
            </a:r>
            <a:endParaRPr lang="en-GB"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作成されたシグニチャを一定間隔でユーザへ配信</a:t>
            </a:r>
            <a:endParaRPr lang="en-US" altLang="ja-JP" sz="1400" noProof="1" smtClean="0">
              <a:solidFill>
                <a:srgbClr val="282828"/>
              </a:solidFill>
              <a:latin typeface="MS PGothic" charset="-128"/>
              <a:ea typeface="MS PGothic" charset="-128"/>
              <a:cs typeface="MS PGothic" charset="-128"/>
            </a:endParaRPr>
          </a:p>
          <a:p>
            <a:pPr>
              <a:spcBef>
                <a:spcPct val="50000"/>
              </a:spcBef>
            </a:pPr>
            <a:r>
              <a:rPr lang="ja-JP" altLang="en-US" sz="1400" noProof="1">
                <a:solidFill>
                  <a:srgbClr val="282828"/>
                </a:solidFill>
                <a:latin typeface="MS PGothic" charset="-128"/>
                <a:ea typeface="MS PGothic" charset="-128"/>
                <a:cs typeface="MS PGothic" charset="-128"/>
              </a:rPr>
              <a:t>エンドポイントへ新しいシグニチャをインストールして使用</a:t>
            </a:r>
            <a:r>
              <a:rPr lang="ja-JP" altLang="en-US" sz="1400" noProof="1" smtClean="0">
                <a:solidFill>
                  <a:srgbClr val="282828"/>
                </a:solidFill>
                <a:latin typeface="MS PGothic" charset="-128"/>
                <a:ea typeface="MS PGothic" charset="-128"/>
                <a:cs typeface="MS PGothic" charset="-128"/>
              </a:rPr>
              <a:t>開始</a:t>
            </a:r>
            <a:endParaRPr lang="en-US" altLang="ja-JP" sz="1400" noProof="1">
              <a:solidFill>
                <a:srgbClr val="282828"/>
              </a:solidFill>
              <a:latin typeface="MS PGothic" charset="-128"/>
              <a:ea typeface="MS PGothic" charset="-128"/>
              <a:cs typeface="MS PGothic" charset="-128"/>
            </a:endParaRPr>
          </a:p>
        </p:txBody>
      </p:sp>
      <p:sp>
        <p:nvSpPr>
          <p:cNvPr id="61" name="Text Box 56" descr="© INSCALE GmbH, 26.05.2010&#10;http://www.presentationload.com/"/>
          <p:cNvSpPr txBox="1">
            <a:spLocks noChangeArrowheads="1"/>
          </p:cNvSpPr>
          <p:nvPr/>
        </p:nvSpPr>
        <p:spPr bwMode="gray">
          <a:xfrm>
            <a:off x="2218112" y="2077528"/>
            <a:ext cx="1452780" cy="1327291"/>
          </a:xfrm>
          <a:prstGeom prst="rect">
            <a:avLst/>
          </a:prstGeom>
          <a:noFill/>
          <a:ln w="9525">
            <a:noFill/>
            <a:miter lim="800000"/>
            <a:headEnd/>
            <a:tailEnd/>
          </a:ln>
          <a:effectLst/>
        </p:spPr>
        <p:txBody>
          <a:bodyPr wrap="square" lIns="67509" tIns="0" rIns="54007" bIns="34295">
            <a:spAutoFit/>
          </a:bodyPr>
          <a:lstStyle/>
          <a:p>
            <a:pPr algn="ctr">
              <a:spcBef>
                <a:spcPct val="50000"/>
              </a:spcBef>
            </a:pPr>
            <a:r>
              <a:rPr lang="ja-JP" altLang="en-US" sz="1400" noProof="1" smtClean="0">
                <a:solidFill>
                  <a:srgbClr val="005073"/>
                </a:solidFill>
                <a:latin typeface="MS PGothic" charset="-128"/>
                <a:ea typeface="MS PGothic" charset="-128"/>
                <a:cs typeface="MS PGothic" charset="-128"/>
              </a:rPr>
              <a:t>解析</a:t>
            </a:r>
            <a:endParaRPr lang="en-US" sz="1400" noProof="1" smtClean="0">
              <a:solidFill>
                <a:srgbClr val="282828"/>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収集されたサンプルの解析</a:t>
            </a:r>
            <a:endParaRPr lang="en-US" altLang="ja-JP" sz="1400" noProof="1" smtClean="0">
              <a:solidFill>
                <a:srgbClr val="282828"/>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新種マルウェアの発見</a:t>
            </a:r>
            <a:endParaRPr lang="en-US" sz="1400" noProof="1">
              <a:solidFill>
                <a:srgbClr val="282828"/>
              </a:solidFill>
              <a:latin typeface="MS PGothic" charset="-128"/>
              <a:ea typeface="MS PGothic" charset="-128"/>
              <a:cs typeface="MS PGothic" charset="-128"/>
            </a:endParaRPr>
          </a:p>
        </p:txBody>
      </p:sp>
      <p:sp>
        <p:nvSpPr>
          <p:cNvPr id="16" name="Title 15"/>
          <p:cNvSpPr>
            <a:spLocks noGrp="1"/>
          </p:cNvSpPr>
          <p:nvPr>
            <p:ph type="title"/>
          </p:nvPr>
        </p:nvSpPr>
        <p:spPr/>
        <p:txBody>
          <a:bodyPr/>
          <a:lstStyle/>
          <a:p>
            <a:r>
              <a:rPr lang="ja-JP" altLang="en-US" dirty="0" smtClean="0">
                <a:solidFill>
                  <a:schemeClr val="bg1"/>
                </a:solidFill>
                <a:latin typeface="MS PGothic" charset="-128"/>
                <a:ea typeface="MS PGothic" charset="-128"/>
                <a:cs typeface="MS PGothic" charset="-128"/>
              </a:rPr>
              <a:t>何故クラウドのハッシュ</a:t>
            </a:r>
            <a:r>
              <a:rPr lang="en-US" altLang="ja-JP" dirty="0" smtClean="0">
                <a:solidFill>
                  <a:schemeClr val="bg1"/>
                </a:solidFill>
                <a:latin typeface="MS PGothic" charset="-128"/>
                <a:ea typeface="MS PGothic" charset="-128"/>
                <a:cs typeface="MS PGothic" charset="-128"/>
              </a:rPr>
              <a:t> </a:t>
            </a:r>
            <a:r>
              <a:rPr lang="ja-JP" altLang="en-US" dirty="0" smtClean="0">
                <a:solidFill>
                  <a:schemeClr val="bg1"/>
                </a:solidFill>
                <a:latin typeface="MS PGothic" charset="-128"/>
                <a:ea typeface="MS PGothic" charset="-128"/>
                <a:cs typeface="MS PGothic" charset="-128"/>
              </a:rPr>
              <a:t>データを使用するのか？</a:t>
            </a:r>
            <a:endParaRPr lang="en-US" dirty="0">
              <a:solidFill>
                <a:schemeClr val="bg1"/>
              </a:solidFill>
              <a:latin typeface="MS PGothic" charset="-128"/>
              <a:ea typeface="MS PGothic" charset="-128"/>
              <a:cs typeface="MS PGothic" charset="-128"/>
            </a:endParaRPr>
          </a:p>
        </p:txBody>
      </p:sp>
      <p:sp>
        <p:nvSpPr>
          <p:cNvPr id="10" name="Freeform 5"/>
          <p:cNvSpPr>
            <a:spLocks/>
          </p:cNvSpPr>
          <p:nvPr/>
        </p:nvSpPr>
        <p:spPr bwMode="auto">
          <a:xfrm>
            <a:off x="534988" y="1569515"/>
            <a:ext cx="8035925" cy="228600"/>
          </a:xfrm>
          <a:custGeom>
            <a:avLst/>
            <a:gdLst>
              <a:gd name="T0" fmla="*/ 3506 w 3556"/>
              <a:gd name="T1" fmla="*/ 0 h 100"/>
              <a:gd name="T2" fmla="*/ 50 w 3556"/>
              <a:gd name="T3" fmla="*/ 0 h 100"/>
              <a:gd name="T4" fmla="*/ 0 w 3556"/>
              <a:gd name="T5" fmla="*/ 50 h 100"/>
              <a:gd name="T6" fmla="*/ 50 w 3556"/>
              <a:gd name="T7" fmla="*/ 100 h 100"/>
              <a:gd name="T8" fmla="*/ 3506 w 3556"/>
              <a:gd name="T9" fmla="*/ 100 h 100"/>
              <a:gd name="T10" fmla="*/ 3556 w 3556"/>
              <a:gd name="T11" fmla="*/ 50 h 100"/>
              <a:gd name="T12" fmla="*/ 3506 w 3556"/>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3556" h="100">
                <a:moveTo>
                  <a:pt x="3506" y="0"/>
                </a:moveTo>
                <a:cubicBezTo>
                  <a:pt x="50" y="0"/>
                  <a:pt x="50" y="0"/>
                  <a:pt x="50" y="0"/>
                </a:cubicBezTo>
                <a:cubicBezTo>
                  <a:pt x="23" y="0"/>
                  <a:pt x="0" y="22"/>
                  <a:pt x="0" y="50"/>
                </a:cubicBezTo>
                <a:cubicBezTo>
                  <a:pt x="0" y="78"/>
                  <a:pt x="23" y="100"/>
                  <a:pt x="50" y="100"/>
                </a:cubicBezTo>
                <a:cubicBezTo>
                  <a:pt x="3506" y="100"/>
                  <a:pt x="3506" y="100"/>
                  <a:pt x="3506" y="100"/>
                </a:cubicBezTo>
                <a:cubicBezTo>
                  <a:pt x="3534" y="100"/>
                  <a:pt x="3556" y="78"/>
                  <a:pt x="3556" y="50"/>
                </a:cubicBezTo>
                <a:cubicBezTo>
                  <a:pt x="3556" y="22"/>
                  <a:pt x="3534" y="0"/>
                  <a:pt x="3506" y="0"/>
                </a:cubicBezTo>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11" name="Freeform 6"/>
          <p:cNvSpPr>
            <a:spLocks/>
          </p:cNvSpPr>
          <p:nvPr/>
        </p:nvSpPr>
        <p:spPr bwMode="auto">
          <a:xfrm>
            <a:off x="534987" y="1578950"/>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solidFill>
            <a:srgbClr val="01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0" name="Freeform 6"/>
          <p:cNvSpPr>
            <a:spLocks/>
          </p:cNvSpPr>
          <p:nvPr/>
        </p:nvSpPr>
        <p:spPr bwMode="auto">
          <a:xfrm>
            <a:off x="5349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サンプル収集</a:t>
            </a:r>
            <a:endParaRPr lang="en-US" sz="1100" dirty="0">
              <a:solidFill>
                <a:srgbClr val="005073">
                  <a:lumMod val="85000"/>
                </a:srgbClr>
              </a:solidFill>
              <a:latin typeface="MS PGothic" charset="-128"/>
              <a:ea typeface="MS PGothic" charset="-128"/>
              <a:cs typeface="MS PGothic" charset="-128"/>
            </a:endParaRPr>
          </a:p>
        </p:txBody>
      </p:sp>
      <p:sp>
        <p:nvSpPr>
          <p:cNvPr id="51" name="Freeform 7"/>
          <p:cNvSpPr>
            <a:spLocks/>
          </p:cNvSpPr>
          <p:nvPr/>
        </p:nvSpPr>
        <p:spPr bwMode="auto">
          <a:xfrm>
            <a:off x="2149476" y="1598295"/>
            <a:ext cx="1582738"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解析</a:t>
            </a:r>
            <a:endParaRPr lang="en-US" sz="1100" dirty="0">
              <a:solidFill>
                <a:srgbClr val="005073">
                  <a:lumMod val="85000"/>
                </a:srgbClr>
              </a:solidFill>
              <a:latin typeface="MS PGothic" charset="-128"/>
              <a:ea typeface="MS PGothic" charset="-128"/>
              <a:cs typeface="MS PGothic" charset="-128"/>
            </a:endParaRPr>
          </a:p>
        </p:txBody>
      </p:sp>
      <p:sp>
        <p:nvSpPr>
          <p:cNvPr id="54" name="Freeform 8"/>
          <p:cNvSpPr>
            <a:spLocks/>
          </p:cNvSpPr>
          <p:nvPr/>
        </p:nvSpPr>
        <p:spPr bwMode="auto">
          <a:xfrm>
            <a:off x="3762376"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シグニチャ作成</a:t>
            </a:r>
            <a:endParaRPr lang="en-US" sz="1100" dirty="0">
              <a:solidFill>
                <a:srgbClr val="005073">
                  <a:lumMod val="85000"/>
                </a:srgbClr>
              </a:solidFill>
              <a:latin typeface="MS PGothic" charset="-128"/>
              <a:ea typeface="MS PGothic" charset="-128"/>
              <a:cs typeface="MS PGothic" charset="-128"/>
            </a:endParaRPr>
          </a:p>
        </p:txBody>
      </p:sp>
      <p:sp>
        <p:nvSpPr>
          <p:cNvPr id="56" name="Freeform 9"/>
          <p:cNvSpPr>
            <a:spLocks/>
          </p:cNvSpPr>
          <p:nvPr/>
        </p:nvSpPr>
        <p:spPr bwMode="auto">
          <a:xfrm>
            <a:off x="53736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配布と実装</a:t>
            </a:r>
            <a:endParaRPr lang="en-US" sz="1100" dirty="0">
              <a:solidFill>
                <a:srgbClr val="005073">
                  <a:lumMod val="85000"/>
                </a:srgbClr>
              </a:solidFill>
              <a:latin typeface="MS PGothic" charset="-128"/>
              <a:ea typeface="MS PGothic" charset="-128"/>
              <a:cs typeface="MS PGothic" charset="-128"/>
            </a:endParaRPr>
          </a:p>
        </p:txBody>
      </p:sp>
      <p:sp>
        <p:nvSpPr>
          <p:cNvPr id="69" name="Freeform 10"/>
          <p:cNvSpPr>
            <a:spLocks/>
          </p:cNvSpPr>
          <p:nvPr/>
        </p:nvSpPr>
        <p:spPr bwMode="auto">
          <a:xfrm>
            <a:off x="6986588"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定期スキャン</a:t>
            </a:r>
            <a:endParaRPr lang="en-US" sz="1100" dirty="0">
              <a:solidFill>
                <a:srgbClr val="005073">
                  <a:lumMod val="85000"/>
                </a:srgbClr>
              </a:solidFill>
              <a:latin typeface="MS PGothic" charset="-128"/>
              <a:ea typeface="MS PGothic" charset="-128"/>
              <a:cs typeface="MS PGothic" charset="-128"/>
            </a:endParaRPr>
          </a:p>
        </p:txBody>
      </p:sp>
      <p:sp>
        <p:nvSpPr>
          <p:cNvPr id="70" name="Freeform 6"/>
          <p:cNvSpPr>
            <a:spLocks/>
          </p:cNvSpPr>
          <p:nvPr/>
        </p:nvSpPr>
        <p:spPr bwMode="auto">
          <a:xfrm>
            <a:off x="5349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1" name="Freeform 7"/>
          <p:cNvSpPr>
            <a:spLocks/>
          </p:cNvSpPr>
          <p:nvPr/>
        </p:nvSpPr>
        <p:spPr bwMode="auto">
          <a:xfrm>
            <a:off x="2149476" y="1598295"/>
            <a:ext cx="1582738"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2" name="Freeform 8"/>
          <p:cNvSpPr>
            <a:spLocks/>
          </p:cNvSpPr>
          <p:nvPr/>
        </p:nvSpPr>
        <p:spPr bwMode="auto">
          <a:xfrm>
            <a:off x="3762376"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3" name="Freeform 9"/>
          <p:cNvSpPr>
            <a:spLocks/>
          </p:cNvSpPr>
          <p:nvPr/>
        </p:nvSpPr>
        <p:spPr bwMode="auto">
          <a:xfrm>
            <a:off x="53736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4" name="Freeform 10"/>
          <p:cNvSpPr>
            <a:spLocks/>
          </p:cNvSpPr>
          <p:nvPr/>
        </p:nvSpPr>
        <p:spPr bwMode="auto">
          <a:xfrm>
            <a:off x="6986588"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2" name="テキスト ボックス 1"/>
          <p:cNvSpPr txBox="1"/>
          <p:nvPr/>
        </p:nvSpPr>
        <p:spPr>
          <a:xfrm>
            <a:off x="1870871" y="1020235"/>
            <a:ext cx="5009705" cy="369332"/>
          </a:xfrm>
          <a:prstGeom prst="rect">
            <a:avLst/>
          </a:prstGeom>
          <a:noFill/>
        </p:spPr>
        <p:txBody>
          <a:bodyPr wrap="none" rtlCol="0">
            <a:spAutoFit/>
          </a:bodyPr>
          <a:lstStyle/>
          <a:p>
            <a:r>
              <a:rPr kumimoji="1" lang="ja-JP" altLang="en-US" dirty="0" smtClean="0">
                <a:solidFill>
                  <a:srgbClr val="282828"/>
                </a:solidFill>
                <a:latin typeface="MS PGothic" charset="-128"/>
                <a:ea typeface="MS PGothic" charset="-128"/>
                <a:cs typeface="MS PGothic" charset="-128"/>
              </a:rPr>
              <a:t>旧来のローカル</a:t>
            </a:r>
            <a:r>
              <a:rPr kumimoji="1" lang="en-US" altLang="ja-JP" dirty="0" smtClean="0">
                <a:solidFill>
                  <a:srgbClr val="282828"/>
                </a:solidFill>
                <a:latin typeface="MS PGothic" charset="-128"/>
                <a:ea typeface="MS PGothic" charset="-128"/>
                <a:cs typeface="MS PGothic" charset="-128"/>
              </a:rPr>
              <a:t> </a:t>
            </a:r>
            <a:r>
              <a:rPr kumimoji="1" lang="ja-JP" altLang="en-US" dirty="0" smtClean="0">
                <a:solidFill>
                  <a:srgbClr val="282828"/>
                </a:solidFill>
                <a:latin typeface="MS PGothic" charset="-128"/>
                <a:ea typeface="MS PGothic" charset="-128"/>
                <a:cs typeface="MS PGothic" charset="-128"/>
              </a:rPr>
              <a:t>シグニチャ型マルウェア対策製品</a:t>
            </a:r>
          </a:p>
        </p:txBody>
      </p:sp>
    </p:spTree>
    <p:extLst>
      <p:ext uri="{BB962C8B-B14F-4D97-AF65-F5344CB8AC3E}">
        <p14:creationId xmlns:p14="http://schemas.microsoft.com/office/powerpoint/2010/main" val="114798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4"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nodePh="1">
                                  <p:stCondLst>
                                    <p:cond delay="0"/>
                                  </p:stCondLst>
                                  <p:endCondLst>
                                    <p:cond evt="begin" delay="0">
                                      <p:tn val="8"/>
                                    </p:cond>
                                  </p:end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1.11111E-6 3.95062E-6 L 0.17656 3.95062E-6 " pathEditMode="relative" rAng="0" ptsTypes="AA">
                                      <p:cBhvr>
                                        <p:cTn id="18" dur="2000" fill="hold"/>
                                        <p:tgtEl>
                                          <p:spTgt spid="11"/>
                                        </p:tgtEl>
                                        <p:attrNameLst>
                                          <p:attrName>ppt_x</p:attrName>
                                          <p:attrName>ppt_y</p:attrName>
                                        </p:attrNameLst>
                                      </p:cBhvr>
                                      <p:rCtr x="8819" y="0"/>
                                    </p:animMotion>
                                  </p:childTnLst>
                                </p:cTn>
                              </p:par>
                              <p:par>
                                <p:cTn id="19" presetID="1" presetClass="exit" presetSubtype="0" fill="hold" grpId="0" nodeType="withEffect" nodePh="1">
                                  <p:stCondLst>
                                    <p:cond delay="0"/>
                                  </p:stCondLst>
                                  <p:endCondLst>
                                    <p:cond evt="begin" delay="0">
                                      <p:tn val="19"/>
                                    </p:cond>
                                  </p:endCondLst>
                                  <p:childTnLst>
                                    <p:set>
                                      <p:cBhvr>
                                        <p:cTn id="20" dur="1" fill="hold">
                                          <p:stCondLst>
                                            <p:cond delay="0"/>
                                          </p:stCondLst>
                                        </p:cTn>
                                        <p:tgtEl>
                                          <p:spTgt spid="70"/>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1" nodeType="clickEffect">
                                  <p:stCondLst>
                                    <p:cond delay="0"/>
                                  </p:stCondLst>
                                  <p:childTnLst>
                                    <p:animMotion origin="layout" path="M 0.17656 3.95062E-6 L 0.35382 3.95062E-6 " pathEditMode="relative" rAng="0" ptsTypes="AA">
                                      <p:cBhvr>
                                        <p:cTn id="32" dur="2000" fill="hold"/>
                                        <p:tgtEl>
                                          <p:spTgt spid="11"/>
                                        </p:tgtEl>
                                        <p:attrNameLst>
                                          <p:attrName>ppt_x</p:attrName>
                                          <p:attrName>ppt_y</p:attrName>
                                        </p:attrNameLst>
                                      </p:cBhvr>
                                      <p:rCtr x="8854" y="0"/>
                                    </p:animMotion>
                                  </p:childTnLst>
                                </p:cTn>
                              </p:par>
                              <p:par>
                                <p:cTn id="33" presetID="1" presetClass="exit" presetSubtype="0" fill="hold" grpId="1" nodeType="withEffect" nodePh="1">
                                  <p:stCondLst>
                                    <p:cond delay="0"/>
                                  </p:stCondLst>
                                  <p:endCondLst>
                                    <p:cond evt="begin" delay="0">
                                      <p:tn val="33"/>
                                    </p:cond>
                                  </p:endCondLst>
                                  <p:childTnLst>
                                    <p:set>
                                      <p:cBhvr>
                                        <p:cTn id="34" dur="1" fill="hold">
                                          <p:stCondLst>
                                            <p:cond delay="0"/>
                                          </p:stCondLst>
                                        </p:cTn>
                                        <p:tgtEl>
                                          <p:spTgt spid="71"/>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2" nodeType="clickEffect">
                                  <p:stCondLst>
                                    <p:cond delay="0"/>
                                  </p:stCondLst>
                                  <p:childTnLst>
                                    <p:animMotion origin="layout" path="M 0.35382 3.95062E-6 L 0.53038 3.95062E-6 " pathEditMode="relative" rAng="0" ptsTypes="AA">
                                      <p:cBhvr>
                                        <p:cTn id="46" dur="2000" fill="hold"/>
                                        <p:tgtEl>
                                          <p:spTgt spid="11"/>
                                        </p:tgtEl>
                                        <p:attrNameLst>
                                          <p:attrName>ppt_x</p:attrName>
                                          <p:attrName>ppt_y</p:attrName>
                                        </p:attrNameLst>
                                      </p:cBhvr>
                                      <p:rCtr x="8819" y="0"/>
                                    </p:animMotion>
                                  </p:childTnLst>
                                </p:cTn>
                              </p:par>
                              <p:par>
                                <p:cTn id="47" presetID="1" presetClass="exit" presetSubtype="0" fill="hold" grpId="1" nodeType="withEffect" nodePh="1">
                                  <p:stCondLst>
                                    <p:cond delay="0"/>
                                  </p:stCondLst>
                                  <p:endCondLst>
                                    <p:cond evt="begin" delay="0">
                                      <p:tn val="47"/>
                                    </p:cond>
                                  </p:endCondLst>
                                  <p:childTnLst>
                                    <p:set>
                                      <p:cBhvr>
                                        <p:cTn id="48" dur="1" fill="hold">
                                          <p:stCondLst>
                                            <p:cond delay="0"/>
                                          </p:stCondLst>
                                        </p:cTn>
                                        <p:tgtEl>
                                          <p:spTgt spid="72"/>
                                        </p:tgtEl>
                                        <p:attrNameLst>
                                          <p:attrName>style.visibility</p:attrName>
                                        </p:attrNameLst>
                                      </p:cBhvr>
                                      <p:to>
                                        <p:strVal val="hidden"/>
                                      </p:to>
                                    </p:set>
                                  </p:childTnLst>
                                </p:cTn>
                              </p:par>
                            </p:childTnLst>
                          </p:cTn>
                        </p:par>
                        <p:par>
                          <p:cTn id="49" fill="hold">
                            <p:stCondLst>
                              <p:cond delay="2000"/>
                            </p:stCondLst>
                            <p:childTnLst>
                              <p:par>
                                <p:cTn id="50" presetID="10" presetClass="entr" presetSubtype="0" fill="hold" grpId="0" nodeType="afterEffect" nodePh="1">
                                  <p:stCondLst>
                                    <p:cond delay="0"/>
                                  </p:stCondLst>
                                  <p:endCondLst>
                                    <p:cond evt="begin" delay="0">
                                      <p:tn val="50"/>
                                    </p:cond>
                                  </p:end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3" nodeType="clickEffect">
                                  <p:stCondLst>
                                    <p:cond delay="0"/>
                                  </p:stCondLst>
                                  <p:childTnLst>
                                    <p:animMotion origin="layout" path="M 0.53038 3.95062E-6 L 0.7059 3.95062E-6 " pathEditMode="relative" rAng="0" ptsTypes="AA">
                                      <p:cBhvr>
                                        <p:cTn id="60" dur="2000" fill="hold"/>
                                        <p:tgtEl>
                                          <p:spTgt spid="11"/>
                                        </p:tgtEl>
                                        <p:attrNameLst>
                                          <p:attrName>ppt_x</p:attrName>
                                          <p:attrName>ppt_y</p:attrName>
                                        </p:attrNameLst>
                                      </p:cBhvr>
                                      <p:rCtr x="8767" y="0"/>
                                    </p:animMotion>
                                  </p:childTnLst>
                                </p:cTn>
                              </p:par>
                              <p:par>
                                <p:cTn id="61" presetID="1" presetClass="exit" presetSubtype="0" fill="hold" grpId="1" nodeType="withEffect" nodePh="1">
                                  <p:stCondLst>
                                    <p:cond delay="0"/>
                                  </p:stCondLst>
                                  <p:endCondLst>
                                    <p:cond evt="begin" delay="0">
                                      <p:tn val="61"/>
                                    </p:cond>
                                  </p:endCondLst>
                                  <p:childTnLst>
                                    <p:set>
                                      <p:cBhvr>
                                        <p:cTn id="62" dur="1" fill="hold">
                                          <p:stCondLst>
                                            <p:cond delay="0"/>
                                          </p:stCondLst>
                                        </p:cTn>
                                        <p:tgtEl>
                                          <p:spTgt spid="73"/>
                                        </p:tgtEl>
                                        <p:attrNameLst>
                                          <p:attrName>style.visibility</p:attrName>
                                        </p:attrNameLst>
                                      </p:cBhvr>
                                      <p:to>
                                        <p:strVal val="hidden"/>
                                      </p:to>
                                    </p:set>
                                  </p:childTnLst>
                                </p:cTn>
                              </p:par>
                            </p:childTnLst>
                          </p:cTn>
                        </p:par>
                        <p:par>
                          <p:cTn id="63" fill="hold">
                            <p:stCondLst>
                              <p:cond delay="2000"/>
                            </p:stCondLst>
                            <p:childTnLst>
                              <p:par>
                                <p:cTn id="64" presetID="10" presetClass="entr" presetSubtype="0" fill="hold" grpId="0" nodeType="afterEffect" nodePh="1">
                                  <p:stCondLst>
                                    <p:cond delay="0"/>
                                  </p:stCondLst>
                                  <p:endCondLst>
                                    <p:cond evt="begin" delay="0">
                                      <p:tn val="64"/>
                                    </p:cond>
                                  </p:end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63" grpId="0"/>
      <p:bldP spid="61" grpId="0"/>
      <p:bldP spid="11" grpId="0" animBg="1"/>
      <p:bldP spid="11" grpId="1" animBg="1"/>
      <p:bldP spid="11" grpId="2" animBg="1"/>
      <p:bldP spid="11" grpId="3" animBg="1"/>
      <p:bldP spid="11" grpId="4" animBg="1"/>
      <p:bldP spid="70" grpId="0"/>
      <p:bldP spid="70" grpId="1"/>
      <p:bldP spid="71" grpId="0"/>
      <p:bldP spid="71" grpId="1"/>
      <p:bldP spid="72" grpId="0"/>
      <p:bldP spid="72" grpId="1"/>
      <p:bldP spid="73" grpId="0"/>
      <p:bldP spid="73" grpId="1"/>
      <p:bldP spid="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6" descr="© INSCALE GmbH, 26.05.2010&#10;http://www.presentationload.com/"/>
          <p:cNvSpPr txBox="1">
            <a:spLocks noChangeArrowheads="1"/>
          </p:cNvSpPr>
          <p:nvPr/>
        </p:nvSpPr>
        <p:spPr bwMode="gray">
          <a:xfrm>
            <a:off x="625630" y="2077528"/>
            <a:ext cx="1404628" cy="1973622"/>
          </a:xfrm>
          <a:prstGeom prst="rect">
            <a:avLst/>
          </a:prstGeom>
          <a:noFill/>
          <a:ln w="9525">
            <a:noFill/>
            <a:miter lim="800000"/>
            <a:headEnd/>
            <a:tailEnd/>
          </a:ln>
          <a:effectLst/>
        </p:spPr>
        <p:txBody>
          <a:bodyPr wrap="square" lIns="67509" tIns="0" rIns="54007" bIns="34295">
            <a:spAutoFit/>
          </a:bodyPr>
          <a:lstStyle/>
          <a:p>
            <a:pPr>
              <a:spcBef>
                <a:spcPct val="50000"/>
              </a:spcBef>
            </a:pPr>
            <a:r>
              <a:rPr lang="ja-JP" altLang="en-US" sz="1400" noProof="1" smtClean="0">
                <a:solidFill>
                  <a:srgbClr val="005073"/>
                </a:solidFill>
                <a:latin typeface="MS PGothic" charset="-128"/>
                <a:ea typeface="MS PGothic" charset="-128"/>
                <a:cs typeface="MS PGothic" charset="-128"/>
              </a:rPr>
              <a:t>サンプル収集</a:t>
            </a:r>
            <a:endParaRPr lang="en-US"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インターネット上の様々な環境からサンプルファイルを収集</a:t>
            </a:r>
            <a:endParaRPr lang="en-GB" altLang="ja-JP" sz="1400" noProof="1">
              <a:solidFill>
                <a:srgbClr val="282828"/>
              </a:solidFill>
              <a:latin typeface="MS PGothic" charset="-128"/>
              <a:ea typeface="MS PGothic" charset="-128"/>
              <a:cs typeface="MS PGothic" charset="-128"/>
            </a:endParaRPr>
          </a:p>
          <a:p>
            <a:pPr>
              <a:spcBef>
                <a:spcPct val="50000"/>
              </a:spcBef>
            </a:pPr>
            <a:r>
              <a:rPr lang="en-US" altLang="ja-JP" sz="1400" noProof="1" smtClean="0">
                <a:solidFill>
                  <a:srgbClr val="FF0000"/>
                </a:solidFill>
                <a:latin typeface="MS PGothic" charset="-128"/>
                <a:ea typeface="MS PGothic" charset="-128"/>
                <a:cs typeface="MS PGothic" charset="-128"/>
              </a:rPr>
              <a:t>ThreatGRID</a:t>
            </a:r>
            <a:r>
              <a:rPr lang="ja-JP" altLang="en-US" sz="1400" noProof="1" smtClean="0">
                <a:solidFill>
                  <a:srgbClr val="FF0000"/>
                </a:solidFill>
                <a:latin typeface="MS PGothic" charset="-128"/>
                <a:ea typeface="MS PGothic" charset="-128"/>
                <a:cs typeface="MS PGothic" charset="-128"/>
              </a:rPr>
              <a:t>やハニー</a:t>
            </a:r>
            <a:r>
              <a:rPr lang="en-US" altLang="ja-JP" sz="1400" noProof="1" smtClean="0">
                <a:solidFill>
                  <a:srgbClr val="FF0000"/>
                </a:solidFill>
                <a:latin typeface="MS PGothic" charset="-128"/>
                <a:ea typeface="MS PGothic" charset="-128"/>
                <a:cs typeface="MS PGothic" charset="-128"/>
              </a:rPr>
              <a:t> </a:t>
            </a:r>
            <a:r>
              <a:rPr lang="ja-JP" altLang="en-US" sz="1400" noProof="1" smtClean="0">
                <a:solidFill>
                  <a:srgbClr val="FF0000"/>
                </a:solidFill>
                <a:latin typeface="MS PGothic" charset="-128"/>
                <a:ea typeface="MS PGothic" charset="-128"/>
                <a:cs typeface="MS PGothic" charset="-128"/>
              </a:rPr>
              <a:t>ポッドを使用</a:t>
            </a:r>
            <a:endParaRPr lang="en-US" altLang="ja-JP" sz="1400" noProof="1" smtClean="0">
              <a:solidFill>
                <a:srgbClr val="FF0000"/>
              </a:solidFill>
              <a:latin typeface="MS PGothic" charset="-128"/>
              <a:ea typeface="MS PGothic" charset="-128"/>
              <a:cs typeface="MS PGothic" charset="-128"/>
            </a:endParaRPr>
          </a:p>
        </p:txBody>
      </p:sp>
      <p:sp>
        <p:nvSpPr>
          <p:cNvPr id="55" name="Text Box 57" descr="© INSCALE GmbH, 26.05.2010&#10;http://www.presentationload.com/"/>
          <p:cNvSpPr txBox="1">
            <a:spLocks noChangeArrowheads="1"/>
          </p:cNvSpPr>
          <p:nvPr/>
        </p:nvSpPr>
        <p:spPr bwMode="gray">
          <a:xfrm>
            <a:off x="3836984" y="2077528"/>
            <a:ext cx="1439972" cy="788682"/>
          </a:xfrm>
          <a:prstGeom prst="rect">
            <a:avLst/>
          </a:prstGeom>
          <a:noFill/>
          <a:ln w="9525">
            <a:noFill/>
            <a:miter lim="800000"/>
            <a:headEnd/>
            <a:tailEnd/>
          </a:ln>
          <a:effectLst/>
        </p:spPr>
        <p:txBody>
          <a:bodyPr wrap="square" lIns="67509" tIns="0" rIns="54007" bIns="34295">
            <a:spAutoFit/>
          </a:bodyPr>
          <a:lstStyle/>
          <a:p>
            <a:pPr>
              <a:spcBef>
                <a:spcPct val="50000"/>
              </a:spcBef>
            </a:pPr>
            <a:r>
              <a:rPr lang="ja-JP" altLang="en-US" sz="1400" noProof="1" smtClean="0">
                <a:solidFill>
                  <a:srgbClr val="005073"/>
                </a:solidFill>
                <a:latin typeface="MS PGothic" charset="-128"/>
                <a:ea typeface="MS PGothic" charset="-128"/>
                <a:cs typeface="MS PGothic" charset="-128"/>
              </a:rPr>
              <a:t>ハッシュ登録</a:t>
            </a:r>
            <a:endParaRPr lang="en-GB"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FF0000"/>
                </a:solidFill>
                <a:latin typeface="MS PGothic" charset="-128"/>
                <a:ea typeface="MS PGothic" charset="-128"/>
                <a:cs typeface="MS PGothic" charset="-128"/>
              </a:rPr>
              <a:t>検出ハッシュをクラウドへ実装</a:t>
            </a:r>
            <a:endParaRPr lang="en-US" sz="1400" noProof="1">
              <a:solidFill>
                <a:srgbClr val="FF0000"/>
              </a:solidFill>
              <a:latin typeface="MS PGothic" charset="-128"/>
              <a:ea typeface="MS PGothic" charset="-128"/>
              <a:cs typeface="MS PGothic" charset="-128"/>
            </a:endParaRPr>
          </a:p>
        </p:txBody>
      </p:sp>
      <p:sp>
        <p:nvSpPr>
          <p:cNvPr id="57" name="Text Box 58" descr="© INSCALE GmbH, 26.05.2010&#10;http://www.presentationload.com/"/>
          <p:cNvSpPr txBox="1">
            <a:spLocks noChangeArrowheads="1"/>
          </p:cNvSpPr>
          <p:nvPr/>
        </p:nvSpPr>
        <p:spPr bwMode="gray">
          <a:xfrm>
            <a:off x="7056332" y="2077528"/>
            <a:ext cx="1444835" cy="1973622"/>
          </a:xfrm>
          <a:prstGeom prst="rect">
            <a:avLst/>
          </a:prstGeom>
          <a:noFill/>
          <a:ln w="9525">
            <a:noFill/>
            <a:miter lim="800000"/>
            <a:headEnd/>
            <a:tailEnd/>
          </a:ln>
          <a:effectLst/>
        </p:spPr>
        <p:txBody>
          <a:bodyPr wrap="square" lIns="54007" tIns="0" rIns="67509" bIns="34295">
            <a:spAutoFit/>
          </a:bodyPr>
          <a:lstStyle/>
          <a:p>
            <a:pPr>
              <a:spcBef>
                <a:spcPct val="50000"/>
              </a:spcBef>
            </a:pPr>
            <a:r>
              <a:rPr lang="ja-JP" altLang="en-US" sz="1400" noProof="1" smtClean="0">
                <a:solidFill>
                  <a:srgbClr val="005073"/>
                </a:solidFill>
                <a:latin typeface="MS PGothic" charset="-128"/>
                <a:ea typeface="MS PGothic" charset="-128"/>
                <a:cs typeface="MS PGothic" charset="-128"/>
              </a:rPr>
              <a:t>定期スキャン</a:t>
            </a:r>
            <a:endParaRPr lang="en-GB"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FF0000"/>
                </a:solidFill>
                <a:latin typeface="MS PGothic" charset="-128"/>
                <a:ea typeface="MS PGothic" charset="-128"/>
                <a:cs typeface="MS PGothic" charset="-128"/>
              </a:rPr>
              <a:t>定期スキャンは不要です</a:t>
            </a:r>
            <a:endParaRPr lang="en-US" altLang="ja-JP" sz="1400" noProof="1">
              <a:solidFill>
                <a:srgbClr val="FF0000"/>
              </a:solidFill>
              <a:latin typeface="MS PGothic" charset="-128"/>
              <a:ea typeface="MS PGothic" charset="-128"/>
              <a:cs typeface="MS PGothic" charset="-128"/>
            </a:endParaRPr>
          </a:p>
          <a:p>
            <a:pPr>
              <a:spcBef>
                <a:spcPct val="50000"/>
              </a:spcBef>
            </a:pPr>
            <a:r>
              <a:rPr lang="ja-JP" altLang="en-US" sz="1400" noProof="1" smtClean="0">
                <a:solidFill>
                  <a:srgbClr val="FF0000"/>
                </a:solidFill>
                <a:latin typeface="MS PGothic" charset="-128"/>
                <a:ea typeface="MS PGothic" charset="-128"/>
                <a:cs typeface="MS PGothic" charset="-128"/>
              </a:rPr>
              <a:t>クラウドへ実装される前に侵入したファイルがあればクラウドリコールで隔離します</a:t>
            </a:r>
          </a:p>
        </p:txBody>
      </p:sp>
      <p:sp>
        <p:nvSpPr>
          <p:cNvPr id="63" name="Text Box 56" descr="© INSCALE GmbH, 26.05.2010&#10;http://www.presentationload.com/"/>
          <p:cNvSpPr txBox="1">
            <a:spLocks noChangeArrowheads="1"/>
          </p:cNvSpPr>
          <p:nvPr/>
        </p:nvSpPr>
        <p:spPr bwMode="gray">
          <a:xfrm>
            <a:off x="5447982" y="2077528"/>
            <a:ext cx="1437324" cy="1973622"/>
          </a:xfrm>
          <a:prstGeom prst="rect">
            <a:avLst/>
          </a:prstGeom>
          <a:noFill/>
          <a:ln w="9525">
            <a:noFill/>
            <a:miter lim="800000"/>
            <a:headEnd/>
            <a:tailEnd/>
          </a:ln>
          <a:effectLst/>
        </p:spPr>
        <p:txBody>
          <a:bodyPr wrap="square" lIns="67509" tIns="0" rIns="54007" bIns="34295">
            <a:spAutoFit/>
          </a:bodyPr>
          <a:lstStyle/>
          <a:p>
            <a:pPr>
              <a:spcBef>
                <a:spcPct val="50000"/>
              </a:spcBef>
            </a:pPr>
            <a:r>
              <a:rPr lang="ja-JP" altLang="en-US" sz="1400" noProof="1" smtClean="0">
                <a:solidFill>
                  <a:srgbClr val="005073"/>
                </a:solidFill>
                <a:latin typeface="MS PGothic" charset="-128"/>
                <a:ea typeface="MS PGothic" charset="-128"/>
                <a:cs typeface="MS PGothic" charset="-128"/>
              </a:rPr>
              <a:t>配布と実装</a:t>
            </a:r>
            <a:endParaRPr lang="en-GB" sz="1400" noProof="1">
              <a:solidFill>
                <a:srgbClr val="005073"/>
              </a:solidFill>
              <a:latin typeface="MS PGothic" charset="-128"/>
              <a:ea typeface="MS PGothic" charset="-128"/>
              <a:cs typeface="MS PGothic" charset="-128"/>
            </a:endParaRPr>
          </a:p>
          <a:p>
            <a:pPr>
              <a:spcBef>
                <a:spcPct val="50000"/>
              </a:spcBef>
            </a:pPr>
            <a:r>
              <a:rPr lang="ja-JP" altLang="en-US" sz="1400" noProof="1" smtClean="0">
                <a:solidFill>
                  <a:srgbClr val="FF0000"/>
                </a:solidFill>
                <a:latin typeface="MS PGothic" charset="-128"/>
                <a:ea typeface="MS PGothic" charset="-128"/>
                <a:cs typeface="MS PGothic" charset="-128"/>
              </a:rPr>
              <a:t>配布という概念がありません</a:t>
            </a:r>
            <a:endParaRPr lang="en-US" altLang="ja-JP" sz="1400" noProof="1" smtClean="0">
              <a:solidFill>
                <a:srgbClr val="FF0000"/>
              </a:solidFill>
              <a:latin typeface="MS PGothic" charset="-128"/>
              <a:ea typeface="MS PGothic" charset="-128"/>
              <a:cs typeface="MS PGothic" charset="-128"/>
            </a:endParaRPr>
          </a:p>
          <a:p>
            <a:pPr>
              <a:spcBef>
                <a:spcPct val="50000"/>
              </a:spcBef>
            </a:pPr>
            <a:r>
              <a:rPr lang="ja-JP" altLang="en-US" sz="1400" noProof="1" smtClean="0">
                <a:solidFill>
                  <a:srgbClr val="FF0000"/>
                </a:solidFill>
                <a:latin typeface="MS PGothic" charset="-128"/>
                <a:ea typeface="MS PGothic" charset="-128"/>
                <a:cs typeface="MS PGothic" charset="-128"/>
              </a:rPr>
              <a:t>クラウドへ実装された瞬間に世界中のユーザが使用可能になります</a:t>
            </a:r>
            <a:endParaRPr lang="en-US" altLang="ja-JP" sz="1400" noProof="1">
              <a:solidFill>
                <a:srgbClr val="FF0000"/>
              </a:solidFill>
              <a:latin typeface="MS PGothic" charset="-128"/>
              <a:ea typeface="MS PGothic" charset="-128"/>
              <a:cs typeface="MS PGothic" charset="-128"/>
            </a:endParaRPr>
          </a:p>
        </p:txBody>
      </p:sp>
      <p:sp>
        <p:nvSpPr>
          <p:cNvPr id="61" name="Text Box 56" descr="© INSCALE GmbH, 26.05.2010&#10;http://www.presentationload.com/"/>
          <p:cNvSpPr txBox="1">
            <a:spLocks noChangeArrowheads="1"/>
          </p:cNvSpPr>
          <p:nvPr/>
        </p:nvSpPr>
        <p:spPr bwMode="gray">
          <a:xfrm>
            <a:off x="2218112" y="2077528"/>
            <a:ext cx="1452780" cy="1327291"/>
          </a:xfrm>
          <a:prstGeom prst="rect">
            <a:avLst/>
          </a:prstGeom>
          <a:noFill/>
          <a:ln w="9525">
            <a:noFill/>
            <a:miter lim="800000"/>
            <a:headEnd/>
            <a:tailEnd/>
          </a:ln>
          <a:effectLst/>
        </p:spPr>
        <p:txBody>
          <a:bodyPr wrap="square" lIns="67509" tIns="0" rIns="54007" bIns="34295">
            <a:spAutoFit/>
          </a:bodyPr>
          <a:lstStyle/>
          <a:p>
            <a:pPr>
              <a:spcBef>
                <a:spcPct val="50000"/>
              </a:spcBef>
            </a:pPr>
            <a:r>
              <a:rPr lang="ja-JP" altLang="en-US" sz="1400" noProof="1" smtClean="0">
                <a:solidFill>
                  <a:srgbClr val="005073"/>
                </a:solidFill>
                <a:latin typeface="MS PGothic" charset="-128"/>
                <a:ea typeface="MS PGothic" charset="-128"/>
                <a:cs typeface="MS PGothic" charset="-128"/>
              </a:rPr>
              <a:t>解析</a:t>
            </a:r>
            <a:endParaRPr lang="en-US" sz="1400" noProof="1" smtClean="0">
              <a:solidFill>
                <a:srgbClr val="282828"/>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収集されたサンプルの解析</a:t>
            </a:r>
            <a:endParaRPr lang="en-US" altLang="ja-JP" sz="1400" noProof="1" smtClean="0">
              <a:solidFill>
                <a:srgbClr val="282828"/>
              </a:solidFill>
              <a:latin typeface="MS PGothic" charset="-128"/>
              <a:ea typeface="MS PGothic" charset="-128"/>
              <a:cs typeface="MS PGothic" charset="-128"/>
            </a:endParaRPr>
          </a:p>
          <a:p>
            <a:pPr>
              <a:spcBef>
                <a:spcPct val="50000"/>
              </a:spcBef>
            </a:pPr>
            <a:r>
              <a:rPr lang="ja-JP" altLang="en-US" sz="1400" noProof="1" smtClean="0">
                <a:solidFill>
                  <a:srgbClr val="282828"/>
                </a:solidFill>
                <a:latin typeface="MS PGothic" charset="-128"/>
                <a:ea typeface="MS PGothic" charset="-128"/>
                <a:cs typeface="MS PGothic" charset="-128"/>
              </a:rPr>
              <a:t>新種マルウェアの発見</a:t>
            </a:r>
            <a:endParaRPr lang="en-US" sz="1400" noProof="1">
              <a:solidFill>
                <a:srgbClr val="282828"/>
              </a:solidFill>
              <a:latin typeface="MS PGothic" charset="-128"/>
              <a:ea typeface="MS PGothic" charset="-128"/>
              <a:cs typeface="MS PGothic" charset="-128"/>
            </a:endParaRPr>
          </a:p>
        </p:txBody>
      </p:sp>
      <p:sp>
        <p:nvSpPr>
          <p:cNvPr id="16" name="Title 15"/>
          <p:cNvSpPr>
            <a:spLocks noGrp="1"/>
          </p:cNvSpPr>
          <p:nvPr>
            <p:ph type="title"/>
          </p:nvPr>
        </p:nvSpPr>
        <p:spPr/>
        <p:txBody>
          <a:bodyPr/>
          <a:lstStyle/>
          <a:p>
            <a:r>
              <a:rPr lang="ja-JP" altLang="en-US" dirty="0" smtClean="0">
                <a:solidFill>
                  <a:schemeClr val="bg1"/>
                </a:solidFill>
                <a:latin typeface="MS PGothic" charset="-128"/>
                <a:ea typeface="MS PGothic" charset="-128"/>
                <a:cs typeface="MS PGothic" charset="-128"/>
              </a:rPr>
              <a:t>何故クラウドのハッシュ</a:t>
            </a:r>
            <a:r>
              <a:rPr lang="en-US" altLang="ja-JP" dirty="0" smtClean="0">
                <a:solidFill>
                  <a:schemeClr val="bg1"/>
                </a:solidFill>
                <a:latin typeface="MS PGothic" charset="-128"/>
                <a:ea typeface="MS PGothic" charset="-128"/>
                <a:cs typeface="MS PGothic" charset="-128"/>
              </a:rPr>
              <a:t> </a:t>
            </a:r>
            <a:r>
              <a:rPr lang="ja-JP" altLang="en-US" dirty="0" smtClean="0">
                <a:solidFill>
                  <a:schemeClr val="bg1"/>
                </a:solidFill>
                <a:latin typeface="MS PGothic" charset="-128"/>
                <a:ea typeface="MS PGothic" charset="-128"/>
                <a:cs typeface="MS PGothic" charset="-128"/>
              </a:rPr>
              <a:t>データを使用するのか？</a:t>
            </a:r>
            <a:endParaRPr lang="en-US" dirty="0">
              <a:solidFill>
                <a:schemeClr val="bg1"/>
              </a:solidFill>
              <a:latin typeface="MS PGothic" charset="-128"/>
              <a:ea typeface="MS PGothic" charset="-128"/>
              <a:cs typeface="MS PGothic" charset="-128"/>
            </a:endParaRPr>
          </a:p>
        </p:txBody>
      </p:sp>
      <p:sp>
        <p:nvSpPr>
          <p:cNvPr id="10" name="Freeform 5"/>
          <p:cNvSpPr>
            <a:spLocks/>
          </p:cNvSpPr>
          <p:nvPr/>
        </p:nvSpPr>
        <p:spPr bwMode="auto">
          <a:xfrm>
            <a:off x="534988" y="1569515"/>
            <a:ext cx="8035925" cy="228600"/>
          </a:xfrm>
          <a:custGeom>
            <a:avLst/>
            <a:gdLst>
              <a:gd name="T0" fmla="*/ 3506 w 3556"/>
              <a:gd name="T1" fmla="*/ 0 h 100"/>
              <a:gd name="T2" fmla="*/ 50 w 3556"/>
              <a:gd name="T3" fmla="*/ 0 h 100"/>
              <a:gd name="T4" fmla="*/ 0 w 3556"/>
              <a:gd name="T5" fmla="*/ 50 h 100"/>
              <a:gd name="T6" fmla="*/ 50 w 3556"/>
              <a:gd name="T7" fmla="*/ 100 h 100"/>
              <a:gd name="T8" fmla="*/ 3506 w 3556"/>
              <a:gd name="T9" fmla="*/ 100 h 100"/>
              <a:gd name="T10" fmla="*/ 3556 w 3556"/>
              <a:gd name="T11" fmla="*/ 50 h 100"/>
              <a:gd name="T12" fmla="*/ 3506 w 3556"/>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3556" h="100">
                <a:moveTo>
                  <a:pt x="3506" y="0"/>
                </a:moveTo>
                <a:cubicBezTo>
                  <a:pt x="50" y="0"/>
                  <a:pt x="50" y="0"/>
                  <a:pt x="50" y="0"/>
                </a:cubicBezTo>
                <a:cubicBezTo>
                  <a:pt x="23" y="0"/>
                  <a:pt x="0" y="22"/>
                  <a:pt x="0" y="50"/>
                </a:cubicBezTo>
                <a:cubicBezTo>
                  <a:pt x="0" y="78"/>
                  <a:pt x="23" y="100"/>
                  <a:pt x="50" y="100"/>
                </a:cubicBezTo>
                <a:cubicBezTo>
                  <a:pt x="3506" y="100"/>
                  <a:pt x="3506" y="100"/>
                  <a:pt x="3506" y="100"/>
                </a:cubicBezTo>
                <a:cubicBezTo>
                  <a:pt x="3534" y="100"/>
                  <a:pt x="3556" y="78"/>
                  <a:pt x="3556" y="50"/>
                </a:cubicBezTo>
                <a:cubicBezTo>
                  <a:pt x="3556" y="22"/>
                  <a:pt x="3534" y="0"/>
                  <a:pt x="3506" y="0"/>
                </a:cubicBezTo>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11" name="Freeform 6"/>
          <p:cNvSpPr>
            <a:spLocks/>
          </p:cNvSpPr>
          <p:nvPr/>
        </p:nvSpPr>
        <p:spPr bwMode="auto">
          <a:xfrm>
            <a:off x="534987" y="1578950"/>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solidFill>
            <a:srgbClr val="01BC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0" name="Freeform 6"/>
          <p:cNvSpPr>
            <a:spLocks/>
          </p:cNvSpPr>
          <p:nvPr/>
        </p:nvSpPr>
        <p:spPr bwMode="auto">
          <a:xfrm>
            <a:off x="5349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サンプル収集</a:t>
            </a:r>
            <a:endParaRPr lang="en-US" sz="1100" dirty="0">
              <a:solidFill>
                <a:srgbClr val="005073">
                  <a:lumMod val="85000"/>
                </a:srgbClr>
              </a:solidFill>
              <a:latin typeface="MS PGothic" charset="-128"/>
              <a:ea typeface="MS PGothic" charset="-128"/>
              <a:cs typeface="MS PGothic" charset="-128"/>
            </a:endParaRPr>
          </a:p>
        </p:txBody>
      </p:sp>
      <p:sp>
        <p:nvSpPr>
          <p:cNvPr id="51" name="Freeform 7"/>
          <p:cNvSpPr>
            <a:spLocks/>
          </p:cNvSpPr>
          <p:nvPr/>
        </p:nvSpPr>
        <p:spPr bwMode="auto">
          <a:xfrm>
            <a:off x="2149476" y="1598295"/>
            <a:ext cx="1582738"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解析</a:t>
            </a:r>
            <a:endParaRPr lang="en-US" sz="1100" dirty="0">
              <a:solidFill>
                <a:srgbClr val="005073">
                  <a:lumMod val="85000"/>
                </a:srgbClr>
              </a:solidFill>
              <a:latin typeface="MS PGothic" charset="-128"/>
              <a:ea typeface="MS PGothic" charset="-128"/>
              <a:cs typeface="MS PGothic" charset="-128"/>
            </a:endParaRPr>
          </a:p>
        </p:txBody>
      </p:sp>
      <p:sp>
        <p:nvSpPr>
          <p:cNvPr id="54" name="Freeform 8"/>
          <p:cNvSpPr>
            <a:spLocks/>
          </p:cNvSpPr>
          <p:nvPr/>
        </p:nvSpPr>
        <p:spPr bwMode="auto">
          <a:xfrm>
            <a:off x="3762376"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シグニチャ作成</a:t>
            </a:r>
            <a:endParaRPr lang="en-US" sz="1100" dirty="0">
              <a:solidFill>
                <a:srgbClr val="005073">
                  <a:lumMod val="85000"/>
                </a:srgbClr>
              </a:solidFill>
              <a:latin typeface="MS PGothic" charset="-128"/>
              <a:ea typeface="MS PGothic" charset="-128"/>
              <a:cs typeface="MS PGothic" charset="-128"/>
            </a:endParaRPr>
          </a:p>
        </p:txBody>
      </p:sp>
      <p:sp>
        <p:nvSpPr>
          <p:cNvPr id="56" name="Freeform 9"/>
          <p:cNvSpPr>
            <a:spLocks/>
          </p:cNvSpPr>
          <p:nvPr/>
        </p:nvSpPr>
        <p:spPr bwMode="auto">
          <a:xfrm>
            <a:off x="53736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配布と実装</a:t>
            </a:r>
            <a:endParaRPr lang="en-US" sz="1100" dirty="0">
              <a:solidFill>
                <a:srgbClr val="005073">
                  <a:lumMod val="85000"/>
                </a:srgbClr>
              </a:solidFill>
              <a:latin typeface="MS PGothic" charset="-128"/>
              <a:ea typeface="MS PGothic" charset="-128"/>
              <a:cs typeface="MS PGothic" charset="-128"/>
            </a:endParaRPr>
          </a:p>
        </p:txBody>
      </p:sp>
      <p:sp>
        <p:nvSpPr>
          <p:cNvPr id="69" name="Freeform 10"/>
          <p:cNvSpPr>
            <a:spLocks/>
          </p:cNvSpPr>
          <p:nvPr/>
        </p:nvSpPr>
        <p:spPr bwMode="auto">
          <a:xfrm>
            <a:off x="6986588"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r>
              <a:rPr lang="ja-JP" altLang="en-US" sz="1100" dirty="0" smtClean="0">
                <a:solidFill>
                  <a:srgbClr val="005073">
                    <a:lumMod val="85000"/>
                  </a:srgbClr>
                </a:solidFill>
                <a:latin typeface="MS PGothic" charset="-128"/>
                <a:ea typeface="MS PGothic" charset="-128"/>
                <a:cs typeface="MS PGothic" charset="-128"/>
              </a:rPr>
              <a:t>定期スキャン</a:t>
            </a:r>
            <a:endParaRPr lang="en-US" sz="1100" dirty="0">
              <a:solidFill>
                <a:srgbClr val="005073">
                  <a:lumMod val="85000"/>
                </a:srgbClr>
              </a:solidFill>
              <a:latin typeface="MS PGothic" charset="-128"/>
              <a:ea typeface="MS PGothic" charset="-128"/>
              <a:cs typeface="MS PGothic" charset="-128"/>
            </a:endParaRPr>
          </a:p>
        </p:txBody>
      </p:sp>
      <p:sp>
        <p:nvSpPr>
          <p:cNvPr id="70" name="Freeform 6"/>
          <p:cNvSpPr>
            <a:spLocks/>
          </p:cNvSpPr>
          <p:nvPr/>
        </p:nvSpPr>
        <p:spPr bwMode="auto">
          <a:xfrm>
            <a:off x="5349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1" name="Freeform 7"/>
          <p:cNvSpPr>
            <a:spLocks/>
          </p:cNvSpPr>
          <p:nvPr/>
        </p:nvSpPr>
        <p:spPr bwMode="auto">
          <a:xfrm>
            <a:off x="2149476" y="1598295"/>
            <a:ext cx="1582738"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2" name="Freeform 8"/>
          <p:cNvSpPr>
            <a:spLocks/>
          </p:cNvSpPr>
          <p:nvPr/>
        </p:nvSpPr>
        <p:spPr bwMode="auto">
          <a:xfrm>
            <a:off x="3762376"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3" name="Freeform 9"/>
          <p:cNvSpPr>
            <a:spLocks/>
          </p:cNvSpPr>
          <p:nvPr/>
        </p:nvSpPr>
        <p:spPr bwMode="auto">
          <a:xfrm>
            <a:off x="5373688" y="1598295"/>
            <a:ext cx="1585913" cy="227012"/>
          </a:xfrm>
          <a:custGeom>
            <a:avLst/>
            <a:gdLst>
              <a:gd name="T0" fmla="*/ 652 w 702"/>
              <a:gd name="T1" fmla="*/ 0 h 100"/>
              <a:gd name="T2" fmla="*/ 50 w 702"/>
              <a:gd name="T3" fmla="*/ 0 h 100"/>
              <a:gd name="T4" fmla="*/ 0 w 702"/>
              <a:gd name="T5" fmla="*/ 50 h 100"/>
              <a:gd name="T6" fmla="*/ 50 w 702"/>
              <a:gd name="T7" fmla="*/ 100 h 100"/>
              <a:gd name="T8" fmla="*/ 652 w 702"/>
              <a:gd name="T9" fmla="*/ 100 h 100"/>
              <a:gd name="T10" fmla="*/ 702 w 702"/>
              <a:gd name="T11" fmla="*/ 50 h 100"/>
              <a:gd name="T12" fmla="*/ 652 w 70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2" h="100">
                <a:moveTo>
                  <a:pt x="652" y="0"/>
                </a:moveTo>
                <a:cubicBezTo>
                  <a:pt x="50" y="0"/>
                  <a:pt x="50" y="0"/>
                  <a:pt x="50" y="0"/>
                </a:cubicBezTo>
                <a:cubicBezTo>
                  <a:pt x="23" y="0"/>
                  <a:pt x="0" y="22"/>
                  <a:pt x="0" y="50"/>
                </a:cubicBezTo>
                <a:cubicBezTo>
                  <a:pt x="0" y="77"/>
                  <a:pt x="23" y="100"/>
                  <a:pt x="50" y="100"/>
                </a:cubicBezTo>
                <a:cubicBezTo>
                  <a:pt x="652" y="100"/>
                  <a:pt x="652" y="100"/>
                  <a:pt x="652" y="100"/>
                </a:cubicBezTo>
                <a:cubicBezTo>
                  <a:pt x="679" y="100"/>
                  <a:pt x="702" y="77"/>
                  <a:pt x="702" y="50"/>
                </a:cubicBezTo>
                <a:cubicBezTo>
                  <a:pt x="702" y="22"/>
                  <a:pt x="679" y="0"/>
                  <a:pt x="652"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74" name="Freeform 10"/>
          <p:cNvSpPr>
            <a:spLocks/>
          </p:cNvSpPr>
          <p:nvPr/>
        </p:nvSpPr>
        <p:spPr bwMode="auto">
          <a:xfrm>
            <a:off x="6986588" y="1598295"/>
            <a:ext cx="1584325" cy="227012"/>
          </a:xfrm>
          <a:custGeom>
            <a:avLst/>
            <a:gdLst>
              <a:gd name="T0" fmla="*/ 651 w 701"/>
              <a:gd name="T1" fmla="*/ 0 h 100"/>
              <a:gd name="T2" fmla="*/ 50 w 701"/>
              <a:gd name="T3" fmla="*/ 0 h 100"/>
              <a:gd name="T4" fmla="*/ 0 w 701"/>
              <a:gd name="T5" fmla="*/ 50 h 100"/>
              <a:gd name="T6" fmla="*/ 50 w 701"/>
              <a:gd name="T7" fmla="*/ 100 h 100"/>
              <a:gd name="T8" fmla="*/ 651 w 701"/>
              <a:gd name="T9" fmla="*/ 100 h 100"/>
              <a:gd name="T10" fmla="*/ 701 w 701"/>
              <a:gd name="T11" fmla="*/ 50 h 100"/>
              <a:gd name="T12" fmla="*/ 651 w 701"/>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701" h="100">
                <a:moveTo>
                  <a:pt x="651" y="0"/>
                </a:moveTo>
                <a:cubicBezTo>
                  <a:pt x="50" y="0"/>
                  <a:pt x="50" y="0"/>
                  <a:pt x="50" y="0"/>
                </a:cubicBezTo>
                <a:cubicBezTo>
                  <a:pt x="22" y="0"/>
                  <a:pt x="0" y="22"/>
                  <a:pt x="0" y="50"/>
                </a:cubicBezTo>
                <a:cubicBezTo>
                  <a:pt x="0" y="77"/>
                  <a:pt x="22" y="100"/>
                  <a:pt x="50" y="100"/>
                </a:cubicBezTo>
                <a:cubicBezTo>
                  <a:pt x="651" y="100"/>
                  <a:pt x="651" y="100"/>
                  <a:pt x="651" y="100"/>
                </a:cubicBezTo>
                <a:cubicBezTo>
                  <a:pt x="679" y="100"/>
                  <a:pt x="701" y="77"/>
                  <a:pt x="701" y="50"/>
                </a:cubicBezTo>
                <a:cubicBezTo>
                  <a:pt x="701" y="22"/>
                  <a:pt x="679" y="0"/>
                  <a:pt x="651" y="0"/>
                </a:cubicBezTo>
              </a:path>
            </a:pathLst>
          </a:custGeom>
          <a:noFill/>
          <a:ln>
            <a:noFill/>
          </a:ln>
        </p:spPr>
        <p:txBody>
          <a:bodyPr vert="horz" wrap="square" lIns="91440" tIns="45720" rIns="91440" bIns="45720" numCol="1" anchor="ctr" anchorCtr="0" compatLnSpc="1">
            <a:prstTxWarp prst="textNoShape">
              <a:avLst/>
            </a:prstTxWarp>
          </a:bodyPr>
          <a:lstStyle/>
          <a:p>
            <a:pPr algn="ctr"/>
            <a:endParaRPr lang="en-US" sz="1100" dirty="0">
              <a:solidFill>
                <a:srgbClr val="005073"/>
              </a:solidFill>
              <a:latin typeface="MS PGothic" charset="-128"/>
              <a:ea typeface="MS PGothic" charset="-128"/>
              <a:cs typeface="MS PGothic" charset="-128"/>
            </a:endParaRPr>
          </a:p>
        </p:txBody>
      </p:sp>
      <p:sp>
        <p:nvSpPr>
          <p:cNvPr id="2" name="テキスト ボックス 1"/>
          <p:cNvSpPr txBox="1"/>
          <p:nvPr/>
        </p:nvSpPr>
        <p:spPr>
          <a:xfrm>
            <a:off x="3154110" y="1000490"/>
            <a:ext cx="1996059" cy="369332"/>
          </a:xfrm>
          <a:prstGeom prst="rect">
            <a:avLst/>
          </a:prstGeom>
          <a:noFill/>
        </p:spPr>
        <p:txBody>
          <a:bodyPr wrap="none" rtlCol="0">
            <a:spAutoFit/>
          </a:bodyPr>
          <a:lstStyle/>
          <a:p>
            <a:r>
              <a:rPr kumimoji="1" lang="en-US" altLang="ja-JP" dirty="0" smtClean="0">
                <a:solidFill>
                  <a:srgbClr val="282828"/>
                </a:solidFill>
                <a:latin typeface="MS PGothic" charset="-128"/>
                <a:ea typeface="MS PGothic" charset="-128"/>
                <a:cs typeface="MS PGothic" charset="-128"/>
              </a:rPr>
              <a:t>AMP for Endpoints</a:t>
            </a:r>
            <a:endParaRPr kumimoji="1" lang="ja-JP" altLang="en-US" dirty="0" smtClean="0">
              <a:solidFill>
                <a:srgbClr val="282828"/>
              </a:solidFill>
              <a:latin typeface="MS PGothic" charset="-128"/>
              <a:ea typeface="MS PGothic" charset="-128"/>
              <a:cs typeface="MS PGothic" charset="-128"/>
            </a:endParaRPr>
          </a:p>
        </p:txBody>
      </p:sp>
    </p:spTree>
    <p:extLst>
      <p:ext uri="{BB962C8B-B14F-4D97-AF65-F5344CB8AC3E}">
        <p14:creationId xmlns:p14="http://schemas.microsoft.com/office/powerpoint/2010/main" val="7635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4"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nodePh="1">
                                  <p:stCondLst>
                                    <p:cond delay="0"/>
                                  </p:stCondLst>
                                  <p:endCondLst>
                                    <p:cond evt="begin" delay="0">
                                      <p:tn val="8"/>
                                    </p:cond>
                                  </p:end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1.11111E-6 3.95062E-6 L 0.17656 3.95062E-6 " pathEditMode="relative" rAng="0" ptsTypes="AA">
                                      <p:cBhvr>
                                        <p:cTn id="18" dur="2000" fill="hold"/>
                                        <p:tgtEl>
                                          <p:spTgt spid="11"/>
                                        </p:tgtEl>
                                        <p:attrNameLst>
                                          <p:attrName>ppt_x</p:attrName>
                                          <p:attrName>ppt_y</p:attrName>
                                        </p:attrNameLst>
                                      </p:cBhvr>
                                      <p:rCtr x="8819" y="0"/>
                                    </p:animMotion>
                                  </p:childTnLst>
                                </p:cTn>
                              </p:par>
                              <p:par>
                                <p:cTn id="19" presetID="1" presetClass="exit" presetSubtype="0" fill="hold" grpId="0" nodeType="withEffect" nodePh="1">
                                  <p:stCondLst>
                                    <p:cond delay="0"/>
                                  </p:stCondLst>
                                  <p:endCondLst>
                                    <p:cond evt="begin" delay="0">
                                      <p:tn val="19"/>
                                    </p:cond>
                                  </p:endCondLst>
                                  <p:childTnLst>
                                    <p:set>
                                      <p:cBhvr>
                                        <p:cTn id="20" dur="1" fill="hold">
                                          <p:stCondLst>
                                            <p:cond delay="0"/>
                                          </p:stCondLst>
                                        </p:cTn>
                                        <p:tgtEl>
                                          <p:spTgt spid="70"/>
                                        </p:tgtEl>
                                        <p:attrNameLst>
                                          <p:attrName>style.visibility</p:attrName>
                                        </p:attrNameLst>
                                      </p:cBhvr>
                                      <p:to>
                                        <p:strVal val="hidden"/>
                                      </p:to>
                                    </p:set>
                                  </p:childTnLst>
                                </p:cTn>
                              </p:par>
                            </p:childTnLst>
                          </p:cTn>
                        </p:par>
                        <p:par>
                          <p:cTn id="21" fill="hold">
                            <p:stCondLst>
                              <p:cond delay="2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1" nodeType="clickEffect">
                                  <p:stCondLst>
                                    <p:cond delay="0"/>
                                  </p:stCondLst>
                                  <p:childTnLst>
                                    <p:animMotion origin="layout" path="M 0.17656 3.95062E-6 L 0.35382 3.95062E-6 " pathEditMode="relative" rAng="0" ptsTypes="AA">
                                      <p:cBhvr>
                                        <p:cTn id="32" dur="2000" fill="hold"/>
                                        <p:tgtEl>
                                          <p:spTgt spid="11"/>
                                        </p:tgtEl>
                                        <p:attrNameLst>
                                          <p:attrName>ppt_x</p:attrName>
                                          <p:attrName>ppt_y</p:attrName>
                                        </p:attrNameLst>
                                      </p:cBhvr>
                                      <p:rCtr x="8854" y="0"/>
                                    </p:animMotion>
                                  </p:childTnLst>
                                </p:cTn>
                              </p:par>
                              <p:par>
                                <p:cTn id="33" presetID="1" presetClass="exit" presetSubtype="0" fill="hold" grpId="1" nodeType="withEffect" nodePh="1">
                                  <p:stCondLst>
                                    <p:cond delay="0"/>
                                  </p:stCondLst>
                                  <p:endCondLst>
                                    <p:cond evt="begin" delay="0">
                                      <p:tn val="33"/>
                                    </p:cond>
                                  </p:endCondLst>
                                  <p:childTnLst>
                                    <p:set>
                                      <p:cBhvr>
                                        <p:cTn id="34" dur="1" fill="hold">
                                          <p:stCondLst>
                                            <p:cond delay="0"/>
                                          </p:stCondLst>
                                        </p:cTn>
                                        <p:tgtEl>
                                          <p:spTgt spid="71"/>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2" nodeType="clickEffect">
                                  <p:stCondLst>
                                    <p:cond delay="0"/>
                                  </p:stCondLst>
                                  <p:childTnLst>
                                    <p:animMotion origin="layout" path="M 0.35382 3.95062E-6 L 0.53038 3.95062E-6 " pathEditMode="relative" rAng="0" ptsTypes="AA">
                                      <p:cBhvr>
                                        <p:cTn id="46" dur="2000" fill="hold"/>
                                        <p:tgtEl>
                                          <p:spTgt spid="11"/>
                                        </p:tgtEl>
                                        <p:attrNameLst>
                                          <p:attrName>ppt_x</p:attrName>
                                          <p:attrName>ppt_y</p:attrName>
                                        </p:attrNameLst>
                                      </p:cBhvr>
                                      <p:rCtr x="8819" y="0"/>
                                    </p:animMotion>
                                  </p:childTnLst>
                                </p:cTn>
                              </p:par>
                              <p:par>
                                <p:cTn id="47" presetID="1" presetClass="exit" presetSubtype="0" fill="hold" grpId="1" nodeType="withEffect" nodePh="1">
                                  <p:stCondLst>
                                    <p:cond delay="0"/>
                                  </p:stCondLst>
                                  <p:endCondLst>
                                    <p:cond evt="begin" delay="0">
                                      <p:tn val="47"/>
                                    </p:cond>
                                  </p:endCondLst>
                                  <p:childTnLst>
                                    <p:set>
                                      <p:cBhvr>
                                        <p:cTn id="48" dur="1" fill="hold">
                                          <p:stCondLst>
                                            <p:cond delay="0"/>
                                          </p:stCondLst>
                                        </p:cTn>
                                        <p:tgtEl>
                                          <p:spTgt spid="72"/>
                                        </p:tgtEl>
                                        <p:attrNameLst>
                                          <p:attrName>style.visibility</p:attrName>
                                        </p:attrNameLst>
                                      </p:cBhvr>
                                      <p:to>
                                        <p:strVal val="hidden"/>
                                      </p:to>
                                    </p:set>
                                  </p:childTnLst>
                                </p:cTn>
                              </p:par>
                            </p:childTnLst>
                          </p:cTn>
                        </p:par>
                        <p:par>
                          <p:cTn id="49" fill="hold">
                            <p:stCondLst>
                              <p:cond delay="2000"/>
                            </p:stCondLst>
                            <p:childTnLst>
                              <p:par>
                                <p:cTn id="50" presetID="10" presetClass="entr" presetSubtype="0" fill="hold" grpId="0" nodeType="afterEffect" nodePh="1">
                                  <p:stCondLst>
                                    <p:cond delay="0"/>
                                  </p:stCondLst>
                                  <p:endCondLst>
                                    <p:cond evt="begin" delay="0">
                                      <p:tn val="50"/>
                                    </p:cond>
                                  </p:end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3" nodeType="clickEffect">
                                  <p:stCondLst>
                                    <p:cond delay="0"/>
                                  </p:stCondLst>
                                  <p:childTnLst>
                                    <p:animMotion origin="layout" path="M 0.53038 3.95062E-6 L 0.7059 3.95062E-6 " pathEditMode="relative" rAng="0" ptsTypes="AA">
                                      <p:cBhvr>
                                        <p:cTn id="60" dur="2000" fill="hold"/>
                                        <p:tgtEl>
                                          <p:spTgt spid="11"/>
                                        </p:tgtEl>
                                        <p:attrNameLst>
                                          <p:attrName>ppt_x</p:attrName>
                                          <p:attrName>ppt_y</p:attrName>
                                        </p:attrNameLst>
                                      </p:cBhvr>
                                      <p:rCtr x="8767" y="0"/>
                                    </p:animMotion>
                                  </p:childTnLst>
                                </p:cTn>
                              </p:par>
                              <p:par>
                                <p:cTn id="61" presetID="1" presetClass="exit" presetSubtype="0" fill="hold" grpId="1" nodeType="withEffect" nodePh="1">
                                  <p:stCondLst>
                                    <p:cond delay="0"/>
                                  </p:stCondLst>
                                  <p:endCondLst>
                                    <p:cond evt="begin" delay="0">
                                      <p:tn val="61"/>
                                    </p:cond>
                                  </p:endCondLst>
                                  <p:childTnLst>
                                    <p:set>
                                      <p:cBhvr>
                                        <p:cTn id="62" dur="1" fill="hold">
                                          <p:stCondLst>
                                            <p:cond delay="0"/>
                                          </p:stCondLst>
                                        </p:cTn>
                                        <p:tgtEl>
                                          <p:spTgt spid="73"/>
                                        </p:tgtEl>
                                        <p:attrNameLst>
                                          <p:attrName>style.visibility</p:attrName>
                                        </p:attrNameLst>
                                      </p:cBhvr>
                                      <p:to>
                                        <p:strVal val="hidden"/>
                                      </p:to>
                                    </p:set>
                                  </p:childTnLst>
                                </p:cTn>
                              </p:par>
                            </p:childTnLst>
                          </p:cTn>
                        </p:par>
                        <p:par>
                          <p:cTn id="63" fill="hold">
                            <p:stCondLst>
                              <p:cond delay="2000"/>
                            </p:stCondLst>
                            <p:childTnLst>
                              <p:par>
                                <p:cTn id="64" presetID="10" presetClass="entr" presetSubtype="0" fill="hold" grpId="0" nodeType="afterEffect" nodePh="1">
                                  <p:stCondLst>
                                    <p:cond delay="0"/>
                                  </p:stCondLst>
                                  <p:endCondLst>
                                    <p:cond evt="begin" delay="0">
                                      <p:tn val="64"/>
                                    </p:cond>
                                  </p:end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7" grpId="0"/>
      <p:bldP spid="63" grpId="0"/>
      <p:bldP spid="61" grpId="0"/>
      <p:bldP spid="11" grpId="0" animBg="1"/>
      <p:bldP spid="11" grpId="1" animBg="1"/>
      <p:bldP spid="11" grpId="2" animBg="1"/>
      <p:bldP spid="11" grpId="3" animBg="1"/>
      <p:bldP spid="11" grpId="4" animBg="1"/>
      <p:bldP spid="70" grpId="0"/>
      <p:bldP spid="70" grpId="1"/>
      <p:bldP spid="71" grpId="0"/>
      <p:bldP spid="71" grpId="1"/>
      <p:bldP spid="72" grpId="0"/>
      <p:bldP spid="72" grpId="1"/>
      <p:bldP spid="73" grpId="0"/>
      <p:bldP spid="73" grpId="1"/>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正方形/長方形 515"/>
          <p:cNvSpPr/>
          <p:nvPr/>
        </p:nvSpPr>
        <p:spPr>
          <a:xfrm>
            <a:off x="0" y="1307355"/>
            <a:ext cx="9144000" cy="3220790"/>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smtClean="0">
              <a:solidFill>
                <a:srgbClr val="FFFFFF"/>
              </a:solidFill>
              <a:latin typeface="MS PGothic" charset="-128"/>
              <a:ea typeface="MS PGothic" charset="-128"/>
              <a:cs typeface="MS PGothic" charset="-128"/>
            </a:endParaRPr>
          </a:p>
        </p:txBody>
      </p:sp>
      <p:sp>
        <p:nvSpPr>
          <p:cNvPr id="3" name="タイトル 2"/>
          <p:cNvSpPr>
            <a:spLocks noGrp="1"/>
          </p:cNvSpPr>
          <p:nvPr>
            <p:ph type="title"/>
          </p:nvPr>
        </p:nvSpPr>
        <p:spPr>
          <a:xfrm>
            <a:off x="259742" y="60347"/>
            <a:ext cx="8659976" cy="495179"/>
          </a:xfrm>
          <a:noFill/>
          <a:ln>
            <a:noFill/>
          </a:ln>
        </p:spPr>
        <p:txBody>
          <a:bodyPr vert="horz" wrap="square" lIns="91424" tIns="45712" rIns="91424" bIns="45712" numCol="1" anchor="ctr" anchorCtr="0" compatLnSpc="1">
            <a:prstTxWarp prst="textNoShape">
              <a:avLst/>
            </a:prstTxWarp>
          </a:bodyPr>
          <a:lstStyle/>
          <a:p>
            <a:r>
              <a:rPr lang="ja-JP" altLang="en-US" sz="2800" dirty="0" smtClean="0">
                <a:latin typeface="MS PGothic" charset="-128"/>
                <a:ea typeface="MS PGothic" charset="-128"/>
                <a:cs typeface="MS PGothic" charset="-128"/>
              </a:rPr>
              <a:t>レトロスペクティブ </a:t>
            </a:r>
            <a:r>
              <a:rPr lang="ja-JP" altLang="en-US" sz="2800" dirty="0">
                <a:latin typeface="MS PGothic" charset="-128"/>
                <a:ea typeface="MS PGothic" charset="-128"/>
                <a:cs typeface="MS PGothic" charset="-128"/>
              </a:rPr>
              <a:t>セキュリティとは？</a:t>
            </a:r>
          </a:p>
        </p:txBody>
      </p:sp>
      <p:sp>
        <p:nvSpPr>
          <p:cNvPr id="2" name="正方形/長方形 1"/>
          <p:cNvSpPr/>
          <p:nvPr/>
        </p:nvSpPr>
        <p:spPr>
          <a:xfrm>
            <a:off x="271435" y="483518"/>
            <a:ext cx="8648283" cy="738664"/>
          </a:xfrm>
          <a:prstGeom prst="rect">
            <a:avLst/>
          </a:prstGeom>
        </p:spPr>
        <p:txBody>
          <a:bodyPr wrap="square">
            <a:spAutoFit/>
          </a:bodyPr>
          <a:lstStyle/>
          <a:p>
            <a:r>
              <a:rPr lang="en-US" altLang="ja-JP" sz="1400" dirty="0" smtClean="0">
                <a:solidFill>
                  <a:srgbClr val="FFFFFF">
                    <a:lumMod val="50000"/>
                  </a:srgbClr>
                </a:solidFill>
                <a:latin typeface="MS PGothic" charset="-128"/>
                <a:ea typeface="MS PGothic" charset="-128"/>
                <a:cs typeface="MS PGothic" charset="-128"/>
              </a:rPr>
              <a:t>AMP</a:t>
            </a:r>
            <a:r>
              <a:rPr lang="ja-JP" altLang="en-US" sz="1400" dirty="0" smtClean="0">
                <a:solidFill>
                  <a:srgbClr val="FFFFFF">
                    <a:lumMod val="50000"/>
                  </a:srgbClr>
                </a:solidFill>
                <a:latin typeface="MS PGothic" charset="-128"/>
                <a:ea typeface="MS PGothic" charset="-128"/>
                <a:cs typeface="MS PGothic" charset="-128"/>
              </a:rPr>
              <a:t>（</a:t>
            </a:r>
            <a:r>
              <a:rPr lang="en-US" altLang="ja-JP" sz="1400" dirty="0" smtClean="0">
                <a:solidFill>
                  <a:srgbClr val="FFFFFF">
                    <a:lumMod val="50000"/>
                  </a:srgbClr>
                </a:solidFill>
                <a:latin typeface="MS PGothic" charset="-128"/>
                <a:ea typeface="MS PGothic" charset="-128"/>
                <a:cs typeface="MS PGothic" charset="-128"/>
              </a:rPr>
              <a:t>Advanced Malware Protection</a:t>
            </a:r>
            <a:r>
              <a:rPr lang="ja-JP" altLang="en-US" sz="1400" dirty="0" smtClean="0">
                <a:solidFill>
                  <a:srgbClr val="FFFFFF">
                    <a:lumMod val="50000"/>
                  </a:srgbClr>
                </a:solidFill>
                <a:latin typeface="MS PGothic" charset="-128"/>
                <a:ea typeface="MS PGothic" charset="-128"/>
                <a:cs typeface="MS PGothic" charset="-128"/>
              </a:rPr>
              <a:t>）では、すり抜けて</a:t>
            </a:r>
            <a:r>
              <a:rPr lang="ja-JP" altLang="en-US" sz="1400" dirty="0">
                <a:solidFill>
                  <a:srgbClr val="FFFFFF">
                    <a:lumMod val="50000"/>
                  </a:srgbClr>
                </a:solidFill>
                <a:latin typeface="MS PGothic" charset="-128"/>
                <a:ea typeface="MS PGothic" charset="-128"/>
                <a:cs typeface="MS PGothic" charset="-128"/>
              </a:rPr>
              <a:t>しまうマルウェア</a:t>
            </a:r>
            <a:r>
              <a:rPr lang="ja-JP" altLang="en-US" sz="1400" dirty="0" smtClean="0">
                <a:solidFill>
                  <a:srgbClr val="FFFFFF">
                    <a:lumMod val="50000"/>
                  </a:srgbClr>
                </a:solidFill>
                <a:latin typeface="MS PGothic" charset="-128"/>
                <a:ea typeface="MS PGothic" charset="-128"/>
                <a:cs typeface="MS PGothic" charset="-128"/>
              </a:rPr>
              <a:t>を時間をさかのぼって検出し</a:t>
            </a:r>
            <a:endParaRPr lang="en-US" altLang="ja-JP" sz="1400" dirty="0" smtClean="0">
              <a:solidFill>
                <a:srgbClr val="FFFFFF">
                  <a:lumMod val="50000"/>
                </a:srgbClr>
              </a:solidFill>
              <a:latin typeface="MS PGothic" charset="-128"/>
              <a:ea typeface="MS PGothic" charset="-128"/>
              <a:cs typeface="MS PGothic" charset="-128"/>
            </a:endParaRPr>
          </a:p>
          <a:p>
            <a:r>
              <a:rPr lang="ja-JP" altLang="en-US" sz="1400" dirty="0" smtClean="0">
                <a:solidFill>
                  <a:srgbClr val="FFFFFF">
                    <a:lumMod val="50000"/>
                  </a:srgbClr>
                </a:solidFill>
                <a:latin typeface="MS PGothic" charset="-128"/>
                <a:ea typeface="MS PGothic" charset="-128"/>
                <a:cs typeface="MS PGothic" charset="-128"/>
              </a:rPr>
              <a:t>感染</a:t>
            </a:r>
            <a:r>
              <a:rPr lang="ja-JP" altLang="en-US" sz="1400" dirty="0">
                <a:solidFill>
                  <a:srgbClr val="FFFFFF">
                    <a:lumMod val="50000"/>
                  </a:srgbClr>
                </a:solidFill>
                <a:latin typeface="MS PGothic" charset="-128"/>
                <a:ea typeface="MS PGothic" charset="-128"/>
                <a:cs typeface="MS PGothic" charset="-128"/>
              </a:rPr>
              <a:t>原因を</a:t>
            </a:r>
            <a:r>
              <a:rPr lang="ja-JP" altLang="en-US" sz="1400" dirty="0" smtClean="0">
                <a:solidFill>
                  <a:srgbClr val="FFFFFF">
                    <a:lumMod val="50000"/>
                  </a:srgbClr>
                </a:solidFill>
                <a:latin typeface="MS PGothic" charset="-128"/>
                <a:ea typeface="MS PGothic" charset="-128"/>
                <a:cs typeface="MS PGothic" charset="-128"/>
              </a:rPr>
              <a:t>特定します。加えて、マルウェアと判明した場合には、隔離</a:t>
            </a:r>
            <a:r>
              <a:rPr lang="ja-JP" altLang="en-US" sz="1400" dirty="0">
                <a:solidFill>
                  <a:srgbClr val="FFFFFF">
                    <a:lumMod val="50000"/>
                  </a:srgbClr>
                </a:solidFill>
                <a:latin typeface="MS PGothic" charset="-128"/>
                <a:ea typeface="MS PGothic" charset="-128"/>
                <a:cs typeface="MS PGothic" charset="-128"/>
              </a:rPr>
              <a:t>及び</a:t>
            </a:r>
            <a:r>
              <a:rPr lang="ja-JP" altLang="en-US" sz="1400" dirty="0" smtClean="0">
                <a:solidFill>
                  <a:srgbClr val="FFFFFF">
                    <a:lumMod val="50000"/>
                  </a:srgbClr>
                </a:solidFill>
                <a:latin typeface="MS PGothic" charset="-128"/>
                <a:ea typeface="MS PGothic" charset="-128"/>
                <a:cs typeface="MS PGothic" charset="-128"/>
              </a:rPr>
              <a:t>可視化をします。</a:t>
            </a:r>
            <a:endParaRPr lang="en-US" altLang="ja-JP" sz="1400" dirty="0" smtClean="0">
              <a:solidFill>
                <a:srgbClr val="FFFFFF">
                  <a:lumMod val="50000"/>
                </a:srgbClr>
              </a:solidFill>
              <a:latin typeface="MS PGothic" charset="-128"/>
              <a:ea typeface="MS PGothic" charset="-128"/>
              <a:cs typeface="MS PGothic" charset="-128"/>
            </a:endParaRPr>
          </a:p>
          <a:p>
            <a:r>
              <a:rPr lang="ja-JP" altLang="en-US" sz="1400" dirty="0" smtClean="0">
                <a:solidFill>
                  <a:srgbClr val="FFFFFF">
                    <a:lumMod val="50000"/>
                  </a:srgbClr>
                </a:solidFill>
                <a:latin typeface="MS PGothic" charset="-128"/>
                <a:ea typeface="MS PGothic" charset="-128"/>
                <a:cs typeface="MS PGothic" charset="-128"/>
              </a:rPr>
              <a:t>この仕組みにより、ゼロデイ攻撃に対しても能動的に対策を取ることが可能となります。</a:t>
            </a:r>
            <a:endParaRPr lang="en-US" altLang="ja-JP" sz="1400" dirty="0">
              <a:solidFill>
                <a:srgbClr val="FFFFFF">
                  <a:lumMod val="50000"/>
                </a:srgbClr>
              </a:solidFill>
              <a:latin typeface="MS PGothic" charset="-128"/>
              <a:ea typeface="MS PGothic" charset="-128"/>
              <a:cs typeface="MS PGothic" charset="-128"/>
            </a:endParaRPr>
          </a:p>
        </p:txBody>
      </p:sp>
      <p:grpSp>
        <p:nvGrpSpPr>
          <p:cNvPr id="5" name="グループ化 4"/>
          <p:cNvGrpSpPr/>
          <p:nvPr/>
        </p:nvGrpSpPr>
        <p:grpSpPr>
          <a:xfrm>
            <a:off x="180896" y="1433217"/>
            <a:ext cx="4438879" cy="3132345"/>
            <a:chOff x="279897" y="1257590"/>
            <a:chExt cx="4438879" cy="3132345"/>
          </a:xfrm>
        </p:grpSpPr>
        <p:sp>
          <p:nvSpPr>
            <p:cNvPr id="186" name="Rectangle 19"/>
            <p:cNvSpPr>
              <a:spLocks noChangeArrowheads="1"/>
            </p:cNvSpPr>
            <p:nvPr/>
          </p:nvSpPr>
          <p:spPr bwMode="auto">
            <a:xfrm flipH="1">
              <a:off x="360335" y="1694919"/>
              <a:ext cx="4114964" cy="2695016"/>
            </a:xfrm>
            <a:prstGeom prst="roundRect">
              <a:avLst>
                <a:gd name="adj" fmla="val 4621"/>
              </a:avLst>
            </a:prstGeom>
            <a:gradFill>
              <a:gsLst>
                <a:gs pos="100000">
                  <a:schemeClr val="accent6"/>
                </a:gs>
                <a:gs pos="29000">
                  <a:srgbClr val="08B8B4">
                    <a:alpha val="0"/>
                  </a:srgbClr>
                </a:gs>
              </a:gsLst>
              <a:lin ang="16200000" scaled="0"/>
            </a:gradFill>
            <a:ln w="28575" cap="flat" cmpd="sng" algn="ctr">
              <a:noFill/>
              <a:prstDash val="solid"/>
            </a:ln>
            <a:effectLst/>
          </p:spPr>
          <p:txBody>
            <a:bodyPr rot="0" spcFirstLastPara="0" vertOverflow="overflow" horzOverflow="overflow" vert="horz" wrap="square" lIns="91440" tIns="640080" rIns="91440" bIns="45720" numCol="1" spcCol="0" rtlCol="0" fromWordArt="0" anchor="t" anchorCtr="0" forceAA="0" compatLnSpc="1">
              <a:prstTxWarp prst="textNoShape">
                <a:avLst/>
              </a:prstTxWarp>
              <a:noAutofit/>
            </a:bodyPr>
            <a:lstStyle/>
            <a:p>
              <a:pPr algn="ctr" defTabSz="685834">
                <a:lnSpc>
                  <a:spcPct val="90000"/>
                </a:lnSpc>
                <a:defRPr/>
              </a:pPr>
              <a:endParaRPr lang="en-US" b="1" kern="0" dirty="0" smtClean="0">
                <a:solidFill>
                  <a:srgbClr val="08B8B4"/>
                </a:solidFill>
                <a:latin typeface="MS PGothic" charset="-128"/>
                <a:ea typeface="MS PGothic" charset="-128"/>
                <a:cs typeface="MS PGothic" charset="-128"/>
              </a:endParaRPr>
            </a:p>
          </p:txBody>
        </p:sp>
        <p:grpSp>
          <p:nvGrpSpPr>
            <p:cNvPr id="513" name="グループ化 512"/>
            <p:cNvGrpSpPr/>
            <p:nvPr/>
          </p:nvGrpSpPr>
          <p:grpSpPr>
            <a:xfrm>
              <a:off x="1982525" y="1257590"/>
              <a:ext cx="1033624" cy="1033624"/>
              <a:chOff x="1950626" y="1450243"/>
              <a:chExt cx="1190312" cy="1190312"/>
            </a:xfrm>
          </p:grpSpPr>
          <p:grpSp>
            <p:nvGrpSpPr>
              <p:cNvPr id="197" name="Group 98"/>
              <p:cNvGrpSpPr/>
              <p:nvPr/>
            </p:nvGrpSpPr>
            <p:grpSpPr>
              <a:xfrm>
                <a:off x="1950626" y="1450243"/>
                <a:ext cx="1190312" cy="1190312"/>
                <a:chOff x="4280193" y="3416051"/>
                <a:chExt cx="2450592" cy="2450592"/>
              </a:xfrm>
            </p:grpSpPr>
            <p:sp>
              <p:nvSpPr>
                <p:cNvPr id="201" name="Content Placeholder 5"/>
                <p:cNvSpPr txBox="1">
                  <a:spLocks/>
                </p:cNvSpPr>
                <p:nvPr/>
              </p:nvSpPr>
              <p:spPr>
                <a:xfrm>
                  <a:off x="4280193" y="3416051"/>
                  <a:ext cx="2450592" cy="2450592"/>
                </a:xfrm>
                <a:prstGeom prst="ellipse">
                  <a:avLst/>
                </a:prstGeom>
                <a:solidFill>
                  <a:srgbClr val="0B0B0D">
                    <a:alpha val="90000"/>
                  </a:srgbClr>
                </a:solidFill>
              </p:spPr>
              <p:txBody>
                <a:bodyPr wrap="none" lIns="182880" tIns="182880" rIns="182880" bIns="182880" anchor="t">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ctr" fontAlgn="auto">
                    <a:lnSpc>
                      <a:spcPct val="100000"/>
                    </a:lnSpc>
                    <a:spcBef>
                      <a:spcPts val="0"/>
                    </a:spcBef>
                    <a:spcAft>
                      <a:spcPts val="600"/>
                    </a:spcAft>
                    <a:buClr>
                      <a:srgbClr val="FFFFFF"/>
                    </a:buClr>
                    <a:buSzPct val="80000"/>
                    <a:buFont typeface="Arial"/>
                    <a:buNone/>
                    <a:defRPr/>
                  </a:pPr>
                  <a:endParaRPr sz="1800">
                    <a:solidFill>
                      <a:srgbClr val="FFFFFF"/>
                    </a:solidFill>
                    <a:latin typeface="MS PGothic" charset="-128"/>
                    <a:ea typeface="MS PGothic" charset="-128"/>
                    <a:cs typeface="MS PGothic" charset="-128"/>
                  </a:endParaRPr>
                </a:p>
              </p:txBody>
            </p:sp>
            <p:sp>
              <p:nvSpPr>
                <p:cNvPr id="202" name="Content Placeholder 5"/>
                <p:cNvSpPr txBox="1">
                  <a:spLocks/>
                </p:cNvSpPr>
                <p:nvPr/>
              </p:nvSpPr>
              <p:spPr>
                <a:xfrm>
                  <a:off x="4280193" y="3416981"/>
                  <a:ext cx="2450592" cy="2448733"/>
                </a:xfrm>
                <a:prstGeom prst="ellipse">
                  <a:avLst/>
                </a:prstGeom>
              </p:spPr>
              <p:style>
                <a:lnRef idx="1">
                  <a:schemeClr val="accent5"/>
                </a:lnRef>
                <a:fillRef idx="3">
                  <a:schemeClr val="accent5"/>
                </a:fillRef>
                <a:effectRef idx="2">
                  <a:schemeClr val="accent5"/>
                </a:effectRef>
                <a:fontRef idx="minor">
                  <a:schemeClr val="lt1"/>
                </a:fontRef>
              </p:style>
              <p:txBody>
                <a:bodyPr wrap="none" lIns="91440" tIns="91440" rIns="91440" bIns="91440" anchor="ctr">
                  <a:noAutofit/>
                </a:bodyPr>
                <a:lstStyle>
                  <a:defPPr>
                    <a:defRPr lang="en-US"/>
                  </a:defPPr>
                  <a:lvl1pPr marL="171473" indent="-171473" defTabSz="685891">
                    <a:lnSpc>
                      <a:spcPct val="95000"/>
                    </a:lnSpc>
                    <a:spcBef>
                      <a:spcPts val="1080"/>
                    </a:spcBef>
                    <a:buClr>
                      <a:schemeClr val="tx2"/>
                    </a:buClr>
                    <a:buSzPct val="90000"/>
                    <a:buFont typeface="Arial" pitchFamily="34" charset="0"/>
                    <a:buChar char="•"/>
                    <a:tabLst/>
                    <a:defRPr sz="1500">
                      <a:cs typeface="CiscoSans"/>
                    </a:defRPr>
                  </a:lvl1pPr>
                  <a:lvl2pPr marL="0" lvl="1" indent="0" algn="ctr" defTabSz="685891">
                    <a:lnSpc>
                      <a:spcPct val="100000"/>
                    </a:lnSpc>
                    <a:spcBef>
                      <a:spcPts val="0"/>
                    </a:spcBef>
                    <a:spcAft>
                      <a:spcPts val="800"/>
                    </a:spcAft>
                    <a:buClr>
                      <a:srgbClr val="FFFFFF"/>
                    </a:buClr>
                    <a:buSzPct val="80000"/>
                    <a:buFont typeface="Arial"/>
                    <a:buNone/>
                    <a:defRPr sz="1600">
                      <a:cs typeface="CiscoSans"/>
                    </a:defRPr>
                  </a:lvl2pPr>
                  <a:lvl3pPr marL="432000" indent="-171450" defTabSz="685891">
                    <a:lnSpc>
                      <a:spcPct val="95000"/>
                    </a:lnSpc>
                    <a:spcBef>
                      <a:spcPts val="630"/>
                    </a:spcBef>
                    <a:buFont typeface="Arial"/>
                    <a:buChar char="•"/>
                    <a:defRPr sz="1200">
                      <a:cs typeface="CiscoSans"/>
                    </a:defRPr>
                  </a:lvl3pPr>
                  <a:lvl4pPr marL="504000" indent="-171450" defTabSz="685891">
                    <a:lnSpc>
                      <a:spcPct val="95000"/>
                    </a:lnSpc>
                    <a:spcBef>
                      <a:spcPts val="630"/>
                    </a:spcBef>
                    <a:buFont typeface="Arial"/>
                    <a:buChar char="•"/>
                    <a:defRPr sz="1100">
                      <a:cs typeface="CiscoSans"/>
                    </a:defRPr>
                  </a:lvl4pPr>
                  <a:lvl5pPr marL="576000" indent="-171450" defTabSz="685891">
                    <a:lnSpc>
                      <a:spcPct val="95000"/>
                    </a:lnSpc>
                    <a:spcBef>
                      <a:spcPts val="630"/>
                    </a:spcBef>
                    <a:buFont typeface="Arial"/>
                    <a:buChar char="•"/>
                    <a:defRPr sz="1100">
                      <a:cs typeface="CiscoSans"/>
                    </a:defRPr>
                  </a:lvl5pPr>
                  <a:lvl6pPr marL="864000" indent="-171473" defTabSz="685891">
                    <a:spcBef>
                      <a:spcPts val="600"/>
                    </a:spcBef>
                    <a:buFont typeface="Arial" pitchFamily="34" charset="0"/>
                    <a:buChar char="•"/>
                    <a:defRPr sz="900" baseline="0"/>
                  </a:lvl6pPr>
                  <a:lvl7pPr marL="936000" indent="-171450" defTabSz="685891">
                    <a:spcBef>
                      <a:spcPts val="600"/>
                    </a:spcBef>
                    <a:buFont typeface="Arial" pitchFamily="34" charset="0"/>
                    <a:buChar char="•"/>
                    <a:defRPr sz="800" baseline="0"/>
                  </a:lvl7pPr>
                  <a:lvl8pPr marL="2400620" indent="0" defTabSz="685891">
                    <a:spcBef>
                      <a:spcPct val="20000"/>
                    </a:spcBef>
                    <a:buFont typeface="Arial" pitchFamily="34" charset="0"/>
                    <a:buNone/>
                    <a:defRPr sz="1500"/>
                  </a:lvl8pPr>
                  <a:lvl9pPr marL="2915039" indent="-171473" defTabSz="685891">
                    <a:spcBef>
                      <a:spcPct val="20000"/>
                    </a:spcBef>
                    <a:buFont typeface="Arial" pitchFamily="34" charset="0"/>
                    <a:buChar char="•"/>
                    <a:defRPr sz="1500"/>
                  </a:lvl9pPr>
                </a:lstStyle>
                <a:p>
                  <a:pPr lvl="1" fontAlgn="auto">
                    <a:defRPr/>
                  </a:pPr>
                  <a:endParaRPr lang="en-US" kern="0" dirty="0">
                    <a:solidFill>
                      <a:srgbClr val="FFFFFF"/>
                    </a:solidFill>
                    <a:latin typeface="MS PGothic" charset="-128"/>
                    <a:ea typeface="MS PGothic" charset="-128"/>
                    <a:cs typeface="MS PGothic" charset="-128"/>
                  </a:endParaRPr>
                </a:p>
              </p:txBody>
            </p:sp>
          </p:grpSp>
          <p:grpSp>
            <p:nvGrpSpPr>
              <p:cNvPr id="198" name="Group 92"/>
              <p:cNvGrpSpPr/>
              <p:nvPr/>
            </p:nvGrpSpPr>
            <p:grpSpPr>
              <a:xfrm>
                <a:off x="2100131" y="1776204"/>
                <a:ext cx="908886" cy="441401"/>
                <a:chOff x="152400" y="1428244"/>
                <a:chExt cx="891078" cy="432753"/>
              </a:xfrm>
            </p:grpSpPr>
            <p:sp>
              <p:nvSpPr>
                <p:cNvPr id="199" name="Freeform 48"/>
                <p:cNvSpPr>
                  <a:spLocks/>
                </p:cNvSpPr>
                <p:nvPr/>
              </p:nvSpPr>
              <p:spPr bwMode="auto">
                <a:xfrm>
                  <a:off x="152400" y="1428244"/>
                  <a:ext cx="527772" cy="401392"/>
                </a:xfrm>
                <a:custGeom>
                  <a:avLst/>
                  <a:gdLst/>
                  <a:ahLst/>
                  <a:cxnLst/>
                  <a:rect l="l" t="t" r="r" b="b"/>
                  <a:pathLst>
                    <a:path w="527772" h="401392">
                      <a:moveTo>
                        <a:pt x="401355" y="0"/>
                      </a:moveTo>
                      <a:cubicBezTo>
                        <a:pt x="457064" y="0"/>
                        <a:pt x="505395" y="31725"/>
                        <a:pt x="527772" y="78854"/>
                      </a:cubicBezTo>
                      <a:cubicBezTo>
                        <a:pt x="518906" y="91990"/>
                        <a:pt x="512522" y="106835"/>
                        <a:pt x="508424" y="122644"/>
                      </a:cubicBezTo>
                      <a:cubicBezTo>
                        <a:pt x="490398" y="112466"/>
                        <a:pt x="469095" y="107378"/>
                        <a:pt x="447791" y="107378"/>
                      </a:cubicBezTo>
                      <a:cubicBezTo>
                        <a:pt x="372409" y="107378"/>
                        <a:pt x="310136" y="171837"/>
                        <a:pt x="310136" y="249868"/>
                      </a:cubicBezTo>
                      <a:cubicBezTo>
                        <a:pt x="310136" y="254957"/>
                        <a:pt x="310136" y="261742"/>
                        <a:pt x="311775" y="266831"/>
                      </a:cubicBezTo>
                      <a:cubicBezTo>
                        <a:pt x="260974" y="266831"/>
                        <a:pt x="221644" y="310935"/>
                        <a:pt x="221644" y="361825"/>
                      </a:cubicBezTo>
                      <a:cubicBezTo>
                        <a:pt x="221644" y="375877"/>
                        <a:pt x="224643" y="389411"/>
                        <a:pt x="230590" y="401392"/>
                      </a:cubicBezTo>
                      <a:cubicBezTo>
                        <a:pt x="187101" y="401392"/>
                        <a:pt x="137483" y="401392"/>
                        <a:pt x="80870" y="401392"/>
                      </a:cubicBezTo>
                      <a:cubicBezTo>
                        <a:pt x="35942" y="401392"/>
                        <a:pt x="0" y="362451"/>
                        <a:pt x="0" y="317519"/>
                      </a:cubicBezTo>
                      <a:cubicBezTo>
                        <a:pt x="0" y="272587"/>
                        <a:pt x="35942" y="233646"/>
                        <a:pt x="80870" y="233646"/>
                      </a:cubicBezTo>
                      <a:cubicBezTo>
                        <a:pt x="80870" y="229153"/>
                        <a:pt x="80870" y="223162"/>
                        <a:pt x="80870" y="218669"/>
                      </a:cubicBezTo>
                      <a:cubicBezTo>
                        <a:pt x="80870" y="149773"/>
                        <a:pt x="137779" y="92859"/>
                        <a:pt x="206668" y="92859"/>
                      </a:cubicBezTo>
                      <a:cubicBezTo>
                        <a:pt x="226137" y="92859"/>
                        <a:pt x="245606" y="97353"/>
                        <a:pt x="262079" y="106339"/>
                      </a:cubicBezTo>
                      <a:cubicBezTo>
                        <a:pt x="278553" y="44932"/>
                        <a:pt x="335461" y="0"/>
                        <a:pt x="401355" y="0"/>
                      </a:cubicBezTo>
                      <a:close/>
                    </a:path>
                  </a:pathLst>
                </a:custGeom>
                <a:solidFill>
                  <a:srgbClr val="FFFFFF"/>
                </a:solidFill>
                <a:ln w="25400" cap="flat" cmpd="sng" algn="ctr">
                  <a:noFill/>
                  <a:prstDash val="solid"/>
                </a:ln>
                <a:effectLst/>
              </p:spPr>
              <p:txBody>
                <a:bodyPr lIns="91400" tIns="45700" rIns="91400" bIns="45700" rtlCol="0" anchor="ctr"/>
                <a:lstStyle/>
                <a:p>
                  <a:pPr algn="ctr" defTabSz="684519">
                    <a:defRPr/>
                  </a:pPr>
                  <a:endParaRPr lang="en-US" kern="0" dirty="0" smtClean="0">
                    <a:solidFill>
                      <a:srgbClr val="FFFFFF"/>
                    </a:solidFill>
                    <a:latin typeface="MS PGothic" charset="-128"/>
                    <a:ea typeface="MS PGothic" charset="-128"/>
                    <a:cs typeface="MS PGothic" charset="-128"/>
                  </a:endParaRPr>
                </a:p>
              </p:txBody>
            </p:sp>
            <p:sp>
              <p:nvSpPr>
                <p:cNvPr id="200" name="Freeform 48"/>
                <p:cNvSpPr>
                  <a:spLocks/>
                </p:cNvSpPr>
                <p:nvPr/>
              </p:nvSpPr>
              <p:spPr bwMode="auto">
                <a:xfrm>
                  <a:off x="396517" y="1459605"/>
                  <a:ext cx="646961" cy="401392"/>
                </a:xfrm>
                <a:custGeom>
                  <a:avLst/>
                  <a:gdLst>
                    <a:gd name="T0" fmla="*/ 361 w 432"/>
                    <a:gd name="T1" fmla="*/ 121 h 268"/>
                    <a:gd name="T2" fmla="*/ 364 w 432"/>
                    <a:gd name="T3" fmla="*/ 96 h 268"/>
                    <a:gd name="T4" fmla="*/ 268 w 432"/>
                    <a:gd name="T5" fmla="*/ 0 h 268"/>
                    <a:gd name="T6" fmla="*/ 175 w 432"/>
                    <a:gd name="T7" fmla="*/ 71 h 268"/>
                    <a:gd name="T8" fmla="*/ 138 w 432"/>
                    <a:gd name="T9" fmla="*/ 62 h 268"/>
                    <a:gd name="T10" fmla="*/ 54 w 432"/>
                    <a:gd name="T11" fmla="*/ 146 h 268"/>
                    <a:gd name="T12" fmla="*/ 55 w 432"/>
                    <a:gd name="T13" fmla="*/ 156 h 268"/>
                    <a:gd name="T14" fmla="*/ 54 w 432"/>
                    <a:gd name="T15" fmla="*/ 156 h 268"/>
                    <a:gd name="T16" fmla="*/ 0 w 432"/>
                    <a:gd name="T17" fmla="*/ 212 h 268"/>
                    <a:gd name="T18" fmla="*/ 54 w 432"/>
                    <a:gd name="T19" fmla="*/ 268 h 268"/>
                    <a:gd name="T20" fmla="*/ 360 w 432"/>
                    <a:gd name="T21" fmla="*/ 268 h 268"/>
                    <a:gd name="T22" fmla="*/ 432 w 432"/>
                    <a:gd name="T23" fmla="*/ 194 h 268"/>
                    <a:gd name="T24" fmla="*/ 361 w 432"/>
                    <a:gd name="T25" fmla="*/ 12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268">
                      <a:moveTo>
                        <a:pt x="361" y="121"/>
                      </a:moveTo>
                      <a:cubicBezTo>
                        <a:pt x="363" y="113"/>
                        <a:pt x="364" y="104"/>
                        <a:pt x="364" y="96"/>
                      </a:cubicBezTo>
                      <a:cubicBezTo>
                        <a:pt x="364" y="43"/>
                        <a:pt x="321" y="0"/>
                        <a:pt x="268" y="0"/>
                      </a:cubicBezTo>
                      <a:cubicBezTo>
                        <a:pt x="224" y="0"/>
                        <a:pt x="186" y="30"/>
                        <a:pt x="175" y="71"/>
                      </a:cubicBezTo>
                      <a:cubicBezTo>
                        <a:pt x="164" y="65"/>
                        <a:pt x="151" y="62"/>
                        <a:pt x="138" y="62"/>
                      </a:cubicBezTo>
                      <a:cubicBezTo>
                        <a:pt x="92" y="62"/>
                        <a:pt x="54" y="100"/>
                        <a:pt x="54" y="146"/>
                      </a:cubicBezTo>
                      <a:cubicBezTo>
                        <a:pt x="54" y="149"/>
                        <a:pt x="54" y="153"/>
                        <a:pt x="55" y="156"/>
                      </a:cubicBezTo>
                      <a:cubicBezTo>
                        <a:pt x="54" y="156"/>
                        <a:pt x="54" y="156"/>
                        <a:pt x="54" y="156"/>
                      </a:cubicBezTo>
                      <a:cubicBezTo>
                        <a:pt x="24" y="156"/>
                        <a:pt x="0" y="182"/>
                        <a:pt x="0" y="212"/>
                      </a:cubicBezTo>
                      <a:cubicBezTo>
                        <a:pt x="0" y="242"/>
                        <a:pt x="24" y="268"/>
                        <a:pt x="54" y="268"/>
                      </a:cubicBezTo>
                      <a:cubicBezTo>
                        <a:pt x="360" y="268"/>
                        <a:pt x="360" y="268"/>
                        <a:pt x="360" y="268"/>
                      </a:cubicBezTo>
                      <a:cubicBezTo>
                        <a:pt x="400" y="268"/>
                        <a:pt x="432" y="234"/>
                        <a:pt x="432" y="194"/>
                      </a:cubicBezTo>
                      <a:cubicBezTo>
                        <a:pt x="432" y="155"/>
                        <a:pt x="400" y="121"/>
                        <a:pt x="361" y="121"/>
                      </a:cubicBezTo>
                      <a:close/>
                    </a:path>
                  </a:pathLst>
                </a:custGeom>
                <a:solidFill>
                  <a:srgbClr val="FFFFFF"/>
                </a:solidFill>
                <a:ln w="25400" cap="flat" cmpd="sng" algn="ctr">
                  <a:solidFill>
                    <a:schemeClr val="accent5"/>
                  </a:solidFill>
                  <a:prstDash val="solid"/>
                </a:ln>
                <a:effectLst/>
              </p:spPr>
              <p:txBody>
                <a:bodyPr lIns="91400" tIns="45700" rIns="91400" bIns="45700" rtlCol="0" anchor="ctr"/>
                <a:lstStyle/>
                <a:p>
                  <a:pPr algn="ctr" defTabSz="684519">
                    <a:defRPr/>
                  </a:pPr>
                  <a:endParaRPr lang="en-US" kern="0" dirty="0" smtClean="0">
                    <a:solidFill>
                      <a:srgbClr val="FFFFFF"/>
                    </a:solidFill>
                    <a:latin typeface="MS PGothic" charset="-128"/>
                    <a:ea typeface="MS PGothic" charset="-128"/>
                    <a:cs typeface="MS PGothic" charset="-128"/>
                  </a:endParaRPr>
                </a:p>
              </p:txBody>
            </p:sp>
          </p:grpSp>
        </p:grpSp>
        <p:sp>
          <p:nvSpPr>
            <p:cNvPr id="6" name="正方形/長方形 5"/>
            <p:cNvSpPr/>
            <p:nvPr/>
          </p:nvSpPr>
          <p:spPr>
            <a:xfrm>
              <a:off x="279897" y="2803738"/>
              <a:ext cx="4438879" cy="827984"/>
            </a:xfrm>
            <a:prstGeom prst="rect">
              <a:avLst/>
            </a:prstGeom>
          </p:spPr>
          <p:txBody>
            <a:bodyPr wrap="square">
              <a:spAutoFit/>
            </a:bodyPr>
            <a:lstStyle/>
            <a:p>
              <a:pPr lvl="1">
                <a:lnSpc>
                  <a:spcPts val="2000"/>
                </a:lnSpc>
              </a:pPr>
              <a:r>
                <a:rPr lang="ja-JP" altLang="en-US" sz="1400" dirty="0">
                  <a:solidFill>
                    <a:srgbClr val="FFFFFF"/>
                  </a:solidFill>
                  <a:latin typeface="MS PGothic" charset="-128"/>
                  <a:ea typeface="MS PGothic" charset="-128"/>
                  <a:cs typeface="MS PGothic" charset="-128"/>
                </a:rPr>
                <a:t>一度調査したファイルを覚えておき</a:t>
              </a:r>
              <a:r>
                <a:rPr lang="ja-JP" altLang="en-US" sz="1400" dirty="0" smtClean="0">
                  <a:solidFill>
                    <a:srgbClr val="FFFFFF"/>
                  </a:solidFill>
                  <a:latin typeface="MS PGothic" charset="-128"/>
                  <a:ea typeface="MS PGothic" charset="-128"/>
                  <a:cs typeface="MS PGothic" charset="-128"/>
                </a:rPr>
                <a:t>、</a:t>
              </a:r>
              <a:r>
                <a:rPr lang="en-US" altLang="ja-JP" sz="1400" dirty="0" smtClean="0">
                  <a:solidFill>
                    <a:srgbClr val="FFFFFF"/>
                  </a:solidFill>
                  <a:latin typeface="MS PGothic" charset="-128"/>
                  <a:ea typeface="MS PGothic" charset="-128"/>
                  <a:cs typeface="MS PGothic" charset="-128"/>
                </a:rPr>
                <a:t/>
              </a:r>
              <a:br>
                <a:rPr lang="en-US" altLang="ja-JP" sz="1400" dirty="0" smtClean="0">
                  <a:solidFill>
                    <a:srgbClr val="FFFFFF"/>
                  </a:solidFill>
                  <a:latin typeface="MS PGothic" charset="-128"/>
                  <a:ea typeface="MS PGothic" charset="-128"/>
                  <a:cs typeface="MS PGothic" charset="-128"/>
                </a:rPr>
              </a:br>
              <a:r>
                <a:rPr lang="ja-JP" altLang="en-US" sz="1400" dirty="0" smtClean="0">
                  <a:solidFill>
                    <a:srgbClr val="FFFFFF"/>
                  </a:solidFill>
                  <a:latin typeface="MS PGothic" charset="-128"/>
                  <a:ea typeface="MS PGothic" charset="-128"/>
                  <a:cs typeface="MS PGothic" charset="-128"/>
                </a:rPr>
                <a:t>合致</a:t>
              </a:r>
              <a:r>
                <a:rPr lang="ja-JP" altLang="en-US" sz="1400" dirty="0">
                  <a:solidFill>
                    <a:srgbClr val="FFFFFF"/>
                  </a:solidFill>
                  <a:latin typeface="MS PGothic" charset="-128"/>
                  <a:ea typeface="MS PGothic" charset="-128"/>
                  <a:cs typeface="MS PGothic" charset="-128"/>
                </a:rPr>
                <a:t>するマルウェアが見つかった場合</a:t>
              </a:r>
              <a:r>
                <a:rPr lang="ja-JP" altLang="en-US" sz="1400" dirty="0" smtClean="0">
                  <a:solidFill>
                    <a:srgbClr val="FFFFFF"/>
                  </a:solidFill>
                  <a:latin typeface="MS PGothic" charset="-128"/>
                  <a:ea typeface="MS PGothic" charset="-128"/>
                  <a:cs typeface="MS PGothic" charset="-128"/>
                </a:rPr>
                <a:t>に</a:t>
              </a:r>
              <a:r>
                <a:rPr lang="en-US" altLang="ja-JP" sz="1400" dirty="0" smtClean="0">
                  <a:solidFill>
                    <a:srgbClr val="FFFFFF"/>
                  </a:solidFill>
                  <a:latin typeface="MS PGothic" charset="-128"/>
                  <a:ea typeface="MS PGothic" charset="-128"/>
                  <a:cs typeface="MS PGothic" charset="-128"/>
                </a:rPr>
                <a:t/>
              </a:r>
              <a:br>
                <a:rPr lang="en-US" altLang="ja-JP" sz="1400" dirty="0" smtClean="0">
                  <a:solidFill>
                    <a:srgbClr val="FFFFFF"/>
                  </a:solidFill>
                  <a:latin typeface="MS PGothic" charset="-128"/>
                  <a:ea typeface="MS PGothic" charset="-128"/>
                  <a:cs typeface="MS PGothic" charset="-128"/>
                </a:rPr>
              </a:br>
              <a:r>
                <a:rPr lang="ja-JP" altLang="en-US" sz="1400" dirty="0" smtClean="0">
                  <a:solidFill>
                    <a:srgbClr val="FFFFFF"/>
                  </a:solidFill>
                  <a:latin typeface="MS PGothic" charset="-128"/>
                  <a:ea typeface="MS PGothic" charset="-128"/>
                  <a:cs typeface="MS PGothic" charset="-128"/>
                </a:rPr>
                <a:t>瞬時</a:t>
              </a:r>
              <a:r>
                <a:rPr lang="ja-JP" altLang="en-US" sz="1400" dirty="0">
                  <a:solidFill>
                    <a:srgbClr val="FFFFFF"/>
                  </a:solidFill>
                  <a:latin typeface="MS PGothic" charset="-128"/>
                  <a:ea typeface="MS PGothic" charset="-128"/>
                  <a:cs typeface="MS PGothic" charset="-128"/>
                </a:rPr>
                <a:t>にそのファイルを隔離</a:t>
              </a:r>
              <a:r>
                <a:rPr lang="ja-JP" altLang="en-US" sz="1400" dirty="0" smtClean="0">
                  <a:solidFill>
                    <a:srgbClr val="FFFFFF"/>
                  </a:solidFill>
                  <a:latin typeface="MS PGothic" charset="-128"/>
                  <a:ea typeface="MS PGothic" charset="-128"/>
                  <a:cs typeface="MS PGothic" charset="-128"/>
                </a:rPr>
                <a:t>する仕組み</a:t>
              </a:r>
              <a:endParaRPr lang="en-US" altLang="ja-JP" sz="1400" dirty="0">
                <a:solidFill>
                  <a:srgbClr val="FFFFFF"/>
                </a:solidFill>
                <a:latin typeface="MS PGothic" charset="-128"/>
                <a:ea typeface="MS PGothic" charset="-128"/>
                <a:cs typeface="MS PGothic" charset="-128"/>
              </a:endParaRPr>
            </a:p>
          </p:txBody>
        </p:sp>
        <p:sp>
          <p:nvSpPr>
            <p:cNvPr id="512" name="正方形/長方形 511"/>
            <p:cNvSpPr/>
            <p:nvPr/>
          </p:nvSpPr>
          <p:spPr>
            <a:xfrm>
              <a:off x="1517762" y="2398197"/>
              <a:ext cx="1816524" cy="369332"/>
            </a:xfrm>
            <a:prstGeom prst="rect">
              <a:avLst/>
            </a:prstGeom>
          </p:spPr>
          <p:txBody>
            <a:bodyPr wrap="none">
              <a:spAutoFit/>
            </a:bodyPr>
            <a:lstStyle/>
            <a:p>
              <a:pPr marL="0" lvl="1" algn="ctr"/>
              <a:r>
                <a:rPr lang="ja-JP" altLang="en-US" dirty="0" smtClean="0">
                  <a:solidFill>
                    <a:srgbClr val="FFFFFF"/>
                  </a:solidFill>
                  <a:effectLst>
                    <a:outerShdw blurRad="38100" dist="38100" dir="2700000" algn="tl">
                      <a:srgbClr val="000000">
                        <a:alpha val="43137"/>
                      </a:srgbClr>
                    </a:outerShdw>
                  </a:effectLst>
                  <a:latin typeface="MS PGothic" charset="-128"/>
                  <a:ea typeface="MS PGothic" charset="-128"/>
                  <a:cs typeface="MS PGothic" charset="-128"/>
                </a:rPr>
                <a:t>クラウド</a:t>
              </a:r>
              <a:r>
                <a:rPr lang="en-US" altLang="ja-JP" dirty="0" smtClean="0">
                  <a:solidFill>
                    <a:srgbClr val="FFFFFF"/>
                  </a:solidFill>
                  <a:effectLst>
                    <a:outerShdw blurRad="38100" dist="38100" dir="2700000" algn="tl">
                      <a:srgbClr val="000000">
                        <a:alpha val="43137"/>
                      </a:srgbClr>
                    </a:outerShdw>
                  </a:effectLst>
                  <a:latin typeface="MS PGothic" charset="-128"/>
                  <a:ea typeface="MS PGothic" charset="-128"/>
                  <a:cs typeface="MS PGothic" charset="-128"/>
                </a:rPr>
                <a:t> </a:t>
              </a:r>
              <a:r>
                <a:rPr lang="ja-JP" altLang="en-US" dirty="0" smtClean="0">
                  <a:solidFill>
                    <a:srgbClr val="FFFFFF"/>
                  </a:solidFill>
                  <a:effectLst>
                    <a:outerShdw blurRad="38100" dist="38100" dir="2700000" algn="tl">
                      <a:srgbClr val="000000">
                        <a:alpha val="43137"/>
                      </a:srgbClr>
                    </a:outerShdw>
                  </a:effectLst>
                  <a:latin typeface="MS PGothic" charset="-128"/>
                  <a:ea typeface="MS PGothic" charset="-128"/>
                  <a:cs typeface="MS PGothic" charset="-128"/>
                </a:rPr>
                <a:t>リコール</a:t>
              </a:r>
              <a:endParaRPr lang="en-US" altLang="ja-JP" dirty="0">
                <a:solidFill>
                  <a:srgbClr val="FFFFFF"/>
                </a:solidFill>
                <a:effectLst>
                  <a:outerShdw blurRad="38100" dist="38100" dir="2700000" algn="tl">
                    <a:srgbClr val="000000">
                      <a:alpha val="43137"/>
                    </a:srgbClr>
                  </a:outerShdw>
                </a:effectLst>
                <a:latin typeface="MS PGothic" charset="-128"/>
                <a:ea typeface="MS PGothic" charset="-128"/>
                <a:cs typeface="MS PGothic" charset="-128"/>
              </a:endParaRPr>
            </a:p>
          </p:txBody>
        </p:sp>
      </p:grpSp>
      <p:sp>
        <p:nvSpPr>
          <p:cNvPr id="29" name="正方形/長方形 28"/>
          <p:cNvSpPr/>
          <p:nvPr/>
        </p:nvSpPr>
        <p:spPr>
          <a:xfrm>
            <a:off x="0" y="4238356"/>
            <a:ext cx="9144000" cy="492870"/>
          </a:xfrm>
          <a:prstGeom prst="rect">
            <a:avLst/>
          </a:prstGeom>
          <a:solidFill>
            <a:schemeClr val="accent5"/>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a:solidFill>
                  <a:srgbClr val="FFFFFF"/>
                </a:solidFill>
                <a:latin typeface="MS PGothic" charset="-128"/>
                <a:ea typeface="MS PGothic" charset="-128"/>
                <a:cs typeface="MS PGothic" charset="-128"/>
              </a:rPr>
              <a:t>脅威</a:t>
            </a:r>
            <a:r>
              <a:rPr kumimoji="1" lang="ja-JP" altLang="en-US" dirty="0" smtClean="0">
                <a:solidFill>
                  <a:srgbClr val="FFFFFF"/>
                </a:solidFill>
                <a:latin typeface="MS PGothic" charset="-128"/>
                <a:ea typeface="MS PGothic" charset="-128"/>
                <a:cs typeface="MS PGothic" charset="-128"/>
              </a:rPr>
              <a:t>の早期検知と封じ込め、過去に遡り脅威を可視化</a:t>
            </a:r>
          </a:p>
        </p:txBody>
      </p:sp>
      <p:grpSp>
        <p:nvGrpSpPr>
          <p:cNvPr id="4" name="グループ化 3"/>
          <p:cNvGrpSpPr/>
          <p:nvPr/>
        </p:nvGrpSpPr>
        <p:grpSpPr>
          <a:xfrm>
            <a:off x="4564063" y="1412062"/>
            <a:ext cx="4490371" cy="2826294"/>
            <a:chOff x="116313" y="1359944"/>
            <a:chExt cx="4490371" cy="2826294"/>
          </a:xfrm>
        </p:grpSpPr>
        <p:sp>
          <p:nvSpPr>
            <p:cNvPr id="187" name="Rectangle 19"/>
            <p:cNvSpPr>
              <a:spLocks noChangeArrowheads="1"/>
            </p:cNvSpPr>
            <p:nvPr/>
          </p:nvSpPr>
          <p:spPr bwMode="auto">
            <a:xfrm flipH="1">
              <a:off x="397164" y="1829821"/>
              <a:ext cx="4114964" cy="2356417"/>
            </a:xfrm>
            <a:prstGeom prst="roundRect">
              <a:avLst>
                <a:gd name="adj" fmla="val 4621"/>
              </a:avLst>
            </a:prstGeom>
            <a:gradFill>
              <a:gsLst>
                <a:gs pos="100000">
                  <a:schemeClr val="accent6"/>
                </a:gs>
                <a:gs pos="29000">
                  <a:srgbClr val="08B8B4">
                    <a:alpha val="0"/>
                  </a:srgbClr>
                </a:gs>
              </a:gsLst>
              <a:lin ang="16200000" scaled="0"/>
            </a:gradFill>
            <a:ln w="28575" cap="flat" cmpd="sng" algn="ctr">
              <a:noFill/>
              <a:prstDash val="solid"/>
            </a:ln>
            <a:effectLst/>
          </p:spPr>
          <p:txBody>
            <a:bodyPr rot="0" spcFirstLastPara="0" vertOverflow="overflow" horzOverflow="overflow" vert="horz" wrap="square" lIns="91440" tIns="640080" rIns="91440" bIns="45720" numCol="1" spcCol="0" rtlCol="0" fromWordArt="0" anchor="t" anchorCtr="0" forceAA="0" compatLnSpc="1">
              <a:prstTxWarp prst="textNoShape">
                <a:avLst/>
              </a:prstTxWarp>
              <a:noAutofit/>
            </a:bodyPr>
            <a:lstStyle/>
            <a:p>
              <a:pPr algn="ctr" defTabSz="685834">
                <a:lnSpc>
                  <a:spcPct val="90000"/>
                </a:lnSpc>
              </a:pPr>
              <a:endParaRPr lang="en-US" b="1" kern="0" dirty="0">
                <a:solidFill>
                  <a:srgbClr val="08B8B4"/>
                </a:solidFill>
                <a:latin typeface="MS PGothic" charset="-128"/>
                <a:ea typeface="MS PGothic" charset="-128"/>
                <a:cs typeface="MS PGothic" charset="-128"/>
              </a:endParaRPr>
            </a:p>
          </p:txBody>
        </p:sp>
        <p:grpSp>
          <p:nvGrpSpPr>
            <p:cNvPr id="188" name="Group 97"/>
            <p:cNvGrpSpPr/>
            <p:nvPr/>
          </p:nvGrpSpPr>
          <p:grpSpPr>
            <a:xfrm>
              <a:off x="1844687" y="1359944"/>
              <a:ext cx="1033624" cy="1033624"/>
              <a:chOff x="5455867" y="3579984"/>
              <a:chExt cx="1238113" cy="1238113"/>
            </a:xfrm>
          </p:grpSpPr>
          <p:grpSp>
            <p:nvGrpSpPr>
              <p:cNvPr id="189" name="Group 98"/>
              <p:cNvGrpSpPr/>
              <p:nvPr/>
            </p:nvGrpSpPr>
            <p:grpSpPr>
              <a:xfrm>
                <a:off x="5455867" y="3579984"/>
                <a:ext cx="1238113" cy="1238113"/>
                <a:chOff x="4280193" y="3416051"/>
                <a:chExt cx="2450592" cy="2450592"/>
              </a:xfrm>
            </p:grpSpPr>
            <p:sp>
              <p:nvSpPr>
                <p:cNvPr id="194" name="Content Placeholder 5"/>
                <p:cNvSpPr txBox="1">
                  <a:spLocks/>
                </p:cNvSpPr>
                <p:nvPr/>
              </p:nvSpPr>
              <p:spPr>
                <a:xfrm>
                  <a:off x="4280193" y="3416051"/>
                  <a:ext cx="2450592" cy="2450592"/>
                </a:xfrm>
                <a:prstGeom prst="ellipse">
                  <a:avLst/>
                </a:prstGeom>
                <a:solidFill>
                  <a:srgbClr val="0B0B0D">
                    <a:alpha val="90000"/>
                  </a:srgbClr>
                </a:solidFill>
              </p:spPr>
              <p:txBody>
                <a:bodyPr wrap="none" lIns="182880" tIns="182880" rIns="182880" bIns="182880" anchor="t">
                  <a:noAutofit/>
                </a:bodyPr>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ctr" fontAlgn="auto">
                    <a:lnSpc>
                      <a:spcPct val="100000"/>
                    </a:lnSpc>
                    <a:spcBef>
                      <a:spcPts val="0"/>
                    </a:spcBef>
                    <a:spcAft>
                      <a:spcPts val="600"/>
                    </a:spcAft>
                    <a:buClr>
                      <a:srgbClr val="FFFFFF"/>
                    </a:buClr>
                    <a:buSzPct val="80000"/>
                    <a:buFont typeface="Arial"/>
                    <a:buNone/>
                    <a:defRPr/>
                  </a:pPr>
                  <a:endParaRPr sz="1800">
                    <a:solidFill>
                      <a:srgbClr val="FFFFFF"/>
                    </a:solidFill>
                    <a:latin typeface="MS PGothic" charset="-128"/>
                    <a:ea typeface="MS PGothic" charset="-128"/>
                    <a:cs typeface="MS PGothic" charset="-128"/>
                  </a:endParaRPr>
                </a:p>
              </p:txBody>
            </p:sp>
            <p:sp>
              <p:nvSpPr>
                <p:cNvPr id="195" name="Content Placeholder 5"/>
                <p:cNvSpPr txBox="1">
                  <a:spLocks/>
                </p:cNvSpPr>
                <p:nvPr/>
              </p:nvSpPr>
              <p:spPr>
                <a:xfrm>
                  <a:off x="4280193" y="3416981"/>
                  <a:ext cx="2450592" cy="2448733"/>
                </a:xfrm>
                <a:prstGeom prst="ellipse">
                  <a:avLst/>
                </a:prstGeom>
              </p:spPr>
              <p:style>
                <a:lnRef idx="1">
                  <a:schemeClr val="accent5"/>
                </a:lnRef>
                <a:fillRef idx="3">
                  <a:schemeClr val="accent5"/>
                </a:fillRef>
                <a:effectRef idx="2">
                  <a:schemeClr val="accent5"/>
                </a:effectRef>
                <a:fontRef idx="minor">
                  <a:schemeClr val="lt1"/>
                </a:fontRef>
              </p:style>
              <p:txBody>
                <a:bodyPr wrap="none" lIns="91440" tIns="91440" rIns="91440" bIns="91440" anchor="ctr">
                  <a:noAutofit/>
                </a:bodyPr>
                <a:lstStyle>
                  <a:defPPr>
                    <a:defRPr lang="en-US"/>
                  </a:defPPr>
                  <a:lvl1pPr marL="171473" indent="-171473" defTabSz="685891">
                    <a:lnSpc>
                      <a:spcPct val="95000"/>
                    </a:lnSpc>
                    <a:spcBef>
                      <a:spcPts val="1080"/>
                    </a:spcBef>
                    <a:buClr>
                      <a:schemeClr val="tx2"/>
                    </a:buClr>
                    <a:buSzPct val="90000"/>
                    <a:buFont typeface="Arial" pitchFamily="34" charset="0"/>
                    <a:buChar char="•"/>
                    <a:tabLst/>
                    <a:defRPr sz="1500">
                      <a:cs typeface="CiscoSans"/>
                    </a:defRPr>
                  </a:lvl1pPr>
                  <a:lvl2pPr marL="0" lvl="1" indent="0" algn="ctr" defTabSz="685891">
                    <a:lnSpc>
                      <a:spcPct val="100000"/>
                    </a:lnSpc>
                    <a:spcBef>
                      <a:spcPts val="0"/>
                    </a:spcBef>
                    <a:spcAft>
                      <a:spcPts val="800"/>
                    </a:spcAft>
                    <a:buClr>
                      <a:srgbClr val="FFFFFF"/>
                    </a:buClr>
                    <a:buSzPct val="80000"/>
                    <a:buFont typeface="Arial"/>
                    <a:buNone/>
                    <a:defRPr sz="1600">
                      <a:cs typeface="CiscoSans"/>
                    </a:defRPr>
                  </a:lvl2pPr>
                  <a:lvl3pPr marL="432000" indent="-171450" defTabSz="685891">
                    <a:lnSpc>
                      <a:spcPct val="95000"/>
                    </a:lnSpc>
                    <a:spcBef>
                      <a:spcPts val="630"/>
                    </a:spcBef>
                    <a:buFont typeface="Arial"/>
                    <a:buChar char="•"/>
                    <a:defRPr sz="1200">
                      <a:cs typeface="CiscoSans"/>
                    </a:defRPr>
                  </a:lvl3pPr>
                  <a:lvl4pPr marL="504000" indent="-171450" defTabSz="685891">
                    <a:lnSpc>
                      <a:spcPct val="95000"/>
                    </a:lnSpc>
                    <a:spcBef>
                      <a:spcPts val="630"/>
                    </a:spcBef>
                    <a:buFont typeface="Arial"/>
                    <a:buChar char="•"/>
                    <a:defRPr sz="1100">
                      <a:cs typeface="CiscoSans"/>
                    </a:defRPr>
                  </a:lvl4pPr>
                  <a:lvl5pPr marL="576000" indent="-171450" defTabSz="685891">
                    <a:lnSpc>
                      <a:spcPct val="95000"/>
                    </a:lnSpc>
                    <a:spcBef>
                      <a:spcPts val="630"/>
                    </a:spcBef>
                    <a:buFont typeface="Arial"/>
                    <a:buChar char="•"/>
                    <a:defRPr sz="1100">
                      <a:cs typeface="CiscoSans"/>
                    </a:defRPr>
                  </a:lvl5pPr>
                  <a:lvl6pPr marL="864000" indent="-171473" defTabSz="685891">
                    <a:spcBef>
                      <a:spcPts val="600"/>
                    </a:spcBef>
                    <a:buFont typeface="Arial" pitchFamily="34" charset="0"/>
                    <a:buChar char="•"/>
                    <a:defRPr sz="900" baseline="0"/>
                  </a:lvl6pPr>
                  <a:lvl7pPr marL="936000" indent="-171450" defTabSz="685891">
                    <a:spcBef>
                      <a:spcPts val="600"/>
                    </a:spcBef>
                    <a:buFont typeface="Arial" pitchFamily="34" charset="0"/>
                    <a:buChar char="•"/>
                    <a:defRPr sz="800" baseline="0"/>
                  </a:lvl7pPr>
                  <a:lvl8pPr marL="2400620" indent="0" defTabSz="685891">
                    <a:spcBef>
                      <a:spcPct val="20000"/>
                    </a:spcBef>
                    <a:buFont typeface="Arial" pitchFamily="34" charset="0"/>
                    <a:buNone/>
                    <a:defRPr sz="1500"/>
                  </a:lvl8pPr>
                  <a:lvl9pPr marL="2915039" indent="-171473" defTabSz="685891">
                    <a:spcBef>
                      <a:spcPct val="20000"/>
                    </a:spcBef>
                    <a:buFont typeface="Arial" pitchFamily="34" charset="0"/>
                    <a:buChar char="•"/>
                    <a:defRPr sz="1500"/>
                  </a:lvl9pPr>
                </a:lstStyle>
                <a:p>
                  <a:pPr lvl="1" fontAlgn="auto">
                    <a:defRPr/>
                  </a:pPr>
                  <a:endParaRPr lang="en-US" kern="0" dirty="0">
                    <a:solidFill>
                      <a:srgbClr val="FFFFFF"/>
                    </a:solidFill>
                    <a:latin typeface="MS PGothic" charset="-128"/>
                    <a:ea typeface="MS PGothic" charset="-128"/>
                    <a:cs typeface="MS PGothic" charset="-128"/>
                  </a:endParaRPr>
                </a:p>
              </p:txBody>
            </p:sp>
          </p:grpSp>
          <p:grpSp>
            <p:nvGrpSpPr>
              <p:cNvPr id="190" name="Group 10"/>
              <p:cNvGrpSpPr>
                <a:grpSpLocks noChangeAspect="1"/>
              </p:cNvGrpSpPr>
              <p:nvPr/>
            </p:nvGrpSpPr>
            <p:grpSpPr bwMode="auto">
              <a:xfrm>
                <a:off x="5618847" y="3742964"/>
                <a:ext cx="912152" cy="912152"/>
                <a:chOff x="2175" y="500"/>
                <a:chExt cx="3325" cy="3325"/>
              </a:xfrm>
              <a:solidFill>
                <a:srgbClr val="FFFFFF"/>
              </a:solidFill>
            </p:grpSpPr>
            <p:sp>
              <p:nvSpPr>
                <p:cNvPr id="191" name="Freeform 12"/>
                <p:cNvSpPr>
                  <a:spLocks/>
                </p:cNvSpPr>
                <p:nvPr/>
              </p:nvSpPr>
              <p:spPr bwMode="auto">
                <a:xfrm>
                  <a:off x="3834" y="590"/>
                  <a:ext cx="1576" cy="1573"/>
                </a:xfrm>
                <a:custGeom>
                  <a:avLst/>
                  <a:gdLst>
                    <a:gd name="T0" fmla="*/ 3 w 1576"/>
                    <a:gd name="T1" fmla="*/ 0 h 1573"/>
                    <a:gd name="T2" fmla="*/ 103 w 1576"/>
                    <a:gd name="T3" fmla="*/ 3 h 1573"/>
                    <a:gd name="T4" fmla="*/ 201 w 1576"/>
                    <a:gd name="T5" fmla="*/ 12 h 1573"/>
                    <a:gd name="T6" fmla="*/ 297 w 1576"/>
                    <a:gd name="T7" fmla="*/ 27 h 1573"/>
                    <a:gd name="T8" fmla="*/ 390 w 1576"/>
                    <a:gd name="T9" fmla="*/ 48 h 1573"/>
                    <a:gd name="T10" fmla="*/ 482 w 1576"/>
                    <a:gd name="T11" fmla="*/ 75 h 1573"/>
                    <a:gd name="T12" fmla="*/ 572 w 1576"/>
                    <a:gd name="T13" fmla="*/ 106 h 1573"/>
                    <a:gd name="T14" fmla="*/ 659 w 1576"/>
                    <a:gd name="T15" fmla="*/ 142 h 1573"/>
                    <a:gd name="T16" fmla="*/ 743 w 1576"/>
                    <a:gd name="T17" fmla="*/ 185 h 1573"/>
                    <a:gd name="T18" fmla="*/ 824 w 1576"/>
                    <a:gd name="T19" fmla="*/ 231 h 1573"/>
                    <a:gd name="T20" fmla="*/ 902 w 1576"/>
                    <a:gd name="T21" fmla="*/ 281 h 1573"/>
                    <a:gd name="T22" fmla="*/ 977 w 1576"/>
                    <a:gd name="T23" fmla="*/ 337 h 1573"/>
                    <a:gd name="T24" fmla="*/ 1048 w 1576"/>
                    <a:gd name="T25" fmla="*/ 396 h 1573"/>
                    <a:gd name="T26" fmla="*/ 1116 w 1576"/>
                    <a:gd name="T27" fmla="*/ 460 h 1573"/>
                    <a:gd name="T28" fmla="*/ 1180 w 1576"/>
                    <a:gd name="T29" fmla="*/ 528 h 1573"/>
                    <a:gd name="T30" fmla="*/ 1239 w 1576"/>
                    <a:gd name="T31" fmla="*/ 599 h 1573"/>
                    <a:gd name="T32" fmla="*/ 1295 w 1576"/>
                    <a:gd name="T33" fmla="*/ 674 h 1573"/>
                    <a:gd name="T34" fmla="*/ 1345 w 1576"/>
                    <a:gd name="T35" fmla="*/ 752 h 1573"/>
                    <a:gd name="T36" fmla="*/ 1391 w 1576"/>
                    <a:gd name="T37" fmla="*/ 833 h 1573"/>
                    <a:gd name="T38" fmla="*/ 1434 w 1576"/>
                    <a:gd name="T39" fmla="*/ 917 h 1573"/>
                    <a:gd name="T40" fmla="*/ 1470 w 1576"/>
                    <a:gd name="T41" fmla="*/ 1004 h 1573"/>
                    <a:gd name="T42" fmla="*/ 1501 w 1576"/>
                    <a:gd name="T43" fmla="*/ 1094 h 1573"/>
                    <a:gd name="T44" fmla="*/ 1528 w 1576"/>
                    <a:gd name="T45" fmla="*/ 1186 h 1573"/>
                    <a:gd name="T46" fmla="*/ 1549 w 1576"/>
                    <a:gd name="T47" fmla="*/ 1279 h 1573"/>
                    <a:gd name="T48" fmla="*/ 1564 w 1576"/>
                    <a:gd name="T49" fmla="*/ 1375 h 1573"/>
                    <a:gd name="T50" fmla="*/ 1573 w 1576"/>
                    <a:gd name="T51" fmla="*/ 1473 h 1573"/>
                    <a:gd name="T52" fmla="*/ 1576 w 1576"/>
                    <a:gd name="T53" fmla="*/ 1573 h 1573"/>
                    <a:gd name="T54" fmla="*/ 1087 w 1576"/>
                    <a:gd name="T55" fmla="*/ 1573 h 1573"/>
                    <a:gd name="T56" fmla="*/ 1084 w 1576"/>
                    <a:gd name="T57" fmla="*/ 1492 h 1573"/>
                    <a:gd name="T58" fmla="*/ 1075 w 1576"/>
                    <a:gd name="T59" fmla="*/ 1413 h 1573"/>
                    <a:gd name="T60" fmla="*/ 1061 w 1576"/>
                    <a:gd name="T61" fmla="*/ 1335 h 1573"/>
                    <a:gd name="T62" fmla="*/ 1040 w 1576"/>
                    <a:gd name="T63" fmla="*/ 1260 h 1573"/>
                    <a:gd name="T64" fmla="*/ 1016 w 1576"/>
                    <a:gd name="T65" fmla="*/ 1187 h 1573"/>
                    <a:gd name="T66" fmla="*/ 986 w 1576"/>
                    <a:gd name="T67" fmla="*/ 1116 h 1573"/>
                    <a:gd name="T68" fmla="*/ 952 w 1576"/>
                    <a:gd name="T69" fmla="*/ 1048 h 1573"/>
                    <a:gd name="T70" fmla="*/ 912 w 1576"/>
                    <a:gd name="T71" fmla="*/ 983 h 1573"/>
                    <a:gd name="T72" fmla="*/ 869 w 1576"/>
                    <a:gd name="T73" fmla="*/ 921 h 1573"/>
                    <a:gd name="T74" fmla="*/ 821 w 1576"/>
                    <a:gd name="T75" fmla="*/ 862 h 1573"/>
                    <a:gd name="T76" fmla="*/ 769 w 1576"/>
                    <a:gd name="T77" fmla="*/ 807 h 1573"/>
                    <a:gd name="T78" fmla="*/ 714 w 1576"/>
                    <a:gd name="T79" fmla="*/ 755 h 1573"/>
                    <a:gd name="T80" fmla="*/ 655 w 1576"/>
                    <a:gd name="T81" fmla="*/ 707 h 1573"/>
                    <a:gd name="T82" fmla="*/ 593 w 1576"/>
                    <a:gd name="T83" fmla="*/ 664 h 1573"/>
                    <a:gd name="T84" fmla="*/ 528 w 1576"/>
                    <a:gd name="T85" fmla="*/ 624 h 1573"/>
                    <a:gd name="T86" fmla="*/ 460 w 1576"/>
                    <a:gd name="T87" fmla="*/ 590 h 1573"/>
                    <a:gd name="T88" fmla="*/ 389 w 1576"/>
                    <a:gd name="T89" fmla="*/ 560 h 1573"/>
                    <a:gd name="T90" fmla="*/ 316 w 1576"/>
                    <a:gd name="T91" fmla="*/ 536 h 1573"/>
                    <a:gd name="T92" fmla="*/ 241 w 1576"/>
                    <a:gd name="T93" fmla="*/ 516 h 1573"/>
                    <a:gd name="T94" fmla="*/ 163 w 1576"/>
                    <a:gd name="T95" fmla="*/ 501 h 1573"/>
                    <a:gd name="T96" fmla="*/ 84 w 1576"/>
                    <a:gd name="T97" fmla="*/ 492 h 1573"/>
                    <a:gd name="T98" fmla="*/ 3 w 1576"/>
                    <a:gd name="T99" fmla="*/ 489 h 1573"/>
                    <a:gd name="T100" fmla="*/ 0 w 1576"/>
                    <a:gd name="T101" fmla="*/ 489 h 1573"/>
                    <a:gd name="T102" fmla="*/ 0 w 1576"/>
                    <a:gd name="T103" fmla="*/ 0 h 1573"/>
                    <a:gd name="T104" fmla="*/ 3 w 1576"/>
                    <a:gd name="T105"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6" h="1573">
                      <a:moveTo>
                        <a:pt x="3" y="0"/>
                      </a:moveTo>
                      <a:lnTo>
                        <a:pt x="103" y="3"/>
                      </a:lnTo>
                      <a:lnTo>
                        <a:pt x="201" y="12"/>
                      </a:lnTo>
                      <a:lnTo>
                        <a:pt x="297" y="27"/>
                      </a:lnTo>
                      <a:lnTo>
                        <a:pt x="390" y="48"/>
                      </a:lnTo>
                      <a:lnTo>
                        <a:pt x="482" y="75"/>
                      </a:lnTo>
                      <a:lnTo>
                        <a:pt x="572" y="106"/>
                      </a:lnTo>
                      <a:lnTo>
                        <a:pt x="659" y="142"/>
                      </a:lnTo>
                      <a:lnTo>
                        <a:pt x="743" y="185"/>
                      </a:lnTo>
                      <a:lnTo>
                        <a:pt x="824" y="231"/>
                      </a:lnTo>
                      <a:lnTo>
                        <a:pt x="902" y="281"/>
                      </a:lnTo>
                      <a:lnTo>
                        <a:pt x="977" y="337"/>
                      </a:lnTo>
                      <a:lnTo>
                        <a:pt x="1048" y="396"/>
                      </a:lnTo>
                      <a:lnTo>
                        <a:pt x="1116" y="460"/>
                      </a:lnTo>
                      <a:lnTo>
                        <a:pt x="1180" y="528"/>
                      </a:lnTo>
                      <a:lnTo>
                        <a:pt x="1239" y="599"/>
                      </a:lnTo>
                      <a:lnTo>
                        <a:pt x="1295" y="674"/>
                      </a:lnTo>
                      <a:lnTo>
                        <a:pt x="1345" y="752"/>
                      </a:lnTo>
                      <a:lnTo>
                        <a:pt x="1391" y="833"/>
                      </a:lnTo>
                      <a:lnTo>
                        <a:pt x="1434" y="917"/>
                      </a:lnTo>
                      <a:lnTo>
                        <a:pt x="1470" y="1004"/>
                      </a:lnTo>
                      <a:lnTo>
                        <a:pt x="1501" y="1094"/>
                      </a:lnTo>
                      <a:lnTo>
                        <a:pt x="1528" y="1186"/>
                      </a:lnTo>
                      <a:lnTo>
                        <a:pt x="1549" y="1279"/>
                      </a:lnTo>
                      <a:lnTo>
                        <a:pt x="1564" y="1375"/>
                      </a:lnTo>
                      <a:lnTo>
                        <a:pt x="1573" y="1473"/>
                      </a:lnTo>
                      <a:lnTo>
                        <a:pt x="1576" y="1573"/>
                      </a:lnTo>
                      <a:lnTo>
                        <a:pt x="1087" y="1573"/>
                      </a:lnTo>
                      <a:lnTo>
                        <a:pt x="1084" y="1492"/>
                      </a:lnTo>
                      <a:lnTo>
                        <a:pt x="1075" y="1413"/>
                      </a:lnTo>
                      <a:lnTo>
                        <a:pt x="1061" y="1335"/>
                      </a:lnTo>
                      <a:lnTo>
                        <a:pt x="1040" y="1260"/>
                      </a:lnTo>
                      <a:lnTo>
                        <a:pt x="1016" y="1187"/>
                      </a:lnTo>
                      <a:lnTo>
                        <a:pt x="986" y="1116"/>
                      </a:lnTo>
                      <a:lnTo>
                        <a:pt x="952" y="1048"/>
                      </a:lnTo>
                      <a:lnTo>
                        <a:pt x="912" y="983"/>
                      </a:lnTo>
                      <a:lnTo>
                        <a:pt x="869" y="921"/>
                      </a:lnTo>
                      <a:lnTo>
                        <a:pt x="821" y="862"/>
                      </a:lnTo>
                      <a:lnTo>
                        <a:pt x="769" y="807"/>
                      </a:lnTo>
                      <a:lnTo>
                        <a:pt x="714" y="755"/>
                      </a:lnTo>
                      <a:lnTo>
                        <a:pt x="655" y="707"/>
                      </a:lnTo>
                      <a:lnTo>
                        <a:pt x="593" y="664"/>
                      </a:lnTo>
                      <a:lnTo>
                        <a:pt x="528" y="624"/>
                      </a:lnTo>
                      <a:lnTo>
                        <a:pt x="460" y="590"/>
                      </a:lnTo>
                      <a:lnTo>
                        <a:pt x="389" y="560"/>
                      </a:lnTo>
                      <a:lnTo>
                        <a:pt x="316" y="536"/>
                      </a:lnTo>
                      <a:lnTo>
                        <a:pt x="241" y="516"/>
                      </a:lnTo>
                      <a:lnTo>
                        <a:pt x="163" y="501"/>
                      </a:lnTo>
                      <a:lnTo>
                        <a:pt x="84" y="492"/>
                      </a:lnTo>
                      <a:lnTo>
                        <a:pt x="3" y="489"/>
                      </a:lnTo>
                      <a:lnTo>
                        <a:pt x="0" y="489"/>
                      </a:lnTo>
                      <a:lnTo>
                        <a:pt x="0" y="0"/>
                      </a:lnTo>
                      <a:lnTo>
                        <a:pt x="3" y="0"/>
                      </a:lnTo>
                      <a:close/>
                    </a:path>
                  </a:pathLst>
                </a:custGeom>
                <a:grpFill/>
                <a:ln w="0">
                  <a:noFill/>
                  <a:prstDash val="solid"/>
                  <a:round/>
                  <a:headEnd/>
                  <a:tailEnd/>
                </a:ln>
              </p:spPr>
              <p:txBody>
                <a:bodyPr vert="horz" wrap="none" lIns="91440" tIns="45720" rIns="91440" bIns="45720" numCol="1" anchor="t" anchorCtr="0" compatLnSpc="1">
                  <a:prstTxWarp prst="textNoShape">
                    <a:avLst/>
                  </a:prstTxWarp>
                  <a:noAutofit/>
                </a:bodyPr>
                <a:lstStyle/>
                <a:p>
                  <a:pPr algn="ctr" defTabSz="914400" fontAlgn="auto">
                    <a:spcBef>
                      <a:spcPts val="0"/>
                    </a:spcBef>
                    <a:spcAft>
                      <a:spcPts val="0"/>
                    </a:spcAft>
                    <a:defRPr/>
                  </a:pPr>
                  <a:endParaRPr lang="en-US" kern="0" dirty="0" smtClean="0">
                    <a:solidFill>
                      <a:srgbClr val="FFFFFF"/>
                    </a:solidFill>
                    <a:latin typeface="MS PGothic" charset="-128"/>
                    <a:ea typeface="MS PGothic" charset="-128"/>
                    <a:cs typeface="MS PGothic" charset="-128"/>
                  </a:endParaRPr>
                </a:p>
              </p:txBody>
            </p:sp>
            <p:sp>
              <p:nvSpPr>
                <p:cNvPr id="192" name="Freeform 13"/>
                <p:cNvSpPr>
                  <a:spLocks noEditPoints="1"/>
                </p:cNvSpPr>
                <p:nvPr/>
              </p:nvSpPr>
              <p:spPr bwMode="auto">
                <a:xfrm>
                  <a:off x="2175" y="500"/>
                  <a:ext cx="3325" cy="3325"/>
                </a:xfrm>
                <a:custGeom>
                  <a:avLst/>
                  <a:gdLst>
                    <a:gd name="T0" fmla="*/ 1347 w 3325"/>
                    <a:gd name="T1" fmla="*/ 3204 h 3325"/>
                    <a:gd name="T2" fmla="*/ 1418 w 3325"/>
                    <a:gd name="T3" fmla="*/ 2719 h 3325"/>
                    <a:gd name="T4" fmla="*/ 2061 w 3325"/>
                    <a:gd name="T5" fmla="*/ 2670 h 3325"/>
                    <a:gd name="T6" fmla="*/ 1771 w 3325"/>
                    <a:gd name="T7" fmla="*/ 3232 h 3325"/>
                    <a:gd name="T8" fmla="*/ 2365 w 3325"/>
                    <a:gd name="T9" fmla="*/ 3070 h 3325"/>
                    <a:gd name="T10" fmla="*/ 464 w 3325"/>
                    <a:gd name="T11" fmla="*/ 2681 h 3325"/>
                    <a:gd name="T12" fmla="*/ 1111 w 3325"/>
                    <a:gd name="T13" fmla="*/ 2595 h 3325"/>
                    <a:gd name="T14" fmla="*/ 735 w 3325"/>
                    <a:gd name="T15" fmla="*/ 2222 h 3325"/>
                    <a:gd name="T16" fmla="*/ 2293 w 3325"/>
                    <a:gd name="T17" fmla="*/ 2544 h 3325"/>
                    <a:gd name="T18" fmla="*/ 2817 w 3325"/>
                    <a:gd name="T19" fmla="*/ 2731 h 3325"/>
                    <a:gd name="T20" fmla="*/ 1171 w 3325"/>
                    <a:gd name="T21" fmla="*/ 2562 h 3325"/>
                    <a:gd name="T22" fmla="*/ 1645 w 3325"/>
                    <a:gd name="T23" fmla="*/ 2687 h 3325"/>
                    <a:gd name="T24" fmla="*/ 1074 w 3325"/>
                    <a:gd name="T25" fmla="*/ 2109 h 3325"/>
                    <a:gd name="T26" fmla="*/ 997 w 3325"/>
                    <a:gd name="T27" fmla="*/ 2208 h 3325"/>
                    <a:gd name="T28" fmla="*/ 918 w 3325"/>
                    <a:gd name="T29" fmla="*/ 2122 h 3325"/>
                    <a:gd name="T30" fmla="*/ 1021 w 3325"/>
                    <a:gd name="T31" fmla="*/ 2463 h 3325"/>
                    <a:gd name="T32" fmla="*/ 1828 w 3325"/>
                    <a:gd name="T33" fmla="*/ 2674 h 3325"/>
                    <a:gd name="T34" fmla="*/ 1700 w 3325"/>
                    <a:gd name="T35" fmla="*/ 1675 h 3325"/>
                    <a:gd name="T36" fmla="*/ 2516 w 3325"/>
                    <a:gd name="T37" fmla="*/ 2231 h 3325"/>
                    <a:gd name="T38" fmla="*/ 681 w 3325"/>
                    <a:gd name="T39" fmla="*/ 1962 h 3325"/>
                    <a:gd name="T40" fmla="*/ 92 w 3325"/>
                    <a:gd name="T41" fmla="*/ 1756 h 3325"/>
                    <a:gd name="T42" fmla="*/ 252 w 3325"/>
                    <a:gd name="T43" fmla="*/ 2359 h 3325"/>
                    <a:gd name="T44" fmla="*/ 591 w 3325"/>
                    <a:gd name="T45" fmla="*/ 1824 h 3325"/>
                    <a:gd name="T46" fmla="*/ 687 w 3325"/>
                    <a:gd name="T47" fmla="*/ 1346 h 3325"/>
                    <a:gd name="T48" fmla="*/ 2367 w 3325"/>
                    <a:gd name="T49" fmla="*/ 1150 h 3325"/>
                    <a:gd name="T50" fmla="*/ 2292 w 3325"/>
                    <a:gd name="T51" fmla="*/ 1250 h 3325"/>
                    <a:gd name="T52" fmla="*/ 2408 w 3325"/>
                    <a:gd name="T53" fmla="*/ 1298 h 3325"/>
                    <a:gd name="T54" fmla="*/ 2424 w 3325"/>
                    <a:gd name="T55" fmla="*/ 1174 h 3325"/>
                    <a:gd name="T56" fmla="*/ 178 w 3325"/>
                    <a:gd name="T57" fmla="*/ 1143 h 3325"/>
                    <a:gd name="T58" fmla="*/ 585 w 3325"/>
                    <a:gd name="T59" fmla="*/ 1551 h 3325"/>
                    <a:gd name="T60" fmla="*/ 297 w 3325"/>
                    <a:gd name="T61" fmla="*/ 881 h 3325"/>
                    <a:gd name="T62" fmla="*/ 828 w 3325"/>
                    <a:gd name="T63" fmla="*/ 1067 h 3325"/>
                    <a:gd name="T64" fmla="*/ 651 w 3325"/>
                    <a:gd name="T65" fmla="*/ 458 h 3325"/>
                    <a:gd name="T66" fmla="*/ 739 w 3325"/>
                    <a:gd name="T67" fmla="*/ 1096 h 3325"/>
                    <a:gd name="T68" fmla="*/ 1108 w 3325"/>
                    <a:gd name="T69" fmla="*/ 732 h 3325"/>
                    <a:gd name="T70" fmla="*/ 1008 w 3325"/>
                    <a:gd name="T71" fmla="*/ 677 h 3325"/>
                    <a:gd name="T72" fmla="*/ 1659 w 3325"/>
                    <a:gd name="T73" fmla="*/ 0 h 3325"/>
                    <a:gd name="T74" fmla="*/ 1130 w 3325"/>
                    <a:gd name="T75" fmla="*/ 182 h 3325"/>
                    <a:gd name="T76" fmla="*/ 1097 w 3325"/>
                    <a:gd name="T77" fmla="*/ 561 h 3325"/>
                    <a:gd name="T78" fmla="*/ 1148 w 3325"/>
                    <a:gd name="T79" fmla="*/ 671 h 3325"/>
                    <a:gd name="T80" fmla="*/ 1423 w 3325"/>
                    <a:gd name="T81" fmla="*/ 606 h 3325"/>
                    <a:gd name="T82" fmla="*/ 1437 w 3325"/>
                    <a:gd name="T83" fmla="*/ 663 h 3325"/>
                    <a:gd name="T84" fmla="*/ 1662 w 3325"/>
                    <a:gd name="T85" fmla="*/ 638 h 3325"/>
                    <a:gd name="T86" fmla="*/ 2180 w 3325"/>
                    <a:gd name="T87" fmla="*/ 778 h 3325"/>
                    <a:gd name="T88" fmla="*/ 2547 w 3325"/>
                    <a:gd name="T89" fmla="*/ 1145 h 3325"/>
                    <a:gd name="T90" fmla="*/ 2687 w 3325"/>
                    <a:gd name="T91" fmla="*/ 1663 h 3325"/>
                    <a:gd name="T92" fmla="*/ 2677 w 3325"/>
                    <a:gd name="T93" fmla="*/ 1807 h 3325"/>
                    <a:gd name="T94" fmla="*/ 2703 w 3325"/>
                    <a:gd name="T95" fmla="*/ 1963 h 3325"/>
                    <a:gd name="T96" fmla="*/ 3158 w 3325"/>
                    <a:gd name="T97" fmla="*/ 2148 h 3325"/>
                    <a:gd name="T98" fmla="*/ 3322 w 3325"/>
                    <a:gd name="T99" fmla="*/ 1764 h 3325"/>
                    <a:gd name="T100" fmla="*/ 3143 w 3325"/>
                    <a:gd name="T101" fmla="*/ 2418 h 3325"/>
                    <a:gd name="T102" fmla="*/ 2734 w 3325"/>
                    <a:gd name="T103" fmla="*/ 2934 h 3325"/>
                    <a:gd name="T104" fmla="*/ 2150 w 3325"/>
                    <a:gd name="T105" fmla="*/ 3252 h 3325"/>
                    <a:gd name="T106" fmla="*/ 1461 w 3325"/>
                    <a:gd name="T107" fmla="*/ 3313 h 3325"/>
                    <a:gd name="T108" fmla="*/ 823 w 3325"/>
                    <a:gd name="T109" fmla="*/ 3098 h 3325"/>
                    <a:gd name="T110" fmla="*/ 332 w 3325"/>
                    <a:gd name="T111" fmla="*/ 2660 h 3325"/>
                    <a:gd name="T112" fmla="*/ 47 w 3325"/>
                    <a:gd name="T113" fmla="*/ 2058 h 3325"/>
                    <a:gd name="T114" fmla="*/ 26 w 3325"/>
                    <a:gd name="T115" fmla="*/ 1364 h 3325"/>
                    <a:gd name="T116" fmla="*/ 276 w 3325"/>
                    <a:gd name="T117" fmla="*/ 744 h 3325"/>
                    <a:gd name="T118" fmla="*/ 741 w 3325"/>
                    <a:gd name="T119" fmla="*/ 279 h 3325"/>
                    <a:gd name="T120" fmla="*/ 1360 w 3325"/>
                    <a:gd name="T121" fmla="*/ 27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5" h="3325">
                      <a:moveTo>
                        <a:pt x="1141" y="2613"/>
                      </a:moveTo>
                      <a:lnTo>
                        <a:pt x="896" y="3036"/>
                      </a:lnTo>
                      <a:lnTo>
                        <a:pt x="981" y="3081"/>
                      </a:lnTo>
                      <a:lnTo>
                        <a:pt x="1069" y="3119"/>
                      </a:lnTo>
                      <a:lnTo>
                        <a:pt x="1159" y="3153"/>
                      </a:lnTo>
                      <a:lnTo>
                        <a:pt x="1252" y="3182"/>
                      </a:lnTo>
                      <a:lnTo>
                        <a:pt x="1347" y="3204"/>
                      </a:lnTo>
                      <a:lnTo>
                        <a:pt x="1445" y="3220"/>
                      </a:lnTo>
                      <a:lnTo>
                        <a:pt x="1544" y="3231"/>
                      </a:lnTo>
                      <a:lnTo>
                        <a:pt x="1645" y="3235"/>
                      </a:lnTo>
                      <a:lnTo>
                        <a:pt x="1645" y="2746"/>
                      </a:lnTo>
                      <a:lnTo>
                        <a:pt x="1567" y="2742"/>
                      </a:lnTo>
                      <a:lnTo>
                        <a:pt x="1491" y="2733"/>
                      </a:lnTo>
                      <a:lnTo>
                        <a:pt x="1418" y="2719"/>
                      </a:lnTo>
                      <a:lnTo>
                        <a:pt x="1345" y="2698"/>
                      </a:lnTo>
                      <a:lnTo>
                        <a:pt x="1274" y="2674"/>
                      </a:lnTo>
                      <a:lnTo>
                        <a:pt x="1207" y="2646"/>
                      </a:lnTo>
                      <a:lnTo>
                        <a:pt x="1141" y="2613"/>
                      </a:lnTo>
                      <a:close/>
                      <a:moveTo>
                        <a:pt x="2197" y="2605"/>
                      </a:moveTo>
                      <a:lnTo>
                        <a:pt x="2130" y="2640"/>
                      </a:lnTo>
                      <a:lnTo>
                        <a:pt x="2061" y="2670"/>
                      </a:lnTo>
                      <a:lnTo>
                        <a:pt x="1988" y="2696"/>
                      </a:lnTo>
                      <a:lnTo>
                        <a:pt x="1914" y="2717"/>
                      </a:lnTo>
                      <a:lnTo>
                        <a:pt x="1838" y="2732"/>
                      </a:lnTo>
                      <a:lnTo>
                        <a:pt x="1760" y="2742"/>
                      </a:lnTo>
                      <a:lnTo>
                        <a:pt x="1680" y="2746"/>
                      </a:lnTo>
                      <a:lnTo>
                        <a:pt x="1680" y="3235"/>
                      </a:lnTo>
                      <a:lnTo>
                        <a:pt x="1771" y="3232"/>
                      </a:lnTo>
                      <a:lnTo>
                        <a:pt x="1862" y="3223"/>
                      </a:lnTo>
                      <a:lnTo>
                        <a:pt x="1951" y="3209"/>
                      </a:lnTo>
                      <a:lnTo>
                        <a:pt x="2037" y="3191"/>
                      </a:lnTo>
                      <a:lnTo>
                        <a:pt x="2123" y="3167"/>
                      </a:lnTo>
                      <a:lnTo>
                        <a:pt x="2206" y="3139"/>
                      </a:lnTo>
                      <a:lnTo>
                        <a:pt x="2287" y="3107"/>
                      </a:lnTo>
                      <a:lnTo>
                        <a:pt x="2365" y="3070"/>
                      </a:lnTo>
                      <a:lnTo>
                        <a:pt x="2442" y="3029"/>
                      </a:lnTo>
                      <a:lnTo>
                        <a:pt x="2197" y="2605"/>
                      </a:lnTo>
                      <a:close/>
                      <a:moveTo>
                        <a:pt x="735" y="2222"/>
                      </a:moveTo>
                      <a:lnTo>
                        <a:pt x="311" y="2467"/>
                      </a:lnTo>
                      <a:lnTo>
                        <a:pt x="358" y="2542"/>
                      </a:lnTo>
                      <a:lnTo>
                        <a:pt x="409" y="2614"/>
                      </a:lnTo>
                      <a:lnTo>
                        <a:pt x="464" y="2681"/>
                      </a:lnTo>
                      <a:lnTo>
                        <a:pt x="523" y="2747"/>
                      </a:lnTo>
                      <a:lnTo>
                        <a:pt x="585" y="2808"/>
                      </a:lnTo>
                      <a:lnTo>
                        <a:pt x="651" y="2867"/>
                      </a:lnTo>
                      <a:lnTo>
                        <a:pt x="719" y="2921"/>
                      </a:lnTo>
                      <a:lnTo>
                        <a:pt x="791" y="2973"/>
                      </a:lnTo>
                      <a:lnTo>
                        <a:pt x="867" y="3019"/>
                      </a:lnTo>
                      <a:lnTo>
                        <a:pt x="1111" y="2595"/>
                      </a:lnTo>
                      <a:lnTo>
                        <a:pt x="1046" y="2554"/>
                      </a:lnTo>
                      <a:lnTo>
                        <a:pt x="985" y="2509"/>
                      </a:lnTo>
                      <a:lnTo>
                        <a:pt x="927" y="2458"/>
                      </a:lnTo>
                      <a:lnTo>
                        <a:pt x="873" y="2405"/>
                      </a:lnTo>
                      <a:lnTo>
                        <a:pt x="822" y="2347"/>
                      </a:lnTo>
                      <a:lnTo>
                        <a:pt x="777" y="2287"/>
                      </a:lnTo>
                      <a:lnTo>
                        <a:pt x="735" y="2222"/>
                      </a:lnTo>
                      <a:close/>
                      <a:moveTo>
                        <a:pt x="2604" y="2198"/>
                      </a:moveTo>
                      <a:lnTo>
                        <a:pt x="2563" y="2264"/>
                      </a:lnTo>
                      <a:lnTo>
                        <a:pt x="2518" y="2328"/>
                      </a:lnTo>
                      <a:lnTo>
                        <a:pt x="2467" y="2388"/>
                      </a:lnTo>
                      <a:lnTo>
                        <a:pt x="2413" y="2444"/>
                      </a:lnTo>
                      <a:lnTo>
                        <a:pt x="2354" y="2497"/>
                      </a:lnTo>
                      <a:lnTo>
                        <a:pt x="2293" y="2544"/>
                      </a:lnTo>
                      <a:lnTo>
                        <a:pt x="2227" y="2587"/>
                      </a:lnTo>
                      <a:lnTo>
                        <a:pt x="2472" y="3011"/>
                      </a:lnTo>
                      <a:lnTo>
                        <a:pt x="2547" y="2963"/>
                      </a:lnTo>
                      <a:lnTo>
                        <a:pt x="2620" y="2910"/>
                      </a:lnTo>
                      <a:lnTo>
                        <a:pt x="2689" y="2854"/>
                      </a:lnTo>
                      <a:lnTo>
                        <a:pt x="2755" y="2794"/>
                      </a:lnTo>
                      <a:lnTo>
                        <a:pt x="2817" y="2731"/>
                      </a:lnTo>
                      <a:lnTo>
                        <a:pt x="2876" y="2663"/>
                      </a:lnTo>
                      <a:lnTo>
                        <a:pt x="2931" y="2592"/>
                      </a:lnTo>
                      <a:lnTo>
                        <a:pt x="2982" y="2519"/>
                      </a:lnTo>
                      <a:lnTo>
                        <a:pt x="3028" y="2442"/>
                      </a:lnTo>
                      <a:lnTo>
                        <a:pt x="2604" y="2198"/>
                      </a:lnTo>
                      <a:close/>
                      <a:moveTo>
                        <a:pt x="1645" y="1740"/>
                      </a:moveTo>
                      <a:lnTo>
                        <a:pt x="1171" y="2562"/>
                      </a:lnTo>
                      <a:lnTo>
                        <a:pt x="1232" y="2593"/>
                      </a:lnTo>
                      <a:lnTo>
                        <a:pt x="1297" y="2621"/>
                      </a:lnTo>
                      <a:lnTo>
                        <a:pt x="1362" y="2643"/>
                      </a:lnTo>
                      <a:lnTo>
                        <a:pt x="1431" y="2661"/>
                      </a:lnTo>
                      <a:lnTo>
                        <a:pt x="1501" y="2675"/>
                      </a:lnTo>
                      <a:lnTo>
                        <a:pt x="1572" y="2683"/>
                      </a:lnTo>
                      <a:lnTo>
                        <a:pt x="1645" y="2687"/>
                      </a:lnTo>
                      <a:lnTo>
                        <a:pt x="1645" y="1740"/>
                      </a:lnTo>
                      <a:close/>
                      <a:moveTo>
                        <a:pt x="1623" y="1709"/>
                      </a:moveTo>
                      <a:lnTo>
                        <a:pt x="1025" y="2055"/>
                      </a:lnTo>
                      <a:lnTo>
                        <a:pt x="1041" y="2064"/>
                      </a:lnTo>
                      <a:lnTo>
                        <a:pt x="1056" y="2076"/>
                      </a:lnTo>
                      <a:lnTo>
                        <a:pt x="1067" y="2092"/>
                      </a:lnTo>
                      <a:lnTo>
                        <a:pt x="1074" y="2109"/>
                      </a:lnTo>
                      <a:lnTo>
                        <a:pt x="1077" y="2129"/>
                      </a:lnTo>
                      <a:lnTo>
                        <a:pt x="1074" y="2150"/>
                      </a:lnTo>
                      <a:lnTo>
                        <a:pt x="1066" y="2169"/>
                      </a:lnTo>
                      <a:lnTo>
                        <a:pt x="1053" y="2185"/>
                      </a:lnTo>
                      <a:lnTo>
                        <a:pt x="1037" y="2198"/>
                      </a:lnTo>
                      <a:lnTo>
                        <a:pt x="1018" y="2206"/>
                      </a:lnTo>
                      <a:lnTo>
                        <a:pt x="997" y="2208"/>
                      </a:lnTo>
                      <a:lnTo>
                        <a:pt x="976" y="2206"/>
                      </a:lnTo>
                      <a:lnTo>
                        <a:pt x="957" y="2198"/>
                      </a:lnTo>
                      <a:lnTo>
                        <a:pt x="941" y="2185"/>
                      </a:lnTo>
                      <a:lnTo>
                        <a:pt x="928" y="2169"/>
                      </a:lnTo>
                      <a:lnTo>
                        <a:pt x="920" y="2150"/>
                      </a:lnTo>
                      <a:lnTo>
                        <a:pt x="918" y="2129"/>
                      </a:lnTo>
                      <a:lnTo>
                        <a:pt x="918" y="2122"/>
                      </a:lnTo>
                      <a:lnTo>
                        <a:pt x="919" y="2116"/>
                      </a:lnTo>
                      <a:lnTo>
                        <a:pt x="785" y="2193"/>
                      </a:lnTo>
                      <a:lnTo>
                        <a:pt x="824" y="2253"/>
                      </a:lnTo>
                      <a:lnTo>
                        <a:pt x="869" y="2311"/>
                      </a:lnTo>
                      <a:lnTo>
                        <a:pt x="916" y="2365"/>
                      </a:lnTo>
                      <a:lnTo>
                        <a:pt x="967" y="2416"/>
                      </a:lnTo>
                      <a:lnTo>
                        <a:pt x="1021" y="2463"/>
                      </a:lnTo>
                      <a:lnTo>
                        <a:pt x="1080" y="2506"/>
                      </a:lnTo>
                      <a:lnTo>
                        <a:pt x="1140" y="2545"/>
                      </a:lnTo>
                      <a:lnTo>
                        <a:pt x="1623" y="1709"/>
                      </a:lnTo>
                      <a:close/>
                      <a:moveTo>
                        <a:pt x="1680" y="1708"/>
                      </a:moveTo>
                      <a:lnTo>
                        <a:pt x="1680" y="2687"/>
                      </a:lnTo>
                      <a:lnTo>
                        <a:pt x="1755" y="2683"/>
                      </a:lnTo>
                      <a:lnTo>
                        <a:pt x="1828" y="2674"/>
                      </a:lnTo>
                      <a:lnTo>
                        <a:pt x="1901" y="2660"/>
                      </a:lnTo>
                      <a:lnTo>
                        <a:pt x="1971" y="2641"/>
                      </a:lnTo>
                      <a:lnTo>
                        <a:pt x="2039" y="2617"/>
                      </a:lnTo>
                      <a:lnTo>
                        <a:pt x="2105" y="2587"/>
                      </a:lnTo>
                      <a:lnTo>
                        <a:pt x="2168" y="2554"/>
                      </a:lnTo>
                      <a:lnTo>
                        <a:pt x="1680" y="1708"/>
                      </a:lnTo>
                      <a:close/>
                      <a:moveTo>
                        <a:pt x="1700" y="1675"/>
                      </a:moveTo>
                      <a:lnTo>
                        <a:pt x="2198" y="2537"/>
                      </a:lnTo>
                      <a:lnTo>
                        <a:pt x="2259" y="2496"/>
                      </a:lnTo>
                      <a:lnTo>
                        <a:pt x="2318" y="2450"/>
                      </a:lnTo>
                      <a:lnTo>
                        <a:pt x="2373" y="2402"/>
                      </a:lnTo>
                      <a:lnTo>
                        <a:pt x="2425" y="2348"/>
                      </a:lnTo>
                      <a:lnTo>
                        <a:pt x="2472" y="2292"/>
                      </a:lnTo>
                      <a:lnTo>
                        <a:pt x="2516" y="2231"/>
                      </a:lnTo>
                      <a:lnTo>
                        <a:pt x="2554" y="2169"/>
                      </a:lnTo>
                      <a:lnTo>
                        <a:pt x="1700" y="1675"/>
                      </a:lnTo>
                      <a:close/>
                      <a:moveTo>
                        <a:pt x="638" y="1663"/>
                      </a:moveTo>
                      <a:lnTo>
                        <a:pt x="640" y="1740"/>
                      </a:lnTo>
                      <a:lnTo>
                        <a:pt x="649" y="1815"/>
                      </a:lnTo>
                      <a:lnTo>
                        <a:pt x="663" y="1889"/>
                      </a:lnTo>
                      <a:lnTo>
                        <a:pt x="681" y="1962"/>
                      </a:lnTo>
                      <a:lnTo>
                        <a:pt x="705" y="2031"/>
                      </a:lnTo>
                      <a:lnTo>
                        <a:pt x="735" y="2098"/>
                      </a:lnTo>
                      <a:lnTo>
                        <a:pt x="768" y="2164"/>
                      </a:lnTo>
                      <a:lnTo>
                        <a:pt x="1635" y="1663"/>
                      </a:lnTo>
                      <a:lnTo>
                        <a:pt x="638" y="1663"/>
                      </a:lnTo>
                      <a:close/>
                      <a:moveTo>
                        <a:pt x="90" y="1663"/>
                      </a:moveTo>
                      <a:lnTo>
                        <a:pt x="92" y="1756"/>
                      </a:lnTo>
                      <a:lnTo>
                        <a:pt x="100" y="1848"/>
                      </a:lnTo>
                      <a:lnTo>
                        <a:pt x="113" y="1938"/>
                      </a:lnTo>
                      <a:lnTo>
                        <a:pt x="132" y="2026"/>
                      </a:lnTo>
                      <a:lnTo>
                        <a:pt x="154" y="2113"/>
                      </a:lnTo>
                      <a:lnTo>
                        <a:pt x="183" y="2198"/>
                      </a:lnTo>
                      <a:lnTo>
                        <a:pt x="215" y="2280"/>
                      </a:lnTo>
                      <a:lnTo>
                        <a:pt x="252" y="2359"/>
                      </a:lnTo>
                      <a:lnTo>
                        <a:pt x="294" y="2437"/>
                      </a:lnTo>
                      <a:lnTo>
                        <a:pt x="717" y="2193"/>
                      </a:lnTo>
                      <a:lnTo>
                        <a:pt x="682" y="2124"/>
                      </a:lnTo>
                      <a:lnTo>
                        <a:pt x="651" y="2053"/>
                      </a:lnTo>
                      <a:lnTo>
                        <a:pt x="626" y="1979"/>
                      </a:lnTo>
                      <a:lnTo>
                        <a:pt x="605" y="1902"/>
                      </a:lnTo>
                      <a:lnTo>
                        <a:pt x="591" y="1824"/>
                      </a:lnTo>
                      <a:lnTo>
                        <a:pt x="582" y="1745"/>
                      </a:lnTo>
                      <a:lnTo>
                        <a:pt x="579" y="1663"/>
                      </a:lnTo>
                      <a:lnTo>
                        <a:pt x="90" y="1663"/>
                      </a:lnTo>
                      <a:close/>
                      <a:moveTo>
                        <a:pt x="772" y="1155"/>
                      </a:moveTo>
                      <a:lnTo>
                        <a:pt x="740" y="1216"/>
                      </a:lnTo>
                      <a:lnTo>
                        <a:pt x="711" y="1281"/>
                      </a:lnTo>
                      <a:lnTo>
                        <a:pt x="687" y="1346"/>
                      </a:lnTo>
                      <a:lnTo>
                        <a:pt x="668" y="1414"/>
                      </a:lnTo>
                      <a:lnTo>
                        <a:pt x="653" y="1483"/>
                      </a:lnTo>
                      <a:lnTo>
                        <a:pt x="643" y="1555"/>
                      </a:lnTo>
                      <a:lnTo>
                        <a:pt x="638" y="1628"/>
                      </a:lnTo>
                      <a:lnTo>
                        <a:pt x="1590" y="1628"/>
                      </a:lnTo>
                      <a:lnTo>
                        <a:pt x="772" y="1155"/>
                      </a:lnTo>
                      <a:close/>
                      <a:moveTo>
                        <a:pt x="2367" y="1150"/>
                      </a:moveTo>
                      <a:lnTo>
                        <a:pt x="2347" y="1153"/>
                      </a:lnTo>
                      <a:lnTo>
                        <a:pt x="2328" y="1161"/>
                      </a:lnTo>
                      <a:lnTo>
                        <a:pt x="2312" y="1174"/>
                      </a:lnTo>
                      <a:lnTo>
                        <a:pt x="2300" y="1190"/>
                      </a:lnTo>
                      <a:lnTo>
                        <a:pt x="2292" y="1208"/>
                      </a:lnTo>
                      <a:lnTo>
                        <a:pt x="2289" y="1229"/>
                      </a:lnTo>
                      <a:lnTo>
                        <a:pt x="2292" y="1250"/>
                      </a:lnTo>
                      <a:lnTo>
                        <a:pt x="2300" y="1269"/>
                      </a:lnTo>
                      <a:lnTo>
                        <a:pt x="2312" y="1286"/>
                      </a:lnTo>
                      <a:lnTo>
                        <a:pt x="2328" y="1298"/>
                      </a:lnTo>
                      <a:lnTo>
                        <a:pt x="2347" y="1306"/>
                      </a:lnTo>
                      <a:lnTo>
                        <a:pt x="2367" y="1309"/>
                      </a:lnTo>
                      <a:lnTo>
                        <a:pt x="2389" y="1306"/>
                      </a:lnTo>
                      <a:lnTo>
                        <a:pt x="2408" y="1298"/>
                      </a:lnTo>
                      <a:lnTo>
                        <a:pt x="2424" y="1286"/>
                      </a:lnTo>
                      <a:lnTo>
                        <a:pt x="2436" y="1269"/>
                      </a:lnTo>
                      <a:lnTo>
                        <a:pt x="2444" y="1250"/>
                      </a:lnTo>
                      <a:lnTo>
                        <a:pt x="2447" y="1229"/>
                      </a:lnTo>
                      <a:lnTo>
                        <a:pt x="2444" y="1208"/>
                      </a:lnTo>
                      <a:lnTo>
                        <a:pt x="2436" y="1190"/>
                      </a:lnTo>
                      <a:lnTo>
                        <a:pt x="2424" y="1174"/>
                      </a:lnTo>
                      <a:lnTo>
                        <a:pt x="2408" y="1161"/>
                      </a:lnTo>
                      <a:lnTo>
                        <a:pt x="2389" y="1153"/>
                      </a:lnTo>
                      <a:lnTo>
                        <a:pt x="2367" y="1150"/>
                      </a:lnTo>
                      <a:close/>
                      <a:moveTo>
                        <a:pt x="297" y="881"/>
                      </a:moveTo>
                      <a:lnTo>
                        <a:pt x="252" y="966"/>
                      </a:lnTo>
                      <a:lnTo>
                        <a:pt x="212" y="1053"/>
                      </a:lnTo>
                      <a:lnTo>
                        <a:pt x="178" y="1143"/>
                      </a:lnTo>
                      <a:lnTo>
                        <a:pt x="148" y="1235"/>
                      </a:lnTo>
                      <a:lnTo>
                        <a:pt x="124" y="1331"/>
                      </a:lnTo>
                      <a:lnTo>
                        <a:pt x="107" y="1428"/>
                      </a:lnTo>
                      <a:lnTo>
                        <a:pt x="95" y="1527"/>
                      </a:lnTo>
                      <a:lnTo>
                        <a:pt x="90" y="1628"/>
                      </a:lnTo>
                      <a:lnTo>
                        <a:pt x="579" y="1628"/>
                      </a:lnTo>
                      <a:lnTo>
                        <a:pt x="585" y="1551"/>
                      </a:lnTo>
                      <a:lnTo>
                        <a:pt x="595" y="1474"/>
                      </a:lnTo>
                      <a:lnTo>
                        <a:pt x="611" y="1401"/>
                      </a:lnTo>
                      <a:lnTo>
                        <a:pt x="632" y="1329"/>
                      </a:lnTo>
                      <a:lnTo>
                        <a:pt x="657" y="1258"/>
                      </a:lnTo>
                      <a:lnTo>
                        <a:pt x="687" y="1191"/>
                      </a:lnTo>
                      <a:lnTo>
                        <a:pt x="722" y="1126"/>
                      </a:lnTo>
                      <a:lnTo>
                        <a:pt x="297" y="881"/>
                      </a:lnTo>
                      <a:close/>
                      <a:moveTo>
                        <a:pt x="1137" y="782"/>
                      </a:moveTo>
                      <a:lnTo>
                        <a:pt x="1078" y="820"/>
                      </a:lnTo>
                      <a:lnTo>
                        <a:pt x="1021" y="863"/>
                      </a:lnTo>
                      <a:lnTo>
                        <a:pt x="968" y="908"/>
                      </a:lnTo>
                      <a:lnTo>
                        <a:pt x="918" y="958"/>
                      </a:lnTo>
                      <a:lnTo>
                        <a:pt x="872" y="1011"/>
                      </a:lnTo>
                      <a:lnTo>
                        <a:pt x="828" y="1067"/>
                      </a:lnTo>
                      <a:lnTo>
                        <a:pt x="789" y="1125"/>
                      </a:lnTo>
                      <a:lnTo>
                        <a:pt x="1608" y="1598"/>
                      </a:lnTo>
                      <a:lnTo>
                        <a:pt x="1137" y="782"/>
                      </a:lnTo>
                      <a:close/>
                      <a:moveTo>
                        <a:pt x="864" y="308"/>
                      </a:moveTo>
                      <a:lnTo>
                        <a:pt x="790" y="354"/>
                      </a:lnTo>
                      <a:lnTo>
                        <a:pt x="718" y="404"/>
                      </a:lnTo>
                      <a:lnTo>
                        <a:pt x="651" y="458"/>
                      </a:lnTo>
                      <a:lnTo>
                        <a:pt x="586" y="516"/>
                      </a:lnTo>
                      <a:lnTo>
                        <a:pt x="525" y="576"/>
                      </a:lnTo>
                      <a:lnTo>
                        <a:pt x="467" y="641"/>
                      </a:lnTo>
                      <a:lnTo>
                        <a:pt x="413" y="707"/>
                      </a:lnTo>
                      <a:lnTo>
                        <a:pt x="361" y="778"/>
                      </a:lnTo>
                      <a:lnTo>
                        <a:pt x="315" y="851"/>
                      </a:lnTo>
                      <a:lnTo>
                        <a:pt x="739" y="1096"/>
                      </a:lnTo>
                      <a:lnTo>
                        <a:pt x="780" y="1033"/>
                      </a:lnTo>
                      <a:lnTo>
                        <a:pt x="825" y="974"/>
                      </a:lnTo>
                      <a:lnTo>
                        <a:pt x="875" y="918"/>
                      </a:lnTo>
                      <a:lnTo>
                        <a:pt x="928" y="866"/>
                      </a:lnTo>
                      <a:lnTo>
                        <a:pt x="985" y="817"/>
                      </a:lnTo>
                      <a:lnTo>
                        <a:pt x="1045" y="772"/>
                      </a:lnTo>
                      <a:lnTo>
                        <a:pt x="1108" y="732"/>
                      </a:lnTo>
                      <a:lnTo>
                        <a:pt x="1098" y="713"/>
                      </a:lnTo>
                      <a:lnTo>
                        <a:pt x="1087" y="717"/>
                      </a:lnTo>
                      <a:lnTo>
                        <a:pt x="1077" y="717"/>
                      </a:lnTo>
                      <a:lnTo>
                        <a:pt x="1056" y="714"/>
                      </a:lnTo>
                      <a:lnTo>
                        <a:pt x="1036" y="706"/>
                      </a:lnTo>
                      <a:lnTo>
                        <a:pt x="1020" y="693"/>
                      </a:lnTo>
                      <a:lnTo>
                        <a:pt x="1008" y="677"/>
                      </a:lnTo>
                      <a:lnTo>
                        <a:pt x="1000" y="659"/>
                      </a:lnTo>
                      <a:lnTo>
                        <a:pt x="997" y="638"/>
                      </a:lnTo>
                      <a:lnTo>
                        <a:pt x="1000" y="617"/>
                      </a:lnTo>
                      <a:lnTo>
                        <a:pt x="1008" y="597"/>
                      </a:lnTo>
                      <a:lnTo>
                        <a:pt x="1021" y="581"/>
                      </a:lnTo>
                      <a:lnTo>
                        <a:pt x="864" y="308"/>
                      </a:lnTo>
                      <a:close/>
                      <a:moveTo>
                        <a:pt x="1659" y="0"/>
                      </a:moveTo>
                      <a:lnTo>
                        <a:pt x="1659" y="90"/>
                      </a:lnTo>
                      <a:lnTo>
                        <a:pt x="1567" y="93"/>
                      </a:lnTo>
                      <a:lnTo>
                        <a:pt x="1476" y="101"/>
                      </a:lnTo>
                      <a:lnTo>
                        <a:pt x="1388" y="114"/>
                      </a:lnTo>
                      <a:lnTo>
                        <a:pt x="1300" y="132"/>
                      </a:lnTo>
                      <a:lnTo>
                        <a:pt x="1214" y="154"/>
                      </a:lnTo>
                      <a:lnTo>
                        <a:pt x="1130" y="182"/>
                      </a:lnTo>
                      <a:lnTo>
                        <a:pt x="1049" y="214"/>
                      </a:lnTo>
                      <a:lnTo>
                        <a:pt x="970" y="250"/>
                      </a:lnTo>
                      <a:lnTo>
                        <a:pt x="893" y="291"/>
                      </a:lnTo>
                      <a:lnTo>
                        <a:pt x="1050" y="563"/>
                      </a:lnTo>
                      <a:lnTo>
                        <a:pt x="1064" y="559"/>
                      </a:lnTo>
                      <a:lnTo>
                        <a:pt x="1077" y="558"/>
                      </a:lnTo>
                      <a:lnTo>
                        <a:pt x="1097" y="561"/>
                      </a:lnTo>
                      <a:lnTo>
                        <a:pt x="1116" y="569"/>
                      </a:lnTo>
                      <a:lnTo>
                        <a:pt x="1132" y="581"/>
                      </a:lnTo>
                      <a:lnTo>
                        <a:pt x="1144" y="597"/>
                      </a:lnTo>
                      <a:lnTo>
                        <a:pt x="1152" y="617"/>
                      </a:lnTo>
                      <a:lnTo>
                        <a:pt x="1155" y="638"/>
                      </a:lnTo>
                      <a:lnTo>
                        <a:pt x="1153" y="655"/>
                      </a:lnTo>
                      <a:lnTo>
                        <a:pt x="1148" y="671"/>
                      </a:lnTo>
                      <a:lnTo>
                        <a:pt x="1139" y="685"/>
                      </a:lnTo>
                      <a:lnTo>
                        <a:pt x="1128" y="697"/>
                      </a:lnTo>
                      <a:lnTo>
                        <a:pt x="1138" y="714"/>
                      </a:lnTo>
                      <a:lnTo>
                        <a:pt x="1206" y="680"/>
                      </a:lnTo>
                      <a:lnTo>
                        <a:pt x="1275" y="650"/>
                      </a:lnTo>
                      <a:lnTo>
                        <a:pt x="1348" y="626"/>
                      </a:lnTo>
                      <a:lnTo>
                        <a:pt x="1423" y="606"/>
                      </a:lnTo>
                      <a:lnTo>
                        <a:pt x="1500" y="591"/>
                      </a:lnTo>
                      <a:lnTo>
                        <a:pt x="1578" y="582"/>
                      </a:lnTo>
                      <a:lnTo>
                        <a:pt x="1659" y="579"/>
                      </a:lnTo>
                      <a:lnTo>
                        <a:pt x="1659" y="638"/>
                      </a:lnTo>
                      <a:lnTo>
                        <a:pt x="1583" y="641"/>
                      </a:lnTo>
                      <a:lnTo>
                        <a:pt x="1509" y="649"/>
                      </a:lnTo>
                      <a:lnTo>
                        <a:pt x="1437" y="663"/>
                      </a:lnTo>
                      <a:lnTo>
                        <a:pt x="1366" y="681"/>
                      </a:lnTo>
                      <a:lnTo>
                        <a:pt x="1298" y="704"/>
                      </a:lnTo>
                      <a:lnTo>
                        <a:pt x="1231" y="733"/>
                      </a:lnTo>
                      <a:lnTo>
                        <a:pt x="1168" y="765"/>
                      </a:lnTo>
                      <a:lnTo>
                        <a:pt x="1659" y="1616"/>
                      </a:lnTo>
                      <a:lnTo>
                        <a:pt x="1659" y="638"/>
                      </a:lnTo>
                      <a:lnTo>
                        <a:pt x="1662" y="638"/>
                      </a:lnTo>
                      <a:lnTo>
                        <a:pt x="1743" y="641"/>
                      </a:lnTo>
                      <a:lnTo>
                        <a:pt x="1820" y="650"/>
                      </a:lnTo>
                      <a:lnTo>
                        <a:pt x="1897" y="665"/>
                      </a:lnTo>
                      <a:lnTo>
                        <a:pt x="1972" y="685"/>
                      </a:lnTo>
                      <a:lnTo>
                        <a:pt x="2043" y="710"/>
                      </a:lnTo>
                      <a:lnTo>
                        <a:pt x="2113" y="742"/>
                      </a:lnTo>
                      <a:lnTo>
                        <a:pt x="2180" y="778"/>
                      </a:lnTo>
                      <a:lnTo>
                        <a:pt x="2243" y="818"/>
                      </a:lnTo>
                      <a:lnTo>
                        <a:pt x="2304" y="863"/>
                      </a:lnTo>
                      <a:lnTo>
                        <a:pt x="2360" y="912"/>
                      </a:lnTo>
                      <a:lnTo>
                        <a:pt x="2413" y="965"/>
                      </a:lnTo>
                      <a:lnTo>
                        <a:pt x="2462" y="1021"/>
                      </a:lnTo>
                      <a:lnTo>
                        <a:pt x="2507" y="1082"/>
                      </a:lnTo>
                      <a:lnTo>
                        <a:pt x="2547" y="1145"/>
                      </a:lnTo>
                      <a:lnTo>
                        <a:pt x="2583" y="1212"/>
                      </a:lnTo>
                      <a:lnTo>
                        <a:pt x="2615" y="1282"/>
                      </a:lnTo>
                      <a:lnTo>
                        <a:pt x="2640" y="1353"/>
                      </a:lnTo>
                      <a:lnTo>
                        <a:pt x="2660" y="1428"/>
                      </a:lnTo>
                      <a:lnTo>
                        <a:pt x="2675" y="1505"/>
                      </a:lnTo>
                      <a:lnTo>
                        <a:pt x="2684" y="1582"/>
                      </a:lnTo>
                      <a:lnTo>
                        <a:pt x="2687" y="1663"/>
                      </a:lnTo>
                      <a:lnTo>
                        <a:pt x="1748" y="1663"/>
                      </a:lnTo>
                      <a:lnTo>
                        <a:pt x="2571" y="2137"/>
                      </a:lnTo>
                      <a:lnTo>
                        <a:pt x="2600" y="2076"/>
                      </a:lnTo>
                      <a:lnTo>
                        <a:pt x="2627" y="2011"/>
                      </a:lnTo>
                      <a:lnTo>
                        <a:pt x="2648" y="1946"/>
                      </a:lnTo>
                      <a:lnTo>
                        <a:pt x="2665" y="1877"/>
                      </a:lnTo>
                      <a:lnTo>
                        <a:pt x="2677" y="1807"/>
                      </a:lnTo>
                      <a:lnTo>
                        <a:pt x="2685" y="1736"/>
                      </a:lnTo>
                      <a:lnTo>
                        <a:pt x="2687" y="1663"/>
                      </a:lnTo>
                      <a:lnTo>
                        <a:pt x="2746" y="1663"/>
                      </a:lnTo>
                      <a:lnTo>
                        <a:pt x="2743" y="1740"/>
                      </a:lnTo>
                      <a:lnTo>
                        <a:pt x="2735" y="1815"/>
                      </a:lnTo>
                      <a:lnTo>
                        <a:pt x="2722" y="1890"/>
                      </a:lnTo>
                      <a:lnTo>
                        <a:pt x="2703" y="1963"/>
                      </a:lnTo>
                      <a:lnTo>
                        <a:pt x="2681" y="2033"/>
                      </a:lnTo>
                      <a:lnTo>
                        <a:pt x="2653" y="2101"/>
                      </a:lnTo>
                      <a:lnTo>
                        <a:pt x="2622" y="2167"/>
                      </a:lnTo>
                      <a:lnTo>
                        <a:pt x="3045" y="2412"/>
                      </a:lnTo>
                      <a:lnTo>
                        <a:pt x="3089" y="2327"/>
                      </a:lnTo>
                      <a:lnTo>
                        <a:pt x="3126" y="2239"/>
                      </a:lnTo>
                      <a:lnTo>
                        <a:pt x="3158" y="2148"/>
                      </a:lnTo>
                      <a:lnTo>
                        <a:pt x="3186" y="2056"/>
                      </a:lnTo>
                      <a:lnTo>
                        <a:pt x="3207" y="1960"/>
                      </a:lnTo>
                      <a:lnTo>
                        <a:pt x="3223" y="1863"/>
                      </a:lnTo>
                      <a:lnTo>
                        <a:pt x="3232" y="1764"/>
                      </a:lnTo>
                      <a:lnTo>
                        <a:pt x="3235" y="1663"/>
                      </a:lnTo>
                      <a:lnTo>
                        <a:pt x="3325" y="1663"/>
                      </a:lnTo>
                      <a:lnTo>
                        <a:pt x="3322" y="1764"/>
                      </a:lnTo>
                      <a:lnTo>
                        <a:pt x="3313" y="1864"/>
                      </a:lnTo>
                      <a:lnTo>
                        <a:pt x="3298" y="1962"/>
                      </a:lnTo>
                      <a:lnTo>
                        <a:pt x="3278" y="2058"/>
                      </a:lnTo>
                      <a:lnTo>
                        <a:pt x="3251" y="2151"/>
                      </a:lnTo>
                      <a:lnTo>
                        <a:pt x="3221" y="2242"/>
                      </a:lnTo>
                      <a:lnTo>
                        <a:pt x="3185" y="2332"/>
                      </a:lnTo>
                      <a:lnTo>
                        <a:pt x="3143" y="2418"/>
                      </a:lnTo>
                      <a:lnTo>
                        <a:pt x="3098" y="2502"/>
                      </a:lnTo>
                      <a:lnTo>
                        <a:pt x="3047" y="2582"/>
                      </a:lnTo>
                      <a:lnTo>
                        <a:pt x="2993" y="2660"/>
                      </a:lnTo>
                      <a:lnTo>
                        <a:pt x="2933" y="2734"/>
                      </a:lnTo>
                      <a:lnTo>
                        <a:pt x="2871" y="2804"/>
                      </a:lnTo>
                      <a:lnTo>
                        <a:pt x="2804" y="2871"/>
                      </a:lnTo>
                      <a:lnTo>
                        <a:pt x="2734" y="2934"/>
                      </a:lnTo>
                      <a:lnTo>
                        <a:pt x="2659" y="2993"/>
                      </a:lnTo>
                      <a:lnTo>
                        <a:pt x="2582" y="3048"/>
                      </a:lnTo>
                      <a:lnTo>
                        <a:pt x="2502" y="3098"/>
                      </a:lnTo>
                      <a:lnTo>
                        <a:pt x="2418" y="3143"/>
                      </a:lnTo>
                      <a:lnTo>
                        <a:pt x="2331" y="3185"/>
                      </a:lnTo>
                      <a:lnTo>
                        <a:pt x="2242" y="3221"/>
                      </a:lnTo>
                      <a:lnTo>
                        <a:pt x="2150" y="3252"/>
                      </a:lnTo>
                      <a:lnTo>
                        <a:pt x="2058" y="3278"/>
                      </a:lnTo>
                      <a:lnTo>
                        <a:pt x="1961" y="3298"/>
                      </a:lnTo>
                      <a:lnTo>
                        <a:pt x="1863" y="3313"/>
                      </a:lnTo>
                      <a:lnTo>
                        <a:pt x="1764" y="3322"/>
                      </a:lnTo>
                      <a:lnTo>
                        <a:pt x="1662" y="3325"/>
                      </a:lnTo>
                      <a:lnTo>
                        <a:pt x="1561" y="3322"/>
                      </a:lnTo>
                      <a:lnTo>
                        <a:pt x="1461" y="3313"/>
                      </a:lnTo>
                      <a:lnTo>
                        <a:pt x="1363" y="3298"/>
                      </a:lnTo>
                      <a:lnTo>
                        <a:pt x="1267" y="3278"/>
                      </a:lnTo>
                      <a:lnTo>
                        <a:pt x="1174" y="3252"/>
                      </a:lnTo>
                      <a:lnTo>
                        <a:pt x="1083" y="3221"/>
                      </a:lnTo>
                      <a:lnTo>
                        <a:pt x="993" y="3185"/>
                      </a:lnTo>
                      <a:lnTo>
                        <a:pt x="907" y="3143"/>
                      </a:lnTo>
                      <a:lnTo>
                        <a:pt x="823" y="3098"/>
                      </a:lnTo>
                      <a:lnTo>
                        <a:pt x="743" y="3048"/>
                      </a:lnTo>
                      <a:lnTo>
                        <a:pt x="665" y="2993"/>
                      </a:lnTo>
                      <a:lnTo>
                        <a:pt x="591" y="2934"/>
                      </a:lnTo>
                      <a:lnTo>
                        <a:pt x="521" y="2871"/>
                      </a:lnTo>
                      <a:lnTo>
                        <a:pt x="454" y="2804"/>
                      </a:lnTo>
                      <a:lnTo>
                        <a:pt x="391" y="2734"/>
                      </a:lnTo>
                      <a:lnTo>
                        <a:pt x="332" y="2660"/>
                      </a:lnTo>
                      <a:lnTo>
                        <a:pt x="278" y="2582"/>
                      </a:lnTo>
                      <a:lnTo>
                        <a:pt x="227" y="2502"/>
                      </a:lnTo>
                      <a:lnTo>
                        <a:pt x="182" y="2418"/>
                      </a:lnTo>
                      <a:lnTo>
                        <a:pt x="140" y="2332"/>
                      </a:lnTo>
                      <a:lnTo>
                        <a:pt x="104" y="2242"/>
                      </a:lnTo>
                      <a:lnTo>
                        <a:pt x="73" y="2151"/>
                      </a:lnTo>
                      <a:lnTo>
                        <a:pt x="47" y="2058"/>
                      </a:lnTo>
                      <a:lnTo>
                        <a:pt x="27" y="1962"/>
                      </a:lnTo>
                      <a:lnTo>
                        <a:pt x="12" y="1864"/>
                      </a:lnTo>
                      <a:lnTo>
                        <a:pt x="3" y="1764"/>
                      </a:lnTo>
                      <a:lnTo>
                        <a:pt x="0" y="1663"/>
                      </a:lnTo>
                      <a:lnTo>
                        <a:pt x="3" y="1561"/>
                      </a:lnTo>
                      <a:lnTo>
                        <a:pt x="12" y="1462"/>
                      </a:lnTo>
                      <a:lnTo>
                        <a:pt x="26" y="1364"/>
                      </a:lnTo>
                      <a:lnTo>
                        <a:pt x="47" y="1268"/>
                      </a:lnTo>
                      <a:lnTo>
                        <a:pt x="73" y="1175"/>
                      </a:lnTo>
                      <a:lnTo>
                        <a:pt x="104" y="1084"/>
                      </a:lnTo>
                      <a:lnTo>
                        <a:pt x="140" y="994"/>
                      </a:lnTo>
                      <a:lnTo>
                        <a:pt x="181" y="908"/>
                      </a:lnTo>
                      <a:lnTo>
                        <a:pt x="226" y="824"/>
                      </a:lnTo>
                      <a:lnTo>
                        <a:pt x="276" y="744"/>
                      </a:lnTo>
                      <a:lnTo>
                        <a:pt x="331" y="667"/>
                      </a:lnTo>
                      <a:lnTo>
                        <a:pt x="390" y="592"/>
                      </a:lnTo>
                      <a:lnTo>
                        <a:pt x="453" y="523"/>
                      </a:lnTo>
                      <a:lnTo>
                        <a:pt x="520" y="455"/>
                      </a:lnTo>
                      <a:lnTo>
                        <a:pt x="590" y="393"/>
                      </a:lnTo>
                      <a:lnTo>
                        <a:pt x="664" y="334"/>
                      </a:lnTo>
                      <a:lnTo>
                        <a:pt x="741" y="279"/>
                      </a:lnTo>
                      <a:lnTo>
                        <a:pt x="821" y="228"/>
                      </a:lnTo>
                      <a:lnTo>
                        <a:pt x="905" y="183"/>
                      </a:lnTo>
                      <a:lnTo>
                        <a:pt x="991" y="141"/>
                      </a:lnTo>
                      <a:lnTo>
                        <a:pt x="1080" y="105"/>
                      </a:lnTo>
                      <a:lnTo>
                        <a:pt x="1172" y="74"/>
                      </a:lnTo>
                      <a:lnTo>
                        <a:pt x="1264" y="48"/>
                      </a:lnTo>
                      <a:lnTo>
                        <a:pt x="1360" y="27"/>
                      </a:lnTo>
                      <a:lnTo>
                        <a:pt x="1458" y="13"/>
                      </a:lnTo>
                      <a:lnTo>
                        <a:pt x="1558" y="4"/>
                      </a:lnTo>
                      <a:lnTo>
                        <a:pt x="1659" y="0"/>
                      </a:lnTo>
                      <a:close/>
                    </a:path>
                  </a:pathLst>
                </a:custGeom>
                <a:grpFill/>
                <a:ln w="0">
                  <a:noFill/>
                  <a:prstDash val="solid"/>
                  <a:round/>
                  <a:headEnd/>
                  <a:tailEnd/>
                </a:ln>
              </p:spPr>
              <p:txBody>
                <a:bodyPr vert="horz" wrap="none" lIns="91440" tIns="45720" rIns="91440" bIns="45720" numCol="1" anchor="t" anchorCtr="0" compatLnSpc="1">
                  <a:prstTxWarp prst="textNoShape">
                    <a:avLst/>
                  </a:prstTxWarp>
                  <a:noAutofit/>
                </a:bodyPr>
                <a:lstStyle/>
                <a:p>
                  <a:pPr algn="ctr" defTabSz="914400" fontAlgn="auto">
                    <a:spcBef>
                      <a:spcPts val="0"/>
                    </a:spcBef>
                    <a:spcAft>
                      <a:spcPts val="0"/>
                    </a:spcAft>
                    <a:defRPr/>
                  </a:pPr>
                  <a:endParaRPr lang="en-US" kern="0" dirty="0" smtClean="0">
                    <a:solidFill>
                      <a:srgbClr val="FFFFFF"/>
                    </a:solidFill>
                    <a:latin typeface="MS PGothic" charset="-128"/>
                    <a:ea typeface="MS PGothic" charset="-128"/>
                    <a:cs typeface="MS PGothic" charset="-128"/>
                  </a:endParaRPr>
                </a:p>
              </p:txBody>
            </p:sp>
            <p:sp>
              <p:nvSpPr>
                <p:cNvPr id="193" name="Freeform 14"/>
                <p:cNvSpPr>
                  <a:spLocks/>
                </p:cNvSpPr>
                <p:nvPr/>
              </p:nvSpPr>
              <p:spPr bwMode="auto">
                <a:xfrm>
                  <a:off x="4269" y="3457"/>
                  <a:ext cx="158" cy="158"/>
                </a:xfrm>
                <a:custGeom>
                  <a:avLst/>
                  <a:gdLst>
                    <a:gd name="T0" fmla="*/ 79 w 158"/>
                    <a:gd name="T1" fmla="*/ 0 h 158"/>
                    <a:gd name="T2" fmla="*/ 100 w 158"/>
                    <a:gd name="T3" fmla="*/ 3 h 158"/>
                    <a:gd name="T4" fmla="*/ 119 w 158"/>
                    <a:gd name="T5" fmla="*/ 11 h 158"/>
                    <a:gd name="T6" fmla="*/ 135 w 158"/>
                    <a:gd name="T7" fmla="*/ 23 h 158"/>
                    <a:gd name="T8" fmla="*/ 147 w 158"/>
                    <a:gd name="T9" fmla="*/ 39 h 158"/>
                    <a:gd name="T10" fmla="*/ 155 w 158"/>
                    <a:gd name="T11" fmla="*/ 58 h 158"/>
                    <a:gd name="T12" fmla="*/ 158 w 158"/>
                    <a:gd name="T13" fmla="*/ 78 h 158"/>
                    <a:gd name="T14" fmla="*/ 155 w 158"/>
                    <a:gd name="T15" fmla="*/ 100 h 158"/>
                    <a:gd name="T16" fmla="*/ 147 w 158"/>
                    <a:gd name="T17" fmla="*/ 119 h 158"/>
                    <a:gd name="T18" fmla="*/ 135 w 158"/>
                    <a:gd name="T19" fmla="*/ 135 h 158"/>
                    <a:gd name="T20" fmla="*/ 119 w 158"/>
                    <a:gd name="T21" fmla="*/ 147 h 158"/>
                    <a:gd name="T22" fmla="*/ 100 w 158"/>
                    <a:gd name="T23" fmla="*/ 155 h 158"/>
                    <a:gd name="T24" fmla="*/ 79 w 158"/>
                    <a:gd name="T25" fmla="*/ 158 h 158"/>
                    <a:gd name="T26" fmla="*/ 58 w 158"/>
                    <a:gd name="T27" fmla="*/ 155 h 158"/>
                    <a:gd name="T28" fmla="*/ 39 w 158"/>
                    <a:gd name="T29" fmla="*/ 147 h 158"/>
                    <a:gd name="T30" fmla="*/ 23 w 158"/>
                    <a:gd name="T31" fmla="*/ 135 h 158"/>
                    <a:gd name="T32" fmla="*/ 11 w 158"/>
                    <a:gd name="T33" fmla="*/ 119 h 158"/>
                    <a:gd name="T34" fmla="*/ 3 w 158"/>
                    <a:gd name="T35" fmla="*/ 100 h 158"/>
                    <a:gd name="T36" fmla="*/ 0 w 158"/>
                    <a:gd name="T37" fmla="*/ 78 h 158"/>
                    <a:gd name="T38" fmla="*/ 3 w 158"/>
                    <a:gd name="T39" fmla="*/ 58 h 158"/>
                    <a:gd name="T40" fmla="*/ 11 w 158"/>
                    <a:gd name="T41" fmla="*/ 39 h 158"/>
                    <a:gd name="T42" fmla="*/ 23 w 158"/>
                    <a:gd name="T43" fmla="*/ 23 h 158"/>
                    <a:gd name="T44" fmla="*/ 39 w 158"/>
                    <a:gd name="T45" fmla="*/ 11 h 158"/>
                    <a:gd name="T46" fmla="*/ 58 w 158"/>
                    <a:gd name="T47" fmla="*/ 3 h 158"/>
                    <a:gd name="T48" fmla="*/ 79 w 158"/>
                    <a:gd name="T4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58">
                      <a:moveTo>
                        <a:pt x="79" y="0"/>
                      </a:moveTo>
                      <a:lnTo>
                        <a:pt x="100" y="3"/>
                      </a:lnTo>
                      <a:lnTo>
                        <a:pt x="119" y="11"/>
                      </a:lnTo>
                      <a:lnTo>
                        <a:pt x="135" y="23"/>
                      </a:lnTo>
                      <a:lnTo>
                        <a:pt x="147" y="39"/>
                      </a:lnTo>
                      <a:lnTo>
                        <a:pt x="155" y="58"/>
                      </a:lnTo>
                      <a:lnTo>
                        <a:pt x="158" y="78"/>
                      </a:lnTo>
                      <a:lnTo>
                        <a:pt x="155" y="100"/>
                      </a:lnTo>
                      <a:lnTo>
                        <a:pt x="147" y="119"/>
                      </a:lnTo>
                      <a:lnTo>
                        <a:pt x="135" y="135"/>
                      </a:lnTo>
                      <a:lnTo>
                        <a:pt x="119" y="147"/>
                      </a:lnTo>
                      <a:lnTo>
                        <a:pt x="100" y="155"/>
                      </a:lnTo>
                      <a:lnTo>
                        <a:pt x="79" y="158"/>
                      </a:lnTo>
                      <a:lnTo>
                        <a:pt x="58" y="155"/>
                      </a:lnTo>
                      <a:lnTo>
                        <a:pt x="39" y="147"/>
                      </a:lnTo>
                      <a:lnTo>
                        <a:pt x="23" y="135"/>
                      </a:lnTo>
                      <a:lnTo>
                        <a:pt x="11" y="119"/>
                      </a:lnTo>
                      <a:lnTo>
                        <a:pt x="3" y="100"/>
                      </a:lnTo>
                      <a:lnTo>
                        <a:pt x="0" y="78"/>
                      </a:lnTo>
                      <a:lnTo>
                        <a:pt x="3" y="58"/>
                      </a:lnTo>
                      <a:lnTo>
                        <a:pt x="11" y="39"/>
                      </a:lnTo>
                      <a:lnTo>
                        <a:pt x="23" y="23"/>
                      </a:lnTo>
                      <a:lnTo>
                        <a:pt x="39" y="11"/>
                      </a:lnTo>
                      <a:lnTo>
                        <a:pt x="58" y="3"/>
                      </a:lnTo>
                      <a:lnTo>
                        <a:pt x="79" y="0"/>
                      </a:lnTo>
                      <a:close/>
                    </a:path>
                  </a:pathLst>
                </a:custGeom>
                <a:grpFill/>
                <a:ln w="0">
                  <a:noFill/>
                  <a:prstDash val="solid"/>
                  <a:round/>
                  <a:headEnd/>
                  <a:tailEnd/>
                </a:ln>
              </p:spPr>
              <p:txBody>
                <a:bodyPr vert="horz" wrap="none" lIns="91440" tIns="45720" rIns="91440" bIns="45720" numCol="1" anchor="t" anchorCtr="0" compatLnSpc="1">
                  <a:prstTxWarp prst="textNoShape">
                    <a:avLst/>
                  </a:prstTxWarp>
                  <a:noAutofit/>
                </a:bodyPr>
                <a:lstStyle/>
                <a:p>
                  <a:pPr algn="ctr" defTabSz="914400" fontAlgn="auto">
                    <a:spcBef>
                      <a:spcPts val="0"/>
                    </a:spcBef>
                    <a:spcAft>
                      <a:spcPts val="0"/>
                    </a:spcAft>
                    <a:defRPr/>
                  </a:pPr>
                  <a:endParaRPr lang="en-US" kern="0" dirty="0" smtClean="0">
                    <a:solidFill>
                      <a:srgbClr val="FFFFFF"/>
                    </a:solidFill>
                    <a:latin typeface="MS PGothic" charset="-128"/>
                    <a:ea typeface="MS PGothic" charset="-128"/>
                    <a:cs typeface="MS PGothic" charset="-128"/>
                  </a:endParaRPr>
                </a:p>
              </p:txBody>
            </p:sp>
          </p:grpSp>
        </p:grpSp>
        <p:sp>
          <p:nvSpPr>
            <p:cNvPr id="206" name="正方形/長方形 205"/>
            <p:cNvSpPr/>
            <p:nvPr/>
          </p:nvSpPr>
          <p:spPr>
            <a:xfrm>
              <a:off x="1718412" y="2480484"/>
              <a:ext cx="1404552" cy="369332"/>
            </a:xfrm>
            <a:prstGeom prst="rect">
              <a:avLst/>
            </a:prstGeom>
          </p:spPr>
          <p:txBody>
            <a:bodyPr wrap="none">
              <a:spAutoFit/>
            </a:bodyPr>
            <a:lstStyle/>
            <a:p>
              <a:pPr marL="0" lvl="1" algn="ctr"/>
              <a:r>
                <a:rPr lang="ja-JP" altLang="en-US" dirty="0">
                  <a:solidFill>
                    <a:srgbClr val="FFFFFF"/>
                  </a:solidFill>
                  <a:effectLst>
                    <a:outerShdw blurRad="38100" dist="38100" dir="2700000" algn="tl">
                      <a:srgbClr val="000000">
                        <a:alpha val="43137"/>
                      </a:srgbClr>
                    </a:outerShdw>
                  </a:effectLst>
                  <a:latin typeface="MS PGothic" charset="-128"/>
                  <a:ea typeface="MS PGothic" charset="-128"/>
                  <a:cs typeface="MS PGothic" charset="-128"/>
                </a:rPr>
                <a:t>トラジェクトリ</a:t>
              </a:r>
              <a:endParaRPr lang="en-US" altLang="ja-JP" dirty="0">
                <a:solidFill>
                  <a:srgbClr val="FFFFFF"/>
                </a:solidFill>
                <a:effectLst>
                  <a:outerShdw blurRad="38100" dist="38100" dir="2700000" algn="tl">
                    <a:srgbClr val="000000">
                      <a:alpha val="43137"/>
                    </a:srgbClr>
                  </a:outerShdw>
                </a:effectLst>
                <a:latin typeface="MS PGothic" charset="-128"/>
                <a:ea typeface="MS PGothic" charset="-128"/>
                <a:cs typeface="MS PGothic" charset="-128"/>
              </a:endParaRPr>
            </a:p>
          </p:txBody>
        </p:sp>
        <p:sp>
          <p:nvSpPr>
            <p:cNvPr id="205" name="正方形/長方形 204"/>
            <p:cNvSpPr/>
            <p:nvPr/>
          </p:nvSpPr>
          <p:spPr>
            <a:xfrm>
              <a:off x="116313" y="2714137"/>
              <a:ext cx="4490371" cy="1374735"/>
            </a:xfrm>
            <a:prstGeom prst="rect">
              <a:avLst/>
            </a:prstGeom>
          </p:spPr>
          <p:txBody>
            <a:bodyPr wrap="square">
              <a:spAutoFit/>
            </a:bodyPr>
            <a:lstStyle/>
            <a:p>
              <a:pPr lvl="1">
                <a:lnSpc>
                  <a:spcPts val="2000"/>
                </a:lnSpc>
              </a:pPr>
              <a:r>
                <a:rPr lang="ja-JP" altLang="en-US" sz="1400" dirty="0">
                  <a:solidFill>
                    <a:srgbClr val="FFFFFF"/>
                  </a:solidFill>
                  <a:latin typeface="MS PGothic" charset="-128"/>
                  <a:ea typeface="MS PGothic" charset="-128"/>
                  <a:cs typeface="MS PGothic" charset="-128"/>
                </a:rPr>
                <a:t>すべ</a:t>
              </a:r>
              <a:r>
                <a:rPr lang="ja-JP" altLang="en-US" sz="1400" dirty="0" smtClean="0">
                  <a:solidFill>
                    <a:srgbClr val="FFFFFF"/>
                  </a:solidFill>
                  <a:latin typeface="MS PGothic" charset="-128"/>
                  <a:ea typeface="MS PGothic" charset="-128"/>
                  <a:cs typeface="MS PGothic" charset="-128"/>
                </a:rPr>
                <a:t>ての</a:t>
              </a:r>
              <a:r>
                <a:rPr lang="ja-JP" altLang="en-US" sz="1400" dirty="0">
                  <a:solidFill>
                    <a:srgbClr val="FFFFFF"/>
                  </a:solidFill>
                  <a:latin typeface="MS PGothic" charset="-128"/>
                  <a:ea typeface="MS PGothic" charset="-128"/>
                  <a:cs typeface="MS PGothic" charset="-128"/>
                </a:rPr>
                <a:t>ファイルの挙動</a:t>
              </a:r>
              <a:r>
                <a:rPr lang="ja-JP" altLang="en-US" sz="1400" dirty="0" smtClean="0">
                  <a:solidFill>
                    <a:srgbClr val="FFFFFF"/>
                  </a:solidFill>
                  <a:latin typeface="MS PGothic" charset="-128"/>
                  <a:ea typeface="MS PGothic" charset="-128"/>
                  <a:cs typeface="MS PGothic" charset="-128"/>
                </a:rPr>
                <a:t>を</a:t>
              </a:r>
              <a:r>
                <a:rPr lang="ja-JP" altLang="en-US" sz="1400" dirty="0">
                  <a:solidFill>
                    <a:srgbClr val="FFFFFF"/>
                  </a:solidFill>
                  <a:latin typeface="MS PGothic" charset="-128"/>
                  <a:ea typeface="MS PGothic" charset="-128"/>
                  <a:cs typeface="MS PGothic" charset="-128"/>
                </a:rPr>
                <a:t>あらかじ</a:t>
              </a:r>
              <a:r>
                <a:rPr lang="ja-JP" altLang="en-US" sz="1400" dirty="0" smtClean="0">
                  <a:solidFill>
                    <a:srgbClr val="FFFFFF"/>
                  </a:solidFill>
                  <a:latin typeface="MS PGothic" charset="-128"/>
                  <a:ea typeface="MS PGothic" charset="-128"/>
                  <a:cs typeface="MS PGothic" charset="-128"/>
                </a:rPr>
                <a:t>め</a:t>
              </a:r>
              <a:r>
                <a:rPr lang="ja-JP" altLang="en-US" sz="1400" dirty="0">
                  <a:solidFill>
                    <a:srgbClr val="FFFFFF"/>
                  </a:solidFill>
                  <a:latin typeface="MS PGothic" charset="-128"/>
                  <a:ea typeface="MS PGothic" charset="-128"/>
                  <a:cs typeface="MS PGothic" charset="-128"/>
                </a:rPr>
                <a:t>記録しておき、マルウェア感染時もしくは、過去に通過してしまったマルウェアが見つかった場合に、どの脆弱性を元に感染したのか、どのようなルート</a:t>
              </a:r>
              <a:r>
                <a:rPr lang="ja-JP" altLang="en-US" sz="1400" dirty="0" smtClean="0">
                  <a:solidFill>
                    <a:srgbClr val="FFFFFF"/>
                  </a:solidFill>
                  <a:latin typeface="MS PGothic" charset="-128"/>
                  <a:ea typeface="MS PGothic" charset="-128"/>
                  <a:cs typeface="MS PGothic" charset="-128"/>
                </a:rPr>
                <a:t>で感染</a:t>
              </a:r>
              <a:r>
                <a:rPr lang="ja-JP" altLang="en-US" sz="1400" dirty="0">
                  <a:solidFill>
                    <a:srgbClr val="FFFFFF"/>
                  </a:solidFill>
                  <a:latin typeface="MS PGothic" charset="-128"/>
                  <a:ea typeface="MS PGothic" charset="-128"/>
                  <a:cs typeface="MS PGothic" charset="-128"/>
                </a:rPr>
                <a:t>したのかを可視化</a:t>
              </a:r>
              <a:r>
                <a:rPr lang="ja-JP" altLang="en-US" sz="1400" dirty="0" smtClean="0">
                  <a:solidFill>
                    <a:srgbClr val="FFFFFF"/>
                  </a:solidFill>
                  <a:latin typeface="MS PGothic" charset="-128"/>
                  <a:ea typeface="MS PGothic" charset="-128"/>
                  <a:cs typeface="MS PGothic" charset="-128"/>
                </a:rPr>
                <a:t>する仕組み</a:t>
              </a:r>
              <a:endParaRPr lang="en-US" altLang="ja-JP" sz="1400" dirty="0">
                <a:solidFill>
                  <a:srgbClr val="FFFFFF"/>
                </a:solidFill>
                <a:latin typeface="MS PGothic" charset="-128"/>
                <a:ea typeface="MS PGothic" charset="-128"/>
                <a:cs typeface="MS PGothic" charset="-128"/>
              </a:endParaRPr>
            </a:p>
          </p:txBody>
        </p:sp>
      </p:grpSp>
      <p:grpSp>
        <p:nvGrpSpPr>
          <p:cNvPr id="517" name="グループ化 516"/>
          <p:cNvGrpSpPr/>
          <p:nvPr/>
        </p:nvGrpSpPr>
        <p:grpSpPr>
          <a:xfrm>
            <a:off x="3862973" y="1353961"/>
            <a:ext cx="1418054" cy="1284359"/>
            <a:chOff x="3877846" y="3792491"/>
            <a:chExt cx="904609" cy="819322"/>
          </a:xfrm>
          <a:effectLst>
            <a:outerShdw blurRad="50800" dist="38100" dir="2700000" algn="tl" rotWithShape="0">
              <a:prstClr val="black">
                <a:alpha val="40000"/>
              </a:prstClr>
            </a:outerShdw>
          </a:effectLst>
        </p:grpSpPr>
        <p:sp>
          <p:nvSpPr>
            <p:cNvPr id="236" name="Freeform 6"/>
            <p:cNvSpPr>
              <a:spLocks/>
            </p:cNvSpPr>
            <p:nvPr/>
          </p:nvSpPr>
          <p:spPr bwMode="auto">
            <a:xfrm>
              <a:off x="3877846" y="3792491"/>
              <a:ext cx="904609" cy="819322"/>
            </a:xfrm>
            <a:custGeom>
              <a:avLst/>
              <a:gdLst>
                <a:gd name="T0" fmla="*/ 3107 w 5070"/>
                <a:gd name="T1" fmla="*/ 18 h 4591"/>
                <a:gd name="T2" fmla="*/ 3527 w 5070"/>
                <a:gd name="T3" fmla="*/ 117 h 4591"/>
                <a:gd name="T4" fmla="*/ 3912 w 5070"/>
                <a:gd name="T5" fmla="*/ 289 h 4591"/>
                <a:gd name="T6" fmla="*/ 4256 w 5070"/>
                <a:gd name="T7" fmla="*/ 529 h 4591"/>
                <a:gd name="T8" fmla="*/ 4550 w 5070"/>
                <a:gd name="T9" fmla="*/ 827 h 4591"/>
                <a:gd name="T10" fmla="*/ 4785 w 5070"/>
                <a:gd name="T11" fmla="*/ 1177 h 4591"/>
                <a:gd name="T12" fmla="*/ 4956 w 5070"/>
                <a:gd name="T13" fmla="*/ 1569 h 4591"/>
                <a:gd name="T14" fmla="*/ 5051 w 5070"/>
                <a:gd name="T15" fmla="*/ 1995 h 4591"/>
                <a:gd name="T16" fmla="*/ 5065 w 5070"/>
                <a:gd name="T17" fmla="*/ 2446 h 4591"/>
                <a:gd name="T18" fmla="*/ 4996 w 5070"/>
                <a:gd name="T19" fmla="*/ 2882 h 4591"/>
                <a:gd name="T20" fmla="*/ 4850 w 5070"/>
                <a:gd name="T21" fmla="*/ 3286 h 4591"/>
                <a:gd name="T22" fmla="*/ 4635 w 5070"/>
                <a:gd name="T23" fmla="*/ 3651 h 4591"/>
                <a:gd name="T24" fmla="*/ 4359 w 5070"/>
                <a:gd name="T25" fmla="*/ 3968 h 4591"/>
                <a:gd name="T26" fmla="*/ 4032 w 5070"/>
                <a:gd name="T27" fmla="*/ 4228 h 4591"/>
                <a:gd name="T28" fmla="*/ 3659 w 5070"/>
                <a:gd name="T29" fmla="*/ 4423 h 4591"/>
                <a:gd name="T30" fmla="*/ 3250 w 5070"/>
                <a:gd name="T31" fmla="*/ 4548 h 4591"/>
                <a:gd name="T32" fmla="*/ 2813 w 5070"/>
                <a:gd name="T33" fmla="*/ 4591 h 4591"/>
                <a:gd name="T34" fmla="*/ 2378 w 5070"/>
                <a:gd name="T35" fmla="*/ 4548 h 4591"/>
                <a:gd name="T36" fmla="*/ 1972 w 5070"/>
                <a:gd name="T37" fmla="*/ 4426 h 4591"/>
                <a:gd name="T38" fmla="*/ 1600 w 5070"/>
                <a:gd name="T39" fmla="*/ 4232 h 4591"/>
                <a:gd name="T40" fmla="*/ 1274 w 5070"/>
                <a:gd name="T41" fmla="*/ 3974 h 4591"/>
                <a:gd name="T42" fmla="*/ 1600 w 5070"/>
                <a:gd name="T43" fmla="*/ 3628 h 4591"/>
                <a:gd name="T44" fmla="*/ 1883 w 5070"/>
                <a:gd name="T45" fmla="*/ 3848 h 4591"/>
                <a:gd name="T46" fmla="*/ 2206 w 5070"/>
                <a:gd name="T47" fmla="*/ 4008 h 4591"/>
                <a:gd name="T48" fmla="*/ 2561 w 5070"/>
                <a:gd name="T49" fmla="*/ 4097 h 4591"/>
                <a:gd name="T50" fmla="*/ 2939 w 5070"/>
                <a:gd name="T51" fmla="*/ 4111 h 4591"/>
                <a:gd name="T52" fmla="*/ 3307 w 5070"/>
                <a:gd name="T53" fmla="*/ 4045 h 4591"/>
                <a:gd name="T54" fmla="*/ 3642 w 5070"/>
                <a:gd name="T55" fmla="*/ 3906 h 4591"/>
                <a:gd name="T56" fmla="*/ 3941 w 5070"/>
                <a:gd name="T57" fmla="*/ 3705 h 4591"/>
                <a:gd name="T58" fmla="*/ 4193 w 5070"/>
                <a:gd name="T59" fmla="*/ 3448 h 4591"/>
                <a:gd name="T60" fmla="*/ 4392 w 5070"/>
                <a:gd name="T61" fmla="*/ 3143 h 4591"/>
                <a:gd name="T62" fmla="*/ 4527 w 5070"/>
                <a:gd name="T63" fmla="*/ 2798 h 4591"/>
                <a:gd name="T64" fmla="*/ 4591 w 5070"/>
                <a:gd name="T65" fmla="*/ 2425 h 4591"/>
                <a:gd name="T66" fmla="*/ 4578 w 5070"/>
                <a:gd name="T67" fmla="*/ 2037 h 4591"/>
                <a:gd name="T68" fmla="*/ 4488 w 5070"/>
                <a:gd name="T69" fmla="*/ 1672 h 4591"/>
                <a:gd name="T70" fmla="*/ 4332 w 5070"/>
                <a:gd name="T71" fmla="*/ 1341 h 4591"/>
                <a:gd name="T72" fmla="*/ 4115 w 5070"/>
                <a:gd name="T73" fmla="*/ 1051 h 4591"/>
                <a:gd name="T74" fmla="*/ 3847 w 5070"/>
                <a:gd name="T75" fmla="*/ 812 h 4591"/>
                <a:gd name="T76" fmla="*/ 3535 w 5070"/>
                <a:gd name="T77" fmla="*/ 630 h 4591"/>
                <a:gd name="T78" fmla="*/ 3187 w 5070"/>
                <a:gd name="T79" fmla="*/ 515 h 4591"/>
                <a:gd name="T80" fmla="*/ 2813 w 5070"/>
                <a:gd name="T81" fmla="*/ 475 h 4591"/>
                <a:gd name="T82" fmla="*/ 2430 w 5070"/>
                <a:gd name="T83" fmla="*/ 517 h 4591"/>
                <a:gd name="T84" fmla="*/ 2075 w 5070"/>
                <a:gd name="T85" fmla="*/ 637 h 4591"/>
                <a:gd name="T86" fmla="*/ 1760 w 5070"/>
                <a:gd name="T87" fmla="*/ 826 h 4591"/>
                <a:gd name="T88" fmla="*/ 1489 w 5070"/>
                <a:gd name="T89" fmla="*/ 1077 h 4591"/>
                <a:gd name="T90" fmla="*/ 1272 w 5070"/>
                <a:gd name="T91" fmla="*/ 1378 h 4591"/>
                <a:gd name="T92" fmla="*/ 1120 w 5070"/>
                <a:gd name="T93" fmla="*/ 1721 h 4591"/>
                <a:gd name="T94" fmla="*/ 1040 w 5070"/>
                <a:gd name="T95" fmla="*/ 2100 h 4591"/>
                <a:gd name="T96" fmla="*/ 791 w 5070"/>
                <a:gd name="T97" fmla="*/ 3095 h 4591"/>
                <a:gd name="T98" fmla="*/ 566 w 5070"/>
                <a:gd name="T99" fmla="*/ 2071 h 4591"/>
                <a:gd name="T100" fmla="*/ 646 w 5070"/>
                <a:gd name="T101" fmla="*/ 1648 h 4591"/>
                <a:gd name="T102" fmla="*/ 798 w 5070"/>
                <a:gd name="T103" fmla="*/ 1257 h 4591"/>
                <a:gd name="T104" fmla="*/ 1017 w 5070"/>
                <a:gd name="T105" fmla="*/ 904 h 4591"/>
                <a:gd name="T106" fmla="*/ 1292 w 5070"/>
                <a:gd name="T107" fmla="*/ 598 h 4591"/>
                <a:gd name="T108" fmla="*/ 1617 w 5070"/>
                <a:gd name="T109" fmla="*/ 347 h 4591"/>
                <a:gd name="T110" fmla="*/ 1983 w 5070"/>
                <a:gd name="T111" fmla="*/ 160 h 4591"/>
                <a:gd name="T112" fmla="*/ 2384 w 5070"/>
                <a:gd name="T113" fmla="*/ 40 h 4591"/>
                <a:gd name="T114" fmla="*/ 2813 w 5070"/>
                <a:gd name="T115" fmla="*/ 0 h 4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70" h="4591">
                  <a:moveTo>
                    <a:pt x="2813" y="0"/>
                  </a:moveTo>
                  <a:lnTo>
                    <a:pt x="2961" y="4"/>
                  </a:lnTo>
                  <a:lnTo>
                    <a:pt x="3107" y="18"/>
                  </a:lnTo>
                  <a:lnTo>
                    <a:pt x="3250" y="43"/>
                  </a:lnTo>
                  <a:lnTo>
                    <a:pt x="3390" y="75"/>
                  </a:lnTo>
                  <a:lnTo>
                    <a:pt x="3527" y="117"/>
                  </a:lnTo>
                  <a:lnTo>
                    <a:pt x="3659" y="166"/>
                  </a:lnTo>
                  <a:lnTo>
                    <a:pt x="3787" y="224"/>
                  </a:lnTo>
                  <a:lnTo>
                    <a:pt x="3912" y="289"/>
                  </a:lnTo>
                  <a:lnTo>
                    <a:pt x="4032" y="361"/>
                  </a:lnTo>
                  <a:lnTo>
                    <a:pt x="4147" y="443"/>
                  </a:lnTo>
                  <a:lnTo>
                    <a:pt x="4256" y="529"/>
                  </a:lnTo>
                  <a:lnTo>
                    <a:pt x="4359" y="623"/>
                  </a:lnTo>
                  <a:lnTo>
                    <a:pt x="4458" y="723"/>
                  </a:lnTo>
                  <a:lnTo>
                    <a:pt x="4550" y="827"/>
                  </a:lnTo>
                  <a:lnTo>
                    <a:pt x="4635" y="940"/>
                  </a:lnTo>
                  <a:lnTo>
                    <a:pt x="4713" y="1055"/>
                  </a:lnTo>
                  <a:lnTo>
                    <a:pt x="4785" y="1177"/>
                  </a:lnTo>
                  <a:lnTo>
                    <a:pt x="4850" y="1303"/>
                  </a:lnTo>
                  <a:lnTo>
                    <a:pt x="4907" y="1434"/>
                  </a:lnTo>
                  <a:lnTo>
                    <a:pt x="4956" y="1569"/>
                  </a:lnTo>
                  <a:lnTo>
                    <a:pt x="4996" y="1708"/>
                  </a:lnTo>
                  <a:lnTo>
                    <a:pt x="5028" y="1851"/>
                  </a:lnTo>
                  <a:lnTo>
                    <a:pt x="5051" y="1995"/>
                  </a:lnTo>
                  <a:lnTo>
                    <a:pt x="5065" y="2145"/>
                  </a:lnTo>
                  <a:lnTo>
                    <a:pt x="5070" y="2295"/>
                  </a:lnTo>
                  <a:lnTo>
                    <a:pt x="5065" y="2446"/>
                  </a:lnTo>
                  <a:lnTo>
                    <a:pt x="5051" y="2594"/>
                  </a:lnTo>
                  <a:lnTo>
                    <a:pt x="5028" y="2740"/>
                  </a:lnTo>
                  <a:lnTo>
                    <a:pt x="4996" y="2882"/>
                  </a:lnTo>
                  <a:lnTo>
                    <a:pt x="4956" y="3020"/>
                  </a:lnTo>
                  <a:lnTo>
                    <a:pt x="4907" y="3155"/>
                  </a:lnTo>
                  <a:lnTo>
                    <a:pt x="4850" y="3286"/>
                  </a:lnTo>
                  <a:lnTo>
                    <a:pt x="4785" y="3412"/>
                  </a:lnTo>
                  <a:lnTo>
                    <a:pt x="4713" y="3534"/>
                  </a:lnTo>
                  <a:lnTo>
                    <a:pt x="4635" y="3651"/>
                  </a:lnTo>
                  <a:lnTo>
                    <a:pt x="4550" y="3762"/>
                  </a:lnTo>
                  <a:lnTo>
                    <a:pt x="4458" y="3868"/>
                  </a:lnTo>
                  <a:lnTo>
                    <a:pt x="4359" y="3968"/>
                  </a:lnTo>
                  <a:lnTo>
                    <a:pt x="4256" y="4060"/>
                  </a:lnTo>
                  <a:lnTo>
                    <a:pt x="4147" y="4148"/>
                  </a:lnTo>
                  <a:lnTo>
                    <a:pt x="4032" y="4228"/>
                  </a:lnTo>
                  <a:lnTo>
                    <a:pt x="3912" y="4300"/>
                  </a:lnTo>
                  <a:lnTo>
                    <a:pt x="3787" y="4366"/>
                  </a:lnTo>
                  <a:lnTo>
                    <a:pt x="3659" y="4423"/>
                  </a:lnTo>
                  <a:lnTo>
                    <a:pt x="3527" y="4474"/>
                  </a:lnTo>
                  <a:lnTo>
                    <a:pt x="3390" y="4516"/>
                  </a:lnTo>
                  <a:lnTo>
                    <a:pt x="3250" y="4548"/>
                  </a:lnTo>
                  <a:lnTo>
                    <a:pt x="3107" y="4571"/>
                  </a:lnTo>
                  <a:lnTo>
                    <a:pt x="2961" y="4586"/>
                  </a:lnTo>
                  <a:lnTo>
                    <a:pt x="2813" y="4591"/>
                  </a:lnTo>
                  <a:lnTo>
                    <a:pt x="2666" y="4586"/>
                  </a:lnTo>
                  <a:lnTo>
                    <a:pt x="2520" y="4571"/>
                  </a:lnTo>
                  <a:lnTo>
                    <a:pt x="2378" y="4548"/>
                  </a:lnTo>
                  <a:lnTo>
                    <a:pt x="2240" y="4516"/>
                  </a:lnTo>
                  <a:lnTo>
                    <a:pt x="2103" y="4476"/>
                  </a:lnTo>
                  <a:lnTo>
                    <a:pt x="1972" y="4426"/>
                  </a:lnTo>
                  <a:lnTo>
                    <a:pt x="1843" y="4369"/>
                  </a:lnTo>
                  <a:lnTo>
                    <a:pt x="1720" y="4305"/>
                  </a:lnTo>
                  <a:lnTo>
                    <a:pt x="1600" y="4232"/>
                  </a:lnTo>
                  <a:lnTo>
                    <a:pt x="1486" y="4152"/>
                  </a:lnTo>
                  <a:lnTo>
                    <a:pt x="1377" y="4066"/>
                  </a:lnTo>
                  <a:lnTo>
                    <a:pt x="1274" y="3974"/>
                  </a:lnTo>
                  <a:lnTo>
                    <a:pt x="1175" y="3876"/>
                  </a:lnTo>
                  <a:lnTo>
                    <a:pt x="1515" y="3543"/>
                  </a:lnTo>
                  <a:lnTo>
                    <a:pt x="1600" y="3628"/>
                  </a:lnTo>
                  <a:lnTo>
                    <a:pt x="1689" y="3708"/>
                  </a:lnTo>
                  <a:lnTo>
                    <a:pt x="1783" y="3782"/>
                  </a:lnTo>
                  <a:lnTo>
                    <a:pt x="1883" y="3848"/>
                  </a:lnTo>
                  <a:lnTo>
                    <a:pt x="1986" y="3908"/>
                  </a:lnTo>
                  <a:lnTo>
                    <a:pt x="2093" y="3962"/>
                  </a:lnTo>
                  <a:lnTo>
                    <a:pt x="2206" y="4008"/>
                  </a:lnTo>
                  <a:lnTo>
                    <a:pt x="2321" y="4045"/>
                  </a:lnTo>
                  <a:lnTo>
                    <a:pt x="2440" y="4076"/>
                  </a:lnTo>
                  <a:lnTo>
                    <a:pt x="2561" y="4097"/>
                  </a:lnTo>
                  <a:lnTo>
                    <a:pt x="2686" y="4111"/>
                  </a:lnTo>
                  <a:lnTo>
                    <a:pt x="2813" y="4116"/>
                  </a:lnTo>
                  <a:lnTo>
                    <a:pt x="2939" y="4111"/>
                  </a:lnTo>
                  <a:lnTo>
                    <a:pt x="3066" y="4097"/>
                  </a:lnTo>
                  <a:lnTo>
                    <a:pt x="3187" y="4076"/>
                  </a:lnTo>
                  <a:lnTo>
                    <a:pt x="3307" y="4045"/>
                  </a:lnTo>
                  <a:lnTo>
                    <a:pt x="3422" y="4006"/>
                  </a:lnTo>
                  <a:lnTo>
                    <a:pt x="3535" y="3960"/>
                  </a:lnTo>
                  <a:lnTo>
                    <a:pt x="3642" y="3906"/>
                  </a:lnTo>
                  <a:lnTo>
                    <a:pt x="3747" y="3846"/>
                  </a:lnTo>
                  <a:lnTo>
                    <a:pt x="3847" y="3779"/>
                  </a:lnTo>
                  <a:lnTo>
                    <a:pt x="3941" y="3705"/>
                  </a:lnTo>
                  <a:lnTo>
                    <a:pt x="4030" y="3625"/>
                  </a:lnTo>
                  <a:lnTo>
                    <a:pt x="4115" y="3539"/>
                  </a:lnTo>
                  <a:lnTo>
                    <a:pt x="4193" y="3448"/>
                  </a:lnTo>
                  <a:lnTo>
                    <a:pt x="4265" y="3351"/>
                  </a:lnTo>
                  <a:lnTo>
                    <a:pt x="4332" y="3249"/>
                  </a:lnTo>
                  <a:lnTo>
                    <a:pt x="4392" y="3143"/>
                  </a:lnTo>
                  <a:lnTo>
                    <a:pt x="4444" y="3032"/>
                  </a:lnTo>
                  <a:lnTo>
                    <a:pt x="4488" y="2917"/>
                  </a:lnTo>
                  <a:lnTo>
                    <a:pt x="4527" y="2798"/>
                  </a:lnTo>
                  <a:lnTo>
                    <a:pt x="4556" y="2677"/>
                  </a:lnTo>
                  <a:lnTo>
                    <a:pt x="4578" y="2552"/>
                  </a:lnTo>
                  <a:lnTo>
                    <a:pt x="4591" y="2425"/>
                  </a:lnTo>
                  <a:lnTo>
                    <a:pt x="4596" y="2295"/>
                  </a:lnTo>
                  <a:lnTo>
                    <a:pt x="4591" y="2165"/>
                  </a:lnTo>
                  <a:lnTo>
                    <a:pt x="4578" y="2037"/>
                  </a:lnTo>
                  <a:lnTo>
                    <a:pt x="4556" y="1912"/>
                  </a:lnTo>
                  <a:lnTo>
                    <a:pt x="4527" y="1791"/>
                  </a:lnTo>
                  <a:lnTo>
                    <a:pt x="4488" y="1672"/>
                  </a:lnTo>
                  <a:lnTo>
                    <a:pt x="4444" y="1558"/>
                  </a:lnTo>
                  <a:lnTo>
                    <a:pt x="4392" y="1448"/>
                  </a:lnTo>
                  <a:lnTo>
                    <a:pt x="4332" y="1341"/>
                  </a:lnTo>
                  <a:lnTo>
                    <a:pt x="4265" y="1240"/>
                  </a:lnTo>
                  <a:lnTo>
                    <a:pt x="4193" y="1143"/>
                  </a:lnTo>
                  <a:lnTo>
                    <a:pt x="4115" y="1051"/>
                  </a:lnTo>
                  <a:lnTo>
                    <a:pt x="4030" y="966"/>
                  </a:lnTo>
                  <a:lnTo>
                    <a:pt x="3941" y="886"/>
                  </a:lnTo>
                  <a:lnTo>
                    <a:pt x="3847" y="812"/>
                  </a:lnTo>
                  <a:lnTo>
                    <a:pt x="3747" y="744"/>
                  </a:lnTo>
                  <a:lnTo>
                    <a:pt x="3642" y="683"/>
                  </a:lnTo>
                  <a:lnTo>
                    <a:pt x="3535" y="630"/>
                  </a:lnTo>
                  <a:lnTo>
                    <a:pt x="3422" y="584"/>
                  </a:lnTo>
                  <a:lnTo>
                    <a:pt x="3307" y="546"/>
                  </a:lnTo>
                  <a:lnTo>
                    <a:pt x="3187" y="515"/>
                  </a:lnTo>
                  <a:lnTo>
                    <a:pt x="3066" y="492"/>
                  </a:lnTo>
                  <a:lnTo>
                    <a:pt x="2939" y="480"/>
                  </a:lnTo>
                  <a:lnTo>
                    <a:pt x="2813" y="475"/>
                  </a:lnTo>
                  <a:lnTo>
                    <a:pt x="2683" y="480"/>
                  </a:lnTo>
                  <a:lnTo>
                    <a:pt x="2555" y="494"/>
                  </a:lnTo>
                  <a:lnTo>
                    <a:pt x="2430" y="517"/>
                  </a:lnTo>
                  <a:lnTo>
                    <a:pt x="2309" y="549"/>
                  </a:lnTo>
                  <a:lnTo>
                    <a:pt x="2190" y="589"/>
                  </a:lnTo>
                  <a:lnTo>
                    <a:pt x="2075" y="637"/>
                  </a:lnTo>
                  <a:lnTo>
                    <a:pt x="1966" y="692"/>
                  </a:lnTo>
                  <a:lnTo>
                    <a:pt x="1860" y="757"/>
                  </a:lnTo>
                  <a:lnTo>
                    <a:pt x="1760" y="826"/>
                  </a:lnTo>
                  <a:lnTo>
                    <a:pt x="1663" y="903"/>
                  </a:lnTo>
                  <a:lnTo>
                    <a:pt x="1574" y="987"/>
                  </a:lnTo>
                  <a:lnTo>
                    <a:pt x="1489" y="1077"/>
                  </a:lnTo>
                  <a:lnTo>
                    <a:pt x="1411" y="1172"/>
                  </a:lnTo>
                  <a:lnTo>
                    <a:pt x="1338" y="1272"/>
                  </a:lnTo>
                  <a:lnTo>
                    <a:pt x="1272" y="1378"/>
                  </a:lnTo>
                  <a:lnTo>
                    <a:pt x="1214" y="1489"/>
                  </a:lnTo>
                  <a:lnTo>
                    <a:pt x="1163" y="1603"/>
                  </a:lnTo>
                  <a:lnTo>
                    <a:pt x="1120" y="1721"/>
                  </a:lnTo>
                  <a:lnTo>
                    <a:pt x="1084" y="1844"/>
                  </a:lnTo>
                  <a:lnTo>
                    <a:pt x="1058" y="1971"/>
                  </a:lnTo>
                  <a:lnTo>
                    <a:pt x="1040" y="2100"/>
                  </a:lnTo>
                  <a:lnTo>
                    <a:pt x="1031" y="2232"/>
                  </a:lnTo>
                  <a:lnTo>
                    <a:pt x="1580" y="2249"/>
                  </a:lnTo>
                  <a:lnTo>
                    <a:pt x="791" y="3095"/>
                  </a:lnTo>
                  <a:lnTo>
                    <a:pt x="0" y="2200"/>
                  </a:lnTo>
                  <a:lnTo>
                    <a:pt x="557" y="2217"/>
                  </a:lnTo>
                  <a:lnTo>
                    <a:pt x="566" y="2071"/>
                  </a:lnTo>
                  <a:lnTo>
                    <a:pt x="585" y="1926"/>
                  </a:lnTo>
                  <a:lnTo>
                    <a:pt x="611" y="1784"/>
                  </a:lnTo>
                  <a:lnTo>
                    <a:pt x="646" y="1648"/>
                  </a:lnTo>
                  <a:lnTo>
                    <a:pt x="689" y="1514"/>
                  </a:lnTo>
                  <a:lnTo>
                    <a:pt x="740" y="1383"/>
                  </a:lnTo>
                  <a:lnTo>
                    <a:pt x="798" y="1257"/>
                  </a:lnTo>
                  <a:lnTo>
                    <a:pt x="864" y="1134"/>
                  </a:lnTo>
                  <a:lnTo>
                    <a:pt x="937" y="1017"/>
                  </a:lnTo>
                  <a:lnTo>
                    <a:pt x="1017" y="904"/>
                  </a:lnTo>
                  <a:lnTo>
                    <a:pt x="1103" y="797"/>
                  </a:lnTo>
                  <a:lnTo>
                    <a:pt x="1194" y="695"/>
                  </a:lnTo>
                  <a:lnTo>
                    <a:pt x="1292" y="598"/>
                  </a:lnTo>
                  <a:lnTo>
                    <a:pt x="1395" y="509"/>
                  </a:lnTo>
                  <a:lnTo>
                    <a:pt x="1503" y="424"/>
                  </a:lnTo>
                  <a:lnTo>
                    <a:pt x="1617" y="347"/>
                  </a:lnTo>
                  <a:lnTo>
                    <a:pt x="1734" y="278"/>
                  </a:lnTo>
                  <a:lnTo>
                    <a:pt x="1857" y="215"/>
                  </a:lnTo>
                  <a:lnTo>
                    <a:pt x="1983" y="160"/>
                  </a:lnTo>
                  <a:lnTo>
                    <a:pt x="2113" y="112"/>
                  </a:lnTo>
                  <a:lnTo>
                    <a:pt x="2247" y="72"/>
                  </a:lnTo>
                  <a:lnTo>
                    <a:pt x="2384" y="40"/>
                  </a:lnTo>
                  <a:lnTo>
                    <a:pt x="2524" y="18"/>
                  </a:lnTo>
                  <a:lnTo>
                    <a:pt x="2667" y="4"/>
                  </a:lnTo>
                  <a:lnTo>
                    <a:pt x="2813" y="0"/>
                  </a:lnTo>
                  <a:close/>
                </a:path>
              </a:pathLst>
            </a:custGeom>
            <a:solidFill>
              <a:srgbClr val="FFFFFF"/>
            </a:solidFill>
            <a:ln w="0">
              <a:noFill/>
              <a:prstDash val="solid"/>
              <a:round/>
              <a:headEnd/>
              <a:tailEnd/>
            </a:ln>
          </p:spPr>
          <p:txBody>
            <a:bodyPr vert="horz" wrap="none" lIns="91440" tIns="45720" rIns="91440" bIns="45720" numCol="1" anchor="t" anchorCtr="0" compatLnSpc="1">
              <a:prstTxWarp prst="textNoShape">
                <a:avLst/>
              </a:prstTxWarp>
              <a:noAutofit/>
            </a:bodyPr>
            <a:lstStyle/>
            <a:p>
              <a:pPr algn="ctr" defTabSz="914400" fontAlgn="auto">
                <a:spcBef>
                  <a:spcPts val="0"/>
                </a:spcBef>
                <a:spcAft>
                  <a:spcPts val="0"/>
                </a:spcAft>
                <a:defRPr/>
              </a:pPr>
              <a:endParaRPr lang="en-US" kern="0" smtClean="0">
                <a:solidFill>
                  <a:srgbClr val="FFFFFF"/>
                </a:solidFill>
                <a:latin typeface="MS PGothic" charset="-128"/>
                <a:ea typeface="MS PGothic" charset="-128"/>
                <a:cs typeface="MS PGothic" charset="-128"/>
              </a:endParaRPr>
            </a:p>
          </p:txBody>
        </p:sp>
        <p:sp>
          <p:nvSpPr>
            <p:cNvPr id="237" name="Freeform 7"/>
            <p:cNvSpPr>
              <a:spLocks/>
            </p:cNvSpPr>
            <p:nvPr/>
          </p:nvSpPr>
          <p:spPr bwMode="auto">
            <a:xfrm>
              <a:off x="4359947" y="3947720"/>
              <a:ext cx="158084" cy="408590"/>
            </a:xfrm>
            <a:custGeom>
              <a:avLst/>
              <a:gdLst>
                <a:gd name="T0" fmla="*/ 112 w 888"/>
                <a:gd name="T1" fmla="*/ 0 h 2290"/>
                <a:gd name="T2" fmla="*/ 138 w 888"/>
                <a:gd name="T3" fmla="*/ 5 h 2290"/>
                <a:gd name="T4" fmla="*/ 162 w 888"/>
                <a:gd name="T5" fmla="*/ 17 h 2290"/>
                <a:gd name="T6" fmla="*/ 178 w 888"/>
                <a:gd name="T7" fmla="*/ 34 h 2290"/>
                <a:gd name="T8" fmla="*/ 191 w 888"/>
                <a:gd name="T9" fmla="*/ 57 h 2290"/>
                <a:gd name="T10" fmla="*/ 195 w 888"/>
                <a:gd name="T11" fmla="*/ 83 h 2290"/>
                <a:gd name="T12" fmla="*/ 248 w 888"/>
                <a:gd name="T13" fmla="*/ 1452 h 2290"/>
                <a:gd name="T14" fmla="*/ 858 w 888"/>
                <a:gd name="T15" fmla="*/ 2142 h 2290"/>
                <a:gd name="T16" fmla="*/ 858 w 888"/>
                <a:gd name="T17" fmla="*/ 2142 h 2290"/>
                <a:gd name="T18" fmla="*/ 874 w 888"/>
                <a:gd name="T19" fmla="*/ 2160 h 2290"/>
                <a:gd name="T20" fmla="*/ 885 w 888"/>
                <a:gd name="T21" fmla="*/ 2182 h 2290"/>
                <a:gd name="T22" fmla="*/ 888 w 888"/>
                <a:gd name="T23" fmla="*/ 2206 h 2290"/>
                <a:gd name="T24" fmla="*/ 883 w 888"/>
                <a:gd name="T25" fmla="*/ 2233 h 2290"/>
                <a:gd name="T26" fmla="*/ 872 w 888"/>
                <a:gd name="T27" fmla="*/ 2256 h 2290"/>
                <a:gd name="T28" fmla="*/ 854 w 888"/>
                <a:gd name="T29" fmla="*/ 2274 h 2290"/>
                <a:gd name="T30" fmla="*/ 831 w 888"/>
                <a:gd name="T31" fmla="*/ 2285 h 2290"/>
                <a:gd name="T32" fmla="*/ 805 w 888"/>
                <a:gd name="T33" fmla="*/ 2290 h 2290"/>
                <a:gd name="T34" fmla="*/ 781 w 888"/>
                <a:gd name="T35" fmla="*/ 2286 h 2290"/>
                <a:gd name="T36" fmla="*/ 760 w 888"/>
                <a:gd name="T37" fmla="*/ 2276 h 2290"/>
                <a:gd name="T38" fmla="*/ 760 w 888"/>
                <a:gd name="T39" fmla="*/ 2277 h 2290"/>
                <a:gd name="T40" fmla="*/ 760 w 888"/>
                <a:gd name="T41" fmla="*/ 2276 h 2290"/>
                <a:gd name="T42" fmla="*/ 751 w 888"/>
                <a:gd name="T43" fmla="*/ 2269 h 2290"/>
                <a:gd name="T44" fmla="*/ 743 w 888"/>
                <a:gd name="T45" fmla="*/ 2262 h 2290"/>
                <a:gd name="T46" fmla="*/ 737 w 888"/>
                <a:gd name="T47" fmla="*/ 2254 h 2290"/>
                <a:gd name="T48" fmla="*/ 78 w 888"/>
                <a:gd name="T49" fmla="*/ 1623 h 2290"/>
                <a:gd name="T50" fmla="*/ 52 w 888"/>
                <a:gd name="T51" fmla="*/ 1608 h 2290"/>
                <a:gd name="T52" fmla="*/ 31 w 888"/>
                <a:gd name="T53" fmla="*/ 1586 h 2290"/>
                <a:gd name="T54" fmla="*/ 14 w 888"/>
                <a:gd name="T55" fmla="*/ 1562 h 2290"/>
                <a:gd name="T56" fmla="*/ 3 w 888"/>
                <a:gd name="T57" fmla="*/ 1534 h 2290"/>
                <a:gd name="T58" fmla="*/ 0 w 888"/>
                <a:gd name="T59" fmla="*/ 1505 h 2290"/>
                <a:gd name="T60" fmla="*/ 28 w 888"/>
                <a:gd name="T61" fmla="*/ 83 h 2290"/>
                <a:gd name="T62" fmla="*/ 32 w 888"/>
                <a:gd name="T63" fmla="*/ 57 h 2290"/>
                <a:gd name="T64" fmla="*/ 45 w 888"/>
                <a:gd name="T65" fmla="*/ 34 h 2290"/>
                <a:gd name="T66" fmla="*/ 63 w 888"/>
                <a:gd name="T67" fmla="*/ 17 h 2290"/>
                <a:gd name="T68" fmla="*/ 86 w 888"/>
                <a:gd name="T69" fmla="*/ 5 h 2290"/>
                <a:gd name="T70" fmla="*/ 112 w 888"/>
                <a:gd name="T71" fmla="*/ 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8" h="2290">
                  <a:moveTo>
                    <a:pt x="112" y="0"/>
                  </a:moveTo>
                  <a:lnTo>
                    <a:pt x="138" y="5"/>
                  </a:lnTo>
                  <a:lnTo>
                    <a:pt x="162" y="17"/>
                  </a:lnTo>
                  <a:lnTo>
                    <a:pt x="178" y="34"/>
                  </a:lnTo>
                  <a:lnTo>
                    <a:pt x="191" y="57"/>
                  </a:lnTo>
                  <a:lnTo>
                    <a:pt x="195" y="83"/>
                  </a:lnTo>
                  <a:lnTo>
                    <a:pt x="248" y="1452"/>
                  </a:lnTo>
                  <a:lnTo>
                    <a:pt x="858" y="2142"/>
                  </a:lnTo>
                  <a:lnTo>
                    <a:pt x="858" y="2142"/>
                  </a:lnTo>
                  <a:lnTo>
                    <a:pt x="874" y="2160"/>
                  </a:lnTo>
                  <a:lnTo>
                    <a:pt x="885" y="2182"/>
                  </a:lnTo>
                  <a:lnTo>
                    <a:pt x="888" y="2206"/>
                  </a:lnTo>
                  <a:lnTo>
                    <a:pt x="883" y="2233"/>
                  </a:lnTo>
                  <a:lnTo>
                    <a:pt x="872" y="2256"/>
                  </a:lnTo>
                  <a:lnTo>
                    <a:pt x="854" y="2274"/>
                  </a:lnTo>
                  <a:lnTo>
                    <a:pt x="831" y="2285"/>
                  </a:lnTo>
                  <a:lnTo>
                    <a:pt x="805" y="2290"/>
                  </a:lnTo>
                  <a:lnTo>
                    <a:pt x="781" y="2286"/>
                  </a:lnTo>
                  <a:lnTo>
                    <a:pt x="760" y="2276"/>
                  </a:lnTo>
                  <a:lnTo>
                    <a:pt x="760" y="2277"/>
                  </a:lnTo>
                  <a:lnTo>
                    <a:pt x="760" y="2276"/>
                  </a:lnTo>
                  <a:lnTo>
                    <a:pt x="751" y="2269"/>
                  </a:lnTo>
                  <a:lnTo>
                    <a:pt x="743" y="2262"/>
                  </a:lnTo>
                  <a:lnTo>
                    <a:pt x="737" y="2254"/>
                  </a:lnTo>
                  <a:lnTo>
                    <a:pt x="78" y="1623"/>
                  </a:lnTo>
                  <a:lnTo>
                    <a:pt x="52" y="1608"/>
                  </a:lnTo>
                  <a:lnTo>
                    <a:pt x="31" y="1586"/>
                  </a:lnTo>
                  <a:lnTo>
                    <a:pt x="14" y="1562"/>
                  </a:lnTo>
                  <a:lnTo>
                    <a:pt x="3" y="1534"/>
                  </a:lnTo>
                  <a:lnTo>
                    <a:pt x="0" y="1505"/>
                  </a:lnTo>
                  <a:lnTo>
                    <a:pt x="28" y="83"/>
                  </a:lnTo>
                  <a:lnTo>
                    <a:pt x="32" y="57"/>
                  </a:lnTo>
                  <a:lnTo>
                    <a:pt x="45" y="34"/>
                  </a:lnTo>
                  <a:lnTo>
                    <a:pt x="63" y="17"/>
                  </a:lnTo>
                  <a:lnTo>
                    <a:pt x="86" y="5"/>
                  </a:lnTo>
                  <a:lnTo>
                    <a:pt x="112" y="0"/>
                  </a:lnTo>
                  <a:close/>
                </a:path>
              </a:pathLst>
            </a:custGeom>
            <a:solidFill>
              <a:srgbClr val="FFFFFF"/>
            </a:solidFill>
            <a:ln w="0">
              <a:noFill/>
              <a:prstDash val="solid"/>
              <a:round/>
              <a:headEnd/>
              <a:tailEnd/>
            </a:ln>
          </p:spPr>
          <p:txBody>
            <a:bodyPr vert="horz" wrap="none" lIns="91440" tIns="45720" rIns="91440" bIns="45720" numCol="1" anchor="t" anchorCtr="0" compatLnSpc="1">
              <a:prstTxWarp prst="textNoShape">
                <a:avLst/>
              </a:prstTxWarp>
              <a:noAutofit/>
            </a:bodyPr>
            <a:lstStyle/>
            <a:p>
              <a:pPr algn="ctr" defTabSz="914400" fontAlgn="auto">
                <a:spcBef>
                  <a:spcPts val="0"/>
                </a:spcBef>
                <a:spcAft>
                  <a:spcPts val="0"/>
                </a:spcAft>
                <a:defRPr/>
              </a:pPr>
              <a:endParaRPr lang="en-US" kern="0" smtClean="0">
                <a:solidFill>
                  <a:srgbClr val="FFFFFF"/>
                </a:solidFill>
                <a:latin typeface="MS PGothic" charset="-128"/>
                <a:ea typeface="MS PGothic" charset="-128"/>
                <a:cs typeface="MS PGothic" charset="-128"/>
              </a:endParaRPr>
            </a:p>
          </p:txBody>
        </p:sp>
      </p:grpSp>
    </p:spTree>
    <p:extLst>
      <p:ext uri="{BB962C8B-B14F-4D97-AF65-F5344CB8AC3E}">
        <p14:creationId xmlns:p14="http://schemas.microsoft.com/office/powerpoint/2010/main" val="65530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1"/>
          </p:nvPr>
        </p:nvSpPr>
        <p:spPr/>
        <p:txBody>
          <a:bodyPr>
            <a:normAutofit fontScale="92500" lnSpcReduction="10000"/>
          </a:bodyPr>
          <a:lstStyle/>
          <a:p>
            <a:r>
              <a:rPr lang="en-US" altLang="ja-JP" dirty="0">
                <a:latin typeface="MS PGothic" charset="-128"/>
                <a:ea typeface="MS PGothic" charset="-128"/>
                <a:cs typeface="MS PGothic" charset="-128"/>
              </a:rPr>
              <a:t>一度チェックしたハッシュ値をクラウド上で記憶</a:t>
            </a:r>
          </a:p>
          <a:p>
            <a:r>
              <a:rPr lang="ja-JP" altLang="en-US" dirty="0" smtClean="0">
                <a:latin typeface="MS PGothic" charset="-128"/>
                <a:ea typeface="MS PGothic" charset="-128"/>
                <a:cs typeface="MS PGothic" charset="-128"/>
              </a:rPr>
              <a:t>一度検査したファイルが、後</a:t>
            </a:r>
            <a:r>
              <a:rPr lang="ja-JP" altLang="en-US" dirty="0">
                <a:latin typeface="MS PGothic" charset="-128"/>
                <a:ea typeface="MS PGothic" charset="-128"/>
                <a:cs typeface="MS PGothic" charset="-128"/>
              </a:rPr>
              <a:t>からマルウェアと分かることがある</a:t>
            </a:r>
            <a:endParaRPr lang="en-US" altLang="ja-JP" dirty="0">
              <a:latin typeface="MS PGothic" charset="-128"/>
              <a:ea typeface="MS PGothic" charset="-128"/>
              <a:cs typeface="MS PGothic" charset="-128"/>
            </a:endParaRPr>
          </a:p>
          <a:p>
            <a:r>
              <a:rPr lang="en-US" altLang="ja-JP" dirty="0">
                <a:latin typeface="MS PGothic" charset="-128"/>
                <a:ea typeface="MS PGothic" charset="-128"/>
                <a:cs typeface="MS PGothic" charset="-128"/>
              </a:rPr>
              <a:t>このハッシュ値の属性が変化してマルウェア判定になった場合、自動的に該当ファイルを</a:t>
            </a:r>
            <a:r>
              <a:rPr lang="ja-JP" altLang="en-US" dirty="0">
                <a:latin typeface="MS PGothic" charset="-128"/>
                <a:ea typeface="MS PGothic" charset="-128"/>
                <a:cs typeface="MS PGothic" charset="-128"/>
              </a:rPr>
              <a:t>暗号化された領域へ</a:t>
            </a:r>
            <a:r>
              <a:rPr lang="en-US" altLang="ja-JP" dirty="0">
                <a:latin typeface="MS PGothic" charset="-128"/>
                <a:ea typeface="MS PGothic" charset="-128"/>
                <a:cs typeface="MS PGothic" charset="-128"/>
              </a:rPr>
              <a:t>隔離する</a:t>
            </a:r>
          </a:p>
          <a:p>
            <a:r>
              <a:rPr lang="ja-JP" altLang="en-US" dirty="0">
                <a:latin typeface="MS PGothic" charset="-128"/>
                <a:ea typeface="MS PGothic" charset="-128"/>
                <a:cs typeface="MS PGothic" charset="-128"/>
              </a:rPr>
              <a:t>定期的な</a:t>
            </a:r>
            <a:r>
              <a:rPr lang="ja-JP" altLang="en-US" dirty="0" smtClean="0">
                <a:latin typeface="MS PGothic" charset="-128"/>
                <a:ea typeface="MS PGothic" charset="-128"/>
                <a:cs typeface="MS PGothic" charset="-128"/>
              </a:rPr>
              <a:t>フル</a:t>
            </a:r>
            <a:r>
              <a:rPr lang="en-US" altLang="ja-JP" dirty="0" smtClean="0">
                <a:latin typeface="MS PGothic" charset="-128"/>
                <a:ea typeface="MS PGothic" charset="-128"/>
                <a:cs typeface="MS PGothic" charset="-128"/>
              </a:rPr>
              <a:t> </a:t>
            </a:r>
            <a:r>
              <a:rPr lang="ja-JP" altLang="en-US" dirty="0" smtClean="0">
                <a:latin typeface="MS PGothic" charset="-128"/>
                <a:ea typeface="MS PGothic" charset="-128"/>
                <a:cs typeface="MS PGothic" charset="-128"/>
              </a:rPr>
              <a:t>スキャン</a:t>
            </a:r>
            <a:r>
              <a:rPr lang="ja-JP" altLang="en-US" dirty="0">
                <a:latin typeface="MS PGothic" charset="-128"/>
                <a:ea typeface="MS PGothic" charset="-128"/>
                <a:cs typeface="MS PGothic" charset="-128"/>
              </a:rPr>
              <a:t>をする必要が</a:t>
            </a:r>
            <a:r>
              <a:rPr lang="ja-JP" altLang="en-US" dirty="0" smtClean="0">
                <a:latin typeface="MS PGothic" charset="-128"/>
                <a:ea typeface="MS PGothic" charset="-128"/>
                <a:cs typeface="MS PGothic" charset="-128"/>
              </a:rPr>
              <a:t>無い</a:t>
            </a:r>
            <a:endParaRPr lang="en-US" altLang="ja-JP" dirty="0">
              <a:latin typeface="MS PGothic" charset="-128"/>
              <a:ea typeface="MS PGothic" charset="-128"/>
              <a:cs typeface="MS PGothic" charset="-128"/>
            </a:endParaRPr>
          </a:p>
        </p:txBody>
      </p:sp>
      <p:sp>
        <p:nvSpPr>
          <p:cNvPr id="2" name="タイトル 1"/>
          <p:cNvSpPr>
            <a:spLocks noGrp="1"/>
          </p:cNvSpPr>
          <p:nvPr>
            <p:ph type="title"/>
          </p:nvPr>
        </p:nvSpPr>
        <p:spPr>
          <a:xfrm>
            <a:off x="439495" y="290906"/>
            <a:ext cx="8345488" cy="731837"/>
          </a:xfrm>
        </p:spPr>
        <p:txBody>
          <a:bodyPr/>
          <a:lstStyle/>
          <a:p>
            <a:r>
              <a:rPr kumimoji="1" lang="ja-JP" altLang="en-US" dirty="0" smtClean="0">
                <a:solidFill>
                  <a:schemeClr val="bg1"/>
                </a:solidFill>
                <a:latin typeface="MS PGothic" charset="-128"/>
                <a:ea typeface="MS PGothic" charset="-128"/>
                <a:cs typeface="MS PGothic" charset="-128"/>
              </a:rPr>
              <a:t>クラウド</a:t>
            </a:r>
            <a:r>
              <a:rPr kumimoji="1" lang="en-US" altLang="ja-JP" dirty="0" smtClean="0">
                <a:solidFill>
                  <a:schemeClr val="bg1"/>
                </a:solidFill>
                <a:latin typeface="MS PGothic" charset="-128"/>
                <a:ea typeface="MS PGothic" charset="-128"/>
                <a:cs typeface="MS PGothic" charset="-128"/>
              </a:rPr>
              <a:t> </a:t>
            </a:r>
            <a:r>
              <a:rPr kumimoji="1" lang="ja-JP" altLang="en-US" dirty="0" smtClean="0">
                <a:solidFill>
                  <a:schemeClr val="bg1"/>
                </a:solidFill>
                <a:latin typeface="MS PGothic" charset="-128"/>
                <a:ea typeface="MS PGothic" charset="-128"/>
                <a:cs typeface="MS PGothic" charset="-128"/>
              </a:rPr>
              <a:t>リコール</a:t>
            </a:r>
            <a:endParaRPr kumimoji="1" lang="ja-JP" altLang="en-US" dirty="0">
              <a:solidFill>
                <a:schemeClr val="bg1"/>
              </a:solidFill>
              <a:latin typeface="MS PGothic" charset="-128"/>
              <a:ea typeface="MS PGothic" charset="-128"/>
              <a:cs typeface="MS PGothic" charset="-128"/>
            </a:endParaRPr>
          </a:p>
        </p:txBody>
      </p:sp>
      <p:grpSp>
        <p:nvGrpSpPr>
          <p:cNvPr id="5" name="Group 431"/>
          <p:cNvGrpSpPr>
            <a:grpSpLocks noChangeAspect="1"/>
          </p:cNvGrpSpPr>
          <p:nvPr/>
        </p:nvGrpSpPr>
        <p:grpSpPr>
          <a:xfrm>
            <a:off x="742671" y="3750757"/>
            <a:ext cx="990388" cy="545984"/>
            <a:chOff x="572756" y="4356495"/>
            <a:chExt cx="701979" cy="386989"/>
          </a:xfrm>
        </p:grpSpPr>
        <p:sp>
          <p:nvSpPr>
            <p:cNvPr id="6" name="Freeform 294"/>
            <p:cNvSpPr>
              <a:spLocks noChangeAspect="1"/>
            </p:cNvSpPr>
            <p:nvPr/>
          </p:nvSpPr>
          <p:spPr bwMode="auto">
            <a:xfrm>
              <a:off x="572756" y="4701485"/>
              <a:ext cx="701979" cy="41999"/>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7" name="Freeform 295"/>
            <p:cNvSpPr>
              <a:spLocks noChangeAspect="1" noEditPoints="1"/>
            </p:cNvSpPr>
            <p:nvPr/>
          </p:nvSpPr>
          <p:spPr bwMode="auto">
            <a:xfrm>
              <a:off x="650754" y="4356495"/>
              <a:ext cx="545983" cy="306991"/>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pic>
        <p:nvPicPr>
          <p:cNvPr id="21"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2671" y="1440608"/>
            <a:ext cx="1047863" cy="1047863"/>
          </a:xfrm>
          <a:prstGeom prst="rect">
            <a:avLst/>
          </a:prstGeom>
        </p:spPr>
      </p:pic>
      <p:pic>
        <p:nvPicPr>
          <p:cNvPr id="22"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570" y="1820636"/>
            <a:ext cx="337223" cy="337223"/>
          </a:xfrm>
          <a:prstGeom prst="rect">
            <a:avLst/>
          </a:prstGeom>
        </p:spPr>
      </p:pic>
      <p:grpSp>
        <p:nvGrpSpPr>
          <p:cNvPr id="23" name="Group 149"/>
          <p:cNvGrpSpPr>
            <a:grpSpLocks noChangeAspect="1"/>
          </p:cNvGrpSpPr>
          <p:nvPr/>
        </p:nvGrpSpPr>
        <p:grpSpPr>
          <a:xfrm rot="5400000">
            <a:off x="657633" y="2862310"/>
            <a:ext cx="1160463" cy="493712"/>
            <a:chOff x="7413625" y="908051"/>
            <a:chExt cx="1160463" cy="493712"/>
          </a:xfrm>
        </p:grpSpPr>
        <p:sp>
          <p:nvSpPr>
            <p:cNvPr id="24" name="Freeform 72"/>
            <p:cNvSpPr>
              <a:spLocks noEditPoints="1"/>
            </p:cNvSpPr>
            <p:nvPr/>
          </p:nvSpPr>
          <p:spPr bwMode="auto">
            <a:xfrm>
              <a:off x="7413625" y="1092201"/>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0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61 w 664"/>
                <a:gd name="T27" fmla="*/ 50 h 71"/>
                <a:gd name="T28" fmla="*/ 661 w 664"/>
                <a:gd name="T29" fmla="*/ 50 h 71"/>
                <a:gd name="T30" fmla="*/ 661 w 664"/>
                <a:gd name="T31" fmla="*/ 50 h 71"/>
                <a:gd name="T32" fmla="*/ 661 w 664"/>
                <a:gd name="T33" fmla="*/ 50 h 71"/>
                <a:gd name="T34" fmla="*/ 661 w 664"/>
                <a:gd name="T35" fmla="*/ 50 h 71"/>
                <a:gd name="T36" fmla="*/ 661 w 664"/>
                <a:gd name="T37" fmla="*/ 50 h 71"/>
                <a:gd name="T38" fmla="*/ 661 w 664"/>
                <a:gd name="T39" fmla="*/ 21 h 71"/>
                <a:gd name="T40" fmla="*/ 664 w 664"/>
                <a:gd name="T41" fmla="*/ 36 h 71"/>
                <a:gd name="T42" fmla="*/ 661 w 664"/>
                <a:gd name="T43" fmla="*/ 50 h 71"/>
                <a:gd name="T44" fmla="*/ 664 w 664"/>
                <a:gd name="T45" fmla="*/ 36 h 71"/>
                <a:gd name="T46" fmla="*/ 661 w 664"/>
                <a:gd name="T47" fmla="*/ 21 h 71"/>
                <a:gd name="T48" fmla="*/ 660 w 664"/>
                <a:gd name="T49" fmla="*/ 21 h 71"/>
                <a:gd name="T50" fmla="*/ 660 w 664"/>
                <a:gd name="T51" fmla="*/ 21 h 71"/>
                <a:gd name="T52" fmla="*/ 660 w 664"/>
                <a:gd name="T53" fmla="*/ 21 h 71"/>
                <a:gd name="T54" fmla="*/ 543 w 664"/>
                <a:gd name="T55" fmla="*/ 0 h 71"/>
                <a:gd name="T56" fmla="*/ 35 w 664"/>
                <a:gd name="T57" fmla="*/ 0 h 71"/>
                <a:gd name="T58" fmla="*/ 0 w 664"/>
                <a:gd name="T59" fmla="*/ 36 h 71"/>
                <a:gd name="T60" fmla="*/ 35 w 664"/>
                <a:gd name="T61" fmla="*/ 71 h 71"/>
                <a:gd name="T62" fmla="*/ 543 w 664"/>
                <a:gd name="T63" fmla="*/ 71 h 71"/>
                <a:gd name="T64" fmla="*/ 578 w 664"/>
                <a:gd name="T65" fmla="*/ 36 h 71"/>
                <a:gd name="T66" fmla="*/ 543 w 664"/>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1" y="50"/>
                    <a:pt x="661" y="50"/>
                    <a:pt x="661" y="50"/>
                  </a:cubicBezTo>
                  <a:cubicBezTo>
                    <a:pt x="661" y="50"/>
                    <a:pt x="661" y="50"/>
                    <a:pt x="661" y="50"/>
                  </a:cubicBezTo>
                  <a:moveTo>
                    <a:pt x="661" y="50"/>
                  </a:moveTo>
                  <a:cubicBezTo>
                    <a:pt x="661" y="50"/>
                    <a:pt x="661" y="50"/>
                    <a:pt x="661" y="50"/>
                  </a:cubicBezTo>
                  <a:cubicBezTo>
                    <a:pt x="661" y="50"/>
                    <a:pt x="661" y="50"/>
                    <a:pt x="661" y="50"/>
                  </a:cubicBezTo>
                  <a:moveTo>
                    <a:pt x="661" y="21"/>
                  </a:moveTo>
                  <a:cubicBezTo>
                    <a:pt x="663" y="26"/>
                    <a:pt x="664" y="31"/>
                    <a:pt x="664" y="36"/>
                  </a:cubicBezTo>
                  <a:cubicBezTo>
                    <a:pt x="664" y="41"/>
                    <a:pt x="663" y="45"/>
                    <a:pt x="661" y="50"/>
                  </a:cubicBezTo>
                  <a:cubicBezTo>
                    <a:pt x="663" y="45"/>
                    <a:pt x="664" y="41"/>
                    <a:pt x="664" y="36"/>
                  </a:cubicBezTo>
                  <a:cubicBezTo>
                    <a:pt x="664" y="31"/>
                    <a:pt x="663" y="26"/>
                    <a:pt x="661" y="21"/>
                  </a:cubicBezTo>
                  <a:moveTo>
                    <a:pt x="660" y="21"/>
                  </a:moveTo>
                  <a:cubicBezTo>
                    <a:pt x="660" y="21"/>
                    <a:pt x="660" y="21"/>
                    <a:pt x="660" y="21"/>
                  </a:cubicBezTo>
                  <a:cubicBezTo>
                    <a:pt x="660" y="21"/>
                    <a:pt x="660" y="21"/>
                    <a:pt x="660"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25" name="Freeform 73"/>
            <p:cNvSpPr>
              <a:spLocks/>
            </p:cNvSpPr>
            <p:nvPr/>
          </p:nvSpPr>
          <p:spPr bwMode="auto">
            <a:xfrm>
              <a:off x="8259763" y="908051"/>
              <a:ext cx="295275" cy="203200"/>
            </a:xfrm>
            <a:custGeom>
              <a:avLst/>
              <a:gdLst>
                <a:gd name="T0" fmla="*/ 38 w 169"/>
                <a:gd name="T1" fmla="*/ 0 h 116"/>
                <a:gd name="T2" fmla="*/ 13 w 169"/>
                <a:gd name="T3" fmla="*/ 10 h 116"/>
                <a:gd name="T4" fmla="*/ 13 w 169"/>
                <a:gd name="T5" fmla="*/ 60 h 116"/>
                <a:gd name="T6" fmla="*/ 59 w 169"/>
                <a:gd name="T7" fmla="*/ 105 h 116"/>
                <a:gd name="T8" fmla="*/ 144 w 169"/>
                <a:gd name="T9" fmla="*/ 105 h 116"/>
                <a:gd name="T10" fmla="*/ 144 w 169"/>
                <a:gd name="T11" fmla="*/ 105 h 116"/>
                <a:gd name="T12" fmla="*/ 148 w 169"/>
                <a:gd name="T13" fmla="*/ 106 h 116"/>
                <a:gd name="T14" fmla="*/ 156 w 169"/>
                <a:gd name="T15" fmla="*/ 107 h 116"/>
                <a:gd name="T16" fmla="*/ 156 w 169"/>
                <a:gd name="T17" fmla="*/ 107 h 116"/>
                <a:gd name="T18" fmla="*/ 156 w 169"/>
                <a:gd name="T19" fmla="*/ 108 h 116"/>
                <a:gd name="T20" fmla="*/ 169 w 169"/>
                <a:gd name="T21" fmla="*/ 116 h 116"/>
                <a:gd name="T22" fmla="*/ 63 w 169"/>
                <a:gd name="T23" fmla="*/ 10 h 116"/>
                <a:gd name="T24" fmla="*/ 38 w 16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6">
                  <a:moveTo>
                    <a:pt x="38" y="0"/>
                  </a:moveTo>
                  <a:cubicBezTo>
                    <a:pt x="29" y="0"/>
                    <a:pt x="20" y="3"/>
                    <a:pt x="13" y="10"/>
                  </a:cubicBezTo>
                  <a:cubicBezTo>
                    <a:pt x="0" y="24"/>
                    <a:pt x="0" y="46"/>
                    <a:pt x="13" y="60"/>
                  </a:cubicBezTo>
                  <a:cubicBezTo>
                    <a:pt x="59" y="105"/>
                    <a:pt x="59" y="105"/>
                    <a:pt x="59" y="105"/>
                  </a:cubicBezTo>
                  <a:cubicBezTo>
                    <a:pt x="144" y="105"/>
                    <a:pt x="144" y="105"/>
                    <a:pt x="144" y="105"/>
                  </a:cubicBezTo>
                  <a:cubicBezTo>
                    <a:pt x="144" y="105"/>
                    <a:pt x="144" y="105"/>
                    <a:pt x="144" y="105"/>
                  </a:cubicBezTo>
                  <a:cubicBezTo>
                    <a:pt x="146" y="105"/>
                    <a:pt x="147" y="105"/>
                    <a:pt x="148" y="106"/>
                  </a:cubicBezTo>
                  <a:cubicBezTo>
                    <a:pt x="151" y="106"/>
                    <a:pt x="154" y="106"/>
                    <a:pt x="156" y="107"/>
                  </a:cubicBezTo>
                  <a:cubicBezTo>
                    <a:pt x="156" y="107"/>
                    <a:pt x="156" y="107"/>
                    <a:pt x="156" y="107"/>
                  </a:cubicBezTo>
                  <a:cubicBezTo>
                    <a:pt x="156" y="107"/>
                    <a:pt x="156" y="107"/>
                    <a:pt x="156" y="108"/>
                  </a:cubicBezTo>
                  <a:cubicBezTo>
                    <a:pt x="161" y="109"/>
                    <a:pt x="166" y="112"/>
                    <a:pt x="169" y="116"/>
                  </a:cubicBezTo>
                  <a:cubicBezTo>
                    <a:pt x="63" y="10"/>
                    <a:pt x="63" y="10"/>
                    <a:pt x="63" y="10"/>
                  </a:cubicBezTo>
                  <a:cubicBezTo>
                    <a:pt x="57" y="3"/>
                    <a:pt x="48" y="0"/>
                    <a:pt x="38"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26" name="Freeform 74"/>
            <p:cNvSpPr>
              <a:spLocks noEditPoints="1"/>
            </p:cNvSpPr>
            <p:nvPr/>
          </p:nvSpPr>
          <p:spPr bwMode="auto">
            <a:xfrm>
              <a:off x="8362950" y="1092201"/>
              <a:ext cx="169863" cy="61912"/>
            </a:xfrm>
            <a:custGeom>
              <a:avLst/>
              <a:gdLst>
                <a:gd name="T0" fmla="*/ 97 w 97"/>
                <a:gd name="T1" fmla="*/ 2 h 36"/>
                <a:gd name="T2" fmla="*/ 97 w 97"/>
                <a:gd name="T3" fmla="*/ 3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3"/>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27" name="Freeform 75"/>
            <p:cNvSpPr>
              <a:spLocks/>
            </p:cNvSpPr>
            <p:nvPr/>
          </p:nvSpPr>
          <p:spPr bwMode="auto">
            <a:xfrm>
              <a:off x="8259763" y="1198563"/>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58 w 169"/>
                <a:gd name="T17" fmla="*/ 7 h 116"/>
                <a:gd name="T18" fmla="*/ 158 w 169"/>
                <a:gd name="T19" fmla="*/ 7 h 116"/>
                <a:gd name="T20" fmla="*/ 158 w 169"/>
                <a:gd name="T21" fmla="*/ 7 h 116"/>
                <a:gd name="T22" fmla="*/ 144 w 169"/>
                <a:gd name="T23" fmla="*/ 10 h 116"/>
                <a:gd name="T24" fmla="*/ 59 w 169"/>
                <a:gd name="T25" fmla="*/ 10 h 116"/>
                <a:gd name="T26" fmla="*/ 13 w 169"/>
                <a:gd name="T27" fmla="*/ 56 h 116"/>
                <a:gd name="T28" fmla="*/ 13 w 169"/>
                <a:gd name="T29" fmla="*/ 106 h 116"/>
                <a:gd name="T30" fmla="*/ 38 w 169"/>
                <a:gd name="T31" fmla="*/ 116 h 116"/>
                <a:gd name="T32" fmla="*/ 63 w 169"/>
                <a:gd name="T33" fmla="*/ 106 h 116"/>
                <a:gd name="T34" fmla="*/ 169 w 169"/>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5" y="3"/>
                    <a:pt x="162" y="6"/>
                    <a:pt x="158" y="7"/>
                  </a:cubicBezTo>
                  <a:cubicBezTo>
                    <a:pt x="158" y="7"/>
                    <a:pt x="158" y="7"/>
                    <a:pt x="158" y="7"/>
                  </a:cubicBezTo>
                  <a:cubicBezTo>
                    <a:pt x="158" y="7"/>
                    <a:pt x="158" y="7"/>
                    <a:pt x="158" y="7"/>
                  </a:cubicBezTo>
                  <a:cubicBezTo>
                    <a:pt x="154" y="9"/>
                    <a:pt x="149"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28" name="Freeform 76"/>
            <p:cNvSpPr>
              <a:spLocks noEditPoints="1"/>
            </p:cNvSpPr>
            <p:nvPr/>
          </p:nvSpPr>
          <p:spPr bwMode="auto">
            <a:xfrm>
              <a:off x="8362950" y="1154113"/>
              <a:ext cx="192088" cy="61912"/>
            </a:xfrm>
            <a:custGeom>
              <a:avLst/>
              <a:gdLst>
                <a:gd name="T0" fmla="*/ 99 w 110"/>
                <a:gd name="T1" fmla="*/ 32 h 35"/>
                <a:gd name="T2" fmla="*/ 99 w 110"/>
                <a:gd name="T3" fmla="*/ 32 h 35"/>
                <a:gd name="T4" fmla="*/ 99 w 110"/>
                <a:gd name="T5" fmla="*/ 32 h 35"/>
                <a:gd name="T6" fmla="*/ 110 w 110"/>
                <a:gd name="T7" fmla="*/ 25 h 35"/>
                <a:gd name="T8" fmla="*/ 110 w 110"/>
                <a:gd name="T9" fmla="*/ 25 h 35"/>
                <a:gd name="T10" fmla="*/ 110 w 110"/>
                <a:gd name="T11" fmla="*/ 25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35 w 110"/>
                <a:gd name="T33" fmla="*/ 0 h 35"/>
                <a:gd name="T34" fmla="*/ 0 w 110"/>
                <a:gd name="T35" fmla="*/ 35 h 35"/>
                <a:gd name="T36" fmla="*/ 85 w 110"/>
                <a:gd name="T37" fmla="*/ 35 h 35"/>
                <a:gd name="T38" fmla="*/ 99 w 110"/>
                <a:gd name="T39" fmla="*/ 32 h 35"/>
                <a:gd name="T40" fmla="*/ 85 w 110"/>
                <a:gd name="T41" fmla="*/ 35 h 35"/>
                <a:gd name="T42" fmla="*/ 60 w 110"/>
                <a:gd name="T43" fmla="*/ 25 h 35"/>
                <a:gd name="T44" fmla="*/ 35 w 110"/>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35">
                  <a:moveTo>
                    <a:pt x="99" y="32"/>
                  </a:moveTo>
                  <a:cubicBezTo>
                    <a:pt x="99" y="32"/>
                    <a:pt x="99" y="32"/>
                    <a:pt x="99" y="32"/>
                  </a:cubicBezTo>
                  <a:cubicBezTo>
                    <a:pt x="99" y="32"/>
                    <a:pt x="99" y="32"/>
                    <a:pt x="99" y="32"/>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0" y="35"/>
                    <a:pt x="95" y="34"/>
                    <a:pt x="99" y="32"/>
                  </a:cubicBezTo>
                  <a:cubicBezTo>
                    <a:pt x="94" y="34"/>
                    <a:pt x="90" y="35"/>
                    <a:pt x="85" y="35"/>
                  </a:cubicBezTo>
                  <a:cubicBezTo>
                    <a:pt x="76" y="35"/>
                    <a:pt x="67" y="32"/>
                    <a:pt x="60" y="25"/>
                  </a:cubicBezTo>
                  <a:cubicBezTo>
                    <a:pt x="35" y="0"/>
                    <a:pt x="35" y="0"/>
                    <a:pt x="3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29" name="Freeform 77"/>
            <p:cNvSpPr>
              <a:spLocks noEditPoints="1"/>
            </p:cNvSpPr>
            <p:nvPr/>
          </p:nvSpPr>
          <p:spPr bwMode="auto">
            <a:xfrm>
              <a:off x="8510588" y="1092201"/>
              <a:ext cx="58738" cy="119062"/>
            </a:xfrm>
            <a:custGeom>
              <a:avLst/>
              <a:gdLst>
                <a:gd name="T0" fmla="*/ 14 w 33"/>
                <a:gd name="T1" fmla="*/ 68 h 68"/>
                <a:gd name="T2" fmla="*/ 14 w 33"/>
                <a:gd name="T3" fmla="*/ 68 h 68"/>
                <a:gd name="T4" fmla="*/ 14 w 33"/>
                <a:gd name="T5" fmla="*/ 68 h 68"/>
                <a:gd name="T6" fmla="*/ 25 w 33"/>
                <a:gd name="T7" fmla="*/ 61 h 68"/>
                <a:gd name="T8" fmla="*/ 14 w 33"/>
                <a:gd name="T9" fmla="*/ 68 h 68"/>
                <a:gd name="T10" fmla="*/ 25 w 33"/>
                <a:gd name="T11" fmla="*/ 61 h 68"/>
                <a:gd name="T12" fmla="*/ 25 w 33"/>
                <a:gd name="T13" fmla="*/ 61 h 68"/>
                <a:gd name="T14" fmla="*/ 25 w 33"/>
                <a:gd name="T15" fmla="*/ 61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6 w 33"/>
                <a:gd name="T31" fmla="*/ 60 h 68"/>
                <a:gd name="T32" fmla="*/ 26 w 33"/>
                <a:gd name="T33" fmla="*/ 61 h 68"/>
                <a:gd name="T34" fmla="*/ 26 w 33"/>
                <a:gd name="T35" fmla="*/ 60 h 68"/>
                <a:gd name="T36" fmla="*/ 26 w 33"/>
                <a:gd name="T37" fmla="*/ 60 h 68"/>
                <a:gd name="T38" fmla="*/ 26 w 33"/>
                <a:gd name="T39" fmla="*/ 60 h 68"/>
                <a:gd name="T40" fmla="*/ 26 w 33"/>
                <a:gd name="T41" fmla="*/ 60 h 68"/>
                <a:gd name="T42" fmla="*/ 26 w 33"/>
                <a:gd name="T43" fmla="*/ 60 h 68"/>
                <a:gd name="T44" fmla="*/ 26 w 33"/>
                <a:gd name="T45" fmla="*/ 60 h 68"/>
                <a:gd name="T46" fmla="*/ 26 w 33"/>
                <a:gd name="T47" fmla="*/ 60 h 68"/>
                <a:gd name="T48" fmla="*/ 33 w 33"/>
                <a:gd name="T49" fmla="*/ 50 h 68"/>
                <a:gd name="T50" fmla="*/ 26 w 33"/>
                <a:gd name="T51" fmla="*/ 60 h 68"/>
                <a:gd name="T52" fmla="*/ 33 w 33"/>
                <a:gd name="T53" fmla="*/ 50 h 68"/>
                <a:gd name="T54" fmla="*/ 33 w 33"/>
                <a:gd name="T55" fmla="*/ 50 h 68"/>
                <a:gd name="T56" fmla="*/ 33 w 33"/>
                <a:gd name="T57" fmla="*/ 50 h 68"/>
                <a:gd name="T58" fmla="*/ 33 w 33"/>
                <a:gd name="T59" fmla="*/ 50 h 68"/>
                <a:gd name="T60" fmla="*/ 33 w 33"/>
                <a:gd name="T61" fmla="*/ 50 h 68"/>
                <a:gd name="T62" fmla="*/ 33 w 33"/>
                <a:gd name="T63" fmla="*/ 50 h 68"/>
                <a:gd name="T64" fmla="*/ 33 w 33"/>
                <a:gd name="T65" fmla="*/ 50 h 68"/>
                <a:gd name="T66" fmla="*/ 32 w 33"/>
                <a:gd name="T67" fmla="*/ 21 h 68"/>
                <a:gd name="T68" fmla="*/ 33 w 33"/>
                <a:gd name="T69" fmla="*/ 21 h 68"/>
                <a:gd name="T70" fmla="*/ 32 w 33"/>
                <a:gd name="T71" fmla="*/ 21 h 68"/>
                <a:gd name="T72" fmla="*/ 12 w 33"/>
                <a:gd name="T73" fmla="*/ 3 h 68"/>
                <a:gd name="T74" fmla="*/ 32 w 33"/>
                <a:gd name="T75" fmla="*/ 21 h 68"/>
                <a:gd name="T76" fmla="*/ 25 w 33"/>
                <a:gd name="T77" fmla="*/ 11 h 68"/>
                <a:gd name="T78" fmla="*/ 25 w 33"/>
                <a:gd name="T79" fmla="*/ 11 h 68"/>
                <a:gd name="T80" fmla="*/ 12 w 33"/>
                <a:gd name="T81" fmla="*/ 3 h 68"/>
                <a:gd name="T82" fmla="*/ 12 w 33"/>
                <a:gd name="T83" fmla="*/ 2 h 68"/>
                <a:gd name="T84" fmla="*/ 12 w 33"/>
                <a:gd name="T85" fmla="*/ 2 h 68"/>
                <a:gd name="T86" fmla="*/ 12 w 33"/>
                <a:gd name="T87" fmla="*/ 2 h 68"/>
                <a:gd name="T88" fmla="*/ 0 w 33"/>
                <a:gd name="T89" fmla="*/ 0 h 68"/>
                <a:gd name="T90" fmla="*/ 0 w 33"/>
                <a:gd name="T91" fmla="*/ 0 h 68"/>
                <a:gd name="T92" fmla="*/ 0 w 33"/>
                <a:gd name="T93" fmla="*/ 0 h 68"/>
                <a:gd name="T94" fmla="*/ 4 w 33"/>
                <a:gd name="T95" fmla="*/ 1 h 68"/>
                <a:gd name="T96" fmla="*/ 0 w 33"/>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68">
                  <a:moveTo>
                    <a:pt x="14" y="68"/>
                  </a:moveTo>
                  <a:cubicBezTo>
                    <a:pt x="14" y="68"/>
                    <a:pt x="14" y="68"/>
                    <a:pt x="14" y="68"/>
                  </a:cubicBezTo>
                  <a:cubicBezTo>
                    <a:pt x="14" y="68"/>
                    <a:pt x="14"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1"/>
                    <a:pt x="26" y="61"/>
                    <a:pt x="26" y="61"/>
                  </a:cubicBezTo>
                  <a:cubicBezTo>
                    <a:pt x="26" y="61"/>
                    <a:pt x="26" y="61"/>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1"/>
                  </a:moveTo>
                  <a:cubicBezTo>
                    <a:pt x="33" y="21"/>
                    <a:pt x="33" y="21"/>
                    <a:pt x="33" y="21"/>
                  </a:cubicBezTo>
                  <a:cubicBezTo>
                    <a:pt x="33" y="21"/>
                    <a:pt x="33" y="21"/>
                    <a:pt x="32" y="21"/>
                  </a:cubicBezTo>
                  <a:moveTo>
                    <a:pt x="12" y="3"/>
                  </a:moveTo>
                  <a:cubicBezTo>
                    <a:pt x="21" y="6"/>
                    <a:pt x="29" y="12"/>
                    <a:pt x="32" y="21"/>
                  </a:cubicBezTo>
                  <a:cubicBezTo>
                    <a:pt x="31" y="17"/>
                    <a:pt x="28" y="14"/>
                    <a:pt x="25" y="11"/>
                  </a:cubicBezTo>
                  <a:cubicBezTo>
                    <a:pt x="25" y="11"/>
                    <a:pt x="25" y="11"/>
                    <a:pt x="25" y="11"/>
                  </a:cubicBezTo>
                  <a:cubicBezTo>
                    <a:pt x="22" y="7"/>
                    <a:pt x="17" y="4"/>
                    <a:pt x="12" y="3"/>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C80606"/>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30" name="Freeform 78"/>
            <p:cNvSpPr>
              <a:spLocks/>
            </p:cNvSpPr>
            <p:nvPr/>
          </p:nvSpPr>
          <p:spPr bwMode="auto">
            <a:xfrm>
              <a:off x="8423275" y="1092201"/>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4 w 86"/>
                <a:gd name="T13" fmla="*/ 68 h 71"/>
                <a:gd name="T14" fmla="*/ 64 w 86"/>
                <a:gd name="T15" fmla="*/ 68 h 71"/>
                <a:gd name="T16" fmla="*/ 64 w 86"/>
                <a:gd name="T17" fmla="*/ 68 h 71"/>
                <a:gd name="T18" fmla="*/ 75 w 86"/>
                <a:gd name="T19" fmla="*/ 61 h 71"/>
                <a:gd name="T20" fmla="*/ 75 w 86"/>
                <a:gd name="T21" fmla="*/ 61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6 w 86"/>
                <a:gd name="T37" fmla="*/ 61 h 71"/>
                <a:gd name="T38" fmla="*/ 76 w 86"/>
                <a:gd name="T39" fmla="*/ 60 h 71"/>
                <a:gd name="T40" fmla="*/ 76 w 86"/>
                <a:gd name="T41" fmla="*/ 60 h 71"/>
                <a:gd name="T42" fmla="*/ 76 w 86"/>
                <a:gd name="T43" fmla="*/ 60 h 71"/>
                <a:gd name="T44" fmla="*/ 76 w 86"/>
                <a:gd name="T45" fmla="*/ 60 h 71"/>
                <a:gd name="T46" fmla="*/ 76 w 86"/>
                <a:gd name="T47" fmla="*/ 60 h 71"/>
                <a:gd name="T48" fmla="*/ 76 w 86"/>
                <a:gd name="T49" fmla="*/ 60 h 71"/>
                <a:gd name="T50" fmla="*/ 83 w 86"/>
                <a:gd name="T51" fmla="*/ 50 h 71"/>
                <a:gd name="T52" fmla="*/ 83 w 86"/>
                <a:gd name="T53" fmla="*/ 50 h 71"/>
                <a:gd name="T54" fmla="*/ 83 w 86"/>
                <a:gd name="T55" fmla="*/ 50 h 71"/>
                <a:gd name="T56" fmla="*/ 83 w 86"/>
                <a:gd name="T57" fmla="*/ 50 h 71"/>
                <a:gd name="T58" fmla="*/ 83 w 86"/>
                <a:gd name="T59" fmla="*/ 50 h 71"/>
                <a:gd name="T60" fmla="*/ 86 w 86"/>
                <a:gd name="T61" fmla="*/ 36 h 71"/>
                <a:gd name="T62" fmla="*/ 83 w 86"/>
                <a:gd name="T63" fmla="*/ 21 h 71"/>
                <a:gd name="T64" fmla="*/ 82 w 86"/>
                <a:gd name="T65" fmla="*/ 21 h 71"/>
                <a:gd name="T66" fmla="*/ 82 w 86"/>
                <a:gd name="T67" fmla="*/ 21 h 71"/>
                <a:gd name="T68" fmla="*/ 62 w 86"/>
                <a:gd name="T69" fmla="*/ 3 h 71"/>
                <a:gd name="T70" fmla="*/ 62 w 86"/>
                <a:gd name="T71" fmla="*/ 2 h 71"/>
                <a:gd name="T72" fmla="*/ 62 w 86"/>
                <a:gd name="T73" fmla="*/ 2 h 71"/>
                <a:gd name="T74" fmla="*/ 54 w 86"/>
                <a:gd name="T75" fmla="*/ 1 h 71"/>
                <a:gd name="T76" fmla="*/ 50 w 86"/>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59" y="70"/>
                    <a:pt x="64" y="68"/>
                  </a:cubicBezTo>
                  <a:cubicBezTo>
                    <a:pt x="64" y="68"/>
                    <a:pt x="64"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1"/>
                    <a:pt x="86" y="36"/>
                  </a:cubicBezTo>
                  <a:cubicBezTo>
                    <a:pt x="86" y="31"/>
                    <a:pt x="85" y="26"/>
                    <a:pt x="83" y="21"/>
                  </a:cubicBezTo>
                  <a:cubicBezTo>
                    <a:pt x="83" y="21"/>
                    <a:pt x="83" y="21"/>
                    <a:pt x="82" y="21"/>
                  </a:cubicBezTo>
                  <a:cubicBezTo>
                    <a:pt x="82" y="21"/>
                    <a:pt x="82" y="21"/>
                    <a:pt x="82" y="21"/>
                  </a:cubicBezTo>
                  <a:cubicBezTo>
                    <a:pt x="79" y="12"/>
                    <a:pt x="71" y="6"/>
                    <a:pt x="62" y="3"/>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B10101"/>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sp>
        <p:nvSpPr>
          <p:cNvPr id="31" name="角丸四角形吹き出し 30"/>
          <p:cNvSpPr/>
          <p:nvPr/>
        </p:nvSpPr>
        <p:spPr>
          <a:xfrm>
            <a:off x="1934161" y="2071263"/>
            <a:ext cx="2678078" cy="1279775"/>
          </a:xfrm>
          <a:prstGeom prst="wedgeRoundRectCallout">
            <a:avLst>
              <a:gd name="adj1" fmla="val -56577"/>
              <a:gd name="adj2" fmla="val -36836"/>
              <a:gd name="adj3" fmla="val 16667"/>
            </a:avLst>
          </a:prstGeom>
          <a:noFill/>
          <a:ln>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32" name="テキスト ボックス 31"/>
          <p:cNvSpPr txBox="1"/>
          <p:nvPr/>
        </p:nvSpPr>
        <p:spPr>
          <a:xfrm>
            <a:off x="3398311" y="1019664"/>
            <a:ext cx="947632" cy="707886"/>
          </a:xfrm>
          <a:prstGeom prst="rect">
            <a:avLst/>
          </a:prstGeom>
          <a:noFill/>
        </p:spPr>
        <p:txBody>
          <a:bodyPr wrap="square" rtlCol="0">
            <a:spAutoFit/>
          </a:bodyPr>
          <a:lstStyle/>
          <a:p>
            <a:r>
              <a:rPr lang="sv-SE" altLang="ja-JP" sz="800" dirty="0" smtClean="0">
                <a:solidFill>
                  <a:srgbClr val="005073"/>
                </a:solidFill>
                <a:latin typeface="MS PGothic" charset="-128"/>
                <a:ea typeface="MS PGothic" charset="-128"/>
                <a:cs typeface="MS PGothic" charset="-128"/>
              </a:rPr>
              <a:t>3372c1edab46837f1e973164fa2d726c5c5e17bcb123456ccd7c4dfcc234a370</a:t>
            </a:r>
            <a:endParaRPr lang="en-US" altLang="ja-JP" sz="800" dirty="0">
              <a:solidFill>
                <a:srgbClr val="005073"/>
              </a:solidFill>
              <a:latin typeface="MS PGothic" charset="-128"/>
              <a:ea typeface="MS PGothic" charset="-128"/>
              <a:cs typeface="MS PGothic" charset="-128"/>
            </a:endParaRPr>
          </a:p>
        </p:txBody>
      </p:sp>
      <p:sp>
        <p:nvSpPr>
          <p:cNvPr id="48" name="フローチャート: 磁気ディスク 47"/>
          <p:cNvSpPr/>
          <p:nvPr/>
        </p:nvSpPr>
        <p:spPr>
          <a:xfrm>
            <a:off x="3622846" y="2386995"/>
            <a:ext cx="783036" cy="767442"/>
          </a:xfrm>
          <a:prstGeom prst="flowChartMagneticDisk">
            <a:avLst/>
          </a:prstGeom>
          <a:solidFill>
            <a:schemeClr val="accent1"/>
          </a:solidFill>
          <a:ln>
            <a:solidFill>
              <a:schemeClr val="bg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49" name="テキスト ボックス 48"/>
          <p:cNvSpPr txBox="1"/>
          <p:nvPr/>
        </p:nvSpPr>
        <p:spPr>
          <a:xfrm>
            <a:off x="2737632" y="783341"/>
            <a:ext cx="2454518" cy="307777"/>
          </a:xfrm>
          <a:prstGeom prst="rect">
            <a:avLst/>
          </a:prstGeom>
          <a:noFill/>
        </p:spPr>
        <p:txBody>
          <a:bodyPr wrap="none" rtlCol="0">
            <a:spAutoFit/>
          </a:bodyPr>
          <a:lstStyle/>
          <a:p>
            <a:r>
              <a:rPr kumimoji="1" lang="ja-JP" altLang="en-US" sz="1400" smtClean="0">
                <a:solidFill>
                  <a:srgbClr val="282828"/>
                </a:solidFill>
                <a:latin typeface="MS PGothic" charset="-128"/>
                <a:ea typeface="MS PGothic" charset="-128"/>
                <a:cs typeface="MS PGothic" charset="-128"/>
              </a:rPr>
              <a:t>新しいマルウェアハッシュ追加</a:t>
            </a:r>
            <a:endParaRPr kumimoji="1" lang="ja-JP" altLang="en-US" sz="1400" dirty="0" smtClean="0">
              <a:solidFill>
                <a:srgbClr val="282828"/>
              </a:solidFill>
              <a:latin typeface="MS PGothic" charset="-128"/>
              <a:ea typeface="MS PGothic" charset="-128"/>
              <a:cs typeface="MS PGothic" charset="-128"/>
            </a:endParaRPr>
          </a:p>
        </p:txBody>
      </p:sp>
      <p:grpSp>
        <p:nvGrpSpPr>
          <p:cNvPr id="69" name="図形グループ 68"/>
          <p:cNvGrpSpPr/>
          <p:nvPr/>
        </p:nvGrpSpPr>
        <p:grpSpPr>
          <a:xfrm>
            <a:off x="3088926" y="1680156"/>
            <a:ext cx="1040025" cy="618182"/>
            <a:chOff x="3088926" y="1680156"/>
            <a:chExt cx="1040025" cy="618182"/>
          </a:xfrm>
        </p:grpSpPr>
        <p:grpSp>
          <p:nvGrpSpPr>
            <p:cNvPr id="34" name="Group 149"/>
            <p:cNvGrpSpPr>
              <a:grpSpLocks noChangeAspect="1"/>
            </p:cNvGrpSpPr>
            <p:nvPr/>
          </p:nvGrpSpPr>
          <p:grpSpPr>
            <a:xfrm rot="5400000">
              <a:off x="3688359" y="1857746"/>
              <a:ext cx="618182" cy="263002"/>
              <a:chOff x="7413625" y="908051"/>
              <a:chExt cx="1160463" cy="493712"/>
            </a:xfrm>
          </p:grpSpPr>
          <p:sp>
            <p:nvSpPr>
              <p:cNvPr id="35" name="Freeform 72"/>
              <p:cNvSpPr>
                <a:spLocks noEditPoints="1"/>
              </p:cNvSpPr>
              <p:nvPr/>
            </p:nvSpPr>
            <p:spPr bwMode="auto">
              <a:xfrm>
                <a:off x="7413625" y="1092201"/>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0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61 w 664"/>
                  <a:gd name="T27" fmla="*/ 50 h 71"/>
                  <a:gd name="T28" fmla="*/ 661 w 664"/>
                  <a:gd name="T29" fmla="*/ 50 h 71"/>
                  <a:gd name="T30" fmla="*/ 661 w 664"/>
                  <a:gd name="T31" fmla="*/ 50 h 71"/>
                  <a:gd name="T32" fmla="*/ 661 w 664"/>
                  <a:gd name="T33" fmla="*/ 50 h 71"/>
                  <a:gd name="T34" fmla="*/ 661 w 664"/>
                  <a:gd name="T35" fmla="*/ 50 h 71"/>
                  <a:gd name="T36" fmla="*/ 661 w 664"/>
                  <a:gd name="T37" fmla="*/ 50 h 71"/>
                  <a:gd name="T38" fmla="*/ 661 w 664"/>
                  <a:gd name="T39" fmla="*/ 21 h 71"/>
                  <a:gd name="T40" fmla="*/ 664 w 664"/>
                  <a:gd name="T41" fmla="*/ 36 h 71"/>
                  <a:gd name="T42" fmla="*/ 661 w 664"/>
                  <a:gd name="T43" fmla="*/ 50 h 71"/>
                  <a:gd name="T44" fmla="*/ 664 w 664"/>
                  <a:gd name="T45" fmla="*/ 36 h 71"/>
                  <a:gd name="T46" fmla="*/ 661 w 664"/>
                  <a:gd name="T47" fmla="*/ 21 h 71"/>
                  <a:gd name="T48" fmla="*/ 660 w 664"/>
                  <a:gd name="T49" fmla="*/ 21 h 71"/>
                  <a:gd name="T50" fmla="*/ 660 w 664"/>
                  <a:gd name="T51" fmla="*/ 21 h 71"/>
                  <a:gd name="T52" fmla="*/ 660 w 664"/>
                  <a:gd name="T53" fmla="*/ 21 h 71"/>
                  <a:gd name="T54" fmla="*/ 543 w 664"/>
                  <a:gd name="T55" fmla="*/ 0 h 71"/>
                  <a:gd name="T56" fmla="*/ 35 w 664"/>
                  <a:gd name="T57" fmla="*/ 0 h 71"/>
                  <a:gd name="T58" fmla="*/ 0 w 664"/>
                  <a:gd name="T59" fmla="*/ 36 h 71"/>
                  <a:gd name="T60" fmla="*/ 35 w 664"/>
                  <a:gd name="T61" fmla="*/ 71 h 71"/>
                  <a:gd name="T62" fmla="*/ 543 w 664"/>
                  <a:gd name="T63" fmla="*/ 71 h 71"/>
                  <a:gd name="T64" fmla="*/ 578 w 664"/>
                  <a:gd name="T65" fmla="*/ 36 h 71"/>
                  <a:gd name="T66" fmla="*/ 543 w 664"/>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1" y="50"/>
                      <a:pt x="661" y="50"/>
                      <a:pt x="661" y="50"/>
                    </a:cubicBezTo>
                    <a:cubicBezTo>
                      <a:pt x="661" y="50"/>
                      <a:pt x="661" y="50"/>
                      <a:pt x="661" y="50"/>
                    </a:cubicBezTo>
                    <a:moveTo>
                      <a:pt x="661" y="50"/>
                    </a:moveTo>
                    <a:cubicBezTo>
                      <a:pt x="661" y="50"/>
                      <a:pt x="661" y="50"/>
                      <a:pt x="661" y="50"/>
                    </a:cubicBezTo>
                    <a:cubicBezTo>
                      <a:pt x="661" y="50"/>
                      <a:pt x="661" y="50"/>
                      <a:pt x="661" y="50"/>
                    </a:cubicBezTo>
                    <a:moveTo>
                      <a:pt x="661" y="21"/>
                    </a:moveTo>
                    <a:cubicBezTo>
                      <a:pt x="663" y="26"/>
                      <a:pt x="664" y="31"/>
                      <a:pt x="664" y="36"/>
                    </a:cubicBezTo>
                    <a:cubicBezTo>
                      <a:pt x="664" y="41"/>
                      <a:pt x="663" y="45"/>
                      <a:pt x="661" y="50"/>
                    </a:cubicBezTo>
                    <a:cubicBezTo>
                      <a:pt x="663" y="45"/>
                      <a:pt x="664" y="41"/>
                      <a:pt x="664" y="36"/>
                    </a:cubicBezTo>
                    <a:cubicBezTo>
                      <a:pt x="664" y="31"/>
                      <a:pt x="663" y="26"/>
                      <a:pt x="661" y="21"/>
                    </a:cubicBezTo>
                    <a:moveTo>
                      <a:pt x="660" y="21"/>
                    </a:moveTo>
                    <a:cubicBezTo>
                      <a:pt x="660" y="21"/>
                      <a:pt x="660" y="21"/>
                      <a:pt x="660" y="21"/>
                    </a:cubicBezTo>
                    <a:cubicBezTo>
                      <a:pt x="660" y="21"/>
                      <a:pt x="660" y="21"/>
                      <a:pt x="660"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36" name="Freeform 73"/>
              <p:cNvSpPr>
                <a:spLocks/>
              </p:cNvSpPr>
              <p:nvPr/>
            </p:nvSpPr>
            <p:spPr bwMode="auto">
              <a:xfrm>
                <a:off x="8259763" y="908051"/>
                <a:ext cx="295275" cy="203200"/>
              </a:xfrm>
              <a:custGeom>
                <a:avLst/>
                <a:gdLst>
                  <a:gd name="T0" fmla="*/ 38 w 169"/>
                  <a:gd name="T1" fmla="*/ 0 h 116"/>
                  <a:gd name="T2" fmla="*/ 13 w 169"/>
                  <a:gd name="T3" fmla="*/ 10 h 116"/>
                  <a:gd name="T4" fmla="*/ 13 w 169"/>
                  <a:gd name="T5" fmla="*/ 60 h 116"/>
                  <a:gd name="T6" fmla="*/ 59 w 169"/>
                  <a:gd name="T7" fmla="*/ 105 h 116"/>
                  <a:gd name="T8" fmla="*/ 144 w 169"/>
                  <a:gd name="T9" fmla="*/ 105 h 116"/>
                  <a:gd name="T10" fmla="*/ 144 w 169"/>
                  <a:gd name="T11" fmla="*/ 105 h 116"/>
                  <a:gd name="T12" fmla="*/ 148 w 169"/>
                  <a:gd name="T13" fmla="*/ 106 h 116"/>
                  <a:gd name="T14" fmla="*/ 156 w 169"/>
                  <a:gd name="T15" fmla="*/ 107 h 116"/>
                  <a:gd name="T16" fmla="*/ 156 w 169"/>
                  <a:gd name="T17" fmla="*/ 107 h 116"/>
                  <a:gd name="T18" fmla="*/ 156 w 169"/>
                  <a:gd name="T19" fmla="*/ 108 h 116"/>
                  <a:gd name="T20" fmla="*/ 169 w 169"/>
                  <a:gd name="T21" fmla="*/ 116 h 116"/>
                  <a:gd name="T22" fmla="*/ 63 w 169"/>
                  <a:gd name="T23" fmla="*/ 10 h 116"/>
                  <a:gd name="T24" fmla="*/ 38 w 16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6">
                    <a:moveTo>
                      <a:pt x="38" y="0"/>
                    </a:moveTo>
                    <a:cubicBezTo>
                      <a:pt x="29" y="0"/>
                      <a:pt x="20" y="3"/>
                      <a:pt x="13" y="10"/>
                    </a:cubicBezTo>
                    <a:cubicBezTo>
                      <a:pt x="0" y="24"/>
                      <a:pt x="0" y="46"/>
                      <a:pt x="13" y="60"/>
                    </a:cubicBezTo>
                    <a:cubicBezTo>
                      <a:pt x="59" y="105"/>
                      <a:pt x="59" y="105"/>
                      <a:pt x="59" y="105"/>
                    </a:cubicBezTo>
                    <a:cubicBezTo>
                      <a:pt x="144" y="105"/>
                      <a:pt x="144" y="105"/>
                      <a:pt x="144" y="105"/>
                    </a:cubicBezTo>
                    <a:cubicBezTo>
                      <a:pt x="144" y="105"/>
                      <a:pt x="144" y="105"/>
                      <a:pt x="144" y="105"/>
                    </a:cubicBezTo>
                    <a:cubicBezTo>
                      <a:pt x="146" y="105"/>
                      <a:pt x="147" y="105"/>
                      <a:pt x="148" y="106"/>
                    </a:cubicBezTo>
                    <a:cubicBezTo>
                      <a:pt x="151" y="106"/>
                      <a:pt x="154" y="106"/>
                      <a:pt x="156" y="107"/>
                    </a:cubicBezTo>
                    <a:cubicBezTo>
                      <a:pt x="156" y="107"/>
                      <a:pt x="156" y="107"/>
                      <a:pt x="156" y="107"/>
                    </a:cubicBezTo>
                    <a:cubicBezTo>
                      <a:pt x="156" y="107"/>
                      <a:pt x="156" y="107"/>
                      <a:pt x="156" y="108"/>
                    </a:cubicBezTo>
                    <a:cubicBezTo>
                      <a:pt x="161" y="109"/>
                      <a:pt x="166" y="112"/>
                      <a:pt x="169" y="116"/>
                    </a:cubicBezTo>
                    <a:cubicBezTo>
                      <a:pt x="63" y="10"/>
                      <a:pt x="63" y="10"/>
                      <a:pt x="63" y="10"/>
                    </a:cubicBezTo>
                    <a:cubicBezTo>
                      <a:pt x="57" y="3"/>
                      <a:pt x="48" y="0"/>
                      <a:pt x="38"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37" name="Freeform 74"/>
              <p:cNvSpPr>
                <a:spLocks noEditPoints="1"/>
              </p:cNvSpPr>
              <p:nvPr/>
            </p:nvSpPr>
            <p:spPr bwMode="auto">
              <a:xfrm>
                <a:off x="8362950" y="1092201"/>
                <a:ext cx="169863" cy="61912"/>
              </a:xfrm>
              <a:custGeom>
                <a:avLst/>
                <a:gdLst>
                  <a:gd name="T0" fmla="*/ 97 w 97"/>
                  <a:gd name="T1" fmla="*/ 2 h 36"/>
                  <a:gd name="T2" fmla="*/ 97 w 97"/>
                  <a:gd name="T3" fmla="*/ 3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3"/>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38" name="Freeform 75"/>
              <p:cNvSpPr>
                <a:spLocks/>
              </p:cNvSpPr>
              <p:nvPr/>
            </p:nvSpPr>
            <p:spPr bwMode="auto">
              <a:xfrm>
                <a:off x="8259763" y="1198563"/>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58 w 169"/>
                  <a:gd name="T17" fmla="*/ 7 h 116"/>
                  <a:gd name="T18" fmla="*/ 158 w 169"/>
                  <a:gd name="T19" fmla="*/ 7 h 116"/>
                  <a:gd name="T20" fmla="*/ 158 w 169"/>
                  <a:gd name="T21" fmla="*/ 7 h 116"/>
                  <a:gd name="T22" fmla="*/ 144 w 169"/>
                  <a:gd name="T23" fmla="*/ 10 h 116"/>
                  <a:gd name="T24" fmla="*/ 59 w 169"/>
                  <a:gd name="T25" fmla="*/ 10 h 116"/>
                  <a:gd name="T26" fmla="*/ 13 w 169"/>
                  <a:gd name="T27" fmla="*/ 56 h 116"/>
                  <a:gd name="T28" fmla="*/ 13 w 169"/>
                  <a:gd name="T29" fmla="*/ 106 h 116"/>
                  <a:gd name="T30" fmla="*/ 38 w 169"/>
                  <a:gd name="T31" fmla="*/ 116 h 116"/>
                  <a:gd name="T32" fmla="*/ 63 w 169"/>
                  <a:gd name="T33" fmla="*/ 106 h 116"/>
                  <a:gd name="T34" fmla="*/ 169 w 169"/>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5" y="3"/>
                      <a:pt x="162" y="6"/>
                      <a:pt x="158" y="7"/>
                    </a:cubicBezTo>
                    <a:cubicBezTo>
                      <a:pt x="158" y="7"/>
                      <a:pt x="158" y="7"/>
                      <a:pt x="158" y="7"/>
                    </a:cubicBezTo>
                    <a:cubicBezTo>
                      <a:pt x="158" y="7"/>
                      <a:pt x="158" y="7"/>
                      <a:pt x="158" y="7"/>
                    </a:cubicBezTo>
                    <a:cubicBezTo>
                      <a:pt x="154" y="9"/>
                      <a:pt x="149"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39" name="Freeform 76"/>
              <p:cNvSpPr>
                <a:spLocks noEditPoints="1"/>
              </p:cNvSpPr>
              <p:nvPr/>
            </p:nvSpPr>
            <p:spPr bwMode="auto">
              <a:xfrm>
                <a:off x="8362950" y="1154113"/>
                <a:ext cx="192088" cy="61912"/>
              </a:xfrm>
              <a:custGeom>
                <a:avLst/>
                <a:gdLst>
                  <a:gd name="T0" fmla="*/ 99 w 110"/>
                  <a:gd name="T1" fmla="*/ 32 h 35"/>
                  <a:gd name="T2" fmla="*/ 99 w 110"/>
                  <a:gd name="T3" fmla="*/ 32 h 35"/>
                  <a:gd name="T4" fmla="*/ 99 w 110"/>
                  <a:gd name="T5" fmla="*/ 32 h 35"/>
                  <a:gd name="T6" fmla="*/ 110 w 110"/>
                  <a:gd name="T7" fmla="*/ 25 h 35"/>
                  <a:gd name="T8" fmla="*/ 110 w 110"/>
                  <a:gd name="T9" fmla="*/ 25 h 35"/>
                  <a:gd name="T10" fmla="*/ 110 w 110"/>
                  <a:gd name="T11" fmla="*/ 25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35 w 110"/>
                  <a:gd name="T33" fmla="*/ 0 h 35"/>
                  <a:gd name="T34" fmla="*/ 0 w 110"/>
                  <a:gd name="T35" fmla="*/ 35 h 35"/>
                  <a:gd name="T36" fmla="*/ 85 w 110"/>
                  <a:gd name="T37" fmla="*/ 35 h 35"/>
                  <a:gd name="T38" fmla="*/ 99 w 110"/>
                  <a:gd name="T39" fmla="*/ 32 h 35"/>
                  <a:gd name="T40" fmla="*/ 85 w 110"/>
                  <a:gd name="T41" fmla="*/ 35 h 35"/>
                  <a:gd name="T42" fmla="*/ 60 w 110"/>
                  <a:gd name="T43" fmla="*/ 25 h 35"/>
                  <a:gd name="T44" fmla="*/ 35 w 110"/>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35">
                    <a:moveTo>
                      <a:pt x="99" y="32"/>
                    </a:moveTo>
                    <a:cubicBezTo>
                      <a:pt x="99" y="32"/>
                      <a:pt x="99" y="32"/>
                      <a:pt x="99" y="32"/>
                    </a:cubicBezTo>
                    <a:cubicBezTo>
                      <a:pt x="99" y="32"/>
                      <a:pt x="99" y="32"/>
                      <a:pt x="99" y="32"/>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0" y="35"/>
                      <a:pt x="95" y="34"/>
                      <a:pt x="99" y="32"/>
                    </a:cubicBezTo>
                    <a:cubicBezTo>
                      <a:pt x="94" y="34"/>
                      <a:pt x="90" y="35"/>
                      <a:pt x="85" y="35"/>
                    </a:cubicBezTo>
                    <a:cubicBezTo>
                      <a:pt x="76" y="35"/>
                      <a:pt x="67" y="32"/>
                      <a:pt x="60" y="25"/>
                    </a:cubicBezTo>
                    <a:cubicBezTo>
                      <a:pt x="35" y="0"/>
                      <a:pt x="35" y="0"/>
                      <a:pt x="3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40" name="Freeform 77"/>
              <p:cNvSpPr>
                <a:spLocks noEditPoints="1"/>
              </p:cNvSpPr>
              <p:nvPr/>
            </p:nvSpPr>
            <p:spPr bwMode="auto">
              <a:xfrm>
                <a:off x="8510588" y="1092201"/>
                <a:ext cx="58738" cy="119062"/>
              </a:xfrm>
              <a:custGeom>
                <a:avLst/>
                <a:gdLst>
                  <a:gd name="T0" fmla="*/ 14 w 33"/>
                  <a:gd name="T1" fmla="*/ 68 h 68"/>
                  <a:gd name="T2" fmla="*/ 14 w 33"/>
                  <a:gd name="T3" fmla="*/ 68 h 68"/>
                  <a:gd name="T4" fmla="*/ 14 w 33"/>
                  <a:gd name="T5" fmla="*/ 68 h 68"/>
                  <a:gd name="T6" fmla="*/ 25 w 33"/>
                  <a:gd name="T7" fmla="*/ 61 h 68"/>
                  <a:gd name="T8" fmla="*/ 14 w 33"/>
                  <a:gd name="T9" fmla="*/ 68 h 68"/>
                  <a:gd name="T10" fmla="*/ 25 w 33"/>
                  <a:gd name="T11" fmla="*/ 61 h 68"/>
                  <a:gd name="T12" fmla="*/ 25 w 33"/>
                  <a:gd name="T13" fmla="*/ 61 h 68"/>
                  <a:gd name="T14" fmla="*/ 25 w 33"/>
                  <a:gd name="T15" fmla="*/ 61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6 w 33"/>
                  <a:gd name="T31" fmla="*/ 60 h 68"/>
                  <a:gd name="T32" fmla="*/ 26 w 33"/>
                  <a:gd name="T33" fmla="*/ 61 h 68"/>
                  <a:gd name="T34" fmla="*/ 26 w 33"/>
                  <a:gd name="T35" fmla="*/ 60 h 68"/>
                  <a:gd name="T36" fmla="*/ 26 w 33"/>
                  <a:gd name="T37" fmla="*/ 60 h 68"/>
                  <a:gd name="T38" fmla="*/ 26 w 33"/>
                  <a:gd name="T39" fmla="*/ 60 h 68"/>
                  <a:gd name="T40" fmla="*/ 26 w 33"/>
                  <a:gd name="T41" fmla="*/ 60 h 68"/>
                  <a:gd name="T42" fmla="*/ 26 w 33"/>
                  <a:gd name="T43" fmla="*/ 60 h 68"/>
                  <a:gd name="T44" fmla="*/ 26 w 33"/>
                  <a:gd name="T45" fmla="*/ 60 h 68"/>
                  <a:gd name="T46" fmla="*/ 26 w 33"/>
                  <a:gd name="T47" fmla="*/ 60 h 68"/>
                  <a:gd name="T48" fmla="*/ 33 w 33"/>
                  <a:gd name="T49" fmla="*/ 50 h 68"/>
                  <a:gd name="T50" fmla="*/ 26 w 33"/>
                  <a:gd name="T51" fmla="*/ 60 h 68"/>
                  <a:gd name="T52" fmla="*/ 33 w 33"/>
                  <a:gd name="T53" fmla="*/ 50 h 68"/>
                  <a:gd name="T54" fmla="*/ 33 w 33"/>
                  <a:gd name="T55" fmla="*/ 50 h 68"/>
                  <a:gd name="T56" fmla="*/ 33 w 33"/>
                  <a:gd name="T57" fmla="*/ 50 h 68"/>
                  <a:gd name="T58" fmla="*/ 33 w 33"/>
                  <a:gd name="T59" fmla="*/ 50 h 68"/>
                  <a:gd name="T60" fmla="*/ 33 w 33"/>
                  <a:gd name="T61" fmla="*/ 50 h 68"/>
                  <a:gd name="T62" fmla="*/ 33 w 33"/>
                  <a:gd name="T63" fmla="*/ 50 h 68"/>
                  <a:gd name="T64" fmla="*/ 33 w 33"/>
                  <a:gd name="T65" fmla="*/ 50 h 68"/>
                  <a:gd name="T66" fmla="*/ 32 w 33"/>
                  <a:gd name="T67" fmla="*/ 21 h 68"/>
                  <a:gd name="T68" fmla="*/ 33 w 33"/>
                  <a:gd name="T69" fmla="*/ 21 h 68"/>
                  <a:gd name="T70" fmla="*/ 32 w 33"/>
                  <a:gd name="T71" fmla="*/ 21 h 68"/>
                  <a:gd name="T72" fmla="*/ 12 w 33"/>
                  <a:gd name="T73" fmla="*/ 3 h 68"/>
                  <a:gd name="T74" fmla="*/ 32 w 33"/>
                  <a:gd name="T75" fmla="*/ 21 h 68"/>
                  <a:gd name="T76" fmla="*/ 25 w 33"/>
                  <a:gd name="T77" fmla="*/ 11 h 68"/>
                  <a:gd name="T78" fmla="*/ 25 w 33"/>
                  <a:gd name="T79" fmla="*/ 11 h 68"/>
                  <a:gd name="T80" fmla="*/ 12 w 33"/>
                  <a:gd name="T81" fmla="*/ 3 h 68"/>
                  <a:gd name="T82" fmla="*/ 12 w 33"/>
                  <a:gd name="T83" fmla="*/ 2 h 68"/>
                  <a:gd name="T84" fmla="*/ 12 w 33"/>
                  <a:gd name="T85" fmla="*/ 2 h 68"/>
                  <a:gd name="T86" fmla="*/ 12 w 33"/>
                  <a:gd name="T87" fmla="*/ 2 h 68"/>
                  <a:gd name="T88" fmla="*/ 0 w 33"/>
                  <a:gd name="T89" fmla="*/ 0 h 68"/>
                  <a:gd name="T90" fmla="*/ 0 w 33"/>
                  <a:gd name="T91" fmla="*/ 0 h 68"/>
                  <a:gd name="T92" fmla="*/ 0 w 33"/>
                  <a:gd name="T93" fmla="*/ 0 h 68"/>
                  <a:gd name="T94" fmla="*/ 4 w 33"/>
                  <a:gd name="T95" fmla="*/ 1 h 68"/>
                  <a:gd name="T96" fmla="*/ 0 w 33"/>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68">
                    <a:moveTo>
                      <a:pt x="14" y="68"/>
                    </a:moveTo>
                    <a:cubicBezTo>
                      <a:pt x="14" y="68"/>
                      <a:pt x="14" y="68"/>
                      <a:pt x="14" y="68"/>
                    </a:cubicBezTo>
                    <a:cubicBezTo>
                      <a:pt x="14" y="68"/>
                      <a:pt x="14"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1"/>
                      <a:pt x="26" y="61"/>
                      <a:pt x="26" y="61"/>
                    </a:cubicBezTo>
                    <a:cubicBezTo>
                      <a:pt x="26" y="61"/>
                      <a:pt x="26" y="61"/>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1"/>
                    </a:moveTo>
                    <a:cubicBezTo>
                      <a:pt x="33" y="21"/>
                      <a:pt x="33" y="21"/>
                      <a:pt x="33" y="21"/>
                    </a:cubicBezTo>
                    <a:cubicBezTo>
                      <a:pt x="33" y="21"/>
                      <a:pt x="33" y="21"/>
                      <a:pt x="32" y="21"/>
                    </a:cubicBezTo>
                    <a:moveTo>
                      <a:pt x="12" y="3"/>
                    </a:moveTo>
                    <a:cubicBezTo>
                      <a:pt x="21" y="6"/>
                      <a:pt x="29" y="12"/>
                      <a:pt x="32" y="21"/>
                    </a:cubicBezTo>
                    <a:cubicBezTo>
                      <a:pt x="31" y="17"/>
                      <a:pt x="28" y="14"/>
                      <a:pt x="25" y="11"/>
                    </a:cubicBezTo>
                    <a:cubicBezTo>
                      <a:pt x="25" y="11"/>
                      <a:pt x="25" y="11"/>
                      <a:pt x="25" y="11"/>
                    </a:cubicBezTo>
                    <a:cubicBezTo>
                      <a:pt x="22" y="7"/>
                      <a:pt x="17" y="4"/>
                      <a:pt x="12" y="3"/>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C80606"/>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41" name="Freeform 78"/>
              <p:cNvSpPr>
                <a:spLocks/>
              </p:cNvSpPr>
              <p:nvPr/>
            </p:nvSpPr>
            <p:spPr bwMode="auto">
              <a:xfrm>
                <a:off x="8423275" y="1092201"/>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4 w 86"/>
                  <a:gd name="T13" fmla="*/ 68 h 71"/>
                  <a:gd name="T14" fmla="*/ 64 w 86"/>
                  <a:gd name="T15" fmla="*/ 68 h 71"/>
                  <a:gd name="T16" fmla="*/ 64 w 86"/>
                  <a:gd name="T17" fmla="*/ 68 h 71"/>
                  <a:gd name="T18" fmla="*/ 75 w 86"/>
                  <a:gd name="T19" fmla="*/ 61 h 71"/>
                  <a:gd name="T20" fmla="*/ 75 w 86"/>
                  <a:gd name="T21" fmla="*/ 61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6 w 86"/>
                  <a:gd name="T37" fmla="*/ 61 h 71"/>
                  <a:gd name="T38" fmla="*/ 76 w 86"/>
                  <a:gd name="T39" fmla="*/ 60 h 71"/>
                  <a:gd name="T40" fmla="*/ 76 w 86"/>
                  <a:gd name="T41" fmla="*/ 60 h 71"/>
                  <a:gd name="T42" fmla="*/ 76 w 86"/>
                  <a:gd name="T43" fmla="*/ 60 h 71"/>
                  <a:gd name="T44" fmla="*/ 76 w 86"/>
                  <a:gd name="T45" fmla="*/ 60 h 71"/>
                  <a:gd name="T46" fmla="*/ 76 w 86"/>
                  <a:gd name="T47" fmla="*/ 60 h 71"/>
                  <a:gd name="T48" fmla="*/ 76 w 86"/>
                  <a:gd name="T49" fmla="*/ 60 h 71"/>
                  <a:gd name="T50" fmla="*/ 83 w 86"/>
                  <a:gd name="T51" fmla="*/ 50 h 71"/>
                  <a:gd name="T52" fmla="*/ 83 w 86"/>
                  <a:gd name="T53" fmla="*/ 50 h 71"/>
                  <a:gd name="T54" fmla="*/ 83 w 86"/>
                  <a:gd name="T55" fmla="*/ 50 h 71"/>
                  <a:gd name="T56" fmla="*/ 83 w 86"/>
                  <a:gd name="T57" fmla="*/ 50 h 71"/>
                  <a:gd name="T58" fmla="*/ 83 w 86"/>
                  <a:gd name="T59" fmla="*/ 50 h 71"/>
                  <a:gd name="T60" fmla="*/ 86 w 86"/>
                  <a:gd name="T61" fmla="*/ 36 h 71"/>
                  <a:gd name="T62" fmla="*/ 83 w 86"/>
                  <a:gd name="T63" fmla="*/ 21 h 71"/>
                  <a:gd name="T64" fmla="*/ 82 w 86"/>
                  <a:gd name="T65" fmla="*/ 21 h 71"/>
                  <a:gd name="T66" fmla="*/ 82 w 86"/>
                  <a:gd name="T67" fmla="*/ 21 h 71"/>
                  <a:gd name="T68" fmla="*/ 62 w 86"/>
                  <a:gd name="T69" fmla="*/ 3 h 71"/>
                  <a:gd name="T70" fmla="*/ 62 w 86"/>
                  <a:gd name="T71" fmla="*/ 2 h 71"/>
                  <a:gd name="T72" fmla="*/ 62 w 86"/>
                  <a:gd name="T73" fmla="*/ 2 h 71"/>
                  <a:gd name="T74" fmla="*/ 54 w 86"/>
                  <a:gd name="T75" fmla="*/ 1 h 71"/>
                  <a:gd name="T76" fmla="*/ 50 w 86"/>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59" y="70"/>
                      <a:pt x="64" y="68"/>
                    </a:cubicBezTo>
                    <a:cubicBezTo>
                      <a:pt x="64" y="68"/>
                      <a:pt x="64"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1"/>
                      <a:pt x="86" y="36"/>
                    </a:cubicBezTo>
                    <a:cubicBezTo>
                      <a:pt x="86" y="31"/>
                      <a:pt x="85" y="26"/>
                      <a:pt x="83" y="21"/>
                    </a:cubicBezTo>
                    <a:cubicBezTo>
                      <a:pt x="83" y="21"/>
                      <a:pt x="83" y="21"/>
                      <a:pt x="82" y="21"/>
                    </a:cubicBezTo>
                    <a:cubicBezTo>
                      <a:pt x="82" y="21"/>
                      <a:pt x="82" y="21"/>
                      <a:pt x="82" y="21"/>
                    </a:cubicBezTo>
                    <a:cubicBezTo>
                      <a:pt x="79" y="12"/>
                      <a:pt x="71" y="6"/>
                      <a:pt x="62" y="3"/>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B10101"/>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grpSp>
          <p:nvGrpSpPr>
            <p:cNvPr id="50" name="Group 149"/>
            <p:cNvGrpSpPr>
              <a:grpSpLocks noChangeAspect="1"/>
            </p:cNvGrpSpPr>
            <p:nvPr/>
          </p:nvGrpSpPr>
          <p:grpSpPr>
            <a:xfrm rot="8152397">
              <a:off x="3088926" y="1795053"/>
              <a:ext cx="618182" cy="263002"/>
              <a:chOff x="7413625" y="908051"/>
              <a:chExt cx="1160463" cy="493712"/>
            </a:xfrm>
          </p:grpSpPr>
          <p:sp>
            <p:nvSpPr>
              <p:cNvPr id="51" name="Freeform 72"/>
              <p:cNvSpPr>
                <a:spLocks noEditPoints="1"/>
              </p:cNvSpPr>
              <p:nvPr/>
            </p:nvSpPr>
            <p:spPr bwMode="auto">
              <a:xfrm>
                <a:off x="7413625" y="1092201"/>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0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61 w 664"/>
                  <a:gd name="T27" fmla="*/ 50 h 71"/>
                  <a:gd name="T28" fmla="*/ 661 w 664"/>
                  <a:gd name="T29" fmla="*/ 50 h 71"/>
                  <a:gd name="T30" fmla="*/ 661 w 664"/>
                  <a:gd name="T31" fmla="*/ 50 h 71"/>
                  <a:gd name="T32" fmla="*/ 661 w 664"/>
                  <a:gd name="T33" fmla="*/ 50 h 71"/>
                  <a:gd name="T34" fmla="*/ 661 w 664"/>
                  <a:gd name="T35" fmla="*/ 50 h 71"/>
                  <a:gd name="T36" fmla="*/ 661 w 664"/>
                  <a:gd name="T37" fmla="*/ 50 h 71"/>
                  <a:gd name="T38" fmla="*/ 661 w 664"/>
                  <a:gd name="T39" fmla="*/ 21 h 71"/>
                  <a:gd name="T40" fmla="*/ 664 w 664"/>
                  <a:gd name="T41" fmla="*/ 36 h 71"/>
                  <a:gd name="T42" fmla="*/ 661 w 664"/>
                  <a:gd name="T43" fmla="*/ 50 h 71"/>
                  <a:gd name="T44" fmla="*/ 664 w 664"/>
                  <a:gd name="T45" fmla="*/ 36 h 71"/>
                  <a:gd name="T46" fmla="*/ 661 w 664"/>
                  <a:gd name="T47" fmla="*/ 21 h 71"/>
                  <a:gd name="T48" fmla="*/ 660 w 664"/>
                  <a:gd name="T49" fmla="*/ 21 h 71"/>
                  <a:gd name="T50" fmla="*/ 660 w 664"/>
                  <a:gd name="T51" fmla="*/ 21 h 71"/>
                  <a:gd name="T52" fmla="*/ 660 w 664"/>
                  <a:gd name="T53" fmla="*/ 21 h 71"/>
                  <a:gd name="T54" fmla="*/ 543 w 664"/>
                  <a:gd name="T55" fmla="*/ 0 h 71"/>
                  <a:gd name="T56" fmla="*/ 35 w 664"/>
                  <a:gd name="T57" fmla="*/ 0 h 71"/>
                  <a:gd name="T58" fmla="*/ 0 w 664"/>
                  <a:gd name="T59" fmla="*/ 36 h 71"/>
                  <a:gd name="T60" fmla="*/ 35 w 664"/>
                  <a:gd name="T61" fmla="*/ 71 h 71"/>
                  <a:gd name="T62" fmla="*/ 543 w 664"/>
                  <a:gd name="T63" fmla="*/ 71 h 71"/>
                  <a:gd name="T64" fmla="*/ 578 w 664"/>
                  <a:gd name="T65" fmla="*/ 36 h 71"/>
                  <a:gd name="T66" fmla="*/ 543 w 664"/>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1" y="50"/>
                      <a:pt x="661" y="50"/>
                      <a:pt x="661" y="50"/>
                    </a:cubicBezTo>
                    <a:cubicBezTo>
                      <a:pt x="661" y="50"/>
                      <a:pt x="661" y="50"/>
                      <a:pt x="661" y="50"/>
                    </a:cubicBezTo>
                    <a:moveTo>
                      <a:pt x="661" y="50"/>
                    </a:moveTo>
                    <a:cubicBezTo>
                      <a:pt x="661" y="50"/>
                      <a:pt x="661" y="50"/>
                      <a:pt x="661" y="50"/>
                    </a:cubicBezTo>
                    <a:cubicBezTo>
                      <a:pt x="661" y="50"/>
                      <a:pt x="661" y="50"/>
                      <a:pt x="661" y="50"/>
                    </a:cubicBezTo>
                    <a:moveTo>
                      <a:pt x="661" y="21"/>
                    </a:moveTo>
                    <a:cubicBezTo>
                      <a:pt x="663" y="26"/>
                      <a:pt x="664" y="31"/>
                      <a:pt x="664" y="36"/>
                    </a:cubicBezTo>
                    <a:cubicBezTo>
                      <a:pt x="664" y="41"/>
                      <a:pt x="663" y="45"/>
                      <a:pt x="661" y="50"/>
                    </a:cubicBezTo>
                    <a:cubicBezTo>
                      <a:pt x="663" y="45"/>
                      <a:pt x="664" y="41"/>
                      <a:pt x="664" y="36"/>
                    </a:cubicBezTo>
                    <a:cubicBezTo>
                      <a:pt x="664" y="31"/>
                      <a:pt x="663" y="26"/>
                      <a:pt x="661" y="21"/>
                    </a:cubicBezTo>
                    <a:moveTo>
                      <a:pt x="660" y="21"/>
                    </a:moveTo>
                    <a:cubicBezTo>
                      <a:pt x="660" y="21"/>
                      <a:pt x="660" y="21"/>
                      <a:pt x="660" y="21"/>
                    </a:cubicBezTo>
                    <a:cubicBezTo>
                      <a:pt x="660" y="21"/>
                      <a:pt x="660" y="21"/>
                      <a:pt x="660"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2" name="Freeform 73"/>
              <p:cNvSpPr>
                <a:spLocks/>
              </p:cNvSpPr>
              <p:nvPr/>
            </p:nvSpPr>
            <p:spPr bwMode="auto">
              <a:xfrm>
                <a:off x="8259763" y="908051"/>
                <a:ext cx="295275" cy="203200"/>
              </a:xfrm>
              <a:custGeom>
                <a:avLst/>
                <a:gdLst>
                  <a:gd name="T0" fmla="*/ 38 w 169"/>
                  <a:gd name="T1" fmla="*/ 0 h 116"/>
                  <a:gd name="T2" fmla="*/ 13 w 169"/>
                  <a:gd name="T3" fmla="*/ 10 h 116"/>
                  <a:gd name="T4" fmla="*/ 13 w 169"/>
                  <a:gd name="T5" fmla="*/ 60 h 116"/>
                  <a:gd name="T6" fmla="*/ 59 w 169"/>
                  <a:gd name="T7" fmla="*/ 105 h 116"/>
                  <a:gd name="T8" fmla="*/ 144 w 169"/>
                  <a:gd name="T9" fmla="*/ 105 h 116"/>
                  <a:gd name="T10" fmla="*/ 144 w 169"/>
                  <a:gd name="T11" fmla="*/ 105 h 116"/>
                  <a:gd name="T12" fmla="*/ 148 w 169"/>
                  <a:gd name="T13" fmla="*/ 106 h 116"/>
                  <a:gd name="T14" fmla="*/ 156 w 169"/>
                  <a:gd name="T15" fmla="*/ 107 h 116"/>
                  <a:gd name="T16" fmla="*/ 156 w 169"/>
                  <a:gd name="T17" fmla="*/ 107 h 116"/>
                  <a:gd name="T18" fmla="*/ 156 w 169"/>
                  <a:gd name="T19" fmla="*/ 108 h 116"/>
                  <a:gd name="T20" fmla="*/ 169 w 169"/>
                  <a:gd name="T21" fmla="*/ 116 h 116"/>
                  <a:gd name="T22" fmla="*/ 63 w 169"/>
                  <a:gd name="T23" fmla="*/ 10 h 116"/>
                  <a:gd name="T24" fmla="*/ 38 w 16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6">
                    <a:moveTo>
                      <a:pt x="38" y="0"/>
                    </a:moveTo>
                    <a:cubicBezTo>
                      <a:pt x="29" y="0"/>
                      <a:pt x="20" y="3"/>
                      <a:pt x="13" y="10"/>
                    </a:cubicBezTo>
                    <a:cubicBezTo>
                      <a:pt x="0" y="24"/>
                      <a:pt x="0" y="46"/>
                      <a:pt x="13" y="60"/>
                    </a:cubicBezTo>
                    <a:cubicBezTo>
                      <a:pt x="59" y="105"/>
                      <a:pt x="59" y="105"/>
                      <a:pt x="59" y="105"/>
                    </a:cubicBezTo>
                    <a:cubicBezTo>
                      <a:pt x="144" y="105"/>
                      <a:pt x="144" y="105"/>
                      <a:pt x="144" y="105"/>
                    </a:cubicBezTo>
                    <a:cubicBezTo>
                      <a:pt x="144" y="105"/>
                      <a:pt x="144" y="105"/>
                      <a:pt x="144" y="105"/>
                    </a:cubicBezTo>
                    <a:cubicBezTo>
                      <a:pt x="146" y="105"/>
                      <a:pt x="147" y="105"/>
                      <a:pt x="148" y="106"/>
                    </a:cubicBezTo>
                    <a:cubicBezTo>
                      <a:pt x="151" y="106"/>
                      <a:pt x="154" y="106"/>
                      <a:pt x="156" y="107"/>
                    </a:cubicBezTo>
                    <a:cubicBezTo>
                      <a:pt x="156" y="107"/>
                      <a:pt x="156" y="107"/>
                      <a:pt x="156" y="107"/>
                    </a:cubicBezTo>
                    <a:cubicBezTo>
                      <a:pt x="156" y="107"/>
                      <a:pt x="156" y="107"/>
                      <a:pt x="156" y="108"/>
                    </a:cubicBezTo>
                    <a:cubicBezTo>
                      <a:pt x="161" y="109"/>
                      <a:pt x="166" y="112"/>
                      <a:pt x="169" y="116"/>
                    </a:cubicBezTo>
                    <a:cubicBezTo>
                      <a:pt x="63" y="10"/>
                      <a:pt x="63" y="10"/>
                      <a:pt x="63" y="10"/>
                    </a:cubicBezTo>
                    <a:cubicBezTo>
                      <a:pt x="57" y="3"/>
                      <a:pt x="48" y="0"/>
                      <a:pt x="38"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3" name="Freeform 74"/>
              <p:cNvSpPr>
                <a:spLocks noEditPoints="1"/>
              </p:cNvSpPr>
              <p:nvPr/>
            </p:nvSpPr>
            <p:spPr bwMode="auto">
              <a:xfrm>
                <a:off x="8362950" y="1092201"/>
                <a:ext cx="169863" cy="61912"/>
              </a:xfrm>
              <a:custGeom>
                <a:avLst/>
                <a:gdLst>
                  <a:gd name="T0" fmla="*/ 97 w 97"/>
                  <a:gd name="T1" fmla="*/ 2 h 36"/>
                  <a:gd name="T2" fmla="*/ 97 w 97"/>
                  <a:gd name="T3" fmla="*/ 3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3"/>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4" name="Freeform 75"/>
              <p:cNvSpPr>
                <a:spLocks/>
              </p:cNvSpPr>
              <p:nvPr/>
            </p:nvSpPr>
            <p:spPr bwMode="auto">
              <a:xfrm>
                <a:off x="8259763" y="1198563"/>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58 w 169"/>
                  <a:gd name="T17" fmla="*/ 7 h 116"/>
                  <a:gd name="T18" fmla="*/ 158 w 169"/>
                  <a:gd name="T19" fmla="*/ 7 h 116"/>
                  <a:gd name="T20" fmla="*/ 158 w 169"/>
                  <a:gd name="T21" fmla="*/ 7 h 116"/>
                  <a:gd name="T22" fmla="*/ 144 w 169"/>
                  <a:gd name="T23" fmla="*/ 10 h 116"/>
                  <a:gd name="T24" fmla="*/ 59 w 169"/>
                  <a:gd name="T25" fmla="*/ 10 h 116"/>
                  <a:gd name="T26" fmla="*/ 13 w 169"/>
                  <a:gd name="T27" fmla="*/ 56 h 116"/>
                  <a:gd name="T28" fmla="*/ 13 w 169"/>
                  <a:gd name="T29" fmla="*/ 106 h 116"/>
                  <a:gd name="T30" fmla="*/ 38 w 169"/>
                  <a:gd name="T31" fmla="*/ 116 h 116"/>
                  <a:gd name="T32" fmla="*/ 63 w 169"/>
                  <a:gd name="T33" fmla="*/ 106 h 116"/>
                  <a:gd name="T34" fmla="*/ 169 w 169"/>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5" y="3"/>
                      <a:pt x="162" y="6"/>
                      <a:pt x="158" y="7"/>
                    </a:cubicBezTo>
                    <a:cubicBezTo>
                      <a:pt x="158" y="7"/>
                      <a:pt x="158" y="7"/>
                      <a:pt x="158" y="7"/>
                    </a:cubicBezTo>
                    <a:cubicBezTo>
                      <a:pt x="158" y="7"/>
                      <a:pt x="158" y="7"/>
                      <a:pt x="158" y="7"/>
                    </a:cubicBezTo>
                    <a:cubicBezTo>
                      <a:pt x="154" y="9"/>
                      <a:pt x="149"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6"/>
              </a:solidFill>
              <a:ln w="12700">
                <a:solidFill>
                  <a:schemeClr val="accent6"/>
                </a:solidFill>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5" name="Freeform 76"/>
              <p:cNvSpPr>
                <a:spLocks noEditPoints="1"/>
              </p:cNvSpPr>
              <p:nvPr/>
            </p:nvSpPr>
            <p:spPr bwMode="auto">
              <a:xfrm>
                <a:off x="8362950" y="1154113"/>
                <a:ext cx="192088" cy="61912"/>
              </a:xfrm>
              <a:custGeom>
                <a:avLst/>
                <a:gdLst>
                  <a:gd name="T0" fmla="*/ 99 w 110"/>
                  <a:gd name="T1" fmla="*/ 32 h 35"/>
                  <a:gd name="T2" fmla="*/ 99 w 110"/>
                  <a:gd name="T3" fmla="*/ 32 h 35"/>
                  <a:gd name="T4" fmla="*/ 99 w 110"/>
                  <a:gd name="T5" fmla="*/ 32 h 35"/>
                  <a:gd name="T6" fmla="*/ 110 w 110"/>
                  <a:gd name="T7" fmla="*/ 25 h 35"/>
                  <a:gd name="T8" fmla="*/ 110 w 110"/>
                  <a:gd name="T9" fmla="*/ 25 h 35"/>
                  <a:gd name="T10" fmla="*/ 110 w 110"/>
                  <a:gd name="T11" fmla="*/ 25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35 w 110"/>
                  <a:gd name="T33" fmla="*/ 0 h 35"/>
                  <a:gd name="T34" fmla="*/ 0 w 110"/>
                  <a:gd name="T35" fmla="*/ 35 h 35"/>
                  <a:gd name="T36" fmla="*/ 85 w 110"/>
                  <a:gd name="T37" fmla="*/ 35 h 35"/>
                  <a:gd name="T38" fmla="*/ 99 w 110"/>
                  <a:gd name="T39" fmla="*/ 32 h 35"/>
                  <a:gd name="T40" fmla="*/ 85 w 110"/>
                  <a:gd name="T41" fmla="*/ 35 h 35"/>
                  <a:gd name="T42" fmla="*/ 60 w 110"/>
                  <a:gd name="T43" fmla="*/ 25 h 35"/>
                  <a:gd name="T44" fmla="*/ 35 w 110"/>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35">
                    <a:moveTo>
                      <a:pt x="99" y="32"/>
                    </a:moveTo>
                    <a:cubicBezTo>
                      <a:pt x="99" y="32"/>
                      <a:pt x="99" y="32"/>
                      <a:pt x="99" y="32"/>
                    </a:cubicBezTo>
                    <a:cubicBezTo>
                      <a:pt x="99" y="32"/>
                      <a:pt x="99" y="32"/>
                      <a:pt x="99" y="32"/>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0" y="35"/>
                      <a:pt x="95" y="34"/>
                      <a:pt x="99" y="32"/>
                    </a:cubicBezTo>
                    <a:cubicBezTo>
                      <a:pt x="94" y="34"/>
                      <a:pt x="90" y="35"/>
                      <a:pt x="85" y="35"/>
                    </a:cubicBezTo>
                    <a:cubicBezTo>
                      <a:pt x="76" y="35"/>
                      <a:pt x="67" y="32"/>
                      <a:pt x="60" y="25"/>
                    </a:cubicBezTo>
                    <a:cubicBezTo>
                      <a:pt x="35" y="0"/>
                      <a:pt x="35" y="0"/>
                      <a:pt x="35" y="0"/>
                    </a:cubicBezTo>
                  </a:path>
                </a:pathLst>
              </a:custGeom>
              <a:solidFill>
                <a:srgbClr val="C80606"/>
              </a:solidFill>
              <a:ln w="12700">
                <a:solidFill>
                  <a:srgbClr val="C80606"/>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6" name="Freeform 77"/>
              <p:cNvSpPr>
                <a:spLocks noEditPoints="1"/>
              </p:cNvSpPr>
              <p:nvPr/>
            </p:nvSpPr>
            <p:spPr bwMode="auto">
              <a:xfrm>
                <a:off x="8510588" y="1092201"/>
                <a:ext cx="58738" cy="119062"/>
              </a:xfrm>
              <a:custGeom>
                <a:avLst/>
                <a:gdLst>
                  <a:gd name="T0" fmla="*/ 14 w 33"/>
                  <a:gd name="T1" fmla="*/ 68 h 68"/>
                  <a:gd name="T2" fmla="*/ 14 w 33"/>
                  <a:gd name="T3" fmla="*/ 68 h 68"/>
                  <a:gd name="T4" fmla="*/ 14 w 33"/>
                  <a:gd name="T5" fmla="*/ 68 h 68"/>
                  <a:gd name="T6" fmla="*/ 25 w 33"/>
                  <a:gd name="T7" fmla="*/ 61 h 68"/>
                  <a:gd name="T8" fmla="*/ 14 w 33"/>
                  <a:gd name="T9" fmla="*/ 68 h 68"/>
                  <a:gd name="T10" fmla="*/ 25 w 33"/>
                  <a:gd name="T11" fmla="*/ 61 h 68"/>
                  <a:gd name="T12" fmla="*/ 25 w 33"/>
                  <a:gd name="T13" fmla="*/ 61 h 68"/>
                  <a:gd name="T14" fmla="*/ 25 w 33"/>
                  <a:gd name="T15" fmla="*/ 61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6 w 33"/>
                  <a:gd name="T31" fmla="*/ 60 h 68"/>
                  <a:gd name="T32" fmla="*/ 26 w 33"/>
                  <a:gd name="T33" fmla="*/ 61 h 68"/>
                  <a:gd name="T34" fmla="*/ 26 w 33"/>
                  <a:gd name="T35" fmla="*/ 60 h 68"/>
                  <a:gd name="T36" fmla="*/ 26 w 33"/>
                  <a:gd name="T37" fmla="*/ 60 h 68"/>
                  <a:gd name="T38" fmla="*/ 26 w 33"/>
                  <a:gd name="T39" fmla="*/ 60 h 68"/>
                  <a:gd name="T40" fmla="*/ 26 w 33"/>
                  <a:gd name="T41" fmla="*/ 60 h 68"/>
                  <a:gd name="T42" fmla="*/ 26 w 33"/>
                  <a:gd name="T43" fmla="*/ 60 h 68"/>
                  <a:gd name="T44" fmla="*/ 26 w 33"/>
                  <a:gd name="T45" fmla="*/ 60 h 68"/>
                  <a:gd name="T46" fmla="*/ 26 w 33"/>
                  <a:gd name="T47" fmla="*/ 60 h 68"/>
                  <a:gd name="T48" fmla="*/ 33 w 33"/>
                  <a:gd name="T49" fmla="*/ 50 h 68"/>
                  <a:gd name="T50" fmla="*/ 26 w 33"/>
                  <a:gd name="T51" fmla="*/ 60 h 68"/>
                  <a:gd name="T52" fmla="*/ 33 w 33"/>
                  <a:gd name="T53" fmla="*/ 50 h 68"/>
                  <a:gd name="T54" fmla="*/ 33 w 33"/>
                  <a:gd name="T55" fmla="*/ 50 h 68"/>
                  <a:gd name="T56" fmla="*/ 33 w 33"/>
                  <a:gd name="T57" fmla="*/ 50 h 68"/>
                  <a:gd name="T58" fmla="*/ 33 w 33"/>
                  <a:gd name="T59" fmla="*/ 50 h 68"/>
                  <a:gd name="T60" fmla="*/ 33 w 33"/>
                  <a:gd name="T61" fmla="*/ 50 h 68"/>
                  <a:gd name="T62" fmla="*/ 33 w 33"/>
                  <a:gd name="T63" fmla="*/ 50 h 68"/>
                  <a:gd name="T64" fmla="*/ 33 w 33"/>
                  <a:gd name="T65" fmla="*/ 50 h 68"/>
                  <a:gd name="T66" fmla="*/ 32 w 33"/>
                  <a:gd name="T67" fmla="*/ 21 h 68"/>
                  <a:gd name="T68" fmla="*/ 33 w 33"/>
                  <a:gd name="T69" fmla="*/ 21 h 68"/>
                  <a:gd name="T70" fmla="*/ 32 w 33"/>
                  <a:gd name="T71" fmla="*/ 21 h 68"/>
                  <a:gd name="T72" fmla="*/ 12 w 33"/>
                  <a:gd name="T73" fmla="*/ 3 h 68"/>
                  <a:gd name="T74" fmla="*/ 32 w 33"/>
                  <a:gd name="T75" fmla="*/ 21 h 68"/>
                  <a:gd name="T76" fmla="*/ 25 w 33"/>
                  <a:gd name="T77" fmla="*/ 11 h 68"/>
                  <a:gd name="T78" fmla="*/ 25 w 33"/>
                  <a:gd name="T79" fmla="*/ 11 h 68"/>
                  <a:gd name="T80" fmla="*/ 12 w 33"/>
                  <a:gd name="T81" fmla="*/ 3 h 68"/>
                  <a:gd name="T82" fmla="*/ 12 w 33"/>
                  <a:gd name="T83" fmla="*/ 2 h 68"/>
                  <a:gd name="T84" fmla="*/ 12 w 33"/>
                  <a:gd name="T85" fmla="*/ 2 h 68"/>
                  <a:gd name="T86" fmla="*/ 12 w 33"/>
                  <a:gd name="T87" fmla="*/ 2 h 68"/>
                  <a:gd name="T88" fmla="*/ 0 w 33"/>
                  <a:gd name="T89" fmla="*/ 0 h 68"/>
                  <a:gd name="T90" fmla="*/ 0 w 33"/>
                  <a:gd name="T91" fmla="*/ 0 h 68"/>
                  <a:gd name="T92" fmla="*/ 0 w 33"/>
                  <a:gd name="T93" fmla="*/ 0 h 68"/>
                  <a:gd name="T94" fmla="*/ 4 w 33"/>
                  <a:gd name="T95" fmla="*/ 1 h 68"/>
                  <a:gd name="T96" fmla="*/ 0 w 33"/>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68">
                    <a:moveTo>
                      <a:pt x="14" y="68"/>
                    </a:moveTo>
                    <a:cubicBezTo>
                      <a:pt x="14" y="68"/>
                      <a:pt x="14" y="68"/>
                      <a:pt x="14" y="68"/>
                    </a:cubicBezTo>
                    <a:cubicBezTo>
                      <a:pt x="14" y="68"/>
                      <a:pt x="14" y="68"/>
                      <a:pt x="14" y="68"/>
                    </a:cubicBezTo>
                    <a:moveTo>
                      <a:pt x="25" y="61"/>
                    </a:moveTo>
                    <a:cubicBezTo>
                      <a:pt x="22" y="64"/>
                      <a:pt x="18" y="67"/>
                      <a:pt x="14" y="68"/>
                    </a:cubicBezTo>
                    <a:cubicBezTo>
                      <a:pt x="18" y="67"/>
                      <a:pt x="21" y="64"/>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0"/>
                    </a:moveTo>
                    <a:cubicBezTo>
                      <a:pt x="26" y="61"/>
                      <a:pt x="26" y="61"/>
                      <a:pt x="26" y="61"/>
                    </a:cubicBezTo>
                    <a:cubicBezTo>
                      <a:pt x="26" y="61"/>
                      <a:pt x="26" y="61"/>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3" y="50"/>
                    </a:moveTo>
                    <a:cubicBezTo>
                      <a:pt x="31" y="54"/>
                      <a:pt x="29" y="57"/>
                      <a:pt x="26" y="60"/>
                    </a:cubicBezTo>
                    <a:cubicBezTo>
                      <a:pt x="29" y="57"/>
                      <a:pt x="31" y="54"/>
                      <a:pt x="33" y="50"/>
                    </a:cubicBezTo>
                    <a:moveTo>
                      <a:pt x="33" y="50"/>
                    </a:moveTo>
                    <a:cubicBezTo>
                      <a:pt x="33" y="50"/>
                      <a:pt x="33" y="50"/>
                      <a:pt x="33" y="50"/>
                    </a:cubicBezTo>
                    <a:cubicBezTo>
                      <a:pt x="33" y="50"/>
                      <a:pt x="33" y="50"/>
                      <a:pt x="33" y="50"/>
                    </a:cubicBezTo>
                    <a:moveTo>
                      <a:pt x="33" y="50"/>
                    </a:moveTo>
                    <a:cubicBezTo>
                      <a:pt x="33" y="50"/>
                      <a:pt x="33" y="50"/>
                      <a:pt x="33" y="50"/>
                    </a:cubicBezTo>
                    <a:cubicBezTo>
                      <a:pt x="33" y="50"/>
                      <a:pt x="33" y="50"/>
                      <a:pt x="33" y="50"/>
                    </a:cubicBezTo>
                    <a:moveTo>
                      <a:pt x="32" y="21"/>
                    </a:moveTo>
                    <a:cubicBezTo>
                      <a:pt x="33" y="21"/>
                      <a:pt x="33" y="21"/>
                      <a:pt x="33" y="21"/>
                    </a:cubicBezTo>
                    <a:cubicBezTo>
                      <a:pt x="33" y="21"/>
                      <a:pt x="33" y="21"/>
                      <a:pt x="32" y="21"/>
                    </a:cubicBezTo>
                    <a:moveTo>
                      <a:pt x="12" y="3"/>
                    </a:moveTo>
                    <a:cubicBezTo>
                      <a:pt x="21" y="6"/>
                      <a:pt x="29" y="12"/>
                      <a:pt x="32" y="21"/>
                    </a:cubicBezTo>
                    <a:cubicBezTo>
                      <a:pt x="31" y="17"/>
                      <a:pt x="28" y="14"/>
                      <a:pt x="25" y="11"/>
                    </a:cubicBezTo>
                    <a:cubicBezTo>
                      <a:pt x="25" y="11"/>
                      <a:pt x="25" y="11"/>
                      <a:pt x="25" y="11"/>
                    </a:cubicBezTo>
                    <a:cubicBezTo>
                      <a:pt x="22" y="7"/>
                      <a:pt x="17" y="4"/>
                      <a:pt x="12" y="3"/>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C80606"/>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57" name="Freeform 78"/>
              <p:cNvSpPr>
                <a:spLocks/>
              </p:cNvSpPr>
              <p:nvPr/>
            </p:nvSpPr>
            <p:spPr bwMode="auto">
              <a:xfrm>
                <a:off x="8423275" y="1092201"/>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4 w 86"/>
                  <a:gd name="T13" fmla="*/ 68 h 71"/>
                  <a:gd name="T14" fmla="*/ 64 w 86"/>
                  <a:gd name="T15" fmla="*/ 68 h 71"/>
                  <a:gd name="T16" fmla="*/ 64 w 86"/>
                  <a:gd name="T17" fmla="*/ 68 h 71"/>
                  <a:gd name="T18" fmla="*/ 75 w 86"/>
                  <a:gd name="T19" fmla="*/ 61 h 71"/>
                  <a:gd name="T20" fmla="*/ 75 w 86"/>
                  <a:gd name="T21" fmla="*/ 61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6 w 86"/>
                  <a:gd name="T37" fmla="*/ 61 h 71"/>
                  <a:gd name="T38" fmla="*/ 76 w 86"/>
                  <a:gd name="T39" fmla="*/ 60 h 71"/>
                  <a:gd name="T40" fmla="*/ 76 w 86"/>
                  <a:gd name="T41" fmla="*/ 60 h 71"/>
                  <a:gd name="T42" fmla="*/ 76 w 86"/>
                  <a:gd name="T43" fmla="*/ 60 h 71"/>
                  <a:gd name="T44" fmla="*/ 76 w 86"/>
                  <a:gd name="T45" fmla="*/ 60 h 71"/>
                  <a:gd name="T46" fmla="*/ 76 w 86"/>
                  <a:gd name="T47" fmla="*/ 60 h 71"/>
                  <a:gd name="T48" fmla="*/ 76 w 86"/>
                  <a:gd name="T49" fmla="*/ 60 h 71"/>
                  <a:gd name="T50" fmla="*/ 83 w 86"/>
                  <a:gd name="T51" fmla="*/ 50 h 71"/>
                  <a:gd name="T52" fmla="*/ 83 w 86"/>
                  <a:gd name="T53" fmla="*/ 50 h 71"/>
                  <a:gd name="T54" fmla="*/ 83 w 86"/>
                  <a:gd name="T55" fmla="*/ 50 h 71"/>
                  <a:gd name="T56" fmla="*/ 83 w 86"/>
                  <a:gd name="T57" fmla="*/ 50 h 71"/>
                  <a:gd name="T58" fmla="*/ 83 w 86"/>
                  <a:gd name="T59" fmla="*/ 50 h 71"/>
                  <a:gd name="T60" fmla="*/ 86 w 86"/>
                  <a:gd name="T61" fmla="*/ 36 h 71"/>
                  <a:gd name="T62" fmla="*/ 83 w 86"/>
                  <a:gd name="T63" fmla="*/ 21 h 71"/>
                  <a:gd name="T64" fmla="*/ 82 w 86"/>
                  <a:gd name="T65" fmla="*/ 21 h 71"/>
                  <a:gd name="T66" fmla="*/ 82 w 86"/>
                  <a:gd name="T67" fmla="*/ 21 h 71"/>
                  <a:gd name="T68" fmla="*/ 62 w 86"/>
                  <a:gd name="T69" fmla="*/ 3 h 71"/>
                  <a:gd name="T70" fmla="*/ 62 w 86"/>
                  <a:gd name="T71" fmla="*/ 2 h 71"/>
                  <a:gd name="T72" fmla="*/ 62 w 86"/>
                  <a:gd name="T73" fmla="*/ 2 h 71"/>
                  <a:gd name="T74" fmla="*/ 54 w 86"/>
                  <a:gd name="T75" fmla="*/ 1 h 71"/>
                  <a:gd name="T76" fmla="*/ 50 w 86"/>
                  <a:gd name="T7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59" y="70"/>
                      <a:pt x="64" y="68"/>
                    </a:cubicBezTo>
                    <a:cubicBezTo>
                      <a:pt x="64" y="68"/>
                      <a:pt x="64" y="68"/>
                      <a:pt x="64" y="68"/>
                    </a:cubicBezTo>
                    <a:cubicBezTo>
                      <a:pt x="64" y="68"/>
                      <a:pt x="64" y="68"/>
                      <a:pt x="64" y="68"/>
                    </a:cubicBezTo>
                    <a:cubicBezTo>
                      <a:pt x="68" y="67"/>
                      <a:pt x="72" y="64"/>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5" y="45"/>
                      <a:pt x="86" y="41"/>
                      <a:pt x="86" y="36"/>
                    </a:cubicBezTo>
                    <a:cubicBezTo>
                      <a:pt x="86" y="31"/>
                      <a:pt x="85" y="26"/>
                      <a:pt x="83" y="21"/>
                    </a:cubicBezTo>
                    <a:cubicBezTo>
                      <a:pt x="83" y="21"/>
                      <a:pt x="83" y="21"/>
                      <a:pt x="82" y="21"/>
                    </a:cubicBezTo>
                    <a:cubicBezTo>
                      <a:pt x="82" y="21"/>
                      <a:pt x="82" y="21"/>
                      <a:pt x="82" y="21"/>
                    </a:cubicBezTo>
                    <a:cubicBezTo>
                      <a:pt x="79" y="12"/>
                      <a:pt x="71" y="6"/>
                      <a:pt x="62" y="3"/>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B10101"/>
              </a:solidFill>
              <a:ln w="12700">
                <a:solidFill>
                  <a:srgbClr val="B10101"/>
                </a:solidFill>
                <a:round/>
                <a:headEnd/>
                <a:tailEnd/>
              </a:ln>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grpSp>
      <p:grpSp>
        <p:nvGrpSpPr>
          <p:cNvPr id="58" name="Group 21"/>
          <p:cNvGrpSpPr>
            <a:grpSpLocks noChangeAspect="1"/>
          </p:cNvGrpSpPr>
          <p:nvPr/>
        </p:nvGrpSpPr>
        <p:grpSpPr bwMode="auto">
          <a:xfrm>
            <a:off x="2510573" y="2318001"/>
            <a:ext cx="646237" cy="801032"/>
            <a:chOff x="1556" y="444"/>
            <a:chExt cx="1027" cy="1273"/>
          </a:xfrm>
        </p:grpSpPr>
        <p:sp>
          <p:nvSpPr>
            <p:cNvPr id="59" name="Freeform 22"/>
            <p:cNvSpPr>
              <a:spLocks/>
            </p:cNvSpPr>
            <p:nvPr/>
          </p:nvSpPr>
          <p:spPr bwMode="auto">
            <a:xfrm>
              <a:off x="1556" y="444"/>
              <a:ext cx="1027" cy="1273"/>
            </a:xfrm>
            <a:custGeom>
              <a:avLst/>
              <a:gdLst>
                <a:gd name="T0" fmla="*/ 36 w 432"/>
                <a:gd name="T1" fmla="*/ 0 h 536"/>
                <a:gd name="T2" fmla="*/ 0 w 432"/>
                <a:gd name="T3" fmla="*/ 36 h 536"/>
                <a:gd name="T4" fmla="*/ 0 w 432"/>
                <a:gd name="T5" fmla="*/ 500 h 536"/>
                <a:gd name="T6" fmla="*/ 36 w 432"/>
                <a:gd name="T7" fmla="*/ 536 h 536"/>
                <a:gd name="T8" fmla="*/ 396 w 432"/>
                <a:gd name="T9" fmla="*/ 536 h 536"/>
                <a:gd name="T10" fmla="*/ 432 w 432"/>
                <a:gd name="T11" fmla="*/ 500 h 536"/>
                <a:gd name="T12" fmla="*/ 432 w 432"/>
                <a:gd name="T13" fmla="*/ 135 h 536"/>
                <a:gd name="T14" fmla="*/ 299 w 432"/>
                <a:gd name="T15" fmla="*/ 0 h 536"/>
                <a:gd name="T16" fmla="*/ 36 w 432"/>
                <a:gd name="T1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536">
                  <a:moveTo>
                    <a:pt x="36" y="0"/>
                  </a:moveTo>
                  <a:cubicBezTo>
                    <a:pt x="16" y="0"/>
                    <a:pt x="0" y="16"/>
                    <a:pt x="0" y="36"/>
                  </a:cubicBezTo>
                  <a:cubicBezTo>
                    <a:pt x="0" y="500"/>
                    <a:pt x="0" y="500"/>
                    <a:pt x="0" y="500"/>
                  </a:cubicBezTo>
                  <a:cubicBezTo>
                    <a:pt x="0" y="520"/>
                    <a:pt x="16" y="536"/>
                    <a:pt x="36" y="536"/>
                  </a:cubicBezTo>
                  <a:cubicBezTo>
                    <a:pt x="396" y="536"/>
                    <a:pt x="396" y="536"/>
                    <a:pt x="396" y="536"/>
                  </a:cubicBezTo>
                  <a:cubicBezTo>
                    <a:pt x="415" y="536"/>
                    <a:pt x="432" y="520"/>
                    <a:pt x="432" y="500"/>
                  </a:cubicBezTo>
                  <a:cubicBezTo>
                    <a:pt x="432" y="135"/>
                    <a:pt x="432" y="135"/>
                    <a:pt x="432" y="135"/>
                  </a:cubicBezTo>
                  <a:cubicBezTo>
                    <a:pt x="299" y="0"/>
                    <a:pt x="299" y="0"/>
                    <a:pt x="299" y="0"/>
                  </a:cubicBezTo>
                  <a:lnTo>
                    <a:pt x="36" y="0"/>
                  </a:ln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60" name="Freeform 23"/>
            <p:cNvSpPr>
              <a:spLocks/>
            </p:cNvSpPr>
            <p:nvPr/>
          </p:nvSpPr>
          <p:spPr bwMode="auto">
            <a:xfrm>
              <a:off x="1699" y="684"/>
              <a:ext cx="456" cy="95"/>
            </a:xfrm>
            <a:custGeom>
              <a:avLst/>
              <a:gdLst>
                <a:gd name="T0" fmla="*/ 172 w 192"/>
                <a:gd name="T1" fmla="*/ 40 h 40"/>
                <a:gd name="T2" fmla="*/ 20 w 192"/>
                <a:gd name="T3" fmla="*/ 40 h 40"/>
                <a:gd name="T4" fmla="*/ 0 w 192"/>
                <a:gd name="T5" fmla="*/ 20 h 40"/>
                <a:gd name="T6" fmla="*/ 20 w 192"/>
                <a:gd name="T7" fmla="*/ 0 h 40"/>
                <a:gd name="T8" fmla="*/ 172 w 192"/>
                <a:gd name="T9" fmla="*/ 0 h 40"/>
                <a:gd name="T10" fmla="*/ 192 w 192"/>
                <a:gd name="T11" fmla="*/ 20 h 40"/>
                <a:gd name="T12" fmla="*/ 172 w 19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92" h="40">
                  <a:moveTo>
                    <a:pt x="172" y="40"/>
                  </a:moveTo>
                  <a:cubicBezTo>
                    <a:pt x="20" y="40"/>
                    <a:pt x="20" y="40"/>
                    <a:pt x="20" y="40"/>
                  </a:cubicBezTo>
                  <a:cubicBezTo>
                    <a:pt x="9" y="40"/>
                    <a:pt x="0" y="31"/>
                    <a:pt x="0" y="20"/>
                  </a:cubicBezTo>
                  <a:cubicBezTo>
                    <a:pt x="0" y="9"/>
                    <a:pt x="9" y="0"/>
                    <a:pt x="20" y="0"/>
                  </a:cubicBezTo>
                  <a:cubicBezTo>
                    <a:pt x="172" y="0"/>
                    <a:pt x="172" y="0"/>
                    <a:pt x="172" y="0"/>
                  </a:cubicBezTo>
                  <a:cubicBezTo>
                    <a:pt x="183" y="0"/>
                    <a:pt x="192" y="9"/>
                    <a:pt x="192" y="20"/>
                  </a:cubicBezTo>
                  <a:cubicBezTo>
                    <a:pt x="192" y="31"/>
                    <a:pt x="183" y="40"/>
                    <a:pt x="172"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61" name="Freeform 24"/>
            <p:cNvSpPr>
              <a:spLocks/>
            </p:cNvSpPr>
            <p:nvPr/>
          </p:nvSpPr>
          <p:spPr bwMode="auto">
            <a:xfrm>
              <a:off x="1699" y="917"/>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62" name="Freeform 25"/>
            <p:cNvSpPr>
              <a:spLocks/>
            </p:cNvSpPr>
            <p:nvPr/>
          </p:nvSpPr>
          <p:spPr bwMode="auto">
            <a:xfrm>
              <a:off x="1699" y="1152"/>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63" name="Freeform 26"/>
            <p:cNvSpPr>
              <a:spLocks/>
            </p:cNvSpPr>
            <p:nvPr/>
          </p:nvSpPr>
          <p:spPr bwMode="auto">
            <a:xfrm>
              <a:off x="1699" y="1387"/>
              <a:ext cx="732" cy="95"/>
            </a:xfrm>
            <a:custGeom>
              <a:avLst/>
              <a:gdLst>
                <a:gd name="T0" fmla="*/ 288 w 308"/>
                <a:gd name="T1" fmla="*/ 40 h 40"/>
                <a:gd name="T2" fmla="*/ 20 w 308"/>
                <a:gd name="T3" fmla="*/ 40 h 40"/>
                <a:gd name="T4" fmla="*/ 0 w 308"/>
                <a:gd name="T5" fmla="*/ 20 h 40"/>
                <a:gd name="T6" fmla="*/ 20 w 308"/>
                <a:gd name="T7" fmla="*/ 0 h 40"/>
                <a:gd name="T8" fmla="*/ 288 w 308"/>
                <a:gd name="T9" fmla="*/ 0 h 40"/>
                <a:gd name="T10" fmla="*/ 308 w 308"/>
                <a:gd name="T11" fmla="*/ 20 h 40"/>
                <a:gd name="T12" fmla="*/ 288 w 30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08" h="40">
                  <a:moveTo>
                    <a:pt x="288" y="40"/>
                  </a:moveTo>
                  <a:cubicBezTo>
                    <a:pt x="20" y="40"/>
                    <a:pt x="20" y="40"/>
                    <a:pt x="20" y="40"/>
                  </a:cubicBezTo>
                  <a:cubicBezTo>
                    <a:pt x="9" y="40"/>
                    <a:pt x="0" y="31"/>
                    <a:pt x="0" y="20"/>
                  </a:cubicBezTo>
                  <a:cubicBezTo>
                    <a:pt x="0" y="9"/>
                    <a:pt x="9" y="0"/>
                    <a:pt x="20" y="0"/>
                  </a:cubicBezTo>
                  <a:cubicBezTo>
                    <a:pt x="288" y="0"/>
                    <a:pt x="288" y="0"/>
                    <a:pt x="288" y="0"/>
                  </a:cubicBezTo>
                  <a:cubicBezTo>
                    <a:pt x="299" y="0"/>
                    <a:pt x="308" y="9"/>
                    <a:pt x="308" y="20"/>
                  </a:cubicBezTo>
                  <a:cubicBezTo>
                    <a:pt x="308" y="31"/>
                    <a:pt x="299" y="40"/>
                    <a:pt x="288"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64" name="Freeform 27"/>
            <p:cNvSpPr>
              <a:spLocks/>
            </p:cNvSpPr>
            <p:nvPr/>
          </p:nvSpPr>
          <p:spPr bwMode="auto">
            <a:xfrm>
              <a:off x="2267" y="444"/>
              <a:ext cx="316" cy="320"/>
            </a:xfrm>
            <a:custGeom>
              <a:avLst/>
              <a:gdLst>
                <a:gd name="T0" fmla="*/ 133 w 133"/>
                <a:gd name="T1" fmla="*/ 135 h 135"/>
                <a:gd name="T2" fmla="*/ 0 w 133"/>
                <a:gd name="T3" fmla="*/ 0 h 135"/>
                <a:gd name="T4" fmla="*/ 0 w 133"/>
                <a:gd name="T5" fmla="*/ 0 h 135"/>
                <a:gd name="T6" fmla="*/ 0 w 133"/>
                <a:gd name="T7" fmla="*/ 99 h 135"/>
                <a:gd name="T8" fmla="*/ 36 w 133"/>
                <a:gd name="T9" fmla="*/ 135 h 135"/>
                <a:gd name="T10" fmla="*/ 133 w 133"/>
                <a:gd name="T11" fmla="*/ 135 h 135"/>
              </a:gdLst>
              <a:ahLst/>
              <a:cxnLst>
                <a:cxn ang="0">
                  <a:pos x="T0" y="T1"/>
                </a:cxn>
                <a:cxn ang="0">
                  <a:pos x="T2" y="T3"/>
                </a:cxn>
                <a:cxn ang="0">
                  <a:pos x="T4" y="T5"/>
                </a:cxn>
                <a:cxn ang="0">
                  <a:pos x="T6" y="T7"/>
                </a:cxn>
                <a:cxn ang="0">
                  <a:pos x="T8" y="T9"/>
                </a:cxn>
                <a:cxn ang="0">
                  <a:pos x="T10" y="T11"/>
                </a:cxn>
              </a:cxnLst>
              <a:rect l="0" t="0" r="r" b="b"/>
              <a:pathLst>
                <a:path w="133" h="135">
                  <a:moveTo>
                    <a:pt x="133" y="135"/>
                  </a:moveTo>
                  <a:cubicBezTo>
                    <a:pt x="0" y="0"/>
                    <a:pt x="0" y="0"/>
                    <a:pt x="0" y="0"/>
                  </a:cubicBezTo>
                  <a:cubicBezTo>
                    <a:pt x="0" y="0"/>
                    <a:pt x="0" y="0"/>
                    <a:pt x="0" y="0"/>
                  </a:cubicBezTo>
                  <a:cubicBezTo>
                    <a:pt x="0" y="99"/>
                    <a:pt x="0" y="99"/>
                    <a:pt x="0" y="99"/>
                  </a:cubicBezTo>
                  <a:cubicBezTo>
                    <a:pt x="0" y="119"/>
                    <a:pt x="17" y="135"/>
                    <a:pt x="36" y="135"/>
                  </a:cubicBezTo>
                  <a:cubicBezTo>
                    <a:pt x="133" y="135"/>
                    <a:pt x="133" y="135"/>
                    <a:pt x="133"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sp>
        <p:nvSpPr>
          <p:cNvPr id="65" name="テキスト ボックス 64"/>
          <p:cNvSpPr txBox="1"/>
          <p:nvPr/>
        </p:nvSpPr>
        <p:spPr>
          <a:xfrm>
            <a:off x="2009082" y="3067295"/>
            <a:ext cx="1521570" cy="307777"/>
          </a:xfrm>
          <a:prstGeom prst="rect">
            <a:avLst/>
          </a:prstGeom>
          <a:noFill/>
        </p:spPr>
        <p:txBody>
          <a:bodyPr wrap="none" rtlCol="0">
            <a:spAutoFit/>
          </a:bodyPr>
          <a:lstStyle/>
          <a:p>
            <a:r>
              <a:rPr kumimoji="1" lang="ja-JP" altLang="en-US" sz="1400" smtClean="0">
                <a:solidFill>
                  <a:srgbClr val="282828"/>
                </a:solidFill>
                <a:latin typeface="MS PGothic" charset="-128"/>
                <a:ea typeface="MS PGothic" charset="-128"/>
                <a:cs typeface="MS PGothic" charset="-128"/>
              </a:rPr>
              <a:t>ハッシュ検査履歴</a:t>
            </a:r>
            <a:endParaRPr kumimoji="1" lang="ja-JP" altLang="en-US" sz="1400" dirty="0" smtClean="0">
              <a:solidFill>
                <a:srgbClr val="282828"/>
              </a:solidFill>
              <a:latin typeface="MS PGothic" charset="-128"/>
              <a:ea typeface="MS PGothic" charset="-128"/>
              <a:cs typeface="MS PGothic" charset="-128"/>
            </a:endParaRPr>
          </a:p>
        </p:txBody>
      </p:sp>
      <p:grpSp>
        <p:nvGrpSpPr>
          <p:cNvPr id="66" name="Group 17"/>
          <p:cNvGrpSpPr>
            <a:grpSpLocks noChangeAspect="1"/>
          </p:cNvGrpSpPr>
          <p:nvPr/>
        </p:nvGrpSpPr>
        <p:grpSpPr>
          <a:xfrm>
            <a:off x="2746094" y="2536311"/>
            <a:ext cx="176097" cy="249867"/>
            <a:chOff x="3574665" y="4349496"/>
            <a:chExt cx="295991" cy="419987"/>
          </a:xfrm>
        </p:grpSpPr>
        <p:sp>
          <p:nvSpPr>
            <p:cNvPr id="67" name="Freeform 609"/>
            <p:cNvSpPr>
              <a:spLocks/>
            </p:cNvSpPr>
            <p:nvPr/>
          </p:nvSpPr>
          <p:spPr bwMode="auto">
            <a:xfrm>
              <a:off x="3574665" y="4349496"/>
              <a:ext cx="295991" cy="419987"/>
            </a:xfrm>
            <a:custGeom>
              <a:avLst/>
              <a:gdLst>
                <a:gd name="T0" fmla="*/ 63 w 125"/>
                <a:gd name="T1" fmla="*/ 178 h 178"/>
                <a:gd name="T2" fmla="*/ 0 w 125"/>
                <a:gd name="T3" fmla="*/ 62 h 178"/>
                <a:gd name="T4" fmla="*/ 63 w 125"/>
                <a:gd name="T5" fmla="*/ 0 h 178"/>
                <a:gd name="T6" fmla="*/ 125 w 125"/>
                <a:gd name="T7" fmla="*/ 62 h 178"/>
                <a:gd name="T8" fmla="*/ 63 w 125"/>
                <a:gd name="T9" fmla="*/ 178 h 178"/>
              </a:gdLst>
              <a:ahLst/>
              <a:cxnLst>
                <a:cxn ang="0">
                  <a:pos x="T0" y="T1"/>
                </a:cxn>
                <a:cxn ang="0">
                  <a:pos x="T2" y="T3"/>
                </a:cxn>
                <a:cxn ang="0">
                  <a:pos x="T4" y="T5"/>
                </a:cxn>
                <a:cxn ang="0">
                  <a:pos x="T6" y="T7"/>
                </a:cxn>
                <a:cxn ang="0">
                  <a:pos x="T8" y="T9"/>
                </a:cxn>
              </a:cxnLst>
              <a:rect l="0" t="0" r="r" b="b"/>
              <a:pathLst>
                <a:path w="125" h="178">
                  <a:moveTo>
                    <a:pt x="63" y="178"/>
                  </a:moveTo>
                  <a:cubicBezTo>
                    <a:pt x="63" y="178"/>
                    <a:pt x="0" y="96"/>
                    <a:pt x="0" y="62"/>
                  </a:cubicBezTo>
                  <a:cubicBezTo>
                    <a:pt x="0" y="28"/>
                    <a:pt x="28" y="0"/>
                    <a:pt x="63" y="0"/>
                  </a:cubicBezTo>
                  <a:cubicBezTo>
                    <a:pt x="97" y="0"/>
                    <a:pt x="125" y="28"/>
                    <a:pt x="125" y="62"/>
                  </a:cubicBezTo>
                  <a:cubicBezTo>
                    <a:pt x="125" y="96"/>
                    <a:pt x="63" y="178"/>
                    <a:pt x="63" y="178"/>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68" name="Oval 610"/>
            <p:cNvSpPr>
              <a:spLocks noChangeArrowheads="1"/>
            </p:cNvSpPr>
            <p:nvPr/>
          </p:nvSpPr>
          <p:spPr bwMode="auto">
            <a:xfrm>
              <a:off x="3648662" y="4410494"/>
              <a:ext cx="150995" cy="148995"/>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sp>
        <p:nvSpPr>
          <p:cNvPr id="70" name="ドーナツ 69"/>
          <p:cNvSpPr/>
          <p:nvPr/>
        </p:nvSpPr>
        <p:spPr>
          <a:xfrm>
            <a:off x="2540450" y="2324129"/>
            <a:ext cx="581305" cy="593380"/>
          </a:xfrm>
          <a:prstGeom prst="donut">
            <a:avLst>
              <a:gd name="adj" fmla="val 1431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282828"/>
              </a:solidFill>
              <a:latin typeface="MS PGothic" charset="-128"/>
              <a:ea typeface="MS PGothic" charset="-128"/>
              <a:cs typeface="MS PGothic" charset="-128"/>
            </a:endParaRPr>
          </a:p>
        </p:txBody>
      </p:sp>
      <p:grpSp>
        <p:nvGrpSpPr>
          <p:cNvPr id="71" name="Group 17"/>
          <p:cNvGrpSpPr>
            <a:grpSpLocks noChangeAspect="1"/>
          </p:cNvGrpSpPr>
          <p:nvPr/>
        </p:nvGrpSpPr>
        <p:grpSpPr>
          <a:xfrm>
            <a:off x="1136628" y="3869053"/>
            <a:ext cx="176097" cy="249867"/>
            <a:chOff x="3574665" y="4349496"/>
            <a:chExt cx="295991" cy="419987"/>
          </a:xfrm>
        </p:grpSpPr>
        <p:sp>
          <p:nvSpPr>
            <p:cNvPr id="72" name="Freeform 609"/>
            <p:cNvSpPr>
              <a:spLocks/>
            </p:cNvSpPr>
            <p:nvPr/>
          </p:nvSpPr>
          <p:spPr bwMode="auto">
            <a:xfrm>
              <a:off x="3574665" y="4349496"/>
              <a:ext cx="295991" cy="419987"/>
            </a:xfrm>
            <a:custGeom>
              <a:avLst/>
              <a:gdLst>
                <a:gd name="T0" fmla="*/ 63 w 125"/>
                <a:gd name="T1" fmla="*/ 178 h 178"/>
                <a:gd name="T2" fmla="*/ 0 w 125"/>
                <a:gd name="T3" fmla="*/ 62 h 178"/>
                <a:gd name="T4" fmla="*/ 63 w 125"/>
                <a:gd name="T5" fmla="*/ 0 h 178"/>
                <a:gd name="T6" fmla="*/ 125 w 125"/>
                <a:gd name="T7" fmla="*/ 62 h 178"/>
                <a:gd name="T8" fmla="*/ 63 w 125"/>
                <a:gd name="T9" fmla="*/ 178 h 178"/>
              </a:gdLst>
              <a:ahLst/>
              <a:cxnLst>
                <a:cxn ang="0">
                  <a:pos x="T0" y="T1"/>
                </a:cxn>
                <a:cxn ang="0">
                  <a:pos x="T2" y="T3"/>
                </a:cxn>
                <a:cxn ang="0">
                  <a:pos x="T4" y="T5"/>
                </a:cxn>
                <a:cxn ang="0">
                  <a:pos x="T6" y="T7"/>
                </a:cxn>
                <a:cxn ang="0">
                  <a:pos x="T8" y="T9"/>
                </a:cxn>
              </a:cxnLst>
              <a:rect l="0" t="0" r="r" b="b"/>
              <a:pathLst>
                <a:path w="125" h="178">
                  <a:moveTo>
                    <a:pt x="63" y="178"/>
                  </a:moveTo>
                  <a:cubicBezTo>
                    <a:pt x="63" y="178"/>
                    <a:pt x="0" y="96"/>
                    <a:pt x="0" y="62"/>
                  </a:cubicBezTo>
                  <a:cubicBezTo>
                    <a:pt x="0" y="28"/>
                    <a:pt x="28" y="0"/>
                    <a:pt x="63" y="0"/>
                  </a:cubicBezTo>
                  <a:cubicBezTo>
                    <a:pt x="97" y="0"/>
                    <a:pt x="125" y="28"/>
                    <a:pt x="125" y="62"/>
                  </a:cubicBezTo>
                  <a:cubicBezTo>
                    <a:pt x="125" y="96"/>
                    <a:pt x="63" y="178"/>
                    <a:pt x="63" y="178"/>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sp>
          <p:nvSpPr>
            <p:cNvPr id="73" name="Oval 610"/>
            <p:cNvSpPr>
              <a:spLocks noChangeArrowheads="1"/>
            </p:cNvSpPr>
            <p:nvPr/>
          </p:nvSpPr>
          <p:spPr bwMode="auto">
            <a:xfrm>
              <a:off x="3648662" y="4410494"/>
              <a:ext cx="150995" cy="148995"/>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828"/>
                </a:solidFill>
                <a:latin typeface="MS PGothic" charset="-128"/>
                <a:ea typeface="MS PGothic" charset="-128"/>
                <a:cs typeface="MS PGothic" charset="-128"/>
              </a:endParaRPr>
            </a:p>
          </p:txBody>
        </p:sp>
      </p:grpSp>
      <p:grpSp>
        <p:nvGrpSpPr>
          <p:cNvPr id="80" name="図形グループ 79"/>
          <p:cNvGrpSpPr/>
          <p:nvPr/>
        </p:nvGrpSpPr>
        <p:grpSpPr>
          <a:xfrm>
            <a:off x="1056779" y="3792585"/>
            <a:ext cx="335793" cy="364491"/>
            <a:chOff x="2769866" y="3835881"/>
            <a:chExt cx="487211" cy="496346"/>
          </a:xfrm>
        </p:grpSpPr>
        <p:sp>
          <p:nvSpPr>
            <p:cNvPr id="74" name="台形 73"/>
            <p:cNvSpPr/>
            <p:nvPr/>
          </p:nvSpPr>
          <p:spPr>
            <a:xfrm rot="10800000">
              <a:off x="2769867" y="3835881"/>
              <a:ext cx="487210" cy="80611"/>
            </a:xfrm>
            <a:prstGeom prst="trapezoid">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75" name="台形 74"/>
            <p:cNvSpPr/>
            <p:nvPr/>
          </p:nvSpPr>
          <p:spPr>
            <a:xfrm>
              <a:off x="2769866" y="4251616"/>
              <a:ext cx="487210" cy="80611"/>
            </a:xfrm>
            <a:prstGeom prst="trapezoid">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76" name="正方形/長方形 75"/>
            <p:cNvSpPr/>
            <p:nvPr/>
          </p:nvSpPr>
          <p:spPr>
            <a:xfrm>
              <a:off x="2798905" y="3908743"/>
              <a:ext cx="45719" cy="401606"/>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77" name="正方形/長方形 76"/>
            <p:cNvSpPr/>
            <p:nvPr/>
          </p:nvSpPr>
          <p:spPr>
            <a:xfrm>
              <a:off x="2925447" y="3898306"/>
              <a:ext cx="50291" cy="401606"/>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78" name="正方形/長方形 77"/>
            <p:cNvSpPr/>
            <p:nvPr/>
          </p:nvSpPr>
          <p:spPr>
            <a:xfrm>
              <a:off x="3063527" y="3880340"/>
              <a:ext cx="45719" cy="401606"/>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sp>
          <p:nvSpPr>
            <p:cNvPr id="79" name="正方形/長方形 78"/>
            <p:cNvSpPr/>
            <p:nvPr/>
          </p:nvSpPr>
          <p:spPr>
            <a:xfrm>
              <a:off x="3183548" y="3868984"/>
              <a:ext cx="45719" cy="401606"/>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005073"/>
                </a:solidFill>
                <a:latin typeface="MS PGothic" charset="-128"/>
                <a:ea typeface="MS PGothic" charset="-128"/>
                <a:cs typeface="MS PGothic" charset="-128"/>
              </a:endParaRPr>
            </a:p>
          </p:txBody>
        </p:sp>
      </p:grpSp>
    </p:spTree>
    <p:extLst>
      <p:ext uri="{BB962C8B-B14F-4D97-AF65-F5344CB8AC3E}">
        <p14:creationId xmlns:p14="http://schemas.microsoft.com/office/powerpoint/2010/main" val="6390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6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10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1000" fill="hold"/>
                                        <p:tgtEl>
                                          <p:spTgt spid="70"/>
                                        </p:tgtEl>
                                        <p:attrNameLst>
                                          <p:attrName>ppt_w</p:attrName>
                                        </p:attrNameLst>
                                      </p:cBhvr>
                                      <p:tavLst>
                                        <p:tav tm="0">
                                          <p:val>
                                            <p:fltVal val="0"/>
                                          </p:val>
                                        </p:tav>
                                        <p:tav tm="100000">
                                          <p:val>
                                            <p:strVal val="#ppt_w"/>
                                          </p:val>
                                        </p:tav>
                                      </p:tavLst>
                                    </p:anim>
                                    <p:anim calcmode="lin" valueType="num">
                                      <p:cBhvr>
                                        <p:cTn id="17" dur="1000" fill="hold"/>
                                        <p:tgtEl>
                                          <p:spTgt spid="70"/>
                                        </p:tgtEl>
                                        <p:attrNameLst>
                                          <p:attrName>ppt_h</p:attrName>
                                        </p:attrNameLst>
                                      </p:cBhvr>
                                      <p:tavLst>
                                        <p:tav tm="0">
                                          <p:val>
                                            <p:fltVal val="0"/>
                                          </p:val>
                                        </p:tav>
                                        <p:tav tm="100000">
                                          <p:val>
                                            <p:strVal val="#ppt_h"/>
                                          </p:val>
                                        </p:tav>
                                      </p:tavLst>
                                    </p:anim>
                                    <p:anim calcmode="lin" valueType="num">
                                      <p:cBhvr>
                                        <p:cTn id="18"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1000"/>
                                  </p:stCondLst>
                                  <p:childTnLst>
                                    <p:set>
                                      <p:cBhvr>
                                        <p:cTn id="30" dur="1" fill="hold">
                                          <p:stCondLst>
                                            <p:cond delay="0"/>
                                          </p:stCondLst>
                                        </p:cTn>
                                        <p:tgtEl>
                                          <p:spTgt spid="80"/>
                                        </p:tgtEl>
                                        <p:attrNameLst>
                                          <p:attrName>style.visibility</p:attrName>
                                        </p:attrNameLst>
                                      </p:cBhvr>
                                      <p:to>
                                        <p:strVal val="visible"/>
                                      </p:to>
                                    </p:set>
                                    <p:animEffect transition="in" filter="blinds(horizontal)">
                                      <p:cBhvr>
                                        <p:cTn id="3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7182" y="60924"/>
            <a:ext cx="8784976" cy="857250"/>
          </a:xfrm>
        </p:spPr>
        <p:txBody>
          <a:bodyPr anchor="ctr">
            <a:noAutofit/>
          </a:bodyPr>
          <a:lstStyle/>
          <a:p>
            <a:r>
              <a:rPr lang="ja-JP" altLang="en-US" sz="2800" dirty="0" smtClean="0">
                <a:solidFill>
                  <a:schemeClr val="bg1"/>
                </a:solidFill>
                <a:latin typeface="MS PGothic" charset="-128"/>
                <a:ea typeface="MS PGothic" charset="-128"/>
                <a:cs typeface="MS PGothic" charset="-128"/>
              </a:rPr>
              <a:t>感染範囲の特定　</a:t>
            </a:r>
            <a:r>
              <a:rPr lang="en-US" altLang="ja-JP" sz="2800" dirty="0" smtClean="0">
                <a:solidFill>
                  <a:schemeClr val="bg1"/>
                </a:solidFill>
                <a:latin typeface="MS PGothic" charset="-128"/>
                <a:ea typeface="MS PGothic" charset="-128"/>
                <a:cs typeface="MS PGothic" charset="-128"/>
              </a:rPr>
              <a:t>“</a:t>
            </a:r>
            <a:r>
              <a:rPr kumimoji="1" lang="ja-JP" altLang="en-US" sz="2800" dirty="0">
                <a:solidFill>
                  <a:schemeClr val="bg1"/>
                </a:solidFill>
                <a:latin typeface="MS PGothic" charset="-128"/>
                <a:ea typeface="MS PGothic" charset="-128"/>
                <a:cs typeface="MS PGothic" charset="-128"/>
              </a:rPr>
              <a:t>ファイル　トラジェクトリ機能</a:t>
            </a:r>
            <a:r>
              <a:rPr lang="en-US" altLang="ja-JP" sz="2800" dirty="0">
                <a:solidFill>
                  <a:schemeClr val="bg1"/>
                </a:solidFill>
                <a:latin typeface="MS PGothic" charset="-128"/>
                <a:ea typeface="MS PGothic" charset="-128"/>
                <a:cs typeface="MS PGothic" charset="-128"/>
              </a:rPr>
              <a:t>”</a:t>
            </a:r>
            <a:endParaRPr kumimoji="1" lang="ja-JP" altLang="en-US" sz="1200" dirty="0">
              <a:solidFill>
                <a:schemeClr val="bg1"/>
              </a:solidFill>
              <a:latin typeface="MS PGothic" charset="-128"/>
              <a:ea typeface="MS PGothic" charset="-128"/>
              <a:cs typeface="MS PGothic" charset="-128"/>
            </a:endParaRPr>
          </a:p>
        </p:txBody>
      </p:sp>
      <p:grpSp>
        <p:nvGrpSpPr>
          <p:cNvPr id="3" name="グループ化 2"/>
          <p:cNvGrpSpPr/>
          <p:nvPr/>
        </p:nvGrpSpPr>
        <p:grpSpPr>
          <a:xfrm>
            <a:off x="33418" y="877356"/>
            <a:ext cx="6684209" cy="2249202"/>
            <a:chOff x="127000" y="812800"/>
            <a:chExt cx="6540500" cy="3105264"/>
          </a:xfrm>
        </p:grpSpPr>
        <p:grpSp>
          <p:nvGrpSpPr>
            <p:cNvPr id="4" name="図形グループ 42"/>
            <p:cNvGrpSpPr/>
            <p:nvPr/>
          </p:nvGrpSpPr>
          <p:grpSpPr>
            <a:xfrm>
              <a:off x="154735" y="854495"/>
              <a:ext cx="5553572" cy="2969094"/>
              <a:chOff x="154735" y="943395"/>
              <a:chExt cx="5553572" cy="2969094"/>
            </a:xfrm>
          </p:grpSpPr>
          <p:grpSp>
            <p:nvGrpSpPr>
              <p:cNvPr id="5" name="グループ化 4"/>
              <p:cNvGrpSpPr/>
              <p:nvPr/>
            </p:nvGrpSpPr>
            <p:grpSpPr>
              <a:xfrm>
                <a:off x="154735" y="943395"/>
                <a:ext cx="5553572" cy="2969094"/>
                <a:chOff x="152863" y="1855104"/>
                <a:chExt cx="7663762" cy="3994648"/>
              </a:xfrm>
            </p:grpSpPr>
            <p:pic>
              <p:nvPicPr>
                <p:cNvPr id="13"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8980" y="4792797"/>
                  <a:ext cx="1003822" cy="779439"/>
                </a:xfrm>
                <a:prstGeom prst="rect">
                  <a:avLst/>
                </a:prstGeom>
              </p:spPr>
            </p:pic>
            <p:pic>
              <p:nvPicPr>
                <p:cNvPr id="16"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5283" y="2967514"/>
                  <a:ext cx="1003822" cy="779439"/>
                </a:xfrm>
                <a:prstGeom prst="rect">
                  <a:avLst/>
                </a:prstGeom>
              </p:spPr>
            </p:pic>
            <p:pic>
              <p:nvPicPr>
                <p:cNvPr id="1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9365" y="3233180"/>
                  <a:ext cx="1003822" cy="779439"/>
                </a:xfrm>
                <a:prstGeom prst="rect">
                  <a:avLst/>
                </a:prstGeom>
              </p:spPr>
            </p:pic>
            <p:pic>
              <p:nvPicPr>
                <p:cNvPr id="22"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6847" y="4662008"/>
                  <a:ext cx="1003822" cy="779439"/>
                </a:xfrm>
                <a:prstGeom prst="rect">
                  <a:avLst/>
                </a:prstGeom>
              </p:spPr>
            </p:pic>
            <p:pic>
              <p:nvPicPr>
                <p:cNvPr id="25"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5963" y="2577794"/>
                  <a:ext cx="1003822" cy="779439"/>
                </a:xfrm>
                <a:prstGeom prst="rect">
                  <a:avLst/>
                </a:prstGeom>
              </p:spPr>
            </p:pic>
            <p:cxnSp>
              <p:nvCxnSpPr>
                <p:cNvPr id="28" name="曲線コネクタ 27"/>
                <p:cNvCxnSpPr/>
                <p:nvPr/>
              </p:nvCxnSpPr>
              <p:spPr>
                <a:xfrm>
                  <a:off x="2939105" y="3491101"/>
                  <a:ext cx="1300260" cy="265666"/>
                </a:xfrm>
                <a:prstGeom prst="curvedConnector3">
                  <a:avLst/>
                </a:prstGeom>
                <a:ln>
                  <a:solidFill>
                    <a:schemeClr val="accent6">
                      <a:lumMod val="75000"/>
                    </a:schemeClr>
                  </a:solidFill>
                  <a:headEnd w="lg" len="lg"/>
                  <a:tailEnd type="stealth" w="lg" len="lg"/>
                </a:ln>
              </p:spPr>
              <p:style>
                <a:lnRef idx="3">
                  <a:schemeClr val="accent2"/>
                </a:lnRef>
                <a:fillRef idx="0">
                  <a:schemeClr val="accent2"/>
                </a:fillRef>
                <a:effectRef idx="2">
                  <a:schemeClr val="accent2"/>
                </a:effectRef>
                <a:fontRef idx="minor">
                  <a:schemeClr val="tx1"/>
                </a:fontRef>
              </p:style>
            </p:cxnSp>
            <p:cxnSp>
              <p:nvCxnSpPr>
                <p:cNvPr id="30" name="曲線コネクタ 29"/>
                <p:cNvCxnSpPr>
                  <a:stCxn id="19" idx="3"/>
                  <a:endCxn id="25" idx="1"/>
                </p:cNvCxnSpPr>
                <p:nvPr/>
              </p:nvCxnSpPr>
              <p:spPr>
                <a:xfrm flipV="1">
                  <a:off x="5243187" y="2967514"/>
                  <a:ext cx="912776" cy="655386"/>
                </a:xfrm>
                <a:prstGeom prst="curvedConnector3">
                  <a:avLst/>
                </a:prstGeom>
                <a:ln w="38100">
                  <a:solidFill>
                    <a:schemeClr val="bg2">
                      <a:lumMod val="50000"/>
                    </a:schemeClr>
                  </a:solidFill>
                  <a:tailEnd type="stealth" w="lg" len="lg"/>
                </a:ln>
              </p:spPr>
              <p:style>
                <a:lnRef idx="2">
                  <a:schemeClr val="accent6"/>
                </a:lnRef>
                <a:fillRef idx="0">
                  <a:schemeClr val="accent6"/>
                </a:fillRef>
                <a:effectRef idx="1">
                  <a:schemeClr val="accent6"/>
                </a:effectRef>
                <a:fontRef idx="minor">
                  <a:schemeClr val="tx1"/>
                </a:fontRef>
              </p:style>
            </p:cxnSp>
            <p:cxnSp>
              <p:nvCxnSpPr>
                <p:cNvPr id="34" name="曲線コネクタ 33"/>
                <p:cNvCxnSpPr>
                  <a:endCxn id="22" idx="1"/>
                </p:cNvCxnSpPr>
                <p:nvPr/>
              </p:nvCxnSpPr>
              <p:spPr>
                <a:xfrm>
                  <a:off x="4784414" y="4012619"/>
                  <a:ext cx="1872433" cy="1039109"/>
                </a:xfrm>
                <a:prstGeom prst="curvedConnector3">
                  <a:avLst/>
                </a:prstGeom>
                <a:ln w="38100">
                  <a:solidFill>
                    <a:srgbClr val="948A54"/>
                  </a:solidFill>
                  <a:tailEnd type="stealth" w="lg" len="lg"/>
                </a:ln>
              </p:spPr>
              <p:style>
                <a:lnRef idx="2">
                  <a:schemeClr val="accent6"/>
                </a:lnRef>
                <a:fillRef idx="0">
                  <a:schemeClr val="accent6"/>
                </a:fillRef>
                <a:effectRef idx="1">
                  <a:schemeClr val="accent6"/>
                </a:effectRef>
                <a:fontRef idx="minor">
                  <a:schemeClr val="tx1"/>
                </a:fontRef>
              </p:style>
            </p:cxnSp>
            <p:cxnSp>
              <p:nvCxnSpPr>
                <p:cNvPr id="36" name="曲線コネクタ 35"/>
                <p:cNvCxnSpPr>
                  <a:stCxn id="16" idx="2"/>
                  <a:endCxn id="13" idx="0"/>
                </p:cNvCxnSpPr>
                <p:nvPr/>
              </p:nvCxnSpPr>
              <p:spPr>
                <a:xfrm rot="16200000" flipH="1">
                  <a:off x="2341120" y="3843026"/>
                  <a:ext cx="1045844" cy="853697"/>
                </a:xfrm>
                <a:prstGeom prst="curvedConnector3">
                  <a:avLst>
                    <a:gd name="adj1" fmla="val 50000"/>
                  </a:avLst>
                </a:prstGeom>
                <a:ln w="38100">
                  <a:solidFill>
                    <a:srgbClr val="E46C0A"/>
                  </a:solidFill>
                  <a:tailEnd type="stealth" w="lg" len="lg"/>
                </a:ln>
              </p:spPr>
              <p:style>
                <a:lnRef idx="2">
                  <a:schemeClr val="accent1"/>
                </a:lnRef>
                <a:fillRef idx="0">
                  <a:schemeClr val="accent1"/>
                </a:fillRef>
                <a:effectRef idx="1">
                  <a:schemeClr val="accent1"/>
                </a:effectRef>
                <a:fontRef idx="minor">
                  <a:schemeClr val="tx1"/>
                </a:fontRef>
              </p:style>
            </p:cxnSp>
            <p:pic>
              <p:nvPicPr>
                <p:cNvPr id="4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4046" y="1855104"/>
                  <a:ext cx="959556" cy="66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図 53" descr="imag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5864" y="3090534"/>
                  <a:ext cx="533400" cy="533400"/>
                </a:xfrm>
                <a:prstGeom prst="rect">
                  <a:avLst/>
                </a:prstGeom>
              </p:spPr>
            </p:pic>
            <p:sp>
              <p:nvSpPr>
                <p:cNvPr id="64" name="雲 63"/>
                <p:cNvSpPr/>
                <p:nvPr/>
              </p:nvSpPr>
              <p:spPr>
                <a:xfrm>
                  <a:off x="152863" y="1855104"/>
                  <a:ext cx="1993900" cy="914400"/>
                </a:xfrm>
                <a:prstGeom prst="clou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dirty="0">
                      <a:solidFill>
                        <a:schemeClr val="bg2"/>
                      </a:solidFill>
                      <a:latin typeface="MS PGothic" charset="-128"/>
                      <a:ea typeface="MS PGothic" charset="-128"/>
                      <a:cs typeface="MS PGothic" charset="-128"/>
                    </a:rPr>
                    <a:t>Internet</a:t>
                  </a:r>
                  <a:endParaRPr kumimoji="1" lang="ja-JP" altLang="en-US" sz="800" dirty="0">
                    <a:solidFill>
                      <a:schemeClr val="bg2"/>
                    </a:solidFill>
                    <a:latin typeface="MS PGothic" charset="-128"/>
                    <a:ea typeface="MS PGothic" charset="-128"/>
                    <a:cs typeface="MS PGothic" charset="-128"/>
                  </a:endParaRPr>
                </a:p>
              </p:txBody>
            </p:sp>
            <p:pic>
              <p:nvPicPr>
                <p:cNvPr id="67" name="図 11" descr="MC900310736.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0767" y="5033963"/>
                  <a:ext cx="526737" cy="492255"/>
                </a:xfrm>
                <a:prstGeom prst="rect">
                  <a:avLst/>
                </a:prstGeom>
                <a:noFill/>
                <a:ln w="9525">
                  <a:noFill/>
                  <a:miter lim="800000"/>
                  <a:headEnd/>
                  <a:tailEnd/>
                </a:ln>
              </p:spPr>
            </p:pic>
            <p:pic>
              <p:nvPicPr>
                <p:cNvPr id="68" name="図 11" descr="MC900310736.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48665" y="3888565"/>
                  <a:ext cx="512253" cy="478719"/>
                </a:xfrm>
                <a:prstGeom prst="rect">
                  <a:avLst/>
                </a:prstGeom>
                <a:noFill/>
                <a:ln w="9525">
                  <a:noFill/>
                  <a:miter lim="800000"/>
                  <a:headEnd/>
                  <a:tailEnd/>
                </a:ln>
              </p:spPr>
            </p:pic>
            <p:pic>
              <p:nvPicPr>
                <p:cNvPr id="69" name="図 11" descr="MC900310736.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4451" y="5033963"/>
                  <a:ext cx="575980" cy="538274"/>
                </a:xfrm>
                <a:prstGeom prst="rect">
                  <a:avLst/>
                </a:prstGeom>
                <a:noFill/>
                <a:ln w="9525">
                  <a:noFill/>
                  <a:miter lim="800000"/>
                  <a:headEnd/>
                  <a:tailEnd/>
                </a:ln>
              </p:spPr>
            </p:pic>
            <p:pic>
              <p:nvPicPr>
                <p:cNvPr id="70" name="図 11" descr="MC900310736.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9222" y="2673985"/>
                  <a:ext cx="561125" cy="524392"/>
                </a:xfrm>
                <a:prstGeom prst="rect">
                  <a:avLst/>
                </a:prstGeom>
                <a:noFill/>
                <a:ln w="9525">
                  <a:noFill/>
                  <a:miter lim="800000"/>
                  <a:headEnd/>
                  <a:tailEnd/>
                </a:ln>
              </p:spPr>
            </p:pic>
            <p:pic>
              <p:nvPicPr>
                <p:cNvPr id="72" name="Picture 28" descr="BD06551_"/>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78824" y="1874827"/>
                  <a:ext cx="998321" cy="76532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線矢印コネクタ 72"/>
                <p:cNvCxnSpPr/>
                <p:nvPr/>
              </p:nvCxnSpPr>
              <p:spPr>
                <a:xfrm>
                  <a:off x="1935283" y="2640153"/>
                  <a:ext cx="371189" cy="296028"/>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72" idx="1"/>
                </p:cNvCxnSpPr>
                <p:nvPr/>
              </p:nvCxnSpPr>
              <p:spPr>
                <a:xfrm flipH="1">
                  <a:off x="2552131" y="2257490"/>
                  <a:ext cx="1626693" cy="678691"/>
                </a:xfrm>
                <a:prstGeom prst="straightConnector1">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pic>
              <p:nvPicPr>
                <p:cNvPr id="3078" name="Picture 6" descr="Adobe Read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43496" y="2936181"/>
                  <a:ext cx="456607" cy="4566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21"/>
                <p:cNvSpPr txBox="1"/>
                <p:nvPr/>
              </p:nvSpPr>
              <p:spPr>
                <a:xfrm>
                  <a:off x="403236" y="3640725"/>
                  <a:ext cx="2484626" cy="571690"/>
                </a:xfrm>
                <a:prstGeom prst="rect">
                  <a:avLst/>
                </a:prstGeom>
                <a:noFill/>
              </p:spPr>
              <p:txBody>
                <a:bodyPr wrap="square" rtlCol="0">
                  <a:spAutoFit/>
                </a:bodyPr>
                <a:lstStyle/>
                <a:p>
                  <a:r>
                    <a:rPr kumimoji="1" lang="ja-JP" altLang="en-US" sz="1400" dirty="0">
                      <a:latin typeface="MS PGothic" charset="-128"/>
                      <a:ea typeface="MS PGothic" charset="-128"/>
                      <a:cs typeface="MS PGothic" charset="-128"/>
                    </a:rPr>
                    <a:t>最初の感染端末</a:t>
                  </a:r>
                  <a:endParaRPr kumimoji="1" lang="en-US" altLang="ja-JP" sz="1400" dirty="0">
                    <a:latin typeface="MS PGothic" charset="-128"/>
                    <a:ea typeface="MS PGothic" charset="-128"/>
                    <a:cs typeface="MS PGothic" charset="-128"/>
                  </a:endParaRPr>
                </a:p>
              </p:txBody>
            </p:sp>
            <p:sp>
              <p:nvSpPr>
                <p:cNvPr id="27" name="TextBox 121"/>
                <p:cNvSpPr txBox="1"/>
                <p:nvPr/>
              </p:nvSpPr>
              <p:spPr>
                <a:xfrm>
                  <a:off x="3461876" y="5420986"/>
                  <a:ext cx="811452" cy="428766"/>
                </a:xfrm>
                <a:prstGeom prst="rect">
                  <a:avLst/>
                </a:prstGeom>
                <a:noFill/>
              </p:spPr>
              <p:txBody>
                <a:bodyPr wrap="square" rtlCol="0">
                  <a:spAutoFit/>
                </a:bodyPr>
                <a:lstStyle/>
                <a:p>
                  <a:r>
                    <a:rPr kumimoji="1" lang="en-US" altLang="ja-JP" sz="900" dirty="0">
                      <a:solidFill>
                        <a:schemeClr val="accent6">
                          <a:lumMod val="75000"/>
                        </a:schemeClr>
                      </a:solidFill>
                      <a:latin typeface="MS PGothic" charset="-128"/>
                      <a:ea typeface="MS PGothic" charset="-128"/>
                      <a:cs typeface="MS PGothic" charset="-128"/>
                    </a:rPr>
                    <a:t>2</a:t>
                  </a:r>
                  <a:r>
                    <a:rPr kumimoji="1" lang="ja-JP" altLang="en-US" sz="900" dirty="0">
                      <a:solidFill>
                        <a:schemeClr val="accent6">
                          <a:lumMod val="75000"/>
                        </a:schemeClr>
                      </a:solidFill>
                      <a:latin typeface="MS PGothic" charset="-128"/>
                      <a:ea typeface="MS PGothic" charset="-128"/>
                      <a:cs typeface="MS PGothic" charset="-128"/>
                    </a:rPr>
                    <a:t>番目</a:t>
                  </a:r>
                  <a:endParaRPr kumimoji="1" lang="en-US" altLang="ja-JP" sz="900" dirty="0">
                    <a:solidFill>
                      <a:schemeClr val="accent6">
                        <a:lumMod val="75000"/>
                      </a:schemeClr>
                    </a:solidFill>
                    <a:latin typeface="MS PGothic" charset="-128"/>
                    <a:ea typeface="MS PGothic" charset="-128"/>
                    <a:cs typeface="MS PGothic" charset="-128"/>
                  </a:endParaRPr>
                </a:p>
              </p:txBody>
            </p:sp>
            <p:sp>
              <p:nvSpPr>
                <p:cNvPr id="29" name="TextBox 121"/>
                <p:cNvSpPr txBox="1"/>
                <p:nvPr/>
              </p:nvSpPr>
              <p:spPr>
                <a:xfrm>
                  <a:off x="4425228" y="4277750"/>
                  <a:ext cx="811452" cy="428766"/>
                </a:xfrm>
                <a:prstGeom prst="rect">
                  <a:avLst/>
                </a:prstGeom>
                <a:noFill/>
              </p:spPr>
              <p:txBody>
                <a:bodyPr wrap="square" rtlCol="0">
                  <a:spAutoFit/>
                </a:bodyPr>
                <a:lstStyle/>
                <a:p>
                  <a:r>
                    <a:rPr kumimoji="1" lang="en-US" altLang="ja-JP" sz="900" dirty="0">
                      <a:solidFill>
                        <a:schemeClr val="accent6">
                          <a:lumMod val="75000"/>
                        </a:schemeClr>
                      </a:solidFill>
                      <a:latin typeface="MS PGothic" charset="-128"/>
                      <a:ea typeface="MS PGothic" charset="-128"/>
                      <a:cs typeface="MS PGothic" charset="-128"/>
                    </a:rPr>
                    <a:t>3</a:t>
                  </a:r>
                  <a:r>
                    <a:rPr kumimoji="1" lang="ja-JP" altLang="en-US" sz="900" dirty="0">
                      <a:solidFill>
                        <a:schemeClr val="accent6">
                          <a:lumMod val="75000"/>
                        </a:schemeClr>
                      </a:solidFill>
                      <a:latin typeface="MS PGothic" charset="-128"/>
                      <a:ea typeface="MS PGothic" charset="-128"/>
                      <a:cs typeface="MS PGothic" charset="-128"/>
                    </a:rPr>
                    <a:t>番目</a:t>
                  </a:r>
                  <a:endParaRPr kumimoji="1" lang="en-US" altLang="ja-JP" sz="900" dirty="0">
                    <a:solidFill>
                      <a:schemeClr val="accent6">
                        <a:lumMod val="75000"/>
                      </a:schemeClr>
                    </a:solidFill>
                    <a:latin typeface="MS PGothic" charset="-128"/>
                    <a:ea typeface="MS PGothic" charset="-128"/>
                    <a:cs typeface="MS PGothic" charset="-128"/>
                  </a:endParaRPr>
                </a:p>
              </p:txBody>
            </p:sp>
            <p:sp>
              <p:nvSpPr>
                <p:cNvPr id="31" name="TextBox 121"/>
                <p:cNvSpPr txBox="1"/>
                <p:nvPr/>
              </p:nvSpPr>
              <p:spPr>
                <a:xfrm>
                  <a:off x="7005173" y="5406317"/>
                  <a:ext cx="811452" cy="428766"/>
                </a:xfrm>
                <a:prstGeom prst="rect">
                  <a:avLst/>
                </a:prstGeom>
                <a:noFill/>
              </p:spPr>
              <p:txBody>
                <a:bodyPr wrap="square" rtlCol="0">
                  <a:spAutoFit/>
                </a:bodyPr>
                <a:lstStyle/>
                <a:p>
                  <a:r>
                    <a:rPr kumimoji="1" lang="en-US" altLang="ja-JP" sz="900" dirty="0">
                      <a:solidFill>
                        <a:schemeClr val="bg2">
                          <a:lumMod val="50000"/>
                        </a:schemeClr>
                      </a:solidFill>
                      <a:latin typeface="MS PGothic" charset="-128"/>
                      <a:ea typeface="MS PGothic" charset="-128"/>
                      <a:cs typeface="MS PGothic" charset="-128"/>
                    </a:rPr>
                    <a:t>5</a:t>
                  </a:r>
                  <a:r>
                    <a:rPr kumimoji="1" lang="ja-JP" altLang="en-US" sz="900" dirty="0">
                      <a:solidFill>
                        <a:schemeClr val="bg2">
                          <a:lumMod val="50000"/>
                        </a:schemeClr>
                      </a:solidFill>
                      <a:latin typeface="MS PGothic" charset="-128"/>
                      <a:ea typeface="MS PGothic" charset="-128"/>
                      <a:cs typeface="MS PGothic" charset="-128"/>
                    </a:rPr>
                    <a:t>番目</a:t>
                  </a:r>
                </a:p>
              </p:txBody>
            </p:sp>
            <p:sp>
              <p:nvSpPr>
                <p:cNvPr id="32" name="TextBox 121"/>
                <p:cNvSpPr txBox="1"/>
                <p:nvPr/>
              </p:nvSpPr>
              <p:spPr>
                <a:xfrm>
                  <a:off x="6706853" y="3317530"/>
                  <a:ext cx="811452" cy="428766"/>
                </a:xfrm>
                <a:prstGeom prst="rect">
                  <a:avLst/>
                </a:prstGeom>
                <a:noFill/>
              </p:spPr>
              <p:txBody>
                <a:bodyPr wrap="square" rtlCol="0">
                  <a:spAutoFit/>
                </a:bodyPr>
                <a:lstStyle/>
                <a:p>
                  <a:r>
                    <a:rPr kumimoji="1" lang="en-US" altLang="ja-JP" sz="900" dirty="0">
                      <a:solidFill>
                        <a:schemeClr val="bg2">
                          <a:lumMod val="50000"/>
                        </a:schemeClr>
                      </a:solidFill>
                      <a:latin typeface="MS PGothic" charset="-128"/>
                      <a:ea typeface="MS PGothic" charset="-128"/>
                      <a:cs typeface="MS PGothic" charset="-128"/>
                    </a:rPr>
                    <a:t>4</a:t>
                  </a:r>
                  <a:r>
                    <a:rPr kumimoji="1" lang="ja-JP" altLang="en-US" sz="900" dirty="0">
                      <a:solidFill>
                        <a:schemeClr val="bg2">
                          <a:lumMod val="50000"/>
                        </a:schemeClr>
                      </a:solidFill>
                      <a:latin typeface="MS PGothic" charset="-128"/>
                      <a:ea typeface="MS PGothic" charset="-128"/>
                      <a:cs typeface="MS PGothic" charset="-128"/>
                    </a:rPr>
                    <a:t>番目</a:t>
                  </a:r>
                  <a:endParaRPr kumimoji="1" lang="en-US" altLang="ja-JP" sz="900" dirty="0">
                    <a:solidFill>
                      <a:schemeClr val="bg2">
                        <a:lumMod val="50000"/>
                      </a:schemeClr>
                    </a:solidFill>
                    <a:latin typeface="MS PGothic" charset="-128"/>
                    <a:ea typeface="MS PGothic" charset="-128"/>
                    <a:cs typeface="MS PGothic" charset="-128"/>
                  </a:endParaRPr>
                </a:p>
              </p:txBody>
            </p:sp>
          </p:grpSp>
          <p:pic>
            <p:nvPicPr>
              <p:cNvPr id="37"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80864" y="1873058"/>
                <a:ext cx="250521" cy="286322"/>
              </a:xfrm>
              <a:prstGeom prst="rect">
                <a:avLst/>
              </a:prstGeom>
            </p:spPr>
          </p:pic>
          <p:pic>
            <p:nvPicPr>
              <p:cNvPr id="38"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43457" y="2059880"/>
                <a:ext cx="250521" cy="286322"/>
              </a:xfrm>
              <a:prstGeom prst="rect">
                <a:avLst/>
              </a:prstGeom>
            </p:spPr>
          </p:pic>
          <p:pic>
            <p:nvPicPr>
              <p:cNvPr id="39"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98747" y="3219859"/>
                <a:ext cx="250521" cy="286322"/>
              </a:xfrm>
              <a:prstGeom prst="rect">
                <a:avLst/>
              </a:prstGeom>
            </p:spPr>
          </p:pic>
          <p:pic>
            <p:nvPicPr>
              <p:cNvPr id="40"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43142" y="1552044"/>
                <a:ext cx="250521" cy="286322"/>
              </a:xfrm>
              <a:prstGeom prst="rect">
                <a:avLst/>
              </a:prstGeom>
            </p:spPr>
          </p:pic>
          <p:pic>
            <p:nvPicPr>
              <p:cNvPr id="41" name="Picture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95515" y="3126889"/>
                <a:ext cx="250521" cy="286322"/>
              </a:xfrm>
              <a:prstGeom prst="rect">
                <a:avLst/>
              </a:prstGeom>
            </p:spPr>
          </p:pic>
        </p:grpSp>
        <p:sp>
          <p:nvSpPr>
            <p:cNvPr id="44" name="正方形/長方形 43"/>
            <p:cNvSpPr/>
            <p:nvPr/>
          </p:nvSpPr>
          <p:spPr>
            <a:xfrm>
              <a:off x="127000" y="812800"/>
              <a:ext cx="5676900" cy="3035300"/>
            </a:xfrm>
            <a:prstGeom prst="rect">
              <a:avLst/>
            </a:prstGeom>
            <a:ln w="127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latin typeface="MS PGothic" charset="-128"/>
                <a:ea typeface="MS PGothic" charset="-128"/>
                <a:cs typeface="MS PGothic" charset="-128"/>
              </a:endParaRPr>
            </a:p>
          </p:txBody>
        </p:sp>
        <p:sp>
          <p:nvSpPr>
            <p:cNvPr id="46" name="屈折矢印 45"/>
            <p:cNvSpPr/>
            <p:nvPr/>
          </p:nvSpPr>
          <p:spPr>
            <a:xfrm rot="10800000" flipH="1">
              <a:off x="5803900" y="3314700"/>
              <a:ext cx="863600" cy="603364"/>
            </a:xfrm>
            <a:prstGeom prst="bentUpArrow">
              <a:avLst>
                <a:gd name="adj1" fmla="val 25000"/>
                <a:gd name="adj2" fmla="val 23233"/>
                <a:gd name="adj3" fmla="val 25000"/>
              </a:avLst>
            </a:prstGeom>
            <a:solidFill>
              <a:schemeClr val="accent5">
                <a:lumMod val="20000"/>
                <a:lumOff val="80000"/>
              </a:schemeClr>
            </a:solidFill>
            <a:ln w="127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latin typeface="MS PGothic" charset="-128"/>
                <a:ea typeface="MS PGothic" charset="-128"/>
                <a:cs typeface="MS PGothic" charset="-128"/>
              </a:endParaRPr>
            </a:p>
          </p:txBody>
        </p:sp>
      </p:grpSp>
      <p:sp>
        <p:nvSpPr>
          <p:cNvPr id="7" name="角丸四角形吹き出し 6"/>
          <p:cNvSpPr/>
          <p:nvPr/>
        </p:nvSpPr>
        <p:spPr>
          <a:xfrm>
            <a:off x="6342675" y="1497444"/>
            <a:ext cx="2364850" cy="1016036"/>
          </a:xfrm>
          <a:prstGeom prst="wedgeRoundRectCallout">
            <a:avLst>
              <a:gd name="adj1" fmla="val 7029"/>
              <a:gd name="adj2" fmla="val 100712"/>
              <a:gd name="adj3" fmla="val 16667"/>
            </a:avLst>
          </a:prstGeom>
          <a:solidFill>
            <a:schemeClr val="bg1"/>
          </a:solidFill>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txBody>
          <a:bodyPr lIns="68541" tIns="34271" rIns="68541" bIns="34271" rtlCol="0" anchor="ctr"/>
          <a:lstStyle/>
          <a:p>
            <a:pPr algn="l"/>
            <a:r>
              <a:rPr kumimoji="1" lang="ja-JP" altLang="en-US" sz="1500" dirty="0">
                <a:solidFill>
                  <a:schemeClr val="bg2"/>
                </a:solidFill>
                <a:latin typeface="MS PGothic" charset="-128"/>
                <a:ea typeface="MS PGothic" charset="-128"/>
                <a:cs typeface="MS PGothic" charset="-128"/>
              </a:rPr>
              <a:t>社内ネットワークの</a:t>
            </a:r>
            <a:endParaRPr kumimoji="1" lang="en-US" altLang="ja-JP" sz="1500" dirty="0">
              <a:solidFill>
                <a:schemeClr val="bg2"/>
              </a:solidFill>
              <a:latin typeface="MS PGothic" charset="-128"/>
              <a:ea typeface="MS PGothic" charset="-128"/>
              <a:cs typeface="MS PGothic" charset="-128"/>
            </a:endParaRPr>
          </a:p>
          <a:p>
            <a:pPr algn="l"/>
            <a:r>
              <a:rPr kumimoji="1" lang="ja-JP" altLang="en-US" sz="1500" dirty="0">
                <a:solidFill>
                  <a:schemeClr val="bg2"/>
                </a:solidFill>
                <a:latin typeface="MS PGothic" charset="-128"/>
                <a:ea typeface="MS PGothic" charset="-128"/>
                <a:cs typeface="MS PGothic" charset="-128"/>
              </a:rPr>
              <a:t>マルウェア感染軌道を</a:t>
            </a:r>
            <a:endParaRPr kumimoji="1" lang="en-US" altLang="ja-JP" sz="1500" dirty="0">
              <a:solidFill>
                <a:schemeClr val="bg2"/>
              </a:solidFill>
              <a:latin typeface="MS PGothic" charset="-128"/>
              <a:ea typeface="MS PGothic" charset="-128"/>
              <a:cs typeface="MS PGothic" charset="-128"/>
            </a:endParaRPr>
          </a:p>
          <a:p>
            <a:pPr algn="l"/>
            <a:r>
              <a:rPr kumimoji="1" lang="ja-JP" altLang="en-US" sz="1500" dirty="0">
                <a:solidFill>
                  <a:schemeClr val="bg2"/>
                </a:solidFill>
                <a:latin typeface="MS PGothic" charset="-128"/>
                <a:ea typeface="MS PGothic" charset="-128"/>
                <a:cs typeface="MS PGothic" charset="-128"/>
              </a:rPr>
              <a:t>管理画面で全て把握可能</a:t>
            </a:r>
          </a:p>
        </p:txBody>
      </p:sp>
      <p:pic>
        <p:nvPicPr>
          <p:cNvPr id="45" name="図 4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1145" y="3092751"/>
            <a:ext cx="8436380" cy="1980839"/>
          </a:xfrm>
          <a:prstGeom prst="rect">
            <a:avLst/>
          </a:prstGeom>
          <a:ln>
            <a:solidFill>
              <a:schemeClr val="tx1"/>
            </a:solidFill>
          </a:ln>
        </p:spPr>
      </p:pic>
      <p:sp>
        <p:nvSpPr>
          <p:cNvPr id="47" name="正方形/長方形 46"/>
          <p:cNvSpPr/>
          <p:nvPr/>
        </p:nvSpPr>
        <p:spPr bwMode="auto">
          <a:xfrm>
            <a:off x="255249" y="4121270"/>
            <a:ext cx="1443802" cy="244682"/>
          </a:xfrm>
          <a:prstGeom prst="rect">
            <a:avLst/>
          </a:prstGeom>
          <a:noFill/>
          <a:ln w="25400" cmpd="sng">
            <a:solidFill>
              <a:srgbClr val="FF0000"/>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defTabSz="685435">
              <a:lnSpc>
                <a:spcPct val="90000"/>
              </a:lnSpc>
              <a:spcBef>
                <a:spcPct val="50000"/>
              </a:spcBef>
            </a:pPr>
            <a:endParaRPr lang="ja-JP" altLang="en-US" sz="1100" dirty="0">
              <a:solidFill>
                <a:schemeClr val="tx1"/>
              </a:solidFill>
              <a:latin typeface="MS PGothic" charset="-128"/>
              <a:ea typeface="MS PGothic" charset="-128"/>
              <a:cs typeface="MS PGothic" charset="-128"/>
            </a:endParaRPr>
          </a:p>
        </p:txBody>
      </p:sp>
      <p:sp>
        <p:nvSpPr>
          <p:cNvPr id="42" name="角丸四角形吹き出し 41"/>
          <p:cNvSpPr/>
          <p:nvPr/>
        </p:nvSpPr>
        <p:spPr>
          <a:xfrm>
            <a:off x="2240508" y="4023836"/>
            <a:ext cx="2468844" cy="556488"/>
          </a:xfrm>
          <a:prstGeom prst="wedgeRoundRectCallout">
            <a:avLst>
              <a:gd name="adj1" fmla="val -66725"/>
              <a:gd name="adj2" fmla="val -9584"/>
              <a:gd name="adj3" fmla="val 16667"/>
            </a:avLst>
          </a:prstGeom>
          <a:solidFill>
            <a:schemeClr val="bg1"/>
          </a:solidFill>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txBody>
          <a:bodyPr lIns="68541" tIns="34271" rIns="68541" bIns="34271" rtlCol="0" anchor="ctr"/>
          <a:lstStyle/>
          <a:p>
            <a:pPr algn="ctr"/>
            <a:r>
              <a:rPr kumimoji="1" lang="ja-JP" altLang="en-US" sz="1200" dirty="0">
                <a:solidFill>
                  <a:schemeClr val="bg2"/>
                </a:solidFill>
                <a:latin typeface="MS PGothic" charset="-128"/>
                <a:ea typeface="MS PGothic" charset="-128"/>
                <a:cs typeface="MS PGothic" charset="-128"/>
              </a:rPr>
              <a:t>不明なファイルが作成された</a:t>
            </a:r>
            <a:endParaRPr kumimoji="1" lang="en-US" altLang="ja-JP" sz="1200" dirty="0">
              <a:solidFill>
                <a:schemeClr val="bg2"/>
              </a:solidFill>
              <a:latin typeface="MS PGothic" charset="-128"/>
              <a:ea typeface="MS PGothic" charset="-128"/>
              <a:cs typeface="MS PGothic" charset="-128"/>
            </a:endParaRPr>
          </a:p>
          <a:p>
            <a:pPr algn="ctr"/>
            <a:r>
              <a:rPr kumimoji="1" lang="ja-JP" altLang="en-US" sz="1200" dirty="0">
                <a:solidFill>
                  <a:schemeClr val="bg2"/>
                </a:solidFill>
                <a:latin typeface="MS PGothic" charset="-128"/>
                <a:ea typeface="MS PGothic" charset="-128"/>
                <a:cs typeface="MS PGothic" charset="-128"/>
              </a:rPr>
              <a:t>端末リスト</a:t>
            </a:r>
            <a:endParaRPr kumimoji="1" lang="en-US" altLang="ja-JP" sz="1200" dirty="0">
              <a:solidFill>
                <a:schemeClr val="bg2"/>
              </a:solidFill>
              <a:latin typeface="MS PGothic" charset="-128"/>
              <a:ea typeface="MS PGothic" charset="-128"/>
              <a:cs typeface="MS PGothic" charset="-128"/>
            </a:endParaRPr>
          </a:p>
        </p:txBody>
      </p:sp>
    </p:spTree>
    <p:extLst>
      <p:ext uri="{BB962C8B-B14F-4D97-AF65-F5344CB8AC3E}">
        <p14:creationId xmlns:p14="http://schemas.microsoft.com/office/powerpoint/2010/main" val="397257212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1470"/>
            <a:ext cx="8937924" cy="857250"/>
          </a:xfrm>
        </p:spPr>
        <p:txBody>
          <a:bodyPr anchor="ctr">
            <a:noAutofit/>
          </a:bodyPr>
          <a:lstStyle/>
          <a:p>
            <a:r>
              <a:rPr lang="ja-JP" altLang="en-US" sz="2800" dirty="0" smtClean="0">
                <a:solidFill>
                  <a:schemeClr val="bg1"/>
                </a:solidFill>
                <a:latin typeface="MS PGothic" charset="-128"/>
                <a:ea typeface="MS PGothic" charset="-128"/>
                <a:cs typeface="MS PGothic" charset="-128"/>
              </a:rPr>
              <a:t>感染原因の特定　</a:t>
            </a:r>
            <a:r>
              <a:rPr lang="en-US" altLang="ja-JP" sz="2800" dirty="0" smtClean="0">
                <a:solidFill>
                  <a:schemeClr val="bg1"/>
                </a:solidFill>
                <a:latin typeface="MS PGothic" charset="-128"/>
                <a:ea typeface="MS PGothic" charset="-128"/>
                <a:cs typeface="MS PGothic" charset="-128"/>
              </a:rPr>
              <a:t>“</a:t>
            </a:r>
            <a:r>
              <a:rPr kumimoji="1" lang="ja-JP" altLang="en-US" sz="2800" dirty="0">
                <a:solidFill>
                  <a:schemeClr val="bg1"/>
                </a:solidFill>
                <a:latin typeface="MS PGothic" charset="-128"/>
                <a:ea typeface="MS PGothic" charset="-128"/>
                <a:cs typeface="MS PGothic" charset="-128"/>
              </a:rPr>
              <a:t>デバイス</a:t>
            </a:r>
            <a:r>
              <a:rPr kumimoji="1" lang="en-US" altLang="ja-JP" sz="2800" dirty="0">
                <a:solidFill>
                  <a:schemeClr val="bg1"/>
                </a:solidFill>
                <a:latin typeface="MS PGothic" charset="-128"/>
                <a:ea typeface="MS PGothic" charset="-128"/>
                <a:cs typeface="MS PGothic" charset="-128"/>
              </a:rPr>
              <a:t> </a:t>
            </a:r>
            <a:r>
              <a:rPr kumimoji="1" lang="ja-JP" altLang="en-US" sz="2800" dirty="0">
                <a:solidFill>
                  <a:schemeClr val="bg1"/>
                </a:solidFill>
                <a:latin typeface="MS PGothic" charset="-128"/>
                <a:ea typeface="MS PGothic" charset="-128"/>
                <a:cs typeface="MS PGothic" charset="-128"/>
              </a:rPr>
              <a:t>トラジェクトリ</a:t>
            </a:r>
            <a:r>
              <a:rPr lang="ja-JP" altLang="en-US" sz="2800" dirty="0">
                <a:solidFill>
                  <a:schemeClr val="bg1"/>
                </a:solidFill>
                <a:latin typeface="MS PGothic" charset="-128"/>
                <a:ea typeface="MS PGothic" charset="-128"/>
                <a:cs typeface="MS PGothic" charset="-128"/>
              </a:rPr>
              <a:t>機能</a:t>
            </a:r>
            <a:r>
              <a:rPr lang="en-US" altLang="ja-JP" sz="2800" dirty="0" smtClean="0">
                <a:solidFill>
                  <a:schemeClr val="bg1"/>
                </a:solidFill>
                <a:latin typeface="MS PGothic" charset="-128"/>
                <a:ea typeface="MS PGothic" charset="-128"/>
                <a:cs typeface="MS PGothic" charset="-128"/>
              </a:rPr>
              <a:t>”</a:t>
            </a:r>
            <a:br>
              <a:rPr lang="en-US" altLang="ja-JP" sz="2800" dirty="0" smtClean="0">
                <a:solidFill>
                  <a:schemeClr val="bg1"/>
                </a:solidFill>
                <a:latin typeface="MS PGothic" charset="-128"/>
                <a:ea typeface="MS PGothic" charset="-128"/>
                <a:cs typeface="MS PGothic" charset="-128"/>
              </a:rPr>
            </a:br>
            <a:r>
              <a:rPr lang="en-US" altLang="ja-JP" sz="2800" dirty="0" smtClean="0">
                <a:solidFill>
                  <a:schemeClr val="bg1"/>
                </a:solidFill>
                <a:latin typeface="MS PGothic" charset="-128"/>
                <a:ea typeface="MS PGothic" charset="-128"/>
                <a:cs typeface="MS PGothic" charset="-128"/>
              </a:rPr>
              <a:t>※AMP for Endpoint</a:t>
            </a:r>
            <a:r>
              <a:rPr lang="ja-JP" altLang="en-US" sz="2800" dirty="0" smtClean="0">
                <a:solidFill>
                  <a:schemeClr val="bg1"/>
                </a:solidFill>
                <a:latin typeface="MS PGothic" charset="-128"/>
                <a:ea typeface="MS PGothic" charset="-128"/>
                <a:cs typeface="MS PGothic" charset="-128"/>
              </a:rPr>
              <a:t>のみの機能</a:t>
            </a:r>
            <a:endParaRPr kumimoji="1" lang="ja-JP" altLang="en-US" sz="2800" dirty="0">
              <a:solidFill>
                <a:schemeClr val="bg1"/>
              </a:solidFill>
              <a:latin typeface="MS PGothic" charset="-128"/>
              <a:ea typeface="MS PGothic" charset="-128"/>
              <a:cs typeface="MS PGothic" charset="-128"/>
            </a:endParaRPr>
          </a:p>
        </p:txBody>
      </p:sp>
      <p:grpSp>
        <p:nvGrpSpPr>
          <p:cNvPr id="3" name="グループ化 7"/>
          <p:cNvGrpSpPr/>
          <p:nvPr/>
        </p:nvGrpSpPr>
        <p:grpSpPr>
          <a:xfrm>
            <a:off x="908972" y="2702725"/>
            <a:ext cx="7952811" cy="2416226"/>
            <a:chOff x="662686" y="3141638"/>
            <a:chExt cx="8349439" cy="3449661"/>
          </a:xfrm>
        </p:grpSpPr>
        <p:sp>
          <p:nvSpPr>
            <p:cNvPr id="53" name="屈折矢印 52"/>
            <p:cNvSpPr/>
            <p:nvPr/>
          </p:nvSpPr>
          <p:spPr>
            <a:xfrm rot="5400000">
              <a:off x="557422" y="3304178"/>
              <a:ext cx="1071842" cy="861314"/>
            </a:xfrm>
            <a:prstGeom prst="bentUpArrow">
              <a:avLst/>
            </a:prstGeom>
            <a:solidFill>
              <a:schemeClr val="accent5">
                <a:lumMod val="20000"/>
                <a:lumOff val="80000"/>
              </a:schemeClr>
            </a:solidFill>
            <a:ln w="127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latin typeface="MS PGothic" charset="-128"/>
                <a:ea typeface="MS PGothic" charset="-128"/>
                <a:cs typeface="MS PGothic" charset="-128"/>
              </a:endParaRPr>
            </a:p>
          </p:txBody>
        </p:sp>
        <p:pic>
          <p:nvPicPr>
            <p:cNvPr id="43" name="図 42"/>
            <p:cNvPicPr>
              <a:picLocks noChangeAspect="1"/>
            </p:cNvPicPr>
            <p:nvPr/>
          </p:nvPicPr>
          <p:blipFill>
            <a:blip r:embed="rId3"/>
            <a:stretch>
              <a:fillRect/>
            </a:stretch>
          </p:blipFill>
          <p:spPr>
            <a:xfrm>
              <a:off x="1543050" y="3141638"/>
              <a:ext cx="7469075" cy="3449661"/>
            </a:xfrm>
            <a:prstGeom prst="rect">
              <a:avLst/>
            </a:prstGeom>
            <a:solidFill>
              <a:schemeClr val="bg1"/>
            </a:solidFill>
            <a:ln>
              <a:solidFill>
                <a:schemeClr val="tx1"/>
              </a:solidFill>
            </a:ln>
          </p:spPr>
        </p:pic>
      </p:grpSp>
      <p:grpSp>
        <p:nvGrpSpPr>
          <p:cNvPr id="4" name="グループ化 5"/>
          <p:cNvGrpSpPr/>
          <p:nvPr/>
        </p:nvGrpSpPr>
        <p:grpSpPr>
          <a:xfrm>
            <a:off x="66874" y="902457"/>
            <a:ext cx="4100783" cy="2196202"/>
            <a:chOff x="12700" y="762000"/>
            <a:chExt cx="4305300" cy="3135532"/>
          </a:xfrm>
        </p:grpSpPr>
        <p:grpSp>
          <p:nvGrpSpPr>
            <p:cNvPr id="5" name="図形グループ 41"/>
            <p:cNvGrpSpPr/>
            <p:nvPr/>
          </p:nvGrpSpPr>
          <p:grpSpPr>
            <a:xfrm>
              <a:off x="103934" y="867195"/>
              <a:ext cx="4163266" cy="2332779"/>
              <a:chOff x="713533" y="1070395"/>
              <a:chExt cx="7864332" cy="4152255"/>
            </a:xfrm>
          </p:grpSpPr>
          <p:grpSp>
            <p:nvGrpSpPr>
              <p:cNvPr id="6" name="グループ化 4"/>
              <p:cNvGrpSpPr/>
              <p:nvPr/>
            </p:nvGrpSpPr>
            <p:grpSpPr>
              <a:xfrm>
                <a:off x="713533" y="1070395"/>
                <a:ext cx="7864332" cy="4152255"/>
                <a:chOff x="152861" y="1855104"/>
                <a:chExt cx="7507808" cy="4196171"/>
              </a:xfrm>
            </p:grpSpPr>
            <p:pic>
              <p:nvPicPr>
                <p:cNvPr id="13"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8980" y="4792797"/>
                  <a:ext cx="1003822" cy="779439"/>
                </a:xfrm>
                <a:prstGeom prst="rect">
                  <a:avLst/>
                </a:prstGeom>
              </p:spPr>
            </p:pic>
            <p:pic>
              <p:nvPicPr>
                <p:cNvPr id="16"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5283" y="2967514"/>
                  <a:ext cx="1003822" cy="779439"/>
                </a:xfrm>
                <a:prstGeom prst="rect">
                  <a:avLst/>
                </a:prstGeom>
              </p:spPr>
            </p:pic>
            <p:pic>
              <p:nvPicPr>
                <p:cNvPr id="1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9365" y="3233180"/>
                  <a:ext cx="1003822" cy="779439"/>
                </a:xfrm>
                <a:prstGeom prst="rect">
                  <a:avLst/>
                </a:prstGeom>
              </p:spPr>
            </p:pic>
            <p:pic>
              <p:nvPicPr>
                <p:cNvPr id="22"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6847" y="4662008"/>
                  <a:ext cx="1003822" cy="779439"/>
                </a:xfrm>
                <a:prstGeom prst="rect">
                  <a:avLst/>
                </a:prstGeom>
              </p:spPr>
            </p:pic>
            <p:pic>
              <p:nvPicPr>
                <p:cNvPr id="25"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5963" y="2577794"/>
                  <a:ext cx="1003822" cy="779439"/>
                </a:xfrm>
                <a:prstGeom prst="rect">
                  <a:avLst/>
                </a:prstGeom>
              </p:spPr>
            </p:pic>
            <p:cxnSp>
              <p:nvCxnSpPr>
                <p:cNvPr id="28" name="曲線コネクタ 27"/>
                <p:cNvCxnSpPr/>
                <p:nvPr/>
              </p:nvCxnSpPr>
              <p:spPr>
                <a:xfrm>
                  <a:off x="2939105" y="3491101"/>
                  <a:ext cx="1300260" cy="265666"/>
                </a:xfrm>
                <a:prstGeom prst="curvedConnector3">
                  <a:avLst/>
                </a:prstGeom>
                <a:ln>
                  <a:solidFill>
                    <a:schemeClr val="tx1"/>
                  </a:solidFill>
                  <a:headE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0" name="曲線コネクタ 29"/>
                <p:cNvCxnSpPr>
                  <a:stCxn id="19" idx="3"/>
                  <a:endCxn id="25" idx="1"/>
                </p:cNvCxnSpPr>
                <p:nvPr/>
              </p:nvCxnSpPr>
              <p:spPr>
                <a:xfrm flipV="1">
                  <a:off x="5243187" y="2967514"/>
                  <a:ext cx="912776" cy="655386"/>
                </a:xfrm>
                <a:prstGeom prst="curvedConnector3">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4" name="曲線コネクタ 33"/>
                <p:cNvCxnSpPr>
                  <a:endCxn id="22" idx="1"/>
                </p:cNvCxnSpPr>
                <p:nvPr/>
              </p:nvCxnSpPr>
              <p:spPr>
                <a:xfrm>
                  <a:off x="4784414" y="4012619"/>
                  <a:ext cx="1872433" cy="1039109"/>
                </a:xfrm>
                <a:prstGeom prst="curvedConnector3">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6" name="曲線コネクタ 35"/>
                <p:cNvCxnSpPr>
                  <a:stCxn id="16" idx="2"/>
                  <a:endCxn id="13" idx="0"/>
                </p:cNvCxnSpPr>
                <p:nvPr/>
              </p:nvCxnSpPr>
              <p:spPr>
                <a:xfrm rot="16200000" flipH="1">
                  <a:off x="2341120" y="3843026"/>
                  <a:ext cx="1045844" cy="853697"/>
                </a:xfrm>
                <a:prstGeom prst="curvedConnector3">
                  <a:avLst>
                    <a:gd name="adj1" fmla="val 50000"/>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pic>
              <p:nvPicPr>
                <p:cNvPr id="4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4046" y="1855104"/>
                  <a:ext cx="959556" cy="66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図 53" descr="image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5864" y="3090534"/>
                  <a:ext cx="533400" cy="533400"/>
                </a:xfrm>
                <a:prstGeom prst="rect">
                  <a:avLst/>
                </a:prstGeom>
              </p:spPr>
            </p:pic>
            <p:sp>
              <p:nvSpPr>
                <p:cNvPr id="64" name="雲 63"/>
                <p:cNvSpPr/>
                <p:nvPr/>
              </p:nvSpPr>
              <p:spPr>
                <a:xfrm>
                  <a:off x="152861" y="1855104"/>
                  <a:ext cx="2213229" cy="914400"/>
                </a:xfrm>
                <a:prstGeom prst="cloud">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dirty="0">
                      <a:solidFill>
                        <a:schemeClr val="bg2"/>
                      </a:solidFill>
                      <a:latin typeface="MS PGothic" charset="-128"/>
                      <a:ea typeface="MS PGothic" charset="-128"/>
                      <a:cs typeface="MS PGothic" charset="-128"/>
                    </a:rPr>
                    <a:t>Internet</a:t>
                  </a:r>
                  <a:endParaRPr kumimoji="1" lang="ja-JP" altLang="en-US" sz="800" dirty="0">
                    <a:solidFill>
                      <a:schemeClr val="bg2"/>
                    </a:solidFill>
                    <a:latin typeface="MS PGothic" charset="-128"/>
                    <a:ea typeface="MS PGothic" charset="-128"/>
                    <a:cs typeface="MS PGothic" charset="-128"/>
                  </a:endParaRPr>
                </a:p>
              </p:txBody>
            </p:sp>
            <p:pic>
              <p:nvPicPr>
                <p:cNvPr id="67" name="図 11" descr="MC900310736.WM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0767" y="5033963"/>
                  <a:ext cx="526737" cy="492255"/>
                </a:xfrm>
                <a:prstGeom prst="rect">
                  <a:avLst/>
                </a:prstGeom>
                <a:noFill/>
                <a:ln w="9525">
                  <a:noFill/>
                  <a:miter lim="800000"/>
                  <a:headEnd/>
                  <a:tailEnd/>
                </a:ln>
              </p:spPr>
            </p:pic>
            <p:pic>
              <p:nvPicPr>
                <p:cNvPr id="68" name="図 11" descr="MC900310736.WM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48665" y="3888565"/>
                  <a:ext cx="512253" cy="478719"/>
                </a:xfrm>
                <a:prstGeom prst="rect">
                  <a:avLst/>
                </a:prstGeom>
                <a:noFill/>
                <a:ln w="9525">
                  <a:noFill/>
                  <a:miter lim="800000"/>
                  <a:headEnd/>
                  <a:tailEnd/>
                </a:ln>
              </p:spPr>
            </p:pic>
            <p:pic>
              <p:nvPicPr>
                <p:cNvPr id="69" name="図 11" descr="MC900310736.WM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4451" y="5033963"/>
                  <a:ext cx="575980" cy="538274"/>
                </a:xfrm>
                <a:prstGeom prst="rect">
                  <a:avLst/>
                </a:prstGeom>
                <a:noFill/>
                <a:ln w="9525">
                  <a:noFill/>
                  <a:miter lim="800000"/>
                  <a:headEnd/>
                  <a:tailEnd/>
                </a:ln>
              </p:spPr>
            </p:pic>
            <p:pic>
              <p:nvPicPr>
                <p:cNvPr id="70" name="図 11" descr="MC900310736.WM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79222" y="2673985"/>
                  <a:ext cx="561125" cy="524392"/>
                </a:xfrm>
                <a:prstGeom prst="rect">
                  <a:avLst/>
                </a:prstGeom>
                <a:noFill/>
                <a:ln w="9525">
                  <a:noFill/>
                  <a:miter lim="800000"/>
                  <a:headEnd/>
                  <a:tailEnd/>
                </a:ln>
              </p:spPr>
            </p:pic>
            <p:pic>
              <p:nvPicPr>
                <p:cNvPr id="72" name="Picture 28" descr="BD06551_"/>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78824" y="1874827"/>
                  <a:ext cx="998321" cy="76532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線矢印コネクタ 72"/>
                <p:cNvCxnSpPr/>
                <p:nvPr/>
              </p:nvCxnSpPr>
              <p:spPr>
                <a:xfrm>
                  <a:off x="1935283" y="2640153"/>
                  <a:ext cx="371189" cy="296028"/>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72" idx="1"/>
                </p:cNvCxnSpPr>
                <p:nvPr/>
              </p:nvCxnSpPr>
              <p:spPr>
                <a:xfrm flipH="1">
                  <a:off x="2552131" y="2257490"/>
                  <a:ext cx="1626693" cy="678691"/>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pic>
              <p:nvPicPr>
                <p:cNvPr id="3078" name="Picture 6" descr="Adobe Reade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43496" y="2936181"/>
                  <a:ext cx="456607" cy="45660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21"/>
                <p:cNvSpPr txBox="1"/>
                <p:nvPr/>
              </p:nvSpPr>
              <p:spPr>
                <a:xfrm>
                  <a:off x="3303819" y="5497985"/>
                  <a:ext cx="999792" cy="553290"/>
                </a:xfrm>
                <a:prstGeom prst="rect">
                  <a:avLst/>
                </a:prstGeom>
                <a:noFill/>
              </p:spPr>
              <p:txBody>
                <a:bodyPr wrap="square" rtlCol="0">
                  <a:spAutoFit/>
                </a:bodyPr>
                <a:lstStyle/>
                <a:p>
                  <a:r>
                    <a:rPr kumimoji="1" lang="en-US" altLang="ja-JP" sz="800" dirty="0">
                      <a:latin typeface="MS PGothic" charset="-128"/>
                      <a:ea typeface="MS PGothic" charset="-128"/>
                      <a:cs typeface="MS PGothic" charset="-128"/>
                    </a:rPr>
                    <a:t>2</a:t>
                  </a:r>
                  <a:r>
                    <a:rPr kumimoji="1" lang="ja-JP" altLang="en-US" sz="800" dirty="0">
                      <a:latin typeface="MS PGothic" charset="-128"/>
                      <a:ea typeface="MS PGothic" charset="-128"/>
                      <a:cs typeface="MS PGothic" charset="-128"/>
                    </a:rPr>
                    <a:t>番目</a:t>
                  </a:r>
                  <a:endParaRPr kumimoji="1" lang="en-US" altLang="ja-JP" sz="800" dirty="0">
                    <a:latin typeface="MS PGothic" charset="-128"/>
                    <a:ea typeface="MS PGothic" charset="-128"/>
                    <a:cs typeface="MS PGothic" charset="-128"/>
                  </a:endParaRPr>
                </a:p>
              </p:txBody>
            </p:sp>
            <p:sp>
              <p:nvSpPr>
                <p:cNvPr id="29" name="TextBox 121"/>
                <p:cNvSpPr txBox="1"/>
                <p:nvPr/>
              </p:nvSpPr>
              <p:spPr>
                <a:xfrm>
                  <a:off x="4267169" y="4354754"/>
                  <a:ext cx="999792" cy="553290"/>
                </a:xfrm>
                <a:prstGeom prst="rect">
                  <a:avLst/>
                </a:prstGeom>
                <a:noFill/>
              </p:spPr>
              <p:txBody>
                <a:bodyPr wrap="square" rtlCol="0">
                  <a:spAutoFit/>
                </a:bodyPr>
                <a:lstStyle/>
                <a:p>
                  <a:r>
                    <a:rPr kumimoji="1" lang="en-US" altLang="ja-JP" sz="800" dirty="0">
                      <a:latin typeface="MS PGothic" charset="-128"/>
                      <a:ea typeface="MS PGothic" charset="-128"/>
                      <a:cs typeface="MS PGothic" charset="-128"/>
                    </a:rPr>
                    <a:t>3</a:t>
                  </a:r>
                  <a:r>
                    <a:rPr kumimoji="1" lang="ja-JP" altLang="en-US" sz="800" dirty="0">
                      <a:latin typeface="MS PGothic" charset="-128"/>
                      <a:ea typeface="MS PGothic" charset="-128"/>
                      <a:cs typeface="MS PGothic" charset="-128"/>
                    </a:rPr>
                    <a:t>番目</a:t>
                  </a:r>
                  <a:endParaRPr kumimoji="1" lang="en-US" altLang="ja-JP" sz="800" dirty="0">
                    <a:latin typeface="MS PGothic" charset="-128"/>
                    <a:ea typeface="MS PGothic" charset="-128"/>
                    <a:cs typeface="MS PGothic" charset="-128"/>
                  </a:endParaRPr>
                </a:p>
              </p:txBody>
            </p:sp>
            <p:sp>
              <p:nvSpPr>
                <p:cNvPr id="31" name="TextBox 121"/>
                <p:cNvSpPr txBox="1"/>
                <p:nvPr/>
              </p:nvSpPr>
              <p:spPr>
                <a:xfrm>
                  <a:off x="6439836" y="5483318"/>
                  <a:ext cx="999792" cy="553290"/>
                </a:xfrm>
                <a:prstGeom prst="rect">
                  <a:avLst/>
                </a:prstGeom>
                <a:noFill/>
              </p:spPr>
              <p:txBody>
                <a:bodyPr wrap="square" rtlCol="0">
                  <a:spAutoFit/>
                </a:bodyPr>
                <a:lstStyle/>
                <a:p>
                  <a:r>
                    <a:rPr kumimoji="1" lang="en-US" altLang="ja-JP" sz="800" dirty="0">
                      <a:latin typeface="MS PGothic" charset="-128"/>
                      <a:ea typeface="MS PGothic" charset="-128"/>
                      <a:cs typeface="MS PGothic" charset="-128"/>
                    </a:rPr>
                    <a:t>5</a:t>
                  </a:r>
                  <a:r>
                    <a:rPr kumimoji="1" lang="ja-JP" altLang="en-US" sz="800" dirty="0">
                      <a:latin typeface="MS PGothic" charset="-128"/>
                      <a:ea typeface="MS PGothic" charset="-128"/>
                      <a:cs typeface="MS PGothic" charset="-128"/>
                    </a:rPr>
                    <a:t>番目</a:t>
                  </a:r>
                </a:p>
              </p:txBody>
            </p:sp>
            <p:sp>
              <p:nvSpPr>
                <p:cNvPr id="32" name="TextBox 121"/>
                <p:cNvSpPr txBox="1"/>
                <p:nvPr/>
              </p:nvSpPr>
              <p:spPr>
                <a:xfrm>
                  <a:off x="5983137" y="3394529"/>
                  <a:ext cx="999792" cy="553290"/>
                </a:xfrm>
                <a:prstGeom prst="rect">
                  <a:avLst/>
                </a:prstGeom>
                <a:noFill/>
              </p:spPr>
              <p:txBody>
                <a:bodyPr wrap="square" rtlCol="0">
                  <a:spAutoFit/>
                </a:bodyPr>
                <a:lstStyle/>
                <a:p>
                  <a:r>
                    <a:rPr kumimoji="1" lang="en-US" altLang="ja-JP" sz="800" dirty="0">
                      <a:latin typeface="MS PGothic" charset="-128"/>
                      <a:ea typeface="MS PGothic" charset="-128"/>
                      <a:cs typeface="MS PGothic" charset="-128"/>
                    </a:rPr>
                    <a:t>4</a:t>
                  </a:r>
                  <a:r>
                    <a:rPr kumimoji="1" lang="ja-JP" altLang="en-US" sz="800" dirty="0">
                      <a:latin typeface="MS PGothic" charset="-128"/>
                      <a:ea typeface="MS PGothic" charset="-128"/>
                      <a:cs typeface="MS PGothic" charset="-128"/>
                    </a:rPr>
                    <a:t>番目</a:t>
                  </a:r>
                  <a:endParaRPr kumimoji="1" lang="en-US" altLang="ja-JP" sz="800" dirty="0">
                    <a:latin typeface="MS PGothic" charset="-128"/>
                    <a:ea typeface="MS PGothic" charset="-128"/>
                    <a:cs typeface="MS PGothic" charset="-128"/>
                  </a:endParaRPr>
                </a:p>
              </p:txBody>
            </p:sp>
            <p:sp>
              <p:nvSpPr>
                <p:cNvPr id="26" name="TextBox 121"/>
                <p:cNvSpPr txBox="1"/>
                <p:nvPr/>
              </p:nvSpPr>
              <p:spPr>
                <a:xfrm>
                  <a:off x="1160482" y="3756763"/>
                  <a:ext cx="2632315" cy="592809"/>
                </a:xfrm>
                <a:prstGeom prst="rect">
                  <a:avLst/>
                </a:prstGeom>
                <a:noFill/>
              </p:spPr>
              <p:txBody>
                <a:bodyPr wrap="square" rtlCol="0">
                  <a:spAutoFit/>
                </a:bodyPr>
                <a:lstStyle/>
                <a:p>
                  <a:r>
                    <a:rPr kumimoji="1" lang="ja-JP" altLang="en-US" sz="900" dirty="0">
                      <a:latin typeface="MS PGothic" charset="-128"/>
                      <a:ea typeface="MS PGothic" charset="-128"/>
                      <a:cs typeface="MS PGothic" charset="-128"/>
                    </a:rPr>
                    <a:t>最初の感染端末</a:t>
                  </a:r>
                  <a:endParaRPr kumimoji="1" lang="en-US" altLang="ja-JP" sz="900" dirty="0">
                    <a:latin typeface="MS PGothic" charset="-128"/>
                    <a:ea typeface="MS PGothic" charset="-128"/>
                    <a:cs typeface="MS PGothic" charset="-128"/>
                  </a:endParaRPr>
                </a:p>
              </p:txBody>
            </p:sp>
          </p:grpSp>
          <p:pic>
            <p:nvPicPr>
              <p:cNvPr id="37"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75005" y="2308077"/>
                <a:ext cx="362128" cy="381187"/>
              </a:xfrm>
              <a:prstGeom prst="rect">
                <a:avLst/>
              </a:prstGeom>
            </p:spPr>
          </p:pic>
          <p:pic>
            <p:nvPicPr>
              <p:cNvPr id="38"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78285" y="2556797"/>
                <a:ext cx="362128" cy="381187"/>
              </a:xfrm>
              <a:prstGeom prst="rect">
                <a:avLst/>
              </a:prstGeom>
            </p:spPr>
          </p:pic>
          <p:pic>
            <p:nvPicPr>
              <p:cNvPr id="39"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68156" y="4101104"/>
                <a:ext cx="362128" cy="381187"/>
              </a:xfrm>
              <a:prstGeom prst="rect">
                <a:avLst/>
              </a:prstGeom>
            </p:spPr>
          </p:pic>
          <p:pic>
            <p:nvPicPr>
              <p:cNvPr id="4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01531" y="1880703"/>
                <a:ext cx="362128" cy="381187"/>
              </a:xfrm>
              <a:prstGeom prst="rect">
                <a:avLst/>
              </a:prstGeom>
            </p:spPr>
          </p:pic>
          <p:pic>
            <p:nvPicPr>
              <p:cNvPr id="41"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10886" y="3977331"/>
                <a:ext cx="362128" cy="381187"/>
              </a:xfrm>
              <a:prstGeom prst="rect">
                <a:avLst/>
              </a:prstGeom>
            </p:spPr>
          </p:pic>
        </p:grpSp>
        <p:sp>
          <p:nvSpPr>
            <p:cNvPr id="45" name="正方形/長方形 44"/>
            <p:cNvSpPr/>
            <p:nvPr/>
          </p:nvSpPr>
          <p:spPr>
            <a:xfrm>
              <a:off x="12700" y="762000"/>
              <a:ext cx="4305300" cy="2400300"/>
            </a:xfrm>
            <a:prstGeom prst="rect">
              <a:avLst/>
            </a:prstGeom>
            <a:ln w="127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latin typeface="MS PGothic" charset="-128"/>
                <a:ea typeface="MS PGothic" charset="-128"/>
                <a:cs typeface="MS PGothic" charset="-128"/>
              </a:endParaRPr>
            </a:p>
          </p:txBody>
        </p:sp>
        <p:sp>
          <p:nvSpPr>
            <p:cNvPr id="46" name="円/楕円 45"/>
            <p:cNvSpPr/>
            <p:nvPr/>
          </p:nvSpPr>
          <p:spPr>
            <a:xfrm>
              <a:off x="1066800" y="1409700"/>
              <a:ext cx="533400" cy="520700"/>
            </a:xfrm>
            <a:prstGeom prst="ellipse">
              <a:avLst/>
            </a:prstGeom>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latin typeface="MS PGothic" charset="-128"/>
                <a:ea typeface="MS PGothic" charset="-128"/>
                <a:cs typeface="MS PGothic" charset="-128"/>
              </a:endParaRPr>
            </a:p>
          </p:txBody>
        </p:sp>
        <p:sp>
          <p:nvSpPr>
            <p:cNvPr id="52" name="二等辺三角形 51"/>
            <p:cNvSpPr>
              <a:spLocks/>
            </p:cNvSpPr>
            <p:nvPr/>
          </p:nvSpPr>
          <p:spPr>
            <a:xfrm rot="16543315">
              <a:off x="304959" y="2051009"/>
              <a:ext cx="1111867" cy="692521"/>
            </a:xfrm>
            <a:prstGeom prst="triangle">
              <a:avLst>
                <a:gd name="adj" fmla="val 17"/>
              </a:avLst>
            </a:prstGeom>
            <a:gradFill>
              <a:gsLst>
                <a:gs pos="80000">
                  <a:srgbClr val="FFF89C">
                    <a:alpha val="20000"/>
                  </a:srgbClr>
                </a:gs>
                <a:gs pos="100000">
                  <a:srgbClr val="FFFFFF"/>
                </a:gs>
              </a:gsLst>
              <a:path path="rect">
                <a:fillToRect l="100000" t="100000"/>
              </a:path>
            </a:gradFill>
            <a:ln w="9525">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latin typeface="MS PGothic" charset="-128"/>
                <a:ea typeface="MS PGothic" charset="-128"/>
                <a:cs typeface="MS PGothic" charset="-128"/>
              </a:endParaRPr>
            </a:p>
          </p:txBody>
        </p:sp>
        <p:pic>
          <p:nvPicPr>
            <p:cNvPr id="44" name="図 43" descr="MC900431608.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0891" y="2500296"/>
              <a:ext cx="1397236" cy="1397236"/>
            </a:xfrm>
            <a:prstGeom prst="rect">
              <a:avLst/>
            </a:prstGeom>
          </p:spPr>
        </p:pic>
      </p:grpSp>
      <p:sp>
        <p:nvSpPr>
          <p:cNvPr id="7" name="角丸四角形吹き出し 6"/>
          <p:cNvSpPr/>
          <p:nvPr/>
        </p:nvSpPr>
        <p:spPr>
          <a:xfrm>
            <a:off x="4572726" y="1039217"/>
            <a:ext cx="3856151" cy="1413971"/>
          </a:xfrm>
          <a:prstGeom prst="wedgeRoundRectCallout">
            <a:avLst>
              <a:gd name="adj1" fmla="val -45426"/>
              <a:gd name="adj2" fmla="val 84031"/>
              <a:gd name="adj3" fmla="val 16667"/>
            </a:avLst>
          </a:prstGeom>
          <a:solidFill>
            <a:schemeClr val="bg1"/>
          </a:solidFill>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txBody>
          <a:bodyPr lIns="68541" tIns="34271" rIns="68541" bIns="34271" rtlCol="0" anchor="ctr"/>
          <a:lstStyle/>
          <a:p>
            <a:pPr algn="ctr"/>
            <a:r>
              <a:rPr kumimoji="1" lang="ja-JP" altLang="en-US" sz="1500" dirty="0">
                <a:solidFill>
                  <a:schemeClr val="bg2"/>
                </a:solidFill>
                <a:latin typeface="MS PGothic" charset="-128"/>
                <a:ea typeface="MS PGothic" charset="-128"/>
                <a:cs typeface="MS PGothic" charset="-128"/>
              </a:rPr>
              <a:t>感染端末内のマルウェア感染挙動を</a:t>
            </a:r>
            <a:endParaRPr kumimoji="1" lang="en-US" altLang="ja-JP" sz="1500" dirty="0">
              <a:solidFill>
                <a:schemeClr val="bg2"/>
              </a:solidFill>
              <a:latin typeface="MS PGothic" charset="-128"/>
              <a:ea typeface="MS PGothic" charset="-128"/>
              <a:cs typeface="MS PGothic" charset="-128"/>
            </a:endParaRPr>
          </a:p>
          <a:p>
            <a:pPr algn="ctr"/>
            <a:r>
              <a:rPr kumimoji="1" lang="ja-JP" altLang="en-US" sz="1500" dirty="0">
                <a:solidFill>
                  <a:schemeClr val="bg2"/>
                </a:solidFill>
                <a:latin typeface="MS PGothic" charset="-128"/>
                <a:ea typeface="MS PGothic" charset="-128"/>
                <a:cs typeface="MS PGothic" charset="-128"/>
              </a:rPr>
              <a:t>管理画面で全て把握可能</a:t>
            </a:r>
            <a:endParaRPr kumimoji="1" lang="en-US" altLang="ja-JP" sz="1500" dirty="0">
              <a:solidFill>
                <a:schemeClr val="bg2"/>
              </a:solidFill>
              <a:latin typeface="MS PGothic" charset="-128"/>
              <a:ea typeface="MS PGothic" charset="-128"/>
              <a:cs typeface="MS PGothic" charset="-128"/>
            </a:endParaRPr>
          </a:p>
          <a:p>
            <a:pPr algn="l"/>
            <a:r>
              <a:rPr kumimoji="1" lang="ja-JP" altLang="en-US" sz="1100" u="sng" dirty="0">
                <a:solidFill>
                  <a:schemeClr val="bg2"/>
                </a:solidFill>
                <a:latin typeface="MS PGothic" charset="-128"/>
                <a:ea typeface="MS PGothic" charset="-128"/>
                <a:cs typeface="MS PGothic" charset="-128"/>
              </a:rPr>
              <a:t>以下の例</a:t>
            </a:r>
            <a:r>
              <a:rPr kumimoji="1" lang="ja-JP" altLang="en-US" sz="1100" dirty="0">
                <a:solidFill>
                  <a:schemeClr val="bg2"/>
                </a:solidFill>
                <a:latin typeface="MS PGothic" charset="-128"/>
                <a:ea typeface="MS PGothic" charset="-128"/>
                <a:cs typeface="MS PGothic" charset="-128"/>
              </a:rPr>
              <a:t>）</a:t>
            </a:r>
            <a:endParaRPr kumimoji="1" lang="en-US" altLang="ja-JP" sz="1100" dirty="0">
              <a:solidFill>
                <a:schemeClr val="bg2"/>
              </a:solidFill>
              <a:latin typeface="MS PGothic" charset="-128"/>
              <a:ea typeface="MS PGothic" charset="-128"/>
              <a:cs typeface="MS PGothic" charset="-128"/>
            </a:endParaRPr>
          </a:p>
          <a:p>
            <a:pPr algn="l"/>
            <a:r>
              <a:rPr kumimoji="1" lang="ja-JP" altLang="en-US" sz="1100" dirty="0">
                <a:solidFill>
                  <a:schemeClr val="bg2"/>
                </a:solidFill>
                <a:latin typeface="MS PGothic" charset="-128"/>
                <a:ea typeface="MS PGothic" charset="-128"/>
                <a:cs typeface="MS PGothic" charset="-128"/>
              </a:rPr>
              <a:t>ユーザが</a:t>
            </a:r>
            <a:r>
              <a:rPr kumimoji="1" lang="en-US" altLang="ja-JP" sz="1100" dirty="0">
                <a:solidFill>
                  <a:schemeClr val="bg2"/>
                </a:solidFill>
                <a:latin typeface="MS PGothic" charset="-128"/>
                <a:ea typeface="MS PGothic" charset="-128"/>
                <a:cs typeface="MS PGothic" charset="-128"/>
              </a:rPr>
              <a:t>IE</a:t>
            </a:r>
            <a:r>
              <a:rPr kumimoji="1" lang="ja-JP" altLang="en-US" sz="1100" dirty="0">
                <a:solidFill>
                  <a:schemeClr val="bg2"/>
                </a:solidFill>
                <a:latin typeface="MS PGothic" charset="-128"/>
                <a:ea typeface="MS PGothic" charset="-128"/>
                <a:cs typeface="MS PGothic" charset="-128"/>
              </a:rPr>
              <a:t>を使い不正な</a:t>
            </a:r>
            <a:r>
              <a:rPr kumimoji="1" lang="en-US" altLang="ja-JP" sz="1100" dirty="0">
                <a:solidFill>
                  <a:schemeClr val="bg2"/>
                </a:solidFill>
                <a:latin typeface="MS PGothic" charset="-128"/>
                <a:ea typeface="MS PGothic" charset="-128"/>
                <a:cs typeface="MS PGothic" charset="-128"/>
              </a:rPr>
              <a:t>PDF</a:t>
            </a:r>
            <a:r>
              <a:rPr kumimoji="1" lang="ja-JP" altLang="en-US" sz="1100" dirty="0">
                <a:solidFill>
                  <a:schemeClr val="bg2"/>
                </a:solidFill>
                <a:latin typeface="MS PGothic" charset="-128"/>
                <a:ea typeface="MS PGothic" charset="-128"/>
                <a:cs typeface="MS PGothic" charset="-128"/>
              </a:rPr>
              <a:t>をダウンロードし開いた！</a:t>
            </a:r>
            <a:endParaRPr kumimoji="1" lang="en-US" altLang="ja-JP" sz="1100" dirty="0">
              <a:solidFill>
                <a:schemeClr val="bg2"/>
              </a:solidFill>
              <a:latin typeface="MS PGothic" charset="-128"/>
              <a:ea typeface="MS PGothic" charset="-128"/>
              <a:cs typeface="MS PGothic" charset="-128"/>
            </a:endParaRPr>
          </a:p>
          <a:p>
            <a:pPr algn="l"/>
            <a:r>
              <a:rPr kumimoji="1" lang="ja-JP" altLang="en-US" sz="1100" dirty="0">
                <a:solidFill>
                  <a:schemeClr val="bg2"/>
                </a:solidFill>
                <a:latin typeface="MS PGothic" charset="-128"/>
                <a:ea typeface="MS PGothic" charset="-128"/>
                <a:cs typeface="MS PGothic" charset="-128"/>
              </a:rPr>
              <a:t>開いた</a:t>
            </a:r>
            <a:r>
              <a:rPr kumimoji="1" lang="en-US" altLang="ja-JP" sz="1100" dirty="0">
                <a:solidFill>
                  <a:schemeClr val="bg2"/>
                </a:solidFill>
                <a:latin typeface="MS PGothic" charset="-128"/>
                <a:ea typeface="MS PGothic" charset="-128"/>
                <a:cs typeface="MS PGothic" charset="-128"/>
              </a:rPr>
              <a:t>PDF</a:t>
            </a:r>
            <a:r>
              <a:rPr kumimoji="1" lang="ja-JP" altLang="en-US" sz="1100" dirty="0">
                <a:solidFill>
                  <a:schemeClr val="bg2"/>
                </a:solidFill>
                <a:latin typeface="MS PGothic" charset="-128"/>
                <a:ea typeface="MS PGothic" charset="-128"/>
                <a:cs typeface="MS PGothic" charset="-128"/>
              </a:rPr>
              <a:t>は</a:t>
            </a:r>
            <a:r>
              <a:rPr kumimoji="1" lang="ja-JP" altLang="en-US" sz="1100" dirty="0">
                <a:solidFill>
                  <a:srgbClr val="FF0000"/>
                </a:solidFill>
                <a:latin typeface="MS PGothic" charset="-128"/>
                <a:ea typeface="MS PGothic" charset="-128"/>
                <a:cs typeface="MS PGothic" charset="-128"/>
              </a:rPr>
              <a:t>ダウンローダ</a:t>
            </a:r>
            <a:r>
              <a:rPr kumimoji="1" lang="ja-JP" altLang="en-US" sz="1100" dirty="0">
                <a:solidFill>
                  <a:schemeClr val="bg2"/>
                </a:solidFill>
                <a:latin typeface="MS PGothic" charset="-128"/>
                <a:ea typeface="MS PGothic" charset="-128"/>
                <a:cs typeface="MS PGothic" charset="-128"/>
              </a:rPr>
              <a:t>で、次々と</a:t>
            </a:r>
            <a:r>
              <a:rPr kumimoji="1" lang="ja-JP" altLang="en-US" sz="1100" dirty="0">
                <a:solidFill>
                  <a:srgbClr val="FF0000"/>
                </a:solidFill>
                <a:latin typeface="MS PGothic" charset="-128"/>
                <a:ea typeface="MS PGothic" charset="-128"/>
                <a:cs typeface="MS PGothic" charset="-128"/>
              </a:rPr>
              <a:t>マルウェア</a:t>
            </a:r>
            <a:r>
              <a:rPr kumimoji="1" lang="ja-JP" altLang="en-US" sz="1100" dirty="0">
                <a:solidFill>
                  <a:schemeClr val="bg2"/>
                </a:solidFill>
                <a:latin typeface="MS PGothic" charset="-128"/>
                <a:ea typeface="MS PGothic" charset="-128"/>
                <a:cs typeface="MS PGothic" charset="-128"/>
              </a:rPr>
              <a:t>感染。</a:t>
            </a:r>
            <a:endParaRPr kumimoji="1" lang="en-US" altLang="ja-JP" sz="1100" dirty="0">
              <a:solidFill>
                <a:schemeClr val="bg2"/>
              </a:solidFill>
              <a:latin typeface="MS PGothic" charset="-128"/>
              <a:ea typeface="MS PGothic" charset="-128"/>
              <a:cs typeface="MS PGothic" charset="-128"/>
            </a:endParaRPr>
          </a:p>
          <a:p>
            <a:pPr algn="l"/>
            <a:r>
              <a:rPr kumimoji="1" lang="ja-JP" altLang="en-US" sz="1100" dirty="0">
                <a:solidFill>
                  <a:schemeClr val="bg2"/>
                </a:solidFill>
                <a:latin typeface="MS PGothic" charset="-128"/>
                <a:ea typeface="MS PGothic" charset="-128"/>
                <a:cs typeface="MS PGothic" charset="-128"/>
              </a:rPr>
              <a:t>また、不正な</a:t>
            </a:r>
            <a:r>
              <a:rPr kumimoji="1" lang="en-US" altLang="ja-JP" sz="1100" dirty="0">
                <a:solidFill>
                  <a:schemeClr val="bg2"/>
                </a:solidFill>
                <a:latin typeface="MS PGothic" charset="-128"/>
                <a:ea typeface="MS PGothic" charset="-128"/>
                <a:cs typeface="MS PGothic" charset="-128"/>
              </a:rPr>
              <a:t>PDF</a:t>
            </a:r>
            <a:r>
              <a:rPr kumimoji="1" lang="ja-JP" altLang="en-US" sz="1100" dirty="0">
                <a:solidFill>
                  <a:schemeClr val="bg2"/>
                </a:solidFill>
                <a:latin typeface="MS PGothic" charset="-128"/>
                <a:ea typeface="MS PGothic" charset="-128"/>
                <a:cs typeface="MS PGothic" charset="-128"/>
              </a:rPr>
              <a:t>の</a:t>
            </a:r>
            <a:r>
              <a:rPr kumimoji="1" lang="ja-JP" altLang="en-US" sz="1100" dirty="0">
                <a:solidFill>
                  <a:srgbClr val="FF0000"/>
                </a:solidFill>
                <a:latin typeface="MS PGothic" charset="-128"/>
                <a:ea typeface="MS PGothic" charset="-128"/>
                <a:cs typeface="MS PGothic" charset="-128"/>
              </a:rPr>
              <a:t>ダウンロードサイトも判明</a:t>
            </a:r>
            <a:r>
              <a:rPr kumimoji="1" lang="ja-JP" altLang="en-US" sz="1100" dirty="0">
                <a:solidFill>
                  <a:schemeClr val="bg2"/>
                </a:solidFill>
                <a:latin typeface="MS PGothic" charset="-128"/>
                <a:ea typeface="MS PGothic" charset="-128"/>
                <a:cs typeface="MS PGothic" charset="-128"/>
              </a:rPr>
              <a:t>する！</a:t>
            </a:r>
            <a:endParaRPr kumimoji="1" lang="en-US" altLang="ja-JP" sz="1100" dirty="0">
              <a:solidFill>
                <a:schemeClr val="bg2"/>
              </a:solidFill>
              <a:latin typeface="MS PGothic" charset="-128"/>
              <a:ea typeface="MS PGothic" charset="-128"/>
              <a:cs typeface="MS PGothic" charset="-128"/>
            </a:endParaRPr>
          </a:p>
        </p:txBody>
      </p:sp>
      <p:sp>
        <p:nvSpPr>
          <p:cNvPr id="47" name="角丸四角形吹き出し 46"/>
          <p:cNvSpPr/>
          <p:nvPr/>
        </p:nvSpPr>
        <p:spPr>
          <a:xfrm>
            <a:off x="6137584" y="4567795"/>
            <a:ext cx="2487750" cy="402872"/>
          </a:xfrm>
          <a:prstGeom prst="wedgeRoundRectCallout">
            <a:avLst>
              <a:gd name="adj1" fmla="val 22329"/>
              <a:gd name="adj2" fmla="val -105548"/>
              <a:gd name="adj3" fmla="val 16667"/>
            </a:avLst>
          </a:prstGeom>
          <a:solidFill>
            <a:schemeClr val="bg1"/>
          </a:solidFill>
          <a:ln>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txBody>
          <a:bodyPr lIns="68541" tIns="34271" rIns="68541" bIns="34271" rtlCol="0" anchor="ctr"/>
          <a:lstStyle/>
          <a:p>
            <a:pPr algn="ctr"/>
            <a:r>
              <a:rPr kumimoji="1" lang="ja-JP" altLang="en-US" sz="1200" dirty="0">
                <a:solidFill>
                  <a:srgbClr val="404040"/>
                </a:solidFill>
                <a:latin typeface="MS PGothic" charset="-128"/>
                <a:ea typeface="MS PGothic" charset="-128"/>
                <a:cs typeface="MS PGothic" charset="-128"/>
              </a:rPr>
              <a:t>不明なファイルが作成された！</a:t>
            </a:r>
            <a:endParaRPr kumimoji="1" lang="en-US" altLang="ja-JP" sz="1200" dirty="0">
              <a:solidFill>
                <a:srgbClr val="404040"/>
              </a:solidFill>
              <a:latin typeface="MS PGothic" charset="-128"/>
              <a:ea typeface="MS PGothic" charset="-128"/>
              <a:cs typeface="MS PGothic" charset="-128"/>
            </a:endParaRPr>
          </a:p>
        </p:txBody>
      </p:sp>
    </p:spTree>
    <p:extLst>
      <p:ext uri="{BB962C8B-B14F-4D97-AF65-F5344CB8AC3E}">
        <p14:creationId xmlns:p14="http://schemas.microsoft.com/office/powerpoint/2010/main" val="43799858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1" y="1010611"/>
            <a:ext cx="4658527" cy="3715476"/>
          </a:xfrm>
          <a:prstGeom prst="rect">
            <a:avLst/>
          </a:prstGeom>
        </p:spPr>
      </p:pic>
      <p:sp>
        <p:nvSpPr>
          <p:cNvPr id="3" name="正方形/長方形 2"/>
          <p:cNvSpPr/>
          <p:nvPr/>
        </p:nvSpPr>
        <p:spPr>
          <a:xfrm>
            <a:off x="4372496" y="1742542"/>
            <a:ext cx="230169" cy="1992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4" name="正方形/長方形 3"/>
          <p:cNvSpPr/>
          <p:nvPr/>
        </p:nvSpPr>
        <p:spPr>
          <a:xfrm>
            <a:off x="4520668" y="2088524"/>
            <a:ext cx="230169" cy="1992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5" name="正方形/長方形 4"/>
          <p:cNvSpPr/>
          <p:nvPr/>
        </p:nvSpPr>
        <p:spPr>
          <a:xfrm>
            <a:off x="5199667" y="2622644"/>
            <a:ext cx="230169" cy="145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6" name="正方形/長方形 5"/>
          <p:cNvSpPr/>
          <p:nvPr/>
        </p:nvSpPr>
        <p:spPr>
          <a:xfrm>
            <a:off x="6606576" y="776182"/>
            <a:ext cx="822855" cy="2967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0668" y="670558"/>
            <a:ext cx="4489151" cy="3998737"/>
          </a:xfrm>
          <a:prstGeom prst="rect">
            <a:avLst/>
          </a:prstGeom>
        </p:spPr>
      </p:pic>
      <p:sp>
        <p:nvSpPr>
          <p:cNvPr id="8" name="正方形/長方形 7"/>
          <p:cNvSpPr/>
          <p:nvPr/>
        </p:nvSpPr>
        <p:spPr>
          <a:xfrm>
            <a:off x="7109956" y="539862"/>
            <a:ext cx="1168053" cy="50796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10" name="正方形/長方形 9"/>
          <p:cNvSpPr/>
          <p:nvPr/>
        </p:nvSpPr>
        <p:spPr>
          <a:xfrm>
            <a:off x="5613401" y="2977126"/>
            <a:ext cx="1438906" cy="16099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12" name="角丸四角形吹き出し 11"/>
          <p:cNvSpPr/>
          <p:nvPr/>
        </p:nvSpPr>
        <p:spPr>
          <a:xfrm>
            <a:off x="5104015" y="3586265"/>
            <a:ext cx="574965" cy="202229"/>
          </a:xfrm>
          <a:prstGeom prst="wedgeRoundRectCallout">
            <a:avLst>
              <a:gd name="adj1" fmla="val 188137"/>
              <a:gd name="adj2" fmla="val -181814"/>
              <a:gd name="adj3" fmla="val 16667"/>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13" name="角丸四角形吹き出し 12"/>
          <p:cNvSpPr/>
          <p:nvPr/>
        </p:nvSpPr>
        <p:spPr>
          <a:xfrm>
            <a:off x="5054137" y="4329037"/>
            <a:ext cx="1090415" cy="143208"/>
          </a:xfrm>
          <a:prstGeom prst="wedgeRoundRectCallout">
            <a:avLst>
              <a:gd name="adj1" fmla="val 82208"/>
              <a:gd name="adj2" fmla="val -154793"/>
              <a:gd name="adj3" fmla="val 16667"/>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14" name="テキスト ボックス 13"/>
          <p:cNvSpPr txBox="1"/>
          <p:nvPr/>
        </p:nvSpPr>
        <p:spPr>
          <a:xfrm>
            <a:off x="6490057" y="2992838"/>
            <a:ext cx="2515658" cy="461665"/>
          </a:xfrm>
          <a:prstGeom prst="rect">
            <a:avLst/>
          </a:prstGeom>
          <a:solidFill>
            <a:srgbClr val="FF0000"/>
          </a:solidFill>
        </p:spPr>
        <p:txBody>
          <a:bodyPr wrap="square" rtlCol="0">
            <a:spAutoFit/>
          </a:bodyPr>
          <a:lstStyle/>
          <a:p>
            <a:r>
              <a:rPr kumimoji="1" lang="en-US" altLang="ja-JP" sz="1200" dirty="0">
                <a:solidFill>
                  <a:schemeClr val="bg1"/>
                </a:solidFill>
                <a:latin typeface="MS PGothic" charset="-128"/>
                <a:ea typeface="MS PGothic" charset="-128"/>
                <a:cs typeface="MS PGothic" charset="-128"/>
              </a:rPr>
              <a:t>File Analysis</a:t>
            </a:r>
            <a:r>
              <a:rPr lang="ja-JP" altLang="en-US" sz="1200" dirty="0" err="1">
                <a:solidFill>
                  <a:schemeClr val="bg1"/>
                </a:solidFill>
                <a:latin typeface="MS PGothic" charset="-128"/>
                <a:ea typeface="MS PGothic" charset="-128"/>
                <a:cs typeface="MS PGothic" charset="-128"/>
              </a:rPr>
              <a:t>で当該</a:t>
            </a:r>
            <a:r>
              <a:rPr lang="ja-JP" altLang="en-US" sz="1200" dirty="0">
                <a:solidFill>
                  <a:schemeClr val="bg1"/>
                </a:solidFill>
                <a:latin typeface="MS PGothic" charset="-128"/>
                <a:ea typeface="MS PGothic" charset="-128"/>
                <a:cs typeface="MS PGothic" charset="-128"/>
              </a:rPr>
              <a:t>ファイルを</a:t>
            </a:r>
            <a:endParaRPr lang="en-US" altLang="ja-JP" sz="1200" dirty="0">
              <a:solidFill>
                <a:schemeClr val="bg1"/>
              </a:solidFill>
              <a:latin typeface="MS PGothic" charset="-128"/>
              <a:ea typeface="MS PGothic" charset="-128"/>
              <a:cs typeface="MS PGothic" charset="-128"/>
            </a:endParaRPr>
          </a:p>
          <a:p>
            <a:r>
              <a:rPr kumimoji="1" lang="ja-JP" altLang="en-US" sz="1200" dirty="0" smtClean="0">
                <a:solidFill>
                  <a:schemeClr val="bg1"/>
                </a:solidFill>
                <a:latin typeface="MS PGothic" charset="-128"/>
                <a:ea typeface="MS PGothic" charset="-128"/>
                <a:cs typeface="MS PGothic" charset="-128"/>
              </a:rPr>
              <a:t>サンド</a:t>
            </a:r>
            <a:r>
              <a:rPr kumimoji="1" lang="ja-JP" altLang="en-US" sz="1200" dirty="0">
                <a:solidFill>
                  <a:schemeClr val="bg1"/>
                </a:solidFill>
                <a:latin typeface="MS PGothic" charset="-128"/>
                <a:ea typeface="MS PGothic" charset="-128"/>
                <a:cs typeface="MS PGothic" charset="-128"/>
              </a:rPr>
              <a:t>ボックス</a:t>
            </a:r>
            <a:r>
              <a:rPr kumimoji="1" lang="ja-JP" altLang="en-US" sz="1200" dirty="0" smtClean="0">
                <a:solidFill>
                  <a:schemeClr val="bg1"/>
                </a:solidFill>
                <a:latin typeface="MS PGothic" charset="-128"/>
                <a:ea typeface="MS PGothic" charset="-128"/>
                <a:cs typeface="MS PGothic" charset="-128"/>
              </a:rPr>
              <a:t>で解析</a:t>
            </a:r>
            <a:r>
              <a:rPr kumimoji="1" lang="ja-JP" altLang="en-US" sz="1200" dirty="0">
                <a:solidFill>
                  <a:schemeClr val="bg1"/>
                </a:solidFill>
                <a:latin typeface="MS PGothic" charset="-128"/>
                <a:ea typeface="MS PGothic" charset="-128"/>
                <a:cs typeface="MS PGothic" charset="-128"/>
              </a:rPr>
              <a:t>することが可能</a:t>
            </a:r>
          </a:p>
        </p:txBody>
      </p:sp>
      <p:sp>
        <p:nvSpPr>
          <p:cNvPr id="15" name="テキスト ボックス 14"/>
          <p:cNvSpPr txBox="1"/>
          <p:nvPr/>
        </p:nvSpPr>
        <p:spPr>
          <a:xfrm>
            <a:off x="6534652" y="3851861"/>
            <a:ext cx="2426468" cy="646331"/>
          </a:xfrm>
          <a:prstGeom prst="rect">
            <a:avLst/>
          </a:prstGeom>
          <a:solidFill>
            <a:srgbClr val="FF0000"/>
          </a:solidFill>
        </p:spPr>
        <p:txBody>
          <a:bodyPr wrap="square" rtlCol="0">
            <a:spAutoFit/>
          </a:bodyPr>
          <a:lstStyle/>
          <a:p>
            <a:r>
              <a:rPr lang="ja-JP" altLang="en-US" sz="1200" dirty="0">
                <a:solidFill>
                  <a:schemeClr val="bg1"/>
                </a:solidFill>
                <a:latin typeface="MS PGothic" charset="-128"/>
                <a:ea typeface="MS PGothic" charset="-128"/>
                <a:cs typeface="MS PGothic" charset="-128"/>
              </a:rPr>
              <a:t>当該ファイル</a:t>
            </a:r>
            <a:r>
              <a:rPr lang="en-US" altLang="ja-JP" sz="1200" dirty="0">
                <a:solidFill>
                  <a:schemeClr val="bg1"/>
                </a:solidFill>
                <a:latin typeface="MS PGothic" charset="-128"/>
                <a:ea typeface="MS PGothic" charset="-128"/>
                <a:cs typeface="MS PGothic" charset="-128"/>
              </a:rPr>
              <a:t>(</a:t>
            </a:r>
            <a:r>
              <a:rPr lang="ja-JP" altLang="en-US" sz="1200" dirty="0">
                <a:solidFill>
                  <a:schemeClr val="bg1"/>
                </a:solidFill>
                <a:latin typeface="MS PGothic" charset="-128"/>
                <a:ea typeface="MS PGothic" charset="-128"/>
                <a:cs typeface="MS PGothic" charset="-128"/>
              </a:rPr>
              <a:t>アプリケーション</a:t>
            </a:r>
            <a:r>
              <a:rPr lang="en-US" altLang="ja-JP" sz="1200" dirty="0">
                <a:solidFill>
                  <a:schemeClr val="bg1"/>
                </a:solidFill>
                <a:latin typeface="MS PGothic" charset="-128"/>
                <a:ea typeface="MS PGothic" charset="-128"/>
                <a:cs typeface="MS PGothic" charset="-128"/>
              </a:rPr>
              <a:t>)</a:t>
            </a:r>
            <a:r>
              <a:rPr lang="ja-JP" altLang="en-US" sz="1200" dirty="0">
                <a:solidFill>
                  <a:schemeClr val="bg1"/>
                </a:solidFill>
                <a:latin typeface="MS PGothic" charset="-128"/>
                <a:ea typeface="MS PGothic" charset="-128"/>
                <a:cs typeface="MS PGothic" charset="-128"/>
              </a:rPr>
              <a:t>を</a:t>
            </a:r>
            <a:endParaRPr lang="en-US" altLang="ja-JP" sz="1200" dirty="0">
              <a:solidFill>
                <a:schemeClr val="bg1"/>
              </a:solidFill>
              <a:latin typeface="MS PGothic" charset="-128"/>
              <a:ea typeface="MS PGothic" charset="-128"/>
              <a:cs typeface="MS PGothic" charset="-128"/>
            </a:endParaRPr>
          </a:p>
          <a:p>
            <a:r>
              <a:rPr lang="ja-JP" altLang="en-US" sz="1200" dirty="0">
                <a:solidFill>
                  <a:schemeClr val="bg1"/>
                </a:solidFill>
                <a:latin typeface="MS PGothic" charset="-128"/>
                <a:ea typeface="MS PGothic" charset="-128"/>
                <a:cs typeface="MS PGothic" charset="-128"/>
              </a:rPr>
              <a:t>一時的に</a:t>
            </a:r>
            <a:r>
              <a:rPr lang="en-US" altLang="ja-JP" sz="1200" dirty="0">
                <a:solidFill>
                  <a:schemeClr val="bg1"/>
                </a:solidFill>
                <a:latin typeface="MS PGothic" charset="-128"/>
                <a:ea typeface="MS PGothic" charset="-128"/>
                <a:cs typeface="MS PGothic" charset="-128"/>
              </a:rPr>
              <a:t>Blacklist</a:t>
            </a:r>
            <a:r>
              <a:rPr lang="ja-JP" altLang="en-US" sz="1200" dirty="0">
                <a:solidFill>
                  <a:schemeClr val="bg1"/>
                </a:solidFill>
                <a:latin typeface="MS PGothic" charset="-128"/>
                <a:ea typeface="MS PGothic" charset="-128"/>
                <a:cs typeface="MS PGothic" charset="-128"/>
              </a:rPr>
              <a:t>に入れることで、</a:t>
            </a:r>
            <a:endParaRPr lang="en-US" altLang="ja-JP" sz="1200" dirty="0">
              <a:solidFill>
                <a:schemeClr val="bg1"/>
              </a:solidFill>
              <a:latin typeface="MS PGothic" charset="-128"/>
              <a:ea typeface="MS PGothic" charset="-128"/>
              <a:cs typeface="MS PGothic" charset="-128"/>
            </a:endParaRPr>
          </a:p>
          <a:p>
            <a:r>
              <a:rPr lang="ja-JP" altLang="en-US" sz="1200" dirty="0">
                <a:solidFill>
                  <a:schemeClr val="bg1"/>
                </a:solidFill>
                <a:latin typeface="MS PGothic" charset="-128"/>
                <a:ea typeface="MS PGothic" charset="-128"/>
                <a:cs typeface="MS PGothic" charset="-128"/>
              </a:rPr>
              <a:t>アプリケーション制御が可能</a:t>
            </a:r>
            <a:endParaRPr lang="en-US" altLang="ja-JP" sz="1200" dirty="0">
              <a:solidFill>
                <a:schemeClr val="bg1"/>
              </a:solidFill>
              <a:latin typeface="MS PGothic" charset="-128"/>
              <a:ea typeface="MS PGothic" charset="-128"/>
              <a:cs typeface="MS PGothic" charset="-128"/>
            </a:endParaRPr>
          </a:p>
        </p:txBody>
      </p:sp>
      <p:sp>
        <p:nvSpPr>
          <p:cNvPr id="21" name="タイトル 1"/>
          <p:cNvSpPr>
            <a:spLocks noGrp="1"/>
          </p:cNvSpPr>
          <p:nvPr>
            <p:ph type="title"/>
          </p:nvPr>
        </p:nvSpPr>
        <p:spPr>
          <a:xfrm>
            <a:off x="251520" y="51470"/>
            <a:ext cx="8937924" cy="857250"/>
          </a:xfrm>
        </p:spPr>
        <p:txBody>
          <a:bodyPr anchor="ctr">
            <a:noAutofit/>
          </a:bodyPr>
          <a:lstStyle/>
          <a:p>
            <a:r>
              <a:rPr kumimoji="1" lang="ja-JP" altLang="en-US" sz="2800" dirty="0" smtClean="0">
                <a:solidFill>
                  <a:schemeClr val="bg1"/>
                </a:solidFill>
                <a:latin typeface="MS PGothic" charset="-128"/>
                <a:ea typeface="MS PGothic" charset="-128"/>
                <a:cs typeface="MS PGothic" charset="-128"/>
              </a:rPr>
              <a:t>デバイス</a:t>
            </a:r>
            <a:r>
              <a:rPr kumimoji="1" lang="en-US" altLang="ja-JP" sz="2800" dirty="0" smtClean="0">
                <a:solidFill>
                  <a:schemeClr val="bg1"/>
                </a:solidFill>
                <a:latin typeface="MS PGothic" charset="-128"/>
                <a:ea typeface="MS PGothic" charset="-128"/>
                <a:cs typeface="MS PGothic" charset="-128"/>
              </a:rPr>
              <a:t> </a:t>
            </a:r>
            <a:r>
              <a:rPr kumimoji="1" lang="ja-JP" altLang="en-US" sz="2800" dirty="0">
                <a:solidFill>
                  <a:schemeClr val="bg1"/>
                </a:solidFill>
                <a:latin typeface="MS PGothic" charset="-128"/>
                <a:ea typeface="MS PGothic" charset="-128"/>
                <a:cs typeface="MS PGothic" charset="-128"/>
              </a:rPr>
              <a:t>トラジェクトリ</a:t>
            </a:r>
            <a:r>
              <a:rPr lang="ja-JP" altLang="en-US" sz="2800" dirty="0" smtClean="0">
                <a:solidFill>
                  <a:schemeClr val="bg1"/>
                </a:solidFill>
                <a:latin typeface="MS PGothic" charset="-128"/>
                <a:ea typeface="MS PGothic" charset="-128"/>
                <a:cs typeface="MS PGothic" charset="-128"/>
              </a:rPr>
              <a:t>機能で出来ること</a:t>
            </a:r>
            <a:endParaRPr kumimoji="1" lang="ja-JP" altLang="en-US" sz="2800" dirty="0">
              <a:solidFill>
                <a:schemeClr val="bg1"/>
              </a:solidFill>
              <a:latin typeface="MS PGothic" charset="-128"/>
              <a:ea typeface="MS PGothic" charset="-128"/>
              <a:cs typeface="MS PGothic" charset="-128"/>
            </a:endParaRPr>
          </a:p>
        </p:txBody>
      </p:sp>
      <p:sp>
        <p:nvSpPr>
          <p:cNvPr id="22" name="角丸四角形吹き出し 21"/>
          <p:cNvSpPr/>
          <p:nvPr/>
        </p:nvSpPr>
        <p:spPr>
          <a:xfrm>
            <a:off x="1688124" y="2287821"/>
            <a:ext cx="2567992" cy="283581"/>
          </a:xfrm>
          <a:prstGeom prst="wedgeRoundRectCallout">
            <a:avLst>
              <a:gd name="adj1" fmla="val -70396"/>
              <a:gd name="adj2" fmla="val 50739"/>
              <a:gd name="adj3" fmla="val 16667"/>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
        <p:nvSpPr>
          <p:cNvPr id="23" name="テキスト ボックス 22"/>
          <p:cNvSpPr txBox="1"/>
          <p:nvPr/>
        </p:nvSpPr>
        <p:spPr>
          <a:xfrm>
            <a:off x="92288" y="2622644"/>
            <a:ext cx="2470868" cy="461665"/>
          </a:xfrm>
          <a:prstGeom prst="rect">
            <a:avLst/>
          </a:prstGeom>
          <a:solidFill>
            <a:srgbClr val="FF0000"/>
          </a:solidFill>
        </p:spPr>
        <p:txBody>
          <a:bodyPr wrap="square" rtlCol="0">
            <a:spAutoFit/>
          </a:bodyPr>
          <a:lstStyle/>
          <a:p>
            <a:r>
              <a:rPr lang="ja-JP" altLang="en-US" sz="1200" dirty="0" smtClean="0">
                <a:solidFill>
                  <a:schemeClr val="bg1"/>
                </a:solidFill>
                <a:latin typeface="MS PGothic" charset="-128"/>
                <a:ea typeface="MS PGothic" charset="-128"/>
                <a:cs typeface="MS PGothic" charset="-128"/>
              </a:rPr>
              <a:t>どのサイトにアクセスしたことで</a:t>
            </a:r>
            <a:endParaRPr lang="en-US" altLang="ja-JP" sz="1200" dirty="0" smtClean="0">
              <a:solidFill>
                <a:schemeClr val="bg1"/>
              </a:solidFill>
              <a:latin typeface="MS PGothic" charset="-128"/>
              <a:ea typeface="MS PGothic" charset="-128"/>
              <a:cs typeface="MS PGothic" charset="-128"/>
            </a:endParaRPr>
          </a:p>
          <a:p>
            <a:r>
              <a:rPr lang="ja-JP" altLang="en-US" sz="1200" dirty="0">
                <a:solidFill>
                  <a:schemeClr val="bg1"/>
                </a:solidFill>
                <a:latin typeface="MS PGothic" charset="-128"/>
                <a:ea typeface="MS PGothic" charset="-128"/>
                <a:cs typeface="MS PGothic" charset="-128"/>
              </a:rPr>
              <a:t>マルウェア</a:t>
            </a:r>
            <a:r>
              <a:rPr lang="ja-JP" altLang="en-US" sz="1200" dirty="0" smtClean="0">
                <a:solidFill>
                  <a:schemeClr val="bg1"/>
                </a:solidFill>
                <a:latin typeface="MS PGothic" charset="-128"/>
                <a:ea typeface="MS PGothic" charset="-128"/>
                <a:cs typeface="MS PGothic" charset="-128"/>
              </a:rPr>
              <a:t>に</a:t>
            </a:r>
            <a:r>
              <a:rPr lang="ja-JP" altLang="en-US" sz="1200" dirty="0">
                <a:solidFill>
                  <a:schemeClr val="bg1"/>
                </a:solidFill>
                <a:latin typeface="MS PGothic" charset="-128"/>
                <a:ea typeface="MS PGothic" charset="-128"/>
                <a:cs typeface="MS PGothic" charset="-128"/>
              </a:rPr>
              <a:t>感染</a:t>
            </a:r>
            <a:r>
              <a:rPr lang="ja-JP" altLang="en-US" sz="1200" dirty="0" smtClean="0">
                <a:solidFill>
                  <a:schemeClr val="bg1"/>
                </a:solidFill>
                <a:latin typeface="MS PGothic" charset="-128"/>
                <a:ea typeface="MS PGothic" charset="-128"/>
                <a:cs typeface="MS PGothic" charset="-128"/>
              </a:rPr>
              <a:t>したかを特定可能</a:t>
            </a:r>
            <a:endParaRPr lang="en-US" altLang="ja-JP" sz="1200" dirty="0">
              <a:solidFill>
                <a:schemeClr val="bg1"/>
              </a:solidFill>
              <a:latin typeface="MS PGothic" charset="-128"/>
              <a:ea typeface="MS PGothic" charset="-128"/>
              <a:cs typeface="MS PGothic" charset="-128"/>
            </a:endParaRPr>
          </a:p>
        </p:txBody>
      </p:sp>
      <p:sp>
        <p:nvSpPr>
          <p:cNvPr id="24" name="正方形/長方形 23"/>
          <p:cNvSpPr/>
          <p:nvPr/>
        </p:nvSpPr>
        <p:spPr>
          <a:xfrm>
            <a:off x="4529218" y="648388"/>
            <a:ext cx="1557249" cy="47438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trike="sngStrike"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2679040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4711112" y="2577104"/>
            <a:ext cx="4235238" cy="2457661"/>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ltLang="ja-JP" sz="800" dirty="0">
              <a:solidFill>
                <a:srgbClr val="000000"/>
              </a:solidFill>
              <a:latin typeface="MS PGothic" charset="-128"/>
              <a:ea typeface="MS PGothic" charset="-128"/>
              <a:cs typeface="MS PGothic" charset="-128"/>
            </a:endParaRPr>
          </a:p>
        </p:txBody>
      </p:sp>
      <p:sp>
        <p:nvSpPr>
          <p:cNvPr id="2" name="タイトル 1"/>
          <p:cNvSpPr>
            <a:spLocks noGrp="1"/>
          </p:cNvSpPr>
          <p:nvPr>
            <p:ph type="title"/>
          </p:nvPr>
        </p:nvSpPr>
        <p:spPr>
          <a:xfrm>
            <a:off x="401013" y="100014"/>
            <a:ext cx="8345488" cy="731837"/>
          </a:xfrm>
        </p:spPr>
        <p:txBody>
          <a:bodyPr>
            <a:noAutofit/>
          </a:bodyPr>
          <a:lstStyle/>
          <a:p>
            <a:r>
              <a:rPr lang="en-US" altLang="ja-JP" sz="2800" dirty="0">
                <a:solidFill>
                  <a:schemeClr val="bg1"/>
                </a:solidFill>
                <a:latin typeface="MS PGothic" charset="-128"/>
                <a:ea typeface="MS PGothic" charset="-128"/>
                <a:cs typeface="MS PGothic" charset="-128"/>
              </a:rPr>
              <a:t>AMP for Endpoint </a:t>
            </a:r>
            <a:r>
              <a:rPr lang="ja-JP" altLang="en-US" sz="2800" dirty="0">
                <a:solidFill>
                  <a:schemeClr val="bg1"/>
                </a:solidFill>
                <a:latin typeface="MS PGothic" charset="-128"/>
                <a:ea typeface="MS PGothic" charset="-128"/>
                <a:cs typeface="MS PGothic" charset="-128"/>
              </a:rPr>
              <a:t>製品構成</a:t>
            </a:r>
          </a:p>
        </p:txBody>
      </p:sp>
      <p:sp>
        <p:nvSpPr>
          <p:cNvPr id="383" name="正方形/長方形 382"/>
          <p:cNvSpPr/>
          <p:nvPr/>
        </p:nvSpPr>
        <p:spPr>
          <a:xfrm>
            <a:off x="295628" y="2998774"/>
            <a:ext cx="4235238" cy="2022515"/>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ltLang="ja-JP" sz="800" dirty="0">
              <a:solidFill>
                <a:srgbClr val="000000"/>
              </a:solidFill>
              <a:latin typeface="MS PGothic" charset="-128"/>
              <a:ea typeface="MS PGothic" charset="-128"/>
              <a:cs typeface="MS PGothic" charset="-128"/>
            </a:endParaRPr>
          </a:p>
        </p:txBody>
      </p:sp>
      <p:grpSp>
        <p:nvGrpSpPr>
          <p:cNvPr id="6" name="グループ化 2"/>
          <p:cNvGrpSpPr/>
          <p:nvPr/>
        </p:nvGrpSpPr>
        <p:grpSpPr>
          <a:xfrm>
            <a:off x="631740" y="4145707"/>
            <a:ext cx="1003822" cy="584579"/>
            <a:chOff x="2153361" y="4646314"/>
            <a:chExt cx="1003822" cy="779439"/>
          </a:xfrm>
        </p:grpSpPr>
        <p:pic>
          <p:nvPicPr>
            <p:cNvPr id="20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213"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grpSp>
        <p:nvGrpSpPr>
          <p:cNvPr id="7" name="グループ化 214"/>
          <p:cNvGrpSpPr/>
          <p:nvPr/>
        </p:nvGrpSpPr>
        <p:grpSpPr>
          <a:xfrm>
            <a:off x="1766018" y="4147571"/>
            <a:ext cx="1003822" cy="584579"/>
            <a:chOff x="2153361" y="4646314"/>
            <a:chExt cx="1003822" cy="779439"/>
          </a:xfrm>
        </p:grpSpPr>
        <p:pic>
          <p:nvPicPr>
            <p:cNvPr id="216"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217"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grpSp>
        <p:nvGrpSpPr>
          <p:cNvPr id="9" name="グループ化 220"/>
          <p:cNvGrpSpPr/>
          <p:nvPr/>
        </p:nvGrpSpPr>
        <p:grpSpPr>
          <a:xfrm>
            <a:off x="2950215" y="4147570"/>
            <a:ext cx="1003822" cy="584579"/>
            <a:chOff x="2153361" y="4646314"/>
            <a:chExt cx="1003822" cy="779439"/>
          </a:xfrm>
        </p:grpSpPr>
        <p:pic>
          <p:nvPicPr>
            <p:cNvPr id="222"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223"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sp>
        <p:nvSpPr>
          <p:cNvPr id="385" name="テキスト ボックス 384"/>
          <p:cNvSpPr txBox="1"/>
          <p:nvPr/>
        </p:nvSpPr>
        <p:spPr>
          <a:xfrm>
            <a:off x="332206" y="3091920"/>
            <a:ext cx="1176917" cy="261606"/>
          </a:xfrm>
          <a:prstGeom prst="rect">
            <a:avLst/>
          </a:prstGeom>
          <a:solidFill>
            <a:schemeClr val="tx1"/>
          </a:solidFill>
        </p:spPr>
        <p:txBody>
          <a:bodyPr wrap="none" lIns="91436" tIns="45718" rIns="91436" bIns="45718" rtlCol="0">
            <a:spAutoFit/>
          </a:bodyPr>
          <a:lstStyle/>
          <a:p>
            <a:r>
              <a:rPr lang="ja-JP" altLang="en-US" sz="1100" b="1" dirty="0">
                <a:solidFill>
                  <a:schemeClr val="bg2"/>
                </a:solidFill>
                <a:latin typeface="MS PGothic" charset="-128"/>
                <a:ea typeface="MS PGothic" charset="-128"/>
                <a:cs typeface="MS PGothic" charset="-128"/>
              </a:rPr>
              <a:t>社内ネットワーク</a:t>
            </a:r>
          </a:p>
        </p:txBody>
      </p:sp>
      <p:sp>
        <p:nvSpPr>
          <p:cNvPr id="386" name="Cloud 53"/>
          <p:cNvSpPr/>
          <p:nvPr/>
        </p:nvSpPr>
        <p:spPr>
          <a:xfrm rot="10959743">
            <a:off x="416222" y="1341809"/>
            <a:ext cx="2506608" cy="893569"/>
          </a:xfrm>
          <a:prstGeom prst="cloud">
            <a:avLst/>
          </a:prstGeom>
          <a:solidFill>
            <a:schemeClr val="accent5">
              <a:lumMod val="40000"/>
              <a:lumOff val="60000"/>
              <a:alpha val="51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500" dirty="0">
              <a:latin typeface="MS PGothic" charset="-128"/>
              <a:ea typeface="MS PGothic" charset="-128"/>
              <a:cs typeface="MS PGothic" charset="-128"/>
            </a:endParaRPr>
          </a:p>
        </p:txBody>
      </p:sp>
      <p:sp>
        <p:nvSpPr>
          <p:cNvPr id="388" name="テキスト ボックス 387"/>
          <p:cNvSpPr txBox="1"/>
          <p:nvPr/>
        </p:nvSpPr>
        <p:spPr>
          <a:xfrm>
            <a:off x="358046" y="1436312"/>
            <a:ext cx="2719294" cy="369328"/>
          </a:xfrm>
          <a:prstGeom prst="rect">
            <a:avLst/>
          </a:prstGeom>
          <a:noFill/>
        </p:spPr>
        <p:txBody>
          <a:bodyPr wrap="square" lIns="91436" tIns="45718" rIns="91436" bIns="45718" rtlCol="0">
            <a:spAutoFit/>
          </a:bodyPr>
          <a:lstStyle/>
          <a:p>
            <a:pPr algn="ctr"/>
            <a:r>
              <a:rPr lang="en-US" altLang="ja-JP" dirty="0">
                <a:latin typeface="MS PGothic" charset="-128"/>
                <a:ea typeface="MS PGothic" charset="-128"/>
                <a:cs typeface="MS PGothic" charset="-128"/>
              </a:rPr>
              <a:t>AMP</a:t>
            </a:r>
            <a:r>
              <a:rPr lang="ja-JP" altLang="en-US" dirty="0">
                <a:latin typeface="MS PGothic" charset="-128"/>
                <a:ea typeface="MS PGothic" charset="-128"/>
                <a:cs typeface="MS PGothic" charset="-128"/>
              </a:rPr>
              <a:t>クラウド</a:t>
            </a:r>
          </a:p>
        </p:txBody>
      </p:sp>
      <p:cxnSp>
        <p:nvCxnSpPr>
          <p:cNvPr id="5" name="直線コネクタ 4"/>
          <p:cNvCxnSpPr/>
          <p:nvPr/>
        </p:nvCxnSpPr>
        <p:spPr>
          <a:xfrm>
            <a:off x="995724" y="3955910"/>
            <a:ext cx="0" cy="2074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89" name="直線コネクタ 388"/>
          <p:cNvCxnSpPr/>
          <p:nvPr/>
        </p:nvCxnSpPr>
        <p:spPr>
          <a:xfrm>
            <a:off x="2130002" y="3969554"/>
            <a:ext cx="0" cy="2074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90" name="直線コネクタ 389"/>
          <p:cNvCxnSpPr/>
          <p:nvPr/>
        </p:nvCxnSpPr>
        <p:spPr>
          <a:xfrm>
            <a:off x="3314199" y="3981494"/>
            <a:ext cx="0" cy="2074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995726" y="3955910"/>
            <a:ext cx="231847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nvGrpSpPr>
          <p:cNvPr id="12" name="グループ化 391"/>
          <p:cNvGrpSpPr/>
          <p:nvPr/>
        </p:nvGrpSpPr>
        <p:grpSpPr>
          <a:xfrm>
            <a:off x="4129556" y="3430430"/>
            <a:ext cx="1003822" cy="584579"/>
            <a:chOff x="2153361" y="4646314"/>
            <a:chExt cx="1003822" cy="779439"/>
          </a:xfrm>
        </p:grpSpPr>
        <p:pic>
          <p:nvPicPr>
            <p:cNvPr id="393" name="Picture 4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394" name="Picture 4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sp>
        <p:nvSpPr>
          <p:cNvPr id="11" name="四角形吹き出し 10"/>
          <p:cNvSpPr/>
          <p:nvPr/>
        </p:nvSpPr>
        <p:spPr>
          <a:xfrm>
            <a:off x="3809791" y="2339866"/>
            <a:ext cx="1488956" cy="801642"/>
          </a:xfrm>
          <a:prstGeom prst="wedgeRectCallout">
            <a:avLst>
              <a:gd name="adj1" fmla="val 501"/>
              <a:gd name="adj2" fmla="val 86491"/>
            </a:avLst>
          </a:prstGeom>
          <a:solidFill>
            <a:schemeClr val="accent1"/>
          </a:solidFill>
          <a:ln>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endParaRPr lang="ja-JP" altLang="en-US" sz="1500">
              <a:latin typeface="MS PGothic" charset="-128"/>
              <a:ea typeface="MS PGothic" charset="-128"/>
              <a:cs typeface="MS PGothic" charset="-128"/>
            </a:endParaRPr>
          </a:p>
        </p:txBody>
      </p:sp>
      <p:pic>
        <p:nvPicPr>
          <p:cNvPr id="395" name="Picture 44" descr="FireAMP Dashboard.tif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9950" y="2359828"/>
            <a:ext cx="1448021" cy="810197"/>
          </a:xfrm>
          <a:prstGeom prst="rect">
            <a:avLst/>
          </a:prstGeom>
          <a:ln>
            <a:solidFill>
              <a:schemeClr val="tx1"/>
            </a:solidFill>
          </a:ln>
        </p:spPr>
      </p:pic>
      <p:sp>
        <p:nvSpPr>
          <p:cNvPr id="13" name="正方形/長方形 12"/>
          <p:cNvSpPr/>
          <p:nvPr/>
        </p:nvSpPr>
        <p:spPr>
          <a:xfrm>
            <a:off x="3933929" y="4152991"/>
            <a:ext cx="530906" cy="230828"/>
          </a:xfrm>
          <a:prstGeom prst="rect">
            <a:avLst/>
          </a:prstGeom>
        </p:spPr>
        <p:txBody>
          <a:bodyPr wrap="none" lIns="91436" tIns="45718" rIns="91436" bIns="45718">
            <a:spAutoFit/>
          </a:bodyPr>
          <a:lstStyle/>
          <a:p>
            <a:pPr lvl="0"/>
            <a:r>
              <a:rPr lang="ja-JP" altLang="en-US" sz="900" dirty="0">
                <a:solidFill>
                  <a:prstClr val="black"/>
                </a:solidFill>
                <a:latin typeface="MS PGothic" charset="-128"/>
                <a:ea typeface="MS PGothic" charset="-128"/>
                <a:cs typeface="MS PGothic" charset="-128"/>
              </a:rPr>
              <a:t>管理者</a:t>
            </a:r>
          </a:p>
        </p:txBody>
      </p:sp>
      <p:cxnSp>
        <p:nvCxnSpPr>
          <p:cNvPr id="396" name="直線コネクタ 395"/>
          <p:cNvCxnSpPr/>
          <p:nvPr/>
        </p:nvCxnSpPr>
        <p:spPr>
          <a:xfrm>
            <a:off x="2130002" y="1950564"/>
            <a:ext cx="0" cy="203818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99" name="直線コネクタ 398"/>
          <p:cNvCxnSpPr/>
          <p:nvPr/>
        </p:nvCxnSpPr>
        <p:spPr>
          <a:xfrm>
            <a:off x="927484" y="3888676"/>
            <a:ext cx="0" cy="27472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00" name="直線コネクタ 399"/>
          <p:cNvCxnSpPr/>
          <p:nvPr/>
        </p:nvCxnSpPr>
        <p:spPr>
          <a:xfrm>
            <a:off x="2048892" y="3888676"/>
            <a:ext cx="0" cy="28666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01" name="直線コネクタ 400"/>
          <p:cNvCxnSpPr/>
          <p:nvPr/>
        </p:nvCxnSpPr>
        <p:spPr>
          <a:xfrm>
            <a:off x="3218985" y="3888677"/>
            <a:ext cx="0" cy="319231"/>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02" name="直線コネクタ 401"/>
          <p:cNvCxnSpPr/>
          <p:nvPr/>
        </p:nvCxnSpPr>
        <p:spPr>
          <a:xfrm flipV="1">
            <a:off x="927486" y="3873330"/>
            <a:ext cx="2291501" cy="1702"/>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03" name="直線コネクタ 402"/>
          <p:cNvCxnSpPr/>
          <p:nvPr/>
        </p:nvCxnSpPr>
        <p:spPr>
          <a:xfrm>
            <a:off x="2048894" y="2139610"/>
            <a:ext cx="640" cy="1723889"/>
          </a:xfrm>
          <a:prstGeom prst="line">
            <a:avLst/>
          </a:prstGeom>
          <a:ln>
            <a:solidFill>
              <a:srgbClr val="FF0000"/>
            </a:solidFill>
            <a:prstDash val="sysDot"/>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409" name="正方形/長方形 408"/>
          <p:cNvSpPr/>
          <p:nvPr/>
        </p:nvSpPr>
        <p:spPr>
          <a:xfrm>
            <a:off x="1236113" y="4734901"/>
            <a:ext cx="1547210" cy="230828"/>
          </a:xfrm>
          <a:prstGeom prst="rect">
            <a:avLst/>
          </a:prstGeom>
        </p:spPr>
        <p:txBody>
          <a:bodyPr wrap="none" lIns="91436" tIns="45718" rIns="91436" bIns="45718">
            <a:spAutoFit/>
          </a:bodyPr>
          <a:lstStyle/>
          <a:p>
            <a:pPr lvl="0"/>
            <a:r>
              <a:rPr lang="ja-JP" altLang="en-US" sz="900" dirty="0">
                <a:solidFill>
                  <a:prstClr val="black"/>
                </a:solidFill>
                <a:latin typeface="MS PGothic" charset="-128"/>
                <a:ea typeface="MS PGothic" charset="-128"/>
                <a:cs typeface="MS PGothic" charset="-128"/>
              </a:rPr>
              <a:t>各端末にエージェントを導入</a:t>
            </a:r>
          </a:p>
        </p:txBody>
      </p:sp>
      <p:sp>
        <p:nvSpPr>
          <p:cNvPr id="416" name="正方形/長方形 415"/>
          <p:cNvSpPr/>
          <p:nvPr/>
        </p:nvSpPr>
        <p:spPr>
          <a:xfrm>
            <a:off x="8220106" y="1764209"/>
            <a:ext cx="707237" cy="369328"/>
          </a:xfrm>
          <a:prstGeom prst="rect">
            <a:avLst/>
          </a:prstGeom>
        </p:spPr>
        <p:txBody>
          <a:bodyPr wrap="none" lIns="91436" tIns="45718" rIns="91436" bIns="45718">
            <a:spAutoFit/>
          </a:bodyPr>
          <a:lstStyle/>
          <a:p>
            <a:pPr lvl="0"/>
            <a:r>
              <a:rPr lang="en-US" altLang="ja-JP" sz="900" dirty="0">
                <a:solidFill>
                  <a:prstClr val="black"/>
                </a:solidFill>
                <a:latin typeface="MS PGothic" charset="-128"/>
                <a:ea typeface="MS PGothic" charset="-128"/>
                <a:cs typeface="MS PGothic" charset="-128"/>
              </a:rPr>
              <a:t>META</a:t>
            </a:r>
            <a:r>
              <a:rPr lang="ja-JP" altLang="en-US" sz="900" dirty="0">
                <a:solidFill>
                  <a:prstClr val="black"/>
                </a:solidFill>
                <a:latin typeface="MS PGothic" charset="-128"/>
                <a:ea typeface="MS PGothic" charset="-128"/>
                <a:cs typeface="MS PGothic" charset="-128"/>
              </a:rPr>
              <a:t>情報</a:t>
            </a:r>
            <a:endParaRPr lang="en-US" altLang="ja-JP" sz="900" dirty="0">
              <a:solidFill>
                <a:prstClr val="black"/>
              </a:solidFill>
              <a:latin typeface="MS PGothic" charset="-128"/>
              <a:ea typeface="MS PGothic" charset="-128"/>
              <a:cs typeface="MS PGothic" charset="-128"/>
            </a:endParaRPr>
          </a:p>
          <a:p>
            <a:pPr lvl="0"/>
            <a:r>
              <a:rPr lang="ja-JP" altLang="en-US" sz="900" dirty="0">
                <a:solidFill>
                  <a:prstClr val="black"/>
                </a:solidFill>
                <a:latin typeface="MS PGothic" charset="-128"/>
                <a:ea typeface="MS PGothic" charset="-128"/>
                <a:cs typeface="MS PGothic" charset="-128"/>
              </a:rPr>
              <a:t>ハッシュ値</a:t>
            </a:r>
          </a:p>
        </p:txBody>
      </p:sp>
      <p:pic>
        <p:nvPicPr>
          <p:cNvPr id="417"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093" y="1445770"/>
            <a:ext cx="362128" cy="285890"/>
          </a:xfrm>
          <a:prstGeom prst="rect">
            <a:avLst/>
          </a:prstGeom>
        </p:spPr>
      </p:pic>
      <p:sp>
        <p:nvSpPr>
          <p:cNvPr id="418" name="正方形/長方形 417"/>
          <p:cNvSpPr/>
          <p:nvPr/>
        </p:nvSpPr>
        <p:spPr>
          <a:xfrm>
            <a:off x="8157065" y="1448783"/>
            <a:ext cx="761739" cy="230828"/>
          </a:xfrm>
          <a:prstGeom prst="rect">
            <a:avLst/>
          </a:prstGeom>
        </p:spPr>
        <p:txBody>
          <a:bodyPr wrap="none" lIns="91436" tIns="45718" rIns="91436" bIns="45718">
            <a:spAutoFit/>
          </a:bodyPr>
          <a:lstStyle/>
          <a:p>
            <a:pPr lvl="0"/>
            <a:r>
              <a:rPr lang="ja-JP" altLang="en-US" sz="900" dirty="0">
                <a:solidFill>
                  <a:prstClr val="black"/>
                </a:solidFill>
                <a:latin typeface="MS PGothic" charset="-128"/>
                <a:ea typeface="MS PGothic" charset="-128"/>
                <a:cs typeface="MS PGothic" charset="-128"/>
              </a:rPr>
              <a:t>エージェント</a:t>
            </a: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8976" y="4039000"/>
            <a:ext cx="768350"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テキスト ボックス 59"/>
          <p:cNvSpPr txBox="1"/>
          <p:nvPr/>
        </p:nvSpPr>
        <p:spPr>
          <a:xfrm>
            <a:off x="5187878" y="3345694"/>
            <a:ext cx="1426464" cy="384717"/>
          </a:xfrm>
          <a:prstGeom prst="rect">
            <a:avLst/>
          </a:prstGeom>
          <a:noFill/>
        </p:spPr>
        <p:txBody>
          <a:bodyPr wrap="square" lIns="91436" tIns="45718" rIns="91436" bIns="45718" rtlCol="0">
            <a:spAutoFit/>
          </a:bodyPr>
          <a:lstStyle/>
          <a:p>
            <a:r>
              <a:rPr lang="ja-JP" altLang="en-US" sz="1100" b="1" dirty="0">
                <a:solidFill>
                  <a:srgbClr val="0000FF"/>
                </a:solidFill>
                <a:latin typeface="MS PGothic" charset="-128"/>
                <a:ea typeface="MS PGothic" charset="-128"/>
                <a:cs typeface="MS PGothic" charset="-128"/>
              </a:rPr>
              <a:t>オンプレミス</a:t>
            </a:r>
            <a:endParaRPr lang="en-US" altLang="ja-JP" sz="1100" b="1" dirty="0">
              <a:solidFill>
                <a:srgbClr val="0000FF"/>
              </a:solidFill>
              <a:latin typeface="MS PGothic" charset="-128"/>
              <a:ea typeface="MS PGothic" charset="-128"/>
              <a:cs typeface="MS PGothic" charset="-128"/>
            </a:endParaRPr>
          </a:p>
          <a:p>
            <a:r>
              <a:rPr lang="en-US" altLang="ja-JP" sz="800" b="1" dirty="0">
                <a:solidFill>
                  <a:srgbClr val="0000FF"/>
                </a:solidFill>
                <a:latin typeface="MS PGothic" charset="-128"/>
                <a:ea typeface="MS PGothic" charset="-128"/>
                <a:cs typeface="MS PGothic" charset="-128"/>
              </a:rPr>
              <a:t>(</a:t>
            </a:r>
            <a:r>
              <a:rPr lang="ja-JP" altLang="en-US" sz="800" b="1" dirty="0">
                <a:solidFill>
                  <a:srgbClr val="0000FF"/>
                </a:solidFill>
                <a:latin typeface="MS PGothic" charset="-128"/>
                <a:ea typeface="MS PGothic" charset="-128"/>
                <a:cs typeface="MS PGothic" charset="-128"/>
              </a:rPr>
              <a:t>プライベートクラウド</a:t>
            </a:r>
            <a:r>
              <a:rPr lang="en-US" altLang="ja-JP" sz="800" b="1" dirty="0">
                <a:solidFill>
                  <a:srgbClr val="0000FF"/>
                </a:solidFill>
                <a:latin typeface="MS PGothic" charset="-128"/>
                <a:ea typeface="MS PGothic" charset="-128"/>
                <a:cs typeface="MS PGothic" charset="-128"/>
              </a:rPr>
              <a:t>)</a:t>
            </a:r>
            <a:endParaRPr lang="ja-JP" altLang="en-US" sz="800" b="1" dirty="0">
              <a:solidFill>
                <a:srgbClr val="0000FF"/>
              </a:solidFill>
              <a:latin typeface="MS PGothic" charset="-128"/>
              <a:ea typeface="MS PGothic" charset="-128"/>
              <a:cs typeface="MS PGothic" charset="-128"/>
            </a:endParaRPr>
          </a:p>
        </p:txBody>
      </p:sp>
      <p:sp>
        <p:nvSpPr>
          <p:cNvPr id="64" name="円柱 63"/>
          <p:cNvSpPr/>
          <p:nvPr/>
        </p:nvSpPr>
        <p:spPr>
          <a:xfrm>
            <a:off x="1905384" y="1769692"/>
            <a:ext cx="561832" cy="365569"/>
          </a:xfrm>
          <a:prstGeom prst="can">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endParaRPr lang="ja-JP" altLang="en-US" dirty="0">
              <a:latin typeface="MS PGothic" charset="-128"/>
              <a:ea typeface="MS PGothic" charset="-128"/>
              <a:cs typeface="MS PGothic" charset="-128"/>
            </a:endParaRPr>
          </a:p>
        </p:txBody>
      </p:sp>
      <p:sp>
        <p:nvSpPr>
          <p:cNvPr id="65" name="テキスト ボックス 64"/>
          <p:cNvSpPr txBox="1"/>
          <p:nvPr/>
        </p:nvSpPr>
        <p:spPr>
          <a:xfrm>
            <a:off x="1922169" y="1896654"/>
            <a:ext cx="545048" cy="202854"/>
          </a:xfrm>
          <a:prstGeom prst="rect">
            <a:avLst/>
          </a:prstGeom>
        </p:spPr>
        <p:style>
          <a:lnRef idx="0">
            <a:schemeClr val="accent4"/>
          </a:lnRef>
          <a:fillRef idx="3">
            <a:schemeClr val="accent4"/>
          </a:fillRef>
          <a:effectRef idx="3">
            <a:schemeClr val="accent4"/>
          </a:effectRef>
          <a:fontRef idx="minor">
            <a:schemeClr val="lt1"/>
          </a:fontRef>
        </p:style>
        <p:txBody>
          <a:bodyPr wrap="square" lIns="91436" tIns="45718" rIns="91436" bIns="45718" rtlCol="0" anchor="ctr" anchorCtr="0">
            <a:noAutofit/>
          </a:bodyPr>
          <a:lstStyle/>
          <a:p>
            <a:pPr algn="ctr"/>
            <a:r>
              <a:rPr lang="ja-JP" altLang="en-US" sz="500" dirty="0">
                <a:solidFill>
                  <a:srgbClr val="0000FF"/>
                </a:solidFill>
                <a:latin typeface="MS PGothic" charset="-128"/>
                <a:ea typeface="MS PGothic" charset="-128"/>
                <a:cs typeface="MS PGothic" charset="-128"/>
              </a:rPr>
              <a:t>マルウェア</a:t>
            </a:r>
            <a:endParaRPr lang="en-US" altLang="ja-JP" sz="500" dirty="0">
              <a:solidFill>
                <a:srgbClr val="0000FF"/>
              </a:solidFill>
              <a:latin typeface="MS PGothic" charset="-128"/>
              <a:ea typeface="MS PGothic" charset="-128"/>
              <a:cs typeface="MS PGothic" charset="-128"/>
            </a:endParaRPr>
          </a:p>
          <a:p>
            <a:pPr algn="ctr"/>
            <a:r>
              <a:rPr lang="ja-JP" altLang="en-US" sz="500" dirty="0">
                <a:solidFill>
                  <a:srgbClr val="0000FF"/>
                </a:solidFill>
                <a:latin typeface="MS PGothic" charset="-128"/>
                <a:ea typeface="MS PGothic" charset="-128"/>
                <a:cs typeface="MS PGothic" charset="-128"/>
              </a:rPr>
              <a:t>ハッシュ</a:t>
            </a:r>
            <a:r>
              <a:rPr lang="en-US" altLang="ja-JP" sz="500" dirty="0">
                <a:solidFill>
                  <a:srgbClr val="0000FF"/>
                </a:solidFill>
                <a:latin typeface="MS PGothic" charset="-128"/>
                <a:ea typeface="MS PGothic" charset="-128"/>
                <a:cs typeface="MS PGothic" charset="-128"/>
              </a:rPr>
              <a:t>DB</a:t>
            </a:r>
            <a:endParaRPr lang="ja-JP" altLang="en-US" sz="500" dirty="0">
              <a:solidFill>
                <a:srgbClr val="0000FF"/>
              </a:solidFill>
              <a:latin typeface="MS PGothic" charset="-128"/>
              <a:ea typeface="MS PGothic" charset="-128"/>
              <a:cs typeface="MS PGothic" charset="-128"/>
            </a:endParaRPr>
          </a:p>
        </p:txBody>
      </p:sp>
      <p:grpSp>
        <p:nvGrpSpPr>
          <p:cNvPr id="72" name="グループ化 2"/>
          <p:cNvGrpSpPr/>
          <p:nvPr/>
        </p:nvGrpSpPr>
        <p:grpSpPr>
          <a:xfrm>
            <a:off x="5047224" y="4145707"/>
            <a:ext cx="1003822" cy="584579"/>
            <a:chOff x="2153361" y="4646314"/>
            <a:chExt cx="1003822" cy="779439"/>
          </a:xfrm>
        </p:grpSpPr>
        <p:pic>
          <p:nvPicPr>
            <p:cNvPr id="73"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74"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grpSp>
        <p:nvGrpSpPr>
          <p:cNvPr id="75" name="グループ化 214"/>
          <p:cNvGrpSpPr/>
          <p:nvPr/>
        </p:nvGrpSpPr>
        <p:grpSpPr>
          <a:xfrm>
            <a:off x="6181502" y="4147571"/>
            <a:ext cx="1003822" cy="584579"/>
            <a:chOff x="2153361" y="4646314"/>
            <a:chExt cx="1003822" cy="779439"/>
          </a:xfrm>
        </p:grpSpPr>
        <p:pic>
          <p:nvPicPr>
            <p:cNvPr id="76"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77"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grpSp>
        <p:nvGrpSpPr>
          <p:cNvPr id="78" name="グループ化 220"/>
          <p:cNvGrpSpPr/>
          <p:nvPr/>
        </p:nvGrpSpPr>
        <p:grpSpPr>
          <a:xfrm>
            <a:off x="7365699" y="4147570"/>
            <a:ext cx="1003822" cy="584579"/>
            <a:chOff x="2153361" y="4646314"/>
            <a:chExt cx="1003822" cy="779439"/>
          </a:xfrm>
        </p:grpSpPr>
        <p:pic>
          <p:nvPicPr>
            <p:cNvPr id="7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3361" y="4646314"/>
              <a:ext cx="1003822" cy="779439"/>
            </a:xfrm>
            <a:prstGeom prst="rect">
              <a:avLst/>
            </a:prstGeom>
          </p:spPr>
        </p:pic>
        <p:pic>
          <p:nvPicPr>
            <p:cNvPr id="80"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2" y="4777103"/>
              <a:ext cx="362128" cy="381187"/>
            </a:xfrm>
            <a:prstGeom prst="rect">
              <a:avLst/>
            </a:prstGeom>
          </p:spPr>
        </p:pic>
      </p:grpSp>
      <p:sp>
        <p:nvSpPr>
          <p:cNvPr id="81" name="テキスト ボックス 80"/>
          <p:cNvSpPr txBox="1"/>
          <p:nvPr/>
        </p:nvSpPr>
        <p:spPr>
          <a:xfrm>
            <a:off x="7579848" y="2623263"/>
            <a:ext cx="1176917" cy="261606"/>
          </a:xfrm>
          <a:prstGeom prst="rect">
            <a:avLst/>
          </a:prstGeom>
          <a:solidFill>
            <a:schemeClr val="tx1"/>
          </a:solidFill>
        </p:spPr>
        <p:txBody>
          <a:bodyPr wrap="none" lIns="91436" tIns="45718" rIns="91436" bIns="45718" rtlCol="0">
            <a:spAutoFit/>
          </a:bodyPr>
          <a:lstStyle/>
          <a:p>
            <a:r>
              <a:rPr lang="ja-JP" altLang="en-US" sz="1100" b="1" dirty="0">
                <a:solidFill>
                  <a:schemeClr val="bg2"/>
                </a:solidFill>
                <a:latin typeface="MS PGothic" charset="-128"/>
                <a:ea typeface="MS PGothic" charset="-128"/>
                <a:cs typeface="MS PGothic" charset="-128"/>
              </a:rPr>
              <a:t>社内ネットワーク</a:t>
            </a:r>
          </a:p>
        </p:txBody>
      </p:sp>
      <p:sp>
        <p:nvSpPr>
          <p:cNvPr id="82" name="Cloud 53"/>
          <p:cNvSpPr/>
          <p:nvPr/>
        </p:nvSpPr>
        <p:spPr>
          <a:xfrm rot="10959743">
            <a:off x="4831722" y="1330724"/>
            <a:ext cx="2477633" cy="893569"/>
          </a:xfrm>
          <a:prstGeom prst="cloud">
            <a:avLst/>
          </a:prstGeom>
          <a:solidFill>
            <a:schemeClr val="accent5">
              <a:lumMod val="40000"/>
              <a:lumOff val="60000"/>
              <a:alpha val="51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sz="1500" dirty="0">
              <a:latin typeface="MS PGothic" charset="-128"/>
              <a:ea typeface="MS PGothic" charset="-128"/>
              <a:cs typeface="MS PGothic" charset="-128"/>
            </a:endParaRPr>
          </a:p>
        </p:txBody>
      </p:sp>
      <p:sp>
        <p:nvSpPr>
          <p:cNvPr id="83" name="テキスト ボックス 82"/>
          <p:cNvSpPr txBox="1"/>
          <p:nvPr/>
        </p:nvSpPr>
        <p:spPr>
          <a:xfrm>
            <a:off x="4783938" y="1436312"/>
            <a:ext cx="2719294" cy="369328"/>
          </a:xfrm>
          <a:prstGeom prst="rect">
            <a:avLst/>
          </a:prstGeom>
          <a:noFill/>
        </p:spPr>
        <p:txBody>
          <a:bodyPr wrap="square" lIns="91436" tIns="45718" rIns="91436" bIns="45718" rtlCol="0">
            <a:spAutoFit/>
          </a:bodyPr>
          <a:lstStyle/>
          <a:p>
            <a:pPr algn="ctr"/>
            <a:r>
              <a:rPr lang="en-US" altLang="ja-JP" dirty="0">
                <a:latin typeface="MS PGothic" charset="-128"/>
                <a:ea typeface="MS PGothic" charset="-128"/>
                <a:cs typeface="MS PGothic" charset="-128"/>
              </a:rPr>
              <a:t>AMP</a:t>
            </a:r>
            <a:r>
              <a:rPr lang="ja-JP" altLang="en-US" dirty="0">
                <a:latin typeface="MS PGothic" charset="-128"/>
                <a:ea typeface="MS PGothic" charset="-128"/>
                <a:cs typeface="MS PGothic" charset="-128"/>
              </a:rPr>
              <a:t>クラウド</a:t>
            </a:r>
          </a:p>
        </p:txBody>
      </p:sp>
      <p:cxnSp>
        <p:nvCxnSpPr>
          <p:cNvPr id="84" name="直線コネクタ 83"/>
          <p:cNvCxnSpPr/>
          <p:nvPr/>
        </p:nvCxnSpPr>
        <p:spPr>
          <a:xfrm>
            <a:off x="5411207" y="3955910"/>
            <a:ext cx="0" cy="2074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a:off x="6545485" y="3969554"/>
            <a:ext cx="0" cy="2074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7729682" y="3981494"/>
            <a:ext cx="0" cy="20748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a:off x="5411209" y="3955910"/>
            <a:ext cx="231847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a:off x="6545485" y="1950564"/>
            <a:ext cx="0" cy="203818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a:off x="5342967" y="3888676"/>
            <a:ext cx="0" cy="27472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a:off x="6464375" y="3888676"/>
            <a:ext cx="0" cy="28666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a:off x="7634468" y="3888677"/>
            <a:ext cx="0" cy="319231"/>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flipV="1">
            <a:off x="5342969" y="3873330"/>
            <a:ext cx="2291501" cy="1702"/>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a:xfrm>
            <a:off x="6434139" y="3330158"/>
            <a:ext cx="640" cy="543420"/>
          </a:xfrm>
          <a:prstGeom prst="line">
            <a:avLst/>
          </a:prstGeom>
          <a:ln>
            <a:solidFill>
              <a:srgbClr val="FF0000"/>
            </a:solidFill>
            <a:prstDash val="sysDot"/>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02" name="正方形/長方形 101"/>
          <p:cNvSpPr/>
          <p:nvPr/>
        </p:nvSpPr>
        <p:spPr>
          <a:xfrm>
            <a:off x="5651594" y="4734901"/>
            <a:ext cx="1547210" cy="230828"/>
          </a:xfrm>
          <a:prstGeom prst="rect">
            <a:avLst/>
          </a:prstGeom>
        </p:spPr>
        <p:txBody>
          <a:bodyPr wrap="none" lIns="91436" tIns="45718" rIns="91436" bIns="45718">
            <a:spAutoFit/>
          </a:bodyPr>
          <a:lstStyle/>
          <a:p>
            <a:pPr lvl="0"/>
            <a:r>
              <a:rPr lang="ja-JP" altLang="en-US" sz="900" dirty="0">
                <a:solidFill>
                  <a:prstClr val="black"/>
                </a:solidFill>
                <a:latin typeface="MS PGothic" charset="-128"/>
                <a:ea typeface="MS PGothic" charset="-128"/>
                <a:cs typeface="MS PGothic" charset="-128"/>
              </a:rPr>
              <a:t>各端末にエージェントを導入</a:t>
            </a:r>
          </a:p>
        </p:txBody>
      </p:sp>
      <p:sp>
        <p:nvSpPr>
          <p:cNvPr id="106" name="円柱 105"/>
          <p:cNvSpPr/>
          <p:nvPr/>
        </p:nvSpPr>
        <p:spPr>
          <a:xfrm>
            <a:off x="6237588" y="1769692"/>
            <a:ext cx="561832" cy="365569"/>
          </a:xfrm>
          <a:prstGeom prst="can">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endParaRPr lang="ja-JP" altLang="en-US" dirty="0">
              <a:latin typeface="MS PGothic" charset="-128"/>
              <a:ea typeface="MS PGothic" charset="-128"/>
              <a:cs typeface="MS PGothic" charset="-128"/>
            </a:endParaRPr>
          </a:p>
        </p:txBody>
      </p:sp>
      <p:sp>
        <p:nvSpPr>
          <p:cNvPr id="107" name="テキスト ボックス 106"/>
          <p:cNvSpPr txBox="1"/>
          <p:nvPr/>
        </p:nvSpPr>
        <p:spPr>
          <a:xfrm>
            <a:off x="6254371" y="1896654"/>
            <a:ext cx="545048" cy="202854"/>
          </a:xfrm>
          <a:prstGeom prst="rect">
            <a:avLst/>
          </a:prstGeom>
        </p:spPr>
        <p:style>
          <a:lnRef idx="0">
            <a:schemeClr val="accent4"/>
          </a:lnRef>
          <a:fillRef idx="3">
            <a:schemeClr val="accent4"/>
          </a:fillRef>
          <a:effectRef idx="3">
            <a:schemeClr val="accent4"/>
          </a:effectRef>
          <a:fontRef idx="minor">
            <a:schemeClr val="lt1"/>
          </a:fontRef>
        </p:style>
        <p:txBody>
          <a:bodyPr wrap="square" lIns="91436" tIns="45718" rIns="91436" bIns="45718" rtlCol="0" anchor="ctr" anchorCtr="0">
            <a:noAutofit/>
          </a:bodyPr>
          <a:lstStyle/>
          <a:p>
            <a:pPr algn="ctr"/>
            <a:r>
              <a:rPr lang="ja-JP" altLang="en-US" sz="500" dirty="0">
                <a:solidFill>
                  <a:srgbClr val="0000FF"/>
                </a:solidFill>
                <a:latin typeface="MS PGothic" charset="-128"/>
                <a:ea typeface="MS PGothic" charset="-128"/>
                <a:cs typeface="MS PGothic" charset="-128"/>
              </a:rPr>
              <a:t>マルウェア</a:t>
            </a:r>
            <a:endParaRPr lang="en-US" altLang="ja-JP" sz="500" dirty="0">
              <a:solidFill>
                <a:srgbClr val="0000FF"/>
              </a:solidFill>
              <a:latin typeface="MS PGothic" charset="-128"/>
              <a:ea typeface="MS PGothic" charset="-128"/>
              <a:cs typeface="MS PGothic" charset="-128"/>
            </a:endParaRPr>
          </a:p>
          <a:p>
            <a:pPr algn="ctr"/>
            <a:r>
              <a:rPr lang="ja-JP" altLang="en-US" sz="500" dirty="0">
                <a:solidFill>
                  <a:srgbClr val="0000FF"/>
                </a:solidFill>
                <a:latin typeface="MS PGothic" charset="-128"/>
                <a:ea typeface="MS PGothic" charset="-128"/>
                <a:cs typeface="MS PGothic" charset="-128"/>
              </a:rPr>
              <a:t>ハッシュ</a:t>
            </a:r>
            <a:r>
              <a:rPr lang="en-US" altLang="ja-JP" sz="500" dirty="0">
                <a:solidFill>
                  <a:srgbClr val="0000FF"/>
                </a:solidFill>
                <a:latin typeface="MS PGothic" charset="-128"/>
                <a:ea typeface="MS PGothic" charset="-128"/>
                <a:cs typeface="MS PGothic" charset="-128"/>
              </a:rPr>
              <a:t>DB</a:t>
            </a:r>
            <a:endParaRPr lang="ja-JP" altLang="en-US" sz="500" dirty="0">
              <a:solidFill>
                <a:srgbClr val="0000FF"/>
              </a:solidFill>
              <a:latin typeface="MS PGothic" charset="-128"/>
              <a:ea typeface="MS PGothic" charset="-128"/>
              <a:cs typeface="MS PGothic" charset="-128"/>
            </a:endParaRPr>
          </a:p>
        </p:txBody>
      </p:sp>
      <p:cxnSp>
        <p:nvCxnSpPr>
          <p:cNvPr id="112" name="直線コネクタ 111"/>
          <p:cNvCxnSpPr>
            <a:stCxn id="116" idx="1"/>
          </p:cNvCxnSpPr>
          <p:nvPr/>
        </p:nvCxnSpPr>
        <p:spPr>
          <a:xfrm flipH="1" flipV="1">
            <a:off x="6799421" y="2170836"/>
            <a:ext cx="224817" cy="564342"/>
          </a:xfrm>
          <a:prstGeom prst="line">
            <a:avLst/>
          </a:prstGeom>
          <a:ln>
            <a:solidFill>
              <a:schemeClr val="accent1">
                <a:lumMod val="60000"/>
                <a:lumOff val="40000"/>
              </a:schemeClr>
            </a:solidFill>
            <a:prstDash val="sysDot"/>
            <a:headEnd type="triangle" w="lg" len="lg"/>
            <a:tailEnd type="none"/>
          </a:ln>
        </p:spPr>
        <p:style>
          <a:lnRef idx="2">
            <a:schemeClr val="accent1"/>
          </a:lnRef>
          <a:fillRef idx="0">
            <a:schemeClr val="accent1"/>
          </a:fillRef>
          <a:effectRef idx="1">
            <a:schemeClr val="accent1"/>
          </a:effectRef>
          <a:fontRef idx="minor">
            <a:schemeClr val="tx1"/>
          </a:fontRef>
        </p:style>
      </p:cxnSp>
      <p:pic>
        <p:nvPicPr>
          <p:cNvPr id="113"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08963" y="2950647"/>
            <a:ext cx="891700" cy="390250"/>
          </a:xfrm>
          <a:prstGeom prst="rect">
            <a:avLst/>
          </a:prstGeom>
        </p:spPr>
      </p:pic>
      <p:sp>
        <p:nvSpPr>
          <p:cNvPr id="114" name="テキスト ボックス 113"/>
          <p:cNvSpPr txBox="1"/>
          <p:nvPr/>
        </p:nvSpPr>
        <p:spPr>
          <a:xfrm>
            <a:off x="7129079" y="3324517"/>
            <a:ext cx="1456426" cy="507827"/>
          </a:xfrm>
          <a:prstGeom prst="rect">
            <a:avLst/>
          </a:prstGeom>
          <a:noFill/>
        </p:spPr>
        <p:txBody>
          <a:bodyPr wrap="square" lIns="91436" tIns="45718" rIns="91436" bIns="45718" rtlCol="0">
            <a:spAutoFit/>
          </a:bodyPr>
          <a:lstStyle/>
          <a:p>
            <a:r>
              <a:rPr lang="ja-JP" altLang="en-US" sz="1100" b="1" dirty="0">
                <a:solidFill>
                  <a:srgbClr val="0000FF"/>
                </a:solidFill>
                <a:latin typeface="MS PGothic" charset="-128"/>
                <a:ea typeface="MS PGothic" charset="-128"/>
                <a:cs typeface="MS PGothic" charset="-128"/>
              </a:rPr>
              <a:t>オンプレミス</a:t>
            </a:r>
            <a:endParaRPr lang="en-US" altLang="ja-JP" sz="1100" b="1" dirty="0">
              <a:solidFill>
                <a:srgbClr val="0000FF"/>
              </a:solidFill>
              <a:latin typeface="MS PGothic" charset="-128"/>
              <a:ea typeface="MS PGothic" charset="-128"/>
              <a:cs typeface="MS PGothic" charset="-128"/>
            </a:endParaRPr>
          </a:p>
          <a:p>
            <a:r>
              <a:rPr lang="en-US" altLang="ja-JP" sz="800" b="1" dirty="0">
                <a:solidFill>
                  <a:srgbClr val="0000FF"/>
                </a:solidFill>
                <a:latin typeface="MS PGothic" charset="-128"/>
                <a:ea typeface="MS PGothic" charset="-128"/>
                <a:cs typeface="MS PGothic" charset="-128"/>
              </a:rPr>
              <a:t>(</a:t>
            </a:r>
            <a:r>
              <a:rPr lang="ja-JP" altLang="en-US" sz="800" b="1" dirty="0">
                <a:solidFill>
                  <a:srgbClr val="0000FF"/>
                </a:solidFill>
                <a:latin typeface="MS PGothic" charset="-128"/>
                <a:ea typeface="MS PGothic" charset="-128"/>
                <a:cs typeface="MS PGothic" charset="-128"/>
              </a:rPr>
              <a:t>プライベートクラウド</a:t>
            </a:r>
            <a:r>
              <a:rPr lang="en-US" altLang="ja-JP" sz="800" b="1" dirty="0">
                <a:solidFill>
                  <a:srgbClr val="0000FF"/>
                </a:solidFill>
                <a:latin typeface="MS PGothic" charset="-128"/>
                <a:ea typeface="MS PGothic" charset="-128"/>
                <a:cs typeface="MS PGothic" charset="-128"/>
              </a:rPr>
              <a:t>)</a:t>
            </a:r>
          </a:p>
          <a:p>
            <a:r>
              <a:rPr lang="en-US" altLang="ja-JP" sz="800" b="1" dirty="0" err="1">
                <a:solidFill>
                  <a:srgbClr val="0000FF"/>
                </a:solidFill>
                <a:latin typeface="MS PGothic" charset="-128"/>
                <a:ea typeface="MS PGothic" charset="-128"/>
                <a:cs typeface="MS PGothic" charset="-128"/>
              </a:rPr>
              <a:t>AirGAP</a:t>
            </a:r>
            <a:r>
              <a:rPr lang="ja-JP" altLang="en-US" sz="800" b="1" dirty="0">
                <a:solidFill>
                  <a:srgbClr val="0000FF"/>
                </a:solidFill>
                <a:latin typeface="MS PGothic" charset="-128"/>
                <a:ea typeface="MS PGothic" charset="-128"/>
                <a:cs typeface="MS PGothic" charset="-128"/>
              </a:rPr>
              <a:t>オプション</a:t>
            </a:r>
          </a:p>
        </p:txBody>
      </p:sp>
      <p:sp>
        <p:nvSpPr>
          <p:cNvPr id="116" name="円柱 115"/>
          <p:cNvSpPr/>
          <p:nvPr/>
        </p:nvSpPr>
        <p:spPr>
          <a:xfrm>
            <a:off x="6743321" y="2735180"/>
            <a:ext cx="561832" cy="365569"/>
          </a:xfrm>
          <a:prstGeom prst="can">
            <a:avLst/>
          </a:prstGeom>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endParaRPr lang="ja-JP" altLang="en-US" dirty="0">
              <a:latin typeface="MS PGothic" charset="-128"/>
              <a:ea typeface="MS PGothic" charset="-128"/>
              <a:cs typeface="MS PGothic" charset="-128"/>
            </a:endParaRPr>
          </a:p>
        </p:txBody>
      </p:sp>
      <p:sp>
        <p:nvSpPr>
          <p:cNvPr id="115" name="テキスト ボックス 114"/>
          <p:cNvSpPr txBox="1"/>
          <p:nvPr/>
        </p:nvSpPr>
        <p:spPr>
          <a:xfrm>
            <a:off x="6764140" y="2852539"/>
            <a:ext cx="545048" cy="202854"/>
          </a:xfrm>
          <a:prstGeom prst="rect">
            <a:avLst/>
          </a:prstGeom>
        </p:spPr>
        <p:style>
          <a:lnRef idx="0">
            <a:schemeClr val="accent4"/>
          </a:lnRef>
          <a:fillRef idx="3">
            <a:schemeClr val="accent4"/>
          </a:fillRef>
          <a:effectRef idx="3">
            <a:schemeClr val="accent4"/>
          </a:effectRef>
          <a:fontRef idx="minor">
            <a:schemeClr val="lt1"/>
          </a:fontRef>
        </p:style>
        <p:txBody>
          <a:bodyPr wrap="square" lIns="91436" tIns="45718" rIns="91436" bIns="45718" rtlCol="0" anchor="ctr" anchorCtr="0">
            <a:noAutofit/>
          </a:bodyPr>
          <a:lstStyle/>
          <a:p>
            <a:pPr algn="ctr"/>
            <a:r>
              <a:rPr lang="ja-JP" altLang="en-US" sz="500" dirty="0">
                <a:solidFill>
                  <a:srgbClr val="0000FF"/>
                </a:solidFill>
                <a:latin typeface="MS PGothic" charset="-128"/>
                <a:ea typeface="MS PGothic" charset="-128"/>
                <a:cs typeface="MS PGothic" charset="-128"/>
              </a:rPr>
              <a:t>マルウェア</a:t>
            </a:r>
            <a:endParaRPr lang="en-US" altLang="ja-JP" sz="500" dirty="0">
              <a:solidFill>
                <a:srgbClr val="0000FF"/>
              </a:solidFill>
              <a:latin typeface="MS PGothic" charset="-128"/>
              <a:ea typeface="MS PGothic" charset="-128"/>
              <a:cs typeface="MS PGothic" charset="-128"/>
            </a:endParaRPr>
          </a:p>
          <a:p>
            <a:pPr algn="ctr"/>
            <a:r>
              <a:rPr lang="ja-JP" altLang="en-US" sz="500" dirty="0">
                <a:solidFill>
                  <a:srgbClr val="0000FF"/>
                </a:solidFill>
                <a:latin typeface="MS PGothic" charset="-128"/>
                <a:ea typeface="MS PGothic" charset="-128"/>
                <a:cs typeface="MS PGothic" charset="-128"/>
              </a:rPr>
              <a:t>ハッシュ</a:t>
            </a:r>
            <a:r>
              <a:rPr lang="en-US" altLang="ja-JP" sz="500" dirty="0">
                <a:solidFill>
                  <a:srgbClr val="0000FF"/>
                </a:solidFill>
                <a:latin typeface="MS PGothic" charset="-128"/>
                <a:ea typeface="MS PGothic" charset="-128"/>
                <a:cs typeface="MS PGothic" charset="-128"/>
              </a:rPr>
              <a:t>DB</a:t>
            </a:r>
            <a:endParaRPr lang="ja-JP" altLang="en-US" sz="500" dirty="0">
              <a:solidFill>
                <a:srgbClr val="0000FF"/>
              </a:solidFill>
              <a:latin typeface="MS PGothic" charset="-128"/>
              <a:ea typeface="MS PGothic" charset="-128"/>
              <a:cs typeface="MS PGothic" charset="-128"/>
            </a:endParaRPr>
          </a:p>
        </p:txBody>
      </p:sp>
      <p:pic>
        <p:nvPicPr>
          <p:cNvPr id="63"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02640" y="2929830"/>
            <a:ext cx="891700" cy="390250"/>
          </a:xfrm>
          <a:prstGeom prst="rect">
            <a:avLst/>
          </a:prstGeom>
        </p:spPr>
      </p:pic>
      <p:cxnSp>
        <p:nvCxnSpPr>
          <p:cNvPr id="117" name="直線コネクタ 116"/>
          <p:cNvCxnSpPr/>
          <p:nvPr/>
        </p:nvCxnSpPr>
        <p:spPr>
          <a:xfrm>
            <a:off x="6245765" y="2139609"/>
            <a:ext cx="0" cy="818734"/>
          </a:xfrm>
          <a:prstGeom prst="line">
            <a:avLst/>
          </a:prstGeom>
          <a:ln>
            <a:solidFill>
              <a:srgbClr val="008000"/>
            </a:solidFill>
            <a:prstDash val="sysDot"/>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a:off x="7676110" y="1955058"/>
            <a:ext cx="477961"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25" name="直線コネクタ 124"/>
          <p:cNvCxnSpPr/>
          <p:nvPr/>
        </p:nvCxnSpPr>
        <p:spPr>
          <a:xfrm>
            <a:off x="7671767" y="2265770"/>
            <a:ext cx="477961" cy="0"/>
          </a:xfrm>
          <a:prstGeom prst="line">
            <a:avLst/>
          </a:prstGeom>
          <a:ln>
            <a:solidFill>
              <a:srgbClr val="008000"/>
            </a:solidFill>
            <a:prstDash val="sysDot"/>
          </a:ln>
        </p:spPr>
        <p:style>
          <a:lnRef idx="2">
            <a:schemeClr val="accent1"/>
          </a:lnRef>
          <a:fillRef idx="0">
            <a:schemeClr val="accent1"/>
          </a:fillRef>
          <a:effectRef idx="1">
            <a:schemeClr val="accent1"/>
          </a:effectRef>
          <a:fontRef idx="minor">
            <a:schemeClr val="tx1"/>
          </a:fontRef>
        </p:style>
      </p:cxnSp>
      <p:sp>
        <p:nvSpPr>
          <p:cNvPr id="127" name="正方形/長方形 126"/>
          <p:cNvSpPr/>
          <p:nvPr/>
        </p:nvSpPr>
        <p:spPr>
          <a:xfrm>
            <a:off x="8232497" y="2128187"/>
            <a:ext cx="699222" cy="230828"/>
          </a:xfrm>
          <a:prstGeom prst="rect">
            <a:avLst/>
          </a:prstGeom>
        </p:spPr>
        <p:txBody>
          <a:bodyPr wrap="none" lIns="91436" tIns="45718" rIns="91436" bIns="45718">
            <a:spAutoFit/>
          </a:bodyPr>
          <a:lstStyle/>
          <a:p>
            <a:pPr lvl="0"/>
            <a:r>
              <a:rPr lang="ja-JP" altLang="en-US" sz="900" dirty="0">
                <a:solidFill>
                  <a:prstClr val="black"/>
                </a:solidFill>
                <a:latin typeface="MS PGothic" charset="-128"/>
                <a:ea typeface="MS PGothic" charset="-128"/>
                <a:cs typeface="MS PGothic" charset="-128"/>
              </a:rPr>
              <a:t>ハッシュ値</a:t>
            </a:r>
          </a:p>
        </p:txBody>
      </p:sp>
      <p:sp>
        <p:nvSpPr>
          <p:cNvPr id="27" name="テキスト ボックス 26"/>
          <p:cNvSpPr txBox="1"/>
          <p:nvPr/>
        </p:nvSpPr>
        <p:spPr>
          <a:xfrm>
            <a:off x="877120" y="696596"/>
            <a:ext cx="1277906" cy="600160"/>
          </a:xfrm>
          <a:prstGeom prst="rect">
            <a:avLst/>
          </a:prstGeom>
          <a:noFill/>
        </p:spPr>
        <p:txBody>
          <a:bodyPr wrap="none" lIns="91436" tIns="45718" rIns="91436" bIns="45718" rtlCol="0">
            <a:spAutoFit/>
          </a:bodyPr>
          <a:lstStyle/>
          <a:p>
            <a:r>
              <a:rPr lang="ja-JP" altLang="en-US" sz="1100" dirty="0">
                <a:solidFill>
                  <a:schemeClr val="tx2">
                    <a:lumMod val="60000"/>
                    <a:lumOff val="40000"/>
                  </a:schemeClr>
                </a:solidFill>
                <a:latin typeface="MS PGothic" charset="-128"/>
                <a:ea typeface="MS PGothic" charset="-128"/>
                <a:cs typeface="MS PGothic" charset="-128"/>
              </a:rPr>
              <a:t>パターン１</a:t>
            </a:r>
            <a:endParaRPr lang="en-US" altLang="ja-JP" sz="1100" dirty="0">
              <a:solidFill>
                <a:schemeClr val="tx2">
                  <a:lumMod val="60000"/>
                  <a:lumOff val="40000"/>
                </a:schemeClr>
              </a:solidFill>
              <a:latin typeface="MS PGothic" charset="-128"/>
              <a:ea typeface="MS PGothic" charset="-128"/>
              <a:cs typeface="MS PGothic" charset="-128"/>
            </a:endParaRPr>
          </a:p>
          <a:p>
            <a:r>
              <a:rPr lang="ja-JP" altLang="en-US" sz="1100" dirty="0">
                <a:solidFill>
                  <a:schemeClr val="tx2">
                    <a:lumMod val="60000"/>
                    <a:lumOff val="40000"/>
                  </a:schemeClr>
                </a:solidFill>
                <a:latin typeface="MS PGothic" charset="-128"/>
                <a:ea typeface="MS PGothic" charset="-128"/>
                <a:cs typeface="MS PGothic" charset="-128"/>
              </a:rPr>
              <a:t>クラウド型</a:t>
            </a:r>
            <a:endParaRPr lang="en-US" altLang="ja-JP" sz="1100" dirty="0">
              <a:solidFill>
                <a:schemeClr val="tx2">
                  <a:lumMod val="60000"/>
                  <a:lumOff val="40000"/>
                </a:schemeClr>
              </a:solidFill>
              <a:latin typeface="MS PGothic" charset="-128"/>
              <a:ea typeface="MS PGothic" charset="-128"/>
              <a:cs typeface="MS PGothic" charset="-128"/>
            </a:endParaRPr>
          </a:p>
          <a:p>
            <a:r>
              <a:rPr lang="ja-JP" altLang="en-US" sz="1100" dirty="0" smtClean="0">
                <a:solidFill>
                  <a:schemeClr val="tx2">
                    <a:lumMod val="60000"/>
                    <a:lumOff val="40000"/>
                  </a:schemeClr>
                </a:solidFill>
                <a:latin typeface="MS PGothic" charset="-128"/>
                <a:ea typeface="MS PGothic" charset="-128"/>
                <a:cs typeface="MS PGothic" charset="-128"/>
              </a:rPr>
              <a:t>パブリック</a:t>
            </a:r>
            <a:r>
              <a:rPr lang="en-US" altLang="ja-JP" sz="1100" dirty="0" smtClean="0">
                <a:solidFill>
                  <a:schemeClr val="tx2">
                    <a:lumMod val="60000"/>
                    <a:lumOff val="40000"/>
                  </a:schemeClr>
                </a:solidFill>
                <a:latin typeface="MS PGothic" charset="-128"/>
                <a:ea typeface="MS PGothic" charset="-128"/>
                <a:cs typeface="MS PGothic" charset="-128"/>
              </a:rPr>
              <a:t> </a:t>
            </a:r>
            <a:r>
              <a:rPr lang="ja-JP" altLang="en-US" sz="1100" dirty="0" smtClean="0">
                <a:solidFill>
                  <a:schemeClr val="tx2">
                    <a:lumMod val="60000"/>
                    <a:lumOff val="40000"/>
                  </a:schemeClr>
                </a:solidFill>
                <a:latin typeface="MS PGothic" charset="-128"/>
                <a:ea typeface="MS PGothic" charset="-128"/>
                <a:cs typeface="MS PGothic" charset="-128"/>
              </a:rPr>
              <a:t>クラウド</a:t>
            </a:r>
            <a:endParaRPr lang="ja-JP" altLang="en-US" sz="1100" dirty="0">
              <a:solidFill>
                <a:schemeClr val="tx2">
                  <a:lumMod val="60000"/>
                  <a:lumOff val="40000"/>
                </a:schemeClr>
              </a:solidFill>
              <a:latin typeface="MS PGothic" charset="-128"/>
              <a:ea typeface="MS PGothic" charset="-128"/>
              <a:cs typeface="MS PGothic" charset="-128"/>
            </a:endParaRPr>
          </a:p>
        </p:txBody>
      </p:sp>
      <p:sp>
        <p:nvSpPr>
          <p:cNvPr id="130" name="テキスト ボックス 129"/>
          <p:cNvSpPr txBox="1"/>
          <p:nvPr/>
        </p:nvSpPr>
        <p:spPr>
          <a:xfrm>
            <a:off x="4014289" y="707163"/>
            <a:ext cx="1404544" cy="600160"/>
          </a:xfrm>
          <a:prstGeom prst="rect">
            <a:avLst/>
          </a:prstGeom>
          <a:noFill/>
        </p:spPr>
        <p:txBody>
          <a:bodyPr wrap="none" lIns="91436" tIns="45718" rIns="91436" bIns="45718" rtlCol="0">
            <a:spAutoFit/>
          </a:bodyPr>
          <a:lstStyle/>
          <a:p>
            <a:r>
              <a:rPr lang="ja-JP" altLang="en-US" sz="1100" dirty="0">
                <a:solidFill>
                  <a:schemeClr val="tx2">
                    <a:lumMod val="60000"/>
                    <a:lumOff val="40000"/>
                  </a:schemeClr>
                </a:solidFill>
                <a:latin typeface="MS PGothic" charset="-128"/>
                <a:ea typeface="MS PGothic" charset="-128"/>
                <a:cs typeface="MS PGothic" charset="-128"/>
              </a:rPr>
              <a:t>パターン２</a:t>
            </a:r>
            <a:endParaRPr lang="en-US" altLang="ja-JP" sz="1100" dirty="0">
              <a:solidFill>
                <a:schemeClr val="tx2">
                  <a:lumMod val="60000"/>
                  <a:lumOff val="40000"/>
                </a:schemeClr>
              </a:solidFill>
              <a:latin typeface="MS PGothic" charset="-128"/>
              <a:ea typeface="MS PGothic" charset="-128"/>
              <a:cs typeface="MS PGothic" charset="-128"/>
            </a:endParaRPr>
          </a:p>
          <a:p>
            <a:r>
              <a:rPr lang="ja-JP" altLang="en-US" sz="1100" dirty="0">
                <a:solidFill>
                  <a:schemeClr val="tx2">
                    <a:lumMod val="60000"/>
                    <a:lumOff val="40000"/>
                  </a:schemeClr>
                </a:solidFill>
                <a:latin typeface="MS PGothic" charset="-128"/>
                <a:ea typeface="MS PGothic" charset="-128"/>
                <a:cs typeface="MS PGothic" charset="-128"/>
              </a:rPr>
              <a:t>オンプレ型</a:t>
            </a:r>
            <a:endParaRPr lang="en-US" altLang="ja-JP" sz="1100" dirty="0">
              <a:solidFill>
                <a:schemeClr val="tx2">
                  <a:lumMod val="60000"/>
                  <a:lumOff val="40000"/>
                </a:schemeClr>
              </a:solidFill>
              <a:latin typeface="MS PGothic" charset="-128"/>
              <a:ea typeface="MS PGothic" charset="-128"/>
              <a:cs typeface="MS PGothic" charset="-128"/>
            </a:endParaRPr>
          </a:p>
          <a:p>
            <a:r>
              <a:rPr lang="ja-JP" altLang="en-US" sz="1100" dirty="0" smtClean="0">
                <a:solidFill>
                  <a:schemeClr val="tx2">
                    <a:lumMod val="60000"/>
                    <a:lumOff val="40000"/>
                  </a:schemeClr>
                </a:solidFill>
                <a:latin typeface="MS PGothic" charset="-128"/>
                <a:ea typeface="MS PGothic" charset="-128"/>
                <a:cs typeface="MS PGothic" charset="-128"/>
              </a:rPr>
              <a:t>プライベート</a:t>
            </a:r>
            <a:r>
              <a:rPr lang="en-US" altLang="ja-JP" sz="1100" dirty="0" smtClean="0">
                <a:solidFill>
                  <a:schemeClr val="tx2">
                    <a:lumMod val="60000"/>
                    <a:lumOff val="40000"/>
                  </a:schemeClr>
                </a:solidFill>
                <a:latin typeface="MS PGothic" charset="-128"/>
                <a:ea typeface="MS PGothic" charset="-128"/>
                <a:cs typeface="MS PGothic" charset="-128"/>
              </a:rPr>
              <a:t> </a:t>
            </a:r>
            <a:r>
              <a:rPr lang="ja-JP" altLang="en-US" sz="1100" dirty="0" smtClean="0">
                <a:solidFill>
                  <a:schemeClr val="tx2">
                    <a:lumMod val="60000"/>
                    <a:lumOff val="40000"/>
                  </a:schemeClr>
                </a:solidFill>
                <a:latin typeface="MS PGothic" charset="-128"/>
                <a:ea typeface="MS PGothic" charset="-128"/>
                <a:cs typeface="MS PGothic" charset="-128"/>
              </a:rPr>
              <a:t>クラウド</a:t>
            </a:r>
            <a:endParaRPr lang="ja-JP" altLang="en-US" sz="1100" dirty="0">
              <a:solidFill>
                <a:schemeClr val="tx2">
                  <a:lumMod val="60000"/>
                  <a:lumOff val="40000"/>
                </a:schemeClr>
              </a:solidFill>
              <a:latin typeface="MS PGothic" charset="-128"/>
              <a:ea typeface="MS PGothic" charset="-128"/>
              <a:cs typeface="MS PGothic" charset="-128"/>
            </a:endParaRPr>
          </a:p>
        </p:txBody>
      </p:sp>
      <p:sp>
        <p:nvSpPr>
          <p:cNvPr id="131" name="テキスト ボックス 130"/>
          <p:cNvSpPr txBox="1"/>
          <p:nvPr/>
        </p:nvSpPr>
        <p:spPr>
          <a:xfrm>
            <a:off x="6648187" y="702282"/>
            <a:ext cx="1537592" cy="600160"/>
          </a:xfrm>
          <a:prstGeom prst="rect">
            <a:avLst/>
          </a:prstGeom>
          <a:noFill/>
        </p:spPr>
        <p:txBody>
          <a:bodyPr wrap="none" lIns="91436" tIns="45718" rIns="91436" bIns="45718" rtlCol="0">
            <a:spAutoFit/>
          </a:bodyPr>
          <a:lstStyle/>
          <a:p>
            <a:r>
              <a:rPr lang="ja-JP" altLang="en-US" sz="1100" dirty="0">
                <a:solidFill>
                  <a:schemeClr val="tx2">
                    <a:lumMod val="60000"/>
                    <a:lumOff val="40000"/>
                  </a:schemeClr>
                </a:solidFill>
                <a:latin typeface="MS PGothic" charset="-128"/>
                <a:ea typeface="MS PGothic" charset="-128"/>
                <a:cs typeface="MS PGothic" charset="-128"/>
              </a:rPr>
              <a:t>パターン２‘</a:t>
            </a:r>
            <a:endParaRPr lang="en-US" altLang="ja-JP" sz="1100" dirty="0">
              <a:solidFill>
                <a:schemeClr val="tx2">
                  <a:lumMod val="60000"/>
                  <a:lumOff val="40000"/>
                </a:schemeClr>
              </a:solidFill>
              <a:latin typeface="MS PGothic" charset="-128"/>
              <a:ea typeface="MS PGothic" charset="-128"/>
              <a:cs typeface="MS PGothic" charset="-128"/>
            </a:endParaRPr>
          </a:p>
          <a:p>
            <a:r>
              <a:rPr lang="ja-JP" altLang="en-US" sz="1100" dirty="0">
                <a:solidFill>
                  <a:schemeClr val="tx2">
                    <a:lumMod val="60000"/>
                    <a:lumOff val="40000"/>
                  </a:schemeClr>
                </a:solidFill>
                <a:latin typeface="MS PGothic" charset="-128"/>
                <a:ea typeface="MS PGothic" charset="-128"/>
                <a:cs typeface="MS PGothic" charset="-128"/>
              </a:rPr>
              <a:t>オンプレ型</a:t>
            </a:r>
            <a:r>
              <a:rPr lang="en-US" altLang="ja-JP" sz="1100" dirty="0">
                <a:solidFill>
                  <a:schemeClr val="tx2">
                    <a:lumMod val="60000"/>
                    <a:lumOff val="40000"/>
                  </a:schemeClr>
                </a:solidFill>
                <a:latin typeface="MS PGothic" charset="-128"/>
                <a:ea typeface="MS PGothic" charset="-128"/>
                <a:cs typeface="MS PGothic" charset="-128"/>
              </a:rPr>
              <a:t> (</a:t>
            </a:r>
            <a:r>
              <a:rPr lang="en-US" altLang="ja-JP" sz="1100" dirty="0" err="1">
                <a:solidFill>
                  <a:schemeClr val="tx2">
                    <a:lumMod val="60000"/>
                    <a:lumOff val="40000"/>
                  </a:schemeClr>
                </a:solidFill>
                <a:latin typeface="MS PGothic" charset="-128"/>
                <a:ea typeface="MS PGothic" charset="-128"/>
                <a:cs typeface="MS PGothic" charset="-128"/>
              </a:rPr>
              <a:t>AirGAP</a:t>
            </a:r>
            <a:r>
              <a:rPr lang="ja-JP" altLang="en-US" sz="1100" dirty="0">
                <a:solidFill>
                  <a:schemeClr val="tx2">
                    <a:lumMod val="60000"/>
                    <a:lumOff val="40000"/>
                  </a:schemeClr>
                </a:solidFill>
                <a:latin typeface="MS PGothic" charset="-128"/>
                <a:ea typeface="MS PGothic" charset="-128"/>
                <a:cs typeface="MS PGothic" charset="-128"/>
              </a:rPr>
              <a:t>型</a:t>
            </a:r>
            <a:r>
              <a:rPr lang="en-US" altLang="ja-JP" sz="1100" dirty="0">
                <a:solidFill>
                  <a:schemeClr val="tx2">
                    <a:lumMod val="60000"/>
                    <a:lumOff val="40000"/>
                  </a:schemeClr>
                </a:solidFill>
                <a:latin typeface="MS PGothic" charset="-128"/>
                <a:ea typeface="MS PGothic" charset="-128"/>
                <a:cs typeface="MS PGothic" charset="-128"/>
              </a:rPr>
              <a:t>)</a:t>
            </a:r>
          </a:p>
          <a:p>
            <a:r>
              <a:rPr lang="ja-JP" altLang="en-US" sz="1100" dirty="0" smtClean="0">
                <a:solidFill>
                  <a:schemeClr val="tx2">
                    <a:lumMod val="60000"/>
                    <a:lumOff val="40000"/>
                  </a:schemeClr>
                </a:solidFill>
                <a:latin typeface="MS PGothic" charset="-128"/>
                <a:ea typeface="MS PGothic" charset="-128"/>
                <a:cs typeface="MS PGothic" charset="-128"/>
              </a:rPr>
              <a:t>プライベート</a:t>
            </a:r>
            <a:r>
              <a:rPr lang="en-US" altLang="ja-JP" sz="1100" dirty="0" smtClean="0">
                <a:solidFill>
                  <a:schemeClr val="tx2">
                    <a:lumMod val="60000"/>
                    <a:lumOff val="40000"/>
                  </a:schemeClr>
                </a:solidFill>
                <a:latin typeface="MS PGothic" charset="-128"/>
                <a:ea typeface="MS PGothic" charset="-128"/>
                <a:cs typeface="MS PGothic" charset="-128"/>
              </a:rPr>
              <a:t> </a:t>
            </a:r>
            <a:r>
              <a:rPr lang="ja-JP" altLang="en-US" sz="1100" dirty="0" smtClean="0">
                <a:solidFill>
                  <a:schemeClr val="tx2">
                    <a:lumMod val="60000"/>
                    <a:lumOff val="40000"/>
                  </a:schemeClr>
                </a:solidFill>
                <a:latin typeface="MS PGothic" charset="-128"/>
                <a:ea typeface="MS PGothic" charset="-128"/>
                <a:cs typeface="MS PGothic" charset="-128"/>
              </a:rPr>
              <a:t>クラウド</a:t>
            </a:r>
            <a:endParaRPr lang="ja-JP" altLang="en-US" sz="1100" dirty="0">
              <a:solidFill>
                <a:schemeClr val="tx2">
                  <a:lumMod val="60000"/>
                  <a:lumOff val="40000"/>
                </a:schemeClr>
              </a:solidFill>
              <a:latin typeface="MS PGothic" charset="-128"/>
              <a:ea typeface="MS PGothic" charset="-128"/>
              <a:cs typeface="MS PGothic" charset="-128"/>
            </a:endParaRPr>
          </a:p>
        </p:txBody>
      </p:sp>
      <p:cxnSp>
        <p:nvCxnSpPr>
          <p:cNvPr id="29" name="直線矢印コネクタ 28"/>
          <p:cNvCxnSpPr>
            <a:endCxn id="63" idx="1"/>
          </p:cNvCxnSpPr>
          <p:nvPr/>
        </p:nvCxnSpPr>
        <p:spPr>
          <a:xfrm flipV="1">
            <a:off x="4783938" y="3124955"/>
            <a:ext cx="918703" cy="403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直線矢印コネクタ 134"/>
          <p:cNvCxnSpPr/>
          <p:nvPr/>
        </p:nvCxnSpPr>
        <p:spPr>
          <a:xfrm flipH="1" flipV="1">
            <a:off x="2467217" y="2170837"/>
            <a:ext cx="1652260" cy="1384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854325" y="2868478"/>
            <a:ext cx="1039270" cy="230828"/>
          </a:xfrm>
          <a:prstGeom prst="rect">
            <a:avLst/>
          </a:prstGeom>
          <a:solidFill>
            <a:schemeClr val="accent1"/>
          </a:solidFill>
        </p:spPr>
        <p:txBody>
          <a:bodyPr wrap="square" lIns="91436" tIns="45718" rIns="91436" bIns="45718" rtlCol="0">
            <a:spAutoFit/>
          </a:bodyPr>
          <a:lstStyle/>
          <a:p>
            <a:r>
              <a:rPr lang="ja-JP" altLang="en-US" sz="900" dirty="0">
                <a:solidFill>
                  <a:schemeClr val="bg1"/>
                </a:solidFill>
                <a:latin typeface="MS PGothic" charset="-128"/>
                <a:ea typeface="MS PGothic" charset="-128"/>
                <a:cs typeface="MS PGothic" charset="-128"/>
              </a:rPr>
              <a:t>ブラウザで管理</a:t>
            </a:r>
          </a:p>
        </p:txBody>
      </p:sp>
      <p:cxnSp>
        <p:nvCxnSpPr>
          <p:cNvPr id="88" name="直線コネクタ 87"/>
          <p:cNvCxnSpPr/>
          <p:nvPr/>
        </p:nvCxnSpPr>
        <p:spPr>
          <a:xfrm>
            <a:off x="6868751" y="3341438"/>
            <a:ext cx="640" cy="543420"/>
          </a:xfrm>
          <a:prstGeom prst="line">
            <a:avLst/>
          </a:prstGeom>
          <a:ln>
            <a:solidFill>
              <a:srgbClr val="FF0000"/>
            </a:solidFill>
            <a:prstDash val="sysDot"/>
            <a:headEnd type="triangle" w="lg" len="lg"/>
            <a:tailEnd type="none"/>
          </a:ln>
        </p:spPr>
        <p:style>
          <a:lnRef idx="2">
            <a:schemeClr val="accent1"/>
          </a:lnRef>
          <a:fillRef idx="0">
            <a:schemeClr val="accent1"/>
          </a:fillRef>
          <a:effectRef idx="1">
            <a:schemeClr val="accent1"/>
          </a:effectRef>
          <a:fontRef idx="minor">
            <a:schemeClr val="tx1"/>
          </a:fontRef>
        </p:style>
      </p:cxnSp>
      <p:grpSp>
        <p:nvGrpSpPr>
          <p:cNvPr id="95" name="Group 8"/>
          <p:cNvGrpSpPr/>
          <p:nvPr/>
        </p:nvGrpSpPr>
        <p:grpSpPr>
          <a:xfrm>
            <a:off x="4681748" y="1254255"/>
            <a:ext cx="632574" cy="617977"/>
            <a:chOff x="967351" y="1069567"/>
            <a:chExt cx="1254657" cy="1252274"/>
          </a:xfrm>
        </p:grpSpPr>
        <p:sp>
          <p:nvSpPr>
            <p:cNvPr id="101" name="Content Placeholder 5"/>
            <p:cNvSpPr txBox="1">
              <a:spLocks/>
            </p:cNvSpPr>
            <p:nvPr/>
          </p:nvSpPr>
          <p:spPr>
            <a:xfrm>
              <a:off x="967513" y="1069567"/>
              <a:ext cx="1254495" cy="1252274"/>
            </a:xfrm>
            <a:prstGeom prst="ellipse">
              <a:avLst/>
            </a:prstGeom>
            <a:gradFill>
              <a:gsLst>
                <a:gs pos="27000">
                  <a:schemeClr val="accent1"/>
                </a:gs>
                <a:gs pos="100000">
                  <a:schemeClr val="tx2">
                    <a:lumMod val="60000"/>
                    <a:lumOff val="40000"/>
                  </a:schemeClr>
                </a:gs>
              </a:gsLst>
              <a:lin ang="3600000" scaled="0"/>
            </a:gradFill>
            <a:ln w="25400"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noAutofit/>
            </a:bodyPr>
            <a:lstStyle>
              <a:defPPr>
                <a:defRPr lang="en-US"/>
              </a:defPPr>
              <a:lvl1pPr defTabSz="610860">
                <a:defRPr>
                  <a:latin typeface="Arial" pitchFamily="34" charset="0"/>
                  <a:cs typeface="Arial" pitchFamily="34" charset="0"/>
                </a:defRPr>
              </a:lvl1pPr>
            </a:lstStyle>
            <a:p>
              <a:pPr lvl="1"/>
              <a:endParaRPr lang="en-US" sz="1200" dirty="0">
                <a:latin typeface="MS PGothic" charset="-128"/>
                <a:ea typeface="MS PGothic" charset="-128"/>
                <a:cs typeface="MS PGothic" charset="-128"/>
              </a:endParaRPr>
            </a:p>
          </p:txBody>
        </p:sp>
        <p:pic>
          <p:nvPicPr>
            <p:cNvPr id="103" name="Picture 106" descr="\\psf\Host\Volumes\EP File Share\_Touch\C12699_Inphi Messaging Framework Project\Development\T3504\Artwork\Round 3\iStock_000005664283Medium_gray_25.png"/>
            <p:cNvPicPr>
              <a:picLocks noChangeAspect="1" noChangeArrowheads="1"/>
            </p:cNvPicPr>
            <p:nvPr/>
          </p:nvPicPr>
          <p:blipFill rotWithShape="1">
            <a:blip r:embed="rId8" cstate="email">
              <a:extLst>
                <a:ext uri="{28A0092B-C50C-407E-A947-70E740481C1C}">
                  <a14:useLocalDpi xmlns:a14="http://schemas.microsoft.com/office/drawing/2010/main"/>
                </a:ext>
              </a:extLst>
            </a:blip>
            <a:stretch/>
          </p:blipFill>
          <p:spPr bwMode="auto">
            <a:xfrm>
              <a:off x="967351" y="1069567"/>
              <a:ext cx="1254657" cy="1252274"/>
            </a:xfrm>
            <a:prstGeom prst="ellipse">
              <a:avLst/>
            </a:prstGeom>
            <a:noFill/>
            <a:ln>
              <a:noFill/>
            </a:ln>
            <a:extLst>
              <a:ext uri="{909E8E84-426E-40dd-AFC4-6F175D3DCCD1}">
                <a14:hiddenFill xmlns:a14="http://schemas.microsoft.com/office/drawing/2010/main" xmlns="">
                  <a:solidFill>
                    <a:srgbClr val="FFFFFF"/>
                  </a:solidFill>
                </a14:hiddenFill>
              </a:ext>
            </a:extLst>
          </p:spPr>
        </p:pic>
      </p:grpSp>
      <p:grpSp>
        <p:nvGrpSpPr>
          <p:cNvPr id="89" name="Group 209"/>
          <p:cNvGrpSpPr>
            <a:grpSpLocks noChangeAspect="1"/>
          </p:cNvGrpSpPr>
          <p:nvPr/>
        </p:nvGrpSpPr>
        <p:grpSpPr>
          <a:xfrm>
            <a:off x="4728420" y="1288516"/>
            <a:ext cx="607949" cy="550867"/>
            <a:chOff x="9396413" y="2708275"/>
            <a:chExt cx="717550" cy="619125"/>
          </a:xfrm>
          <a:effectLst>
            <a:glow rad="228600">
              <a:schemeClr val="accent1">
                <a:satMod val="175000"/>
                <a:alpha val="40000"/>
              </a:schemeClr>
            </a:glow>
          </a:effectLst>
        </p:grpSpPr>
        <p:sp>
          <p:nvSpPr>
            <p:cNvPr id="90" name="Freeform 11"/>
            <p:cNvSpPr>
              <a:spLocks noEditPoints="1"/>
            </p:cNvSpPr>
            <p:nvPr/>
          </p:nvSpPr>
          <p:spPr bwMode="auto">
            <a:xfrm>
              <a:off x="9396413" y="2708275"/>
              <a:ext cx="620713" cy="619125"/>
            </a:xfrm>
            <a:custGeom>
              <a:avLst/>
              <a:gdLst>
                <a:gd name="T0" fmla="*/ 1101 w 3125"/>
                <a:gd name="T1" fmla="*/ 2549 h 3120"/>
                <a:gd name="T2" fmla="*/ 1293 w 3125"/>
                <a:gd name="T3" fmla="*/ 2809 h 3120"/>
                <a:gd name="T4" fmla="*/ 985 w 3125"/>
                <a:gd name="T5" fmla="*/ 2261 h 3120"/>
                <a:gd name="T6" fmla="*/ 672 w 3125"/>
                <a:gd name="T7" fmla="*/ 2512 h 3120"/>
                <a:gd name="T8" fmla="*/ 1013 w 3125"/>
                <a:gd name="T9" fmla="*/ 2742 h 3120"/>
                <a:gd name="T10" fmla="*/ 936 w 3125"/>
                <a:gd name="T11" fmla="*/ 2506 h 3120"/>
                <a:gd name="T12" fmla="*/ 888 w 3125"/>
                <a:gd name="T13" fmla="*/ 1624 h 3120"/>
                <a:gd name="T14" fmla="*/ 951 w 3125"/>
                <a:gd name="T15" fmla="*/ 2133 h 3120"/>
                <a:gd name="T16" fmla="*/ 266 w 3125"/>
                <a:gd name="T17" fmla="*/ 1714 h 3120"/>
                <a:gd name="T18" fmla="*/ 391 w 3125"/>
                <a:gd name="T19" fmla="*/ 2133 h 3120"/>
                <a:gd name="T20" fmla="*/ 763 w 3125"/>
                <a:gd name="T21" fmla="*/ 1731 h 3120"/>
                <a:gd name="T22" fmla="*/ 2354 w 3125"/>
                <a:gd name="T23" fmla="*/ 1182 h 3120"/>
                <a:gd name="T24" fmla="*/ 2870 w 3125"/>
                <a:gd name="T25" fmla="*/ 1406 h 3120"/>
                <a:gd name="T26" fmla="*/ 2745 w 3125"/>
                <a:gd name="T27" fmla="*/ 987 h 3120"/>
                <a:gd name="T28" fmla="*/ 2244 w 3125"/>
                <a:gd name="T29" fmla="*/ 1389 h 3120"/>
                <a:gd name="T30" fmla="*/ 1632 w 3125"/>
                <a:gd name="T31" fmla="*/ 987 h 3120"/>
                <a:gd name="T32" fmla="*/ 892 w 3125"/>
                <a:gd name="T33" fmla="*/ 1389 h 3120"/>
                <a:gd name="T34" fmla="*/ 391 w 3125"/>
                <a:gd name="T35" fmla="*/ 987 h 3120"/>
                <a:gd name="T36" fmla="*/ 266 w 3125"/>
                <a:gd name="T37" fmla="*/ 1406 h 3120"/>
                <a:gd name="T38" fmla="*/ 783 w 3125"/>
                <a:gd name="T39" fmla="*/ 1182 h 3120"/>
                <a:gd name="T40" fmla="*/ 2089 w 3125"/>
                <a:gd name="T41" fmla="*/ 406 h 3120"/>
                <a:gd name="T42" fmla="*/ 2261 w 3125"/>
                <a:gd name="T43" fmla="*/ 773 h 3120"/>
                <a:gd name="T44" fmla="*/ 2522 w 3125"/>
                <a:gd name="T45" fmla="*/ 666 h 3120"/>
                <a:gd name="T46" fmla="*/ 2198 w 3125"/>
                <a:gd name="T47" fmla="*/ 416 h 3120"/>
                <a:gd name="T48" fmla="*/ 939 w 3125"/>
                <a:gd name="T49" fmla="*/ 416 h 3120"/>
                <a:gd name="T50" fmla="*/ 615 w 3125"/>
                <a:gd name="T51" fmla="*/ 666 h 3120"/>
                <a:gd name="T52" fmla="*/ 874 w 3125"/>
                <a:gd name="T53" fmla="*/ 773 h 3120"/>
                <a:gd name="T54" fmla="*/ 1047 w 3125"/>
                <a:gd name="T55" fmla="*/ 406 h 3120"/>
                <a:gd name="T56" fmla="*/ 2126 w 3125"/>
                <a:gd name="T57" fmla="*/ 781 h 3120"/>
                <a:gd name="T58" fmla="*/ 1963 w 3125"/>
                <a:gd name="T59" fmla="*/ 452 h 3120"/>
                <a:gd name="T60" fmla="*/ 1717 w 3125"/>
                <a:gd name="T61" fmla="*/ 264 h 3120"/>
                <a:gd name="T62" fmla="*/ 1293 w 3125"/>
                <a:gd name="T63" fmla="*/ 311 h 3120"/>
                <a:gd name="T64" fmla="*/ 1101 w 3125"/>
                <a:gd name="T65" fmla="*/ 571 h 3120"/>
                <a:gd name="T66" fmla="*/ 1505 w 3125"/>
                <a:gd name="T67" fmla="*/ 859 h 3120"/>
                <a:gd name="T68" fmla="*/ 1874 w 3125"/>
                <a:gd name="T69" fmla="*/ 30 h 3120"/>
                <a:gd name="T70" fmla="*/ 2337 w 3125"/>
                <a:gd name="T71" fmla="*/ 200 h 3120"/>
                <a:gd name="T72" fmla="*/ 2718 w 3125"/>
                <a:gd name="T73" fmla="*/ 501 h 3120"/>
                <a:gd name="T74" fmla="*/ 2989 w 3125"/>
                <a:gd name="T75" fmla="*/ 902 h 3120"/>
                <a:gd name="T76" fmla="*/ 3125 w 3125"/>
                <a:gd name="T77" fmla="*/ 1380 h 3120"/>
                <a:gd name="T78" fmla="*/ 2876 w 3125"/>
                <a:gd name="T79" fmla="*/ 1624 h 3120"/>
                <a:gd name="T80" fmla="*/ 2328 w 3125"/>
                <a:gd name="T81" fmla="*/ 2085 h 3120"/>
                <a:gd name="T82" fmla="*/ 2248 w 3125"/>
                <a:gd name="T83" fmla="*/ 1624 h 3120"/>
                <a:gd name="T84" fmla="*/ 1632 w 3125"/>
                <a:gd name="T85" fmla="*/ 2261 h 3120"/>
                <a:gd name="T86" fmla="*/ 1723 w 3125"/>
                <a:gd name="T87" fmla="*/ 3112 h 3120"/>
                <a:gd name="T88" fmla="*/ 1265 w 3125"/>
                <a:gd name="T89" fmla="*/ 3091 h 3120"/>
                <a:gd name="T90" fmla="*/ 805 w 3125"/>
                <a:gd name="T91" fmla="*/ 2923 h 3120"/>
                <a:gd name="T92" fmla="*/ 427 w 3125"/>
                <a:gd name="T93" fmla="*/ 2628 h 3120"/>
                <a:gd name="T94" fmla="*/ 154 w 3125"/>
                <a:gd name="T95" fmla="*/ 2233 h 3120"/>
                <a:gd name="T96" fmla="*/ 13 w 3125"/>
                <a:gd name="T97" fmla="*/ 1764 h 3120"/>
                <a:gd name="T98" fmla="*/ 30 w 3125"/>
                <a:gd name="T99" fmla="*/ 1259 h 3120"/>
                <a:gd name="T100" fmla="*/ 198 w 3125"/>
                <a:gd name="T101" fmla="*/ 801 h 3120"/>
                <a:gd name="T102" fmla="*/ 494 w 3125"/>
                <a:gd name="T103" fmla="*/ 424 h 3120"/>
                <a:gd name="T104" fmla="*/ 892 w 3125"/>
                <a:gd name="T105" fmla="*/ 152 h 3120"/>
                <a:gd name="T106" fmla="*/ 1364 w 3125"/>
                <a:gd name="T107" fmla="*/ 13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25" h="3120">
                  <a:moveTo>
                    <a:pt x="985" y="2261"/>
                  </a:moveTo>
                  <a:lnTo>
                    <a:pt x="1010" y="2339"/>
                  </a:lnTo>
                  <a:lnTo>
                    <a:pt x="1038" y="2413"/>
                  </a:lnTo>
                  <a:lnTo>
                    <a:pt x="1069" y="2483"/>
                  </a:lnTo>
                  <a:lnTo>
                    <a:pt x="1101" y="2549"/>
                  </a:lnTo>
                  <a:lnTo>
                    <a:pt x="1136" y="2611"/>
                  </a:lnTo>
                  <a:lnTo>
                    <a:pt x="1173" y="2668"/>
                  </a:lnTo>
                  <a:lnTo>
                    <a:pt x="1212" y="2720"/>
                  </a:lnTo>
                  <a:lnTo>
                    <a:pt x="1251" y="2767"/>
                  </a:lnTo>
                  <a:lnTo>
                    <a:pt x="1293" y="2809"/>
                  </a:lnTo>
                  <a:lnTo>
                    <a:pt x="1336" y="2844"/>
                  </a:lnTo>
                  <a:lnTo>
                    <a:pt x="1419" y="2856"/>
                  </a:lnTo>
                  <a:lnTo>
                    <a:pt x="1505" y="2863"/>
                  </a:lnTo>
                  <a:lnTo>
                    <a:pt x="1505" y="2261"/>
                  </a:lnTo>
                  <a:lnTo>
                    <a:pt x="985" y="2261"/>
                  </a:lnTo>
                  <a:close/>
                  <a:moveTo>
                    <a:pt x="463" y="2261"/>
                  </a:moveTo>
                  <a:lnTo>
                    <a:pt x="510" y="2328"/>
                  </a:lnTo>
                  <a:lnTo>
                    <a:pt x="559" y="2393"/>
                  </a:lnTo>
                  <a:lnTo>
                    <a:pt x="615" y="2454"/>
                  </a:lnTo>
                  <a:lnTo>
                    <a:pt x="672" y="2512"/>
                  </a:lnTo>
                  <a:lnTo>
                    <a:pt x="734" y="2566"/>
                  </a:lnTo>
                  <a:lnTo>
                    <a:pt x="799" y="2616"/>
                  </a:lnTo>
                  <a:lnTo>
                    <a:pt x="868" y="2662"/>
                  </a:lnTo>
                  <a:lnTo>
                    <a:pt x="939" y="2704"/>
                  </a:lnTo>
                  <a:lnTo>
                    <a:pt x="1013" y="2742"/>
                  </a:lnTo>
                  <a:lnTo>
                    <a:pt x="1089" y="2775"/>
                  </a:lnTo>
                  <a:lnTo>
                    <a:pt x="1047" y="2714"/>
                  </a:lnTo>
                  <a:lnTo>
                    <a:pt x="1007" y="2649"/>
                  </a:lnTo>
                  <a:lnTo>
                    <a:pt x="971" y="2580"/>
                  </a:lnTo>
                  <a:lnTo>
                    <a:pt x="936" y="2506"/>
                  </a:lnTo>
                  <a:lnTo>
                    <a:pt x="904" y="2428"/>
                  </a:lnTo>
                  <a:lnTo>
                    <a:pt x="874" y="2347"/>
                  </a:lnTo>
                  <a:lnTo>
                    <a:pt x="849" y="2261"/>
                  </a:lnTo>
                  <a:lnTo>
                    <a:pt x="463" y="2261"/>
                  </a:lnTo>
                  <a:close/>
                  <a:moveTo>
                    <a:pt x="888" y="1624"/>
                  </a:moveTo>
                  <a:lnTo>
                    <a:pt x="892" y="1731"/>
                  </a:lnTo>
                  <a:lnTo>
                    <a:pt x="901" y="1836"/>
                  </a:lnTo>
                  <a:lnTo>
                    <a:pt x="913" y="1938"/>
                  </a:lnTo>
                  <a:lnTo>
                    <a:pt x="930" y="2037"/>
                  </a:lnTo>
                  <a:lnTo>
                    <a:pt x="951" y="2133"/>
                  </a:lnTo>
                  <a:lnTo>
                    <a:pt x="1505" y="2133"/>
                  </a:lnTo>
                  <a:lnTo>
                    <a:pt x="1505" y="1624"/>
                  </a:lnTo>
                  <a:lnTo>
                    <a:pt x="888" y="1624"/>
                  </a:lnTo>
                  <a:close/>
                  <a:moveTo>
                    <a:pt x="260" y="1624"/>
                  </a:moveTo>
                  <a:lnTo>
                    <a:pt x="266" y="1714"/>
                  </a:lnTo>
                  <a:lnTo>
                    <a:pt x="281" y="1802"/>
                  </a:lnTo>
                  <a:lnTo>
                    <a:pt x="300" y="1889"/>
                  </a:lnTo>
                  <a:lnTo>
                    <a:pt x="325" y="1973"/>
                  </a:lnTo>
                  <a:lnTo>
                    <a:pt x="355" y="2054"/>
                  </a:lnTo>
                  <a:lnTo>
                    <a:pt x="391" y="2133"/>
                  </a:lnTo>
                  <a:lnTo>
                    <a:pt x="817" y="2133"/>
                  </a:lnTo>
                  <a:lnTo>
                    <a:pt x="798" y="2037"/>
                  </a:lnTo>
                  <a:lnTo>
                    <a:pt x="783" y="1938"/>
                  </a:lnTo>
                  <a:lnTo>
                    <a:pt x="772" y="1836"/>
                  </a:lnTo>
                  <a:lnTo>
                    <a:pt x="763" y="1731"/>
                  </a:lnTo>
                  <a:lnTo>
                    <a:pt x="759" y="1624"/>
                  </a:lnTo>
                  <a:lnTo>
                    <a:pt x="260" y="1624"/>
                  </a:lnTo>
                  <a:close/>
                  <a:moveTo>
                    <a:pt x="2319" y="987"/>
                  </a:moveTo>
                  <a:lnTo>
                    <a:pt x="2338" y="1083"/>
                  </a:lnTo>
                  <a:lnTo>
                    <a:pt x="2354" y="1182"/>
                  </a:lnTo>
                  <a:lnTo>
                    <a:pt x="2365" y="1284"/>
                  </a:lnTo>
                  <a:lnTo>
                    <a:pt x="2372" y="1389"/>
                  </a:lnTo>
                  <a:lnTo>
                    <a:pt x="2377" y="1496"/>
                  </a:lnTo>
                  <a:lnTo>
                    <a:pt x="2876" y="1496"/>
                  </a:lnTo>
                  <a:lnTo>
                    <a:pt x="2870" y="1406"/>
                  </a:lnTo>
                  <a:lnTo>
                    <a:pt x="2855" y="1318"/>
                  </a:lnTo>
                  <a:lnTo>
                    <a:pt x="2837" y="1231"/>
                  </a:lnTo>
                  <a:lnTo>
                    <a:pt x="2811" y="1147"/>
                  </a:lnTo>
                  <a:lnTo>
                    <a:pt x="2780" y="1066"/>
                  </a:lnTo>
                  <a:lnTo>
                    <a:pt x="2745" y="987"/>
                  </a:lnTo>
                  <a:lnTo>
                    <a:pt x="2319" y="987"/>
                  </a:lnTo>
                  <a:close/>
                  <a:moveTo>
                    <a:pt x="1632" y="987"/>
                  </a:moveTo>
                  <a:lnTo>
                    <a:pt x="1632" y="1496"/>
                  </a:lnTo>
                  <a:lnTo>
                    <a:pt x="2248" y="1496"/>
                  </a:lnTo>
                  <a:lnTo>
                    <a:pt x="2244" y="1389"/>
                  </a:lnTo>
                  <a:lnTo>
                    <a:pt x="2235" y="1284"/>
                  </a:lnTo>
                  <a:lnTo>
                    <a:pt x="2223" y="1182"/>
                  </a:lnTo>
                  <a:lnTo>
                    <a:pt x="2206" y="1083"/>
                  </a:lnTo>
                  <a:lnTo>
                    <a:pt x="2185" y="987"/>
                  </a:lnTo>
                  <a:lnTo>
                    <a:pt x="1632" y="987"/>
                  </a:lnTo>
                  <a:close/>
                  <a:moveTo>
                    <a:pt x="951" y="987"/>
                  </a:moveTo>
                  <a:lnTo>
                    <a:pt x="930" y="1083"/>
                  </a:lnTo>
                  <a:lnTo>
                    <a:pt x="913" y="1182"/>
                  </a:lnTo>
                  <a:lnTo>
                    <a:pt x="901" y="1284"/>
                  </a:lnTo>
                  <a:lnTo>
                    <a:pt x="892" y="1389"/>
                  </a:lnTo>
                  <a:lnTo>
                    <a:pt x="888" y="1496"/>
                  </a:lnTo>
                  <a:lnTo>
                    <a:pt x="1505" y="1496"/>
                  </a:lnTo>
                  <a:lnTo>
                    <a:pt x="1505" y="987"/>
                  </a:lnTo>
                  <a:lnTo>
                    <a:pt x="951" y="987"/>
                  </a:lnTo>
                  <a:close/>
                  <a:moveTo>
                    <a:pt x="391" y="987"/>
                  </a:moveTo>
                  <a:lnTo>
                    <a:pt x="355" y="1066"/>
                  </a:lnTo>
                  <a:lnTo>
                    <a:pt x="325" y="1147"/>
                  </a:lnTo>
                  <a:lnTo>
                    <a:pt x="300" y="1231"/>
                  </a:lnTo>
                  <a:lnTo>
                    <a:pt x="281" y="1318"/>
                  </a:lnTo>
                  <a:lnTo>
                    <a:pt x="266" y="1406"/>
                  </a:lnTo>
                  <a:lnTo>
                    <a:pt x="260" y="1496"/>
                  </a:lnTo>
                  <a:lnTo>
                    <a:pt x="759" y="1496"/>
                  </a:lnTo>
                  <a:lnTo>
                    <a:pt x="763" y="1389"/>
                  </a:lnTo>
                  <a:lnTo>
                    <a:pt x="772" y="1284"/>
                  </a:lnTo>
                  <a:lnTo>
                    <a:pt x="783" y="1182"/>
                  </a:lnTo>
                  <a:lnTo>
                    <a:pt x="798" y="1083"/>
                  </a:lnTo>
                  <a:lnTo>
                    <a:pt x="817" y="987"/>
                  </a:lnTo>
                  <a:lnTo>
                    <a:pt x="391" y="987"/>
                  </a:lnTo>
                  <a:close/>
                  <a:moveTo>
                    <a:pt x="2047" y="345"/>
                  </a:moveTo>
                  <a:lnTo>
                    <a:pt x="2089" y="406"/>
                  </a:lnTo>
                  <a:lnTo>
                    <a:pt x="2129" y="471"/>
                  </a:lnTo>
                  <a:lnTo>
                    <a:pt x="2166" y="540"/>
                  </a:lnTo>
                  <a:lnTo>
                    <a:pt x="2200" y="614"/>
                  </a:lnTo>
                  <a:lnTo>
                    <a:pt x="2232" y="692"/>
                  </a:lnTo>
                  <a:lnTo>
                    <a:pt x="2261" y="773"/>
                  </a:lnTo>
                  <a:lnTo>
                    <a:pt x="2287" y="859"/>
                  </a:lnTo>
                  <a:lnTo>
                    <a:pt x="2673" y="859"/>
                  </a:lnTo>
                  <a:lnTo>
                    <a:pt x="2627" y="792"/>
                  </a:lnTo>
                  <a:lnTo>
                    <a:pt x="2576" y="727"/>
                  </a:lnTo>
                  <a:lnTo>
                    <a:pt x="2522" y="666"/>
                  </a:lnTo>
                  <a:lnTo>
                    <a:pt x="2464" y="608"/>
                  </a:lnTo>
                  <a:lnTo>
                    <a:pt x="2402" y="554"/>
                  </a:lnTo>
                  <a:lnTo>
                    <a:pt x="2337" y="504"/>
                  </a:lnTo>
                  <a:lnTo>
                    <a:pt x="2268" y="458"/>
                  </a:lnTo>
                  <a:lnTo>
                    <a:pt x="2198" y="416"/>
                  </a:lnTo>
                  <a:lnTo>
                    <a:pt x="2124" y="378"/>
                  </a:lnTo>
                  <a:lnTo>
                    <a:pt x="2047" y="345"/>
                  </a:lnTo>
                  <a:close/>
                  <a:moveTo>
                    <a:pt x="1089" y="345"/>
                  </a:moveTo>
                  <a:lnTo>
                    <a:pt x="1013" y="378"/>
                  </a:lnTo>
                  <a:lnTo>
                    <a:pt x="939" y="416"/>
                  </a:lnTo>
                  <a:lnTo>
                    <a:pt x="868" y="458"/>
                  </a:lnTo>
                  <a:lnTo>
                    <a:pt x="799" y="504"/>
                  </a:lnTo>
                  <a:lnTo>
                    <a:pt x="734" y="554"/>
                  </a:lnTo>
                  <a:lnTo>
                    <a:pt x="672" y="608"/>
                  </a:lnTo>
                  <a:lnTo>
                    <a:pt x="615" y="666"/>
                  </a:lnTo>
                  <a:lnTo>
                    <a:pt x="559" y="727"/>
                  </a:lnTo>
                  <a:lnTo>
                    <a:pt x="510" y="792"/>
                  </a:lnTo>
                  <a:lnTo>
                    <a:pt x="463" y="859"/>
                  </a:lnTo>
                  <a:lnTo>
                    <a:pt x="849" y="859"/>
                  </a:lnTo>
                  <a:lnTo>
                    <a:pt x="874" y="773"/>
                  </a:lnTo>
                  <a:lnTo>
                    <a:pt x="904" y="692"/>
                  </a:lnTo>
                  <a:lnTo>
                    <a:pt x="936" y="614"/>
                  </a:lnTo>
                  <a:lnTo>
                    <a:pt x="971" y="540"/>
                  </a:lnTo>
                  <a:lnTo>
                    <a:pt x="1007" y="471"/>
                  </a:lnTo>
                  <a:lnTo>
                    <a:pt x="1047" y="406"/>
                  </a:lnTo>
                  <a:lnTo>
                    <a:pt x="1089" y="345"/>
                  </a:lnTo>
                  <a:close/>
                  <a:moveTo>
                    <a:pt x="1632" y="257"/>
                  </a:moveTo>
                  <a:lnTo>
                    <a:pt x="1632" y="859"/>
                  </a:lnTo>
                  <a:lnTo>
                    <a:pt x="2151" y="859"/>
                  </a:lnTo>
                  <a:lnTo>
                    <a:pt x="2126" y="781"/>
                  </a:lnTo>
                  <a:lnTo>
                    <a:pt x="2098" y="707"/>
                  </a:lnTo>
                  <a:lnTo>
                    <a:pt x="2067" y="637"/>
                  </a:lnTo>
                  <a:lnTo>
                    <a:pt x="2035" y="571"/>
                  </a:lnTo>
                  <a:lnTo>
                    <a:pt x="2000" y="509"/>
                  </a:lnTo>
                  <a:lnTo>
                    <a:pt x="1963" y="452"/>
                  </a:lnTo>
                  <a:lnTo>
                    <a:pt x="1925" y="400"/>
                  </a:lnTo>
                  <a:lnTo>
                    <a:pt x="1885" y="353"/>
                  </a:lnTo>
                  <a:lnTo>
                    <a:pt x="1843" y="311"/>
                  </a:lnTo>
                  <a:lnTo>
                    <a:pt x="1800" y="276"/>
                  </a:lnTo>
                  <a:lnTo>
                    <a:pt x="1717" y="264"/>
                  </a:lnTo>
                  <a:lnTo>
                    <a:pt x="1632" y="257"/>
                  </a:lnTo>
                  <a:close/>
                  <a:moveTo>
                    <a:pt x="1505" y="257"/>
                  </a:moveTo>
                  <a:lnTo>
                    <a:pt x="1419" y="264"/>
                  </a:lnTo>
                  <a:lnTo>
                    <a:pt x="1336" y="276"/>
                  </a:lnTo>
                  <a:lnTo>
                    <a:pt x="1293" y="311"/>
                  </a:lnTo>
                  <a:lnTo>
                    <a:pt x="1251" y="353"/>
                  </a:lnTo>
                  <a:lnTo>
                    <a:pt x="1212" y="400"/>
                  </a:lnTo>
                  <a:lnTo>
                    <a:pt x="1173" y="452"/>
                  </a:lnTo>
                  <a:lnTo>
                    <a:pt x="1136" y="509"/>
                  </a:lnTo>
                  <a:lnTo>
                    <a:pt x="1101" y="571"/>
                  </a:lnTo>
                  <a:lnTo>
                    <a:pt x="1069" y="637"/>
                  </a:lnTo>
                  <a:lnTo>
                    <a:pt x="1038" y="707"/>
                  </a:lnTo>
                  <a:lnTo>
                    <a:pt x="1010" y="781"/>
                  </a:lnTo>
                  <a:lnTo>
                    <a:pt x="985" y="859"/>
                  </a:lnTo>
                  <a:lnTo>
                    <a:pt x="1505" y="859"/>
                  </a:lnTo>
                  <a:lnTo>
                    <a:pt x="1505" y="257"/>
                  </a:lnTo>
                  <a:close/>
                  <a:moveTo>
                    <a:pt x="1568" y="0"/>
                  </a:moveTo>
                  <a:lnTo>
                    <a:pt x="1671" y="3"/>
                  </a:lnTo>
                  <a:lnTo>
                    <a:pt x="1774" y="13"/>
                  </a:lnTo>
                  <a:lnTo>
                    <a:pt x="1874" y="30"/>
                  </a:lnTo>
                  <a:lnTo>
                    <a:pt x="1972" y="52"/>
                  </a:lnTo>
                  <a:lnTo>
                    <a:pt x="2067" y="80"/>
                  </a:lnTo>
                  <a:lnTo>
                    <a:pt x="2160" y="116"/>
                  </a:lnTo>
                  <a:lnTo>
                    <a:pt x="2251" y="155"/>
                  </a:lnTo>
                  <a:lnTo>
                    <a:pt x="2337" y="200"/>
                  </a:lnTo>
                  <a:lnTo>
                    <a:pt x="2421" y="251"/>
                  </a:lnTo>
                  <a:lnTo>
                    <a:pt x="2501" y="307"/>
                  </a:lnTo>
                  <a:lnTo>
                    <a:pt x="2577" y="366"/>
                  </a:lnTo>
                  <a:lnTo>
                    <a:pt x="2650" y="431"/>
                  </a:lnTo>
                  <a:lnTo>
                    <a:pt x="2718" y="501"/>
                  </a:lnTo>
                  <a:lnTo>
                    <a:pt x="2781" y="573"/>
                  </a:lnTo>
                  <a:lnTo>
                    <a:pt x="2841" y="650"/>
                  </a:lnTo>
                  <a:lnTo>
                    <a:pt x="2895" y="732"/>
                  </a:lnTo>
                  <a:lnTo>
                    <a:pt x="2945" y="815"/>
                  </a:lnTo>
                  <a:lnTo>
                    <a:pt x="2989" y="902"/>
                  </a:lnTo>
                  <a:lnTo>
                    <a:pt x="3028" y="992"/>
                  </a:lnTo>
                  <a:lnTo>
                    <a:pt x="3062" y="1086"/>
                  </a:lnTo>
                  <a:lnTo>
                    <a:pt x="3089" y="1182"/>
                  </a:lnTo>
                  <a:lnTo>
                    <a:pt x="3111" y="1279"/>
                  </a:lnTo>
                  <a:lnTo>
                    <a:pt x="3125" y="1380"/>
                  </a:lnTo>
                  <a:lnTo>
                    <a:pt x="3040" y="1380"/>
                  </a:lnTo>
                  <a:lnTo>
                    <a:pt x="3040" y="1733"/>
                  </a:lnTo>
                  <a:lnTo>
                    <a:pt x="2865" y="1733"/>
                  </a:lnTo>
                  <a:lnTo>
                    <a:pt x="2872" y="1679"/>
                  </a:lnTo>
                  <a:lnTo>
                    <a:pt x="2876" y="1624"/>
                  </a:lnTo>
                  <a:lnTo>
                    <a:pt x="2377" y="1624"/>
                  </a:lnTo>
                  <a:lnTo>
                    <a:pt x="2372" y="1744"/>
                  </a:lnTo>
                  <a:lnTo>
                    <a:pt x="2362" y="1861"/>
                  </a:lnTo>
                  <a:lnTo>
                    <a:pt x="2347" y="1975"/>
                  </a:lnTo>
                  <a:lnTo>
                    <a:pt x="2328" y="2085"/>
                  </a:lnTo>
                  <a:lnTo>
                    <a:pt x="2195" y="2085"/>
                  </a:lnTo>
                  <a:lnTo>
                    <a:pt x="2216" y="1975"/>
                  </a:lnTo>
                  <a:lnTo>
                    <a:pt x="2232" y="1861"/>
                  </a:lnTo>
                  <a:lnTo>
                    <a:pt x="2243" y="1744"/>
                  </a:lnTo>
                  <a:lnTo>
                    <a:pt x="2248" y="1624"/>
                  </a:lnTo>
                  <a:lnTo>
                    <a:pt x="1632" y="1624"/>
                  </a:lnTo>
                  <a:lnTo>
                    <a:pt x="1632" y="2133"/>
                  </a:lnTo>
                  <a:lnTo>
                    <a:pt x="1800" y="2133"/>
                  </a:lnTo>
                  <a:lnTo>
                    <a:pt x="1800" y="2261"/>
                  </a:lnTo>
                  <a:lnTo>
                    <a:pt x="1632" y="2261"/>
                  </a:lnTo>
                  <a:lnTo>
                    <a:pt x="1632" y="2863"/>
                  </a:lnTo>
                  <a:lnTo>
                    <a:pt x="1717" y="2856"/>
                  </a:lnTo>
                  <a:lnTo>
                    <a:pt x="1800" y="2844"/>
                  </a:lnTo>
                  <a:lnTo>
                    <a:pt x="1800" y="3103"/>
                  </a:lnTo>
                  <a:lnTo>
                    <a:pt x="1723" y="3112"/>
                  </a:lnTo>
                  <a:lnTo>
                    <a:pt x="1646" y="3119"/>
                  </a:lnTo>
                  <a:lnTo>
                    <a:pt x="1568" y="3120"/>
                  </a:lnTo>
                  <a:lnTo>
                    <a:pt x="1465" y="3117"/>
                  </a:lnTo>
                  <a:lnTo>
                    <a:pt x="1364" y="3107"/>
                  </a:lnTo>
                  <a:lnTo>
                    <a:pt x="1265" y="3091"/>
                  </a:lnTo>
                  <a:lnTo>
                    <a:pt x="1167" y="3069"/>
                  </a:lnTo>
                  <a:lnTo>
                    <a:pt x="1073" y="3041"/>
                  </a:lnTo>
                  <a:lnTo>
                    <a:pt x="981" y="3007"/>
                  </a:lnTo>
                  <a:lnTo>
                    <a:pt x="892" y="2968"/>
                  </a:lnTo>
                  <a:lnTo>
                    <a:pt x="805" y="2923"/>
                  </a:lnTo>
                  <a:lnTo>
                    <a:pt x="722" y="2874"/>
                  </a:lnTo>
                  <a:lnTo>
                    <a:pt x="642" y="2819"/>
                  </a:lnTo>
                  <a:lnTo>
                    <a:pt x="566" y="2760"/>
                  </a:lnTo>
                  <a:lnTo>
                    <a:pt x="494" y="2696"/>
                  </a:lnTo>
                  <a:lnTo>
                    <a:pt x="427" y="2628"/>
                  </a:lnTo>
                  <a:lnTo>
                    <a:pt x="363" y="2557"/>
                  </a:lnTo>
                  <a:lnTo>
                    <a:pt x="303" y="2481"/>
                  </a:lnTo>
                  <a:lnTo>
                    <a:pt x="249" y="2402"/>
                  </a:lnTo>
                  <a:lnTo>
                    <a:pt x="198" y="2319"/>
                  </a:lnTo>
                  <a:lnTo>
                    <a:pt x="154" y="2233"/>
                  </a:lnTo>
                  <a:lnTo>
                    <a:pt x="114" y="2144"/>
                  </a:lnTo>
                  <a:lnTo>
                    <a:pt x="80" y="2053"/>
                  </a:lnTo>
                  <a:lnTo>
                    <a:pt x="52" y="1958"/>
                  </a:lnTo>
                  <a:lnTo>
                    <a:pt x="30" y="1861"/>
                  </a:lnTo>
                  <a:lnTo>
                    <a:pt x="13" y="1764"/>
                  </a:lnTo>
                  <a:lnTo>
                    <a:pt x="3" y="1662"/>
                  </a:lnTo>
                  <a:lnTo>
                    <a:pt x="0" y="1559"/>
                  </a:lnTo>
                  <a:lnTo>
                    <a:pt x="3" y="1458"/>
                  </a:lnTo>
                  <a:lnTo>
                    <a:pt x="13" y="1356"/>
                  </a:lnTo>
                  <a:lnTo>
                    <a:pt x="30" y="1259"/>
                  </a:lnTo>
                  <a:lnTo>
                    <a:pt x="52" y="1162"/>
                  </a:lnTo>
                  <a:lnTo>
                    <a:pt x="80" y="1067"/>
                  </a:lnTo>
                  <a:lnTo>
                    <a:pt x="114" y="976"/>
                  </a:lnTo>
                  <a:lnTo>
                    <a:pt x="154" y="887"/>
                  </a:lnTo>
                  <a:lnTo>
                    <a:pt x="198" y="801"/>
                  </a:lnTo>
                  <a:lnTo>
                    <a:pt x="249" y="718"/>
                  </a:lnTo>
                  <a:lnTo>
                    <a:pt x="303" y="639"/>
                  </a:lnTo>
                  <a:lnTo>
                    <a:pt x="363" y="563"/>
                  </a:lnTo>
                  <a:lnTo>
                    <a:pt x="427" y="492"/>
                  </a:lnTo>
                  <a:lnTo>
                    <a:pt x="494" y="424"/>
                  </a:lnTo>
                  <a:lnTo>
                    <a:pt x="566" y="360"/>
                  </a:lnTo>
                  <a:lnTo>
                    <a:pt x="642" y="301"/>
                  </a:lnTo>
                  <a:lnTo>
                    <a:pt x="722" y="246"/>
                  </a:lnTo>
                  <a:lnTo>
                    <a:pt x="805" y="197"/>
                  </a:lnTo>
                  <a:lnTo>
                    <a:pt x="892" y="152"/>
                  </a:lnTo>
                  <a:lnTo>
                    <a:pt x="981" y="113"/>
                  </a:lnTo>
                  <a:lnTo>
                    <a:pt x="1073" y="79"/>
                  </a:lnTo>
                  <a:lnTo>
                    <a:pt x="1167" y="51"/>
                  </a:lnTo>
                  <a:lnTo>
                    <a:pt x="1265" y="29"/>
                  </a:lnTo>
                  <a:lnTo>
                    <a:pt x="1364" y="13"/>
                  </a:lnTo>
                  <a:lnTo>
                    <a:pt x="1465" y="3"/>
                  </a:lnTo>
                  <a:lnTo>
                    <a:pt x="1568" y="0"/>
                  </a:lnTo>
                  <a:close/>
                </a:path>
              </a:pathLst>
            </a:cu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sp>
          <p:nvSpPr>
            <p:cNvPr id="91" name="Rectangle 12"/>
            <p:cNvSpPr>
              <a:spLocks noChangeArrowheads="1"/>
            </p:cNvSpPr>
            <p:nvPr/>
          </p:nvSpPr>
          <p:spPr bwMode="auto">
            <a:xfrm>
              <a:off x="9779001" y="3148013"/>
              <a:ext cx="88900" cy="171450"/>
            </a:xfrm>
            <a:prstGeom prst="rect">
              <a:avLst/>
            </a:pr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sp>
          <p:nvSpPr>
            <p:cNvPr id="92" name="Rectangle 13"/>
            <p:cNvSpPr>
              <a:spLocks noChangeArrowheads="1"/>
            </p:cNvSpPr>
            <p:nvPr/>
          </p:nvSpPr>
          <p:spPr bwMode="auto">
            <a:xfrm>
              <a:off x="9899651" y="3076575"/>
              <a:ext cx="90488" cy="242888"/>
            </a:xfrm>
            <a:prstGeom prst="rect">
              <a:avLst/>
            </a:pr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sp>
          <p:nvSpPr>
            <p:cNvPr id="93" name="Rectangle 14"/>
            <p:cNvSpPr>
              <a:spLocks noChangeArrowheads="1"/>
            </p:cNvSpPr>
            <p:nvPr/>
          </p:nvSpPr>
          <p:spPr bwMode="auto">
            <a:xfrm>
              <a:off x="10025063" y="3006725"/>
              <a:ext cx="88900" cy="312738"/>
            </a:xfrm>
            <a:prstGeom prst="rect">
              <a:avLst/>
            </a:pr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grpSp>
      <p:grpSp>
        <p:nvGrpSpPr>
          <p:cNvPr id="104" name="Group 8"/>
          <p:cNvGrpSpPr/>
          <p:nvPr/>
        </p:nvGrpSpPr>
        <p:grpSpPr>
          <a:xfrm>
            <a:off x="212784" y="1286439"/>
            <a:ext cx="632574" cy="617977"/>
            <a:chOff x="967351" y="1069567"/>
            <a:chExt cx="1254657" cy="1252274"/>
          </a:xfrm>
        </p:grpSpPr>
        <p:sp>
          <p:nvSpPr>
            <p:cNvPr id="105" name="Content Placeholder 5"/>
            <p:cNvSpPr txBox="1">
              <a:spLocks/>
            </p:cNvSpPr>
            <p:nvPr/>
          </p:nvSpPr>
          <p:spPr>
            <a:xfrm>
              <a:off x="967513" y="1069567"/>
              <a:ext cx="1254495" cy="1252274"/>
            </a:xfrm>
            <a:prstGeom prst="ellipse">
              <a:avLst/>
            </a:prstGeom>
            <a:gradFill>
              <a:gsLst>
                <a:gs pos="27000">
                  <a:schemeClr val="accent1"/>
                </a:gs>
                <a:gs pos="100000">
                  <a:schemeClr val="tx2">
                    <a:lumMod val="60000"/>
                    <a:lumOff val="40000"/>
                  </a:schemeClr>
                </a:gs>
              </a:gsLst>
              <a:lin ang="3600000" scaled="0"/>
            </a:gradFill>
            <a:ln w="25400"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noAutofit/>
            </a:bodyPr>
            <a:lstStyle>
              <a:defPPr>
                <a:defRPr lang="en-US"/>
              </a:defPPr>
              <a:lvl1pPr defTabSz="610860">
                <a:defRPr>
                  <a:latin typeface="Arial" pitchFamily="34" charset="0"/>
                  <a:cs typeface="Arial" pitchFamily="34" charset="0"/>
                </a:defRPr>
              </a:lvl1pPr>
            </a:lstStyle>
            <a:p>
              <a:pPr lvl="1"/>
              <a:endParaRPr lang="en-US" sz="1200" dirty="0">
                <a:latin typeface="MS PGothic" charset="-128"/>
                <a:ea typeface="MS PGothic" charset="-128"/>
                <a:cs typeface="MS PGothic" charset="-128"/>
              </a:endParaRPr>
            </a:p>
          </p:txBody>
        </p:sp>
        <p:pic>
          <p:nvPicPr>
            <p:cNvPr id="108" name="Picture 106" descr="\\psf\Host\Volumes\EP File Share\_Touch\C12699_Inphi Messaging Framework Project\Development\T3504\Artwork\Round 3\iStock_000005664283Medium_gray_25.png"/>
            <p:cNvPicPr>
              <a:picLocks noChangeAspect="1" noChangeArrowheads="1"/>
            </p:cNvPicPr>
            <p:nvPr/>
          </p:nvPicPr>
          <p:blipFill rotWithShape="1">
            <a:blip r:embed="rId8" cstate="email">
              <a:extLst>
                <a:ext uri="{28A0092B-C50C-407E-A947-70E740481C1C}">
                  <a14:useLocalDpi xmlns:a14="http://schemas.microsoft.com/office/drawing/2010/main"/>
                </a:ext>
              </a:extLst>
            </a:blip>
            <a:stretch/>
          </p:blipFill>
          <p:spPr bwMode="auto">
            <a:xfrm>
              <a:off x="967351" y="1069567"/>
              <a:ext cx="1254657" cy="1252274"/>
            </a:xfrm>
            <a:prstGeom prst="ellipse">
              <a:avLst/>
            </a:prstGeom>
            <a:noFill/>
            <a:ln>
              <a:noFill/>
            </a:ln>
            <a:extLst>
              <a:ext uri="{909E8E84-426E-40dd-AFC4-6F175D3DCCD1}">
                <a14:hiddenFill xmlns:a14="http://schemas.microsoft.com/office/drawing/2010/main" xmlns="">
                  <a:solidFill>
                    <a:srgbClr val="FFFFFF"/>
                  </a:solidFill>
                </a14:hiddenFill>
              </a:ext>
            </a:extLst>
          </p:spPr>
        </p:pic>
      </p:grpSp>
      <p:grpSp>
        <p:nvGrpSpPr>
          <p:cNvPr id="109" name="Group 209"/>
          <p:cNvGrpSpPr>
            <a:grpSpLocks noChangeAspect="1"/>
          </p:cNvGrpSpPr>
          <p:nvPr/>
        </p:nvGrpSpPr>
        <p:grpSpPr>
          <a:xfrm>
            <a:off x="259456" y="1320700"/>
            <a:ext cx="607949" cy="550867"/>
            <a:chOff x="9396413" y="2708275"/>
            <a:chExt cx="717550" cy="619125"/>
          </a:xfrm>
          <a:effectLst>
            <a:glow rad="228600">
              <a:schemeClr val="accent1">
                <a:satMod val="175000"/>
                <a:alpha val="40000"/>
              </a:schemeClr>
            </a:glow>
          </a:effectLst>
        </p:grpSpPr>
        <p:sp>
          <p:nvSpPr>
            <p:cNvPr id="110" name="Freeform 11"/>
            <p:cNvSpPr>
              <a:spLocks noEditPoints="1"/>
            </p:cNvSpPr>
            <p:nvPr/>
          </p:nvSpPr>
          <p:spPr bwMode="auto">
            <a:xfrm>
              <a:off x="9396413" y="2708275"/>
              <a:ext cx="620713" cy="619125"/>
            </a:xfrm>
            <a:custGeom>
              <a:avLst/>
              <a:gdLst>
                <a:gd name="T0" fmla="*/ 1101 w 3125"/>
                <a:gd name="T1" fmla="*/ 2549 h 3120"/>
                <a:gd name="T2" fmla="*/ 1293 w 3125"/>
                <a:gd name="T3" fmla="*/ 2809 h 3120"/>
                <a:gd name="T4" fmla="*/ 985 w 3125"/>
                <a:gd name="T5" fmla="*/ 2261 h 3120"/>
                <a:gd name="T6" fmla="*/ 672 w 3125"/>
                <a:gd name="T7" fmla="*/ 2512 h 3120"/>
                <a:gd name="T8" fmla="*/ 1013 w 3125"/>
                <a:gd name="T9" fmla="*/ 2742 h 3120"/>
                <a:gd name="T10" fmla="*/ 936 w 3125"/>
                <a:gd name="T11" fmla="*/ 2506 h 3120"/>
                <a:gd name="T12" fmla="*/ 888 w 3125"/>
                <a:gd name="T13" fmla="*/ 1624 h 3120"/>
                <a:gd name="T14" fmla="*/ 951 w 3125"/>
                <a:gd name="T15" fmla="*/ 2133 h 3120"/>
                <a:gd name="T16" fmla="*/ 266 w 3125"/>
                <a:gd name="T17" fmla="*/ 1714 h 3120"/>
                <a:gd name="T18" fmla="*/ 391 w 3125"/>
                <a:gd name="T19" fmla="*/ 2133 h 3120"/>
                <a:gd name="T20" fmla="*/ 763 w 3125"/>
                <a:gd name="T21" fmla="*/ 1731 h 3120"/>
                <a:gd name="T22" fmla="*/ 2354 w 3125"/>
                <a:gd name="T23" fmla="*/ 1182 h 3120"/>
                <a:gd name="T24" fmla="*/ 2870 w 3125"/>
                <a:gd name="T25" fmla="*/ 1406 h 3120"/>
                <a:gd name="T26" fmla="*/ 2745 w 3125"/>
                <a:gd name="T27" fmla="*/ 987 h 3120"/>
                <a:gd name="T28" fmla="*/ 2244 w 3125"/>
                <a:gd name="T29" fmla="*/ 1389 h 3120"/>
                <a:gd name="T30" fmla="*/ 1632 w 3125"/>
                <a:gd name="T31" fmla="*/ 987 h 3120"/>
                <a:gd name="T32" fmla="*/ 892 w 3125"/>
                <a:gd name="T33" fmla="*/ 1389 h 3120"/>
                <a:gd name="T34" fmla="*/ 391 w 3125"/>
                <a:gd name="T35" fmla="*/ 987 h 3120"/>
                <a:gd name="T36" fmla="*/ 266 w 3125"/>
                <a:gd name="T37" fmla="*/ 1406 h 3120"/>
                <a:gd name="T38" fmla="*/ 783 w 3125"/>
                <a:gd name="T39" fmla="*/ 1182 h 3120"/>
                <a:gd name="T40" fmla="*/ 2089 w 3125"/>
                <a:gd name="T41" fmla="*/ 406 h 3120"/>
                <a:gd name="T42" fmla="*/ 2261 w 3125"/>
                <a:gd name="T43" fmla="*/ 773 h 3120"/>
                <a:gd name="T44" fmla="*/ 2522 w 3125"/>
                <a:gd name="T45" fmla="*/ 666 h 3120"/>
                <a:gd name="T46" fmla="*/ 2198 w 3125"/>
                <a:gd name="T47" fmla="*/ 416 h 3120"/>
                <a:gd name="T48" fmla="*/ 939 w 3125"/>
                <a:gd name="T49" fmla="*/ 416 h 3120"/>
                <a:gd name="T50" fmla="*/ 615 w 3125"/>
                <a:gd name="T51" fmla="*/ 666 h 3120"/>
                <a:gd name="T52" fmla="*/ 874 w 3125"/>
                <a:gd name="T53" fmla="*/ 773 h 3120"/>
                <a:gd name="T54" fmla="*/ 1047 w 3125"/>
                <a:gd name="T55" fmla="*/ 406 h 3120"/>
                <a:gd name="T56" fmla="*/ 2126 w 3125"/>
                <a:gd name="T57" fmla="*/ 781 h 3120"/>
                <a:gd name="T58" fmla="*/ 1963 w 3125"/>
                <a:gd name="T59" fmla="*/ 452 h 3120"/>
                <a:gd name="T60" fmla="*/ 1717 w 3125"/>
                <a:gd name="T61" fmla="*/ 264 h 3120"/>
                <a:gd name="T62" fmla="*/ 1293 w 3125"/>
                <a:gd name="T63" fmla="*/ 311 h 3120"/>
                <a:gd name="T64" fmla="*/ 1101 w 3125"/>
                <a:gd name="T65" fmla="*/ 571 h 3120"/>
                <a:gd name="T66" fmla="*/ 1505 w 3125"/>
                <a:gd name="T67" fmla="*/ 859 h 3120"/>
                <a:gd name="T68" fmla="*/ 1874 w 3125"/>
                <a:gd name="T69" fmla="*/ 30 h 3120"/>
                <a:gd name="T70" fmla="*/ 2337 w 3125"/>
                <a:gd name="T71" fmla="*/ 200 h 3120"/>
                <a:gd name="T72" fmla="*/ 2718 w 3125"/>
                <a:gd name="T73" fmla="*/ 501 h 3120"/>
                <a:gd name="T74" fmla="*/ 2989 w 3125"/>
                <a:gd name="T75" fmla="*/ 902 h 3120"/>
                <a:gd name="T76" fmla="*/ 3125 w 3125"/>
                <a:gd name="T77" fmla="*/ 1380 h 3120"/>
                <a:gd name="T78" fmla="*/ 2876 w 3125"/>
                <a:gd name="T79" fmla="*/ 1624 h 3120"/>
                <a:gd name="T80" fmla="*/ 2328 w 3125"/>
                <a:gd name="T81" fmla="*/ 2085 h 3120"/>
                <a:gd name="T82" fmla="*/ 2248 w 3125"/>
                <a:gd name="T83" fmla="*/ 1624 h 3120"/>
                <a:gd name="T84" fmla="*/ 1632 w 3125"/>
                <a:gd name="T85" fmla="*/ 2261 h 3120"/>
                <a:gd name="T86" fmla="*/ 1723 w 3125"/>
                <a:gd name="T87" fmla="*/ 3112 h 3120"/>
                <a:gd name="T88" fmla="*/ 1265 w 3125"/>
                <a:gd name="T89" fmla="*/ 3091 h 3120"/>
                <a:gd name="T90" fmla="*/ 805 w 3125"/>
                <a:gd name="T91" fmla="*/ 2923 h 3120"/>
                <a:gd name="T92" fmla="*/ 427 w 3125"/>
                <a:gd name="T93" fmla="*/ 2628 h 3120"/>
                <a:gd name="T94" fmla="*/ 154 w 3125"/>
                <a:gd name="T95" fmla="*/ 2233 h 3120"/>
                <a:gd name="T96" fmla="*/ 13 w 3125"/>
                <a:gd name="T97" fmla="*/ 1764 h 3120"/>
                <a:gd name="T98" fmla="*/ 30 w 3125"/>
                <a:gd name="T99" fmla="*/ 1259 h 3120"/>
                <a:gd name="T100" fmla="*/ 198 w 3125"/>
                <a:gd name="T101" fmla="*/ 801 h 3120"/>
                <a:gd name="T102" fmla="*/ 494 w 3125"/>
                <a:gd name="T103" fmla="*/ 424 h 3120"/>
                <a:gd name="T104" fmla="*/ 892 w 3125"/>
                <a:gd name="T105" fmla="*/ 152 h 3120"/>
                <a:gd name="T106" fmla="*/ 1364 w 3125"/>
                <a:gd name="T107" fmla="*/ 13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25" h="3120">
                  <a:moveTo>
                    <a:pt x="985" y="2261"/>
                  </a:moveTo>
                  <a:lnTo>
                    <a:pt x="1010" y="2339"/>
                  </a:lnTo>
                  <a:lnTo>
                    <a:pt x="1038" y="2413"/>
                  </a:lnTo>
                  <a:lnTo>
                    <a:pt x="1069" y="2483"/>
                  </a:lnTo>
                  <a:lnTo>
                    <a:pt x="1101" y="2549"/>
                  </a:lnTo>
                  <a:lnTo>
                    <a:pt x="1136" y="2611"/>
                  </a:lnTo>
                  <a:lnTo>
                    <a:pt x="1173" y="2668"/>
                  </a:lnTo>
                  <a:lnTo>
                    <a:pt x="1212" y="2720"/>
                  </a:lnTo>
                  <a:lnTo>
                    <a:pt x="1251" y="2767"/>
                  </a:lnTo>
                  <a:lnTo>
                    <a:pt x="1293" y="2809"/>
                  </a:lnTo>
                  <a:lnTo>
                    <a:pt x="1336" y="2844"/>
                  </a:lnTo>
                  <a:lnTo>
                    <a:pt x="1419" y="2856"/>
                  </a:lnTo>
                  <a:lnTo>
                    <a:pt x="1505" y="2863"/>
                  </a:lnTo>
                  <a:lnTo>
                    <a:pt x="1505" y="2261"/>
                  </a:lnTo>
                  <a:lnTo>
                    <a:pt x="985" y="2261"/>
                  </a:lnTo>
                  <a:close/>
                  <a:moveTo>
                    <a:pt x="463" y="2261"/>
                  </a:moveTo>
                  <a:lnTo>
                    <a:pt x="510" y="2328"/>
                  </a:lnTo>
                  <a:lnTo>
                    <a:pt x="559" y="2393"/>
                  </a:lnTo>
                  <a:lnTo>
                    <a:pt x="615" y="2454"/>
                  </a:lnTo>
                  <a:lnTo>
                    <a:pt x="672" y="2512"/>
                  </a:lnTo>
                  <a:lnTo>
                    <a:pt x="734" y="2566"/>
                  </a:lnTo>
                  <a:lnTo>
                    <a:pt x="799" y="2616"/>
                  </a:lnTo>
                  <a:lnTo>
                    <a:pt x="868" y="2662"/>
                  </a:lnTo>
                  <a:lnTo>
                    <a:pt x="939" y="2704"/>
                  </a:lnTo>
                  <a:lnTo>
                    <a:pt x="1013" y="2742"/>
                  </a:lnTo>
                  <a:lnTo>
                    <a:pt x="1089" y="2775"/>
                  </a:lnTo>
                  <a:lnTo>
                    <a:pt x="1047" y="2714"/>
                  </a:lnTo>
                  <a:lnTo>
                    <a:pt x="1007" y="2649"/>
                  </a:lnTo>
                  <a:lnTo>
                    <a:pt x="971" y="2580"/>
                  </a:lnTo>
                  <a:lnTo>
                    <a:pt x="936" y="2506"/>
                  </a:lnTo>
                  <a:lnTo>
                    <a:pt x="904" y="2428"/>
                  </a:lnTo>
                  <a:lnTo>
                    <a:pt x="874" y="2347"/>
                  </a:lnTo>
                  <a:lnTo>
                    <a:pt x="849" y="2261"/>
                  </a:lnTo>
                  <a:lnTo>
                    <a:pt x="463" y="2261"/>
                  </a:lnTo>
                  <a:close/>
                  <a:moveTo>
                    <a:pt x="888" y="1624"/>
                  </a:moveTo>
                  <a:lnTo>
                    <a:pt x="892" y="1731"/>
                  </a:lnTo>
                  <a:lnTo>
                    <a:pt x="901" y="1836"/>
                  </a:lnTo>
                  <a:lnTo>
                    <a:pt x="913" y="1938"/>
                  </a:lnTo>
                  <a:lnTo>
                    <a:pt x="930" y="2037"/>
                  </a:lnTo>
                  <a:lnTo>
                    <a:pt x="951" y="2133"/>
                  </a:lnTo>
                  <a:lnTo>
                    <a:pt x="1505" y="2133"/>
                  </a:lnTo>
                  <a:lnTo>
                    <a:pt x="1505" y="1624"/>
                  </a:lnTo>
                  <a:lnTo>
                    <a:pt x="888" y="1624"/>
                  </a:lnTo>
                  <a:close/>
                  <a:moveTo>
                    <a:pt x="260" y="1624"/>
                  </a:moveTo>
                  <a:lnTo>
                    <a:pt x="266" y="1714"/>
                  </a:lnTo>
                  <a:lnTo>
                    <a:pt x="281" y="1802"/>
                  </a:lnTo>
                  <a:lnTo>
                    <a:pt x="300" y="1889"/>
                  </a:lnTo>
                  <a:lnTo>
                    <a:pt x="325" y="1973"/>
                  </a:lnTo>
                  <a:lnTo>
                    <a:pt x="355" y="2054"/>
                  </a:lnTo>
                  <a:lnTo>
                    <a:pt x="391" y="2133"/>
                  </a:lnTo>
                  <a:lnTo>
                    <a:pt x="817" y="2133"/>
                  </a:lnTo>
                  <a:lnTo>
                    <a:pt x="798" y="2037"/>
                  </a:lnTo>
                  <a:lnTo>
                    <a:pt x="783" y="1938"/>
                  </a:lnTo>
                  <a:lnTo>
                    <a:pt x="772" y="1836"/>
                  </a:lnTo>
                  <a:lnTo>
                    <a:pt x="763" y="1731"/>
                  </a:lnTo>
                  <a:lnTo>
                    <a:pt x="759" y="1624"/>
                  </a:lnTo>
                  <a:lnTo>
                    <a:pt x="260" y="1624"/>
                  </a:lnTo>
                  <a:close/>
                  <a:moveTo>
                    <a:pt x="2319" y="987"/>
                  </a:moveTo>
                  <a:lnTo>
                    <a:pt x="2338" y="1083"/>
                  </a:lnTo>
                  <a:lnTo>
                    <a:pt x="2354" y="1182"/>
                  </a:lnTo>
                  <a:lnTo>
                    <a:pt x="2365" y="1284"/>
                  </a:lnTo>
                  <a:lnTo>
                    <a:pt x="2372" y="1389"/>
                  </a:lnTo>
                  <a:lnTo>
                    <a:pt x="2377" y="1496"/>
                  </a:lnTo>
                  <a:lnTo>
                    <a:pt x="2876" y="1496"/>
                  </a:lnTo>
                  <a:lnTo>
                    <a:pt x="2870" y="1406"/>
                  </a:lnTo>
                  <a:lnTo>
                    <a:pt x="2855" y="1318"/>
                  </a:lnTo>
                  <a:lnTo>
                    <a:pt x="2837" y="1231"/>
                  </a:lnTo>
                  <a:lnTo>
                    <a:pt x="2811" y="1147"/>
                  </a:lnTo>
                  <a:lnTo>
                    <a:pt x="2780" y="1066"/>
                  </a:lnTo>
                  <a:lnTo>
                    <a:pt x="2745" y="987"/>
                  </a:lnTo>
                  <a:lnTo>
                    <a:pt x="2319" y="987"/>
                  </a:lnTo>
                  <a:close/>
                  <a:moveTo>
                    <a:pt x="1632" y="987"/>
                  </a:moveTo>
                  <a:lnTo>
                    <a:pt x="1632" y="1496"/>
                  </a:lnTo>
                  <a:lnTo>
                    <a:pt x="2248" y="1496"/>
                  </a:lnTo>
                  <a:lnTo>
                    <a:pt x="2244" y="1389"/>
                  </a:lnTo>
                  <a:lnTo>
                    <a:pt x="2235" y="1284"/>
                  </a:lnTo>
                  <a:lnTo>
                    <a:pt x="2223" y="1182"/>
                  </a:lnTo>
                  <a:lnTo>
                    <a:pt x="2206" y="1083"/>
                  </a:lnTo>
                  <a:lnTo>
                    <a:pt x="2185" y="987"/>
                  </a:lnTo>
                  <a:lnTo>
                    <a:pt x="1632" y="987"/>
                  </a:lnTo>
                  <a:close/>
                  <a:moveTo>
                    <a:pt x="951" y="987"/>
                  </a:moveTo>
                  <a:lnTo>
                    <a:pt x="930" y="1083"/>
                  </a:lnTo>
                  <a:lnTo>
                    <a:pt x="913" y="1182"/>
                  </a:lnTo>
                  <a:lnTo>
                    <a:pt x="901" y="1284"/>
                  </a:lnTo>
                  <a:lnTo>
                    <a:pt x="892" y="1389"/>
                  </a:lnTo>
                  <a:lnTo>
                    <a:pt x="888" y="1496"/>
                  </a:lnTo>
                  <a:lnTo>
                    <a:pt x="1505" y="1496"/>
                  </a:lnTo>
                  <a:lnTo>
                    <a:pt x="1505" y="987"/>
                  </a:lnTo>
                  <a:lnTo>
                    <a:pt x="951" y="987"/>
                  </a:lnTo>
                  <a:close/>
                  <a:moveTo>
                    <a:pt x="391" y="987"/>
                  </a:moveTo>
                  <a:lnTo>
                    <a:pt x="355" y="1066"/>
                  </a:lnTo>
                  <a:lnTo>
                    <a:pt x="325" y="1147"/>
                  </a:lnTo>
                  <a:lnTo>
                    <a:pt x="300" y="1231"/>
                  </a:lnTo>
                  <a:lnTo>
                    <a:pt x="281" y="1318"/>
                  </a:lnTo>
                  <a:lnTo>
                    <a:pt x="266" y="1406"/>
                  </a:lnTo>
                  <a:lnTo>
                    <a:pt x="260" y="1496"/>
                  </a:lnTo>
                  <a:lnTo>
                    <a:pt x="759" y="1496"/>
                  </a:lnTo>
                  <a:lnTo>
                    <a:pt x="763" y="1389"/>
                  </a:lnTo>
                  <a:lnTo>
                    <a:pt x="772" y="1284"/>
                  </a:lnTo>
                  <a:lnTo>
                    <a:pt x="783" y="1182"/>
                  </a:lnTo>
                  <a:lnTo>
                    <a:pt x="798" y="1083"/>
                  </a:lnTo>
                  <a:lnTo>
                    <a:pt x="817" y="987"/>
                  </a:lnTo>
                  <a:lnTo>
                    <a:pt x="391" y="987"/>
                  </a:lnTo>
                  <a:close/>
                  <a:moveTo>
                    <a:pt x="2047" y="345"/>
                  </a:moveTo>
                  <a:lnTo>
                    <a:pt x="2089" y="406"/>
                  </a:lnTo>
                  <a:lnTo>
                    <a:pt x="2129" y="471"/>
                  </a:lnTo>
                  <a:lnTo>
                    <a:pt x="2166" y="540"/>
                  </a:lnTo>
                  <a:lnTo>
                    <a:pt x="2200" y="614"/>
                  </a:lnTo>
                  <a:lnTo>
                    <a:pt x="2232" y="692"/>
                  </a:lnTo>
                  <a:lnTo>
                    <a:pt x="2261" y="773"/>
                  </a:lnTo>
                  <a:lnTo>
                    <a:pt x="2287" y="859"/>
                  </a:lnTo>
                  <a:lnTo>
                    <a:pt x="2673" y="859"/>
                  </a:lnTo>
                  <a:lnTo>
                    <a:pt x="2627" y="792"/>
                  </a:lnTo>
                  <a:lnTo>
                    <a:pt x="2576" y="727"/>
                  </a:lnTo>
                  <a:lnTo>
                    <a:pt x="2522" y="666"/>
                  </a:lnTo>
                  <a:lnTo>
                    <a:pt x="2464" y="608"/>
                  </a:lnTo>
                  <a:lnTo>
                    <a:pt x="2402" y="554"/>
                  </a:lnTo>
                  <a:lnTo>
                    <a:pt x="2337" y="504"/>
                  </a:lnTo>
                  <a:lnTo>
                    <a:pt x="2268" y="458"/>
                  </a:lnTo>
                  <a:lnTo>
                    <a:pt x="2198" y="416"/>
                  </a:lnTo>
                  <a:lnTo>
                    <a:pt x="2124" y="378"/>
                  </a:lnTo>
                  <a:lnTo>
                    <a:pt x="2047" y="345"/>
                  </a:lnTo>
                  <a:close/>
                  <a:moveTo>
                    <a:pt x="1089" y="345"/>
                  </a:moveTo>
                  <a:lnTo>
                    <a:pt x="1013" y="378"/>
                  </a:lnTo>
                  <a:lnTo>
                    <a:pt x="939" y="416"/>
                  </a:lnTo>
                  <a:lnTo>
                    <a:pt x="868" y="458"/>
                  </a:lnTo>
                  <a:lnTo>
                    <a:pt x="799" y="504"/>
                  </a:lnTo>
                  <a:lnTo>
                    <a:pt x="734" y="554"/>
                  </a:lnTo>
                  <a:lnTo>
                    <a:pt x="672" y="608"/>
                  </a:lnTo>
                  <a:lnTo>
                    <a:pt x="615" y="666"/>
                  </a:lnTo>
                  <a:lnTo>
                    <a:pt x="559" y="727"/>
                  </a:lnTo>
                  <a:lnTo>
                    <a:pt x="510" y="792"/>
                  </a:lnTo>
                  <a:lnTo>
                    <a:pt x="463" y="859"/>
                  </a:lnTo>
                  <a:lnTo>
                    <a:pt x="849" y="859"/>
                  </a:lnTo>
                  <a:lnTo>
                    <a:pt x="874" y="773"/>
                  </a:lnTo>
                  <a:lnTo>
                    <a:pt x="904" y="692"/>
                  </a:lnTo>
                  <a:lnTo>
                    <a:pt x="936" y="614"/>
                  </a:lnTo>
                  <a:lnTo>
                    <a:pt x="971" y="540"/>
                  </a:lnTo>
                  <a:lnTo>
                    <a:pt x="1007" y="471"/>
                  </a:lnTo>
                  <a:lnTo>
                    <a:pt x="1047" y="406"/>
                  </a:lnTo>
                  <a:lnTo>
                    <a:pt x="1089" y="345"/>
                  </a:lnTo>
                  <a:close/>
                  <a:moveTo>
                    <a:pt x="1632" y="257"/>
                  </a:moveTo>
                  <a:lnTo>
                    <a:pt x="1632" y="859"/>
                  </a:lnTo>
                  <a:lnTo>
                    <a:pt x="2151" y="859"/>
                  </a:lnTo>
                  <a:lnTo>
                    <a:pt x="2126" y="781"/>
                  </a:lnTo>
                  <a:lnTo>
                    <a:pt x="2098" y="707"/>
                  </a:lnTo>
                  <a:lnTo>
                    <a:pt x="2067" y="637"/>
                  </a:lnTo>
                  <a:lnTo>
                    <a:pt x="2035" y="571"/>
                  </a:lnTo>
                  <a:lnTo>
                    <a:pt x="2000" y="509"/>
                  </a:lnTo>
                  <a:lnTo>
                    <a:pt x="1963" y="452"/>
                  </a:lnTo>
                  <a:lnTo>
                    <a:pt x="1925" y="400"/>
                  </a:lnTo>
                  <a:lnTo>
                    <a:pt x="1885" y="353"/>
                  </a:lnTo>
                  <a:lnTo>
                    <a:pt x="1843" y="311"/>
                  </a:lnTo>
                  <a:lnTo>
                    <a:pt x="1800" y="276"/>
                  </a:lnTo>
                  <a:lnTo>
                    <a:pt x="1717" y="264"/>
                  </a:lnTo>
                  <a:lnTo>
                    <a:pt x="1632" y="257"/>
                  </a:lnTo>
                  <a:close/>
                  <a:moveTo>
                    <a:pt x="1505" y="257"/>
                  </a:moveTo>
                  <a:lnTo>
                    <a:pt x="1419" y="264"/>
                  </a:lnTo>
                  <a:lnTo>
                    <a:pt x="1336" y="276"/>
                  </a:lnTo>
                  <a:lnTo>
                    <a:pt x="1293" y="311"/>
                  </a:lnTo>
                  <a:lnTo>
                    <a:pt x="1251" y="353"/>
                  </a:lnTo>
                  <a:lnTo>
                    <a:pt x="1212" y="400"/>
                  </a:lnTo>
                  <a:lnTo>
                    <a:pt x="1173" y="452"/>
                  </a:lnTo>
                  <a:lnTo>
                    <a:pt x="1136" y="509"/>
                  </a:lnTo>
                  <a:lnTo>
                    <a:pt x="1101" y="571"/>
                  </a:lnTo>
                  <a:lnTo>
                    <a:pt x="1069" y="637"/>
                  </a:lnTo>
                  <a:lnTo>
                    <a:pt x="1038" y="707"/>
                  </a:lnTo>
                  <a:lnTo>
                    <a:pt x="1010" y="781"/>
                  </a:lnTo>
                  <a:lnTo>
                    <a:pt x="985" y="859"/>
                  </a:lnTo>
                  <a:lnTo>
                    <a:pt x="1505" y="859"/>
                  </a:lnTo>
                  <a:lnTo>
                    <a:pt x="1505" y="257"/>
                  </a:lnTo>
                  <a:close/>
                  <a:moveTo>
                    <a:pt x="1568" y="0"/>
                  </a:moveTo>
                  <a:lnTo>
                    <a:pt x="1671" y="3"/>
                  </a:lnTo>
                  <a:lnTo>
                    <a:pt x="1774" y="13"/>
                  </a:lnTo>
                  <a:lnTo>
                    <a:pt x="1874" y="30"/>
                  </a:lnTo>
                  <a:lnTo>
                    <a:pt x="1972" y="52"/>
                  </a:lnTo>
                  <a:lnTo>
                    <a:pt x="2067" y="80"/>
                  </a:lnTo>
                  <a:lnTo>
                    <a:pt x="2160" y="116"/>
                  </a:lnTo>
                  <a:lnTo>
                    <a:pt x="2251" y="155"/>
                  </a:lnTo>
                  <a:lnTo>
                    <a:pt x="2337" y="200"/>
                  </a:lnTo>
                  <a:lnTo>
                    <a:pt x="2421" y="251"/>
                  </a:lnTo>
                  <a:lnTo>
                    <a:pt x="2501" y="307"/>
                  </a:lnTo>
                  <a:lnTo>
                    <a:pt x="2577" y="366"/>
                  </a:lnTo>
                  <a:lnTo>
                    <a:pt x="2650" y="431"/>
                  </a:lnTo>
                  <a:lnTo>
                    <a:pt x="2718" y="501"/>
                  </a:lnTo>
                  <a:lnTo>
                    <a:pt x="2781" y="573"/>
                  </a:lnTo>
                  <a:lnTo>
                    <a:pt x="2841" y="650"/>
                  </a:lnTo>
                  <a:lnTo>
                    <a:pt x="2895" y="732"/>
                  </a:lnTo>
                  <a:lnTo>
                    <a:pt x="2945" y="815"/>
                  </a:lnTo>
                  <a:lnTo>
                    <a:pt x="2989" y="902"/>
                  </a:lnTo>
                  <a:lnTo>
                    <a:pt x="3028" y="992"/>
                  </a:lnTo>
                  <a:lnTo>
                    <a:pt x="3062" y="1086"/>
                  </a:lnTo>
                  <a:lnTo>
                    <a:pt x="3089" y="1182"/>
                  </a:lnTo>
                  <a:lnTo>
                    <a:pt x="3111" y="1279"/>
                  </a:lnTo>
                  <a:lnTo>
                    <a:pt x="3125" y="1380"/>
                  </a:lnTo>
                  <a:lnTo>
                    <a:pt x="3040" y="1380"/>
                  </a:lnTo>
                  <a:lnTo>
                    <a:pt x="3040" y="1733"/>
                  </a:lnTo>
                  <a:lnTo>
                    <a:pt x="2865" y="1733"/>
                  </a:lnTo>
                  <a:lnTo>
                    <a:pt x="2872" y="1679"/>
                  </a:lnTo>
                  <a:lnTo>
                    <a:pt x="2876" y="1624"/>
                  </a:lnTo>
                  <a:lnTo>
                    <a:pt x="2377" y="1624"/>
                  </a:lnTo>
                  <a:lnTo>
                    <a:pt x="2372" y="1744"/>
                  </a:lnTo>
                  <a:lnTo>
                    <a:pt x="2362" y="1861"/>
                  </a:lnTo>
                  <a:lnTo>
                    <a:pt x="2347" y="1975"/>
                  </a:lnTo>
                  <a:lnTo>
                    <a:pt x="2328" y="2085"/>
                  </a:lnTo>
                  <a:lnTo>
                    <a:pt x="2195" y="2085"/>
                  </a:lnTo>
                  <a:lnTo>
                    <a:pt x="2216" y="1975"/>
                  </a:lnTo>
                  <a:lnTo>
                    <a:pt x="2232" y="1861"/>
                  </a:lnTo>
                  <a:lnTo>
                    <a:pt x="2243" y="1744"/>
                  </a:lnTo>
                  <a:lnTo>
                    <a:pt x="2248" y="1624"/>
                  </a:lnTo>
                  <a:lnTo>
                    <a:pt x="1632" y="1624"/>
                  </a:lnTo>
                  <a:lnTo>
                    <a:pt x="1632" y="2133"/>
                  </a:lnTo>
                  <a:lnTo>
                    <a:pt x="1800" y="2133"/>
                  </a:lnTo>
                  <a:lnTo>
                    <a:pt x="1800" y="2261"/>
                  </a:lnTo>
                  <a:lnTo>
                    <a:pt x="1632" y="2261"/>
                  </a:lnTo>
                  <a:lnTo>
                    <a:pt x="1632" y="2863"/>
                  </a:lnTo>
                  <a:lnTo>
                    <a:pt x="1717" y="2856"/>
                  </a:lnTo>
                  <a:lnTo>
                    <a:pt x="1800" y="2844"/>
                  </a:lnTo>
                  <a:lnTo>
                    <a:pt x="1800" y="3103"/>
                  </a:lnTo>
                  <a:lnTo>
                    <a:pt x="1723" y="3112"/>
                  </a:lnTo>
                  <a:lnTo>
                    <a:pt x="1646" y="3119"/>
                  </a:lnTo>
                  <a:lnTo>
                    <a:pt x="1568" y="3120"/>
                  </a:lnTo>
                  <a:lnTo>
                    <a:pt x="1465" y="3117"/>
                  </a:lnTo>
                  <a:lnTo>
                    <a:pt x="1364" y="3107"/>
                  </a:lnTo>
                  <a:lnTo>
                    <a:pt x="1265" y="3091"/>
                  </a:lnTo>
                  <a:lnTo>
                    <a:pt x="1167" y="3069"/>
                  </a:lnTo>
                  <a:lnTo>
                    <a:pt x="1073" y="3041"/>
                  </a:lnTo>
                  <a:lnTo>
                    <a:pt x="981" y="3007"/>
                  </a:lnTo>
                  <a:lnTo>
                    <a:pt x="892" y="2968"/>
                  </a:lnTo>
                  <a:lnTo>
                    <a:pt x="805" y="2923"/>
                  </a:lnTo>
                  <a:lnTo>
                    <a:pt x="722" y="2874"/>
                  </a:lnTo>
                  <a:lnTo>
                    <a:pt x="642" y="2819"/>
                  </a:lnTo>
                  <a:lnTo>
                    <a:pt x="566" y="2760"/>
                  </a:lnTo>
                  <a:lnTo>
                    <a:pt x="494" y="2696"/>
                  </a:lnTo>
                  <a:lnTo>
                    <a:pt x="427" y="2628"/>
                  </a:lnTo>
                  <a:lnTo>
                    <a:pt x="363" y="2557"/>
                  </a:lnTo>
                  <a:lnTo>
                    <a:pt x="303" y="2481"/>
                  </a:lnTo>
                  <a:lnTo>
                    <a:pt x="249" y="2402"/>
                  </a:lnTo>
                  <a:lnTo>
                    <a:pt x="198" y="2319"/>
                  </a:lnTo>
                  <a:lnTo>
                    <a:pt x="154" y="2233"/>
                  </a:lnTo>
                  <a:lnTo>
                    <a:pt x="114" y="2144"/>
                  </a:lnTo>
                  <a:lnTo>
                    <a:pt x="80" y="2053"/>
                  </a:lnTo>
                  <a:lnTo>
                    <a:pt x="52" y="1958"/>
                  </a:lnTo>
                  <a:lnTo>
                    <a:pt x="30" y="1861"/>
                  </a:lnTo>
                  <a:lnTo>
                    <a:pt x="13" y="1764"/>
                  </a:lnTo>
                  <a:lnTo>
                    <a:pt x="3" y="1662"/>
                  </a:lnTo>
                  <a:lnTo>
                    <a:pt x="0" y="1559"/>
                  </a:lnTo>
                  <a:lnTo>
                    <a:pt x="3" y="1458"/>
                  </a:lnTo>
                  <a:lnTo>
                    <a:pt x="13" y="1356"/>
                  </a:lnTo>
                  <a:lnTo>
                    <a:pt x="30" y="1259"/>
                  </a:lnTo>
                  <a:lnTo>
                    <a:pt x="52" y="1162"/>
                  </a:lnTo>
                  <a:lnTo>
                    <a:pt x="80" y="1067"/>
                  </a:lnTo>
                  <a:lnTo>
                    <a:pt x="114" y="976"/>
                  </a:lnTo>
                  <a:lnTo>
                    <a:pt x="154" y="887"/>
                  </a:lnTo>
                  <a:lnTo>
                    <a:pt x="198" y="801"/>
                  </a:lnTo>
                  <a:lnTo>
                    <a:pt x="249" y="718"/>
                  </a:lnTo>
                  <a:lnTo>
                    <a:pt x="303" y="639"/>
                  </a:lnTo>
                  <a:lnTo>
                    <a:pt x="363" y="563"/>
                  </a:lnTo>
                  <a:lnTo>
                    <a:pt x="427" y="492"/>
                  </a:lnTo>
                  <a:lnTo>
                    <a:pt x="494" y="424"/>
                  </a:lnTo>
                  <a:lnTo>
                    <a:pt x="566" y="360"/>
                  </a:lnTo>
                  <a:lnTo>
                    <a:pt x="642" y="301"/>
                  </a:lnTo>
                  <a:lnTo>
                    <a:pt x="722" y="246"/>
                  </a:lnTo>
                  <a:lnTo>
                    <a:pt x="805" y="197"/>
                  </a:lnTo>
                  <a:lnTo>
                    <a:pt x="892" y="152"/>
                  </a:lnTo>
                  <a:lnTo>
                    <a:pt x="981" y="113"/>
                  </a:lnTo>
                  <a:lnTo>
                    <a:pt x="1073" y="79"/>
                  </a:lnTo>
                  <a:lnTo>
                    <a:pt x="1167" y="51"/>
                  </a:lnTo>
                  <a:lnTo>
                    <a:pt x="1265" y="29"/>
                  </a:lnTo>
                  <a:lnTo>
                    <a:pt x="1364" y="13"/>
                  </a:lnTo>
                  <a:lnTo>
                    <a:pt x="1465" y="3"/>
                  </a:lnTo>
                  <a:lnTo>
                    <a:pt x="1568" y="0"/>
                  </a:lnTo>
                  <a:close/>
                </a:path>
              </a:pathLst>
            </a:cu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sp>
          <p:nvSpPr>
            <p:cNvPr id="111" name="Rectangle 12"/>
            <p:cNvSpPr>
              <a:spLocks noChangeArrowheads="1"/>
            </p:cNvSpPr>
            <p:nvPr/>
          </p:nvSpPr>
          <p:spPr bwMode="auto">
            <a:xfrm>
              <a:off x="9779001" y="3148013"/>
              <a:ext cx="88900" cy="171450"/>
            </a:xfrm>
            <a:prstGeom prst="rect">
              <a:avLst/>
            </a:pr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sp>
          <p:nvSpPr>
            <p:cNvPr id="118" name="Rectangle 13"/>
            <p:cNvSpPr>
              <a:spLocks noChangeArrowheads="1"/>
            </p:cNvSpPr>
            <p:nvPr/>
          </p:nvSpPr>
          <p:spPr bwMode="auto">
            <a:xfrm>
              <a:off x="9899651" y="3076575"/>
              <a:ext cx="90488" cy="242888"/>
            </a:xfrm>
            <a:prstGeom prst="rect">
              <a:avLst/>
            </a:pr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sp>
          <p:nvSpPr>
            <p:cNvPr id="119" name="Rectangle 14"/>
            <p:cNvSpPr>
              <a:spLocks noChangeArrowheads="1"/>
            </p:cNvSpPr>
            <p:nvPr/>
          </p:nvSpPr>
          <p:spPr bwMode="auto">
            <a:xfrm>
              <a:off x="10025063" y="3006725"/>
              <a:ext cx="88900" cy="312738"/>
            </a:xfrm>
            <a:prstGeom prst="rect">
              <a:avLst/>
            </a:prstGeom>
            <a:solidFill>
              <a:srgbClr val="FFFFFF"/>
            </a:solidFill>
            <a:ln w="0">
              <a:noFill/>
              <a:prstDash val="solid"/>
              <a:round/>
              <a:headEnd/>
              <a:tailEnd/>
            </a:ln>
            <a:effectLst>
              <a:outerShdw blurRad="635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pPr defTabSz="914141"/>
              <a:endParaRPr lang="en-US" kern="0">
                <a:solidFill>
                  <a:srgbClr val="000000"/>
                </a:solidFill>
                <a:latin typeface="MS PGothic" charset="-128"/>
                <a:ea typeface="MS PGothic" charset="-128"/>
                <a:cs typeface="MS PGothic" charset="-128"/>
              </a:endParaRPr>
            </a:p>
          </p:txBody>
        </p:sp>
      </p:grpSp>
    </p:spTree>
    <p:extLst>
      <p:ext uri="{BB962C8B-B14F-4D97-AF65-F5344CB8AC3E}">
        <p14:creationId xmlns:p14="http://schemas.microsoft.com/office/powerpoint/2010/main" val="411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6042798"/>
              </p:ext>
            </p:extLst>
          </p:nvPr>
        </p:nvGraphicFramePr>
        <p:xfrm>
          <a:off x="44582" y="803310"/>
          <a:ext cx="9058271" cy="4739449"/>
        </p:xfrm>
        <a:graphic>
          <a:graphicData uri="http://schemas.openxmlformats.org/drawingml/2006/table">
            <a:tbl>
              <a:tblPr firstRow="1" bandRow="1">
                <a:tableStyleId>{5C22544A-7EE6-4342-B048-85BDC9FD1C3A}</a:tableStyleId>
              </a:tblPr>
              <a:tblGrid>
                <a:gridCol w="1923719">
                  <a:extLst>
                    <a:ext uri="{9D8B030D-6E8A-4147-A177-3AD203B41FA5}">
                      <a16:colId xmlns="" xmlns:a16="http://schemas.microsoft.com/office/drawing/2014/main" val="20000"/>
                    </a:ext>
                  </a:extLst>
                </a:gridCol>
                <a:gridCol w="2433482">
                  <a:extLst>
                    <a:ext uri="{9D8B030D-6E8A-4147-A177-3AD203B41FA5}">
                      <a16:colId xmlns="" xmlns:a16="http://schemas.microsoft.com/office/drawing/2014/main" val="20001"/>
                    </a:ext>
                  </a:extLst>
                </a:gridCol>
                <a:gridCol w="2327678">
                  <a:extLst>
                    <a:ext uri="{9D8B030D-6E8A-4147-A177-3AD203B41FA5}">
                      <a16:colId xmlns="" xmlns:a16="http://schemas.microsoft.com/office/drawing/2014/main" val="20002"/>
                    </a:ext>
                  </a:extLst>
                </a:gridCol>
                <a:gridCol w="2373392">
                  <a:extLst>
                    <a:ext uri="{9D8B030D-6E8A-4147-A177-3AD203B41FA5}">
                      <a16:colId xmlns="" xmlns:a16="http://schemas.microsoft.com/office/drawing/2014/main" val="20003"/>
                    </a:ext>
                  </a:extLst>
                </a:gridCol>
              </a:tblGrid>
              <a:tr h="434340">
                <a:tc>
                  <a:txBody>
                    <a:bodyPr/>
                    <a:lstStyle/>
                    <a:p>
                      <a:r>
                        <a:rPr kumimoji="1" lang="ja-JP" altLang="en-US" sz="1200" b="0" dirty="0" smtClean="0">
                          <a:solidFill>
                            <a:schemeClr val="bg1"/>
                          </a:solidFill>
                          <a:latin typeface="+mn-ea"/>
                          <a:ea typeface="+mn-ea"/>
                          <a:cs typeface="メイリオ"/>
                        </a:rPr>
                        <a:t>特徴</a:t>
                      </a:r>
                      <a:endParaRPr kumimoji="1" lang="ja-JP" altLang="en-US" sz="1200" b="0" dirty="0">
                        <a:solidFill>
                          <a:schemeClr val="bg1"/>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bg1"/>
                          </a:solidFill>
                          <a:latin typeface="+mn-ea"/>
                          <a:ea typeface="+mn-ea"/>
                          <a:cs typeface="メイリオ"/>
                        </a:rPr>
                        <a:t>Cisco AMP for Endpoint</a:t>
                      </a:r>
                    </a:p>
                  </a:txBody>
                  <a:tcPr marT="34290" marB="34290"/>
                </a:tc>
                <a:tc>
                  <a:txBody>
                    <a:bodyPr/>
                    <a:lstStyle/>
                    <a:p>
                      <a:r>
                        <a:rPr kumimoji="1" lang="ja-JP" altLang="en-US" sz="1200" b="0" dirty="0" smtClean="0">
                          <a:solidFill>
                            <a:schemeClr val="bg1"/>
                          </a:solidFill>
                          <a:latin typeface="+mn-ea"/>
                          <a:ea typeface="+mn-ea"/>
                          <a:cs typeface="メイリオ"/>
                        </a:rPr>
                        <a:t>ローカル振る舞い検知型</a:t>
                      </a:r>
                      <a:endParaRPr kumimoji="1" lang="en-US" altLang="ja-JP" sz="1200" b="0" dirty="0" smtClean="0">
                        <a:solidFill>
                          <a:schemeClr val="bg1"/>
                        </a:solidFill>
                        <a:latin typeface="+mn-ea"/>
                        <a:ea typeface="+mn-ea"/>
                        <a:cs typeface="メイリオ"/>
                      </a:endParaRPr>
                    </a:p>
                    <a:p>
                      <a:r>
                        <a:rPr kumimoji="1" lang="en-US" altLang="ja-JP" sz="1200" b="0" dirty="0" err="1" smtClean="0">
                          <a:solidFill>
                            <a:schemeClr val="bg1"/>
                          </a:solidFill>
                          <a:latin typeface="+mn-ea"/>
                          <a:ea typeface="+mn-ea"/>
                          <a:cs typeface="メイリオ"/>
                        </a:rPr>
                        <a:t>Yarai</a:t>
                      </a:r>
                      <a:r>
                        <a:rPr kumimoji="1" lang="ja-JP" altLang="en-US" sz="1200" b="0" dirty="0" smtClean="0">
                          <a:solidFill>
                            <a:schemeClr val="bg1"/>
                          </a:solidFill>
                          <a:latin typeface="+mn-ea"/>
                          <a:ea typeface="+mn-ea"/>
                          <a:cs typeface="メイリオ"/>
                        </a:rPr>
                        <a:t>など</a:t>
                      </a:r>
                      <a:endParaRPr kumimoji="1" lang="en-US" altLang="ja-JP" sz="1200" b="0" dirty="0" smtClean="0">
                        <a:solidFill>
                          <a:schemeClr val="bg1"/>
                        </a:solidFill>
                        <a:latin typeface="+mn-ea"/>
                        <a:ea typeface="+mn-ea"/>
                        <a:cs typeface="メイリオ"/>
                      </a:endParaRPr>
                    </a:p>
                  </a:txBody>
                  <a:tcPr marT="34290" marB="34290"/>
                </a:tc>
                <a:tc>
                  <a:txBody>
                    <a:bodyPr/>
                    <a:lstStyle/>
                    <a:p>
                      <a:r>
                        <a:rPr kumimoji="1" lang="ja-JP" altLang="en-US" sz="1200" b="0" dirty="0" smtClean="0">
                          <a:solidFill>
                            <a:schemeClr val="bg1"/>
                          </a:solidFill>
                          <a:latin typeface="+mn-ea"/>
                          <a:ea typeface="+mn-ea"/>
                          <a:cs typeface="メイリオ"/>
                        </a:rPr>
                        <a:t>シグネチャ型</a:t>
                      </a:r>
                      <a:endParaRPr kumimoji="1" lang="en-US" altLang="ja-JP" sz="1200" b="0" dirty="0" smtClean="0">
                        <a:solidFill>
                          <a:schemeClr val="bg1"/>
                        </a:solidFill>
                        <a:latin typeface="+mn-ea"/>
                        <a:ea typeface="+mn-ea"/>
                        <a:cs typeface="メイリオ"/>
                      </a:endParaRPr>
                    </a:p>
                    <a:p>
                      <a:r>
                        <a:rPr kumimoji="1" lang="ja-JP" altLang="en-US" sz="1200" b="0" dirty="0" smtClean="0">
                          <a:solidFill>
                            <a:schemeClr val="bg1"/>
                          </a:solidFill>
                          <a:latin typeface="+mn-ea"/>
                          <a:ea typeface="+mn-ea"/>
                          <a:cs typeface="メイリオ"/>
                        </a:rPr>
                        <a:t>トレンドマイクロ、シマンテックなど</a:t>
                      </a:r>
                      <a:endParaRPr kumimoji="1" lang="en-US" altLang="ja-JP" sz="1200" b="0" dirty="0" smtClean="0">
                        <a:solidFill>
                          <a:schemeClr val="bg1"/>
                        </a:solidFill>
                        <a:latin typeface="+mn-ea"/>
                        <a:ea typeface="+mn-ea"/>
                        <a:cs typeface="メイリオ"/>
                      </a:endParaRPr>
                    </a:p>
                  </a:txBody>
                  <a:tcPr marT="34290" marB="34290"/>
                </a:tc>
                <a:extLst>
                  <a:ext uri="{0D108BD9-81ED-4DB2-BD59-A6C34878D82A}">
                    <a16:rowId xmlns="" xmlns:a16="http://schemas.microsoft.com/office/drawing/2014/main" val="10000"/>
                  </a:ext>
                </a:extLst>
              </a:tr>
              <a:tr h="480060">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未知の脅威に対する最初の対応</a:t>
                      </a:r>
                      <a:r>
                        <a:rPr kumimoji="1" lang="en-US" altLang="ja-JP" sz="900" b="0" dirty="0" smtClean="0">
                          <a:solidFill>
                            <a:srgbClr val="FF0000"/>
                          </a:solidFill>
                          <a:latin typeface="+mn-ea"/>
                          <a:ea typeface="+mn-ea"/>
                          <a:cs typeface="メイリオ"/>
                        </a:rPr>
                        <a:t>】</a:t>
                      </a:r>
                    </a:p>
                    <a:p>
                      <a:r>
                        <a:rPr kumimoji="1" lang="ja-JP" altLang="en-US" sz="900" b="0" dirty="0" smtClean="0">
                          <a:solidFill>
                            <a:schemeClr val="tx1">
                              <a:lumMod val="75000"/>
                            </a:schemeClr>
                          </a:solidFill>
                          <a:latin typeface="+mn-ea"/>
                          <a:ea typeface="+mn-ea"/>
                          <a:cs typeface="メイリオ"/>
                        </a:rPr>
                        <a:t>亜種、未知マルウェア侵入を検出する</a:t>
                      </a:r>
                    </a:p>
                  </a:txBody>
                  <a:tcPr marT="34290" marB="34290"/>
                </a:tc>
                <a:tc>
                  <a:txBody>
                    <a:bodyPr/>
                    <a:lstStyle/>
                    <a:p>
                      <a:r>
                        <a:rPr kumimoji="1" lang="en-US" altLang="ja-JP" sz="900" b="0" baseline="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限定的</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（クラウド上の</a:t>
                      </a:r>
                      <a:r>
                        <a:rPr kumimoji="1" lang="en-US" altLang="ja-JP" sz="900" b="0" dirty="0" smtClean="0">
                          <a:solidFill>
                            <a:schemeClr val="tx1">
                              <a:lumMod val="75000"/>
                            </a:schemeClr>
                          </a:solidFill>
                          <a:latin typeface="+mn-ea"/>
                          <a:ea typeface="+mn-ea"/>
                          <a:cs typeface="メイリオ"/>
                        </a:rPr>
                        <a:t>Big Data</a:t>
                      </a:r>
                      <a:r>
                        <a:rPr kumimoji="1" lang="ja-JP" altLang="en-US" sz="900" b="0" dirty="0" smtClean="0">
                          <a:solidFill>
                            <a:schemeClr val="tx1">
                              <a:lumMod val="75000"/>
                            </a:schemeClr>
                          </a:solidFill>
                          <a:latin typeface="+mn-ea"/>
                          <a:ea typeface="+mn-ea"/>
                          <a:cs typeface="メイリオ"/>
                        </a:rPr>
                        <a:t>を利用した検出エンジン搭載）</a:t>
                      </a:r>
                      <a:endParaRPr kumimoji="1" lang="en-US" altLang="ja-JP" sz="900" b="0"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lumMod val="75000"/>
                            </a:schemeClr>
                          </a:solidFill>
                          <a:latin typeface="+mn-ea"/>
                          <a:ea typeface="+mn-ea"/>
                          <a:cs typeface="メイリオ"/>
                        </a:rPr>
                        <a:t>（振る舞い型のため動作させないと検出不可）</a:t>
                      </a:r>
                      <a:endParaRPr kumimoji="1" lang="en-US" altLang="ja-JP" sz="900" b="0"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r>
                        <a:rPr kumimoji="1" lang="ja-JP" altLang="en-US" sz="900" b="0" dirty="0" smtClean="0">
                          <a:solidFill>
                            <a:schemeClr val="tx1">
                              <a:lumMod val="75000"/>
                            </a:schemeClr>
                          </a:solidFill>
                          <a:latin typeface="+mn-ea"/>
                          <a:ea typeface="+mn-ea"/>
                          <a:cs typeface="メイリオ"/>
                        </a:rPr>
                        <a:t>限定的</a:t>
                      </a:r>
                      <a:endParaRPr kumimoji="1" lang="en-US" altLang="ja-JP" sz="900" b="0" dirty="0" smtClean="0">
                        <a:solidFill>
                          <a:schemeClr val="tx1">
                            <a:lumMod val="75000"/>
                          </a:schemeClr>
                        </a:solidFill>
                        <a:latin typeface="+mn-ea"/>
                        <a:ea typeface="+mn-ea"/>
                        <a:cs typeface="メイリオ"/>
                      </a:endParaRPr>
                    </a:p>
                    <a:p>
                      <a:r>
                        <a:rPr kumimoji="1" lang="en-US" altLang="ja-JP" sz="900" b="0" u="none" dirty="0" smtClean="0">
                          <a:solidFill>
                            <a:schemeClr val="tx1">
                              <a:lumMod val="75000"/>
                            </a:schemeClr>
                          </a:solidFill>
                          <a:latin typeface="+mn-ea"/>
                          <a:ea typeface="+mn-ea"/>
                          <a:cs typeface="メイリオ"/>
                        </a:rPr>
                        <a:t>(</a:t>
                      </a:r>
                      <a:r>
                        <a:rPr kumimoji="1" lang="ja-JP" altLang="en-US" sz="900" b="0" u="none" dirty="0" smtClean="0">
                          <a:solidFill>
                            <a:schemeClr val="tx1">
                              <a:lumMod val="75000"/>
                            </a:schemeClr>
                          </a:solidFill>
                          <a:latin typeface="+mn-ea"/>
                          <a:ea typeface="+mn-ea"/>
                          <a:cs typeface="メイリオ"/>
                        </a:rPr>
                        <a:t>シグネチャに登録が無いとすり抜ける）</a:t>
                      </a:r>
                      <a:endParaRPr kumimoji="1" lang="ja-JP" altLang="en-US" sz="900" b="0" dirty="0" smtClean="0">
                        <a:solidFill>
                          <a:schemeClr val="tx1">
                            <a:lumMod val="75000"/>
                          </a:schemeClr>
                        </a:solidFill>
                        <a:latin typeface="+mn-ea"/>
                        <a:ea typeface="+mn-ea"/>
                        <a:cs typeface="メイリオ"/>
                      </a:endParaRPr>
                    </a:p>
                  </a:txBody>
                  <a:tcPr marT="34290" marB="34290"/>
                </a:tc>
                <a:extLst>
                  <a:ext uri="{0D108BD9-81ED-4DB2-BD59-A6C34878D82A}">
                    <a16:rowId xmlns="" xmlns:a16="http://schemas.microsoft.com/office/drawing/2014/main" val="10002"/>
                  </a:ext>
                </a:extLst>
              </a:tr>
              <a:tr h="480060">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誤検出</a:t>
                      </a:r>
                      <a:r>
                        <a:rPr kumimoji="1" lang="en-US" altLang="ja-JP" sz="900" b="0" dirty="0" smtClean="0">
                          <a:solidFill>
                            <a:srgbClr val="FF0000"/>
                          </a:solidFill>
                          <a:latin typeface="+mn-ea"/>
                          <a:ea typeface="+mn-ea"/>
                          <a:cs typeface="メイリオ"/>
                        </a:rPr>
                        <a:t>】</a:t>
                      </a:r>
                    </a:p>
                    <a:p>
                      <a:r>
                        <a:rPr kumimoji="1" lang="ja-JP" altLang="en-US" sz="900" b="0" dirty="0" smtClean="0">
                          <a:solidFill>
                            <a:schemeClr val="tx1">
                              <a:lumMod val="75000"/>
                            </a:schemeClr>
                          </a:solidFill>
                          <a:latin typeface="+mn-ea"/>
                          <a:ea typeface="+mn-ea"/>
                          <a:cs typeface="メイリオ"/>
                        </a:rPr>
                        <a:t>マルウェア、ウィルスの誤検出</a:t>
                      </a:r>
                      <a:endParaRPr kumimoji="1" lang="en-US" altLang="ja-JP" sz="900" b="0" dirty="0" smtClean="0">
                        <a:solidFill>
                          <a:schemeClr val="tx1">
                            <a:lumMod val="75000"/>
                          </a:schemeClr>
                        </a:solidFill>
                        <a:latin typeface="+mn-ea"/>
                        <a:ea typeface="+mn-ea"/>
                        <a:cs typeface="メイリオ"/>
                      </a:endParaRPr>
                    </a:p>
                  </a:txBody>
                  <a:tcPr marT="34290" marB="34290"/>
                </a:tc>
                <a:tc>
                  <a:txBody>
                    <a:bodyPr/>
                    <a:lstStyle/>
                    <a:p>
                      <a:r>
                        <a:rPr kumimoji="1" lang="ja-JP" altLang="en-US" sz="900" b="0" dirty="0" smtClean="0">
                          <a:solidFill>
                            <a:schemeClr val="tx1">
                              <a:lumMod val="75000"/>
                            </a:schemeClr>
                          </a:solidFill>
                          <a:latin typeface="+mn-ea"/>
                          <a:ea typeface="+mn-ea"/>
                          <a:cs typeface="メイリオ"/>
                        </a:rPr>
                        <a:t>○誤検出ほぼなし</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（確認済みマルウェアファイルのハッシュを元に検出するのでご検出はほぼない）</a:t>
                      </a: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誤検出あり</a:t>
                      </a:r>
                      <a:endParaRPr kumimoji="1" lang="en-US" altLang="ja-JP" sz="900" b="0" dirty="0" smtClean="0">
                        <a:solidFill>
                          <a:schemeClr val="tx1">
                            <a:lumMod val="75000"/>
                          </a:schemeClr>
                        </a:solidFill>
                        <a:latin typeface="+mn-ea"/>
                        <a:ea typeface="+mn-ea"/>
                        <a:cs typeface="メイリオ"/>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振る舞いを検出する為、ポリシーにより正常なアプリも誤って検出される可能性がある）</a:t>
                      </a:r>
                      <a:endParaRPr kumimoji="1" lang="en-US" altLang="ja-JP" sz="900" b="0"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誤検出</a:t>
                      </a:r>
                      <a:r>
                        <a:rPr kumimoji="1" lang="en-US" altLang="en-US" sz="900" b="0" dirty="0" smtClean="0">
                          <a:solidFill>
                            <a:schemeClr val="tx1">
                              <a:lumMod val="75000"/>
                            </a:schemeClr>
                          </a:solidFill>
                          <a:latin typeface="+mn-ea"/>
                          <a:ea typeface="+mn-ea"/>
                          <a:cs typeface="メイリオ"/>
                        </a:rPr>
                        <a:t>ほぼなし</a:t>
                      </a:r>
                      <a:endParaRPr kumimoji="1" lang="en-US" altLang="ja-JP" sz="900" b="0" dirty="0" smtClean="0">
                        <a:solidFill>
                          <a:schemeClr val="tx1">
                            <a:lumMod val="75000"/>
                          </a:schemeClr>
                        </a:solidFill>
                        <a:latin typeface="+mn-ea"/>
                        <a:ea typeface="+mn-ea"/>
                        <a:cs typeface="メイリオ"/>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正常ファイルが誤ってウィルスシグネチャに登録される可能性がある）</a:t>
                      </a:r>
                      <a:endParaRPr kumimoji="1" lang="ja-JP" altLang="en-US" sz="900" b="0" dirty="0">
                        <a:solidFill>
                          <a:schemeClr val="tx1">
                            <a:lumMod val="75000"/>
                          </a:schemeClr>
                        </a:solidFill>
                        <a:latin typeface="+mn-ea"/>
                        <a:ea typeface="+mn-ea"/>
                        <a:cs typeface="メイリオ"/>
                      </a:endParaRPr>
                    </a:p>
                  </a:txBody>
                  <a:tcPr marT="34290" marB="34290"/>
                </a:tc>
                <a:extLst>
                  <a:ext uri="{0D108BD9-81ED-4DB2-BD59-A6C34878D82A}">
                    <a16:rowId xmlns="" xmlns:a16="http://schemas.microsoft.com/office/drawing/2014/main" val="10003"/>
                  </a:ext>
                </a:extLst>
              </a:tr>
              <a:tr h="480060">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原因調査・判明</a:t>
                      </a:r>
                      <a:r>
                        <a:rPr kumimoji="1" lang="en-US" altLang="ja-JP" sz="900" b="0" dirty="0" smtClean="0">
                          <a:solidFill>
                            <a:srgbClr val="FF0000"/>
                          </a:solidFill>
                          <a:latin typeface="+mn-ea"/>
                          <a:ea typeface="+mn-ea"/>
                          <a:cs typeface="メイリオ"/>
                        </a:rPr>
                        <a:t>】</a:t>
                      </a:r>
                    </a:p>
                    <a:p>
                      <a:r>
                        <a:rPr kumimoji="1" lang="ja-JP" altLang="en-US" sz="900" b="0" dirty="0" smtClean="0">
                          <a:solidFill>
                            <a:schemeClr val="tx1">
                              <a:lumMod val="75000"/>
                            </a:schemeClr>
                          </a:solidFill>
                          <a:latin typeface="+mn-ea"/>
                          <a:ea typeface="+mn-ea"/>
                          <a:cs typeface="メイリオ"/>
                        </a:rPr>
                        <a:t>マルウェア侵入経路や感染原因特定</a:t>
                      </a:r>
                    </a:p>
                  </a:txBody>
                  <a:tcPr marT="34290" marB="34290"/>
                </a:tc>
                <a:tc>
                  <a:txBody>
                    <a:bodyPr/>
                    <a:lstStyle/>
                    <a:p>
                      <a:r>
                        <a:rPr kumimoji="1" lang="ja-JP" altLang="en-US" sz="900" b="0" dirty="0" smtClean="0">
                          <a:solidFill>
                            <a:schemeClr val="tx1">
                              <a:lumMod val="75000"/>
                            </a:schemeClr>
                          </a:solidFill>
                          <a:latin typeface="+mn-ea"/>
                          <a:ea typeface="+mn-ea"/>
                          <a:cs typeface="メイリオ"/>
                        </a:rPr>
                        <a:t>○実現可能</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（デバイストラジェクトリ機能：マルウェア侵入経路の特定と可視化</a:t>
                      </a:r>
                      <a:r>
                        <a:rPr kumimoji="1" lang="ja-JP" altLang="en-US" sz="900" b="0" u="none" dirty="0" smtClean="0">
                          <a:solidFill>
                            <a:schemeClr val="tx1">
                              <a:lumMod val="75000"/>
                            </a:schemeClr>
                          </a:solidFill>
                          <a:latin typeface="+mn-ea"/>
                          <a:ea typeface="+mn-ea"/>
                          <a:cs typeface="メイリオ"/>
                        </a:rPr>
                        <a:t>）</a:t>
                      </a: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lumMod val="75000"/>
                            </a:schemeClr>
                          </a:solidFill>
                          <a:latin typeface="+mn-ea"/>
                          <a:ea typeface="+mn-ea"/>
                          <a:cs typeface="メイリオ"/>
                        </a:rPr>
                        <a:t>△限定的</a:t>
                      </a:r>
                      <a:endParaRPr kumimoji="1" lang="en-US" altLang="ja-JP" sz="900" b="0" dirty="0" smtClean="0">
                        <a:solidFill>
                          <a:schemeClr val="tx1">
                            <a:lumMod val="75000"/>
                          </a:schemeClr>
                        </a:solidFill>
                        <a:latin typeface="+mn-ea"/>
                        <a:ea typeface="+mn-ea"/>
                        <a:cs typeface="メイリオ"/>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u="none" dirty="0" smtClean="0">
                          <a:solidFill>
                            <a:schemeClr val="tx1">
                              <a:lumMod val="75000"/>
                            </a:schemeClr>
                          </a:solidFill>
                          <a:latin typeface="+mn-ea"/>
                          <a:ea typeface="+mn-ea"/>
                          <a:cs typeface="メイリオ"/>
                        </a:rPr>
                        <a:t>(</a:t>
                      </a:r>
                      <a:r>
                        <a:rPr kumimoji="1" lang="ja-JP" altLang="en-US" sz="900" b="0" u="none" dirty="0" smtClean="0">
                          <a:solidFill>
                            <a:schemeClr val="tx1">
                              <a:lumMod val="75000"/>
                            </a:schemeClr>
                          </a:solidFill>
                          <a:latin typeface="+mn-ea"/>
                          <a:ea typeface="+mn-ea"/>
                          <a:cs typeface="メイリオ"/>
                        </a:rPr>
                        <a:t>基本的に</a:t>
                      </a:r>
                      <a:r>
                        <a:rPr kumimoji="1" lang="ja-JP" altLang="en-US" sz="900" b="0" u="sng" dirty="0" smtClean="0">
                          <a:solidFill>
                            <a:schemeClr val="tx1">
                              <a:lumMod val="75000"/>
                            </a:schemeClr>
                          </a:solidFill>
                          <a:latin typeface="+mn-ea"/>
                          <a:ea typeface="+mn-ea"/>
                          <a:cs typeface="メイリオ"/>
                        </a:rPr>
                        <a:t>振る舞い検知型</a:t>
                      </a:r>
                      <a:r>
                        <a:rPr kumimoji="1" lang="ja-JP" altLang="en-US" sz="900" b="0" u="none" dirty="0" smtClean="0">
                          <a:solidFill>
                            <a:schemeClr val="tx1">
                              <a:lumMod val="75000"/>
                            </a:schemeClr>
                          </a:solidFill>
                          <a:latin typeface="+mn-ea"/>
                          <a:ea typeface="+mn-ea"/>
                          <a:cs typeface="メイリオ"/>
                        </a:rPr>
                        <a:t>であり、侵入経路や感染原因の特定は限定的</a:t>
                      </a:r>
                      <a:r>
                        <a:rPr kumimoji="1" lang="en-US" altLang="ja-JP" sz="900" b="0" dirty="0" smtClean="0">
                          <a:solidFill>
                            <a:schemeClr val="tx1">
                              <a:lumMod val="75000"/>
                            </a:schemeClr>
                          </a:solidFill>
                          <a:latin typeface="+mn-ea"/>
                          <a:ea typeface="+mn-ea"/>
                          <a:cs typeface="メイリオ"/>
                        </a:rPr>
                        <a:t>)</a:t>
                      </a:r>
                      <a:endParaRPr kumimoji="1" lang="ja-JP" altLang="en-US" sz="900" b="0" dirty="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p>
                    <a:p>
                      <a:r>
                        <a:rPr kumimoji="1" lang="en-US" altLang="ja-JP" sz="900" b="0" u="none" dirty="0" smtClean="0">
                          <a:solidFill>
                            <a:schemeClr val="tx1">
                              <a:lumMod val="75000"/>
                            </a:schemeClr>
                          </a:solidFill>
                          <a:latin typeface="+mn-ea"/>
                          <a:ea typeface="+mn-ea"/>
                          <a:cs typeface="メイリオ"/>
                        </a:rPr>
                        <a:t>(</a:t>
                      </a:r>
                      <a:r>
                        <a:rPr kumimoji="1" lang="ja-JP" altLang="en-US" sz="900" b="0" u="none" dirty="0" smtClean="0">
                          <a:solidFill>
                            <a:schemeClr val="tx1">
                              <a:lumMod val="75000"/>
                            </a:schemeClr>
                          </a:solidFill>
                          <a:latin typeface="+mn-ea"/>
                          <a:ea typeface="+mn-ea"/>
                          <a:cs typeface="メイリオ"/>
                        </a:rPr>
                        <a:t>マルウェアの検知のみ</a:t>
                      </a:r>
                      <a:r>
                        <a:rPr kumimoji="1" lang="en-US" altLang="ja-JP" sz="900" b="0" dirty="0" smtClean="0">
                          <a:solidFill>
                            <a:schemeClr val="tx1">
                              <a:lumMod val="75000"/>
                            </a:schemeClr>
                          </a:solidFill>
                          <a:latin typeface="+mn-ea"/>
                          <a:ea typeface="+mn-ea"/>
                          <a:cs typeface="メイリオ"/>
                        </a:rPr>
                        <a:t>)</a:t>
                      </a:r>
                      <a:endParaRPr kumimoji="1" lang="ja-JP" altLang="en-US" sz="900" b="0" dirty="0" smtClean="0">
                        <a:solidFill>
                          <a:schemeClr val="tx1">
                            <a:lumMod val="75000"/>
                          </a:schemeClr>
                        </a:solidFill>
                        <a:latin typeface="+mn-ea"/>
                        <a:ea typeface="+mn-ea"/>
                        <a:cs typeface="メイリオ"/>
                      </a:endParaRPr>
                    </a:p>
                  </a:txBody>
                  <a:tcPr marT="34290" marB="34290"/>
                </a:tc>
                <a:extLst>
                  <a:ext uri="{0D108BD9-81ED-4DB2-BD59-A6C34878D82A}">
                    <a16:rowId xmlns="" xmlns:a16="http://schemas.microsoft.com/office/drawing/2014/main" val="10004"/>
                  </a:ext>
                </a:extLst>
              </a:tr>
              <a:tr h="480060">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全域調査</a:t>
                      </a:r>
                      <a:r>
                        <a:rPr kumimoji="1" lang="en-US" altLang="ja-JP" sz="900" b="0" dirty="0" smtClean="0">
                          <a:solidFill>
                            <a:srgbClr val="FF0000"/>
                          </a:solidFill>
                          <a:latin typeface="+mn-ea"/>
                          <a:ea typeface="+mn-ea"/>
                          <a:cs typeface="メイリオ"/>
                        </a:rPr>
                        <a:t>】</a:t>
                      </a:r>
                    </a:p>
                    <a:p>
                      <a:r>
                        <a:rPr kumimoji="1" lang="ja-JP" altLang="en-US" sz="900" b="0" dirty="0" smtClean="0">
                          <a:solidFill>
                            <a:schemeClr val="tx1">
                              <a:lumMod val="75000"/>
                            </a:schemeClr>
                          </a:solidFill>
                          <a:latin typeface="+mn-ea"/>
                          <a:ea typeface="+mn-ea"/>
                          <a:cs typeface="メイリオ"/>
                        </a:rPr>
                        <a:t>他</a:t>
                      </a:r>
                      <a:r>
                        <a:rPr kumimoji="1" lang="en-US" altLang="ja-JP" sz="900" b="0" dirty="0" smtClean="0">
                          <a:solidFill>
                            <a:schemeClr val="tx1">
                              <a:lumMod val="75000"/>
                            </a:schemeClr>
                          </a:solidFill>
                          <a:latin typeface="+mn-ea"/>
                          <a:ea typeface="+mn-ea"/>
                          <a:cs typeface="メイリオ"/>
                        </a:rPr>
                        <a:t>PC</a:t>
                      </a:r>
                      <a:r>
                        <a:rPr kumimoji="1" lang="ja-JP" altLang="en-US" sz="900" b="0" dirty="0" smtClean="0">
                          <a:solidFill>
                            <a:schemeClr val="tx1">
                              <a:lumMod val="75000"/>
                            </a:schemeClr>
                          </a:solidFill>
                          <a:latin typeface="+mn-ea"/>
                          <a:ea typeface="+mn-ea"/>
                          <a:cs typeface="メイリオ"/>
                        </a:rPr>
                        <a:t>等へのマルウェア感染被害範囲を把握</a:t>
                      </a:r>
                    </a:p>
                  </a:txBody>
                  <a:tcPr marT="34290" marB="34290"/>
                </a:tc>
                <a:tc>
                  <a:txBody>
                    <a:bodyPr/>
                    <a:lstStyle/>
                    <a:p>
                      <a:r>
                        <a:rPr kumimoji="1" lang="ja-JP" altLang="en-US" sz="900" b="0" dirty="0" smtClean="0">
                          <a:solidFill>
                            <a:schemeClr val="tx1">
                              <a:lumMod val="75000"/>
                            </a:schemeClr>
                          </a:solidFill>
                          <a:latin typeface="+mn-ea"/>
                          <a:ea typeface="+mn-ea"/>
                          <a:cs typeface="メイリオ"/>
                        </a:rPr>
                        <a:t>○実現可能</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a:t>
                      </a:r>
                      <a:r>
                        <a:rPr kumimoji="1" lang="ja-JP" altLang="en-US" sz="900" b="0" u="none" dirty="0" smtClean="0">
                          <a:solidFill>
                            <a:schemeClr val="tx1">
                              <a:lumMod val="75000"/>
                            </a:schemeClr>
                          </a:solidFill>
                          <a:latin typeface="+mn-ea"/>
                          <a:ea typeface="+mn-ea"/>
                          <a:cs typeface="メイリオ"/>
                        </a:rPr>
                        <a:t>ファイルトラジェクトリ機能：感染範囲の特定と可視化）</a:t>
                      </a:r>
                      <a:endParaRPr kumimoji="1" lang="ja-JP" altLang="en-US" sz="900" b="0"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lumMod val="75000"/>
                            </a:schemeClr>
                          </a:solidFill>
                          <a:latin typeface="+mn-ea"/>
                          <a:ea typeface="+mn-ea"/>
                          <a:cs typeface="メイリオ"/>
                        </a:rPr>
                        <a:t>△限定的</a:t>
                      </a:r>
                      <a:endParaRPr kumimoji="1" lang="en-US" altLang="ja-JP" sz="900" b="0" dirty="0" smtClean="0">
                        <a:solidFill>
                          <a:schemeClr val="tx1">
                            <a:lumMod val="75000"/>
                          </a:schemeClr>
                        </a:solidFill>
                        <a:latin typeface="+mn-ea"/>
                        <a:ea typeface="+mn-ea"/>
                        <a:cs typeface="メイリオ"/>
                      </a:endParaRPr>
                    </a:p>
                    <a:p>
                      <a:r>
                        <a:rPr kumimoji="1" lang="en-US" altLang="ja-JP" sz="900" b="0" u="none" dirty="0" smtClean="0">
                          <a:solidFill>
                            <a:schemeClr val="tx1">
                              <a:lumMod val="75000"/>
                            </a:schemeClr>
                          </a:solidFill>
                          <a:latin typeface="+mn-ea"/>
                          <a:ea typeface="+mn-ea"/>
                          <a:cs typeface="メイリオ"/>
                        </a:rPr>
                        <a:t>(</a:t>
                      </a:r>
                      <a:r>
                        <a:rPr kumimoji="1" lang="ja-JP" altLang="en-US" sz="900" b="0" u="none" dirty="0" smtClean="0">
                          <a:solidFill>
                            <a:schemeClr val="tx1">
                              <a:lumMod val="75000"/>
                            </a:schemeClr>
                          </a:solidFill>
                          <a:latin typeface="+mn-ea"/>
                          <a:ea typeface="+mn-ea"/>
                          <a:cs typeface="メイリオ"/>
                        </a:rPr>
                        <a:t>ファイルが動作しないと検出しない</a:t>
                      </a:r>
                      <a:r>
                        <a:rPr kumimoji="1" lang="en-US" altLang="ja-JP" sz="900" b="0" u="none" dirty="0" smtClean="0">
                          <a:solidFill>
                            <a:schemeClr val="tx1">
                              <a:lumMod val="75000"/>
                            </a:schemeClr>
                          </a:solidFill>
                          <a:latin typeface="+mn-ea"/>
                          <a:ea typeface="+mn-ea"/>
                          <a:cs typeface="メイリオ"/>
                        </a:rPr>
                        <a:t>)</a:t>
                      </a: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p>
                    <a:p>
                      <a:r>
                        <a:rPr kumimoji="1" lang="en-US" altLang="ja-JP" sz="900" b="0" u="none" dirty="0" smtClean="0">
                          <a:solidFill>
                            <a:schemeClr val="tx1">
                              <a:lumMod val="75000"/>
                            </a:schemeClr>
                          </a:solidFill>
                          <a:latin typeface="+mn-ea"/>
                          <a:ea typeface="+mn-ea"/>
                          <a:cs typeface="メイリオ"/>
                        </a:rPr>
                        <a:t>(</a:t>
                      </a:r>
                      <a:r>
                        <a:rPr kumimoji="1" lang="ja-JP" altLang="en-US" sz="900" b="0" u="none" dirty="0" smtClean="0">
                          <a:solidFill>
                            <a:schemeClr val="tx1">
                              <a:lumMod val="75000"/>
                            </a:schemeClr>
                          </a:solidFill>
                          <a:latin typeface="+mn-ea"/>
                          <a:ea typeface="+mn-ea"/>
                          <a:cs typeface="メイリオ"/>
                        </a:rPr>
                        <a:t>各端末でスキャンし検出させる必要がある</a:t>
                      </a:r>
                      <a:r>
                        <a:rPr kumimoji="1" lang="en-US" altLang="ja-JP" sz="900" b="0" dirty="0" smtClean="0">
                          <a:solidFill>
                            <a:schemeClr val="tx1">
                              <a:lumMod val="75000"/>
                            </a:schemeClr>
                          </a:solidFill>
                          <a:latin typeface="+mn-ea"/>
                          <a:ea typeface="+mn-ea"/>
                          <a:cs typeface="メイリオ"/>
                        </a:rPr>
                        <a:t>)</a:t>
                      </a:r>
                      <a:endParaRPr kumimoji="1" lang="ja-JP" altLang="en-US" sz="900" b="0" dirty="0" smtClean="0">
                        <a:solidFill>
                          <a:schemeClr val="tx1">
                            <a:lumMod val="75000"/>
                          </a:schemeClr>
                        </a:solidFill>
                        <a:latin typeface="+mn-ea"/>
                        <a:ea typeface="+mn-ea"/>
                        <a:cs typeface="メイリオ"/>
                      </a:endParaRPr>
                    </a:p>
                  </a:txBody>
                  <a:tcPr marT="34290" marB="34290"/>
                </a:tc>
                <a:extLst>
                  <a:ext uri="{0D108BD9-81ED-4DB2-BD59-A6C34878D82A}">
                    <a16:rowId xmlns="" xmlns:a16="http://schemas.microsoft.com/office/drawing/2014/main" val="10005"/>
                  </a:ext>
                </a:extLst>
              </a:tr>
              <a:tr h="480060">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全域抑止</a:t>
                      </a:r>
                      <a:r>
                        <a:rPr kumimoji="1" lang="en-US" altLang="ja-JP" sz="900" b="0" dirty="0" smtClean="0">
                          <a:solidFill>
                            <a:srgbClr val="FF0000"/>
                          </a:solidFill>
                          <a:latin typeface="+mn-ea"/>
                          <a:ea typeface="+mn-ea"/>
                          <a:cs typeface="メイリオ"/>
                        </a:rPr>
                        <a:t>】</a:t>
                      </a:r>
                    </a:p>
                    <a:p>
                      <a:r>
                        <a:rPr kumimoji="1" lang="ja-JP" altLang="en-US" sz="900" b="0" dirty="0" smtClean="0">
                          <a:solidFill>
                            <a:schemeClr val="tx1">
                              <a:lumMod val="75000"/>
                            </a:schemeClr>
                          </a:solidFill>
                          <a:latin typeface="+mn-ea"/>
                          <a:ea typeface="+mn-ea"/>
                          <a:cs typeface="メイリオ"/>
                        </a:rPr>
                        <a:t>二次感染等感染拡大の抑止</a:t>
                      </a:r>
                    </a:p>
                  </a:txBody>
                  <a:tcPr marT="34290" marB="34290"/>
                </a:tc>
                <a:tc>
                  <a:txBody>
                    <a:bodyPr/>
                    <a:lstStyle/>
                    <a:p>
                      <a:r>
                        <a:rPr kumimoji="1" lang="ja-JP" altLang="en-US" sz="900" b="0" dirty="0" smtClean="0">
                          <a:solidFill>
                            <a:schemeClr val="tx1">
                              <a:lumMod val="75000"/>
                            </a:schemeClr>
                          </a:solidFill>
                          <a:latin typeface="+mn-ea"/>
                          <a:ea typeface="+mn-ea"/>
                          <a:cs typeface="メイリオ"/>
                        </a:rPr>
                        <a:t>○実現可能</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（マルウェアの侵入経路が特定されるので、根本対策が</a:t>
                      </a:r>
                      <a:r>
                        <a:rPr kumimoji="1" lang="en-US" altLang="ja-JP" sz="900" b="0" u="sng" dirty="0" smtClean="0">
                          <a:solidFill>
                            <a:schemeClr val="tx1">
                              <a:lumMod val="75000"/>
                            </a:schemeClr>
                          </a:solidFill>
                          <a:latin typeface="+mn-ea"/>
                          <a:ea typeface="+mn-ea"/>
                          <a:cs typeface="メイリオ"/>
                        </a:rPr>
                        <a:t>Outbreak Control</a:t>
                      </a:r>
                      <a:r>
                        <a:rPr kumimoji="1" lang="ja-JP" altLang="en-US" sz="900" b="0" u="none" dirty="0" smtClean="0">
                          <a:solidFill>
                            <a:schemeClr val="tx1">
                              <a:lumMod val="75000"/>
                            </a:schemeClr>
                          </a:solidFill>
                          <a:latin typeface="+mn-ea"/>
                          <a:ea typeface="+mn-ea"/>
                          <a:cs typeface="メイリオ"/>
                        </a:rPr>
                        <a:t>機能等で可能</a:t>
                      </a:r>
                      <a:r>
                        <a:rPr kumimoji="1" lang="ja-JP" altLang="en-US" sz="900" b="0" dirty="0" smtClean="0">
                          <a:solidFill>
                            <a:schemeClr val="tx1">
                              <a:lumMod val="75000"/>
                            </a:schemeClr>
                          </a:solidFill>
                          <a:latin typeface="+mn-ea"/>
                          <a:ea typeface="+mn-ea"/>
                          <a:cs typeface="メイリオ"/>
                        </a:rPr>
                        <a:t>）</a:t>
                      </a: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p>
                    <a:p>
                      <a:r>
                        <a:rPr kumimoji="1" lang="en-US" altLang="ja-JP" sz="900" b="0" u="none" dirty="0" smtClean="0">
                          <a:solidFill>
                            <a:schemeClr val="tx1">
                              <a:lumMod val="75000"/>
                            </a:schemeClr>
                          </a:solidFill>
                          <a:latin typeface="+mn-ea"/>
                          <a:ea typeface="+mn-ea"/>
                          <a:cs typeface="メイリオ"/>
                        </a:rPr>
                        <a:t>(</a:t>
                      </a:r>
                      <a:r>
                        <a:rPr kumimoji="1" lang="en-US" altLang="ja-JP" sz="900" b="0" u="sng" dirty="0" smtClean="0">
                          <a:solidFill>
                            <a:schemeClr val="tx1">
                              <a:lumMod val="75000"/>
                            </a:schemeClr>
                          </a:solidFill>
                          <a:latin typeface="+mn-ea"/>
                          <a:ea typeface="+mn-ea"/>
                          <a:cs typeface="メイリオ"/>
                        </a:rPr>
                        <a:t>4</a:t>
                      </a:r>
                      <a:r>
                        <a:rPr kumimoji="1" lang="ja-JP" altLang="en-US" sz="900" b="0" u="sng" dirty="0" err="1" smtClean="0">
                          <a:solidFill>
                            <a:schemeClr val="tx1">
                              <a:lumMod val="75000"/>
                            </a:schemeClr>
                          </a:solidFill>
                          <a:latin typeface="+mn-ea"/>
                          <a:ea typeface="+mn-ea"/>
                          <a:cs typeface="メイリオ"/>
                        </a:rPr>
                        <a:t>つの</a:t>
                      </a:r>
                      <a:r>
                        <a:rPr kumimoji="1" lang="ja-JP" altLang="en-US" sz="900" b="0" u="sng" dirty="0" smtClean="0">
                          <a:solidFill>
                            <a:schemeClr val="tx1">
                              <a:lumMod val="75000"/>
                            </a:schemeClr>
                          </a:solidFill>
                          <a:latin typeface="+mn-ea"/>
                          <a:ea typeface="+mn-ea"/>
                          <a:cs typeface="メイリオ"/>
                        </a:rPr>
                        <a:t>振る舞い検知エンジンが未検知の時</a:t>
                      </a:r>
                      <a:r>
                        <a:rPr kumimoji="1" lang="ja-JP" altLang="en-US" sz="900" b="0" dirty="0" smtClean="0">
                          <a:solidFill>
                            <a:schemeClr val="tx1">
                              <a:lumMod val="75000"/>
                            </a:schemeClr>
                          </a:solidFill>
                          <a:latin typeface="+mn-ea"/>
                          <a:ea typeface="+mn-ea"/>
                          <a:cs typeface="メイリオ"/>
                        </a:rPr>
                        <a:t>、別途、追加調査や駆除ツールが必要</a:t>
                      </a:r>
                      <a:r>
                        <a:rPr kumimoji="1" lang="en-US" altLang="ja-JP" sz="900" b="0" dirty="0" smtClean="0">
                          <a:solidFill>
                            <a:schemeClr val="tx1">
                              <a:lumMod val="75000"/>
                            </a:schemeClr>
                          </a:solidFill>
                          <a:latin typeface="+mn-ea"/>
                          <a:ea typeface="+mn-ea"/>
                          <a:cs typeface="メイリオ"/>
                        </a:rPr>
                        <a:t>)</a:t>
                      </a:r>
                      <a:endParaRPr kumimoji="1" lang="ja-JP" altLang="en-US" sz="900" b="0"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p>
                    <a:p>
                      <a:r>
                        <a:rPr kumimoji="1" lang="ja-JP" altLang="en-US" sz="900" b="0" dirty="0" smtClean="0">
                          <a:solidFill>
                            <a:schemeClr val="tx1">
                              <a:lumMod val="75000"/>
                            </a:schemeClr>
                          </a:solidFill>
                          <a:latin typeface="+mn-ea"/>
                          <a:ea typeface="+mn-ea"/>
                          <a:cs typeface="メイリオ"/>
                        </a:rPr>
                        <a:t>（</a:t>
                      </a:r>
                      <a:r>
                        <a:rPr kumimoji="1" lang="ja-JP" altLang="en-US" sz="900" b="0" u="sng" dirty="0" smtClean="0">
                          <a:solidFill>
                            <a:schemeClr val="tx1">
                              <a:lumMod val="75000"/>
                            </a:schemeClr>
                          </a:solidFill>
                          <a:latin typeface="+mn-ea"/>
                          <a:ea typeface="+mn-ea"/>
                          <a:cs typeface="メイリオ"/>
                        </a:rPr>
                        <a:t>未検知の時、駆除ツールやパターンファイル作成</a:t>
                      </a:r>
                      <a:r>
                        <a:rPr kumimoji="1" lang="ja-JP" altLang="en-US" sz="900" b="0" u="none" dirty="0" smtClean="0">
                          <a:solidFill>
                            <a:schemeClr val="tx1">
                              <a:lumMod val="75000"/>
                            </a:schemeClr>
                          </a:solidFill>
                          <a:latin typeface="+mn-ea"/>
                          <a:ea typeface="+mn-ea"/>
                          <a:cs typeface="メイリオ"/>
                        </a:rPr>
                        <a:t>のための追加調査や作業が必要</a:t>
                      </a:r>
                      <a:r>
                        <a:rPr kumimoji="1" lang="ja-JP" altLang="en-US" sz="900" b="0" dirty="0" smtClean="0">
                          <a:solidFill>
                            <a:schemeClr val="tx1">
                              <a:lumMod val="75000"/>
                            </a:schemeClr>
                          </a:solidFill>
                          <a:latin typeface="+mn-ea"/>
                          <a:ea typeface="+mn-ea"/>
                          <a:cs typeface="メイリオ"/>
                        </a:rPr>
                        <a:t>）</a:t>
                      </a:r>
                      <a:endParaRPr kumimoji="1" lang="ja-JP" altLang="en-US" sz="900" b="0" dirty="0">
                        <a:solidFill>
                          <a:schemeClr val="tx1">
                            <a:lumMod val="75000"/>
                          </a:schemeClr>
                        </a:solidFill>
                        <a:latin typeface="+mn-ea"/>
                        <a:ea typeface="+mn-ea"/>
                        <a:cs typeface="メイリオ"/>
                      </a:endParaRPr>
                    </a:p>
                  </a:txBody>
                  <a:tcPr marT="34290" marB="34290"/>
                </a:tc>
                <a:extLst>
                  <a:ext uri="{0D108BD9-81ED-4DB2-BD59-A6C34878D82A}">
                    <a16:rowId xmlns="" xmlns:a16="http://schemas.microsoft.com/office/drawing/2014/main" val="10006"/>
                  </a:ext>
                </a:extLst>
              </a:tr>
              <a:tr h="693229">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マルウェア検出のタイミング</a:t>
                      </a:r>
                      <a:r>
                        <a:rPr kumimoji="1" lang="en-US" altLang="ja-JP" sz="900" b="0" dirty="0" smtClean="0">
                          <a:solidFill>
                            <a:srgbClr val="FF0000"/>
                          </a:solidFill>
                          <a:latin typeface="+mn-ea"/>
                          <a:ea typeface="+mn-ea"/>
                          <a:cs typeface="メイリオ"/>
                        </a:rPr>
                        <a:t>】</a:t>
                      </a:r>
                    </a:p>
                    <a:p>
                      <a:r>
                        <a:rPr kumimoji="1" lang="ja-JP" altLang="en-US" sz="900" b="0" dirty="0" smtClean="0">
                          <a:solidFill>
                            <a:schemeClr val="tx1">
                              <a:lumMod val="75000"/>
                            </a:schemeClr>
                          </a:solidFill>
                          <a:latin typeface="+mn-ea"/>
                          <a:ea typeface="+mn-ea"/>
                          <a:cs typeface="メイリオ"/>
                        </a:rPr>
                        <a:t>侵入済み未知マルウェアの検出</a:t>
                      </a:r>
                    </a:p>
                  </a:txBody>
                  <a:tcPr marT="34290" marB="34290"/>
                </a:tc>
                <a:tc>
                  <a:txBody>
                    <a:bodyPr/>
                    <a:lstStyle/>
                    <a:p>
                      <a:r>
                        <a:rPr kumimoji="1" lang="ja-JP" altLang="en-US" sz="900" b="0" dirty="0" smtClean="0">
                          <a:solidFill>
                            <a:schemeClr val="tx1">
                              <a:lumMod val="75000"/>
                            </a:schemeClr>
                          </a:solidFill>
                          <a:latin typeface="+mn-ea"/>
                          <a:ea typeface="+mn-ea"/>
                          <a:cs typeface="メイリオ"/>
                        </a:rPr>
                        <a:t>○実現可能</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（ファイルの</a:t>
                      </a:r>
                      <a:r>
                        <a:rPr kumimoji="1" lang="en-US" altLang="ja-JP" sz="900" b="0" dirty="0" smtClean="0">
                          <a:solidFill>
                            <a:schemeClr val="tx1">
                              <a:lumMod val="75000"/>
                            </a:schemeClr>
                          </a:solidFill>
                          <a:latin typeface="+mn-ea"/>
                          <a:ea typeface="+mn-ea"/>
                          <a:cs typeface="メイリオ"/>
                        </a:rPr>
                        <a:t>I/O</a:t>
                      </a:r>
                      <a:r>
                        <a:rPr kumimoji="1" lang="ja-JP" altLang="en-US" sz="900" b="0" dirty="0" smtClean="0">
                          <a:solidFill>
                            <a:schemeClr val="tx1">
                              <a:lumMod val="75000"/>
                            </a:schemeClr>
                          </a:solidFill>
                          <a:latin typeface="+mn-ea"/>
                          <a:ea typeface="+mn-ea"/>
                          <a:cs typeface="メイリオ"/>
                        </a:rPr>
                        <a:t>時、レトロスペクティブ機能により過去に遡って検出可能）</a:t>
                      </a:r>
                      <a:endParaRPr kumimoji="1" lang="en-US" altLang="ja-JP" sz="900" b="0" dirty="0" smtClean="0">
                        <a:solidFill>
                          <a:schemeClr val="tx1">
                            <a:lumMod val="75000"/>
                          </a:schemeClr>
                        </a:solidFill>
                        <a:latin typeface="+mn-ea"/>
                        <a:ea typeface="+mn-ea"/>
                        <a:cs typeface="メイリオ"/>
                      </a:endParaRPr>
                    </a:p>
                    <a:p>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一時点</a:t>
                      </a:r>
                      <a:r>
                        <a:rPr kumimoji="1" lang="ja-JP" altLang="en-US" sz="900" b="0" baseline="0" dirty="0" smtClean="0">
                          <a:solidFill>
                            <a:schemeClr val="tx1">
                              <a:lumMod val="75000"/>
                            </a:schemeClr>
                          </a:solidFill>
                          <a:latin typeface="+mn-ea"/>
                          <a:ea typeface="+mn-ea"/>
                          <a:cs typeface="メイリオ"/>
                        </a:rPr>
                        <a:t>ではない</a:t>
                      </a:r>
                      <a:endParaRPr kumimoji="1" lang="en-US" altLang="ja-JP" sz="900" b="0" u="none"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lumMod val="75000"/>
                            </a:schemeClr>
                          </a:solidFill>
                          <a:latin typeface="+mn-ea"/>
                          <a:ea typeface="+mn-ea"/>
                          <a:cs typeface="メイリオ"/>
                        </a:rPr>
                        <a:t>△限定的</a:t>
                      </a:r>
                      <a:endParaRPr kumimoji="1" lang="en-US" altLang="ja-JP" sz="900" b="0" dirty="0" smtClean="0">
                        <a:solidFill>
                          <a:schemeClr val="tx1">
                            <a:lumMod val="75000"/>
                          </a:schemeClr>
                        </a:solidFill>
                        <a:latin typeface="+mn-ea"/>
                        <a:ea typeface="+mn-ea"/>
                        <a:cs typeface="メイリオ"/>
                      </a:endParaRPr>
                    </a:p>
                    <a:p>
                      <a:r>
                        <a:rPr kumimoji="1" lang="ja-JP" altLang="en-US" sz="900" b="0" dirty="0" smtClean="0">
                          <a:solidFill>
                            <a:schemeClr val="tx1">
                              <a:lumMod val="75000"/>
                            </a:schemeClr>
                          </a:solidFill>
                          <a:latin typeface="+mn-ea"/>
                          <a:ea typeface="+mn-ea"/>
                          <a:cs typeface="メイリオ"/>
                        </a:rPr>
                        <a:t>（動作した際のみ検出可能）</a:t>
                      </a:r>
                      <a:endParaRPr kumimoji="1" lang="en-US" altLang="ja-JP" sz="900" b="0" dirty="0" smtClean="0">
                        <a:solidFill>
                          <a:schemeClr val="tx1">
                            <a:lumMod val="75000"/>
                          </a:schemeClr>
                        </a:solidFill>
                        <a:latin typeface="+mn-ea"/>
                        <a:ea typeface="+mn-ea"/>
                        <a:cs typeface="メイリオ"/>
                      </a:endParaRPr>
                    </a:p>
                    <a:p>
                      <a:pPr marL="0" marR="0" indent="0" algn="l" defTabSz="685891"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一時点</a:t>
                      </a:r>
                      <a:r>
                        <a:rPr kumimoji="1" lang="ja-JP" altLang="en-US" sz="900" b="0" baseline="0" dirty="0" smtClean="0">
                          <a:solidFill>
                            <a:schemeClr val="tx1">
                              <a:lumMod val="75000"/>
                            </a:schemeClr>
                          </a:solidFill>
                          <a:latin typeface="+mn-ea"/>
                          <a:ea typeface="+mn-ea"/>
                          <a:cs typeface="メイリオ"/>
                        </a:rPr>
                        <a:t>である</a:t>
                      </a:r>
                      <a:endParaRPr kumimoji="1" lang="en-US" altLang="ja-JP" sz="900" b="0" u="none" dirty="0" smtClean="0">
                        <a:solidFill>
                          <a:schemeClr val="tx1">
                            <a:lumMod val="75000"/>
                          </a:schemeClr>
                        </a:solidFill>
                        <a:latin typeface="+mn-ea"/>
                        <a:ea typeface="+mn-ea"/>
                        <a:cs typeface="メイリオ"/>
                      </a:endParaRPr>
                    </a:p>
                  </a:txBody>
                  <a:tcPr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X</a:t>
                      </a:r>
                    </a:p>
                    <a:p>
                      <a:r>
                        <a:rPr kumimoji="1" lang="ja-JP" altLang="en-US" sz="900" b="0" u="none" dirty="0" smtClean="0">
                          <a:solidFill>
                            <a:schemeClr val="tx1">
                              <a:lumMod val="75000"/>
                            </a:schemeClr>
                          </a:solidFill>
                          <a:latin typeface="+mn-ea"/>
                          <a:ea typeface="+mn-ea"/>
                          <a:cs typeface="メイリオ"/>
                        </a:rPr>
                        <a:t>（スキャンしたタイミングのみ検出</a:t>
                      </a:r>
                      <a:r>
                        <a:rPr kumimoji="1" lang="ja-JP" altLang="en-US" sz="900" b="0" dirty="0" smtClean="0">
                          <a:solidFill>
                            <a:schemeClr val="tx1">
                              <a:lumMod val="75000"/>
                            </a:schemeClr>
                          </a:solidFill>
                          <a:latin typeface="+mn-ea"/>
                          <a:ea typeface="+mn-ea"/>
                          <a:cs typeface="メイリオ"/>
                        </a:rPr>
                        <a:t>）</a:t>
                      </a:r>
                      <a:endParaRPr kumimoji="1" lang="en-US" altLang="ja-JP" sz="900" b="0" dirty="0" smtClean="0">
                        <a:solidFill>
                          <a:schemeClr val="tx1">
                            <a:lumMod val="75000"/>
                          </a:schemeClr>
                        </a:solidFill>
                        <a:latin typeface="+mn-ea"/>
                        <a:ea typeface="+mn-ea"/>
                        <a:cs typeface="メイリオ"/>
                      </a:endParaRPr>
                    </a:p>
                    <a:p>
                      <a:pPr marL="0" marR="0" indent="0" algn="l" defTabSz="685891"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lumMod val="75000"/>
                            </a:schemeClr>
                          </a:solidFill>
                          <a:latin typeface="+mn-ea"/>
                          <a:ea typeface="+mn-ea"/>
                          <a:cs typeface="メイリオ"/>
                        </a:rPr>
                        <a:t>*</a:t>
                      </a:r>
                      <a:r>
                        <a:rPr kumimoji="1" lang="ja-JP" altLang="en-US" sz="900" b="0" dirty="0" smtClean="0">
                          <a:solidFill>
                            <a:schemeClr val="tx1">
                              <a:lumMod val="75000"/>
                            </a:schemeClr>
                          </a:solidFill>
                          <a:latin typeface="+mn-ea"/>
                          <a:ea typeface="+mn-ea"/>
                          <a:cs typeface="メイリオ"/>
                        </a:rPr>
                        <a:t>一時点</a:t>
                      </a:r>
                      <a:r>
                        <a:rPr kumimoji="1" lang="ja-JP" altLang="en-US" sz="900" b="0" baseline="0" dirty="0" smtClean="0">
                          <a:solidFill>
                            <a:schemeClr val="tx1">
                              <a:lumMod val="75000"/>
                            </a:schemeClr>
                          </a:solidFill>
                          <a:latin typeface="+mn-ea"/>
                          <a:ea typeface="+mn-ea"/>
                          <a:cs typeface="メイリオ"/>
                        </a:rPr>
                        <a:t>である</a:t>
                      </a:r>
                      <a:endParaRPr kumimoji="1" lang="en-US" altLang="ja-JP" sz="900" b="0" u="none" dirty="0" smtClean="0">
                        <a:solidFill>
                          <a:schemeClr val="tx1">
                            <a:lumMod val="75000"/>
                          </a:schemeClr>
                        </a:solidFill>
                        <a:latin typeface="+mn-ea"/>
                        <a:ea typeface="+mn-ea"/>
                        <a:cs typeface="メイリオ"/>
                      </a:endParaRPr>
                    </a:p>
                    <a:p>
                      <a:endParaRPr kumimoji="1" lang="ja-JP" altLang="en-US" sz="900" b="0" dirty="0" smtClean="0">
                        <a:solidFill>
                          <a:schemeClr val="tx1">
                            <a:lumMod val="75000"/>
                          </a:schemeClr>
                        </a:solidFill>
                        <a:latin typeface="+mn-ea"/>
                        <a:ea typeface="+mn-ea"/>
                        <a:cs typeface="メイリオ"/>
                      </a:endParaRPr>
                    </a:p>
                  </a:txBody>
                  <a:tcPr marT="34290" marB="34290"/>
                </a:tc>
                <a:extLst>
                  <a:ext uri="{0D108BD9-81ED-4DB2-BD59-A6C34878D82A}">
                    <a16:rowId xmlns="" xmlns:a16="http://schemas.microsoft.com/office/drawing/2014/main" val="10007"/>
                  </a:ext>
                </a:extLst>
              </a:tr>
              <a:tr h="511779">
                <a:tc>
                  <a:txBody>
                    <a:bodyPr/>
                    <a:lstStyle/>
                    <a:p>
                      <a:r>
                        <a:rPr kumimoji="1" lang="en-US" altLang="ja-JP" sz="900" b="0" dirty="0" smtClean="0">
                          <a:solidFill>
                            <a:srgbClr val="FF0000"/>
                          </a:solidFill>
                          <a:latin typeface="+mn-ea"/>
                          <a:ea typeface="+mn-ea"/>
                          <a:cs typeface="メイリオ"/>
                        </a:rPr>
                        <a:t>【</a:t>
                      </a:r>
                      <a:r>
                        <a:rPr kumimoji="1" lang="ja-JP" altLang="en-US" sz="900" b="0" dirty="0" smtClean="0">
                          <a:solidFill>
                            <a:srgbClr val="FF0000"/>
                          </a:solidFill>
                          <a:latin typeface="+mn-ea"/>
                          <a:ea typeface="+mn-ea"/>
                          <a:cs typeface="メイリオ"/>
                        </a:rPr>
                        <a:t>価格</a:t>
                      </a:r>
                      <a:r>
                        <a:rPr kumimoji="1" lang="en-US" altLang="ja-JP" sz="900" b="0" dirty="0" smtClean="0">
                          <a:solidFill>
                            <a:srgbClr val="FF0000"/>
                          </a:solidFill>
                          <a:latin typeface="+mn-ea"/>
                          <a:ea typeface="+mn-ea"/>
                          <a:cs typeface="メイリオ"/>
                        </a:rPr>
                        <a:t>】</a:t>
                      </a:r>
                      <a:endParaRPr kumimoji="1" lang="ja-JP" altLang="en-US" sz="900" b="0" dirty="0" smtClean="0">
                        <a:solidFill>
                          <a:srgbClr val="FF0000"/>
                        </a:solidFill>
                        <a:latin typeface="+mn-ea"/>
                        <a:ea typeface="+mn-ea"/>
                        <a:cs typeface="メイリオ"/>
                      </a:endParaRPr>
                    </a:p>
                  </a:txBody>
                  <a:tcPr marT="34290" marB="34290"/>
                </a:tc>
                <a:tc>
                  <a:txBody>
                    <a:bodyPr/>
                    <a:lstStyle/>
                    <a:p>
                      <a:r>
                        <a:rPr kumimoji="1" lang="ja-JP" altLang="en-US" sz="900" b="0" u="none" dirty="0" smtClean="0">
                          <a:solidFill>
                            <a:schemeClr val="tx1">
                              <a:lumMod val="75000"/>
                            </a:schemeClr>
                          </a:solidFill>
                          <a:latin typeface="+mn-ea"/>
                          <a:ea typeface="+mn-ea"/>
                          <a:cs typeface="メイリオ"/>
                        </a:rPr>
                        <a:t>△</a:t>
                      </a:r>
                      <a:endParaRPr kumimoji="1" lang="en-US" altLang="ja-JP" sz="900" b="0" u="none" dirty="0" smtClean="0">
                        <a:solidFill>
                          <a:schemeClr val="tx1">
                            <a:lumMod val="75000"/>
                          </a:schemeClr>
                        </a:solidFill>
                        <a:latin typeface="+mn-ea"/>
                        <a:ea typeface="+mn-ea"/>
                        <a:cs typeface="メイリオ"/>
                      </a:endParaRPr>
                    </a:p>
                    <a:p>
                      <a:r>
                        <a:rPr kumimoji="1" lang="ja-JP" altLang="en-US" sz="900" b="0" u="none" dirty="0" smtClean="0">
                          <a:solidFill>
                            <a:schemeClr val="tx1">
                              <a:lumMod val="75000"/>
                            </a:schemeClr>
                          </a:solidFill>
                          <a:latin typeface="+mn-ea"/>
                          <a:ea typeface="+mn-ea"/>
                          <a:cs typeface="メイリオ"/>
                        </a:rPr>
                        <a:t>従来のシグネチャ型のソフトウェアよりは高いが、振る舞い検知ソフト等に比べれば安価</a:t>
                      </a:r>
                      <a:endParaRPr kumimoji="1" lang="en-US" altLang="ja-JP" sz="900" b="0" u="none" dirty="0" smtClean="0">
                        <a:solidFill>
                          <a:schemeClr val="tx1">
                            <a:lumMod val="75000"/>
                          </a:schemeClr>
                        </a:solidFill>
                        <a:latin typeface="+mn-ea"/>
                        <a:ea typeface="+mn-ea"/>
                        <a:cs typeface="メイリオ"/>
                      </a:endParaRPr>
                    </a:p>
                  </a:txBody>
                  <a:tcPr marT="34290" marB="34290"/>
                </a:tc>
                <a:tc>
                  <a:txBody>
                    <a:bodyPr/>
                    <a:lstStyle/>
                    <a:p>
                      <a:pPr marL="0" marR="0" indent="0" algn="l" defTabSz="685891" rtl="0" eaLnBrk="1" fontAlgn="auto" latinLnBrk="0" hangingPunct="1">
                        <a:lnSpc>
                          <a:spcPct val="100000"/>
                        </a:lnSpc>
                        <a:spcBef>
                          <a:spcPts val="0"/>
                        </a:spcBef>
                        <a:spcAft>
                          <a:spcPts val="0"/>
                        </a:spcAft>
                        <a:buClrTx/>
                        <a:buSzTx/>
                        <a:buFontTx/>
                        <a:buNone/>
                        <a:tabLst/>
                        <a:defRPr/>
                      </a:pPr>
                      <a:r>
                        <a:rPr kumimoji="1" lang="en-US" altLang="ja-JP" sz="900" b="0" u="none" dirty="0" smtClean="0">
                          <a:solidFill>
                            <a:schemeClr val="tx1">
                              <a:lumMod val="75000"/>
                            </a:schemeClr>
                          </a:solidFill>
                          <a:latin typeface="+mn-ea"/>
                          <a:ea typeface="+mn-ea"/>
                          <a:cs typeface="メイリオ"/>
                        </a:rPr>
                        <a:t>×</a:t>
                      </a:r>
                    </a:p>
                  </a:txBody>
                  <a:tcPr marT="34290" marB="34290"/>
                </a:tc>
                <a:tc>
                  <a:txBody>
                    <a:bodyPr/>
                    <a:lstStyle/>
                    <a:p>
                      <a:r>
                        <a:rPr kumimoji="1" lang="ja-JP" altLang="en-US" sz="900" b="0" dirty="0" smtClean="0">
                          <a:solidFill>
                            <a:schemeClr val="tx1">
                              <a:lumMod val="75000"/>
                            </a:schemeClr>
                          </a:solidFill>
                          <a:latin typeface="+mn-ea"/>
                          <a:ea typeface="+mn-ea"/>
                          <a:cs typeface="メイリオ"/>
                        </a:rPr>
                        <a:t>○</a:t>
                      </a:r>
                    </a:p>
                  </a:txBody>
                  <a:tcPr marT="34290" marB="34290"/>
                </a:tc>
                <a:extLst>
                  <a:ext uri="{0D108BD9-81ED-4DB2-BD59-A6C34878D82A}">
                    <a16:rowId xmlns="" xmlns:a16="http://schemas.microsoft.com/office/drawing/2014/main" val="388967323"/>
                  </a:ext>
                </a:extLst>
              </a:tr>
            </a:tbl>
          </a:graphicData>
        </a:graphic>
      </p:graphicFrame>
      <p:sp>
        <p:nvSpPr>
          <p:cNvPr id="4" name="タイトル 2"/>
          <p:cNvSpPr txBox="1">
            <a:spLocks/>
          </p:cNvSpPr>
          <p:nvPr/>
        </p:nvSpPr>
        <p:spPr bwMode="auto">
          <a:xfrm>
            <a:off x="274847" y="282906"/>
            <a:ext cx="5883773" cy="50312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68" tIns="34284" rIns="68568" bIns="34284" numCol="1" anchor="ctr" anchorCtr="0" compatLnSpc="1">
            <a:prstTxWarp prst="textNoShape">
              <a:avLst/>
            </a:prstTxWarp>
          </a:bodyPr>
          <a:lstStyle>
            <a:lvl1pPr algn="l" defTabSz="912261" rtl="0" eaLnBrk="1" fontAlgn="base" hangingPunct="1">
              <a:lnSpc>
                <a:spcPct val="80000"/>
              </a:lnSpc>
              <a:spcBef>
                <a:spcPct val="0"/>
              </a:spcBef>
              <a:spcAft>
                <a:spcPct val="0"/>
              </a:spcAft>
              <a:defRPr kumimoji="1" lang="en-US" sz="4267" kern="1200" dirty="0">
                <a:solidFill>
                  <a:srgbClr val="676767"/>
                </a:solidFill>
                <a:latin typeface="+mj-lt"/>
                <a:ea typeface="ＭＳ Ｐゴシック" charset="0"/>
                <a:cs typeface="CiscoSans"/>
              </a:defRPr>
            </a:lvl1pPr>
            <a:lvl2pPr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kumimoji="1" sz="4267">
                <a:solidFill>
                  <a:srgbClr val="676767"/>
                </a:solidFill>
                <a:latin typeface="Arial" charset="0"/>
                <a:ea typeface="ＭＳ Ｐゴシック" charset="0"/>
              </a:defRPr>
            </a:lvl9pPr>
          </a:lstStyle>
          <a:p>
            <a:r>
              <a:rPr lang="ja-JP" altLang="en-US" sz="2700" dirty="0">
                <a:solidFill>
                  <a:schemeClr val="bg1"/>
                </a:solidFill>
                <a:latin typeface="MS PGothic" charset="-128"/>
                <a:ea typeface="MS PGothic" charset="-128"/>
                <a:cs typeface="MS PGothic" charset="-128"/>
              </a:rPr>
              <a:t>その他のマルウェア対策製品との違い</a:t>
            </a:r>
          </a:p>
        </p:txBody>
      </p:sp>
      <p:sp>
        <p:nvSpPr>
          <p:cNvPr id="3" name="角丸四角形 2"/>
          <p:cNvSpPr/>
          <p:nvPr/>
        </p:nvSpPr>
        <p:spPr>
          <a:xfrm>
            <a:off x="1952316" y="2185591"/>
            <a:ext cx="2439014" cy="493487"/>
          </a:xfrm>
          <a:prstGeom prst="round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6" name="角丸四角形 5"/>
          <p:cNvSpPr/>
          <p:nvPr/>
        </p:nvSpPr>
        <p:spPr>
          <a:xfrm>
            <a:off x="1952315" y="2679078"/>
            <a:ext cx="2439014" cy="456799"/>
          </a:xfrm>
          <a:prstGeom prst="round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7" name="角丸四角形 6"/>
          <p:cNvSpPr/>
          <p:nvPr/>
        </p:nvSpPr>
        <p:spPr>
          <a:xfrm>
            <a:off x="1952315" y="3136861"/>
            <a:ext cx="2439014" cy="503129"/>
          </a:xfrm>
          <a:prstGeom prst="round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351890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bg1"/>
                </a:solidFill>
                <a:latin typeface="MS PGothic" charset="-128"/>
                <a:ea typeface="MS PGothic" charset="-128"/>
                <a:cs typeface="MS PGothic" charset="-128"/>
              </a:rPr>
              <a:t>シスコ</a:t>
            </a:r>
            <a:r>
              <a:rPr lang="ja-JP" altLang="en-US" dirty="0">
                <a:solidFill>
                  <a:schemeClr val="bg1"/>
                </a:solidFill>
                <a:latin typeface="MS PGothic" charset="-128"/>
                <a:ea typeface="MS PGothic" charset="-128"/>
                <a:cs typeface="MS PGothic" charset="-128"/>
              </a:rPr>
              <a:t> </a:t>
            </a:r>
            <a:r>
              <a:rPr lang="ja-JP" altLang="en-US" dirty="0" smtClean="0">
                <a:solidFill>
                  <a:schemeClr val="bg1"/>
                </a:solidFill>
                <a:latin typeface="MS PGothic" charset="-128"/>
                <a:ea typeface="MS PGothic" charset="-128"/>
                <a:cs typeface="MS PGothic" charset="-128"/>
              </a:rPr>
              <a:t>セキュリティ</a:t>
            </a:r>
            <a:r>
              <a:rPr lang="en-US" dirty="0" smtClean="0">
                <a:solidFill>
                  <a:schemeClr val="bg1"/>
                </a:solidFill>
                <a:latin typeface="MS PGothic" charset="-128"/>
                <a:ea typeface="MS PGothic" charset="-128"/>
                <a:cs typeface="MS PGothic" charset="-128"/>
              </a:rPr>
              <a:t>年次レポート</a:t>
            </a:r>
            <a:endParaRPr lang="en-US" dirty="0">
              <a:solidFill>
                <a:schemeClr val="bg1"/>
              </a:solidFill>
              <a:latin typeface="MS PGothic" charset="-128"/>
              <a:ea typeface="MS PGothic" charset="-128"/>
              <a:cs typeface="MS PGothic" charset="-128"/>
            </a:endParaRPr>
          </a:p>
        </p:txBody>
      </p:sp>
      <p:pic>
        <p:nvPicPr>
          <p:cNvPr id="4" name="Picture 3" descr="2010.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194" y="3274150"/>
            <a:ext cx="1694775" cy="1309091"/>
          </a:xfrm>
          <a:prstGeom prst="rect">
            <a:avLst/>
          </a:prstGeom>
          <a:ln w="28575">
            <a:solidFill>
              <a:schemeClr val="bg1"/>
            </a:solidFill>
          </a:ln>
        </p:spPr>
      </p:pic>
      <p:pic>
        <p:nvPicPr>
          <p:cNvPr id="5" name="Picture 4" descr="201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6182" y="3090067"/>
            <a:ext cx="1691837" cy="1309091"/>
          </a:xfrm>
          <a:prstGeom prst="rect">
            <a:avLst/>
          </a:prstGeom>
          <a:ln w="28575">
            <a:solidFill>
              <a:schemeClr val="bg1"/>
            </a:solidFill>
          </a:ln>
        </p:spPr>
      </p:pic>
      <p:pic>
        <p:nvPicPr>
          <p:cNvPr id="6" name="Picture 5" descr="20110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27846" y="2877406"/>
            <a:ext cx="1267837" cy="1636364"/>
          </a:xfrm>
          <a:prstGeom prst="rect">
            <a:avLst/>
          </a:prstGeom>
          <a:ln w="28575">
            <a:solidFill>
              <a:schemeClr val="bg1"/>
            </a:solidFill>
          </a:ln>
        </p:spPr>
      </p:pic>
      <p:pic>
        <p:nvPicPr>
          <p:cNvPr id="7" name="Picture 6" descr="201104.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34773" y="2730295"/>
            <a:ext cx="1160541" cy="1636364"/>
          </a:xfrm>
          <a:prstGeom prst="rect">
            <a:avLst/>
          </a:prstGeom>
          <a:ln w="28575">
            <a:solidFill>
              <a:schemeClr val="bg1"/>
            </a:solidFill>
          </a:ln>
        </p:spPr>
      </p:pic>
      <p:pic>
        <p:nvPicPr>
          <p:cNvPr id="8" name="Picture 7" descr="201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20447" y="2493382"/>
            <a:ext cx="1231323" cy="1636364"/>
          </a:xfrm>
          <a:prstGeom prst="rect">
            <a:avLst/>
          </a:prstGeom>
          <a:ln w="28575">
            <a:solidFill>
              <a:schemeClr val="bg1"/>
            </a:solidFill>
          </a:ln>
        </p:spPr>
      </p:pic>
      <p:pic>
        <p:nvPicPr>
          <p:cNvPr id="10" name="Picture 9" descr="201401.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12818" y="2297287"/>
            <a:ext cx="1229598" cy="1636364"/>
          </a:xfrm>
          <a:prstGeom prst="rect">
            <a:avLst/>
          </a:prstGeom>
          <a:ln w="28575">
            <a:solidFill>
              <a:schemeClr val="bg1"/>
            </a:solidFill>
          </a:ln>
        </p:spPr>
      </p:pic>
      <p:pic>
        <p:nvPicPr>
          <p:cNvPr id="12" name="Picture 11" descr="2015.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77448" y="2060368"/>
            <a:ext cx="1263198" cy="1636364"/>
          </a:xfrm>
          <a:prstGeom prst="rect">
            <a:avLst/>
          </a:prstGeom>
          <a:ln w="28575">
            <a:solidFill>
              <a:schemeClr val="bg1"/>
            </a:solidFill>
          </a:ln>
        </p:spPr>
      </p:pic>
      <p:sp>
        <p:nvSpPr>
          <p:cNvPr id="2" name="Rectangle 1"/>
          <p:cNvSpPr/>
          <p:nvPr/>
        </p:nvSpPr>
        <p:spPr>
          <a:xfrm>
            <a:off x="442775" y="872184"/>
            <a:ext cx="5667997" cy="707886"/>
          </a:xfrm>
          <a:prstGeom prst="rect">
            <a:avLst/>
          </a:prstGeom>
        </p:spPr>
        <p:txBody>
          <a:bodyPr wrap="square">
            <a:spAutoFit/>
          </a:bodyPr>
          <a:lstStyle/>
          <a:p>
            <a:r>
              <a:rPr lang="en-US" sz="2000" u="sng" dirty="0">
                <a:solidFill>
                  <a:schemeClr val="accent1"/>
                </a:solidFill>
                <a:latin typeface="MS PGothic" charset="-128"/>
                <a:ea typeface="MS PGothic" charset="-128"/>
                <a:cs typeface="MS PGothic" charset="-128"/>
              </a:rPr>
              <a:t>https://</a:t>
            </a:r>
            <a:r>
              <a:rPr lang="en-US" sz="2000" u="sng" dirty="0" err="1">
                <a:solidFill>
                  <a:schemeClr val="accent1"/>
                </a:solidFill>
                <a:latin typeface="MS PGothic" charset="-128"/>
                <a:ea typeface="MS PGothic" charset="-128"/>
                <a:cs typeface="MS PGothic" charset="-128"/>
              </a:rPr>
              <a:t>www.cisco.com</a:t>
            </a:r>
            <a:r>
              <a:rPr lang="en-US" sz="2000" u="sng" dirty="0">
                <a:solidFill>
                  <a:schemeClr val="accent1"/>
                </a:solidFill>
                <a:latin typeface="MS PGothic" charset="-128"/>
                <a:ea typeface="MS PGothic" charset="-128"/>
                <a:cs typeface="MS PGothic" charset="-128"/>
              </a:rPr>
              <a:t>/c/</a:t>
            </a:r>
            <a:r>
              <a:rPr lang="en-US" sz="2000" u="sng" dirty="0" err="1">
                <a:solidFill>
                  <a:schemeClr val="accent1"/>
                </a:solidFill>
                <a:latin typeface="MS PGothic" charset="-128"/>
                <a:ea typeface="MS PGothic" charset="-128"/>
                <a:cs typeface="MS PGothic" charset="-128"/>
              </a:rPr>
              <a:t>en</a:t>
            </a:r>
            <a:r>
              <a:rPr lang="en-US" sz="2000" u="sng" dirty="0">
                <a:solidFill>
                  <a:schemeClr val="accent1"/>
                </a:solidFill>
                <a:latin typeface="MS PGothic" charset="-128"/>
                <a:ea typeface="MS PGothic" charset="-128"/>
                <a:cs typeface="MS PGothic" charset="-128"/>
              </a:rPr>
              <a:t>/us/products/security/security-</a:t>
            </a:r>
            <a:r>
              <a:rPr lang="en-US" sz="2000" u="sng" dirty="0" err="1">
                <a:solidFill>
                  <a:schemeClr val="accent1"/>
                </a:solidFill>
                <a:latin typeface="MS PGothic" charset="-128"/>
                <a:ea typeface="MS PGothic" charset="-128"/>
                <a:cs typeface="MS PGothic" charset="-128"/>
              </a:rPr>
              <a:t>reports.html</a:t>
            </a:r>
            <a:endParaRPr lang="en-US" sz="2000" dirty="0">
              <a:solidFill>
                <a:schemeClr val="accent1"/>
              </a:solidFill>
              <a:latin typeface="MS PGothic" charset="-128"/>
              <a:ea typeface="MS PGothic" charset="-128"/>
              <a:cs typeface="MS PGothic" charset="-128"/>
            </a:endParaRPr>
          </a:p>
        </p:txBody>
      </p:sp>
      <p:sp>
        <p:nvSpPr>
          <p:cNvPr id="17" name="右矢印 16"/>
          <p:cNvSpPr/>
          <p:nvPr/>
        </p:nvSpPr>
        <p:spPr>
          <a:xfrm rot="20894127">
            <a:off x="-300986" y="1714128"/>
            <a:ext cx="9295949" cy="485803"/>
          </a:xfrm>
          <a:prstGeom prst="rightArrow">
            <a:avLst>
              <a:gd name="adj1" fmla="val 100000"/>
              <a:gd name="adj2" fmla="val 5000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FFFF"/>
              </a:solidFill>
              <a:latin typeface="MS PGothic" charset="-128"/>
              <a:ea typeface="MS PGothic" charset="-128"/>
              <a:cs typeface="MS PGothic" charset="-128"/>
            </a:endParaRPr>
          </a:p>
        </p:txBody>
      </p:sp>
      <p:sp>
        <p:nvSpPr>
          <p:cNvPr id="25" name="円/楕円 24"/>
          <p:cNvSpPr/>
          <p:nvPr/>
        </p:nvSpPr>
        <p:spPr>
          <a:xfrm>
            <a:off x="375343" y="2449389"/>
            <a:ext cx="540088" cy="54008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1" lang="en-US" altLang="ja-JP" sz="1600" dirty="0" smtClean="0">
                <a:solidFill>
                  <a:schemeClr val="accent1"/>
                </a:solidFill>
                <a:latin typeface="MS PGothic" charset="-128"/>
                <a:ea typeface="MS PGothic" charset="-128"/>
                <a:cs typeface="MS PGothic" charset="-128"/>
              </a:rPr>
              <a:t>2010</a:t>
            </a:r>
          </a:p>
        </p:txBody>
      </p:sp>
      <p:sp>
        <p:nvSpPr>
          <p:cNvPr id="26" name="円/楕円 25"/>
          <p:cNvSpPr/>
          <p:nvPr/>
        </p:nvSpPr>
        <p:spPr>
          <a:xfrm>
            <a:off x="1446228" y="2224785"/>
            <a:ext cx="540088" cy="54008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2011</a:t>
            </a:r>
            <a:endParaRPr kumimoji="1" lang="ja-JP" altLang="en-US" dirty="0" smtClean="0">
              <a:solidFill>
                <a:schemeClr val="accent1"/>
              </a:solidFill>
              <a:latin typeface="MS PGothic" charset="-128"/>
              <a:ea typeface="MS PGothic" charset="-128"/>
              <a:cs typeface="MS PGothic" charset="-128"/>
            </a:endParaRPr>
          </a:p>
        </p:txBody>
      </p:sp>
      <p:sp>
        <p:nvSpPr>
          <p:cNvPr id="27" name="円/楕円 26"/>
          <p:cNvSpPr/>
          <p:nvPr/>
        </p:nvSpPr>
        <p:spPr>
          <a:xfrm>
            <a:off x="2517113" y="2000181"/>
            <a:ext cx="540088" cy="54008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2012</a:t>
            </a:r>
            <a:endParaRPr kumimoji="1" lang="ja-JP" altLang="en-US" dirty="0" smtClean="0">
              <a:solidFill>
                <a:schemeClr val="accent1"/>
              </a:solidFill>
              <a:latin typeface="MS PGothic" charset="-128"/>
              <a:ea typeface="MS PGothic" charset="-128"/>
              <a:cs typeface="MS PGothic" charset="-128"/>
            </a:endParaRPr>
          </a:p>
        </p:txBody>
      </p:sp>
      <p:sp>
        <p:nvSpPr>
          <p:cNvPr id="28" name="円/楕円 27"/>
          <p:cNvSpPr/>
          <p:nvPr/>
        </p:nvSpPr>
        <p:spPr>
          <a:xfrm>
            <a:off x="3587998" y="1775577"/>
            <a:ext cx="540088" cy="54008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2013</a:t>
            </a:r>
            <a:endParaRPr kumimoji="1" lang="ja-JP" altLang="en-US" dirty="0" smtClean="0">
              <a:solidFill>
                <a:schemeClr val="accent1"/>
              </a:solidFill>
              <a:latin typeface="MS PGothic" charset="-128"/>
              <a:ea typeface="MS PGothic" charset="-128"/>
              <a:cs typeface="MS PGothic" charset="-128"/>
            </a:endParaRPr>
          </a:p>
        </p:txBody>
      </p:sp>
      <p:sp>
        <p:nvSpPr>
          <p:cNvPr id="29" name="円/楕円 28"/>
          <p:cNvSpPr/>
          <p:nvPr/>
        </p:nvSpPr>
        <p:spPr>
          <a:xfrm>
            <a:off x="4658883" y="1550970"/>
            <a:ext cx="540088" cy="54008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2014</a:t>
            </a:r>
            <a:endParaRPr kumimoji="1" lang="ja-JP" altLang="en-US" dirty="0" smtClean="0">
              <a:solidFill>
                <a:schemeClr val="accent1"/>
              </a:solidFill>
              <a:latin typeface="MS PGothic" charset="-128"/>
              <a:ea typeface="MS PGothic" charset="-128"/>
              <a:cs typeface="MS PGothic" charset="-128"/>
            </a:endParaRPr>
          </a:p>
        </p:txBody>
      </p:sp>
      <p:sp>
        <p:nvSpPr>
          <p:cNvPr id="30" name="円/楕円 29"/>
          <p:cNvSpPr/>
          <p:nvPr/>
        </p:nvSpPr>
        <p:spPr>
          <a:xfrm>
            <a:off x="5729766" y="1326366"/>
            <a:ext cx="540088" cy="54008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2015</a:t>
            </a:r>
            <a:endParaRPr kumimoji="1" lang="ja-JP" altLang="en-US" dirty="0" smtClean="0">
              <a:solidFill>
                <a:schemeClr val="accent1"/>
              </a:solidFill>
              <a:latin typeface="MS PGothic" charset="-128"/>
              <a:ea typeface="MS PGothic" charset="-128"/>
              <a:cs typeface="MS PGothic" charset="-128"/>
            </a:endParaRPr>
          </a:p>
        </p:txBody>
      </p:sp>
      <p:sp>
        <p:nvSpPr>
          <p:cNvPr id="31" name="円/楕円 30"/>
          <p:cNvSpPr/>
          <p:nvPr/>
        </p:nvSpPr>
        <p:spPr>
          <a:xfrm>
            <a:off x="6797650" y="1105994"/>
            <a:ext cx="581036" cy="581036"/>
          </a:xfrm>
          <a:prstGeom prst="ellipse">
            <a:avLst/>
          </a:prstGeom>
          <a:ln/>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2016</a:t>
            </a:r>
            <a:endParaRPr kumimoji="1" lang="ja-JP" altLang="en-US" dirty="0" smtClean="0">
              <a:solidFill>
                <a:schemeClr val="accent1"/>
              </a:solidFill>
              <a:latin typeface="MS PGothic" charset="-128"/>
              <a:ea typeface="MS PGothic" charset="-128"/>
              <a:cs typeface="MS PGothic" charset="-128"/>
            </a:endParaRPr>
          </a:p>
        </p:txBody>
      </p:sp>
      <p:pic>
        <p:nvPicPr>
          <p:cNvPr id="9" name="Picture 8" descr="Screen Shot 2016-02-08 at 9.10.39 PM.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78577" y="1698605"/>
            <a:ext cx="1410176" cy="1823864"/>
          </a:xfrm>
          <a:prstGeom prst="rect">
            <a:avLst/>
          </a:prstGeom>
          <a:ln w="28575">
            <a:solidFill>
              <a:schemeClr val="bg1"/>
            </a:solidFill>
          </a:ln>
        </p:spPr>
      </p:pic>
      <p:pic>
        <p:nvPicPr>
          <p:cNvPr id="11" name="Picture 10"/>
          <p:cNvPicPr>
            <a:picLocks noChangeAspect="1"/>
          </p:cNvPicPr>
          <p:nvPr/>
        </p:nvPicPr>
        <p:blipFill>
          <a:blip r:embed="rId11"/>
          <a:stretch>
            <a:fillRect/>
          </a:stretch>
        </p:blipFill>
        <p:spPr>
          <a:xfrm>
            <a:off x="6751248" y="1585111"/>
            <a:ext cx="2318592" cy="2992940"/>
          </a:xfrm>
          <a:prstGeom prst="rect">
            <a:avLst/>
          </a:prstGeom>
          <a:ln w="38100" cmpd="sng">
            <a:solidFill>
              <a:schemeClr val="bg1"/>
            </a:solidFill>
          </a:ln>
        </p:spPr>
      </p:pic>
      <p:sp>
        <p:nvSpPr>
          <p:cNvPr id="23" name="円/楕円 22"/>
          <p:cNvSpPr/>
          <p:nvPr/>
        </p:nvSpPr>
        <p:spPr>
          <a:xfrm>
            <a:off x="7812983" y="784650"/>
            <a:ext cx="718740" cy="718740"/>
          </a:xfrm>
          <a:prstGeom prst="ellipse">
            <a:avLst/>
          </a:prstGeom>
          <a:ln/>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dirty="0" smtClean="0">
                <a:solidFill>
                  <a:schemeClr val="accent1"/>
                </a:solidFill>
                <a:latin typeface="MS PGothic" charset="-128"/>
                <a:ea typeface="MS PGothic" charset="-128"/>
                <a:cs typeface="MS PGothic" charset="-128"/>
              </a:rPr>
              <a:t>2017</a:t>
            </a:r>
            <a:endParaRPr kumimoji="1" lang="ja-JP" altLang="en-US" dirty="0" smtClean="0">
              <a:solidFill>
                <a:schemeClr val="accent1"/>
              </a:solidFill>
              <a:latin typeface="MS PGothic" charset="-128"/>
              <a:ea typeface="MS PGothic" charset="-128"/>
              <a:cs typeface="MS PGothic" charset="-128"/>
            </a:endParaRPr>
          </a:p>
        </p:txBody>
      </p:sp>
    </p:spTree>
    <p:extLst>
      <p:ext uri="{BB962C8B-B14F-4D97-AF65-F5344CB8AC3E}">
        <p14:creationId xmlns:p14="http://schemas.microsoft.com/office/powerpoint/2010/main" val="178142727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30470" y="231878"/>
            <a:ext cx="8345488" cy="731837"/>
          </a:xfrm>
        </p:spPr>
        <p:txBody>
          <a:bodyPr/>
          <a:lstStyle/>
          <a:p>
            <a:r>
              <a:rPr kumimoji="1" lang="ja-JP" altLang="en-US" dirty="0" smtClean="0">
                <a:latin typeface="MS PGothic" charset="-128"/>
                <a:ea typeface="MS PGothic" charset="-128"/>
                <a:cs typeface="MS PGothic" charset="-128"/>
              </a:rPr>
              <a:t>事例：佐賀市教育委員会</a:t>
            </a:r>
            <a:endParaRPr kumimoji="1" lang="ja-JP" altLang="en-US" dirty="0">
              <a:latin typeface="MS PGothic" charset="-128"/>
              <a:ea typeface="MS PGothic" charset="-128"/>
              <a:cs typeface="MS PGothic" charset="-128"/>
            </a:endParaRPr>
          </a:p>
        </p:txBody>
      </p:sp>
      <p:sp>
        <p:nvSpPr>
          <p:cNvPr id="4" name="テキスト ボックス 3"/>
          <p:cNvSpPr txBox="1"/>
          <p:nvPr/>
        </p:nvSpPr>
        <p:spPr>
          <a:xfrm>
            <a:off x="4502426" y="2032809"/>
            <a:ext cx="4448755" cy="1754326"/>
          </a:xfrm>
          <a:prstGeom prst="rect">
            <a:avLst/>
          </a:prstGeom>
          <a:noFill/>
        </p:spPr>
        <p:txBody>
          <a:bodyPr wrap="square" rtlCol="0">
            <a:spAutoFit/>
          </a:bodyPr>
          <a:lstStyle/>
          <a:p>
            <a:r>
              <a:rPr lang="ja-JP" altLang="en-US" sz="1400" dirty="0">
                <a:latin typeface="MS PGothic" charset="-128"/>
                <a:ea typeface="MS PGothic" charset="-128"/>
                <a:cs typeface="MS PGothic" charset="-128"/>
              </a:rPr>
              <a:t>佐賀市教育委員会 こども教育部 学校教育課 </a:t>
            </a:r>
            <a:r>
              <a:rPr lang="en-US" altLang="ja-JP" sz="1400" dirty="0">
                <a:latin typeface="MS PGothic" charset="-128"/>
                <a:ea typeface="MS PGothic" charset="-128"/>
                <a:cs typeface="MS PGothic" charset="-128"/>
              </a:rPr>
              <a:t>ICT </a:t>
            </a:r>
            <a:r>
              <a:rPr lang="ja-JP" altLang="en-US" sz="1400" dirty="0">
                <a:latin typeface="MS PGothic" charset="-128"/>
                <a:ea typeface="MS PGothic" charset="-128"/>
                <a:cs typeface="MS PGothic" charset="-128"/>
              </a:rPr>
              <a:t>利活用教育係</a:t>
            </a:r>
            <a:r>
              <a:rPr lang="ja-JP" altLang="en-US" sz="1400" dirty="0" smtClean="0">
                <a:latin typeface="MS PGothic" charset="-128"/>
                <a:ea typeface="MS PGothic" charset="-128"/>
                <a:cs typeface="MS PGothic" charset="-128"/>
              </a:rPr>
              <a:t>の加々</a:t>
            </a:r>
            <a:r>
              <a:rPr lang="ja-JP" altLang="en-US" sz="1400" dirty="0">
                <a:latin typeface="MS PGothic" charset="-128"/>
                <a:ea typeface="MS PGothic" charset="-128"/>
                <a:cs typeface="MS PGothic" charset="-128"/>
              </a:rPr>
              <a:t>良哲氏は次のように話します。</a:t>
            </a:r>
          </a:p>
          <a:p>
            <a:r>
              <a:rPr lang="ja-JP" altLang="en-US" sz="1600" dirty="0">
                <a:latin typeface="MS PGothic" charset="-128"/>
                <a:ea typeface="MS PGothic" charset="-128"/>
                <a:cs typeface="MS PGothic" charset="-128"/>
              </a:rPr>
              <a:t>「</a:t>
            </a:r>
            <a:r>
              <a:rPr lang="ja-JP" altLang="en-US" sz="1600" dirty="0">
                <a:solidFill>
                  <a:srgbClr val="FF0000"/>
                </a:solidFill>
                <a:latin typeface="MS PGothic" charset="-128"/>
                <a:ea typeface="MS PGothic" charset="-128"/>
                <a:cs typeface="MS PGothic" charset="-128"/>
              </a:rPr>
              <a:t>これまでの定義ファイルを突合させるタイプのウイルス対策ソフトのよう</a:t>
            </a:r>
            <a:r>
              <a:rPr lang="ja-JP" altLang="en-US" sz="1600" dirty="0" smtClean="0">
                <a:solidFill>
                  <a:srgbClr val="FF0000"/>
                </a:solidFill>
                <a:latin typeface="MS PGothic" charset="-128"/>
                <a:ea typeface="MS PGothic" charset="-128"/>
                <a:cs typeface="MS PGothic" charset="-128"/>
              </a:rPr>
              <a:t>に、</a:t>
            </a:r>
            <a:endParaRPr lang="en-US" altLang="ja-JP" sz="1600" dirty="0">
              <a:solidFill>
                <a:srgbClr val="FF0000"/>
              </a:solidFill>
              <a:latin typeface="MS PGothic" charset="-128"/>
              <a:ea typeface="MS PGothic" charset="-128"/>
              <a:cs typeface="MS PGothic" charset="-128"/>
            </a:endParaRPr>
          </a:p>
          <a:p>
            <a:r>
              <a:rPr lang="ja-JP" altLang="en-US" sz="1600" dirty="0">
                <a:solidFill>
                  <a:srgbClr val="FF0000"/>
                </a:solidFill>
                <a:latin typeface="MS PGothic" charset="-128"/>
                <a:ea typeface="MS PGothic" charset="-128"/>
                <a:cs typeface="MS PGothic" charset="-128"/>
              </a:rPr>
              <a:t>フルスキャンを何度もくり返す必要がなく、</a:t>
            </a:r>
            <a:endParaRPr lang="en-US" altLang="ja-JP" sz="1600" dirty="0">
              <a:solidFill>
                <a:srgbClr val="FF0000"/>
              </a:solidFill>
              <a:latin typeface="MS PGothic" charset="-128"/>
              <a:ea typeface="MS PGothic" charset="-128"/>
              <a:cs typeface="MS PGothic" charset="-128"/>
            </a:endParaRPr>
          </a:p>
          <a:p>
            <a:r>
              <a:rPr lang="ja-JP" altLang="en-US" sz="1600" dirty="0">
                <a:solidFill>
                  <a:srgbClr val="FF0000"/>
                </a:solidFill>
                <a:latin typeface="MS PGothic" charset="-128"/>
                <a:ea typeface="MS PGothic" charset="-128"/>
                <a:cs typeface="MS PGothic" charset="-128"/>
              </a:rPr>
              <a:t>軽快に動作して </a:t>
            </a:r>
            <a:r>
              <a:rPr lang="en-US" altLang="ja-JP" sz="1600" dirty="0">
                <a:solidFill>
                  <a:srgbClr val="FF0000"/>
                </a:solidFill>
                <a:latin typeface="MS PGothic" charset="-128"/>
                <a:ea typeface="MS PGothic" charset="-128"/>
                <a:cs typeface="MS PGothic" charset="-128"/>
              </a:rPr>
              <a:t>PC </a:t>
            </a:r>
            <a:r>
              <a:rPr lang="ja-JP" altLang="en-US" sz="1600" dirty="0">
                <a:solidFill>
                  <a:srgbClr val="FF0000"/>
                </a:solidFill>
                <a:latin typeface="MS PGothic" charset="-128"/>
                <a:ea typeface="MS PGothic" charset="-128"/>
                <a:cs typeface="MS PGothic" charset="-128"/>
              </a:rPr>
              <a:t>やユーザの負荷を軽減します。</a:t>
            </a:r>
            <a:endParaRPr lang="en-US" altLang="ja-JP" sz="1600" dirty="0">
              <a:solidFill>
                <a:srgbClr val="FF0000"/>
              </a:solidFill>
              <a:latin typeface="MS PGothic" charset="-128"/>
              <a:ea typeface="MS PGothic" charset="-128"/>
              <a:cs typeface="MS PGothic" charset="-128"/>
            </a:endParaRPr>
          </a:p>
          <a:p>
            <a:r>
              <a:rPr lang="ja-JP" altLang="en-US" sz="1600" dirty="0">
                <a:solidFill>
                  <a:srgbClr val="FF0000"/>
                </a:solidFill>
                <a:latin typeface="MS PGothic" charset="-128"/>
                <a:ea typeface="MS PGothic" charset="-128"/>
                <a:cs typeface="MS PGothic" charset="-128"/>
              </a:rPr>
              <a:t>これは大きな差があると思います。</a:t>
            </a:r>
            <a:r>
              <a:rPr lang="ja-JP" altLang="en-US" sz="1600" dirty="0">
                <a:latin typeface="MS PGothic" charset="-128"/>
                <a:ea typeface="MS PGothic" charset="-128"/>
                <a:cs typeface="MS PGothic" charset="-128"/>
              </a:rPr>
              <a:t>」</a:t>
            </a:r>
            <a:endParaRPr lang="ja-JP" altLang="en-US" sz="2400" dirty="0">
              <a:solidFill>
                <a:srgbClr val="676767"/>
              </a:solidFill>
              <a:latin typeface="MS PGothic" charset="-128"/>
              <a:ea typeface="MS PGothic" charset="-128"/>
              <a:cs typeface="MS PGothic"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6544" y="813674"/>
            <a:ext cx="4268798" cy="3652972"/>
          </a:xfrm>
          <a:prstGeom prst="rect">
            <a:avLst/>
          </a:prstGeom>
        </p:spPr>
      </p:pic>
      <p:sp>
        <p:nvSpPr>
          <p:cNvPr id="5" name="テキスト ボックス 4"/>
          <p:cNvSpPr txBox="1"/>
          <p:nvPr/>
        </p:nvSpPr>
        <p:spPr>
          <a:xfrm>
            <a:off x="4502426" y="1663477"/>
            <a:ext cx="4448755" cy="369332"/>
          </a:xfrm>
          <a:prstGeom prst="rect">
            <a:avLst/>
          </a:prstGeom>
          <a:noFill/>
        </p:spPr>
        <p:txBody>
          <a:bodyPr wrap="square" rtlCol="0">
            <a:spAutoFit/>
          </a:bodyPr>
          <a:lstStyle/>
          <a:p>
            <a:r>
              <a:rPr lang="ja-JP" altLang="en-US" dirty="0">
                <a:solidFill>
                  <a:srgbClr val="676767"/>
                </a:solidFill>
                <a:latin typeface="MS PGothic" charset="-128"/>
                <a:ea typeface="MS PGothic" charset="-128"/>
                <a:cs typeface="MS PGothic" charset="-128"/>
              </a:rPr>
              <a:t>■ポイント</a:t>
            </a:r>
          </a:p>
        </p:txBody>
      </p:sp>
    </p:spTree>
    <p:extLst>
      <p:ext uri="{BB962C8B-B14F-4D97-AF65-F5344CB8AC3E}">
        <p14:creationId xmlns:p14="http://schemas.microsoft.com/office/powerpoint/2010/main" val="92532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a:xfrm>
            <a:off x="437766" y="1154430"/>
            <a:ext cx="8345488" cy="3361568"/>
          </a:xfrm>
          <a:noFill/>
        </p:spPr>
        <p:style>
          <a:lnRef idx="2">
            <a:schemeClr val="accent3"/>
          </a:lnRef>
          <a:fillRef idx="1">
            <a:schemeClr val="lt1"/>
          </a:fillRef>
          <a:effectRef idx="0">
            <a:schemeClr val="accent3"/>
          </a:effectRef>
          <a:fontRef idx="minor">
            <a:schemeClr val="dk1"/>
          </a:fontRef>
        </p:style>
        <p:txBody>
          <a:bodyPr anchor="ctr">
            <a:normAutofit fontScale="85000" lnSpcReduction="20000"/>
          </a:bodyPr>
          <a:lstStyle/>
          <a:p>
            <a:pPr>
              <a:buFont typeface="Wingdings" charset="2"/>
              <a:buChar char="ü"/>
            </a:pPr>
            <a:r>
              <a:rPr kumimoji="1" lang="ja-JP" altLang="en-US" dirty="0" smtClean="0">
                <a:solidFill>
                  <a:srgbClr val="FF0000"/>
                </a:solidFill>
                <a:latin typeface="MS PGothic" charset="-128"/>
                <a:ea typeface="MS PGothic" charset="-128"/>
                <a:cs typeface="MS PGothic" charset="-128"/>
              </a:rPr>
              <a:t>クラウド上のビッグデータ</a:t>
            </a:r>
            <a:r>
              <a:rPr kumimoji="1" lang="ja-JP" altLang="en-US" dirty="0" smtClean="0">
                <a:latin typeface="MS PGothic" charset="-128"/>
                <a:ea typeface="MS PGothic" charset="-128"/>
                <a:cs typeface="MS PGothic" charset="-128"/>
              </a:rPr>
              <a:t>と</a:t>
            </a:r>
            <a:r>
              <a:rPr kumimoji="1" lang="ja-JP" altLang="en-US" dirty="0" smtClean="0">
                <a:solidFill>
                  <a:srgbClr val="FF0000"/>
                </a:solidFill>
                <a:latin typeface="MS PGothic" charset="-128"/>
                <a:ea typeface="MS PGothic" charset="-128"/>
                <a:cs typeface="MS PGothic" charset="-128"/>
              </a:rPr>
              <a:t>軽快なエンジン</a:t>
            </a:r>
            <a:r>
              <a:rPr kumimoji="1" lang="ja-JP" altLang="en-US" dirty="0" smtClean="0">
                <a:latin typeface="MS PGothic" charset="-128"/>
                <a:ea typeface="MS PGothic" charset="-128"/>
                <a:cs typeface="MS PGothic" charset="-128"/>
              </a:rPr>
              <a:t>で</a:t>
            </a:r>
            <a:r>
              <a:rPr kumimoji="1" lang="en-US" altLang="ja-JP" dirty="0" smtClean="0">
                <a:latin typeface="MS PGothic" charset="-128"/>
                <a:ea typeface="MS PGothic" charset="-128"/>
                <a:cs typeface="MS PGothic" charset="-128"/>
              </a:rPr>
              <a:t/>
            </a:r>
            <a:br>
              <a:rPr kumimoji="1" lang="en-US" altLang="ja-JP" dirty="0" smtClean="0">
                <a:latin typeface="MS PGothic" charset="-128"/>
                <a:ea typeface="MS PGothic" charset="-128"/>
                <a:cs typeface="MS PGothic" charset="-128"/>
              </a:rPr>
            </a:br>
            <a:r>
              <a:rPr kumimoji="1" lang="ja-JP" altLang="en-US" dirty="0" smtClean="0">
                <a:latin typeface="MS PGothic" charset="-128"/>
                <a:ea typeface="MS PGothic" charset="-128"/>
                <a:cs typeface="MS PGothic" charset="-128"/>
              </a:rPr>
              <a:t>マルウェアを検知できます。</a:t>
            </a:r>
            <a:endParaRPr kumimoji="1" lang="en-US" altLang="ja-JP" dirty="0" smtClean="0">
              <a:latin typeface="MS PGothic" charset="-128"/>
              <a:ea typeface="MS PGothic" charset="-128"/>
              <a:cs typeface="MS PGothic" charset="-128"/>
            </a:endParaRPr>
          </a:p>
          <a:p>
            <a:pPr lvl="1">
              <a:buFont typeface="Wingdings" charset="2"/>
              <a:buChar char="Ø"/>
            </a:pPr>
            <a:r>
              <a:rPr kumimoji="1" lang="en-US" altLang="ja-JP" dirty="0" err="1" smtClean="0">
                <a:latin typeface="MS PGothic" charset="-128"/>
                <a:ea typeface="MS PGothic" charset="-128"/>
                <a:cs typeface="MS PGothic" charset="-128"/>
              </a:rPr>
              <a:t>Talos</a:t>
            </a:r>
            <a:r>
              <a:rPr kumimoji="1" lang="ja-JP" altLang="en-US" dirty="0" smtClean="0">
                <a:latin typeface="MS PGothic" charset="-128"/>
                <a:ea typeface="MS PGothic" charset="-128"/>
                <a:cs typeface="MS PGothic" charset="-128"/>
              </a:rPr>
              <a:t>、</a:t>
            </a:r>
            <a:r>
              <a:rPr kumimoji="1" lang="en-US" altLang="ja-JP" dirty="0" smtClean="0">
                <a:latin typeface="MS PGothic" charset="-128"/>
                <a:ea typeface="MS PGothic" charset="-128"/>
                <a:cs typeface="MS PGothic" charset="-128"/>
              </a:rPr>
              <a:t>ETHOS</a:t>
            </a:r>
            <a:r>
              <a:rPr kumimoji="1" lang="ja-JP" altLang="en-US" dirty="0" smtClean="0">
                <a:latin typeface="MS PGothic" charset="-128"/>
                <a:ea typeface="MS PGothic" charset="-128"/>
                <a:cs typeface="MS PGothic" charset="-128"/>
              </a:rPr>
              <a:t>、</a:t>
            </a:r>
            <a:r>
              <a:rPr kumimoji="1" lang="en-US" altLang="ja-JP" dirty="0" smtClean="0">
                <a:latin typeface="MS PGothic" charset="-128"/>
                <a:ea typeface="MS PGothic" charset="-128"/>
                <a:cs typeface="MS PGothic" charset="-128"/>
              </a:rPr>
              <a:t>SPERO</a:t>
            </a:r>
            <a:r>
              <a:rPr kumimoji="1" lang="ja-JP" altLang="en-US" dirty="0" smtClean="0">
                <a:latin typeface="MS PGothic" charset="-128"/>
                <a:ea typeface="MS PGothic" charset="-128"/>
                <a:cs typeface="MS PGothic" charset="-128"/>
              </a:rPr>
              <a:t>、</a:t>
            </a:r>
            <a:r>
              <a:rPr kumimoji="1" lang="en-US" altLang="ja-JP" dirty="0" smtClean="0">
                <a:latin typeface="MS PGothic" charset="-128"/>
                <a:ea typeface="MS PGothic" charset="-128"/>
                <a:cs typeface="MS PGothic" charset="-128"/>
              </a:rPr>
              <a:t>DFC</a:t>
            </a:r>
            <a:r>
              <a:rPr kumimoji="1" lang="ja-JP" altLang="en-US" dirty="0" smtClean="0">
                <a:latin typeface="MS PGothic" charset="-128"/>
                <a:ea typeface="MS PGothic" charset="-128"/>
                <a:cs typeface="MS PGothic" charset="-128"/>
              </a:rPr>
              <a:t>、</a:t>
            </a:r>
            <a:r>
              <a:rPr kumimoji="1" lang="en-US" altLang="ja-JP" dirty="0" err="1" smtClean="0">
                <a:latin typeface="MS PGothic" charset="-128"/>
                <a:ea typeface="MS PGothic" charset="-128"/>
                <a:cs typeface="MS PGothic" charset="-128"/>
              </a:rPr>
              <a:t>ThretGRID</a:t>
            </a:r>
            <a:endParaRPr kumimoji="1" lang="en-US" altLang="ja-JP" dirty="0" smtClean="0">
              <a:latin typeface="MS PGothic" charset="-128"/>
              <a:ea typeface="MS PGothic" charset="-128"/>
              <a:cs typeface="MS PGothic" charset="-128"/>
            </a:endParaRPr>
          </a:p>
          <a:p>
            <a:pPr>
              <a:buFont typeface="Wingdings" charset="2"/>
              <a:buChar char="ü"/>
            </a:pPr>
            <a:r>
              <a:rPr kumimoji="1" lang="ja-JP" altLang="en-US" dirty="0" smtClean="0">
                <a:solidFill>
                  <a:srgbClr val="FF0000"/>
                </a:solidFill>
                <a:latin typeface="MS PGothic" charset="-128"/>
                <a:ea typeface="MS PGothic" charset="-128"/>
                <a:cs typeface="MS PGothic" charset="-128"/>
              </a:rPr>
              <a:t>クラウド</a:t>
            </a:r>
            <a:r>
              <a:rPr kumimoji="1" lang="en-US" altLang="ja-JP" dirty="0" smtClean="0">
                <a:solidFill>
                  <a:srgbClr val="FF0000"/>
                </a:solidFill>
                <a:latin typeface="MS PGothic" charset="-128"/>
                <a:ea typeface="MS PGothic" charset="-128"/>
                <a:cs typeface="MS PGothic" charset="-128"/>
              </a:rPr>
              <a:t> </a:t>
            </a:r>
            <a:r>
              <a:rPr kumimoji="1" lang="ja-JP" altLang="en-US" dirty="0" smtClean="0">
                <a:solidFill>
                  <a:srgbClr val="FF0000"/>
                </a:solidFill>
                <a:latin typeface="MS PGothic" charset="-128"/>
                <a:ea typeface="MS PGothic" charset="-128"/>
                <a:cs typeface="MS PGothic" charset="-128"/>
              </a:rPr>
              <a:t>リコール機能</a:t>
            </a:r>
            <a:r>
              <a:rPr kumimoji="1" lang="ja-JP" altLang="en-US" dirty="0" smtClean="0">
                <a:latin typeface="MS PGothic" charset="-128"/>
                <a:ea typeface="MS PGothic" charset="-128"/>
                <a:cs typeface="MS PGothic" charset="-128"/>
              </a:rPr>
              <a:t>により、通過した未知</a:t>
            </a:r>
            <a:r>
              <a:rPr kumimoji="1" lang="ja-JP" altLang="en-US" dirty="0" smtClean="0">
                <a:latin typeface="MS PGothic" charset="-128"/>
                <a:ea typeface="MS PGothic" charset="-128"/>
                <a:cs typeface="MS PGothic" charset="-128"/>
              </a:rPr>
              <a:t>の</a:t>
            </a:r>
            <a:r>
              <a:rPr kumimoji="1" lang="en-US" altLang="ja-JP" dirty="0" smtClean="0">
                <a:latin typeface="MS PGothic" charset="-128"/>
                <a:ea typeface="MS PGothic" charset="-128"/>
                <a:cs typeface="MS PGothic" charset="-128"/>
              </a:rPr>
              <a:t/>
            </a:r>
            <a:br>
              <a:rPr kumimoji="1" lang="en-US" altLang="ja-JP" dirty="0" smtClean="0">
                <a:latin typeface="MS PGothic" charset="-128"/>
                <a:ea typeface="MS PGothic" charset="-128"/>
                <a:cs typeface="MS PGothic" charset="-128"/>
              </a:rPr>
            </a:br>
            <a:r>
              <a:rPr kumimoji="1" lang="ja-JP" altLang="en-US" dirty="0" smtClean="0">
                <a:latin typeface="MS PGothic" charset="-128"/>
                <a:ea typeface="MS PGothic" charset="-128"/>
                <a:cs typeface="MS PGothic" charset="-128"/>
              </a:rPr>
              <a:t>マルウェア</a:t>
            </a:r>
            <a:r>
              <a:rPr kumimoji="1" lang="ja-JP" altLang="en-US" dirty="0" smtClean="0">
                <a:latin typeface="MS PGothic" charset="-128"/>
                <a:ea typeface="MS PGothic" charset="-128"/>
                <a:cs typeface="MS PGothic" charset="-128"/>
              </a:rPr>
              <a:t>を後から検知できます。</a:t>
            </a:r>
            <a:endParaRPr kumimoji="1" lang="en-US" altLang="ja-JP" dirty="0" smtClean="0">
              <a:latin typeface="MS PGothic" charset="-128"/>
              <a:ea typeface="MS PGothic" charset="-128"/>
              <a:cs typeface="MS PGothic" charset="-128"/>
            </a:endParaRPr>
          </a:p>
          <a:p>
            <a:pPr lvl="1">
              <a:buFont typeface="Wingdings" charset="2"/>
              <a:buChar char="Ø"/>
            </a:pPr>
            <a:r>
              <a:rPr kumimoji="1" lang="ja-JP" altLang="en-US" dirty="0" smtClean="0">
                <a:latin typeface="MS PGothic" charset="-128"/>
                <a:ea typeface="MS PGothic" charset="-128"/>
                <a:cs typeface="MS PGothic" charset="-128"/>
              </a:rPr>
              <a:t>「感染率の低減」と「検知率の向上」</a:t>
            </a:r>
            <a:endParaRPr kumimoji="1" lang="en-US" altLang="ja-JP" dirty="0" smtClean="0">
              <a:latin typeface="MS PGothic" charset="-128"/>
              <a:ea typeface="MS PGothic" charset="-128"/>
              <a:cs typeface="MS PGothic" charset="-128"/>
            </a:endParaRPr>
          </a:p>
          <a:p>
            <a:pPr>
              <a:buFont typeface="Wingdings" charset="2"/>
              <a:buChar char="ü"/>
            </a:pPr>
            <a:r>
              <a:rPr kumimoji="1" lang="ja-JP" altLang="en-US" dirty="0" smtClean="0">
                <a:solidFill>
                  <a:srgbClr val="FF0000"/>
                </a:solidFill>
                <a:latin typeface="MS PGothic" charset="-128"/>
                <a:ea typeface="MS PGothic" charset="-128"/>
                <a:cs typeface="MS PGothic" charset="-128"/>
              </a:rPr>
              <a:t>トラジェクトリ機能</a:t>
            </a:r>
            <a:r>
              <a:rPr kumimoji="1" lang="ja-JP" altLang="en-US" dirty="0" smtClean="0">
                <a:latin typeface="MS PGothic" charset="-128"/>
                <a:ea typeface="MS PGothic" charset="-128"/>
                <a:cs typeface="MS PGothic" charset="-128"/>
              </a:rPr>
              <a:t>により、感染デバイスと感染経路を特定できます。</a:t>
            </a:r>
            <a:endParaRPr kumimoji="1" lang="en-US" altLang="ja-JP" dirty="0" smtClean="0">
              <a:latin typeface="MS PGothic" charset="-128"/>
              <a:ea typeface="MS PGothic" charset="-128"/>
              <a:cs typeface="MS PGothic" charset="-128"/>
            </a:endParaRPr>
          </a:p>
          <a:p>
            <a:pPr lvl="1">
              <a:buFont typeface="Wingdings" charset="2"/>
              <a:buChar char="Ø"/>
            </a:pPr>
            <a:r>
              <a:rPr kumimoji="1" lang="ja-JP" altLang="en-US" dirty="0" smtClean="0">
                <a:latin typeface="MS PGothic" charset="-128"/>
                <a:ea typeface="MS PGothic" charset="-128"/>
                <a:cs typeface="MS PGothic" charset="-128"/>
              </a:rPr>
              <a:t>感染後の</a:t>
            </a:r>
            <a:r>
              <a:rPr kumimoji="1" lang="en-US" altLang="ja-JP" dirty="0" smtClean="0">
                <a:latin typeface="MS PGothic" charset="-128"/>
                <a:ea typeface="MS PGothic" charset="-128"/>
                <a:cs typeface="MS PGothic" charset="-128"/>
              </a:rPr>
              <a:t>2</a:t>
            </a:r>
            <a:r>
              <a:rPr kumimoji="1" lang="ja-JP" altLang="en-US" dirty="0" smtClean="0">
                <a:latin typeface="MS PGothic" charset="-128"/>
                <a:ea typeface="MS PGothic" charset="-128"/>
                <a:cs typeface="MS PGothic" charset="-128"/>
              </a:rPr>
              <a:t>次・</a:t>
            </a:r>
            <a:r>
              <a:rPr kumimoji="1" lang="en-US" altLang="ja-JP" dirty="0" smtClean="0">
                <a:latin typeface="MS PGothic" charset="-128"/>
                <a:ea typeface="MS PGothic" charset="-128"/>
                <a:cs typeface="MS PGothic" charset="-128"/>
              </a:rPr>
              <a:t>3</a:t>
            </a:r>
            <a:r>
              <a:rPr kumimoji="1" lang="ja-JP" altLang="en-US" dirty="0" smtClean="0">
                <a:latin typeface="MS PGothic" charset="-128"/>
                <a:ea typeface="MS PGothic" charset="-128"/>
                <a:cs typeface="MS PGothic" charset="-128"/>
              </a:rPr>
              <a:t>次感染率の低減</a:t>
            </a:r>
            <a:endParaRPr kumimoji="1" lang="en-US" altLang="ja-JP" dirty="0" smtClean="0">
              <a:latin typeface="MS PGothic" charset="-128"/>
              <a:ea typeface="MS PGothic" charset="-128"/>
              <a:cs typeface="MS PGothic" charset="-128"/>
            </a:endParaRPr>
          </a:p>
        </p:txBody>
      </p:sp>
      <p:sp>
        <p:nvSpPr>
          <p:cNvPr id="4" name="タイトル 3"/>
          <p:cNvSpPr>
            <a:spLocks noGrp="1"/>
          </p:cNvSpPr>
          <p:nvPr>
            <p:ph type="title"/>
          </p:nvPr>
        </p:nvSpPr>
        <p:spPr/>
        <p:txBody>
          <a:bodyPr/>
          <a:lstStyle/>
          <a:p>
            <a:r>
              <a:rPr kumimoji="1" lang="en-US" altLang="ja-JP" dirty="0" smtClean="0">
                <a:latin typeface="MS PGothic" charset="-128"/>
                <a:ea typeface="MS PGothic" charset="-128"/>
                <a:cs typeface="MS PGothic" charset="-128"/>
              </a:rPr>
              <a:t>Cisco AMP</a:t>
            </a:r>
            <a:r>
              <a:rPr kumimoji="1" lang="ja-JP" altLang="en-US" dirty="0" smtClean="0">
                <a:latin typeface="MS PGothic" charset="-128"/>
                <a:ea typeface="MS PGothic" charset="-128"/>
                <a:cs typeface="MS PGothic" charset="-128"/>
              </a:rPr>
              <a:t>利用のメリット</a:t>
            </a:r>
            <a:endParaRPr kumimoji="1"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7070360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39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rrowheads="1"/>
          </p:cNvPicPr>
          <p:nvPr/>
        </p:nvPicPr>
        <p:blipFill rotWithShape="1">
          <a:blip r:embed="rId3" cstate="email">
            <a:extLst>
              <a:ext uri="{28A0092B-C50C-407E-A947-70E740481C1C}">
                <a14:useLocalDpi xmlns:a14="http://schemas.microsoft.com/office/drawing/2010/main"/>
              </a:ext>
            </a:extLst>
          </a:blip>
          <a:srcRect l="109" t="1480" r="1941" b="20998"/>
          <a:stretch/>
        </p:blipFill>
        <p:spPr bwMode="auto">
          <a:xfrm>
            <a:off x="268294" y="1085852"/>
            <a:ext cx="8594725" cy="3648075"/>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268294" y="2785907"/>
            <a:ext cx="8594725" cy="1948021"/>
          </a:xfrm>
          <a:prstGeom prst="rect">
            <a:avLst/>
          </a:prstGeom>
          <a:gradFill>
            <a:gsLst>
              <a:gs pos="0">
                <a:schemeClr val="accent1">
                  <a:lumMod val="5000"/>
                  <a:lumOff val="95000"/>
                  <a:alpha val="0"/>
                </a:schemeClr>
              </a:gs>
              <a:gs pos="46000">
                <a:schemeClr val="tx1">
                  <a:lumMod val="75000"/>
                  <a:alpha val="50000"/>
                </a:schemeClr>
              </a:gs>
              <a:gs pos="100000">
                <a:schemeClr val="tx1">
                  <a:lumMod val="50000"/>
                </a:schemeClr>
              </a:gs>
            </a:gsLst>
            <a:lin ang="5400000" scaled="1"/>
          </a:gradFill>
        </p:spPr>
        <p:txBody>
          <a:bodyPr wrap="square" lIns="91440" anchor="b">
            <a:noAutofit/>
          </a:bodyPr>
          <a:lstStyle/>
          <a:p>
            <a:endParaRPr lang="en-IN" sz="900" dirty="0">
              <a:solidFill>
                <a:srgbClr val="FFFFFF"/>
              </a:solidFill>
              <a:latin typeface="MS PGothic" charset="-128"/>
              <a:ea typeface="MS PGothic" charset="-128"/>
              <a:cs typeface="MS PGothic" charset="-128"/>
            </a:endParaRPr>
          </a:p>
        </p:txBody>
      </p:sp>
      <p:sp>
        <p:nvSpPr>
          <p:cNvPr id="7" name="Title 6"/>
          <p:cNvSpPr>
            <a:spLocks noGrp="1"/>
          </p:cNvSpPr>
          <p:nvPr>
            <p:ph type="title"/>
          </p:nvPr>
        </p:nvSpPr>
        <p:spPr>
          <a:xfrm>
            <a:off x="426720" y="341313"/>
            <a:ext cx="8022336" cy="731837"/>
          </a:xfrm>
        </p:spPr>
        <p:txBody>
          <a:bodyPr/>
          <a:lstStyle/>
          <a:p>
            <a:r>
              <a:rPr lang="ja-JP" altLang="en-US" dirty="0" smtClean="0">
                <a:solidFill>
                  <a:schemeClr val="bg1"/>
                </a:solidFill>
                <a:latin typeface="MS PGothic" charset="-128"/>
                <a:ea typeface="MS PGothic" charset="-128"/>
                <a:cs typeface="MS PGothic" charset="-128"/>
              </a:rPr>
              <a:t>セキュリティを侵害された組織は、</a:t>
            </a:r>
            <a:r>
              <a:rPr lang="en-US" altLang="ja-JP" dirty="0" smtClean="0">
                <a:solidFill>
                  <a:schemeClr val="bg1"/>
                </a:solidFill>
                <a:latin typeface="MS PGothic" charset="-128"/>
                <a:ea typeface="MS PGothic" charset="-128"/>
                <a:cs typeface="MS PGothic" charset="-128"/>
              </a:rPr>
              <a:t/>
            </a:r>
            <a:br>
              <a:rPr lang="en-US" altLang="ja-JP" dirty="0" smtClean="0">
                <a:solidFill>
                  <a:schemeClr val="bg1"/>
                </a:solidFill>
                <a:latin typeface="MS PGothic" charset="-128"/>
                <a:ea typeface="MS PGothic" charset="-128"/>
                <a:cs typeface="MS PGothic" charset="-128"/>
              </a:rPr>
            </a:br>
            <a:r>
              <a:rPr lang="ja-JP" altLang="en-US" dirty="0" smtClean="0">
                <a:solidFill>
                  <a:schemeClr val="bg1"/>
                </a:solidFill>
                <a:latin typeface="MS PGothic" charset="-128"/>
                <a:ea typeface="MS PGothic" charset="-128"/>
                <a:cs typeface="MS PGothic" charset="-128"/>
              </a:rPr>
              <a:t>その対応に大変苦労する。</a:t>
            </a:r>
            <a:endParaRPr lang="en-US" dirty="0">
              <a:solidFill>
                <a:schemeClr val="bg1"/>
              </a:solidFill>
              <a:latin typeface="MS PGothic" charset="-128"/>
              <a:ea typeface="MS PGothic" charset="-128"/>
              <a:cs typeface="MS PGothic" charset="-128"/>
            </a:endParaRPr>
          </a:p>
        </p:txBody>
      </p:sp>
      <p:sp>
        <p:nvSpPr>
          <p:cNvPr id="18" name="Rectangle 17"/>
          <p:cNvSpPr/>
          <p:nvPr/>
        </p:nvSpPr>
        <p:spPr>
          <a:xfrm>
            <a:off x="3458744" y="1655805"/>
            <a:ext cx="2156653" cy="1247669"/>
          </a:xfrm>
          <a:prstGeom prst="rect">
            <a:avLst/>
          </a:prstGeom>
          <a:solidFill>
            <a:srgbClr val="FF0000">
              <a:alpha val="6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t"/>
          <a:lstStyle/>
          <a:p>
            <a:pPr algn="ctr"/>
            <a:r>
              <a:rPr lang="en-US" sz="4400" b="1" dirty="0" smtClean="0">
                <a:solidFill>
                  <a:srgbClr val="FFFFFF"/>
                </a:solidFill>
                <a:latin typeface="MS PGothic" charset="-128"/>
                <a:ea typeface="MS PGothic" charset="-128"/>
                <a:cs typeface="MS PGothic" charset="-128"/>
              </a:rPr>
              <a:t>15 % </a:t>
            </a:r>
            <a:r>
              <a:rPr lang="en-US" b="1" dirty="0" smtClean="0">
                <a:solidFill>
                  <a:srgbClr val="FFFFFF"/>
                </a:solidFill>
                <a:latin typeface="MS PGothic" charset="-128"/>
                <a:ea typeface="MS PGothic" charset="-128"/>
                <a:cs typeface="MS PGothic" charset="-128"/>
              </a:rPr>
              <a:t/>
            </a:r>
            <a:br>
              <a:rPr lang="en-US" b="1" dirty="0" smtClean="0">
                <a:solidFill>
                  <a:srgbClr val="FFFFFF"/>
                </a:solidFill>
                <a:latin typeface="MS PGothic" charset="-128"/>
                <a:ea typeface="MS PGothic" charset="-128"/>
                <a:cs typeface="MS PGothic" charset="-128"/>
              </a:rPr>
            </a:br>
            <a:r>
              <a:rPr lang="en-US" altLang="ja-JP" sz="1200" dirty="0" smtClean="0">
                <a:solidFill>
                  <a:srgbClr val="FFFFFF"/>
                </a:solidFill>
                <a:latin typeface="MS PGothic" charset="-128"/>
                <a:ea typeface="MS PGothic" charset="-128"/>
                <a:cs typeface="MS PGothic" charset="-128"/>
              </a:rPr>
              <a:t>15%</a:t>
            </a:r>
            <a:r>
              <a:rPr lang="ja-JP" altLang="en-US" sz="1200" dirty="0" smtClean="0">
                <a:solidFill>
                  <a:srgbClr val="FFFFFF"/>
                </a:solidFill>
                <a:latin typeface="MS PGothic" charset="-128"/>
                <a:ea typeface="MS PGothic" charset="-128"/>
                <a:cs typeface="MS PGothic" charset="-128"/>
              </a:rPr>
              <a:t>の組織は侵害を発見するのに２年以上費やしている</a:t>
            </a:r>
            <a:endParaRPr lang="en-US" sz="1200" dirty="0">
              <a:solidFill>
                <a:srgbClr val="FFFFFF"/>
              </a:solidFill>
              <a:latin typeface="MS PGothic" charset="-128"/>
              <a:ea typeface="MS PGothic" charset="-128"/>
              <a:cs typeface="MS PGothic" charset="-128"/>
            </a:endParaRPr>
          </a:p>
        </p:txBody>
      </p:sp>
      <p:sp>
        <p:nvSpPr>
          <p:cNvPr id="19" name="Rectangle 18"/>
          <p:cNvSpPr/>
          <p:nvPr/>
        </p:nvSpPr>
        <p:spPr>
          <a:xfrm>
            <a:off x="5725311" y="1655805"/>
            <a:ext cx="2156653" cy="1247669"/>
          </a:xfrm>
          <a:prstGeom prst="rect">
            <a:avLst/>
          </a:prstGeom>
          <a:solidFill>
            <a:srgbClr val="FF0000">
              <a:alpha val="6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t"/>
          <a:lstStyle/>
          <a:p>
            <a:pPr algn="ctr"/>
            <a:r>
              <a:rPr lang="en-US" sz="4400" b="1" dirty="0" smtClean="0">
                <a:solidFill>
                  <a:srgbClr val="FFFFFF"/>
                </a:solidFill>
                <a:latin typeface="MS PGothic" charset="-128"/>
                <a:ea typeface="MS PGothic" charset="-128"/>
                <a:cs typeface="MS PGothic" charset="-128"/>
              </a:rPr>
              <a:t>55 %</a:t>
            </a:r>
            <a:r>
              <a:rPr lang="en-US" b="1" dirty="0">
                <a:solidFill>
                  <a:srgbClr val="FFFFFF"/>
                </a:solidFill>
                <a:latin typeface="MS PGothic" charset="-128"/>
                <a:ea typeface="MS PGothic" charset="-128"/>
                <a:cs typeface="MS PGothic" charset="-128"/>
              </a:rPr>
              <a:t/>
            </a:r>
            <a:br>
              <a:rPr lang="en-US" b="1" dirty="0">
                <a:solidFill>
                  <a:srgbClr val="FFFFFF"/>
                </a:solidFill>
                <a:latin typeface="MS PGothic" charset="-128"/>
                <a:ea typeface="MS PGothic" charset="-128"/>
                <a:cs typeface="MS PGothic" charset="-128"/>
              </a:rPr>
            </a:br>
            <a:r>
              <a:rPr lang="en-US" altLang="en-US" sz="1200" dirty="0" smtClean="0">
                <a:solidFill>
                  <a:srgbClr val="FFFFFF"/>
                </a:solidFill>
                <a:latin typeface="MS PGothic" charset="-128"/>
                <a:ea typeface="MS PGothic" charset="-128"/>
                <a:cs typeface="MS PGothic" charset="-128"/>
              </a:rPr>
              <a:t>55%</a:t>
            </a:r>
            <a:r>
              <a:rPr lang="ja-JP" altLang="en-US" sz="1200" dirty="0" smtClean="0">
                <a:solidFill>
                  <a:srgbClr val="FFFFFF"/>
                </a:solidFill>
                <a:latin typeface="MS PGothic" charset="-128"/>
                <a:ea typeface="MS PGothic" charset="-128"/>
                <a:cs typeface="MS PGothic" charset="-128"/>
              </a:rPr>
              <a:t>の組織が、侵害の原因を解決できていない</a:t>
            </a:r>
            <a:endParaRPr lang="en-US" sz="1200" dirty="0">
              <a:solidFill>
                <a:srgbClr val="FFFFFF"/>
              </a:solidFill>
              <a:latin typeface="MS PGothic" charset="-128"/>
              <a:ea typeface="MS PGothic" charset="-128"/>
              <a:cs typeface="MS PGothic" charset="-128"/>
            </a:endParaRPr>
          </a:p>
        </p:txBody>
      </p:sp>
      <p:sp>
        <p:nvSpPr>
          <p:cNvPr id="20" name="Rectangle 19"/>
          <p:cNvSpPr/>
          <p:nvPr/>
        </p:nvSpPr>
        <p:spPr>
          <a:xfrm>
            <a:off x="5725306" y="2995814"/>
            <a:ext cx="2156652" cy="1305141"/>
          </a:xfrm>
          <a:prstGeom prst="rect">
            <a:avLst/>
          </a:prstGeom>
          <a:solidFill>
            <a:srgbClr val="FF0000">
              <a:alpha val="6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45720" rtlCol="0" anchor="t"/>
          <a:lstStyle/>
          <a:p>
            <a:pPr algn="ctr"/>
            <a:r>
              <a:rPr lang="en-US" sz="4400" b="1" dirty="0" smtClean="0">
                <a:solidFill>
                  <a:srgbClr val="FFFFFF"/>
                </a:solidFill>
                <a:latin typeface="MS PGothic" charset="-128"/>
                <a:ea typeface="MS PGothic" charset="-128"/>
                <a:cs typeface="MS PGothic" charset="-128"/>
              </a:rPr>
              <a:t>45</a:t>
            </a:r>
            <a:r>
              <a:rPr lang="en-US" sz="3600" b="1" dirty="0" smtClean="0">
                <a:solidFill>
                  <a:srgbClr val="FFFFFF"/>
                </a:solidFill>
                <a:latin typeface="MS PGothic" charset="-128"/>
                <a:ea typeface="MS PGothic" charset="-128"/>
                <a:cs typeface="MS PGothic" charset="-128"/>
              </a:rPr>
              <a:t>days</a:t>
            </a:r>
            <a:r>
              <a:rPr lang="en-US" b="1" dirty="0" smtClean="0">
                <a:solidFill>
                  <a:srgbClr val="FFFFFF"/>
                </a:solidFill>
                <a:latin typeface="MS PGothic" charset="-128"/>
                <a:ea typeface="MS PGothic" charset="-128"/>
                <a:cs typeface="MS PGothic" charset="-128"/>
              </a:rPr>
              <a:t/>
            </a:r>
            <a:br>
              <a:rPr lang="en-US" b="1" dirty="0" smtClean="0">
                <a:solidFill>
                  <a:srgbClr val="FFFFFF"/>
                </a:solidFill>
                <a:latin typeface="MS PGothic" charset="-128"/>
                <a:ea typeface="MS PGothic" charset="-128"/>
                <a:cs typeface="MS PGothic" charset="-128"/>
              </a:rPr>
            </a:br>
            <a:r>
              <a:rPr lang="en-US" sz="1200" dirty="0" smtClean="0">
                <a:solidFill>
                  <a:srgbClr val="FFFFFF"/>
                </a:solidFill>
                <a:latin typeface="MS PGothic" charset="-128"/>
                <a:ea typeface="MS PGothic" charset="-128"/>
                <a:cs typeface="MS PGothic" charset="-128"/>
              </a:rPr>
              <a:t>1</a:t>
            </a:r>
            <a:r>
              <a:rPr lang="ja-JP" altLang="en-US" sz="1200" dirty="0" smtClean="0">
                <a:solidFill>
                  <a:srgbClr val="FFFFFF"/>
                </a:solidFill>
                <a:latin typeface="MS PGothic" charset="-128"/>
                <a:ea typeface="MS PGothic" charset="-128"/>
                <a:cs typeface="MS PGothic" charset="-128"/>
              </a:rPr>
              <a:t>つのサイバー攻撃を解決するのに必要な日数は平均</a:t>
            </a:r>
            <a:r>
              <a:rPr lang="en-US" altLang="ja-JP" sz="1200" dirty="0" smtClean="0">
                <a:solidFill>
                  <a:srgbClr val="FFFFFF"/>
                </a:solidFill>
                <a:latin typeface="MS PGothic" charset="-128"/>
                <a:ea typeface="MS PGothic" charset="-128"/>
                <a:cs typeface="MS PGothic" charset="-128"/>
              </a:rPr>
              <a:t>45</a:t>
            </a:r>
            <a:r>
              <a:rPr lang="ja-JP" altLang="en-US" sz="1200" dirty="0" smtClean="0">
                <a:solidFill>
                  <a:srgbClr val="FFFFFF"/>
                </a:solidFill>
                <a:latin typeface="MS PGothic" charset="-128"/>
                <a:ea typeface="MS PGothic" charset="-128"/>
                <a:cs typeface="MS PGothic" charset="-128"/>
              </a:rPr>
              <a:t>日間</a:t>
            </a:r>
            <a:endParaRPr lang="en-US" sz="1200" dirty="0">
              <a:solidFill>
                <a:srgbClr val="FFFFFF"/>
              </a:solidFill>
              <a:latin typeface="MS PGothic" charset="-128"/>
              <a:ea typeface="MS PGothic" charset="-128"/>
              <a:cs typeface="MS PGothic" charset="-128"/>
            </a:endParaRPr>
          </a:p>
        </p:txBody>
      </p:sp>
      <p:sp>
        <p:nvSpPr>
          <p:cNvPr id="8" name="Rectangle 7"/>
          <p:cNvSpPr/>
          <p:nvPr/>
        </p:nvSpPr>
        <p:spPr>
          <a:xfrm>
            <a:off x="3458744" y="2986900"/>
            <a:ext cx="2156653" cy="1314055"/>
          </a:xfrm>
          <a:prstGeom prst="rect">
            <a:avLst/>
          </a:prstGeom>
          <a:solidFill>
            <a:srgbClr val="FF0000">
              <a:alpha val="6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t"/>
          <a:lstStyle/>
          <a:p>
            <a:pPr algn="ctr"/>
            <a:r>
              <a:rPr lang="en-US" sz="4400" b="1" dirty="0" smtClean="0">
                <a:solidFill>
                  <a:srgbClr val="FFFFFF"/>
                </a:solidFill>
                <a:latin typeface="MS PGothic" charset="-128"/>
                <a:ea typeface="MS PGothic" charset="-128"/>
                <a:cs typeface="MS PGothic" charset="-128"/>
              </a:rPr>
              <a:t>54 %</a:t>
            </a:r>
            <a:endParaRPr lang="en-US" sz="4400" b="1" dirty="0" smtClean="0">
              <a:solidFill>
                <a:srgbClr val="FFFFFF"/>
              </a:solidFill>
              <a:latin typeface="MS PGothic" charset="-128"/>
              <a:ea typeface="MS PGothic" charset="-128"/>
              <a:cs typeface="MS PGothic" charset="-128"/>
            </a:endParaRPr>
          </a:p>
          <a:p>
            <a:pPr algn="ctr"/>
            <a:r>
              <a:rPr lang="ja-JP" altLang="en-US" sz="1200" dirty="0" smtClean="0">
                <a:solidFill>
                  <a:srgbClr val="FFFFFF"/>
                </a:solidFill>
                <a:latin typeface="MS PGothic" charset="-128"/>
                <a:ea typeface="MS PGothic" charset="-128"/>
                <a:cs typeface="MS PGothic" charset="-128"/>
              </a:rPr>
              <a:t>侵害の内の</a:t>
            </a:r>
            <a:r>
              <a:rPr lang="en-US" altLang="ja-JP" sz="1200" dirty="0" smtClean="0">
                <a:solidFill>
                  <a:srgbClr val="FFFFFF"/>
                </a:solidFill>
                <a:latin typeface="MS PGothic" charset="-128"/>
                <a:ea typeface="MS PGothic" charset="-128"/>
                <a:cs typeface="MS PGothic" charset="-128"/>
              </a:rPr>
              <a:t>54%</a:t>
            </a:r>
            <a:r>
              <a:rPr lang="ja-JP" altLang="en-US" sz="1200" dirty="0" smtClean="0">
                <a:solidFill>
                  <a:srgbClr val="FFFFFF"/>
                </a:solidFill>
                <a:latin typeface="MS PGothic" charset="-128"/>
                <a:ea typeface="MS PGothic" charset="-128"/>
                <a:cs typeface="MS PGothic" charset="-128"/>
              </a:rPr>
              <a:t>が数ヶ月間発見されずに放置されている</a:t>
            </a:r>
            <a:endParaRPr lang="en-US" sz="1200" dirty="0">
              <a:solidFill>
                <a:srgbClr val="FFFFFF"/>
              </a:solidFill>
              <a:latin typeface="MS PGothic" charset="-128"/>
              <a:ea typeface="MS PGothic" charset="-128"/>
              <a:cs typeface="MS PGothic" charset="-128"/>
            </a:endParaRPr>
          </a:p>
        </p:txBody>
      </p:sp>
      <p:sp>
        <p:nvSpPr>
          <p:cNvPr id="12" name="Rectangle 11"/>
          <p:cNvSpPr/>
          <p:nvPr/>
        </p:nvSpPr>
        <p:spPr>
          <a:xfrm>
            <a:off x="268288" y="1085850"/>
            <a:ext cx="8595360" cy="795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algn="ctr"/>
            <a:endParaRPr lang="en-US" sz="1600" b="1" dirty="0">
              <a:solidFill>
                <a:srgbClr val="214794"/>
              </a:solidFill>
              <a:latin typeface="MS PGothic" charset="-128"/>
              <a:ea typeface="MS PGothic" charset="-128"/>
              <a:cs typeface="MS PGothic" charset="-128"/>
            </a:endParaRPr>
          </a:p>
        </p:txBody>
      </p:sp>
      <p:sp>
        <p:nvSpPr>
          <p:cNvPr id="11" name="Rectangle 18"/>
          <p:cNvSpPr/>
          <p:nvPr/>
        </p:nvSpPr>
        <p:spPr>
          <a:xfrm>
            <a:off x="1206934" y="1655805"/>
            <a:ext cx="2156653" cy="1262817"/>
          </a:xfrm>
          <a:prstGeom prst="rect">
            <a:avLst/>
          </a:prstGeom>
          <a:solidFill>
            <a:srgbClr val="FF0000">
              <a:alpha val="6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t"/>
          <a:lstStyle/>
          <a:p>
            <a:pPr algn="ctr"/>
            <a:r>
              <a:rPr lang="en-US" sz="4400" b="1" dirty="0" smtClean="0">
                <a:solidFill>
                  <a:srgbClr val="FFFFFF"/>
                </a:solidFill>
                <a:latin typeface="MS PGothic" charset="-128"/>
                <a:ea typeface="MS PGothic" charset="-128"/>
                <a:cs typeface="MS PGothic" charset="-128"/>
              </a:rPr>
              <a:t>60</a:t>
            </a:r>
            <a:r>
              <a:rPr lang="en-US" sz="4400" b="1" dirty="0">
                <a:solidFill>
                  <a:srgbClr val="FFFFFF"/>
                </a:solidFill>
                <a:latin typeface="MS PGothic" charset="-128"/>
                <a:ea typeface="MS PGothic" charset="-128"/>
                <a:cs typeface="MS PGothic" charset="-128"/>
              </a:rPr>
              <a:t> </a:t>
            </a:r>
            <a:r>
              <a:rPr lang="en-US" sz="4400" b="1" dirty="0" smtClean="0">
                <a:solidFill>
                  <a:srgbClr val="FFFFFF"/>
                </a:solidFill>
                <a:latin typeface="MS PGothic" charset="-128"/>
                <a:ea typeface="MS PGothic" charset="-128"/>
                <a:cs typeface="MS PGothic" charset="-128"/>
              </a:rPr>
              <a:t>%</a:t>
            </a:r>
            <a:r>
              <a:rPr lang="en-US" b="1" dirty="0" smtClean="0">
                <a:solidFill>
                  <a:srgbClr val="FFFFFF"/>
                </a:solidFill>
                <a:latin typeface="MS PGothic" charset="-128"/>
                <a:ea typeface="MS PGothic" charset="-128"/>
                <a:cs typeface="MS PGothic" charset="-128"/>
              </a:rPr>
              <a:t/>
            </a:r>
            <a:br>
              <a:rPr lang="en-US" b="1"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１時間以内に</a:t>
            </a:r>
            <a:r>
              <a:rPr lang="en-US" altLang="ja-JP" sz="1200" dirty="0" smtClean="0">
                <a:solidFill>
                  <a:srgbClr val="FFFFFF"/>
                </a:solidFill>
                <a:latin typeface="MS PGothic" charset="-128"/>
                <a:ea typeface="MS PGothic" charset="-128"/>
                <a:cs typeface="MS PGothic" charset="-128"/>
              </a:rPr>
              <a:t>60 % </a:t>
            </a:r>
            <a:r>
              <a:rPr lang="ja-JP" altLang="en-US" sz="1200" dirty="0" smtClean="0">
                <a:solidFill>
                  <a:srgbClr val="FFFFFF"/>
                </a:solidFill>
                <a:latin typeface="MS PGothic" charset="-128"/>
                <a:ea typeface="MS PGothic" charset="-128"/>
                <a:cs typeface="MS PGothic" charset="-128"/>
              </a:rPr>
              <a:t>の</a:t>
            </a:r>
            <a:r>
              <a:rPr lang="ja-JP" altLang="en-US" sz="1200" dirty="0" smtClean="0">
                <a:solidFill>
                  <a:srgbClr val="FFFFFF"/>
                </a:solidFill>
                <a:latin typeface="MS PGothic" charset="-128"/>
                <a:ea typeface="MS PGothic" charset="-128"/>
                <a:cs typeface="MS PGothic" charset="-128"/>
              </a:rPr>
              <a:t>データが 盗まれる</a:t>
            </a:r>
            <a:endParaRPr lang="en-US" sz="1200" dirty="0">
              <a:solidFill>
                <a:srgbClr val="FFFFFF"/>
              </a:solidFill>
              <a:latin typeface="MS PGothic" charset="-128"/>
              <a:ea typeface="MS PGothic" charset="-128"/>
              <a:cs typeface="MS PGothic" charset="-128"/>
            </a:endParaRPr>
          </a:p>
        </p:txBody>
      </p:sp>
      <p:sp>
        <p:nvSpPr>
          <p:cNvPr id="13" name="Rectangle 19"/>
          <p:cNvSpPr/>
          <p:nvPr/>
        </p:nvSpPr>
        <p:spPr>
          <a:xfrm>
            <a:off x="1192177" y="2986900"/>
            <a:ext cx="2156658" cy="1314055"/>
          </a:xfrm>
          <a:prstGeom prst="rect">
            <a:avLst/>
          </a:prstGeom>
          <a:solidFill>
            <a:srgbClr val="FF0000">
              <a:alpha val="6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t"/>
          <a:lstStyle/>
          <a:p>
            <a:pPr algn="ctr"/>
            <a:r>
              <a:rPr lang="en-US" sz="4400" b="1" dirty="0" smtClean="0">
                <a:solidFill>
                  <a:srgbClr val="FFFFFF"/>
                </a:solidFill>
                <a:latin typeface="MS PGothic" charset="-128"/>
                <a:ea typeface="MS PGothic" charset="-128"/>
                <a:cs typeface="MS PGothic" charset="-128"/>
              </a:rPr>
              <a:t>65 %</a:t>
            </a:r>
            <a:endParaRPr lang="en-US" b="1" dirty="0">
              <a:solidFill>
                <a:srgbClr val="FFFFFF"/>
              </a:solidFill>
              <a:latin typeface="MS PGothic" charset="-128"/>
              <a:ea typeface="MS PGothic" charset="-128"/>
              <a:cs typeface="MS PGothic" charset="-128"/>
            </a:endParaRPr>
          </a:p>
          <a:p>
            <a:pPr algn="ctr"/>
            <a:r>
              <a:rPr lang="en-US" sz="1100" dirty="0" smtClean="0">
                <a:solidFill>
                  <a:srgbClr val="FFFFFF"/>
                </a:solidFill>
                <a:latin typeface="MS PGothic" charset="-128"/>
                <a:ea typeface="MS PGothic" charset="-128"/>
                <a:cs typeface="MS PGothic" charset="-128"/>
              </a:rPr>
              <a:t>65%</a:t>
            </a:r>
            <a:r>
              <a:rPr lang="ja-JP" altLang="en-US" sz="1100" dirty="0" smtClean="0">
                <a:solidFill>
                  <a:srgbClr val="FFFFFF"/>
                </a:solidFill>
                <a:latin typeface="MS PGothic" charset="-128"/>
                <a:ea typeface="MS PGothic" charset="-128"/>
                <a:cs typeface="MS PGothic" charset="-128"/>
              </a:rPr>
              <a:t>の企業は、既存システムでは新たな脅威への対応はできないと言っている</a:t>
            </a:r>
            <a:endParaRPr lang="en-US" sz="1100" dirty="0">
              <a:solidFill>
                <a:srgbClr val="FFFFFF"/>
              </a:solidFill>
              <a:latin typeface="MS PGothic" charset="-128"/>
              <a:ea typeface="MS PGothic" charset="-128"/>
              <a:cs typeface="MS PGothic" charset="-128"/>
            </a:endParaRPr>
          </a:p>
        </p:txBody>
      </p:sp>
    </p:spTree>
    <p:extLst>
      <p:ext uri="{BB962C8B-B14F-4D97-AF65-F5344CB8AC3E}">
        <p14:creationId xmlns:p14="http://schemas.microsoft.com/office/powerpoint/2010/main" val="104197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680782" y="1006561"/>
            <a:ext cx="4206364" cy="1063105"/>
          </a:xfrm>
          <a:prstGeom prst="rightArrow">
            <a:avLst/>
          </a:prstGeom>
          <a:solidFill>
            <a:srgbClr val="FFFFFF"/>
          </a:solidFill>
          <a:ln w="12700" cmpd="sng">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sp>
        <p:nvSpPr>
          <p:cNvPr id="13" name="Curved Left Arrow 12"/>
          <p:cNvSpPr/>
          <p:nvPr/>
        </p:nvSpPr>
        <p:spPr>
          <a:xfrm>
            <a:off x="6277151" y="1208376"/>
            <a:ext cx="2127783" cy="3057632"/>
          </a:xfrm>
          <a:prstGeom prst="curvedLeftArrow">
            <a:avLst/>
          </a:prstGeom>
          <a:solidFill>
            <a:srgbClr val="FFFFFF"/>
          </a:solidFill>
          <a:ln w="12700" cmpd="sng">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S PGothic" charset="-128"/>
              <a:ea typeface="MS PGothic" charset="-128"/>
              <a:cs typeface="MS PGothic" charset="-128"/>
            </a:endParaRPr>
          </a:p>
        </p:txBody>
      </p:sp>
      <p:sp>
        <p:nvSpPr>
          <p:cNvPr id="14" name="Right Arrow 13"/>
          <p:cNvSpPr/>
          <p:nvPr/>
        </p:nvSpPr>
        <p:spPr>
          <a:xfrm flipH="1">
            <a:off x="1620791" y="3202903"/>
            <a:ext cx="4206364" cy="1063105"/>
          </a:xfrm>
          <a:prstGeom prst="rightArrow">
            <a:avLst/>
          </a:prstGeom>
          <a:solidFill>
            <a:srgbClr val="FFFFFF"/>
          </a:solidFill>
          <a:ln w="12700" cmpd="sng">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sp>
        <p:nvSpPr>
          <p:cNvPr id="3" name="Title 2"/>
          <p:cNvSpPr>
            <a:spLocks noGrp="1"/>
          </p:cNvSpPr>
          <p:nvPr>
            <p:ph type="title"/>
          </p:nvPr>
        </p:nvSpPr>
        <p:spPr/>
        <p:txBody>
          <a:bodyPr/>
          <a:lstStyle/>
          <a:p>
            <a:r>
              <a:rPr lang="ja-JP" altLang="en-US" dirty="0" smtClean="0">
                <a:latin typeface="MS PGothic" charset="-128"/>
                <a:ea typeface="MS PGothic" charset="-128"/>
                <a:cs typeface="MS PGothic" charset="-128"/>
              </a:rPr>
              <a:t>通信経路での検知・防御策</a:t>
            </a:r>
            <a:endParaRPr lang="en-US" dirty="0">
              <a:latin typeface="MS PGothic" charset="-128"/>
              <a:ea typeface="MS PGothic" charset="-128"/>
              <a:cs typeface="MS PGothic" charset="-128"/>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8499" y="1006561"/>
            <a:ext cx="529249" cy="506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oup 229"/>
          <p:cNvGrpSpPr>
            <a:grpSpLocks noChangeAspect="1"/>
          </p:cNvGrpSpPr>
          <p:nvPr/>
        </p:nvGrpSpPr>
        <p:grpSpPr bwMode="auto">
          <a:xfrm>
            <a:off x="1212667" y="1357869"/>
            <a:ext cx="220552" cy="221510"/>
            <a:chOff x="1734" y="3429"/>
            <a:chExt cx="230" cy="231"/>
          </a:xfrm>
        </p:grpSpPr>
        <p:sp>
          <p:nvSpPr>
            <p:cNvPr id="7" name="Oval 263"/>
            <p:cNvSpPr>
              <a:spLocks/>
            </p:cNvSpPr>
            <p:nvPr/>
          </p:nvSpPr>
          <p:spPr bwMode="auto">
            <a:xfrm>
              <a:off x="1734" y="3429"/>
              <a:ext cx="230" cy="231"/>
            </a:xfrm>
            <a:prstGeom prst="ellipse">
              <a:avLst/>
            </a:prstGeom>
            <a:gradFill rotWithShape="0">
              <a:gsLst>
                <a:gs pos="0">
                  <a:srgbClr val="FF0000"/>
                </a:gs>
                <a:gs pos="100000">
                  <a:srgbClr val="800000"/>
                </a:gs>
              </a:gsLst>
              <a:lin ang="5400000" scaled="1"/>
            </a:gradFill>
            <a:ln>
              <a:noFill/>
            </a:ln>
            <a:effectLst>
              <a:outerShdw blurRad="63500" algn="ctr" rotWithShape="0">
                <a:srgbClr val="000000">
                  <a:alpha val="73000"/>
                </a:srgbClr>
              </a:outerShdw>
            </a:effectLst>
            <a:extLst>
              <a:ext uri="{91240B29-F687-4f45-9708-019B960494DF}">
                <a14:hiddenLine xmlns:a14="http://schemas.microsoft.com/office/drawing/2010/main" xmlns="" w="38100">
                  <a:solidFill>
                    <a:srgbClr val="000000"/>
                  </a:solidFill>
                  <a:round/>
                  <a:headEnd/>
                  <a:tailEnd/>
                </a14:hiddenLine>
              </a:ext>
            </a:extLst>
          </p:spPr>
          <p:txBody>
            <a:bodyPr lIns="0" tIns="0" rIns="0" bIns="0"/>
            <a:lstStyle/>
            <a:p>
              <a:pPr eaLnBrk="0" hangingPunct="0">
                <a:lnSpc>
                  <a:spcPct val="90000"/>
                </a:lnSpc>
                <a:buClr>
                  <a:srgbClr val="00B0F0"/>
                </a:buClr>
                <a:buFont typeface="Arial" pitchFamily="34" charset="0"/>
                <a:buNone/>
                <a:defRPr/>
              </a:pPr>
              <a:endParaRPr lang="en-US">
                <a:solidFill>
                  <a:srgbClr val="00B0F0"/>
                </a:solidFill>
                <a:latin typeface="MS PGothic" charset="-128"/>
                <a:ea typeface="MS PGothic" charset="-128"/>
                <a:cs typeface="MS PGothic" charset="-128"/>
                <a:sym typeface="Arial" pitchFamily="34" charset="0"/>
              </a:endParaRPr>
            </a:p>
          </p:txBody>
        </p:sp>
        <p:sp>
          <p:nvSpPr>
            <p:cNvPr id="8" name="Freeform 20"/>
            <p:cNvSpPr>
              <a:spLocks noEditPoints="1"/>
            </p:cNvSpPr>
            <p:nvPr/>
          </p:nvSpPr>
          <p:spPr bwMode="auto">
            <a:xfrm>
              <a:off x="1769" y="3472"/>
              <a:ext cx="158" cy="138"/>
            </a:xfrm>
            <a:custGeom>
              <a:avLst/>
              <a:gdLst>
                <a:gd name="T0" fmla="*/ 13 w 507"/>
                <a:gd name="T1" fmla="*/ 21 h 444"/>
                <a:gd name="T2" fmla="*/ 18 w 507"/>
                <a:gd name="T3" fmla="*/ 22 h 444"/>
                <a:gd name="T4" fmla="*/ 18 w 507"/>
                <a:gd name="T5" fmla="*/ 22 h 444"/>
                <a:gd name="T6" fmla="*/ 21 w 507"/>
                <a:gd name="T7" fmla="*/ 25 h 444"/>
                <a:gd name="T8" fmla="*/ 22 w 507"/>
                <a:gd name="T9" fmla="*/ 24 h 444"/>
                <a:gd name="T10" fmla="*/ 22 w 507"/>
                <a:gd name="T11" fmla="*/ 23 h 444"/>
                <a:gd name="T12" fmla="*/ 24 w 507"/>
                <a:gd name="T13" fmla="*/ 20 h 444"/>
                <a:gd name="T14" fmla="*/ 24 w 507"/>
                <a:gd name="T15" fmla="*/ 19 h 444"/>
                <a:gd name="T16" fmla="*/ 23 w 507"/>
                <a:gd name="T17" fmla="*/ 1 h 444"/>
                <a:gd name="T18" fmla="*/ 23 w 507"/>
                <a:gd name="T19" fmla="*/ 0 h 444"/>
                <a:gd name="T20" fmla="*/ 13 w 507"/>
                <a:gd name="T21" fmla="*/ 17 h 444"/>
                <a:gd name="T22" fmla="*/ 4 w 507"/>
                <a:gd name="T23" fmla="*/ 34 h 444"/>
                <a:gd name="T24" fmla="*/ 5 w 507"/>
                <a:gd name="T25" fmla="*/ 34 h 444"/>
                <a:gd name="T26" fmla="*/ 13 w 507"/>
                <a:gd name="T27" fmla="*/ 21 h 444"/>
                <a:gd name="T28" fmla="*/ 18 w 507"/>
                <a:gd name="T29" fmla="*/ 14 h 444"/>
                <a:gd name="T30" fmla="*/ 31 w 507"/>
                <a:gd name="T31" fmla="*/ 14 h 444"/>
                <a:gd name="T32" fmla="*/ 32 w 507"/>
                <a:gd name="T33" fmla="*/ 12 h 444"/>
                <a:gd name="T34" fmla="*/ 17 w 507"/>
                <a:gd name="T35" fmla="*/ 12 h 444"/>
                <a:gd name="T36" fmla="*/ 18 w 507"/>
                <a:gd name="T37" fmla="*/ 14 h 444"/>
                <a:gd name="T38" fmla="*/ 12 w 507"/>
                <a:gd name="T39" fmla="*/ 23 h 444"/>
                <a:gd name="T40" fmla="*/ 20 w 507"/>
                <a:gd name="T41" fmla="*/ 35 h 444"/>
                <a:gd name="T42" fmla="*/ 21 w 507"/>
                <a:gd name="T43" fmla="*/ 33 h 444"/>
                <a:gd name="T44" fmla="*/ 14 w 507"/>
                <a:gd name="T45" fmla="*/ 22 h 444"/>
                <a:gd name="T46" fmla="*/ 12 w 507"/>
                <a:gd name="T47" fmla="*/ 23 h 444"/>
                <a:gd name="T48" fmla="*/ 26 w 507"/>
                <a:gd name="T49" fmla="*/ 31 h 444"/>
                <a:gd name="T50" fmla="*/ 28 w 507"/>
                <a:gd name="T51" fmla="*/ 26 h 444"/>
                <a:gd name="T52" fmla="*/ 27 w 507"/>
                <a:gd name="T53" fmla="*/ 25 h 444"/>
                <a:gd name="T54" fmla="*/ 25 w 507"/>
                <a:gd name="T55" fmla="*/ 26 h 444"/>
                <a:gd name="T56" fmla="*/ 22 w 507"/>
                <a:gd name="T57" fmla="*/ 25 h 444"/>
                <a:gd name="T58" fmla="*/ 22 w 507"/>
                <a:gd name="T59" fmla="*/ 26 h 444"/>
                <a:gd name="T60" fmla="*/ 22 w 507"/>
                <a:gd name="T61" fmla="*/ 31 h 444"/>
                <a:gd name="T62" fmla="*/ 13 w 507"/>
                <a:gd name="T63" fmla="*/ 39 h 444"/>
                <a:gd name="T64" fmla="*/ 6 w 507"/>
                <a:gd name="T65" fmla="*/ 35 h 444"/>
                <a:gd name="T66" fmla="*/ 5 w 507"/>
                <a:gd name="T67" fmla="*/ 36 h 444"/>
                <a:gd name="T68" fmla="*/ 15 w 507"/>
                <a:gd name="T69" fmla="*/ 41 h 444"/>
                <a:gd name="T70" fmla="*/ 25 w 507"/>
                <a:gd name="T71" fmla="*/ 36 h 444"/>
                <a:gd name="T72" fmla="*/ 44 w 507"/>
                <a:gd name="T73" fmla="*/ 36 h 444"/>
                <a:gd name="T74" fmla="*/ 43 w 507"/>
                <a:gd name="T75" fmla="*/ 36 h 444"/>
                <a:gd name="T76" fmla="*/ 26 w 507"/>
                <a:gd name="T77" fmla="*/ 31 h 444"/>
                <a:gd name="T78" fmla="*/ 36 w 507"/>
                <a:gd name="T79" fmla="*/ 17 h 444"/>
                <a:gd name="T80" fmla="*/ 26 w 507"/>
                <a:gd name="T81" fmla="*/ 0 h 444"/>
                <a:gd name="T82" fmla="*/ 26 w 507"/>
                <a:gd name="T83" fmla="*/ 1 h 444"/>
                <a:gd name="T84" fmla="*/ 25 w 507"/>
                <a:gd name="T85" fmla="*/ 19 h 444"/>
                <a:gd name="T86" fmla="*/ 25 w 507"/>
                <a:gd name="T87" fmla="*/ 20 h 444"/>
                <a:gd name="T88" fmla="*/ 28 w 507"/>
                <a:gd name="T89" fmla="*/ 23 h 444"/>
                <a:gd name="T90" fmla="*/ 28 w 507"/>
                <a:gd name="T91" fmla="*/ 24 h 444"/>
                <a:gd name="T92" fmla="*/ 28 w 507"/>
                <a:gd name="T93" fmla="*/ 25 h 444"/>
                <a:gd name="T94" fmla="*/ 36 w 507"/>
                <a:gd name="T95" fmla="*/ 21 h 444"/>
                <a:gd name="T96" fmla="*/ 44 w 507"/>
                <a:gd name="T97" fmla="*/ 34 h 444"/>
                <a:gd name="T98" fmla="*/ 45 w 507"/>
                <a:gd name="T99" fmla="*/ 34 h 444"/>
                <a:gd name="T100" fmla="*/ 36 w 507"/>
                <a:gd name="T101" fmla="*/ 17 h 444"/>
                <a:gd name="T102" fmla="*/ 29 w 507"/>
                <a:gd name="T103" fmla="*/ 33 h 444"/>
                <a:gd name="T104" fmla="*/ 30 w 507"/>
                <a:gd name="T105" fmla="*/ 35 h 444"/>
                <a:gd name="T106" fmla="*/ 38 w 507"/>
                <a:gd name="T107" fmla="*/ 23 h 444"/>
                <a:gd name="T108" fmla="*/ 36 w 507"/>
                <a:gd name="T109" fmla="*/ 22 h 444"/>
                <a:gd name="T110" fmla="*/ 29 w 507"/>
                <a:gd name="T111" fmla="*/ 33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44"/>
                <a:gd name="T170" fmla="*/ 507 w 507"/>
                <a:gd name="T171" fmla="*/ 444 h 4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solidFill>
              <a:srgbClr val="FFFFFF"/>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wrap="none" lIns="73017" tIns="36506" rIns="73017" bIns="36506" anchor="ctr"/>
            <a:lstStyle/>
            <a:p>
              <a:pPr>
                <a:buClr>
                  <a:srgbClr val="000000"/>
                </a:buClr>
                <a:buFont typeface="Verdana" charset="0"/>
                <a:buNone/>
              </a:pPr>
              <a:endParaRPr lang="en-US">
                <a:solidFill>
                  <a:srgbClr val="000000"/>
                </a:solidFill>
                <a:latin typeface="MS PGothic" charset="-128"/>
                <a:ea typeface="MS PGothic" charset="-128"/>
                <a:cs typeface="MS PGothic" charset="-128"/>
                <a:sym typeface="Arial" charset="0"/>
              </a:endParaRPr>
            </a:p>
          </p:txBody>
        </p:sp>
      </p:grpSp>
      <p:sp>
        <p:nvSpPr>
          <p:cNvPr id="9" name="Freeform 22"/>
          <p:cNvSpPr>
            <a:spLocks noEditPoints="1"/>
          </p:cNvSpPr>
          <p:nvPr/>
        </p:nvSpPr>
        <p:spPr bwMode="auto">
          <a:xfrm>
            <a:off x="273583" y="3049765"/>
            <a:ext cx="292096" cy="429573"/>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rgbClr val="FF0000"/>
          </a:solidFill>
          <a:ln w="19050" cap="flat" cmpd="sng">
            <a:noFill/>
            <a:prstDash val="solid"/>
            <a:round/>
            <a:headEnd type="none" w="med" len="med"/>
            <a:tailEnd type="none" w="med" len="med"/>
          </a:ln>
          <a:effectLst>
            <a:outerShdw blurRad="50800" dist="25400" dir="2700000" algn="tl" rotWithShape="0">
              <a:srgbClr val="000000">
                <a:alpha val="22000"/>
              </a:srgbClr>
            </a:outerShdw>
          </a:effectLst>
        </p:spPr>
        <p:txBody>
          <a:bodyPr/>
          <a:lstStyle/>
          <a:p>
            <a:pPr>
              <a:defRPr/>
            </a:pPr>
            <a:endParaRPr kumimoji="0" lang="en-US" kern="0" dirty="0">
              <a:solidFill>
                <a:sysClr val="windowText" lastClr="000000"/>
              </a:solidFill>
              <a:latin typeface="MS PGothic" charset="-128"/>
              <a:ea typeface="MS PGothic" charset="-128"/>
              <a:cs typeface="MS PGothic" charset="-128"/>
            </a:endParaRPr>
          </a:p>
        </p:txBody>
      </p:sp>
      <p:sp>
        <p:nvSpPr>
          <p:cNvPr id="10" name="Rounded Rectangle 9"/>
          <p:cNvSpPr/>
          <p:nvPr/>
        </p:nvSpPr>
        <p:spPr>
          <a:xfrm>
            <a:off x="440623" y="3019654"/>
            <a:ext cx="643138" cy="4937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latin typeface="MS PGothic" charset="-128"/>
                <a:ea typeface="MS PGothic" charset="-128"/>
                <a:cs typeface="MS PGothic" charset="-128"/>
              </a:rPr>
              <a:t>Web Site</a:t>
            </a:r>
            <a:endParaRPr lang="en-US" sz="1000" dirty="0">
              <a:latin typeface="MS PGothic" charset="-128"/>
              <a:ea typeface="MS PGothic" charset="-128"/>
              <a:cs typeface="MS PGothic" charset="-128"/>
            </a:endParaRPr>
          </a:p>
        </p:txBody>
      </p:sp>
      <p:pic>
        <p:nvPicPr>
          <p:cNvPr id="11" name="Picture 10" descr="j0431640"/>
          <p:cNvPicPr>
            <a:picLocks noChangeAspect="1" noChangeArrowheads="1"/>
          </p:cNvPicPr>
          <p:nvPr/>
        </p:nvPicPr>
        <p:blipFill>
          <a:blip r:embed="rId4" cstate="print"/>
          <a:srcRect/>
          <a:stretch>
            <a:fillRect/>
          </a:stretch>
        </p:blipFill>
        <p:spPr bwMode="auto">
          <a:xfrm flipH="1">
            <a:off x="8348138" y="2083951"/>
            <a:ext cx="547933" cy="519028"/>
          </a:xfrm>
          <a:prstGeom prst="rect">
            <a:avLst/>
          </a:prstGeom>
          <a:noFill/>
          <a:ln w="9525">
            <a:noFill/>
            <a:miter lim="800000"/>
            <a:headEnd/>
            <a:tailEnd/>
          </a:ln>
        </p:spPr>
      </p:pic>
      <p:pic>
        <p:nvPicPr>
          <p:cNvPr id="12" name="Picture 1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806169" y="2343465"/>
            <a:ext cx="598765" cy="56429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5" name="Group 14"/>
          <p:cNvGrpSpPr/>
          <p:nvPr/>
        </p:nvGrpSpPr>
        <p:grpSpPr>
          <a:xfrm>
            <a:off x="1499194" y="1342281"/>
            <a:ext cx="448254" cy="295861"/>
            <a:chOff x="5065467" y="2430723"/>
            <a:chExt cx="2774918" cy="1929136"/>
          </a:xfrm>
        </p:grpSpPr>
        <p:sp>
          <p:nvSpPr>
            <p:cNvPr id="16" name="Freeform 31"/>
            <p:cNvSpPr>
              <a:spLocks/>
            </p:cNvSpPr>
            <p:nvPr/>
          </p:nvSpPr>
          <p:spPr bwMode="auto">
            <a:xfrm>
              <a:off x="5065467" y="2601779"/>
              <a:ext cx="893296" cy="1663049"/>
            </a:xfrm>
            <a:custGeom>
              <a:avLst/>
              <a:gdLst/>
              <a:ahLst/>
              <a:cxnLst>
                <a:cxn ang="0">
                  <a:pos x="1" y="0"/>
                </a:cxn>
                <a:cxn ang="0">
                  <a:pos x="0" y="1"/>
                </a:cxn>
                <a:cxn ang="0">
                  <a:pos x="0" y="71"/>
                </a:cxn>
                <a:cxn ang="0">
                  <a:pos x="1" y="74"/>
                </a:cxn>
                <a:cxn ang="0">
                  <a:pos x="40" y="32"/>
                </a:cxn>
                <a:cxn ang="0">
                  <a:pos x="1" y="0"/>
                </a:cxn>
              </a:cxnLst>
              <a:rect l="0" t="0" r="r" b="b"/>
              <a:pathLst>
                <a:path w="40" h="74">
                  <a:moveTo>
                    <a:pt x="1" y="0"/>
                  </a:moveTo>
                  <a:cubicBezTo>
                    <a:pt x="1" y="0"/>
                    <a:pt x="0" y="1"/>
                    <a:pt x="0" y="1"/>
                  </a:cubicBezTo>
                  <a:cubicBezTo>
                    <a:pt x="0" y="71"/>
                    <a:pt x="0" y="71"/>
                    <a:pt x="0" y="71"/>
                  </a:cubicBezTo>
                  <a:cubicBezTo>
                    <a:pt x="0" y="72"/>
                    <a:pt x="1" y="73"/>
                    <a:pt x="1" y="74"/>
                  </a:cubicBezTo>
                  <a:cubicBezTo>
                    <a:pt x="40" y="32"/>
                    <a:pt x="40" y="32"/>
                    <a:pt x="40" y="32"/>
                  </a:cubicBezTo>
                  <a:lnTo>
                    <a:pt x="1"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pPr defTabSz="1218987">
                <a:defRPr/>
              </a:pPr>
              <a:endParaRPr lang="en-US" kern="0" dirty="0">
                <a:solidFill>
                  <a:sysClr val="windowText" lastClr="000000"/>
                </a:solidFill>
                <a:latin typeface="MS PGothic" charset="-128"/>
                <a:ea typeface="MS PGothic" charset="-128"/>
                <a:cs typeface="MS PGothic" charset="-128"/>
              </a:endParaRPr>
            </a:p>
          </p:txBody>
        </p:sp>
        <p:sp>
          <p:nvSpPr>
            <p:cNvPr id="17" name="Freeform 32"/>
            <p:cNvSpPr>
              <a:spLocks/>
            </p:cNvSpPr>
            <p:nvPr/>
          </p:nvSpPr>
          <p:spPr bwMode="auto">
            <a:xfrm>
              <a:off x="6947089" y="2601779"/>
              <a:ext cx="893296" cy="1663049"/>
            </a:xfrm>
            <a:custGeom>
              <a:avLst/>
              <a:gdLst/>
              <a:ahLst/>
              <a:cxnLst>
                <a:cxn ang="0">
                  <a:pos x="40" y="0"/>
                </a:cxn>
                <a:cxn ang="0">
                  <a:pos x="40" y="1"/>
                </a:cxn>
                <a:cxn ang="0">
                  <a:pos x="40" y="71"/>
                </a:cxn>
                <a:cxn ang="0">
                  <a:pos x="39" y="74"/>
                </a:cxn>
                <a:cxn ang="0">
                  <a:pos x="0" y="32"/>
                </a:cxn>
                <a:cxn ang="0">
                  <a:pos x="40" y="0"/>
                </a:cxn>
              </a:cxnLst>
              <a:rect l="0" t="0" r="r" b="b"/>
              <a:pathLst>
                <a:path w="40" h="74">
                  <a:moveTo>
                    <a:pt x="40" y="0"/>
                  </a:moveTo>
                  <a:cubicBezTo>
                    <a:pt x="40" y="0"/>
                    <a:pt x="40" y="1"/>
                    <a:pt x="40" y="1"/>
                  </a:cubicBezTo>
                  <a:cubicBezTo>
                    <a:pt x="40" y="71"/>
                    <a:pt x="40" y="71"/>
                    <a:pt x="40" y="71"/>
                  </a:cubicBezTo>
                  <a:cubicBezTo>
                    <a:pt x="40" y="72"/>
                    <a:pt x="40" y="73"/>
                    <a:pt x="39" y="74"/>
                  </a:cubicBezTo>
                  <a:cubicBezTo>
                    <a:pt x="0" y="32"/>
                    <a:pt x="0" y="32"/>
                    <a:pt x="0" y="32"/>
                  </a:cubicBezTo>
                  <a:lnTo>
                    <a:pt x="40" y="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pPr defTabSz="1218987">
                <a:defRPr/>
              </a:pPr>
              <a:endParaRPr lang="en-US" kern="0" dirty="0">
                <a:solidFill>
                  <a:sysClr val="windowText" lastClr="000000"/>
                </a:solidFill>
                <a:latin typeface="MS PGothic" charset="-128"/>
                <a:ea typeface="MS PGothic" charset="-128"/>
                <a:cs typeface="MS PGothic" charset="-128"/>
              </a:endParaRPr>
            </a:p>
          </p:txBody>
        </p:sp>
        <p:sp>
          <p:nvSpPr>
            <p:cNvPr id="18" name="Freeform 33"/>
            <p:cNvSpPr>
              <a:spLocks/>
            </p:cNvSpPr>
            <p:nvPr/>
          </p:nvSpPr>
          <p:spPr bwMode="auto">
            <a:xfrm>
              <a:off x="5284036" y="3457060"/>
              <a:ext cx="2337773" cy="902799"/>
            </a:xfrm>
            <a:custGeom>
              <a:avLst/>
              <a:gdLst/>
              <a:ahLst/>
              <a:cxnLst>
                <a:cxn ang="0">
                  <a:pos x="52" y="40"/>
                </a:cxn>
                <a:cxn ang="0">
                  <a:pos x="104" y="40"/>
                </a:cxn>
                <a:cxn ang="0">
                  <a:pos x="104" y="40"/>
                </a:cxn>
                <a:cxn ang="0">
                  <a:pos x="67" y="0"/>
                </a:cxn>
                <a:cxn ang="0">
                  <a:pos x="55" y="10"/>
                </a:cxn>
                <a:cxn ang="0">
                  <a:pos x="52" y="11"/>
                </a:cxn>
                <a:cxn ang="0">
                  <a:pos x="50" y="10"/>
                </a:cxn>
                <a:cxn ang="0">
                  <a:pos x="38" y="0"/>
                </a:cxn>
                <a:cxn ang="0">
                  <a:pos x="0" y="40"/>
                </a:cxn>
                <a:cxn ang="0">
                  <a:pos x="1" y="40"/>
                </a:cxn>
                <a:cxn ang="0">
                  <a:pos x="52" y="40"/>
                </a:cxn>
              </a:cxnLst>
              <a:rect l="0" t="0" r="r" b="b"/>
              <a:pathLst>
                <a:path w="104" h="40">
                  <a:moveTo>
                    <a:pt x="52" y="40"/>
                  </a:moveTo>
                  <a:cubicBezTo>
                    <a:pt x="104" y="40"/>
                    <a:pt x="104" y="40"/>
                    <a:pt x="104" y="40"/>
                  </a:cubicBezTo>
                  <a:cubicBezTo>
                    <a:pt x="104" y="40"/>
                    <a:pt x="104" y="40"/>
                    <a:pt x="104" y="40"/>
                  </a:cubicBezTo>
                  <a:cubicBezTo>
                    <a:pt x="67" y="0"/>
                    <a:pt x="67" y="0"/>
                    <a:pt x="67" y="0"/>
                  </a:cubicBezTo>
                  <a:cubicBezTo>
                    <a:pt x="55" y="10"/>
                    <a:pt x="55" y="10"/>
                    <a:pt x="55" y="10"/>
                  </a:cubicBezTo>
                  <a:cubicBezTo>
                    <a:pt x="54" y="11"/>
                    <a:pt x="53" y="11"/>
                    <a:pt x="52" y="11"/>
                  </a:cubicBezTo>
                  <a:cubicBezTo>
                    <a:pt x="51" y="11"/>
                    <a:pt x="50" y="11"/>
                    <a:pt x="50" y="10"/>
                  </a:cubicBezTo>
                  <a:cubicBezTo>
                    <a:pt x="38" y="0"/>
                    <a:pt x="38" y="0"/>
                    <a:pt x="38" y="0"/>
                  </a:cubicBezTo>
                  <a:cubicBezTo>
                    <a:pt x="0" y="40"/>
                    <a:pt x="0" y="40"/>
                    <a:pt x="0" y="40"/>
                  </a:cubicBezTo>
                  <a:cubicBezTo>
                    <a:pt x="0" y="40"/>
                    <a:pt x="0" y="40"/>
                    <a:pt x="1" y="40"/>
                  </a:cubicBezTo>
                  <a:lnTo>
                    <a:pt x="52" y="40"/>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pPr defTabSz="1218987">
                <a:defRPr/>
              </a:pPr>
              <a:endParaRPr lang="en-US" kern="0" dirty="0">
                <a:solidFill>
                  <a:sysClr val="windowText" lastClr="000000"/>
                </a:solidFill>
                <a:latin typeface="MS PGothic" charset="-128"/>
                <a:ea typeface="MS PGothic" charset="-128"/>
                <a:cs typeface="MS PGothic" charset="-128"/>
              </a:endParaRPr>
            </a:p>
          </p:txBody>
        </p:sp>
        <p:sp>
          <p:nvSpPr>
            <p:cNvPr id="19" name="Freeform 34"/>
            <p:cNvSpPr>
              <a:spLocks/>
            </p:cNvSpPr>
            <p:nvPr/>
          </p:nvSpPr>
          <p:spPr bwMode="auto">
            <a:xfrm>
              <a:off x="5198511" y="2430723"/>
              <a:ext cx="2537336" cy="1007331"/>
            </a:xfrm>
            <a:custGeom>
              <a:avLst/>
              <a:gdLst/>
              <a:ahLst/>
              <a:cxnLst>
                <a:cxn ang="0">
                  <a:pos x="56" y="45"/>
                </a:cxn>
                <a:cxn ang="0">
                  <a:pos x="60" y="43"/>
                </a:cxn>
                <a:cxn ang="0">
                  <a:pos x="113" y="0"/>
                </a:cxn>
                <a:cxn ang="0">
                  <a:pos x="111" y="0"/>
                </a:cxn>
                <a:cxn ang="0">
                  <a:pos x="56" y="0"/>
                </a:cxn>
                <a:cxn ang="0">
                  <a:pos x="2" y="0"/>
                </a:cxn>
                <a:cxn ang="0">
                  <a:pos x="0" y="0"/>
                </a:cxn>
                <a:cxn ang="0">
                  <a:pos x="52" y="43"/>
                </a:cxn>
                <a:cxn ang="0">
                  <a:pos x="56" y="45"/>
                </a:cxn>
              </a:cxnLst>
              <a:rect l="0" t="0" r="r" b="b"/>
              <a:pathLst>
                <a:path w="113" h="45">
                  <a:moveTo>
                    <a:pt x="56" y="45"/>
                  </a:moveTo>
                  <a:cubicBezTo>
                    <a:pt x="58" y="45"/>
                    <a:pt x="59" y="44"/>
                    <a:pt x="60" y="43"/>
                  </a:cubicBezTo>
                  <a:cubicBezTo>
                    <a:pt x="113" y="0"/>
                    <a:pt x="113" y="0"/>
                    <a:pt x="113" y="0"/>
                  </a:cubicBezTo>
                  <a:cubicBezTo>
                    <a:pt x="112" y="0"/>
                    <a:pt x="111" y="0"/>
                    <a:pt x="111" y="0"/>
                  </a:cubicBezTo>
                  <a:cubicBezTo>
                    <a:pt x="56" y="0"/>
                    <a:pt x="56" y="0"/>
                    <a:pt x="56" y="0"/>
                  </a:cubicBezTo>
                  <a:cubicBezTo>
                    <a:pt x="2" y="0"/>
                    <a:pt x="2" y="0"/>
                    <a:pt x="2" y="0"/>
                  </a:cubicBezTo>
                  <a:cubicBezTo>
                    <a:pt x="1" y="0"/>
                    <a:pt x="0" y="0"/>
                    <a:pt x="0" y="0"/>
                  </a:cubicBezTo>
                  <a:cubicBezTo>
                    <a:pt x="52" y="43"/>
                    <a:pt x="52" y="43"/>
                    <a:pt x="52" y="43"/>
                  </a:cubicBezTo>
                  <a:cubicBezTo>
                    <a:pt x="53" y="44"/>
                    <a:pt x="55" y="45"/>
                    <a:pt x="56" y="45"/>
                  </a:cubicBez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pPr defTabSz="1218987">
                <a:defRPr/>
              </a:pPr>
              <a:endParaRPr lang="en-US" kern="0" dirty="0">
                <a:solidFill>
                  <a:sysClr val="windowText" lastClr="000000"/>
                </a:solidFill>
                <a:latin typeface="MS PGothic" charset="-128"/>
                <a:ea typeface="MS PGothic" charset="-128"/>
                <a:cs typeface="MS PGothic" charset="-128"/>
              </a:endParaRPr>
            </a:p>
          </p:txBody>
        </p:sp>
      </p:grpSp>
      <p:grpSp>
        <p:nvGrpSpPr>
          <p:cNvPr id="20" name="Group 19"/>
          <p:cNvGrpSpPr/>
          <p:nvPr/>
        </p:nvGrpSpPr>
        <p:grpSpPr>
          <a:xfrm>
            <a:off x="1930562" y="1496770"/>
            <a:ext cx="428675" cy="461268"/>
            <a:chOff x="7143750" y="1444627"/>
            <a:chExt cx="1346200" cy="1447800"/>
          </a:xfrm>
          <a:solidFill>
            <a:srgbClr val="FF0000"/>
          </a:solidFill>
        </p:grpSpPr>
        <p:grpSp>
          <p:nvGrpSpPr>
            <p:cNvPr id="21" name="Group 20"/>
            <p:cNvGrpSpPr/>
            <p:nvPr/>
          </p:nvGrpSpPr>
          <p:grpSpPr>
            <a:xfrm>
              <a:off x="7143750" y="1444627"/>
              <a:ext cx="1346200" cy="1447800"/>
              <a:chOff x="7143750" y="1444627"/>
              <a:chExt cx="1346200" cy="1447800"/>
            </a:xfrm>
            <a:grpFill/>
          </p:grpSpPr>
          <p:sp>
            <p:nvSpPr>
              <p:cNvPr id="23" name="Freeform 23"/>
              <p:cNvSpPr>
                <a:spLocks/>
              </p:cNvSpPr>
              <p:nvPr/>
            </p:nvSpPr>
            <p:spPr bwMode="auto">
              <a:xfrm>
                <a:off x="7143750" y="1909764"/>
                <a:ext cx="644525" cy="982663"/>
              </a:xfrm>
              <a:custGeom>
                <a:avLst/>
                <a:gdLst>
                  <a:gd name="T0" fmla="*/ 172 w 172"/>
                  <a:gd name="T1" fmla="*/ 50 h 262"/>
                  <a:gd name="T2" fmla="*/ 96 w 172"/>
                  <a:gd name="T3" fmla="*/ 133 h 262"/>
                  <a:gd name="T4" fmla="*/ 172 w 172"/>
                  <a:gd name="T5" fmla="*/ 216 h 262"/>
                  <a:gd name="T6" fmla="*/ 172 w 172"/>
                  <a:gd name="T7" fmla="*/ 262 h 262"/>
                  <a:gd name="T8" fmla="*/ 75 w 172"/>
                  <a:gd name="T9" fmla="*/ 181 h 262"/>
                  <a:gd name="T10" fmla="*/ 30 w 172"/>
                  <a:gd name="T11" fmla="*/ 200 h 262"/>
                  <a:gd name="T12" fmla="*/ 26 w 172"/>
                  <a:gd name="T13" fmla="*/ 202 h 262"/>
                  <a:gd name="T14" fmla="*/ 13 w 172"/>
                  <a:gd name="T15" fmla="*/ 194 h 262"/>
                  <a:gd name="T16" fmla="*/ 21 w 172"/>
                  <a:gd name="T17" fmla="*/ 176 h 262"/>
                  <a:gd name="T18" fmla="*/ 66 w 172"/>
                  <a:gd name="T19" fmla="*/ 156 h 262"/>
                  <a:gd name="T20" fmla="*/ 61 w 172"/>
                  <a:gd name="T21" fmla="*/ 118 h 262"/>
                  <a:gd name="T22" fmla="*/ 13 w 172"/>
                  <a:gd name="T23" fmla="*/ 118 h 262"/>
                  <a:gd name="T24" fmla="*/ 0 w 172"/>
                  <a:gd name="T25" fmla="*/ 105 h 262"/>
                  <a:gd name="T26" fmla="*/ 13 w 172"/>
                  <a:gd name="T27" fmla="*/ 92 h 262"/>
                  <a:gd name="T28" fmla="*/ 61 w 172"/>
                  <a:gd name="T29" fmla="*/ 92 h 262"/>
                  <a:gd name="T30" fmla="*/ 66 w 172"/>
                  <a:gd name="T31" fmla="*/ 53 h 262"/>
                  <a:gd name="T32" fmla="*/ 21 w 172"/>
                  <a:gd name="T33" fmla="*/ 34 h 262"/>
                  <a:gd name="T34" fmla="*/ 13 w 172"/>
                  <a:gd name="T35" fmla="*/ 17 h 262"/>
                  <a:gd name="T36" fmla="*/ 30 w 172"/>
                  <a:gd name="T37" fmla="*/ 10 h 262"/>
                  <a:gd name="T38" fmla="*/ 73 w 172"/>
                  <a:gd name="T39" fmla="*/ 28 h 262"/>
                  <a:gd name="T40" fmla="*/ 86 w 172"/>
                  <a:gd name="T41" fmla="*/ 0 h 262"/>
                  <a:gd name="T42" fmla="*/ 92 w 172"/>
                  <a:gd name="T43" fmla="*/ 4 h 262"/>
                  <a:gd name="T44" fmla="*/ 172 w 172"/>
                  <a:gd name="T45" fmla="*/ 23 h 262"/>
                  <a:gd name="T46" fmla="*/ 172 w 172"/>
                  <a:gd name="T47" fmla="*/ 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62">
                    <a:moveTo>
                      <a:pt x="172" y="50"/>
                    </a:moveTo>
                    <a:cubicBezTo>
                      <a:pt x="130" y="53"/>
                      <a:pt x="96" y="89"/>
                      <a:pt x="96" y="133"/>
                    </a:cubicBezTo>
                    <a:cubicBezTo>
                      <a:pt x="96" y="177"/>
                      <a:pt x="130" y="212"/>
                      <a:pt x="172" y="216"/>
                    </a:cubicBezTo>
                    <a:cubicBezTo>
                      <a:pt x="172" y="230"/>
                      <a:pt x="172" y="246"/>
                      <a:pt x="172" y="262"/>
                    </a:cubicBezTo>
                    <a:cubicBezTo>
                      <a:pt x="128" y="247"/>
                      <a:pt x="93" y="222"/>
                      <a:pt x="75" y="181"/>
                    </a:cubicBezTo>
                    <a:cubicBezTo>
                      <a:pt x="75" y="181"/>
                      <a:pt x="75" y="181"/>
                      <a:pt x="30" y="200"/>
                    </a:cubicBezTo>
                    <a:cubicBezTo>
                      <a:pt x="29" y="200"/>
                      <a:pt x="27" y="202"/>
                      <a:pt x="26" y="202"/>
                    </a:cubicBezTo>
                    <a:cubicBezTo>
                      <a:pt x="21" y="202"/>
                      <a:pt x="16" y="198"/>
                      <a:pt x="13" y="194"/>
                    </a:cubicBezTo>
                    <a:cubicBezTo>
                      <a:pt x="10" y="187"/>
                      <a:pt x="13" y="180"/>
                      <a:pt x="21" y="176"/>
                    </a:cubicBezTo>
                    <a:cubicBezTo>
                      <a:pt x="21" y="176"/>
                      <a:pt x="21" y="176"/>
                      <a:pt x="66" y="156"/>
                    </a:cubicBezTo>
                    <a:cubicBezTo>
                      <a:pt x="64" y="145"/>
                      <a:pt x="61" y="132"/>
                      <a:pt x="61" y="118"/>
                    </a:cubicBezTo>
                    <a:cubicBezTo>
                      <a:pt x="61" y="118"/>
                      <a:pt x="61" y="118"/>
                      <a:pt x="13" y="118"/>
                    </a:cubicBezTo>
                    <a:cubicBezTo>
                      <a:pt x="5" y="118"/>
                      <a:pt x="0" y="111"/>
                      <a:pt x="0" y="105"/>
                    </a:cubicBezTo>
                    <a:cubicBezTo>
                      <a:pt x="0" y="97"/>
                      <a:pt x="5" y="92"/>
                      <a:pt x="13" y="92"/>
                    </a:cubicBezTo>
                    <a:cubicBezTo>
                      <a:pt x="13" y="92"/>
                      <a:pt x="13" y="92"/>
                      <a:pt x="61" y="92"/>
                    </a:cubicBezTo>
                    <a:cubicBezTo>
                      <a:pt x="61" y="79"/>
                      <a:pt x="64" y="66"/>
                      <a:pt x="66" y="53"/>
                    </a:cubicBezTo>
                    <a:cubicBezTo>
                      <a:pt x="66" y="53"/>
                      <a:pt x="66" y="53"/>
                      <a:pt x="21" y="34"/>
                    </a:cubicBezTo>
                    <a:cubicBezTo>
                      <a:pt x="14" y="31"/>
                      <a:pt x="10" y="23"/>
                      <a:pt x="13" y="17"/>
                    </a:cubicBezTo>
                    <a:cubicBezTo>
                      <a:pt x="16" y="10"/>
                      <a:pt x="23" y="8"/>
                      <a:pt x="30" y="10"/>
                    </a:cubicBezTo>
                    <a:cubicBezTo>
                      <a:pt x="30" y="10"/>
                      <a:pt x="30" y="10"/>
                      <a:pt x="73" y="28"/>
                    </a:cubicBezTo>
                    <a:cubicBezTo>
                      <a:pt x="76" y="18"/>
                      <a:pt x="80" y="9"/>
                      <a:pt x="86" y="0"/>
                    </a:cubicBezTo>
                    <a:cubicBezTo>
                      <a:pt x="88" y="1"/>
                      <a:pt x="91" y="3"/>
                      <a:pt x="92" y="4"/>
                    </a:cubicBezTo>
                    <a:cubicBezTo>
                      <a:pt x="114" y="16"/>
                      <a:pt x="141" y="23"/>
                      <a:pt x="172" y="23"/>
                    </a:cubicBezTo>
                    <a:cubicBezTo>
                      <a:pt x="172" y="23"/>
                      <a:pt x="172" y="23"/>
                      <a:pt x="172" y="50"/>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a:solidFill>
                    <a:srgbClr val="000000"/>
                  </a:solidFill>
                  <a:latin typeface="MS PGothic" charset="-128"/>
                  <a:ea typeface="MS PGothic" charset="-128"/>
                  <a:cs typeface="MS PGothic" charset="-128"/>
                </a:endParaRPr>
              </a:p>
            </p:txBody>
          </p:sp>
          <p:sp>
            <p:nvSpPr>
              <p:cNvPr id="24" name="Freeform 24"/>
              <p:cNvSpPr>
                <a:spLocks/>
              </p:cNvSpPr>
              <p:nvPr/>
            </p:nvSpPr>
            <p:spPr bwMode="auto">
              <a:xfrm>
                <a:off x="7356475" y="1444627"/>
                <a:ext cx="911225" cy="498475"/>
              </a:xfrm>
              <a:custGeom>
                <a:avLst/>
                <a:gdLst>
                  <a:gd name="T0" fmla="*/ 43 w 243"/>
                  <a:gd name="T1" fmla="*/ 115 h 133"/>
                  <a:gd name="T2" fmla="*/ 38 w 243"/>
                  <a:gd name="T3" fmla="*/ 111 h 133"/>
                  <a:gd name="T4" fmla="*/ 61 w 243"/>
                  <a:gd name="T5" fmla="*/ 84 h 133"/>
                  <a:gd name="T6" fmla="*/ 26 w 243"/>
                  <a:gd name="T7" fmla="*/ 43 h 133"/>
                  <a:gd name="T8" fmla="*/ 22 w 243"/>
                  <a:gd name="T9" fmla="*/ 44 h 133"/>
                  <a:gd name="T10" fmla="*/ 0 w 243"/>
                  <a:gd name="T11" fmla="*/ 22 h 133"/>
                  <a:gd name="T12" fmla="*/ 22 w 243"/>
                  <a:gd name="T13" fmla="*/ 0 h 133"/>
                  <a:gd name="T14" fmla="*/ 44 w 243"/>
                  <a:gd name="T15" fmla="*/ 22 h 133"/>
                  <a:gd name="T16" fmla="*/ 41 w 243"/>
                  <a:gd name="T17" fmla="*/ 31 h 133"/>
                  <a:gd name="T18" fmla="*/ 78 w 243"/>
                  <a:gd name="T19" fmla="*/ 72 h 133"/>
                  <a:gd name="T20" fmla="*/ 123 w 243"/>
                  <a:gd name="T21" fmla="*/ 61 h 133"/>
                  <a:gd name="T22" fmla="*/ 166 w 243"/>
                  <a:gd name="T23" fmla="*/ 71 h 133"/>
                  <a:gd name="T24" fmla="*/ 201 w 243"/>
                  <a:gd name="T25" fmla="*/ 31 h 133"/>
                  <a:gd name="T26" fmla="*/ 199 w 243"/>
                  <a:gd name="T27" fmla="*/ 22 h 133"/>
                  <a:gd name="T28" fmla="*/ 221 w 243"/>
                  <a:gd name="T29" fmla="*/ 0 h 133"/>
                  <a:gd name="T30" fmla="*/ 243 w 243"/>
                  <a:gd name="T31" fmla="*/ 22 h 133"/>
                  <a:gd name="T32" fmla="*/ 221 w 243"/>
                  <a:gd name="T33" fmla="*/ 44 h 133"/>
                  <a:gd name="T34" fmla="*/ 218 w 243"/>
                  <a:gd name="T35" fmla="*/ 43 h 133"/>
                  <a:gd name="T36" fmla="*/ 183 w 243"/>
                  <a:gd name="T37" fmla="*/ 83 h 133"/>
                  <a:gd name="T38" fmla="*/ 209 w 243"/>
                  <a:gd name="T39" fmla="*/ 111 h 133"/>
                  <a:gd name="T40" fmla="*/ 203 w 243"/>
                  <a:gd name="T41" fmla="*/ 115 h 133"/>
                  <a:gd name="T42" fmla="*/ 123 w 243"/>
                  <a:gd name="T43" fmla="*/ 133 h 133"/>
                  <a:gd name="T44" fmla="*/ 43 w 243"/>
                  <a:gd name="T45"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133">
                    <a:moveTo>
                      <a:pt x="43" y="115"/>
                    </a:moveTo>
                    <a:cubicBezTo>
                      <a:pt x="40" y="114"/>
                      <a:pt x="39" y="112"/>
                      <a:pt x="38" y="111"/>
                    </a:cubicBezTo>
                    <a:cubicBezTo>
                      <a:pt x="44" y="101"/>
                      <a:pt x="52" y="92"/>
                      <a:pt x="61" y="84"/>
                    </a:cubicBezTo>
                    <a:cubicBezTo>
                      <a:pt x="61" y="84"/>
                      <a:pt x="61" y="84"/>
                      <a:pt x="26" y="43"/>
                    </a:cubicBezTo>
                    <a:cubicBezTo>
                      <a:pt x="25" y="44"/>
                      <a:pt x="23" y="44"/>
                      <a:pt x="22" y="44"/>
                    </a:cubicBezTo>
                    <a:cubicBezTo>
                      <a:pt x="9" y="44"/>
                      <a:pt x="0" y="34"/>
                      <a:pt x="0" y="22"/>
                    </a:cubicBezTo>
                    <a:cubicBezTo>
                      <a:pt x="0" y="9"/>
                      <a:pt x="9" y="0"/>
                      <a:pt x="22" y="0"/>
                    </a:cubicBezTo>
                    <a:cubicBezTo>
                      <a:pt x="34" y="0"/>
                      <a:pt x="44" y="9"/>
                      <a:pt x="44" y="22"/>
                    </a:cubicBezTo>
                    <a:cubicBezTo>
                      <a:pt x="44" y="25"/>
                      <a:pt x="43" y="28"/>
                      <a:pt x="41" y="31"/>
                    </a:cubicBezTo>
                    <a:cubicBezTo>
                      <a:pt x="41" y="31"/>
                      <a:pt x="41" y="31"/>
                      <a:pt x="78" y="72"/>
                    </a:cubicBezTo>
                    <a:cubicBezTo>
                      <a:pt x="92" y="65"/>
                      <a:pt x="108" y="61"/>
                      <a:pt x="123" y="61"/>
                    </a:cubicBezTo>
                    <a:cubicBezTo>
                      <a:pt x="139" y="61"/>
                      <a:pt x="153" y="65"/>
                      <a:pt x="166" y="71"/>
                    </a:cubicBezTo>
                    <a:cubicBezTo>
                      <a:pt x="166" y="71"/>
                      <a:pt x="166" y="71"/>
                      <a:pt x="201" y="31"/>
                    </a:cubicBezTo>
                    <a:cubicBezTo>
                      <a:pt x="199" y="28"/>
                      <a:pt x="199" y="25"/>
                      <a:pt x="199" y="22"/>
                    </a:cubicBezTo>
                    <a:cubicBezTo>
                      <a:pt x="199" y="9"/>
                      <a:pt x="209" y="0"/>
                      <a:pt x="221" y="0"/>
                    </a:cubicBezTo>
                    <a:cubicBezTo>
                      <a:pt x="233" y="0"/>
                      <a:pt x="243" y="9"/>
                      <a:pt x="243" y="22"/>
                    </a:cubicBezTo>
                    <a:cubicBezTo>
                      <a:pt x="243" y="34"/>
                      <a:pt x="233" y="44"/>
                      <a:pt x="221" y="44"/>
                    </a:cubicBezTo>
                    <a:cubicBezTo>
                      <a:pt x="220" y="44"/>
                      <a:pt x="219" y="44"/>
                      <a:pt x="218" y="43"/>
                    </a:cubicBezTo>
                    <a:cubicBezTo>
                      <a:pt x="218" y="43"/>
                      <a:pt x="218" y="43"/>
                      <a:pt x="183" y="83"/>
                    </a:cubicBezTo>
                    <a:cubicBezTo>
                      <a:pt x="193" y="90"/>
                      <a:pt x="202" y="99"/>
                      <a:pt x="209" y="111"/>
                    </a:cubicBezTo>
                    <a:cubicBezTo>
                      <a:pt x="207" y="112"/>
                      <a:pt x="206" y="114"/>
                      <a:pt x="203" y="115"/>
                    </a:cubicBezTo>
                    <a:cubicBezTo>
                      <a:pt x="183" y="125"/>
                      <a:pt x="154" y="133"/>
                      <a:pt x="123" y="133"/>
                    </a:cubicBezTo>
                    <a:cubicBezTo>
                      <a:pt x="92" y="133"/>
                      <a:pt x="64" y="125"/>
                      <a:pt x="43" y="115"/>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a:solidFill>
                    <a:srgbClr val="000000"/>
                  </a:solidFill>
                  <a:latin typeface="MS PGothic" charset="-128"/>
                  <a:ea typeface="MS PGothic" charset="-128"/>
                  <a:cs typeface="MS PGothic" charset="-128"/>
                </a:endParaRPr>
              </a:p>
            </p:txBody>
          </p:sp>
          <p:sp>
            <p:nvSpPr>
              <p:cNvPr id="25" name="Freeform 25"/>
              <p:cNvSpPr>
                <a:spLocks/>
              </p:cNvSpPr>
              <p:nvPr/>
            </p:nvSpPr>
            <p:spPr bwMode="auto">
              <a:xfrm>
                <a:off x="7848600" y="1909764"/>
                <a:ext cx="641350" cy="982663"/>
              </a:xfrm>
              <a:custGeom>
                <a:avLst/>
                <a:gdLst>
                  <a:gd name="T0" fmla="*/ 156 w 171"/>
                  <a:gd name="T1" fmla="*/ 118 h 262"/>
                  <a:gd name="T2" fmla="*/ 111 w 171"/>
                  <a:gd name="T3" fmla="*/ 118 h 262"/>
                  <a:gd name="T4" fmla="*/ 105 w 171"/>
                  <a:gd name="T5" fmla="*/ 158 h 262"/>
                  <a:gd name="T6" fmla="*/ 150 w 171"/>
                  <a:gd name="T7" fmla="*/ 176 h 262"/>
                  <a:gd name="T8" fmla="*/ 156 w 171"/>
                  <a:gd name="T9" fmla="*/ 194 h 262"/>
                  <a:gd name="T10" fmla="*/ 145 w 171"/>
                  <a:gd name="T11" fmla="*/ 202 h 262"/>
                  <a:gd name="T12" fmla="*/ 140 w 171"/>
                  <a:gd name="T13" fmla="*/ 200 h 262"/>
                  <a:gd name="T14" fmla="*/ 97 w 171"/>
                  <a:gd name="T15" fmla="*/ 182 h 262"/>
                  <a:gd name="T16" fmla="*/ 0 w 171"/>
                  <a:gd name="T17" fmla="*/ 262 h 262"/>
                  <a:gd name="T18" fmla="*/ 0 w 171"/>
                  <a:gd name="T19" fmla="*/ 216 h 262"/>
                  <a:gd name="T20" fmla="*/ 75 w 171"/>
                  <a:gd name="T21" fmla="*/ 133 h 262"/>
                  <a:gd name="T22" fmla="*/ 0 w 171"/>
                  <a:gd name="T23" fmla="*/ 50 h 262"/>
                  <a:gd name="T24" fmla="*/ 0 w 171"/>
                  <a:gd name="T25" fmla="*/ 23 h 262"/>
                  <a:gd name="T26" fmla="*/ 80 w 171"/>
                  <a:gd name="T27" fmla="*/ 4 h 262"/>
                  <a:gd name="T28" fmla="*/ 87 w 171"/>
                  <a:gd name="T29" fmla="*/ 0 h 262"/>
                  <a:gd name="T30" fmla="*/ 98 w 171"/>
                  <a:gd name="T31" fmla="*/ 27 h 262"/>
                  <a:gd name="T32" fmla="*/ 140 w 171"/>
                  <a:gd name="T33" fmla="*/ 10 h 262"/>
                  <a:gd name="T34" fmla="*/ 156 w 171"/>
                  <a:gd name="T35" fmla="*/ 17 h 262"/>
                  <a:gd name="T36" fmla="*/ 150 w 171"/>
                  <a:gd name="T37" fmla="*/ 34 h 262"/>
                  <a:gd name="T38" fmla="*/ 106 w 171"/>
                  <a:gd name="T39" fmla="*/ 53 h 262"/>
                  <a:gd name="T40" fmla="*/ 111 w 171"/>
                  <a:gd name="T41" fmla="*/ 92 h 262"/>
                  <a:gd name="T42" fmla="*/ 158 w 171"/>
                  <a:gd name="T43" fmla="*/ 92 h 262"/>
                  <a:gd name="T44" fmla="*/ 171 w 171"/>
                  <a:gd name="T45" fmla="*/ 105 h 262"/>
                  <a:gd name="T46" fmla="*/ 156 w 171"/>
                  <a:gd name="T47" fmla="*/ 11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262">
                    <a:moveTo>
                      <a:pt x="156" y="118"/>
                    </a:moveTo>
                    <a:cubicBezTo>
                      <a:pt x="111" y="118"/>
                      <a:pt x="111" y="118"/>
                      <a:pt x="111" y="118"/>
                    </a:cubicBezTo>
                    <a:cubicBezTo>
                      <a:pt x="111" y="132"/>
                      <a:pt x="109" y="145"/>
                      <a:pt x="105" y="158"/>
                    </a:cubicBezTo>
                    <a:cubicBezTo>
                      <a:pt x="105" y="158"/>
                      <a:pt x="105" y="158"/>
                      <a:pt x="150" y="176"/>
                    </a:cubicBezTo>
                    <a:cubicBezTo>
                      <a:pt x="156" y="180"/>
                      <a:pt x="159" y="187"/>
                      <a:pt x="156" y="194"/>
                    </a:cubicBezTo>
                    <a:cubicBezTo>
                      <a:pt x="155" y="198"/>
                      <a:pt x="150" y="202"/>
                      <a:pt x="145" y="202"/>
                    </a:cubicBezTo>
                    <a:cubicBezTo>
                      <a:pt x="144" y="202"/>
                      <a:pt x="141" y="200"/>
                      <a:pt x="140" y="200"/>
                    </a:cubicBezTo>
                    <a:cubicBezTo>
                      <a:pt x="140" y="200"/>
                      <a:pt x="140" y="200"/>
                      <a:pt x="97" y="182"/>
                    </a:cubicBezTo>
                    <a:cubicBezTo>
                      <a:pt x="78" y="222"/>
                      <a:pt x="43" y="248"/>
                      <a:pt x="0" y="262"/>
                    </a:cubicBezTo>
                    <a:cubicBezTo>
                      <a:pt x="0" y="262"/>
                      <a:pt x="0" y="262"/>
                      <a:pt x="0" y="216"/>
                    </a:cubicBezTo>
                    <a:cubicBezTo>
                      <a:pt x="42" y="212"/>
                      <a:pt x="75" y="176"/>
                      <a:pt x="75" y="133"/>
                    </a:cubicBezTo>
                    <a:cubicBezTo>
                      <a:pt x="75" y="90"/>
                      <a:pt x="42" y="54"/>
                      <a:pt x="0" y="50"/>
                    </a:cubicBezTo>
                    <a:cubicBezTo>
                      <a:pt x="0" y="41"/>
                      <a:pt x="0" y="32"/>
                      <a:pt x="0" y="23"/>
                    </a:cubicBezTo>
                    <a:cubicBezTo>
                      <a:pt x="31" y="23"/>
                      <a:pt x="58" y="16"/>
                      <a:pt x="80" y="4"/>
                    </a:cubicBezTo>
                    <a:cubicBezTo>
                      <a:pt x="81" y="3"/>
                      <a:pt x="84" y="1"/>
                      <a:pt x="87" y="0"/>
                    </a:cubicBezTo>
                    <a:cubicBezTo>
                      <a:pt x="92" y="9"/>
                      <a:pt x="96" y="18"/>
                      <a:pt x="98" y="27"/>
                    </a:cubicBezTo>
                    <a:cubicBezTo>
                      <a:pt x="98" y="27"/>
                      <a:pt x="98" y="27"/>
                      <a:pt x="140" y="10"/>
                    </a:cubicBezTo>
                    <a:cubicBezTo>
                      <a:pt x="146" y="8"/>
                      <a:pt x="154" y="10"/>
                      <a:pt x="156" y="17"/>
                    </a:cubicBezTo>
                    <a:cubicBezTo>
                      <a:pt x="159" y="23"/>
                      <a:pt x="156" y="31"/>
                      <a:pt x="150" y="34"/>
                    </a:cubicBezTo>
                    <a:cubicBezTo>
                      <a:pt x="150" y="34"/>
                      <a:pt x="150" y="34"/>
                      <a:pt x="106" y="53"/>
                    </a:cubicBezTo>
                    <a:cubicBezTo>
                      <a:pt x="109" y="65"/>
                      <a:pt x="111" y="78"/>
                      <a:pt x="111" y="92"/>
                    </a:cubicBezTo>
                    <a:cubicBezTo>
                      <a:pt x="111" y="92"/>
                      <a:pt x="111" y="92"/>
                      <a:pt x="158" y="92"/>
                    </a:cubicBezTo>
                    <a:cubicBezTo>
                      <a:pt x="164" y="92"/>
                      <a:pt x="171" y="97"/>
                      <a:pt x="171" y="105"/>
                    </a:cubicBezTo>
                    <a:cubicBezTo>
                      <a:pt x="169" y="111"/>
                      <a:pt x="164" y="118"/>
                      <a:pt x="156" y="118"/>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a:solidFill>
                    <a:srgbClr val="000000"/>
                  </a:solidFill>
                  <a:latin typeface="MS PGothic" charset="-128"/>
                  <a:ea typeface="MS PGothic" charset="-128"/>
                  <a:cs typeface="MS PGothic" charset="-128"/>
                </a:endParaRPr>
              </a:p>
            </p:txBody>
          </p:sp>
        </p:grpSp>
        <p:sp>
          <p:nvSpPr>
            <p:cNvPr id="22" name="Freeform 20"/>
            <p:cNvSpPr>
              <a:spLocks noEditPoints="1"/>
            </p:cNvSpPr>
            <p:nvPr/>
          </p:nvSpPr>
          <p:spPr bwMode="auto">
            <a:xfrm>
              <a:off x="7571668" y="2194767"/>
              <a:ext cx="490364" cy="429371"/>
            </a:xfrm>
            <a:custGeom>
              <a:avLst/>
              <a:gdLst/>
              <a:ahLst/>
              <a:cxnLst>
                <a:cxn ang="0">
                  <a:pos x="139" y="218"/>
                </a:cxn>
                <a:cxn ang="0">
                  <a:pos x="185" y="230"/>
                </a:cxn>
                <a:cxn ang="0">
                  <a:pos x="189" y="232"/>
                </a:cxn>
                <a:cxn ang="0">
                  <a:pos x="216" y="256"/>
                </a:cxn>
                <a:cxn ang="0">
                  <a:pos x="223" y="251"/>
                </a:cxn>
                <a:cxn ang="0">
                  <a:pos x="221" y="240"/>
                </a:cxn>
                <a:cxn ang="0">
                  <a:pos x="248" y="207"/>
                </a:cxn>
                <a:cxn ang="0">
                  <a:pos x="248" y="199"/>
                </a:cxn>
                <a:cxn ang="0">
                  <a:pos x="241" y="12"/>
                </a:cxn>
                <a:cxn ang="0">
                  <a:pos x="241" y="0"/>
                </a:cxn>
                <a:cxn ang="0">
                  <a:pos x="136" y="173"/>
                </a:cxn>
                <a:cxn ang="0">
                  <a:pos x="38" y="355"/>
                </a:cxn>
                <a:cxn ang="0">
                  <a:pos x="52" y="347"/>
                </a:cxn>
                <a:cxn ang="0">
                  <a:pos x="139" y="218"/>
                </a:cxn>
                <a:cxn ang="0">
                  <a:pos x="188" y="149"/>
                </a:cxn>
                <a:cxn ang="0">
                  <a:pos x="318" y="148"/>
                </a:cxn>
                <a:cxn ang="0">
                  <a:pos x="329" y="128"/>
                </a:cxn>
                <a:cxn ang="0">
                  <a:pos x="180" y="128"/>
                </a:cxn>
                <a:cxn ang="0">
                  <a:pos x="188" y="149"/>
                </a:cxn>
                <a:cxn ang="0">
                  <a:pos x="122" y="235"/>
                </a:cxn>
                <a:cxn ang="0">
                  <a:pos x="201" y="362"/>
                </a:cxn>
                <a:cxn ang="0">
                  <a:pos x="213" y="342"/>
                </a:cxn>
                <a:cxn ang="0">
                  <a:pos x="142" y="233"/>
                </a:cxn>
                <a:cxn ang="0">
                  <a:pos x="122" y="235"/>
                </a:cxn>
                <a:cxn ang="0">
                  <a:pos x="274" y="319"/>
                </a:cxn>
                <a:cxn ang="0">
                  <a:pos x="286" y="268"/>
                </a:cxn>
                <a:cxn ang="0">
                  <a:pos x="277" y="263"/>
                </a:cxn>
                <a:cxn ang="0">
                  <a:pos x="254" y="272"/>
                </a:cxn>
                <a:cxn ang="0">
                  <a:pos x="229" y="261"/>
                </a:cxn>
                <a:cxn ang="0">
                  <a:pos x="222" y="266"/>
                </a:cxn>
                <a:cxn ang="0">
                  <a:pos x="232" y="319"/>
                </a:cxn>
                <a:cxn ang="0">
                  <a:pos x="139" y="406"/>
                </a:cxn>
                <a:cxn ang="0">
                  <a:pos x="63" y="367"/>
                </a:cxn>
                <a:cxn ang="0">
                  <a:pos x="50" y="375"/>
                </a:cxn>
                <a:cxn ang="0">
                  <a:pos x="151" y="426"/>
                </a:cxn>
                <a:cxn ang="0">
                  <a:pos x="254" y="371"/>
                </a:cxn>
                <a:cxn ang="0">
                  <a:pos x="455" y="375"/>
                </a:cxn>
                <a:cxn ang="0">
                  <a:pos x="443" y="369"/>
                </a:cxn>
                <a:cxn ang="0">
                  <a:pos x="274" y="319"/>
                </a:cxn>
                <a:cxn ang="0">
                  <a:pos x="369" y="173"/>
                </a:cxn>
                <a:cxn ang="0">
                  <a:pos x="266" y="0"/>
                </a:cxn>
                <a:cxn ang="0">
                  <a:pos x="266" y="12"/>
                </a:cxn>
                <a:cxn ang="0">
                  <a:pos x="260" y="199"/>
                </a:cxn>
                <a:cxn ang="0">
                  <a:pos x="260" y="207"/>
                </a:cxn>
                <a:cxn ang="0">
                  <a:pos x="287" y="240"/>
                </a:cxn>
                <a:cxn ang="0">
                  <a:pos x="285" y="252"/>
                </a:cxn>
                <a:cxn ang="0">
                  <a:pos x="292" y="256"/>
                </a:cxn>
                <a:cxn ang="0">
                  <a:pos x="369" y="217"/>
                </a:cxn>
                <a:cxn ang="0">
                  <a:pos x="455" y="347"/>
                </a:cxn>
                <a:cxn ang="0">
                  <a:pos x="469" y="355"/>
                </a:cxn>
                <a:cxn ang="0">
                  <a:pos x="369" y="173"/>
                </a:cxn>
                <a:cxn ang="0">
                  <a:pos x="297" y="342"/>
                </a:cxn>
                <a:cxn ang="0">
                  <a:pos x="307" y="362"/>
                </a:cxn>
                <a:cxn ang="0">
                  <a:pos x="388" y="234"/>
                </a:cxn>
                <a:cxn ang="0">
                  <a:pos x="366" y="232"/>
                </a:cxn>
                <a:cxn ang="0">
                  <a:pos x="297" y="342"/>
                </a:cxn>
              </a:cxnLst>
              <a:rect l="0" t="0" r="r" b="b"/>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dirty="0">
                <a:solidFill>
                  <a:srgbClr val="000000"/>
                </a:solidFill>
                <a:latin typeface="MS PGothic" charset="-128"/>
                <a:ea typeface="MS PGothic" charset="-128"/>
                <a:cs typeface="MS PGothic" charset="-128"/>
              </a:endParaRPr>
            </a:p>
          </p:txBody>
        </p:sp>
      </p:grpSp>
      <p:grpSp>
        <p:nvGrpSpPr>
          <p:cNvPr id="50" name="Group 60"/>
          <p:cNvGrpSpPr>
            <a:grpSpLocks noChangeAspect="1"/>
          </p:cNvGrpSpPr>
          <p:nvPr/>
        </p:nvGrpSpPr>
        <p:grpSpPr>
          <a:xfrm>
            <a:off x="2852186" y="1238204"/>
            <a:ext cx="584320" cy="586457"/>
            <a:chOff x="3006163" y="4594066"/>
            <a:chExt cx="728663" cy="731520"/>
          </a:xfrm>
        </p:grpSpPr>
        <p:sp>
          <p:nvSpPr>
            <p:cNvPr id="51" name="Oval 263"/>
            <p:cNvSpPr>
              <a:spLocks/>
            </p:cNvSpPr>
            <p:nvPr/>
          </p:nvSpPr>
          <p:spPr bwMode="auto">
            <a:xfrm>
              <a:off x="3006163" y="4594066"/>
              <a:ext cx="728663" cy="731520"/>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1000" kern="0" dirty="0">
                <a:latin typeface="MS PGothic" charset="-128"/>
                <a:ea typeface="MS PGothic" charset="-128"/>
                <a:cs typeface="MS PGothic" charset="-128"/>
              </a:endParaRPr>
            </a:p>
          </p:txBody>
        </p:sp>
        <p:grpSp>
          <p:nvGrpSpPr>
            <p:cNvPr id="52" name="Group 157"/>
            <p:cNvGrpSpPr>
              <a:grpSpLocks noChangeAspect="1"/>
            </p:cNvGrpSpPr>
            <p:nvPr/>
          </p:nvGrpSpPr>
          <p:grpSpPr>
            <a:xfrm>
              <a:off x="3138423" y="4820864"/>
              <a:ext cx="464142" cy="288013"/>
              <a:chOff x="13636625" y="1373188"/>
              <a:chExt cx="1330325" cy="825500"/>
            </a:xfrm>
            <a:solidFill>
              <a:schemeClr val="bg1"/>
            </a:solidFill>
          </p:grpSpPr>
          <p:sp>
            <p:nvSpPr>
              <p:cNvPr id="53" name="Rectangle 17"/>
              <p:cNvSpPr>
                <a:spLocks noChangeArrowheads="1"/>
              </p:cNvSpPr>
              <p:nvPr/>
            </p:nvSpPr>
            <p:spPr bwMode="auto">
              <a:xfrm>
                <a:off x="1363662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54" name="Rectangle 18"/>
              <p:cNvSpPr>
                <a:spLocks noChangeArrowheads="1"/>
              </p:cNvSpPr>
              <p:nvPr/>
            </p:nvSpPr>
            <p:spPr bwMode="auto">
              <a:xfrm>
                <a:off x="1410017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55" name="Rectangle 19"/>
              <p:cNvSpPr>
                <a:spLocks noChangeArrowheads="1"/>
              </p:cNvSpPr>
              <p:nvPr/>
            </p:nvSpPr>
            <p:spPr bwMode="auto">
              <a:xfrm>
                <a:off x="14560550"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56" name="Rectangle 20"/>
              <p:cNvSpPr>
                <a:spLocks noChangeArrowheads="1"/>
              </p:cNvSpPr>
              <p:nvPr/>
            </p:nvSpPr>
            <p:spPr bwMode="auto">
              <a:xfrm>
                <a:off x="13868400"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57" name="Rectangle 21"/>
              <p:cNvSpPr>
                <a:spLocks noChangeArrowheads="1"/>
              </p:cNvSpPr>
              <p:nvPr/>
            </p:nvSpPr>
            <p:spPr bwMode="auto">
              <a:xfrm>
                <a:off x="14328775"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58" name="Rectangle 22"/>
              <p:cNvSpPr>
                <a:spLocks noChangeArrowheads="1"/>
              </p:cNvSpPr>
              <p:nvPr/>
            </p:nvSpPr>
            <p:spPr bwMode="auto">
              <a:xfrm>
                <a:off x="136366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59" name="Rectangle 23"/>
              <p:cNvSpPr>
                <a:spLocks noChangeArrowheads="1"/>
              </p:cNvSpPr>
              <p:nvPr/>
            </p:nvSpPr>
            <p:spPr bwMode="auto">
              <a:xfrm>
                <a:off x="147923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0" name="Rectangle 24"/>
              <p:cNvSpPr>
                <a:spLocks noChangeArrowheads="1"/>
              </p:cNvSpPr>
              <p:nvPr/>
            </p:nvSpPr>
            <p:spPr bwMode="auto">
              <a:xfrm>
                <a:off x="1363662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1" name="Rectangle 25"/>
              <p:cNvSpPr>
                <a:spLocks noChangeArrowheads="1"/>
              </p:cNvSpPr>
              <p:nvPr/>
            </p:nvSpPr>
            <p:spPr bwMode="auto">
              <a:xfrm>
                <a:off x="1410017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2" name="Rectangle 26"/>
              <p:cNvSpPr>
                <a:spLocks noChangeArrowheads="1"/>
              </p:cNvSpPr>
              <p:nvPr/>
            </p:nvSpPr>
            <p:spPr bwMode="auto">
              <a:xfrm>
                <a:off x="14560550"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3" name="Rectangle 27"/>
              <p:cNvSpPr>
                <a:spLocks noChangeArrowheads="1"/>
              </p:cNvSpPr>
              <p:nvPr/>
            </p:nvSpPr>
            <p:spPr bwMode="auto">
              <a:xfrm>
                <a:off x="13868400"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4" name="Rectangle 28"/>
              <p:cNvSpPr>
                <a:spLocks noChangeArrowheads="1"/>
              </p:cNvSpPr>
              <p:nvPr/>
            </p:nvSpPr>
            <p:spPr bwMode="auto">
              <a:xfrm>
                <a:off x="14328775"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5" name="Rectangle 29"/>
              <p:cNvSpPr>
                <a:spLocks noChangeArrowheads="1"/>
              </p:cNvSpPr>
              <p:nvPr/>
            </p:nvSpPr>
            <p:spPr bwMode="auto">
              <a:xfrm>
                <a:off x="136366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6" name="Rectangle 30"/>
              <p:cNvSpPr>
                <a:spLocks noChangeArrowheads="1"/>
              </p:cNvSpPr>
              <p:nvPr/>
            </p:nvSpPr>
            <p:spPr bwMode="auto">
              <a:xfrm>
                <a:off x="147923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7" name="Rectangle 31"/>
              <p:cNvSpPr>
                <a:spLocks noChangeArrowheads="1"/>
              </p:cNvSpPr>
              <p:nvPr/>
            </p:nvSpPr>
            <p:spPr bwMode="auto">
              <a:xfrm>
                <a:off x="1363662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8" name="Rectangle 32"/>
              <p:cNvSpPr>
                <a:spLocks noChangeArrowheads="1"/>
              </p:cNvSpPr>
              <p:nvPr/>
            </p:nvSpPr>
            <p:spPr bwMode="auto">
              <a:xfrm>
                <a:off x="1410017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69" name="Rectangle 33"/>
              <p:cNvSpPr>
                <a:spLocks noChangeArrowheads="1"/>
              </p:cNvSpPr>
              <p:nvPr/>
            </p:nvSpPr>
            <p:spPr bwMode="auto">
              <a:xfrm>
                <a:off x="14560550"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70" name="Rectangle 34"/>
              <p:cNvSpPr>
                <a:spLocks noChangeArrowheads="1"/>
              </p:cNvSpPr>
              <p:nvPr/>
            </p:nvSpPr>
            <p:spPr bwMode="auto">
              <a:xfrm>
                <a:off x="13868400"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71" name="Rectangle 35"/>
              <p:cNvSpPr>
                <a:spLocks noChangeArrowheads="1"/>
              </p:cNvSpPr>
              <p:nvPr/>
            </p:nvSpPr>
            <p:spPr bwMode="auto">
              <a:xfrm>
                <a:off x="14328775"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72" name="Rectangle 36"/>
              <p:cNvSpPr>
                <a:spLocks noChangeArrowheads="1"/>
              </p:cNvSpPr>
              <p:nvPr/>
            </p:nvSpPr>
            <p:spPr bwMode="auto">
              <a:xfrm>
                <a:off x="136366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73" name="Rectangle 37"/>
              <p:cNvSpPr>
                <a:spLocks noChangeArrowheads="1"/>
              </p:cNvSpPr>
              <p:nvPr/>
            </p:nvSpPr>
            <p:spPr bwMode="auto">
              <a:xfrm>
                <a:off x="147923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grpSp>
      </p:grpSp>
      <p:grpSp>
        <p:nvGrpSpPr>
          <p:cNvPr id="74" name="Group 17"/>
          <p:cNvGrpSpPr>
            <a:grpSpLocks noChangeAspect="1"/>
          </p:cNvGrpSpPr>
          <p:nvPr/>
        </p:nvGrpSpPr>
        <p:grpSpPr>
          <a:xfrm>
            <a:off x="4313269" y="1238204"/>
            <a:ext cx="603859" cy="604737"/>
            <a:chOff x="3339032" y="4885819"/>
            <a:chExt cx="730266" cy="731520"/>
          </a:xfrm>
        </p:grpSpPr>
        <p:sp>
          <p:nvSpPr>
            <p:cNvPr id="75" name="Oval 314"/>
            <p:cNvSpPr>
              <a:spLocks noChangeAspect="1"/>
            </p:cNvSpPr>
            <p:nvPr/>
          </p:nvSpPr>
          <p:spPr bwMode="auto">
            <a:xfrm>
              <a:off x="3339032" y="4885819"/>
              <a:ext cx="730266" cy="731520"/>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kumimoji="0" lang="en-US" kern="0" dirty="0">
                <a:latin typeface="MS PGothic" charset="-128"/>
                <a:ea typeface="MS PGothic" charset="-128"/>
                <a:cs typeface="MS PGothic" charset="-128"/>
              </a:endParaRPr>
            </a:p>
          </p:txBody>
        </p:sp>
        <p:grpSp>
          <p:nvGrpSpPr>
            <p:cNvPr id="76" name="Group 151"/>
            <p:cNvGrpSpPr/>
            <p:nvPr/>
          </p:nvGrpSpPr>
          <p:grpSpPr>
            <a:xfrm>
              <a:off x="3468194" y="5087531"/>
              <a:ext cx="471943" cy="328097"/>
              <a:chOff x="11117263" y="6007100"/>
              <a:chExt cx="463550" cy="322263"/>
            </a:xfrm>
            <a:effectLst/>
          </p:grpSpPr>
          <p:sp>
            <p:nvSpPr>
              <p:cNvPr id="77" name="Freeform 31"/>
              <p:cNvSpPr>
                <a:spLocks/>
              </p:cNvSpPr>
              <p:nvPr/>
            </p:nvSpPr>
            <p:spPr bwMode="auto">
              <a:xfrm>
                <a:off x="11117263" y="6035675"/>
                <a:ext cx="149225" cy="277813"/>
              </a:xfrm>
              <a:custGeom>
                <a:avLst/>
                <a:gdLst/>
                <a:ahLst/>
                <a:cxnLst>
                  <a:cxn ang="0">
                    <a:pos x="1" y="0"/>
                  </a:cxn>
                  <a:cxn ang="0">
                    <a:pos x="0" y="1"/>
                  </a:cxn>
                  <a:cxn ang="0">
                    <a:pos x="0" y="71"/>
                  </a:cxn>
                  <a:cxn ang="0">
                    <a:pos x="1" y="74"/>
                  </a:cxn>
                  <a:cxn ang="0">
                    <a:pos x="40" y="32"/>
                  </a:cxn>
                  <a:cxn ang="0">
                    <a:pos x="1" y="0"/>
                  </a:cxn>
                </a:cxnLst>
                <a:rect l="0" t="0" r="r" b="b"/>
                <a:pathLst>
                  <a:path w="40" h="74">
                    <a:moveTo>
                      <a:pt x="1" y="0"/>
                    </a:moveTo>
                    <a:cubicBezTo>
                      <a:pt x="1" y="0"/>
                      <a:pt x="0" y="1"/>
                      <a:pt x="0" y="1"/>
                    </a:cubicBezTo>
                    <a:cubicBezTo>
                      <a:pt x="0" y="71"/>
                      <a:pt x="0" y="71"/>
                      <a:pt x="0" y="71"/>
                    </a:cubicBezTo>
                    <a:cubicBezTo>
                      <a:pt x="0" y="72"/>
                      <a:pt x="1" y="73"/>
                      <a:pt x="1" y="74"/>
                    </a:cubicBezTo>
                    <a:cubicBezTo>
                      <a:pt x="40" y="32"/>
                      <a:pt x="40" y="32"/>
                      <a:pt x="40" y="32"/>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kumimoji="0" lang="en-US" dirty="0">
                  <a:latin typeface="MS PGothic" charset="-128"/>
                  <a:ea typeface="MS PGothic" charset="-128"/>
                  <a:cs typeface="MS PGothic" charset="-128"/>
                </a:endParaRPr>
              </a:p>
            </p:txBody>
          </p:sp>
          <p:sp>
            <p:nvSpPr>
              <p:cNvPr id="78" name="Freeform 32"/>
              <p:cNvSpPr>
                <a:spLocks/>
              </p:cNvSpPr>
              <p:nvPr/>
            </p:nvSpPr>
            <p:spPr bwMode="auto">
              <a:xfrm>
                <a:off x="11431588" y="6035675"/>
                <a:ext cx="149225" cy="277813"/>
              </a:xfrm>
              <a:custGeom>
                <a:avLst/>
                <a:gdLst/>
                <a:ahLst/>
                <a:cxnLst>
                  <a:cxn ang="0">
                    <a:pos x="40" y="0"/>
                  </a:cxn>
                  <a:cxn ang="0">
                    <a:pos x="40" y="1"/>
                  </a:cxn>
                  <a:cxn ang="0">
                    <a:pos x="40" y="71"/>
                  </a:cxn>
                  <a:cxn ang="0">
                    <a:pos x="39" y="74"/>
                  </a:cxn>
                  <a:cxn ang="0">
                    <a:pos x="0" y="32"/>
                  </a:cxn>
                  <a:cxn ang="0">
                    <a:pos x="40" y="0"/>
                  </a:cxn>
                </a:cxnLst>
                <a:rect l="0" t="0" r="r" b="b"/>
                <a:pathLst>
                  <a:path w="40" h="74">
                    <a:moveTo>
                      <a:pt x="40" y="0"/>
                    </a:moveTo>
                    <a:cubicBezTo>
                      <a:pt x="40" y="0"/>
                      <a:pt x="40" y="1"/>
                      <a:pt x="40" y="1"/>
                    </a:cubicBezTo>
                    <a:cubicBezTo>
                      <a:pt x="40" y="71"/>
                      <a:pt x="40" y="71"/>
                      <a:pt x="40" y="71"/>
                    </a:cubicBezTo>
                    <a:cubicBezTo>
                      <a:pt x="40" y="72"/>
                      <a:pt x="40" y="73"/>
                      <a:pt x="39" y="74"/>
                    </a:cubicBezTo>
                    <a:cubicBezTo>
                      <a:pt x="0" y="32"/>
                      <a:pt x="0" y="32"/>
                      <a:pt x="0" y="32"/>
                    </a:cubicBezTo>
                    <a:lnTo>
                      <a:pt x="4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kumimoji="0" lang="en-US" dirty="0">
                  <a:latin typeface="MS PGothic" charset="-128"/>
                  <a:ea typeface="MS PGothic" charset="-128"/>
                  <a:cs typeface="MS PGothic" charset="-128"/>
                </a:endParaRPr>
              </a:p>
            </p:txBody>
          </p:sp>
          <p:sp>
            <p:nvSpPr>
              <p:cNvPr id="79" name="Freeform 33"/>
              <p:cNvSpPr>
                <a:spLocks/>
              </p:cNvSpPr>
              <p:nvPr/>
            </p:nvSpPr>
            <p:spPr bwMode="auto">
              <a:xfrm>
                <a:off x="11153775" y="6178550"/>
                <a:ext cx="390525" cy="150813"/>
              </a:xfrm>
              <a:custGeom>
                <a:avLst/>
                <a:gdLst/>
                <a:ahLst/>
                <a:cxnLst>
                  <a:cxn ang="0">
                    <a:pos x="52" y="40"/>
                  </a:cxn>
                  <a:cxn ang="0">
                    <a:pos x="104" y="40"/>
                  </a:cxn>
                  <a:cxn ang="0">
                    <a:pos x="104" y="40"/>
                  </a:cxn>
                  <a:cxn ang="0">
                    <a:pos x="67" y="0"/>
                  </a:cxn>
                  <a:cxn ang="0">
                    <a:pos x="55" y="10"/>
                  </a:cxn>
                  <a:cxn ang="0">
                    <a:pos x="52" y="11"/>
                  </a:cxn>
                  <a:cxn ang="0">
                    <a:pos x="50" y="10"/>
                  </a:cxn>
                  <a:cxn ang="0">
                    <a:pos x="38" y="0"/>
                  </a:cxn>
                  <a:cxn ang="0">
                    <a:pos x="0" y="40"/>
                  </a:cxn>
                  <a:cxn ang="0">
                    <a:pos x="1" y="40"/>
                  </a:cxn>
                  <a:cxn ang="0">
                    <a:pos x="52" y="40"/>
                  </a:cxn>
                </a:cxnLst>
                <a:rect l="0" t="0" r="r" b="b"/>
                <a:pathLst>
                  <a:path w="104" h="40">
                    <a:moveTo>
                      <a:pt x="52" y="40"/>
                    </a:moveTo>
                    <a:cubicBezTo>
                      <a:pt x="104" y="40"/>
                      <a:pt x="104" y="40"/>
                      <a:pt x="104" y="40"/>
                    </a:cubicBezTo>
                    <a:cubicBezTo>
                      <a:pt x="104" y="40"/>
                      <a:pt x="104" y="40"/>
                      <a:pt x="104" y="40"/>
                    </a:cubicBezTo>
                    <a:cubicBezTo>
                      <a:pt x="67" y="0"/>
                      <a:pt x="67" y="0"/>
                      <a:pt x="67" y="0"/>
                    </a:cubicBezTo>
                    <a:cubicBezTo>
                      <a:pt x="55" y="10"/>
                      <a:pt x="55" y="10"/>
                      <a:pt x="55" y="10"/>
                    </a:cubicBezTo>
                    <a:cubicBezTo>
                      <a:pt x="54" y="11"/>
                      <a:pt x="53" y="11"/>
                      <a:pt x="52" y="11"/>
                    </a:cubicBezTo>
                    <a:cubicBezTo>
                      <a:pt x="51" y="11"/>
                      <a:pt x="50" y="11"/>
                      <a:pt x="50" y="10"/>
                    </a:cubicBezTo>
                    <a:cubicBezTo>
                      <a:pt x="38" y="0"/>
                      <a:pt x="38" y="0"/>
                      <a:pt x="38" y="0"/>
                    </a:cubicBezTo>
                    <a:cubicBezTo>
                      <a:pt x="0" y="40"/>
                      <a:pt x="0" y="40"/>
                      <a:pt x="0" y="40"/>
                    </a:cubicBezTo>
                    <a:cubicBezTo>
                      <a:pt x="0" y="40"/>
                      <a:pt x="0" y="40"/>
                      <a:pt x="1" y="40"/>
                    </a:cubicBezTo>
                    <a:lnTo>
                      <a:pt x="5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kumimoji="0" lang="en-US" dirty="0">
                  <a:latin typeface="MS PGothic" charset="-128"/>
                  <a:ea typeface="MS PGothic" charset="-128"/>
                  <a:cs typeface="MS PGothic" charset="-128"/>
                </a:endParaRPr>
              </a:p>
            </p:txBody>
          </p:sp>
          <p:sp>
            <p:nvSpPr>
              <p:cNvPr id="80" name="Freeform 34"/>
              <p:cNvSpPr>
                <a:spLocks/>
              </p:cNvSpPr>
              <p:nvPr/>
            </p:nvSpPr>
            <p:spPr bwMode="auto">
              <a:xfrm>
                <a:off x="11139488" y="6007100"/>
                <a:ext cx="423862" cy="168275"/>
              </a:xfrm>
              <a:custGeom>
                <a:avLst/>
                <a:gdLst/>
                <a:ahLst/>
                <a:cxnLst>
                  <a:cxn ang="0">
                    <a:pos x="56" y="45"/>
                  </a:cxn>
                  <a:cxn ang="0">
                    <a:pos x="60" y="43"/>
                  </a:cxn>
                  <a:cxn ang="0">
                    <a:pos x="113" y="0"/>
                  </a:cxn>
                  <a:cxn ang="0">
                    <a:pos x="111" y="0"/>
                  </a:cxn>
                  <a:cxn ang="0">
                    <a:pos x="56" y="0"/>
                  </a:cxn>
                  <a:cxn ang="0">
                    <a:pos x="2" y="0"/>
                  </a:cxn>
                  <a:cxn ang="0">
                    <a:pos x="0" y="0"/>
                  </a:cxn>
                  <a:cxn ang="0">
                    <a:pos x="52" y="43"/>
                  </a:cxn>
                  <a:cxn ang="0">
                    <a:pos x="56" y="45"/>
                  </a:cxn>
                </a:cxnLst>
                <a:rect l="0" t="0" r="r" b="b"/>
                <a:pathLst>
                  <a:path w="113" h="45">
                    <a:moveTo>
                      <a:pt x="56" y="45"/>
                    </a:moveTo>
                    <a:cubicBezTo>
                      <a:pt x="58" y="45"/>
                      <a:pt x="59" y="44"/>
                      <a:pt x="60" y="43"/>
                    </a:cubicBezTo>
                    <a:cubicBezTo>
                      <a:pt x="113" y="0"/>
                      <a:pt x="113" y="0"/>
                      <a:pt x="113" y="0"/>
                    </a:cubicBezTo>
                    <a:cubicBezTo>
                      <a:pt x="112" y="0"/>
                      <a:pt x="111" y="0"/>
                      <a:pt x="111" y="0"/>
                    </a:cubicBezTo>
                    <a:cubicBezTo>
                      <a:pt x="56" y="0"/>
                      <a:pt x="56" y="0"/>
                      <a:pt x="56" y="0"/>
                    </a:cubicBezTo>
                    <a:cubicBezTo>
                      <a:pt x="2" y="0"/>
                      <a:pt x="2" y="0"/>
                      <a:pt x="2" y="0"/>
                    </a:cubicBezTo>
                    <a:cubicBezTo>
                      <a:pt x="1" y="0"/>
                      <a:pt x="0" y="0"/>
                      <a:pt x="0" y="0"/>
                    </a:cubicBezTo>
                    <a:cubicBezTo>
                      <a:pt x="52" y="43"/>
                      <a:pt x="52" y="43"/>
                      <a:pt x="52" y="43"/>
                    </a:cubicBezTo>
                    <a:cubicBezTo>
                      <a:pt x="53" y="44"/>
                      <a:pt x="55" y="45"/>
                      <a:pt x="56"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kumimoji="0" lang="en-US" dirty="0">
                  <a:latin typeface="MS PGothic" charset="-128"/>
                  <a:ea typeface="MS PGothic" charset="-128"/>
                  <a:cs typeface="MS PGothic" charset="-128"/>
                </a:endParaRPr>
              </a:p>
            </p:txBody>
          </p:sp>
        </p:grpSp>
      </p:grpSp>
      <p:grpSp>
        <p:nvGrpSpPr>
          <p:cNvPr id="81" name="Group 80"/>
          <p:cNvGrpSpPr/>
          <p:nvPr/>
        </p:nvGrpSpPr>
        <p:grpSpPr>
          <a:xfrm>
            <a:off x="4334569" y="3444477"/>
            <a:ext cx="588964" cy="582315"/>
            <a:chOff x="8205774" y="2743350"/>
            <a:chExt cx="704336" cy="696383"/>
          </a:xfrm>
        </p:grpSpPr>
        <p:sp>
          <p:nvSpPr>
            <p:cNvPr id="82" name="Oval 314"/>
            <p:cNvSpPr>
              <a:spLocks noChangeAspect="1"/>
            </p:cNvSpPr>
            <p:nvPr/>
          </p:nvSpPr>
          <p:spPr bwMode="auto">
            <a:xfrm>
              <a:off x="8205774" y="2743350"/>
              <a:ext cx="704336" cy="696383"/>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kumimoji="0" lang="en-US" sz="3600" kern="0" dirty="0">
                <a:latin typeface="MS PGothic" charset="-128"/>
                <a:ea typeface="MS PGothic" charset="-128"/>
                <a:cs typeface="MS PGothic" charset="-128"/>
              </a:endParaRPr>
            </a:p>
          </p:txBody>
        </p:sp>
        <p:sp>
          <p:nvSpPr>
            <p:cNvPr id="83" name="TextBox 51"/>
            <p:cNvSpPr txBox="1"/>
            <p:nvPr/>
          </p:nvSpPr>
          <p:spPr>
            <a:xfrm>
              <a:off x="8263631" y="2946162"/>
              <a:ext cx="629163" cy="331260"/>
            </a:xfrm>
            <a:prstGeom prst="rect">
              <a:avLst/>
            </a:prstGeom>
            <a:noFill/>
          </p:spPr>
          <p:txBody>
            <a:bodyPr wrap="none" rtlCol="0">
              <a:spAutoFit/>
            </a:bodyPr>
            <a:lstStyle/>
            <a:p>
              <a:pPr algn="ctr"/>
              <a:r>
                <a:rPr lang="en-US" altLang="ja-JP" sz="1200" b="1" dirty="0">
                  <a:solidFill>
                    <a:srgbClr val="FFFFFF"/>
                  </a:solidFill>
                  <a:latin typeface="MS PGothic" charset="-128"/>
                  <a:ea typeface="MS PGothic" charset="-128"/>
                  <a:cs typeface="MS PGothic" charset="-128"/>
                </a:rPr>
                <a:t>WWW</a:t>
              </a:r>
              <a:endParaRPr lang="en-US" sz="1200" b="1" dirty="0">
                <a:solidFill>
                  <a:srgbClr val="FFFFFF"/>
                </a:solidFill>
                <a:latin typeface="MS PGothic" charset="-128"/>
                <a:ea typeface="MS PGothic" charset="-128"/>
                <a:cs typeface="MS PGothic" charset="-128"/>
              </a:endParaRPr>
            </a:p>
          </p:txBody>
        </p:sp>
      </p:grpSp>
      <p:grpSp>
        <p:nvGrpSpPr>
          <p:cNvPr id="84" name="Group 83"/>
          <p:cNvGrpSpPr/>
          <p:nvPr/>
        </p:nvGrpSpPr>
        <p:grpSpPr>
          <a:xfrm>
            <a:off x="6803194" y="1271825"/>
            <a:ext cx="632128" cy="624991"/>
            <a:chOff x="8205778" y="2743350"/>
            <a:chExt cx="704336" cy="696383"/>
          </a:xfrm>
        </p:grpSpPr>
        <p:sp>
          <p:nvSpPr>
            <p:cNvPr id="85" name="Oval 314"/>
            <p:cNvSpPr>
              <a:spLocks noChangeAspect="1"/>
            </p:cNvSpPr>
            <p:nvPr/>
          </p:nvSpPr>
          <p:spPr bwMode="auto">
            <a:xfrm>
              <a:off x="8205778" y="2743350"/>
              <a:ext cx="704336" cy="696383"/>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kumimoji="0" lang="en-US" sz="4400" kern="0" dirty="0">
                <a:latin typeface="MS PGothic" charset="-128"/>
                <a:ea typeface="MS PGothic" charset="-128"/>
                <a:cs typeface="MS PGothic" charset="-128"/>
              </a:endParaRPr>
            </a:p>
          </p:txBody>
        </p:sp>
        <p:sp>
          <p:nvSpPr>
            <p:cNvPr id="86" name="TextBox 51"/>
            <p:cNvSpPr txBox="1"/>
            <p:nvPr/>
          </p:nvSpPr>
          <p:spPr>
            <a:xfrm>
              <a:off x="8253222" y="2863859"/>
              <a:ext cx="614780" cy="377227"/>
            </a:xfrm>
            <a:prstGeom prst="rect">
              <a:avLst/>
            </a:prstGeom>
            <a:noFill/>
          </p:spPr>
          <p:txBody>
            <a:bodyPr wrap="none" rtlCol="0">
              <a:spAutoFit/>
            </a:bodyPr>
            <a:lstStyle/>
            <a:p>
              <a:pPr algn="ctr"/>
              <a:r>
                <a:rPr lang="en-US" sz="1600" b="1" dirty="0" smtClean="0">
                  <a:solidFill>
                    <a:srgbClr val="FFFFFF"/>
                  </a:solidFill>
                  <a:latin typeface="MS PGothic" charset="-128"/>
                  <a:ea typeface="MS PGothic" charset="-128"/>
                  <a:cs typeface="MS PGothic" charset="-128"/>
                </a:rPr>
                <a:t>EPS</a:t>
              </a:r>
              <a:endParaRPr lang="en-US" sz="1600" b="1" dirty="0">
                <a:solidFill>
                  <a:srgbClr val="FFFFFF"/>
                </a:solidFill>
                <a:latin typeface="MS PGothic" charset="-128"/>
                <a:ea typeface="MS PGothic" charset="-128"/>
                <a:cs typeface="MS PGothic" charset="-128"/>
              </a:endParaRPr>
            </a:p>
          </p:txBody>
        </p:sp>
      </p:grpSp>
      <p:pic>
        <p:nvPicPr>
          <p:cNvPr id="93" name="Picture 9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5679" y="3614068"/>
            <a:ext cx="900759" cy="727813"/>
          </a:xfrm>
          <a:prstGeom prst="rect">
            <a:avLst/>
          </a:prstGeom>
        </p:spPr>
      </p:pic>
      <p:grpSp>
        <p:nvGrpSpPr>
          <p:cNvPr id="87" name="Group 86"/>
          <p:cNvGrpSpPr/>
          <p:nvPr/>
        </p:nvGrpSpPr>
        <p:grpSpPr>
          <a:xfrm>
            <a:off x="795096" y="3765371"/>
            <a:ext cx="428675" cy="461268"/>
            <a:chOff x="7143750" y="1444627"/>
            <a:chExt cx="1346200" cy="1447800"/>
          </a:xfrm>
          <a:solidFill>
            <a:srgbClr val="FF0000"/>
          </a:solidFill>
        </p:grpSpPr>
        <p:grpSp>
          <p:nvGrpSpPr>
            <p:cNvPr id="88" name="Group 87"/>
            <p:cNvGrpSpPr/>
            <p:nvPr/>
          </p:nvGrpSpPr>
          <p:grpSpPr>
            <a:xfrm>
              <a:off x="7143750" y="1444627"/>
              <a:ext cx="1346200" cy="1447800"/>
              <a:chOff x="7143750" y="1444627"/>
              <a:chExt cx="1346200" cy="1447800"/>
            </a:xfrm>
            <a:grpFill/>
          </p:grpSpPr>
          <p:sp>
            <p:nvSpPr>
              <p:cNvPr id="90" name="Freeform 23"/>
              <p:cNvSpPr>
                <a:spLocks/>
              </p:cNvSpPr>
              <p:nvPr/>
            </p:nvSpPr>
            <p:spPr bwMode="auto">
              <a:xfrm>
                <a:off x="7143750" y="1909764"/>
                <a:ext cx="644525" cy="982663"/>
              </a:xfrm>
              <a:custGeom>
                <a:avLst/>
                <a:gdLst>
                  <a:gd name="T0" fmla="*/ 172 w 172"/>
                  <a:gd name="T1" fmla="*/ 50 h 262"/>
                  <a:gd name="T2" fmla="*/ 96 w 172"/>
                  <a:gd name="T3" fmla="*/ 133 h 262"/>
                  <a:gd name="T4" fmla="*/ 172 w 172"/>
                  <a:gd name="T5" fmla="*/ 216 h 262"/>
                  <a:gd name="T6" fmla="*/ 172 w 172"/>
                  <a:gd name="T7" fmla="*/ 262 h 262"/>
                  <a:gd name="T8" fmla="*/ 75 w 172"/>
                  <a:gd name="T9" fmla="*/ 181 h 262"/>
                  <a:gd name="T10" fmla="*/ 30 w 172"/>
                  <a:gd name="T11" fmla="*/ 200 h 262"/>
                  <a:gd name="T12" fmla="*/ 26 w 172"/>
                  <a:gd name="T13" fmla="*/ 202 h 262"/>
                  <a:gd name="T14" fmla="*/ 13 w 172"/>
                  <a:gd name="T15" fmla="*/ 194 h 262"/>
                  <a:gd name="T16" fmla="*/ 21 w 172"/>
                  <a:gd name="T17" fmla="*/ 176 h 262"/>
                  <a:gd name="T18" fmla="*/ 66 w 172"/>
                  <a:gd name="T19" fmla="*/ 156 h 262"/>
                  <a:gd name="T20" fmla="*/ 61 w 172"/>
                  <a:gd name="T21" fmla="*/ 118 h 262"/>
                  <a:gd name="T22" fmla="*/ 13 w 172"/>
                  <a:gd name="T23" fmla="*/ 118 h 262"/>
                  <a:gd name="T24" fmla="*/ 0 w 172"/>
                  <a:gd name="T25" fmla="*/ 105 h 262"/>
                  <a:gd name="T26" fmla="*/ 13 w 172"/>
                  <a:gd name="T27" fmla="*/ 92 h 262"/>
                  <a:gd name="T28" fmla="*/ 61 w 172"/>
                  <a:gd name="T29" fmla="*/ 92 h 262"/>
                  <a:gd name="T30" fmla="*/ 66 w 172"/>
                  <a:gd name="T31" fmla="*/ 53 h 262"/>
                  <a:gd name="T32" fmla="*/ 21 w 172"/>
                  <a:gd name="T33" fmla="*/ 34 h 262"/>
                  <a:gd name="T34" fmla="*/ 13 w 172"/>
                  <a:gd name="T35" fmla="*/ 17 h 262"/>
                  <a:gd name="T36" fmla="*/ 30 w 172"/>
                  <a:gd name="T37" fmla="*/ 10 h 262"/>
                  <a:gd name="T38" fmla="*/ 73 w 172"/>
                  <a:gd name="T39" fmla="*/ 28 h 262"/>
                  <a:gd name="T40" fmla="*/ 86 w 172"/>
                  <a:gd name="T41" fmla="*/ 0 h 262"/>
                  <a:gd name="T42" fmla="*/ 92 w 172"/>
                  <a:gd name="T43" fmla="*/ 4 h 262"/>
                  <a:gd name="T44" fmla="*/ 172 w 172"/>
                  <a:gd name="T45" fmla="*/ 23 h 262"/>
                  <a:gd name="T46" fmla="*/ 172 w 172"/>
                  <a:gd name="T47" fmla="*/ 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62">
                    <a:moveTo>
                      <a:pt x="172" y="50"/>
                    </a:moveTo>
                    <a:cubicBezTo>
                      <a:pt x="130" y="53"/>
                      <a:pt x="96" y="89"/>
                      <a:pt x="96" y="133"/>
                    </a:cubicBezTo>
                    <a:cubicBezTo>
                      <a:pt x="96" y="177"/>
                      <a:pt x="130" y="212"/>
                      <a:pt x="172" y="216"/>
                    </a:cubicBezTo>
                    <a:cubicBezTo>
                      <a:pt x="172" y="230"/>
                      <a:pt x="172" y="246"/>
                      <a:pt x="172" y="262"/>
                    </a:cubicBezTo>
                    <a:cubicBezTo>
                      <a:pt x="128" y="247"/>
                      <a:pt x="93" y="222"/>
                      <a:pt x="75" y="181"/>
                    </a:cubicBezTo>
                    <a:cubicBezTo>
                      <a:pt x="75" y="181"/>
                      <a:pt x="75" y="181"/>
                      <a:pt x="30" y="200"/>
                    </a:cubicBezTo>
                    <a:cubicBezTo>
                      <a:pt x="29" y="200"/>
                      <a:pt x="27" y="202"/>
                      <a:pt x="26" y="202"/>
                    </a:cubicBezTo>
                    <a:cubicBezTo>
                      <a:pt x="21" y="202"/>
                      <a:pt x="16" y="198"/>
                      <a:pt x="13" y="194"/>
                    </a:cubicBezTo>
                    <a:cubicBezTo>
                      <a:pt x="10" y="187"/>
                      <a:pt x="13" y="180"/>
                      <a:pt x="21" y="176"/>
                    </a:cubicBezTo>
                    <a:cubicBezTo>
                      <a:pt x="21" y="176"/>
                      <a:pt x="21" y="176"/>
                      <a:pt x="66" y="156"/>
                    </a:cubicBezTo>
                    <a:cubicBezTo>
                      <a:pt x="64" y="145"/>
                      <a:pt x="61" y="132"/>
                      <a:pt x="61" y="118"/>
                    </a:cubicBezTo>
                    <a:cubicBezTo>
                      <a:pt x="61" y="118"/>
                      <a:pt x="61" y="118"/>
                      <a:pt x="13" y="118"/>
                    </a:cubicBezTo>
                    <a:cubicBezTo>
                      <a:pt x="5" y="118"/>
                      <a:pt x="0" y="111"/>
                      <a:pt x="0" y="105"/>
                    </a:cubicBezTo>
                    <a:cubicBezTo>
                      <a:pt x="0" y="97"/>
                      <a:pt x="5" y="92"/>
                      <a:pt x="13" y="92"/>
                    </a:cubicBezTo>
                    <a:cubicBezTo>
                      <a:pt x="13" y="92"/>
                      <a:pt x="13" y="92"/>
                      <a:pt x="61" y="92"/>
                    </a:cubicBezTo>
                    <a:cubicBezTo>
                      <a:pt x="61" y="79"/>
                      <a:pt x="64" y="66"/>
                      <a:pt x="66" y="53"/>
                    </a:cubicBezTo>
                    <a:cubicBezTo>
                      <a:pt x="66" y="53"/>
                      <a:pt x="66" y="53"/>
                      <a:pt x="21" y="34"/>
                    </a:cubicBezTo>
                    <a:cubicBezTo>
                      <a:pt x="14" y="31"/>
                      <a:pt x="10" y="23"/>
                      <a:pt x="13" y="17"/>
                    </a:cubicBezTo>
                    <a:cubicBezTo>
                      <a:pt x="16" y="10"/>
                      <a:pt x="23" y="8"/>
                      <a:pt x="30" y="10"/>
                    </a:cubicBezTo>
                    <a:cubicBezTo>
                      <a:pt x="30" y="10"/>
                      <a:pt x="30" y="10"/>
                      <a:pt x="73" y="28"/>
                    </a:cubicBezTo>
                    <a:cubicBezTo>
                      <a:pt x="76" y="18"/>
                      <a:pt x="80" y="9"/>
                      <a:pt x="86" y="0"/>
                    </a:cubicBezTo>
                    <a:cubicBezTo>
                      <a:pt x="88" y="1"/>
                      <a:pt x="91" y="3"/>
                      <a:pt x="92" y="4"/>
                    </a:cubicBezTo>
                    <a:cubicBezTo>
                      <a:pt x="114" y="16"/>
                      <a:pt x="141" y="23"/>
                      <a:pt x="172" y="23"/>
                    </a:cubicBezTo>
                    <a:cubicBezTo>
                      <a:pt x="172" y="23"/>
                      <a:pt x="172" y="23"/>
                      <a:pt x="172" y="50"/>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a:solidFill>
                    <a:srgbClr val="000000"/>
                  </a:solidFill>
                  <a:latin typeface="MS PGothic" charset="-128"/>
                  <a:ea typeface="MS PGothic" charset="-128"/>
                  <a:cs typeface="MS PGothic" charset="-128"/>
                </a:endParaRPr>
              </a:p>
            </p:txBody>
          </p:sp>
          <p:sp>
            <p:nvSpPr>
              <p:cNvPr id="91" name="Freeform 24"/>
              <p:cNvSpPr>
                <a:spLocks/>
              </p:cNvSpPr>
              <p:nvPr/>
            </p:nvSpPr>
            <p:spPr bwMode="auto">
              <a:xfrm>
                <a:off x="7356475" y="1444627"/>
                <a:ext cx="911225" cy="498475"/>
              </a:xfrm>
              <a:custGeom>
                <a:avLst/>
                <a:gdLst>
                  <a:gd name="T0" fmla="*/ 43 w 243"/>
                  <a:gd name="T1" fmla="*/ 115 h 133"/>
                  <a:gd name="T2" fmla="*/ 38 w 243"/>
                  <a:gd name="T3" fmla="*/ 111 h 133"/>
                  <a:gd name="T4" fmla="*/ 61 w 243"/>
                  <a:gd name="T5" fmla="*/ 84 h 133"/>
                  <a:gd name="T6" fmla="*/ 26 w 243"/>
                  <a:gd name="T7" fmla="*/ 43 h 133"/>
                  <a:gd name="T8" fmla="*/ 22 w 243"/>
                  <a:gd name="T9" fmla="*/ 44 h 133"/>
                  <a:gd name="T10" fmla="*/ 0 w 243"/>
                  <a:gd name="T11" fmla="*/ 22 h 133"/>
                  <a:gd name="T12" fmla="*/ 22 w 243"/>
                  <a:gd name="T13" fmla="*/ 0 h 133"/>
                  <a:gd name="T14" fmla="*/ 44 w 243"/>
                  <a:gd name="T15" fmla="*/ 22 h 133"/>
                  <a:gd name="T16" fmla="*/ 41 w 243"/>
                  <a:gd name="T17" fmla="*/ 31 h 133"/>
                  <a:gd name="T18" fmla="*/ 78 w 243"/>
                  <a:gd name="T19" fmla="*/ 72 h 133"/>
                  <a:gd name="T20" fmla="*/ 123 w 243"/>
                  <a:gd name="T21" fmla="*/ 61 h 133"/>
                  <a:gd name="T22" fmla="*/ 166 w 243"/>
                  <a:gd name="T23" fmla="*/ 71 h 133"/>
                  <a:gd name="T24" fmla="*/ 201 w 243"/>
                  <a:gd name="T25" fmla="*/ 31 h 133"/>
                  <a:gd name="T26" fmla="*/ 199 w 243"/>
                  <a:gd name="T27" fmla="*/ 22 h 133"/>
                  <a:gd name="T28" fmla="*/ 221 w 243"/>
                  <a:gd name="T29" fmla="*/ 0 h 133"/>
                  <a:gd name="T30" fmla="*/ 243 w 243"/>
                  <a:gd name="T31" fmla="*/ 22 h 133"/>
                  <a:gd name="T32" fmla="*/ 221 w 243"/>
                  <a:gd name="T33" fmla="*/ 44 h 133"/>
                  <a:gd name="T34" fmla="*/ 218 w 243"/>
                  <a:gd name="T35" fmla="*/ 43 h 133"/>
                  <a:gd name="T36" fmla="*/ 183 w 243"/>
                  <a:gd name="T37" fmla="*/ 83 h 133"/>
                  <a:gd name="T38" fmla="*/ 209 w 243"/>
                  <a:gd name="T39" fmla="*/ 111 h 133"/>
                  <a:gd name="T40" fmla="*/ 203 w 243"/>
                  <a:gd name="T41" fmla="*/ 115 h 133"/>
                  <a:gd name="T42" fmla="*/ 123 w 243"/>
                  <a:gd name="T43" fmla="*/ 133 h 133"/>
                  <a:gd name="T44" fmla="*/ 43 w 243"/>
                  <a:gd name="T45"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133">
                    <a:moveTo>
                      <a:pt x="43" y="115"/>
                    </a:moveTo>
                    <a:cubicBezTo>
                      <a:pt x="40" y="114"/>
                      <a:pt x="39" y="112"/>
                      <a:pt x="38" y="111"/>
                    </a:cubicBezTo>
                    <a:cubicBezTo>
                      <a:pt x="44" y="101"/>
                      <a:pt x="52" y="92"/>
                      <a:pt x="61" y="84"/>
                    </a:cubicBezTo>
                    <a:cubicBezTo>
                      <a:pt x="61" y="84"/>
                      <a:pt x="61" y="84"/>
                      <a:pt x="26" y="43"/>
                    </a:cubicBezTo>
                    <a:cubicBezTo>
                      <a:pt x="25" y="44"/>
                      <a:pt x="23" y="44"/>
                      <a:pt x="22" y="44"/>
                    </a:cubicBezTo>
                    <a:cubicBezTo>
                      <a:pt x="9" y="44"/>
                      <a:pt x="0" y="34"/>
                      <a:pt x="0" y="22"/>
                    </a:cubicBezTo>
                    <a:cubicBezTo>
                      <a:pt x="0" y="9"/>
                      <a:pt x="9" y="0"/>
                      <a:pt x="22" y="0"/>
                    </a:cubicBezTo>
                    <a:cubicBezTo>
                      <a:pt x="34" y="0"/>
                      <a:pt x="44" y="9"/>
                      <a:pt x="44" y="22"/>
                    </a:cubicBezTo>
                    <a:cubicBezTo>
                      <a:pt x="44" y="25"/>
                      <a:pt x="43" y="28"/>
                      <a:pt x="41" y="31"/>
                    </a:cubicBezTo>
                    <a:cubicBezTo>
                      <a:pt x="41" y="31"/>
                      <a:pt x="41" y="31"/>
                      <a:pt x="78" y="72"/>
                    </a:cubicBezTo>
                    <a:cubicBezTo>
                      <a:pt x="92" y="65"/>
                      <a:pt x="108" y="61"/>
                      <a:pt x="123" y="61"/>
                    </a:cubicBezTo>
                    <a:cubicBezTo>
                      <a:pt x="139" y="61"/>
                      <a:pt x="153" y="65"/>
                      <a:pt x="166" y="71"/>
                    </a:cubicBezTo>
                    <a:cubicBezTo>
                      <a:pt x="166" y="71"/>
                      <a:pt x="166" y="71"/>
                      <a:pt x="201" y="31"/>
                    </a:cubicBezTo>
                    <a:cubicBezTo>
                      <a:pt x="199" y="28"/>
                      <a:pt x="199" y="25"/>
                      <a:pt x="199" y="22"/>
                    </a:cubicBezTo>
                    <a:cubicBezTo>
                      <a:pt x="199" y="9"/>
                      <a:pt x="209" y="0"/>
                      <a:pt x="221" y="0"/>
                    </a:cubicBezTo>
                    <a:cubicBezTo>
                      <a:pt x="233" y="0"/>
                      <a:pt x="243" y="9"/>
                      <a:pt x="243" y="22"/>
                    </a:cubicBezTo>
                    <a:cubicBezTo>
                      <a:pt x="243" y="34"/>
                      <a:pt x="233" y="44"/>
                      <a:pt x="221" y="44"/>
                    </a:cubicBezTo>
                    <a:cubicBezTo>
                      <a:pt x="220" y="44"/>
                      <a:pt x="219" y="44"/>
                      <a:pt x="218" y="43"/>
                    </a:cubicBezTo>
                    <a:cubicBezTo>
                      <a:pt x="218" y="43"/>
                      <a:pt x="218" y="43"/>
                      <a:pt x="183" y="83"/>
                    </a:cubicBezTo>
                    <a:cubicBezTo>
                      <a:pt x="193" y="90"/>
                      <a:pt x="202" y="99"/>
                      <a:pt x="209" y="111"/>
                    </a:cubicBezTo>
                    <a:cubicBezTo>
                      <a:pt x="207" y="112"/>
                      <a:pt x="206" y="114"/>
                      <a:pt x="203" y="115"/>
                    </a:cubicBezTo>
                    <a:cubicBezTo>
                      <a:pt x="183" y="125"/>
                      <a:pt x="154" y="133"/>
                      <a:pt x="123" y="133"/>
                    </a:cubicBezTo>
                    <a:cubicBezTo>
                      <a:pt x="92" y="133"/>
                      <a:pt x="64" y="125"/>
                      <a:pt x="43" y="115"/>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a:solidFill>
                    <a:srgbClr val="000000"/>
                  </a:solidFill>
                  <a:latin typeface="MS PGothic" charset="-128"/>
                  <a:ea typeface="MS PGothic" charset="-128"/>
                  <a:cs typeface="MS PGothic" charset="-128"/>
                </a:endParaRPr>
              </a:p>
            </p:txBody>
          </p:sp>
          <p:sp>
            <p:nvSpPr>
              <p:cNvPr id="92" name="Freeform 25"/>
              <p:cNvSpPr>
                <a:spLocks/>
              </p:cNvSpPr>
              <p:nvPr/>
            </p:nvSpPr>
            <p:spPr bwMode="auto">
              <a:xfrm>
                <a:off x="7848600" y="1909764"/>
                <a:ext cx="641350" cy="982663"/>
              </a:xfrm>
              <a:custGeom>
                <a:avLst/>
                <a:gdLst>
                  <a:gd name="T0" fmla="*/ 156 w 171"/>
                  <a:gd name="T1" fmla="*/ 118 h 262"/>
                  <a:gd name="T2" fmla="*/ 111 w 171"/>
                  <a:gd name="T3" fmla="*/ 118 h 262"/>
                  <a:gd name="T4" fmla="*/ 105 w 171"/>
                  <a:gd name="T5" fmla="*/ 158 h 262"/>
                  <a:gd name="T6" fmla="*/ 150 w 171"/>
                  <a:gd name="T7" fmla="*/ 176 h 262"/>
                  <a:gd name="T8" fmla="*/ 156 w 171"/>
                  <a:gd name="T9" fmla="*/ 194 h 262"/>
                  <a:gd name="T10" fmla="*/ 145 w 171"/>
                  <a:gd name="T11" fmla="*/ 202 h 262"/>
                  <a:gd name="T12" fmla="*/ 140 w 171"/>
                  <a:gd name="T13" fmla="*/ 200 h 262"/>
                  <a:gd name="T14" fmla="*/ 97 w 171"/>
                  <a:gd name="T15" fmla="*/ 182 h 262"/>
                  <a:gd name="T16" fmla="*/ 0 w 171"/>
                  <a:gd name="T17" fmla="*/ 262 h 262"/>
                  <a:gd name="T18" fmla="*/ 0 w 171"/>
                  <a:gd name="T19" fmla="*/ 216 h 262"/>
                  <a:gd name="T20" fmla="*/ 75 w 171"/>
                  <a:gd name="T21" fmla="*/ 133 h 262"/>
                  <a:gd name="T22" fmla="*/ 0 w 171"/>
                  <a:gd name="T23" fmla="*/ 50 h 262"/>
                  <a:gd name="T24" fmla="*/ 0 w 171"/>
                  <a:gd name="T25" fmla="*/ 23 h 262"/>
                  <a:gd name="T26" fmla="*/ 80 w 171"/>
                  <a:gd name="T27" fmla="*/ 4 h 262"/>
                  <a:gd name="T28" fmla="*/ 87 w 171"/>
                  <a:gd name="T29" fmla="*/ 0 h 262"/>
                  <a:gd name="T30" fmla="*/ 98 w 171"/>
                  <a:gd name="T31" fmla="*/ 27 h 262"/>
                  <a:gd name="T32" fmla="*/ 140 w 171"/>
                  <a:gd name="T33" fmla="*/ 10 h 262"/>
                  <a:gd name="T34" fmla="*/ 156 w 171"/>
                  <a:gd name="T35" fmla="*/ 17 h 262"/>
                  <a:gd name="T36" fmla="*/ 150 w 171"/>
                  <a:gd name="T37" fmla="*/ 34 h 262"/>
                  <a:gd name="T38" fmla="*/ 106 w 171"/>
                  <a:gd name="T39" fmla="*/ 53 h 262"/>
                  <a:gd name="T40" fmla="*/ 111 w 171"/>
                  <a:gd name="T41" fmla="*/ 92 h 262"/>
                  <a:gd name="T42" fmla="*/ 158 w 171"/>
                  <a:gd name="T43" fmla="*/ 92 h 262"/>
                  <a:gd name="T44" fmla="*/ 171 w 171"/>
                  <a:gd name="T45" fmla="*/ 105 h 262"/>
                  <a:gd name="T46" fmla="*/ 156 w 171"/>
                  <a:gd name="T47" fmla="*/ 11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262">
                    <a:moveTo>
                      <a:pt x="156" y="118"/>
                    </a:moveTo>
                    <a:cubicBezTo>
                      <a:pt x="111" y="118"/>
                      <a:pt x="111" y="118"/>
                      <a:pt x="111" y="118"/>
                    </a:cubicBezTo>
                    <a:cubicBezTo>
                      <a:pt x="111" y="132"/>
                      <a:pt x="109" y="145"/>
                      <a:pt x="105" y="158"/>
                    </a:cubicBezTo>
                    <a:cubicBezTo>
                      <a:pt x="105" y="158"/>
                      <a:pt x="105" y="158"/>
                      <a:pt x="150" y="176"/>
                    </a:cubicBezTo>
                    <a:cubicBezTo>
                      <a:pt x="156" y="180"/>
                      <a:pt x="159" y="187"/>
                      <a:pt x="156" y="194"/>
                    </a:cubicBezTo>
                    <a:cubicBezTo>
                      <a:pt x="155" y="198"/>
                      <a:pt x="150" y="202"/>
                      <a:pt x="145" y="202"/>
                    </a:cubicBezTo>
                    <a:cubicBezTo>
                      <a:pt x="144" y="202"/>
                      <a:pt x="141" y="200"/>
                      <a:pt x="140" y="200"/>
                    </a:cubicBezTo>
                    <a:cubicBezTo>
                      <a:pt x="140" y="200"/>
                      <a:pt x="140" y="200"/>
                      <a:pt x="97" y="182"/>
                    </a:cubicBezTo>
                    <a:cubicBezTo>
                      <a:pt x="78" y="222"/>
                      <a:pt x="43" y="248"/>
                      <a:pt x="0" y="262"/>
                    </a:cubicBezTo>
                    <a:cubicBezTo>
                      <a:pt x="0" y="262"/>
                      <a:pt x="0" y="262"/>
                      <a:pt x="0" y="216"/>
                    </a:cubicBezTo>
                    <a:cubicBezTo>
                      <a:pt x="42" y="212"/>
                      <a:pt x="75" y="176"/>
                      <a:pt x="75" y="133"/>
                    </a:cubicBezTo>
                    <a:cubicBezTo>
                      <a:pt x="75" y="90"/>
                      <a:pt x="42" y="54"/>
                      <a:pt x="0" y="50"/>
                    </a:cubicBezTo>
                    <a:cubicBezTo>
                      <a:pt x="0" y="41"/>
                      <a:pt x="0" y="32"/>
                      <a:pt x="0" y="23"/>
                    </a:cubicBezTo>
                    <a:cubicBezTo>
                      <a:pt x="31" y="23"/>
                      <a:pt x="58" y="16"/>
                      <a:pt x="80" y="4"/>
                    </a:cubicBezTo>
                    <a:cubicBezTo>
                      <a:pt x="81" y="3"/>
                      <a:pt x="84" y="1"/>
                      <a:pt x="87" y="0"/>
                    </a:cubicBezTo>
                    <a:cubicBezTo>
                      <a:pt x="92" y="9"/>
                      <a:pt x="96" y="18"/>
                      <a:pt x="98" y="27"/>
                    </a:cubicBezTo>
                    <a:cubicBezTo>
                      <a:pt x="98" y="27"/>
                      <a:pt x="98" y="27"/>
                      <a:pt x="140" y="10"/>
                    </a:cubicBezTo>
                    <a:cubicBezTo>
                      <a:pt x="146" y="8"/>
                      <a:pt x="154" y="10"/>
                      <a:pt x="156" y="17"/>
                    </a:cubicBezTo>
                    <a:cubicBezTo>
                      <a:pt x="159" y="23"/>
                      <a:pt x="156" y="31"/>
                      <a:pt x="150" y="34"/>
                    </a:cubicBezTo>
                    <a:cubicBezTo>
                      <a:pt x="150" y="34"/>
                      <a:pt x="150" y="34"/>
                      <a:pt x="106" y="53"/>
                    </a:cubicBezTo>
                    <a:cubicBezTo>
                      <a:pt x="109" y="65"/>
                      <a:pt x="111" y="78"/>
                      <a:pt x="111" y="92"/>
                    </a:cubicBezTo>
                    <a:cubicBezTo>
                      <a:pt x="111" y="92"/>
                      <a:pt x="111" y="92"/>
                      <a:pt x="158" y="92"/>
                    </a:cubicBezTo>
                    <a:cubicBezTo>
                      <a:pt x="164" y="92"/>
                      <a:pt x="171" y="97"/>
                      <a:pt x="171" y="105"/>
                    </a:cubicBezTo>
                    <a:cubicBezTo>
                      <a:pt x="169" y="111"/>
                      <a:pt x="164" y="118"/>
                      <a:pt x="156" y="118"/>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a:solidFill>
                    <a:srgbClr val="000000"/>
                  </a:solidFill>
                  <a:latin typeface="MS PGothic" charset="-128"/>
                  <a:ea typeface="MS PGothic" charset="-128"/>
                  <a:cs typeface="MS PGothic" charset="-128"/>
                </a:endParaRPr>
              </a:p>
            </p:txBody>
          </p:sp>
        </p:grpSp>
        <p:sp>
          <p:nvSpPr>
            <p:cNvPr id="89" name="Freeform 20"/>
            <p:cNvSpPr>
              <a:spLocks noEditPoints="1"/>
            </p:cNvSpPr>
            <p:nvPr/>
          </p:nvSpPr>
          <p:spPr bwMode="auto">
            <a:xfrm>
              <a:off x="7571668" y="2194767"/>
              <a:ext cx="490364" cy="429371"/>
            </a:xfrm>
            <a:custGeom>
              <a:avLst/>
              <a:gdLst/>
              <a:ahLst/>
              <a:cxnLst>
                <a:cxn ang="0">
                  <a:pos x="139" y="218"/>
                </a:cxn>
                <a:cxn ang="0">
                  <a:pos x="185" y="230"/>
                </a:cxn>
                <a:cxn ang="0">
                  <a:pos x="189" y="232"/>
                </a:cxn>
                <a:cxn ang="0">
                  <a:pos x="216" y="256"/>
                </a:cxn>
                <a:cxn ang="0">
                  <a:pos x="223" y="251"/>
                </a:cxn>
                <a:cxn ang="0">
                  <a:pos x="221" y="240"/>
                </a:cxn>
                <a:cxn ang="0">
                  <a:pos x="248" y="207"/>
                </a:cxn>
                <a:cxn ang="0">
                  <a:pos x="248" y="199"/>
                </a:cxn>
                <a:cxn ang="0">
                  <a:pos x="241" y="12"/>
                </a:cxn>
                <a:cxn ang="0">
                  <a:pos x="241" y="0"/>
                </a:cxn>
                <a:cxn ang="0">
                  <a:pos x="136" y="173"/>
                </a:cxn>
                <a:cxn ang="0">
                  <a:pos x="38" y="355"/>
                </a:cxn>
                <a:cxn ang="0">
                  <a:pos x="52" y="347"/>
                </a:cxn>
                <a:cxn ang="0">
                  <a:pos x="139" y="218"/>
                </a:cxn>
                <a:cxn ang="0">
                  <a:pos x="188" y="149"/>
                </a:cxn>
                <a:cxn ang="0">
                  <a:pos x="318" y="148"/>
                </a:cxn>
                <a:cxn ang="0">
                  <a:pos x="329" y="128"/>
                </a:cxn>
                <a:cxn ang="0">
                  <a:pos x="180" y="128"/>
                </a:cxn>
                <a:cxn ang="0">
                  <a:pos x="188" y="149"/>
                </a:cxn>
                <a:cxn ang="0">
                  <a:pos x="122" y="235"/>
                </a:cxn>
                <a:cxn ang="0">
                  <a:pos x="201" y="362"/>
                </a:cxn>
                <a:cxn ang="0">
                  <a:pos x="213" y="342"/>
                </a:cxn>
                <a:cxn ang="0">
                  <a:pos x="142" y="233"/>
                </a:cxn>
                <a:cxn ang="0">
                  <a:pos x="122" y="235"/>
                </a:cxn>
                <a:cxn ang="0">
                  <a:pos x="274" y="319"/>
                </a:cxn>
                <a:cxn ang="0">
                  <a:pos x="286" y="268"/>
                </a:cxn>
                <a:cxn ang="0">
                  <a:pos x="277" y="263"/>
                </a:cxn>
                <a:cxn ang="0">
                  <a:pos x="254" y="272"/>
                </a:cxn>
                <a:cxn ang="0">
                  <a:pos x="229" y="261"/>
                </a:cxn>
                <a:cxn ang="0">
                  <a:pos x="222" y="266"/>
                </a:cxn>
                <a:cxn ang="0">
                  <a:pos x="232" y="319"/>
                </a:cxn>
                <a:cxn ang="0">
                  <a:pos x="139" y="406"/>
                </a:cxn>
                <a:cxn ang="0">
                  <a:pos x="63" y="367"/>
                </a:cxn>
                <a:cxn ang="0">
                  <a:pos x="50" y="375"/>
                </a:cxn>
                <a:cxn ang="0">
                  <a:pos x="151" y="426"/>
                </a:cxn>
                <a:cxn ang="0">
                  <a:pos x="254" y="371"/>
                </a:cxn>
                <a:cxn ang="0">
                  <a:pos x="455" y="375"/>
                </a:cxn>
                <a:cxn ang="0">
                  <a:pos x="443" y="369"/>
                </a:cxn>
                <a:cxn ang="0">
                  <a:pos x="274" y="319"/>
                </a:cxn>
                <a:cxn ang="0">
                  <a:pos x="369" y="173"/>
                </a:cxn>
                <a:cxn ang="0">
                  <a:pos x="266" y="0"/>
                </a:cxn>
                <a:cxn ang="0">
                  <a:pos x="266" y="12"/>
                </a:cxn>
                <a:cxn ang="0">
                  <a:pos x="260" y="199"/>
                </a:cxn>
                <a:cxn ang="0">
                  <a:pos x="260" y="207"/>
                </a:cxn>
                <a:cxn ang="0">
                  <a:pos x="287" y="240"/>
                </a:cxn>
                <a:cxn ang="0">
                  <a:pos x="285" y="252"/>
                </a:cxn>
                <a:cxn ang="0">
                  <a:pos x="292" y="256"/>
                </a:cxn>
                <a:cxn ang="0">
                  <a:pos x="369" y="217"/>
                </a:cxn>
                <a:cxn ang="0">
                  <a:pos x="455" y="347"/>
                </a:cxn>
                <a:cxn ang="0">
                  <a:pos x="469" y="355"/>
                </a:cxn>
                <a:cxn ang="0">
                  <a:pos x="369" y="173"/>
                </a:cxn>
                <a:cxn ang="0">
                  <a:pos x="297" y="342"/>
                </a:cxn>
                <a:cxn ang="0">
                  <a:pos x="307" y="362"/>
                </a:cxn>
                <a:cxn ang="0">
                  <a:pos x="388" y="234"/>
                </a:cxn>
                <a:cxn ang="0">
                  <a:pos x="366" y="232"/>
                </a:cxn>
                <a:cxn ang="0">
                  <a:pos x="297" y="342"/>
                </a:cxn>
              </a:cxnLst>
              <a:rect l="0" t="0" r="r" b="b"/>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grpFill/>
          </p:spPr>
          <p:txBody>
            <a:bodyPr vert="horz" wrap="square" lIns="91440" tIns="45720" rIns="91440" bIns="45720" numCol="1" anchor="t" anchorCtr="0" compatLnSpc="1">
              <a:prstTxWarp prst="textNoShape">
                <a:avLst/>
              </a:prstTxWarp>
            </a:bodyPr>
            <a:lstStyle/>
            <a:p>
              <a:pPr defTabSz="1621907"/>
              <a:endParaRPr lang="en-US" dirty="0">
                <a:solidFill>
                  <a:srgbClr val="000000"/>
                </a:solidFill>
                <a:latin typeface="MS PGothic" charset="-128"/>
                <a:ea typeface="MS PGothic" charset="-128"/>
                <a:cs typeface="MS PGothic" charset="-128"/>
              </a:endParaRPr>
            </a:p>
          </p:txBody>
        </p:sp>
      </p:grpSp>
      <p:sp>
        <p:nvSpPr>
          <p:cNvPr id="94" name="TextBox 93"/>
          <p:cNvSpPr txBox="1"/>
          <p:nvPr/>
        </p:nvSpPr>
        <p:spPr>
          <a:xfrm>
            <a:off x="2861296" y="1896816"/>
            <a:ext cx="776175" cy="523220"/>
          </a:xfrm>
          <a:prstGeom prst="rect">
            <a:avLst/>
          </a:prstGeom>
          <a:noFill/>
        </p:spPr>
        <p:txBody>
          <a:bodyPr wrap="none" rtlCol="0">
            <a:spAutoFit/>
          </a:bodyPr>
          <a:lstStyle/>
          <a:p>
            <a:pPr algn="ctr"/>
            <a:r>
              <a:rPr lang="en-US" altLang="ja-JP" sz="1400" dirty="0" smtClean="0">
                <a:latin typeface="MS PGothic" charset="-128"/>
                <a:ea typeface="MS PGothic" charset="-128"/>
                <a:cs typeface="MS PGothic" charset="-128"/>
              </a:rPr>
              <a:t>Firewall</a:t>
            </a:r>
          </a:p>
          <a:p>
            <a:pPr algn="ctr"/>
            <a:r>
              <a:rPr lang="en-US" altLang="ja-JP" sz="1400" dirty="0" smtClean="0">
                <a:latin typeface="MS PGothic" charset="-128"/>
                <a:ea typeface="MS PGothic" charset="-128"/>
                <a:cs typeface="MS PGothic" charset="-128"/>
              </a:rPr>
              <a:t>IPS</a:t>
            </a:r>
          </a:p>
        </p:txBody>
      </p:sp>
      <p:sp>
        <p:nvSpPr>
          <p:cNvPr id="95" name="TextBox 94"/>
          <p:cNvSpPr txBox="1"/>
          <p:nvPr/>
        </p:nvSpPr>
        <p:spPr>
          <a:xfrm>
            <a:off x="4237579" y="1907572"/>
            <a:ext cx="1258678" cy="307777"/>
          </a:xfrm>
          <a:prstGeom prst="rect">
            <a:avLst/>
          </a:prstGeom>
          <a:noFill/>
        </p:spPr>
        <p:txBody>
          <a:bodyPr wrap="none" rtlCol="0">
            <a:spAutoFit/>
          </a:bodyPr>
          <a:lstStyle/>
          <a:p>
            <a:r>
              <a:rPr lang="en-US" altLang="ja-JP" sz="1400" dirty="0" smtClean="0">
                <a:latin typeface="MS PGothic" charset="-128"/>
                <a:ea typeface="MS PGothic" charset="-128"/>
                <a:cs typeface="MS PGothic" charset="-128"/>
              </a:rPr>
              <a:t>Email Security</a:t>
            </a:r>
          </a:p>
        </p:txBody>
      </p:sp>
      <p:sp>
        <p:nvSpPr>
          <p:cNvPr id="96" name="TextBox 95"/>
          <p:cNvSpPr txBox="1"/>
          <p:nvPr/>
        </p:nvSpPr>
        <p:spPr>
          <a:xfrm>
            <a:off x="6064637" y="2503647"/>
            <a:ext cx="1516762" cy="307777"/>
          </a:xfrm>
          <a:prstGeom prst="rect">
            <a:avLst/>
          </a:prstGeom>
          <a:noFill/>
        </p:spPr>
        <p:txBody>
          <a:bodyPr wrap="none" rtlCol="0">
            <a:spAutoFit/>
          </a:bodyPr>
          <a:lstStyle/>
          <a:p>
            <a:r>
              <a:rPr lang="en-US" altLang="ja-JP" sz="1400" smtClean="0">
                <a:latin typeface="MS PGothic" charset="-128"/>
                <a:ea typeface="MS PGothic" charset="-128"/>
                <a:cs typeface="MS PGothic" charset="-128"/>
              </a:rPr>
              <a:t>Endpoint Security</a:t>
            </a:r>
            <a:endParaRPr lang="en-US" altLang="ja-JP" sz="1400" dirty="0" smtClean="0">
              <a:latin typeface="MS PGothic" charset="-128"/>
              <a:ea typeface="MS PGothic" charset="-128"/>
              <a:cs typeface="MS PGothic" charset="-128"/>
            </a:endParaRPr>
          </a:p>
        </p:txBody>
      </p:sp>
      <p:sp>
        <p:nvSpPr>
          <p:cNvPr id="97" name="TextBox 96"/>
          <p:cNvSpPr txBox="1"/>
          <p:nvPr/>
        </p:nvSpPr>
        <p:spPr>
          <a:xfrm>
            <a:off x="4266388" y="4080271"/>
            <a:ext cx="1176925" cy="307777"/>
          </a:xfrm>
          <a:prstGeom prst="rect">
            <a:avLst/>
          </a:prstGeom>
          <a:noFill/>
        </p:spPr>
        <p:txBody>
          <a:bodyPr wrap="none" rtlCol="0">
            <a:spAutoFit/>
          </a:bodyPr>
          <a:lstStyle/>
          <a:p>
            <a:r>
              <a:rPr lang="en-US" altLang="ja-JP" sz="1400" dirty="0" smtClean="0">
                <a:latin typeface="MS PGothic" charset="-128"/>
                <a:ea typeface="MS PGothic" charset="-128"/>
                <a:cs typeface="MS PGothic" charset="-128"/>
              </a:rPr>
              <a:t>Web Security</a:t>
            </a:r>
          </a:p>
        </p:txBody>
      </p:sp>
      <p:grpSp>
        <p:nvGrpSpPr>
          <p:cNvPr id="98" name="Group 60"/>
          <p:cNvGrpSpPr>
            <a:grpSpLocks noChangeAspect="1"/>
          </p:cNvGrpSpPr>
          <p:nvPr/>
        </p:nvGrpSpPr>
        <p:grpSpPr>
          <a:xfrm>
            <a:off x="2844635" y="3440335"/>
            <a:ext cx="584320" cy="586457"/>
            <a:chOff x="3006163" y="4594066"/>
            <a:chExt cx="728663" cy="731520"/>
          </a:xfrm>
        </p:grpSpPr>
        <p:sp>
          <p:nvSpPr>
            <p:cNvPr id="99" name="Oval 263"/>
            <p:cNvSpPr>
              <a:spLocks/>
            </p:cNvSpPr>
            <p:nvPr/>
          </p:nvSpPr>
          <p:spPr bwMode="auto">
            <a:xfrm>
              <a:off x="3006163" y="4594066"/>
              <a:ext cx="728663" cy="731520"/>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sz="1000" kern="0" dirty="0">
                <a:latin typeface="MS PGothic" charset="-128"/>
                <a:ea typeface="MS PGothic" charset="-128"/>
                <a:cs typeface="MS PGothic" charset="-128"/>
              </a:endParaRPr>
            </a:p>
          </p:txBody>
        </p:sp>
        <p:grpSp>
          <p:nvGrpSpPr>
            <p:cNvPr id="100" name="Group 157"/>
            <p:cNvGrpSpPr>
              <a:grpSpLocks noChangeAspect="1"/>
            </p:cNvGrpSpPr>
            <p:nvPr/>
          </p:nvGrpSpPr>
          <p:grpSpPr>
            <a:xfrm>
              <a:off x="3138423" y="4820864"/>
              <a:ext cx="464142" cy="288013"/>
              <a:chOff x="13636625" y="1373188"/>
              <a:chExt cx="1330325" cy="825500"/>
            </a:xfrm>
            <a:solidFill>
              <a:schemeClr val="bg1"/>
            </a:solidFill>
          </p:grpSpPr>
          <p:sp>
            <p:nvSpPr>
              <p:cNvPr id="101" name="Rectangle 17"/>
              <p:cNvSpPr>
                <a:spLocks noChangeArrowheads="1"/>
              </p:cNvSpPr>
              <p:nvPr/>
            </p:nvSpPr>
            <p:spPr bwMode="auto">
              <a:xfrm>
                <a:off x="1363662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2" name="Rectangle 18"/>
              <p:cNvSpPr>
                <a:spLocks noChangeArrowheads="1"/>
              </p:cNvSpPr>
              <p:nvPr/>
            </p:nvSpPr>
            <p:spPr bwMode="auto">
              <a:xfrm>
                <a:off x="14100175"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3" name="Rectangle 19"/>
              <p:cNvSpPr>
                <a:spLocks noChangeArrowheads="1"/>
              </p:cNvSpPr>
              <p:nvPr/>
            </p:nvSpPr>
            <p:spPr bwMode="auto">
              <a:xfrm>
                <a:off x="14560550" y="1373188"/>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4" name="Rectangle 20"/>
              <p:cNvSpPr>
                <a:spLocks noChangeArrowheads="1"/>
              </p:cNvSpPr>
              <p:nvPr/>
            </p:nvSpPr>
            <p:spPr bwMode="auto">
              <a:xfrm>
                <a:off x="13868400"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5" name="Rectangle 21"/>
              <p:cNvSpPr>
                <a:spLocks noChangeArrowheads="1"/>
              </p:cNvSpPr>
              <p:nvPr/>
            </p:nvSpPr>
            <p:spPr bwMode="auto">
              <a:xfrm>
                <a:off x="14328775" y="151923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6" name="Rectangle 22"/>
              <p:cNvSpPr>
                <a:spLocks noChangeArrowheads="1"/>
              </p:cNvSpPr>
              <p:nvPr/>
            </p:nvSpPr>
            <p:spPr bwMode="auto">
              <a:xfrm>
                <a:off x="136366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7" name="Rectangle 23"/>
              <p:cNvSpPr>
                <a:spLocks noChangeArrowheads="1"/>
              </p:cNvSpPr>
              <p:nvPr/>
            </p:nvSpPr>
            <p:spPr bwMode="auto">
              <a:xfrm>
                <a:off x="14792325" y="1519238"/>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8" name="Rectangle 24"/>
              <p:cNvSpPr>
                <a:spLocks noChangeArrowheads="1"/>
              </p:cNvSpPr>
              <p:nvPr/>
            </p:nvSpPr>
            <p:spPr bwMode="auto">
              <a:xfrm>
                <a:off x="1363662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09" name="Rectangle 25"/>
              <p:cNvSpPr>
                <a:spLocks noChangeArrowheads="1"/>
              </p:cNvSpPr>
              <p:nvPr/>
            </p:nvSpPr>
            <p:spPr bwMode="auto">
              <a:xfrm>
                <a:off x="14100175"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0" name="Rectangle 26"/>
              <p:cNvSpPr>
                <a:spLocks noChangeArrowheads="1"/>
              </p:cNvSpPr>
              <p:nvPr/>
            </p:nvSpPr>
            <p:spPr bwMode="auto">
              <a:xfrm>
                <a:off x="14560550" y="1665288"/>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1" name="Rectangle 27"/>
              <p:cNvSpPr>
                <a:spLocks noChangeArrowheads="1"/>
              </p:cNvSpPr>
              <p:nvPr/>
            </p:nvSpPr>
            <p:spPr bwMode="auto">
              <a:xfrm>
                <a:off x="13868400"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2" name="Rectangle 28"/>
              <p:cNvSpPr>
                <a:spLocks noChangeArrowheads="1"/>
              </p:cNvSpPr>
              <p:nvPr/>
            </p:nvSpPr>
            <p:spPr bwMode="auto">
              <a:xfrm>
                <a:off x="14328775" y="181451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3" name="Rectangle 29"/>
              <p:cNvSpPr>
                <a:spLocks noChangeArrowheads="1"/>
              </p:cNvSpPr>
              <p:nvPr/>
            </p:nvSpPr>
            <p:spPr bwMode="auto">
              <a:xfrm>
                <a:off x="136366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4" name="Rectangle 30"/>
              <p:cNvSpPr>
                <a:spLocks noChangeArrowheads="1"/>
              </p:cNvSpPr>
              <p:nvPr/>
            </p:nvSpPr>
            <p:spPr bwMode="auto">
              <a:xfrm>
                <a:off x="14792325" y="1814513"/>
                <a:ext cx="174625"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5" name="Rectangle 31"/>
              <p:cNvSpPr>
                <a:spLocks noChangeArrowheads="1"/>
              </p:cNvSpPr>
              <p:nvPr/>
            </p:nvSpPr>
            <p:spPr bwMode="auto">
              <a:xfrm>
                <a:off x="1363662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6" name="Rectangle 32"/>
              <p:cNvSpPr>
                <a:spLocks noChangeArrowheads="1"/>
              </p:cNvSpPr>
              <p:nvPr/>
            </p:nvSpPr>
            <p:spPr bwMode="auto">
              <a:xfrm>
                <a:off x="14100175"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7" name="Rectangle 33"/>
              <p:cNvSpPr>
                <a:spLocks noChangeArrowheads="1"/>
              </p:cNvSpPr>
              <p:nvPr/>
            </p:nvSpPr>
            <p:spPr bwMode="auto">
              <a:xfrm>
                <a:off x="14560550" y="1960563"/>
                <a:ext cx="406400" cy="88900"/>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8" name="Rectangle 34"/>
              <p:cNvSpPr>
                <a:spLocks noChangeArrowheads="1"/>
              </p:cNvSpPr>
              <p:nvPr/>
            </p:nvSpPr>
            <p:spPr bwMode="auto">
              <a:xfrm>
                <a:off x="13868400"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19" name="Rectangle 35"/>
              <p:cNvSpPr>
                <a:spLocks noChangeArrowheads="1"/>
              </p:cNvSpPr>
              <p:nvPr/>
            </p:nvSpPr>
            <p:spPr bwMode="auto">
              <a:xfrm>
                <a:off x="14328775" y="2106613"/>
                <a:ext cx="406400"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20" name="Rectangle 36"/>
              <p:cNvSpPr>
                <a:spLocks noChangeArrowheads="1"/>
              </p:cNvSpPr>
              <p:nvPr/>
            </p:nvSpPr>
            <p:spPr bwMode="auto">
              <a:xfrm>
                <a:off x="136366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sp>
            <p:nvSpPr>
              <p:cNvPr id="121" name="Rectangle 37"/>
              <p:cNvSpPr>
                <a:spLocks noChangeArrowheads="1"/>
              </p:cNvSpPr>
              <p:nvPr/>
            </p:nvSpPr>
            <p:spPr bwMode="auto">
              <a:xfrm>
                <a:off x="14792325" y="2106613"/>
                <a:ext cx="174625" cy="92075"/>
              </a:xfrm>
              <a:prstGeom prst="rect">
                <a:avLst/>
              </a:prstGeom>
              <a:solidFill>
                <a:srgbClr val="FFFFFF"/>
              </a:solidFill>
              <a:ln w="19050" cap="flat" cmpd="sng">
                <a:noFill/>
                <a:prstDash val="solid"/>
                <a:round/>
                <a:headEnd type="none" w="med" len="med"/>
                <a:tailEnd type="none" w="med" len="med"/>
              </a:ln>
              <a:effectLst/>
            </p:spPr>
            <p:txBody>
              <a:bodyPr/>
              <a:lstStyle/>
              <a:p>
                <a:pPr defTabSz="892608"/>
                <a:endParaRPr lang="en-US" sz="1000" dirty="0">
                  <a:latin typeface="MS PGothic" charset="-128"/>
                  <a:ea typeface="MS PGothic" charset="-128"/>
                  <a:cs typeface="MS PGothic" charset="-128"/>
                </a:endParaRPr>
              </a:p>
            </p:txBody>
          </p:sp>
        </p:grpSp>
      </p:grpSp>
      <p:sp>
        <p:nvSpPr>
          <p:cNvPr id="123" name="TextBox 122"/>
          <p:cNvSpPr txBox="1"/>
          <p:nvPr/>
        </p:nvSpPr>
        <p:spPr>
          <a:xfrm>
            <a:off x="6897330" y="1609187"/>
            <a:ext cx="463588" cy="276999"/>
          </a:xfrm>
          <a:prstGeom prst="rect">
            <a:avLst/>
          </a:prstGeom>
          <a:noFill/>
        </p:spPr>
        <p:txBody>
          <a:bodyPr wrap="none" rtlCol="0">
            <a:spAutoFit/>
          </a:bodyPr>
          <a:lstStyle/>
          <a:p>
            <a:pPr algn="ctr"/>
            <a:r>
              <a:rPr lang="en-US" sz="600" dirty="0" smtClean="0">
                <a:solidFill>
                  <a:schemeClr val="bg1"/>
                </a:solidFill>
                <a:latin typeface="MS PGothic" charset="-128"/>
                <a:ea typeface="MS PGothic" charset="-128"/>
                <a:cs typeface="MS PGothic" charset="-128"/>
              </a:rPr>
              <a:t>Endpoint</a:t>
            </a:r>
          </a:p>
          <a:p>
            <a:pPr algn="ctr"/>
            <a:r>
              <a:rPr lang="en-US" sz="600" dirty="0" smtClean="0">
                <a:solidFill>
                  <a:schemeClr val="bg1"/>
                </a:solidFill>
                <a:latin typeface="MS PGothic" charset="-128"/>
                <a:ea typeface="MS PGothic" charset="-128"/>
                <a:cs typeface="MS PGothic" charset="-128"/>
              </a:rPr>
              <a:t>Security</a:t>
            </a:r>
            <a:endParaRPr lang="en-US" sz="600" dirty="0">
              <a:solidFill>
                <a:schemeClr val="bg1"/>
              </a:solidFill>
              <a:latin typeface="MS PGothic" charset="-128"/>
              <a:ea typeface="MS PGothic" charset="-128"/>
              <a:cs typeface="MS PGothic" charset="-128"/>
            </a:endParaRPr>
          </a:p>
        </p:txBody>
      </p:sp>
      <p:grpSp>
        <p:nvGrpSpPr>
          <p:cNvPr id="124" name="Group 123"/>
          <p:cNvGrpSpPr/>
          <p:nvPr/>
        </p:nvGrpSpPr>
        <p:grpSpPr>
          <a:xfrm>
            <a:off x="6815215" y="3350513"/>
            <a:ext cx="632128" cy="624991"/>
            <a:chOff x="8205778" y="2743350"/>
            <a:chExt cx="704336" cy="696383"/>
          </a:xfrm>
        </p:grpSpPr>
        <p:sp>
          <p:nvSpPr>
            <p:cNvPr id="125" name="Oval 314"/>
            <p:cNvSpPr>
              <a:spLocks noChangeAspect="1"/>
            </p:cNvSpPr>
            <p:nvPr/>
          </p:nvSpPr>
          <p:spPr bwMode="auto">
            <a:xfrm>
              <a:off x="8205778" y="2743350"/>
              <a:ext cx="704336" cy="696383"/>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kumimoji="0" lang="en-US" sz="4400" kern="0" dirty="0">
                <a:latin typeface="MS PGothic" charset="-128"/>
                <a:ea typeface="MS PGothic" charset="-128"/>
                <a:cs typeface="MS PGothic" charset="-128"/>
              </a:endParaRPr>
            </a:p>
          </p:txBody>
        </p:sp>
        <p:sp>
          <p:nvSpPr>
            <p:cNvPr id="126" name="TextBox 51"/>
            <p:cNvSpPr txBox="1"/>
            <p:nvPr/>
          </p:nvSpPr>
          <p:spPr>
            <a:xfrm>
              <a:off x="8311661" y="2863859"/>
              <a:ext cx="497901" cy="377227"/>
            </a:xfrm>
            <a:prstGeom prst="rect">
              <a:avLst/>
            </a:prstGeom>
            <a:noFill/>
          </p:spPr>
          <p:txBody>
            <a:bodyPr wrap="none" rtlCol="0">
              <a:spAutoFit/>
            </a:bodyPr>
            <a:lstStyle/>
            <a:p>
              <a:pPr algn="ctr"/>
              <a:r>
                <a:rPr lang="en-US" altLang="ja-JP" sz="1600" b="1" dirty="0" smtClean="0">
                  <a:solidFill>
                    <a:srgbClr val="FFFFFF"/>
                  </a:solidFill>
                  <a:latin typeface="MS PGothic" charset="-128"/>
                  <a:ea typeface="MS PGothic" charset="-128"/>
                  <a:cs typeface="MS PGothic" charset="-128"/>
                </a:rPr>
                <a:t>T</a:t>
              </a:r>
              <a:r>
                <a:rPr lang="en-US" sz="1600" b="1" dirty="0" smtClean="0">
                  <a:solidFill>
                    <a:srgbClr val="FFFFFF"/>
                  </a:solidFill>
                  <a:latin typeface="MS PGothic" charset="-128"/>
                  <a:ea typeface="MS PGothic" charset="-128"/>
                  <a:cs typeface="MS PGothic" charset="-128"/>
                </a:rPr>
                <a:t>S</a:t>
              </a:r>
              <a:endParaRPr lang="en-US" sz="1600" b="1" dirty="0">
                <a:solidFill>
                  <a:srgbClr val="FFFFFF"/>
                </a:solidFill>
                <a:latin typeface="MS PGothic" charset="-128"/>
                <a:ea typeface="MS PGothic" charset="-128"/>
                <a:cs typeface="MS PGothic" charset="-128"/>
              </a:endParaRPr>
            </a:p>
          </p:txBody>
        </p:sp>
      </p:grpSp>
      <p:sp>
        <p:nvSpPr>
          <p:cNvPr id="127" name="TextBox 126"/>
          <p:cNvSpPr txBox="1"/>
          <p:nvPr/>
        </p:nvSpPr>
        <p:spPr>
          <a:xfrm>
            <a:off x="6936602" y="3687875"/>
            <a:ext cx="409086" cy="276999"/>
          </a:xfrm>
          <a:prstGeom prst="rect">
            <a:avLst/>
          </a:prstGeom>
          <a:noFill/>
        </p:spPr>
        <p:txBody>
          <a:bodyPr wrap="none" rtlCol="0">
            <a:spAutoFit/>
          </a:bodyPr>
          <a:lstStyle/>
          <a:p>
            <a:pPr algn="ctr"/>
            <a:r>
              <a:rPr lang="en-US" altLang="ja-JP" sz="600" dirty="0" smtClean="0">
                <a:solidFill>
                  <a:schemeClr val="bg1"/>
                </a:solidFill>
                <a:latin typeface="MS PGothic" charset="-128"/>
                <a:ea typeface="MS PGothic" charset="-128"/>
                <a:cs typeface="MS PGothic" charset="-128"/>
              </a:rPr>
              <a:t>Traffic</a:t>
            </a:r>
          </a:p>
          <a:p>
            <a:pPr algn="ctr"/>
            <a:r>
              <a:rPr lang="en-US" altLang="ja-JP" sz="600" dirty="0" smtClean="0">
                <a:solidFill>
                  <a:schemeClr val="bg1"/>
                </a:solidFill>
                <a:latin typeface="MS PGothic" charset="-128"/>
                <a:ea typeface="MS PGothic" charset="-128"/>
                <a:cs typeface="MS PGothic" charset="-128"/>
              </a:rPr>
              <a:t>Sensor</a:t>
            </a:r>
          </a:p>
        </p:txBody>
      </p:sp>
      <p:sp>
        <p:nvSpPr>
          <p:cNvPr id="128" name="TextBox 127"/>
          <p:cNvSpPr txBox="1"/>
          <p:nvPr/>
        </p:nvSpPr>
        <p:spPr>
          <a:xfrm>
            <a:off x="6886659" y="4080271"/>
            <a:ext cx="1992597" cy="307777"/>
          </a:xfrm>
          <a:prstGeom prst="rect">
            <a:avLst/>
          </a:prstGeom>
          <a:noFill/>
        </p:spPr>
        <p:txBody>
          <a:bodyPr wrap="none" rtlCol="0">
            <a:spAutoFit/>
          </a:bodyPr>
          <a:lstStyle/>
          <a:p>
            <a:r>
              <a:rPr lang="en-US" altLang="ja-JP" sz="1400" dirty="0" smtClean="0">
                <a:latin typeface="MS PGothic" charset="-128"/>
                <a:ea typeface="MS PGothic" charset="-128"/>
                <a:cs typeface="MS PGothic" charset="-128"/>
              </a:rPr>
              <a:t>Network Traffic Sensor</a:t>
            </a:r>
          </a:p>
        </p:txBody>
      </p:sp>
      <p:grpSp>
        <p:nvGrpSpPr>
          <p:cNvPr id="129" name="Group 128"/>
          <p:cNvGrpSpPr/>
          <p:nvPr/>
        </p:nvGrpSpPr>
        <p:grpSpPr>
          <a:xfrm>
            <a:off x="1607003" y="3447261"/>
            <a:ext cx="584320" cy="577723"/>
            <a:chOff x="2458955" y="785083"/>
            <a:chExt cx="704336" cy="696383"/>
          </a:xfrm>
        </p:grpSpPr>
        <p:sp>
          <p:nvSpPr>
            <p:cNvPr id="130" name="Oval 314"/>
            <p:cNvSpPr>
              <a:spLocks noChangeAspect="1"/>
            </p:cNvSpPr>
            <p:nvPr/>
          </p:nvSpPr>
          <p:spPr bwMode="auto">
            <a:xfrm>
              <a:off x="2458955" y="785083"/>
              <a:ext cx="704336" cy="696383"/>
            </a:xfrm>
            <a:prstGeom prst="ellipse">
              <a:avLst/>
            </a:prstGeom>
            <a:gradFill rotWithShape="0">
              <a:gsLst>
                <a:gs pos="0">
                  <a:srgbClr val="5C6A76"/>
                </a:gs>
                <a:gs pos="100000">
                  <a:srgbClr val="121517"/>
                </a:gs>
              </a:gsLst>
              <a:lin ang="5400000" scaled="1"/>
            </a:gradFill>
            <a:ln w="19050" cap="flat">
              <a:gradFill>
                <a:gsLst>
                  <a:gs pos="0">
                    <a:srgbClr val="0183B7">
                      <a:lumMod val="20000"/>
                      <a:lumOff val="80000"/>
                    </a:srgbClr>
                  </a:gs>
                  <a:gs pos="100000">
                    <a:srgbClr val="0183B7">
                      <a:lumMod val="20000"/>
                      <a:lumOff val="80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kumimoji="0" lang="en-US" kern="0" dirty="0">
                <a:latin typeface="MS PGothic" charset="-128"/>
                <a:ea typeface="MS PGothic" charset="-128"/>
                <a:cs typeface="MS PGothic" charset="-128"/>
              </a:endParaRPr>
            </a:p>
          </p:txBody>
        </p:sp>
        <p:sp>
          <p:nvSpPr>
            <p:cNvPr id="131" name="Freeform 176"/>
            <p:cNvSpPr>
              <a:spLocks/>
            </p:cNvSpPr>
            <p:nvPr/>
          </p:nvSpPr>
          <p:spPr bwMode="auto">
            <a:xfrm>
              <a:off x="2550032" y="978867"/>
              <a:ext cx="533925" cy="262211"/>
            </a:xfrm>
            <a:custGeom>
              <a:avLst/>
              <a:gdLst>
                <a:gd name="T0" fmla="*/ 38740 w 673"/>
                <a:gd name="T1" fmla="*/ 11757 h 382"/>
                <a:gd name="T2" fmla="*/ 30064 w 673"/>
                <a:gd name="T3" fmla="*/ 4076 h 382"/>
                <a:gd name="T4" fmla="*/ 27192 w 673"/>
                <a:gd name="T5" fmla="*/ 4587 h 382"/>
                <a:gd name="T6" fmla="*/ 18038 w 673"/>
                <a:gd name="T7" fmla="*/ 0 h 382"/>
                <a:gd name="T8" fmla="*/ 6665 w 673"/>
                <a:gd name="T9" fmla="*/ 10325 h 382"/>
                <a:gd name="T10" fmla="*/ 0 w 673"/>
                <a:gd name="T11" fmla="*/ 19370 h 382"/>
                <a:gd name="T12" fmla="*/ 1977 w 673"/>
                <a:gd name="T13" fmla="*/ 25054 h 382"/>
                <a:gd name="T14" fmla="*/ 20186 w 673"/>
                <a:gd name="T15" fmla="*/ 25054 h 382"/>
                <a:gd name="T16" fmla="*/ 34935 w 673"/>
                <a:gd name="T17" fmla="*/ 25054 h 382"/>
                <a:gd name="T18" fmla="*/ 40664 w 673"/>
                <a:gd name="T19" fmla="*/ 25054 h 382"/>
                <a:gd name="T20" fmla="*/ 44439 w 673"/>
                <a:gd name="T21" fmla="*/ 18733 h 382"/>
                <a:gd name="T22" fmla="*/ 38740 w 673"/>
                <a:gd name="T23" fmla="*/ 11757 h 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382"/>
                <a:gd name="T38" fmla="*/ 673 w 673"/>
                <a:gd name="T39" fmla="*/ 382 h 3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382">
                  <a:moveTo>
                    <a:pt x="587" y="179"/>
                  </a:moveTo>
                  <a:cubicBezTo>
                    <a:pt x="580" y="114"/>
                    <a:pt x="524" y="62"/>
                    <a:pt x="456" y="62"/>
                  </a:cubicBezTo>
                  <a:cubicBezTo>
                    <a:pt x="441" y="62"/>
                    <a:pt x="426" y="65"/>
                    <a:pt x="412" y="70"/>
                  </a:cubicBezTo>
                  <a:cubicBezTo>
                    <a:pt x="381" y="28"/>
                    <a:pt x="330" y="0"/>
                    <a:pt x="273" y="0"/>
                  </a:cubicBezTo>
                  <a:cubicBezTo>
                    <a:pt x="183" y="0"/>
                    <a:pt x="109" y="69"/>
                    <a:pt x="101" y="158"/>
                  </a:cubicBezTo>
                  <a:cubicBezTo>
                    <a:pt x="43" y="176"/>
                    <a:pt x="0" y="230"/>
                    <a:pt x="0" y="295"/>
                  </a:cubicBezTo>
                  <a:cubicBezTo>
                    <a:pt x="0" y="327"/>
                    <a:pt x="11" y="357"/>
                    <a:pt x="30" y="382"/>
                  </a:cubicBezTo>
                  <a:cubicBezTo>
                    <a:pt x="306" y="382"/>
                    <a:pt x="306" y="382"/>
                    <a:pt x="306" y="382"/>
                  </a:cubicBezTo>
                  <a:cubicBezTo>
                    <a:pt x="529" y="382"/>
                    <a:pt x="529" y="382"/>
                    <a:pt x="529" y="382"/>
                  </a:cubicBezTo>
                  <a:cubicBezTo>
                    <a:pt x="616" y="382"/>
                    <a:pt x="616" y="382"/>
                    <a:pt x="616" y="382"/>
                  </a:cubicBezTo>
                  <a:cubicBezTo>
                    <a:pt x="650" y="363"/>
                    <a:pt x="673" y="327"/>
                    <a:pt x="673" y="286"/>
                  </a:cubicBezTo>
                  <a:cubicBezTo>
                    <a:pt x="673" y="234"/>
                    <a:pt x="636" y="190"/>
                    <a:pt x="587" y="179"/>
                  </a:cubicBezTo>
                  <a:close/>
                </a:path>
              </a:pathLst>
            </a:custGeom>
            <a:solidFill>
              <a:schemeClr val="bg2"/>
            </a:solidFill>
            <a:ln w="25400">
              <a:noFill/>
              <a:round/>
              <a:headEnd/>
              <a:tailEnd/>
            </a:ln>
            <a:effectLst/>
          </p:spPr>
          <p:txBody>
            <a:bodyPr lIns="130032" tIns="65017" rIns="130032" bIns="65017"/>
            <a:lstStyle/>
            <a:p>
              <a:pPr defTabSz="1300140">
                <a:defRPr/>
              </a:pPr>
              <a:endParaRPr lang="en-US" sz="2600" b="1" kern="0" dirty="0">
                <a:solidFill>
                  <a:sysClr val="windowText" lastClr="000000"/>
                </a:solidFill>
                <a:latin typeface="MS PGothic" charset="-128"/>
                <a:ea typeface="MS PGothic" charset="-128"/>
                <a:cs typeface="MS PGothic" charset="-128"/>
              </a:endParaRPr>
            </a:p>
          </p:txBody>
        </p:sp>
      </p:grpSp>
      <p:sp>
        <p:nvSpPr>
          <p:cNvPr id="132" name="TextBox 131"/>
          <p:cNvSpPr txBox="1"/>
          <p:nvPr/>
        </p:nvSpPr>
        <p:spPr>
          <a:xfrm>
            <a:off x="1501730" y="4103254"/>
            <a:ext cx="1292341" cy="307777"/>
          </a:xfrm>
          <a:prstGeom prst="rect">
            <a:avLst/>
          </a:prstGeom>
          <a:noFill/>
        </p:spPr>
        <p:txBody>
          <a:bodyPr wrap="none" rtlCol="0">
            <a:spAutoFit/>
          </a:bodyPr>
          <a:lstStyle/>
          <a:p>
            <a:r>
              <a:rPr lang="en-US" altLang="ja-JP" sz="1400" dirty="0" smtClean="0">
                <a:latin typeface="MS PGothic" charset="-128"/>
                <a:ea typeface="MS PGothic" charset="-128"/>
                <a:cs typeface="MS PGothic" charset="-128"/>
              </a:rPr>
              <a:t>Cloud Security</a:t>
            </a:r>
          </a:p>
        </p:txBody>
      </p:sp>
      <p:sp>
        <p:nvSpPr>
          <p:cNvPr id="4" name="円/楕円 3"/>
          <p:cNvSpPr/>
          <p:nvPr/>
        </p:nvSpPr>
        <p:spPr>
          <a:xfrm>
            <a:off x="3016987" y="776862"/>
            <a:ext cx="1603638" cy="1608087"/>
          </a:xfrm>
          <a:prstGeom prst="ellipse">
            <a:avLst/>
          </a:prstGeom>
          <a:solidFill>
            <a:srgbClr val="36A4D7">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latin typeface="MS PGothic" charset="-128"/>
                <a:ea typeface="MS PGothic" charset="-128"/>
                <a:cs typeface="MS PGothic" charset="-128"/>
              </a:rPr>
              <a:t>入口</a:t>
            </a:r>
            <a:endParaRPr kumimoji="1" lang="ja-JP" altLang="en-US" dirty="0" smtClean="0">
              <a:latin typeface="MS PGothic" charset="-128"/>
              <a:ea typeface="MS PGothic" charset="-128"/>
              <a:cs typeface="MS PGothic" charset="-128"/>
            </a:endParaRPr>
          </a:p>
        </p:txBody>
      </p:sp>
      <p:sp>
        <p:nvSpPr>
          <p:cNvPr id="133" name="円/楕円 132"/>
          <p:cNvSpPr/>
          <p:nvPr/>
        </p:nvSpPr>
        <p:spPr>
          <a:xfrm>
            <a:off x="7375346" y="1820757"/>
            <a:ext cx="1603638" cy="1608087"/>
          </a:xfrm>
          <a:prstGeom prst="ellipse">
            <a:avLst/>
          </a:prstGeom>
          <a:solidFill>
            <a:schemeClr val="accent4">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latin typeface="MS PGothic" charset="-128"/>
                <a:ea typeface="MS PGothic" charset="-128"/>
                <a:cs typeface="MS PGothic" charset="-128"/>
              </a:rPr>
              <a:t>内部</a:t>
            </a:r>
            <a:endParaRPr kumimoji="1" lang="ja-JP" altLang="en-US" dirty="0" smtClean="0">
              <a:latin typeface="MS PGothic" charset="-128"/>
              <a:ea typeface="MS PGothic" charset="-128"/>
              <a:cs typeface="MS PGothic" charset="-128"/>
            </a:endParaRPr>
          </a:p>
        </p:txBody>
      </p:sp>
      <p:sp>
        <p:nvSpPr>
          <p:cNvPr id="134" name="円/楕円 133"/>
          <p:cNvSpPr/>
          <p:nvPr/>
        </p:nvSpPr>
        <p:spPr>
          <a:xfrm>
            <a:off x="2982674" y="2932828"/>
            <a:ext cx="1603638" cy="1608087"/>
          </a:xfrm>
          <a:prstGeom prst="ellipse">
            <a:avLst/>
          </a:prstGeom>
          <a:solidFill>
            <a:srgbClr val="FFC0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S PGothic" charset="-128"/>
                <a:ea typeface="MS PGothic" charset="-128"/>
                <a:cs typeface="MS PGothic" charset="-128"/>
              </a:rPr>
              <a:t>出口</a:t>
            </a:r>
          </a:p>
        </p:txBody>
      </p:sp>
      <p:sp>
        <p:nvSpPr>
          <p:cNvPr id="135" name="TextBox 93"/>
          <p:cNvSpPr txBox="1"/>
          <p:nvPr/>
        </p:nvSpPr>
        <p:spPr>
          <a:xfrm>
            <a:off x="2861296" y="4100085"/>
            <a:ext cx="776175" cy="523220"/>
          </a:xfrm>
          <a:prstGeom prst="rect">
            <a:avLst/>
          </a:prstGeom>
          <a:noFill/>
        </p:spPr>
        <p:txBody>
          <a:bodyPr wrap="none" rtlCol="0">
            <a:spAutoFit/>
          </a:bodyPr>
          <a:lstStyle/>
          <a:p>
            <a:pPr algn="ctr"/>
            <a:r>
              <a:rPr lang="en-US" altLang="ja-JP" sz="1400" smtClean="0">
                <a:latin typeface="MS PGothic" charset="-128"/>
                <a:ea typeface="MS PGothic" charset="-128"/>
                <a:cs typeface="MS PGothic" charset="-128"/>
              </a:rPr>
              <a:t>Firewall</a:t>
            </a:r>
            <a:endParaRPr lang="en-US" altLang="ja-JP" sz="1400" dirty="0" smtClean="0">
              <a:latin typeface="MS PGothic" charset="-128"/>
              <a:ea typeface="MS PGothic" charset="-128"/>
              <a:cs typeface="MS PGothic" charset="-128"/>
            </a:endParaRPr>
          </a:p>
          <a:p>
            <a:pPr algn="ctr"/>
            <a:r>
              <a:rPr lang="en-US" altLang="ja-JP" sz="1400" dirty="0" smtClean="0">
                <a:latin typeface="MS PGothic" charset="-128"/>
                <a:ea typeface="MS PGothic" charset="-128"/>
                <a:cs typeface="MS PGothic" charset="-128"/>
              </a:rPr>
              <a:t>IPS</a:t>
            </a:r>
          </a:p>
        </p:txBody>
      </p:sp>
    </p:spTree>
    <p:extLst>
      <p:ext uri="{BB962C8B-B14F-4D97-AF65-F5344CB8AC3E}">
        <p14:creationId xmlns:p14="http://schemas.microsoft.com/office/powerpoint/2010/main" val="2136559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dissolve">
                                      <p:cBhvr>
                                        <p:cTn id="10" dur="1000"/>
                                        <p:tgtEl>
                                          <p:spTgt spid="1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dissolve">
                                      <p:cBhvr>
                                        <p:cTn id="13"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3" grpId="0" animBg="1"/>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latin typeface="MS PGothic" charset="-128"/>
                <a:ea typeface="MS PGothic" charset="-128"/>
                <a:cs typeface="MS PGothic" charset="-128"/>
              </a:rPr>
              <a:t>Cisco Security</a:t>
            </a:r>
            <a:r>
              <a:rPr kumimoji="1" lang="ja-JP" altLang="en-US" dirty="0" smtClean="0">
                <a:latin typeface="MS PGothic" charset="-128"/>
                <a:ea typeface="MS PGothic" charset="-128"/>
                <a:cs typeface="MS PGothic" charset="-128"/>
              </a:rPr>
              <a:t>の</a:t>
            </a:r>
            <a:r>
              <a:rPr kumimoji="1" lang="en-US" altLang="ja-JP" dirty="0" smtClean="0">
                <a:latin typeface="MS PGothic" charset="-128"/>
                <a:ea typeface="MS PGothic" charset="-128"/>
                <a:cs typeface="MS PGothic" charset="-128"/>
              </a:rPr>
              <a:t>3</a:t>
            </a:r>
            <a:r>
              <a:rPr kumimoji="1" lang="ja-JP" altLang="en-US" dirty="0" smtClean="0">
                <a:latin typeface="MS PGothic" charset="-128"/>
                <a:ea typeface="MS PGothic" charset="-128"/>
                <a:cs typeface="MS PGothic" charset="-128"/>
              </a:rPr>
              <a:t>つの特長</a:t>
            </a:r>
            <a:endParaRPr kumimoji="1" lang="ja-JP" altLang="en-US" dirty="0">
              <a:latin typeface="MS PGothic" charset="-128"/>
              <a:ea typeface="MS PGothic" charset="-128"/>
              <a:cs typeface="MS PGothic" charset="-128"/>
            </a:endParaRPr>
          </a:p>
        </p:txBody>
      </p:sp>
      <p:grpSp>
        <p:nvGrpSpPr>
          <p:cNvPr id="5" name="Group 4"/>
          <p:cNvGrpSpPr/>
          <p:nvPr/>
        </p:nvGrpSpPr>
        <p:grpSpPr>
          <a:xfrm>
            <a:off x="1143625" y="2153019"/>
            <a:ext cx="1528694" cy="1992330"/>
            <a:chOff x="3572438" y="1885985"/>
            <a:chExt cx="1528694" cy="1992330"/>
          </a:xfrm>
        </p:grpSpPr>
        <p:sp>
          <p:nvSpPr>
            <p:cNvPr id="6" name="Oval 191"/>
            <p:cNvSpPr/>
            <p:nvPr/>
          </p:nvSpPr>
          <p:spPr>
            <a:xfrm>
              <a:off x="3815464" y="2148817"/>
              <a:ext cx="1044348" cy="1044348"/>
            </a:xfrm>
            <a:prstGeom prst="ellipse">
              <a:avLst/>
            </a:prstGeom>
            <a:blipFill dpi="0" rotWithShape="1">
              <a:blip r:embed="rId2" cstate="screen">
                <a:alphaModFix amt="15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7" name="Block Arc 197"/>
            <p:cNvSpPr/>
            <p:nvPr/>
          </p:nvSpPr>
          <p:spPr>
            <a:xfrm>
              <a:off x="3572438" y="1924664"/>
              <a:ext cx="1528694" cy="1528696"/>
            </a:xfrm>
            <a:prstGeom prst="blockArc">
              <a:avLst>
                <a:gd name="adj1" fmla="val 10800000"/>
                <a:gd name="adj2" fmla="val 21454085"/>
                <a:gd name="adj3" fmla="val 11481"/>
              </a:avLst>
            </a:prstGeom>
            <a:gradFill>
              <a:gsLst>
                <a:gs pos="0">
                  <a:schemeClr val="tx2">
                    <a:lumMod val="75000"/>
                  </a:schemeClr>
                </a:gs>
                <a:gs pos="100000">
                  <a:schemeClr val="tx2"/>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8" name="Block Arc 203"/>
            <p:cNvSpPr/>
            <p:nvPr/>
          </p:nvSpPr>
          <p:spPr>
            <a:xfrm rot="10800000">
              <a:off x="3572438" y="1885985"/>
              <a:ext cx="1528694" cy="1528696"/>
            </a:xfrm>
            <a:prstGeom prst="blockArc">
              <a:avLst>
                <a:gd name="adj1" fmla="val 10800000"/>
                <a:gd name="adj2" fmla="val 21454085"/>
                <a:gd name="adj3" fmla="val 11481"/>
              </a:avLst>
            </a:prstGeom>
            <a:gradFill>
              <a:gsLst>
                <a:gs pos="100000">
                  <a:schemeClr val="tx2">
                    <a:lumMod val="75000"/>
                  </a:schemeClr>
                </a:gs>
                <a:gs pos="0">
                  <a:schemeClr val="tx2"/>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9" name="Rectangle 217"/>
            <p:cNvSpPr/>
            <p:nvPr/>
          </p:nvSpPr>
          <p:spPr>
            <a:xfrm>
              <a:off x="3645166" y="3463657"/>
              <a:ext cx="1370758" cy="414658"/>
            </a:xfrm>
            <a:prstGeom prst="rect">
              <a:avLst/>
            </a:prstGeom>
            <a:ln>
              <a:noFill/>
            </a:ln>
          </p:spPr>
          <p:txBody>
            <a:bodyPr>
              <a:noAutofit/>
            </a:bodyPr>
            <a:lstStyle/>
            <a:p>
              <a:pPr algn="ctr"/>
              <a:endParaRPr lang="ja-JP" altLang="en-US" sz="1050" dirty="0">
                <a:latin typeface="MS PGothic" charset="-128"/>
                <a:ea typeface="MS PGothic" charset="-128"/>
                <a:cs typeface="MS PGothic" charset="-128"/>
              </a:endParaRPr>
            </a:p>
          </p:txBody>
        </p:sp>
        <p:grpSp>
          <p:nvGrpSpPr>
            <p:cNvPr id="10" name="Group 230"/>
            <p:cNvGrpSpPr>
              <a:grpSpLocks noChangeAspect="1"/>
            </p:cNvGrpSpPr>
            <p:nvPr/>
          </p:nvGrpSpPr>
          <p:grpSpPr>
            <a:xfrm>
              <a:off x="4158225" y="2445134"/>
              <a:ext cx="358825" cy="451713"/>
              <a:chOff x="3346450" y="2720976"/>
              <a:chExt cx="447675" cy="563563"/>
            </a:xfrm>
            <a:solidFill>
              <a:schemeClr val="accent4"/>
            </a:solidFill>
          </p:grpSpPr>
          <p:sp>
            <p:nvSpPr>
              <p:cNvPr id="11" name="Freeform 14"/>
              <p:cNvSpPr>
                <a:spLocks/>
              </p:cNvSpPr>
              <p:nvPr/>
            </p:nvSpPr>
            <p:spPr bwMode="auto">
              <a:xfrm>
                <a:off x="3379788" y="2876551"/>
                <a:ext cx="285750" cy="354013"/>
              </a:xfrm>
              <a:custGeom>
                <a:avLst/>
                <a:gdLst>
                  <a:gd name="T0" fmla="*/ 1072 w 1085"/>
                  <a:gd name="T1" fmla="*/ 267 h 1335"/>
                  <a:gd name="T2" fmla="*/ 1019 w 1085"/>
                  <a:gd name="T3" fmla="*/ 134 h 1335"/>
                  <a:gd name="T4" fmla="*/ 932 w 1085"/>
                  <a:gd name="T5" fmla="*/ 44 h 1335"/>
                  <a:gd name="T6" fmla="*/ 840 w 1085"/>
                  <a:gd name="T7" fmla="*/ 7 h 1335"/>
                  <a:gd name="T8" fmla="*/ 725 w 1085"/>
                  <a:gd name="T9" fmla="*/ 4 h 1335"/>
                  <a:gd name="T10" fmla="*/ 629 w 1085"/>
                  <a:gd name="T11" fmla="*/ 41 h 1335"/>
                  <a:gd name="T12" fmla="*/ 547 w 1085"/>
                  <a:gd name="T13" fmla="*/ 114 h 1335"/>
                  <a:gd name="T14" fmla="*/ 462 w 1085"/>
                  <a:gd name="T15" fmla="*/ 238 h 1335"/>
                  <a:gd name="T16" fmla="*/ 328 w 1085"/>
                  <a:gd name="T17" fmla="*/ 510 h 1335"/>
                  <a:gd name="T18" fmla="*/ 212 w 1085"/>
                  <a:gd name="T19" fmla="*/ 743 h 1335"/>
                  <a:gd name="T20" fmla="*/ 45 w 1085"/>
                  <a:gd name="T21" fmla="*/ 958 h 1335"/>
                  <a:gd name="T22" fmla="*/ 51 w 1085"/>
                  <a:gd name="T23" fmla="*/ 1101 h 1335"/>
                  <a:gd name="T24" fmla="*/ 215 w 1085"/>
                  <a:gd name="T25" fmla="*/ 966 h 1335"/>
                  <a:gd name="T26" fmla="*/ 362 w 1085"/>
                  <a:gd name="T27" fmla="*/ 752 h 1335"/>
                  <a:gd name="T28" fmla="*/ 449 w 1085"/>
                  <a:gd name="T29" fmla="*/ 565 h 1335"/>
                  <a:gd name="T30" fmla="*/ 592 w 1085"/>
                  <a:gd name="T31" fmla="*/ 281 h 1335"/>
                  <a:gd name="T32" fmla="*/ 667 w 1085"/>
                  <a:gd name="T33" fmla="*/ 183 h 1335"/>
                  <a:gd name="T34" fmla="*/ 724 w 1085"/>
                  <a:gd name="T35" fmla="*/ 145 h 1335"/>
                  <a:gd name="T36" fmla="*/ 787 w 1085"/>
                  <a:gd name="T37" fmla="*/ 135 h 1335"/>
                  <a:gd name="T38" fmla="*/ 842 w 1085"/>
                  <a:gd name="T39" fmla="*/ 147 h 1335"/>
                  <a:gd name="T40" fmla="*/ 897 w 1085"/>
                  <a:gd name="T41" fmla="*/ 191 h 1335"/>
                  <a:gd name="T42" fmla="*/ 935 w 1085"/>
                  <a:gd name="T43" fmla="*/ 268 h 1335"/>
                  <a:gd name="T44" fmla="*/ 951 w 1085"/>
                  <a:gd name="T45" fmla="*/ 371 h 1335"/>
                  <a:gd name="T46" fmla="*/ 949 w 1085"/>
                  <a:gd name="T47" fmla="*/ 458 h 1335"/>
                  <a:gd name="T48" fmla="*/ 928 w 1085"/>
                  <a:gd name="T49" fmla="*/ 568 h 1335"/>
                  <a:gd name="T50" fmla="*/ 886 w 1085"/>
                  <a:gd name="T51" fmla="*/ 678 h 1335"/>
                  <a:gd name="T52" fmla="*/ 825 w 1085"/>
                  <a:gd name="T53" fmla="*/ 781 h 1335"/>
                  <a:gd name="T54" fmla="*/ 744 w 1085"/>
                  <a:gd name="T55" fmla="*/ 874 h 1335"/>
                  <a:gd name="T56" fmla="*/ 643 w 1085"/>
                  <a:gd name="T57" fmla="*/ 951 h 1335"/>
                  <a:gd name="T58" fmla="*/ 623 w 1085"/>
                  <a:gd name="T59" fmla="*/ 919 h 1335"/>
                  <a:gd name="T60" fmla="*/ 749 w 1085"/>
                  <a:gd name="T61" fmla="*/ 731 h 1335"/>
                  <a:gd name="T62" fmla="*/ 820 w 1085"/>
                  <a:gd name="T63" fmla="*/ 569 h 1335"/>
                  <a:gd name="T64" fmla="*/ 847 w 1085"/>
                  <a:gd name="T65" fmla="*/ 441 h 1335"/>
                  <a:gd name="T66" fmla="*/ 843 w 1085"/>
                  <a:gd name="T67" fmla="*/ 359 h 1335"/>
                  <a:gd name="T68" fmla="*/ 807 w 1085"/>
                  <a:gd name="T69" fmla="*/ 312 h 1335"/>
                  <a:gd name="T70" fmla="*/ 747 w 1085"/>
                  <a:gd name="T71" fmla="*/ 306 h 1335"/>
                  <a:gd name="T72" fmla="*/ 684 w 1085"/>
                  <a:gd name="T73" fmla="*/ 342 h 1335"/>
                  <a:gd name="T74" fmla="*/ 644 w 1085"/>
                  <a:gd name="T75" fmla="*/ 401 h 1335"/>
                  <a:gd name="T76" fmla="*/ 599 w 1085"/>
                  <a:gd name="T77" fmla="*/ 553 h 1335"/>
                  <a:gd name="T78" fmla="*/ 500 w 1085"/>
                  <a:gd name="T79" fmla="*/ 814 h 1335"/>
                  <a:gd name="T80" fmla="*/ 415 w 1085"/>
                  <a:gd name="T81" fmla="*/ 958 h 1335"/>
                  <a:gd name="T82" fmla="*/ 321 w 1085"/>
                  <a:gd name="T83" fmla="*/ 1074 h 1335"/>
                  <a:gd name="T84" fmla="*/ 203 w 1085"/>
                  <a:gd name="T85" fmla="*/ 1190 h 1335"/>
                  <a:gd name="T86" fmla="*/ 194 w 1085"/>
                  <a:gd name="T87" fmla="*/ 1288 h 1335"/>
                  <a:gd name="T88" fmla="*/ 339 w 1085"/>
                  <a:gd name="T89" fmla="*/ 1267 h 1335"/>
                  <a:gd name="T90" fmla="*/ 554 w 1085"/>
                  <a:gd name="T91" fmla="*/ 1142 h 1335"/>
                  <a:gd name="T92" fmla="*/ 686 w 1085"/>
                  <a:gd name="T93" fmla="*/ 1082 h 1335"/>
                  <a:gd name="T94" fmla="*/ 821 w 1085"/>
                  <a:gd name="T95" fmla="*/ 988 h 1335"/>
                  <a:gd name="T96" fmla="*/ 927 w 1085"/>
                  <a:gd name="T97" fmla="*/ 873 h 1335"/>
                  <a:gd name="T98" fmla="*/ 1004 w 1085"/>
                  <a:gd name="T99" fmla="*/ 744 h 1335"/>
                  <a:gd name="T100" fmla="*/ 1055 w 1085"/>
                  <a:gd name="T101" fmla="*/ 607 h 1335"/>
                  <a:gd name="T102" fmla="*/ 1081 w 1085"/>
                  <a:gd name="T103" fmla="*/ 471 h 1335"/>
                  <a:gd name="T104" fmla="*/ 1085 w 1085"/>
                  <a:gd name="T105" fmla="*/ 366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5" h="1335">
                    <a:moveTo>
                      <a:pt x="1085" y="366"/>
                    </a:moveTo>
                    <a:lnTo>
                      <a:pt x="1085" y="366"/>
                    </a:lnTo>
                    <a:lnTo>
                      <a:pt x="1082" y="332"/>
                    </a:lnTo>
                    <a:lnTo>
                      <a:pt x="1078" y="299"/>
                    </a:lnTo>
                    <a:lnTo>
                      <a:pt x="1072" y="267"/>
                    </a:lnTo>
                    <a:lnTo>
                      <a:pt x="1065" y="238"/>
                    </a:lnTo>
                    <a:lnTo>
                      <a:pt x="1055" y="210"/>
                    </a:lnTo>
                    <a:lnTo>
                      <a:pt x="1045" y="183"/>
                    </a:lnTo>
                    <a:lnTo>
                      <a:pt x="1033" y="157"/>
                    </a:lnTo>
                    <a:lnTo>
                      <a:pt x="1019" y="134"/>
                    </a:lnTo>
                    <a:lnTo>
                      <a:pt x="1005" y="112"/>
                    </a:lnTo>
                    <a:lnTo>
                      <a:pt x="989" y="92"/>
                    </a:lnTo>
                    <a:lnTo>
                      <a:pt x="971" y="74"/>
                    </a:lnTo>
                    <a:lnTo>
                      <a:pt x="952" y="58"/>
                    </a:lnTo>
                    <a:lnTo>
                      <a:pt x="932" y="44"/>
                    </a:lnTo>
                    <a:lnTo>
                      <a:pt x="911" y="32"/>
                    </a:lnTo>
                    <a:lnTo>
                      <a:pt x="888" y="21"/>
                    </a:lnTo>
                    <a:lnTo>
                      <a:pt x="864" y="14"/>
                    </a:lnTo>
                    <a:lnTo>
                      <a:pt x="864" y="14"/>
                    </a:lnTo>
                    <a:lnTo>
                      <a:pt x="840" y="7"/>
                    </a:lnTo>
                    <a:lnTo>
                      <a:pt x="815" y="4"/>
                    </a:lnTo>
                    <a:lnTo>
                      <a:pt x="791" y="1"/>
                    </a:lnTo>
                    <a:lnTo>
                      <a:pt x="768" y="0"/>
                    </a:lnTo>
                    <a:lnTo>
                      <a:pt x="746" y="1"/>
                    </a:lnTo>
                    <a:lnTo>
                      <a:pt x="725" y="4"/>
                    </a:lnTo>
                    <a:lnTo>
                      <a:pt x="705" y="9"/>
                    </a:lnTo>
                    <a:lnTo>
                      <a:pt x="685" y="14"/>
                    </a:lnTo>
                    <a:lnTo>
                      <a:pt x="665" y="21"/>
                    </a:lnTo>
                    <a:lnTo>
                      <a:pt x="648" y="31"/>
                    </a:lnTo>
                    <a:lnTo>
                      <a:pt x="629" y="41"/>
                    </a:lnTo>
                    <a:lnTo>
                      <a:pt x="613" y="53"/>
                    </a:lnTo>
                    <a:lnTo>
                      <a:pt x="595" y="66"/>
                    </a:lnTo>
                    <a:lnTo>
                      <a:pt x="579" y="81"/>
                    </a:lnTo>
                    <a:lnTo>
                      <a:pt x="564" y="96"/>
                    </a:lnTo>
                    <a:lnTo>
                      <a:pt x="547" y="114"/>
                    </a:lnTo>
                    <a:lnTo>
                      <a:pt x="533" y="131"/>
                    </a:lnTo>
                    <a:lnTo>
                      <a:pt x="518" y="150"/>
                    </a:lnTo>
                    <a:lnTo>
                      <a:pt x="504" y="171"/>
                    </a:lnTo>
                    <a:lnTo>
                      <a:pt x="490" y="192"/>
                    </a:lnTo>
                    <a:lnTo>
                      <a:pt x="462" y="238"/>
                    </a:lnTo>
                    <a:lnTo>
                      <a:pt x="435" y="287"/>
                    </a:lnTo>
                    <a:lnTo>
                      <a:pt x="408" y="339"/>
                    </a:lnTo>
                    <a:lnTo>
                      <a:pt x="382" y="394"/>
                    </a:lnTo>
                    <a:lnTo>
                      <a:pt x="328" y="510"/>
                    </a:lnTo>
                    <a:lnTo>
                      <a:pt x="328" y="510"/>
                    </a:lnTo>
                    <a:lnTo>
                      <a:pt x="292" y="589"/>
                    </a:lnTo>
                    <a:lnTo>
                      <a:pt x="252" y="674"/>
                    </a:lnTo>
                    <a:lnTo>
                      <a:pt x="252" y="674"/>
                    </a:lnTo>
                    <a:lnTo>
                      <a:pt x="235" y="706"/>
                    </a:lnTo>
                    <a:lnTo>
                      <a:pt x="212" y="743"/>
                    </a:lnTo>
                    <a:lnTo>
                      <a:pt x="187" y="782"/>
                    </a:lnTo>
                    <a:lnTo>
                      <a:pt x="157" y="823"/>
                    </a:lnTo>
                    <a:lnTo>
                      <a:pt x="123" y="867"/>
                    </a:lnTo>
                    <a:lnTo>
                      <a:pt x="86" y="911"/>
                    </a:lnTo>
                    <a:lnTo>
                      <a:pt x="45" y="958"/>
                    </a:lnTo>
                    <a:lnTo>
                      <a:pt x="0" y="1006"/>
                    </a:lnTo>
                    <a:lnTo>
                      <a:pt x="0" y="1006"/>
                    </a:lnTo>
                    <a:lnTo>
                      <a:pt x="17" y="1039"/>
                    </a:lnTo>
                    <a:lnTo>
                      <a:pt x="33" y="1069"/>
                    </a:lnTo>
                    <a:lnTo>
                      <a:pt x="51" y="1101"/>
                    </a:lnTo>
                    <a:lnTo>
                      <a:pt x="68" y="1130"/>
                    </a:lnTo>
                    <a:lnTo>
                      <a:pt x="68" y="1130"/>
                    </a:lnTo>
                    <a:lnTo>
                      <a:pt x="121" y="1074"/>
                    </a:lnTo>
                    <a:lnTo>
                      <a:pt x="170" y="1019"/>
                    </a:lnTo>
                    <a:lnTo>
                      <a:pt x="215" y="966"/>
                    </a:lnTo>
                    <a:lnTo>
                      <a:pt x="256" y="915"/>
                    </a:lnTo>
                    <a:lnTo>
                      <a:pt x="291" y="866"/>
                    </a:lnTo>
                    <a:lnTo>
                      <a:pt x="324" y="818"/>
                    </a:lnTo>
                    <a:lnTo>
                      <a:pt x="350" y="773"/>
                    </a:lnTo>
                    <a:lnTo>
                      <a:pt x="362" y="752"/>
                    </a:lnTo>
                    <a:lnTo>
                      <a:pt x="373" y="731"/>
                    </a:lnTo>
                    <a:lnTo>
                      <a:pt x="373" y="731"/>
                    </a:lnTo>
                    <a:lnTo>
                      <a:pt x="412" y="647"/>
                    </a:lnTo>
                    <a:lnTo>
                      <a:pt x="449" y="565"/>
                    </a:lnTo>
                    <a:lnTo>
                      <a:pt x="449" y="565"/>
                    </a:lnTo>
                    <a:lnTo>
                      <a:pt x="500" y="455"/>
                    </a:lnTo>
                    <a:lnTo>
                      <a:pt x="525" y="405"/>
                    </a:lnTo>
                    <a:lnTo>
                      <a:pt x="547" y="360"/>
                    </a:lnTo>
                    <a:lnTo>
                      <a:pt x="569" y="319"/>
                    </a:lnTo>
                    <a:lnTo>
                      <a:pt x="592" y="281"/>
                    </a:lnTo>
                    <a:lnTo>
                      <a:pt x="613" y="247"/>
                    </a:lnTo>
                    <a:lnTo>
                      <a:pt x="634" y="219"/>
                    </a:lnTo>
                    <a:lnTo>
                      <a:pt x="644" y="206"/>
                    </a:lnTo>
                    <a:lnTo>
                      <a:pt x="656" y="195"/>
                    </a:lnTo>
                    <a:lnTo>
                      <a:pt x="667" y="183"/>
                    </a:lnTo>
                    <a:lnTo>
                      <a:pt x="677" y="174"/>
                    </a:lnTo>
                    <a:lnTo>
                      <a:pt x="689" y="165"/>
                    </a:lnTo>
                    <a:lnTo>
                      <a:pt x="701" y="157"/>
                    </a:lnTo>
                    <a:lnTo>
                      <a:pt x="711" y="151"/>
                    </a:lnTo>
                    <a:lnTo>
                      <a:pt x="724" y="145"/>
                    </a:lnTo>
                    <a:lnTo>
                      <a:pt x="736" y="142"/>
                    </a:lnTo>
                    <a:lnTo>
                      <a:pt x="747" y="138"/>
                    </a:lnTo>
                    <a:lnTo>
                      <a:pt x="760" y="136"/>
                    </a:lnTo>
                    <a:lnTo>
                      <a:pt x="773" y="135"/>
                    </a:lnTo>
                    <a:lnTo>
                      <a:pt x="787" y="135"/>
                    </a:lnTo>
                    <a:lnTo>
                      <a:pt x="800" y="136"/>
                    </a:lnTo>
                    <a:lnTo>
                      <a:pt x="814" y="138"/>
                    </a:lnTo>
                    <a:lnTo>
                      <a:pt x="829" y="142"/>
                    </a:lnTo>
                    <a:lnTo>
                      <a:pt x="829" y="142"/>
                    </a:lnTo>
                    <a:lnTo>
                      <a:pt x="842" y="147"/>
                    </a:lnTo>
                    <a:lnTo>
                      <a:pt x="854" y="153"/>
                    </a:lnTo>
                    <a:lnTo>
                      <a:pt x="866" y="161"/>
                    </a:lnTo>
                    <a:lnTo>
                      <a:pt x="877" y="169"/>
                    </a:lnTo>
                    <a:lnTo>
                      <a:pt x="887" y="179"/>
                    </a:lnTo>
                    <a:lnTo>
                      <a:pt x="897" y="191"/>
                    </a:lnTo>
                    <a:lnTo>
                      <a:pt x="905" y="204"/>
                    </a:lnTo>
                    <a:lnTo>
                      <a:pt x="914" y="218"/>
                    </a:lnTo>
                    <a:lnTo>
                      <a:pt x="922" y="234"/>
                    </a:lnTo>
                    <a:lnTo>
                      <a:pt x="929" y="251"/>
                    </a:lnTo>
                    <a:lnTo>
                      <a:pt x="935" y="268"/>
                    </a:lnTo>
                    <a:lnTo>
                      <a:pt x="939" y="287"/>
                    </a:lnTo>
                    <a:lnTo>
                      <a:pt x="944" y="307"/>
                    </a:lnTo>
                    <a:lnTo>
                      <a:pt x="946" y="328"/>
                    </a:lnTo>
                    <a:lnTo>
                      <a:pt x="950" y="349"/>
                    </a:lnTo>
                    <a:lnTo>
                      <a:pt x="951" y="371"/>
                    </a:lnTo>
                    <a:lnTo>
                      <a:pt x="951" y="371"/>
                    </a:lnTo>
                    <a:lnTo>
                      <a:pt x="951" y="393"/>
                    </a:lnTo>
                    <a:lnTo>
                      <a:pt x="951" y="415"/>
                    </a:lnTo>
                    <a:lnTo>
                      <a:pt x="950" y="436"/>
                    </a:lnTo>
                    <a:lnTo>
                      <a:pt x="949" y="458"/>
                    </a:lnTo>
                    <a:lnTo>
                      <a:pt x="946" y="480"/>
                    </a:lnTo>
                    <a:lnTo>
                      <a:pt x="943" y="501"/>
                    </a:lnTo>
                    <a:lnTo>
                      <a:pt x="938" y="524"/>
                    </a:lnTo>
                    <a:lnTo>
                      <a:pt x="934" y="546"/>
                    </a:lnTo>
                    <a:lnTo>
                      <a:pt x="928" y="568"/>
                    </a:lnTo>
                    <a:lnTo>
                      <a:pt x="921" y="590"/>
                    </a:lnTo>
                    <a:lnTo>
                      <a:pt x="914" y="613"/>
                    </a:lnTo>
                    <a:lnTo>
                      <a:pt x="904" y="635"/>
                    </a:lnTo>
                    <a:lnTo>
                      <a:pt x="896" y="656"/>
                    </a:lnTo>
                    <a:lnTo>
                      <a:pt x="886" y="678"/>
                    </a:lnTo>
                    <a:lnTo>
                      <a:pt x="875" y="699"/>
                    </a:lnTo>
                    <a:lnTo>
                      <a:pt x="863" y="720"/>
                    </a:lnTo>
                    <a:lnTo>
                      <a:pt x="852" y="741"/>
                    </a:lnTo>
                    <a:lnTo>
                      <a:pt x="839" y="761"/>
                    </a:lnTo>
                    <a:lnTo>
                      <a:pt x="825" y="781"/>
                    </a:lnTo>
                    <a:lnTo>
                      <a:pt x="809" y="801"/>
                    </a:lnTo>
                    <a:lnTo>
                      <a:pt x="794" y="820"/>
                    </a:lnTo>
                    <a:lnTo>
                      <a:pt x="778" y="839"/>
                    </a:lnTo>
                    <a:lnTo>
                      <a:pt x="761" y="857"/>
                    </a:lnTo>
                    <a:lnTo>
                      <a:pt x="744" y="874"/>
                    </a:lnTo>
                    <a:lnTo>
                      <a:pt x="725" y="891"/>
                    </a:lnTo>
                    <a:lnTo>
                      <a:pt x="705" y="908"/>
                    </a:lnTo>
                    <a:lnTo>
                      <a:pt x="685" y="923"/>
                    </a:lnTo>
                    <a:lnTo>
                      <a:pt x="664" y="937"/>
                    </a:lnTo>
                    <a:lnTo>
                      <a:pt x="643" y="951"/>
                    </a:lnTo>
                    <a:lnTo>
                      <a:pt x="620" y="964"/>
                    </a:lnTo>
                    <a:lnTo>
                      <a:pt x="596" y="977"/>
                    </a:lnTo>
                    <a:lnTo>
                      <a:pt x="573" y="987"/>
                    </a:lnTo>
                    <a:lnTo>
                      <a:pt x="573" y="987"/>
                    </a:lnTo>
                    <a:lnTo>
                      <a:pt x="623" y="919"/>
                    </a:lnTo>
                    <a:lnTo>
                      <a:pt x="670" y="855"/>
                    </a:lnTo>
                    <a:lnTo>
                      <a:pt x="691" y="823"/>
                    </a:lnTo>
                    <a:lnTo>
                      <a:pt x="712" y="793"/>
                    </a:lnTo>
                    <a:lnTo>
                      <a:pt x="731" y="763"/>
                    </a:lnTo>
                    <a:lnTo>
                      <a:pt x="749" y="731"/>
                    </a:lnTo>
                    <a:lnTo>
                      <a:pt x="766" y="700"/>
                    </a:lnTo>
                    <a:lnTo>
                      <a:pt x="781" y="669"/>
                    </a:lnTo>
                    <a:lnTo>
                      <a:pt x="795" y="636"/>
                    </a:lnTo>
                    <a:lnTo>
                      <a:pt x="808" y="603"/>
                    </a:lnTo>
                    <a:lnTo>
                      <a:pt x="820" y="569"/>
                    </a:lnTo>
                    <a:lnTo>
                      <a:pt x="829" y="533"/>
                    </a:lnTo>
                    <a:lnTo>
                      <a:pt x="838" y="497"/>
                    </a:lnTo>
                    <a:lnTo>
                      <a:pt x="845" y="457"/>
                    </a:lnTo>
                    <a:lnTo>
                      <a:pt x="845" y="457"/>
                    </a:lnTo>
                    <a:lnTo>
                      <a:pt x="847" y="441"/>
                    </a:lnTo>
                    <a:lnTo>
                      <a:pt x="849" y="419"/>
                    </a:lnTo>
                    <a:lnTo>
                      <a:pt x="849" y="396"/>
                    </a:lnTo>
                    <a:lnTo>
                      <a:pt x="848" y="383"/>
                    </a:lnTo>
                    <a:lnTo>
                      <a:pt x="847" y="371"/>
                    </a:lnTo>
                    <a:lnTo>
                      <a:pt x="843" y="359"/>
                    </a:lnTo>
                    <a:lnTo>
                      <a:pt x="840" y="348"/>
                    </a:lnTo>
                    <a:lnTo>
                      <a:pt x="834" y="338"/>
                    </a:lnTo>
                    <a:lnTo>
                      <a:pt x="827" y="327"/>
                    </a:lnTo>
                    <a:lnTo>
                      <a:pt x="818" y="319"/>
                    </a:lnTo>
                    <a:lnTo>
                      <a:pt x="807" y="312"/>
                    </a:lnTo>
                    <a:lnTo>
                      <a:pt x="794" y="307"/>
                    </a:lnTo>
                    <a:lnTo>
                      <a:pt x="779" y="305"/>
                    </a:lnTo>
                    <a:lnTo>
                      <a:pt x="779" y="305"/>
                    </a:lnTo>
                    <a:lnTo>
                      <a:pt x="763" y="304"/>
                    </a:lnTo>
                    <a:lnTo>
                      <a:pt x="747" y="306"/>
                    </a:lnTo>
                    <a:lnTo>
                      <a:pt x="733" y="309"/>
                    </a:lnTo>
                    <a:lnTo>
                      <a:pt x="719" y="315"/>
                    </a:lnTo>
                    <a:lnTo>
                      <a:pt x="708" y="323"/>
                    </a:lnTo>
                    <a:lnTo>
                      <a:pt x="696" y="333"/>
                    </a:lnTo>
                    <a:lnTo>
                      <a:pt x="684" y="342"/>
                    </a:lnTo>
                    <a:lnTo>
                      <a:pt x="675" y="354"/>
                    </a:lnTo>
                    <a:lnTo>
                      <a:pt x="665" y="366"/>
                    </a:lnTo>
                    <a:lnTo>
                      <a:pt x="658" y="377"/>
                    </a:lnTo>
                    <a:lnTo>
                      <a:pt x="650" y="389"/>
                    </a:lnTo>
                    <a:lnTo>
                      <a:pt x="644" y="401"/>
                    </a:lnTo>
                    <a:lnTo>
                      <a:pt x="635" y="422"/>
                    </a:lnTo>
                    <a:lnTo>
                      <a:pt x="630" y="438"/>
                    </a:lnTo>
                    <a:lnTo>
                      <a:pt x="630" y="438"/>
                    </a:lnTo>
                    <a:lnTo>
                      <a:pt x="615" y="497"/>
                    </a:lnTo>
                    <a:lnTo>
                      <a:pt x="599" y="553"/>
                    </a:lnTo>
                    <a:lnTo>
                      <a:pt x="582" y="608"/>
                    </a:lnTo>
                    <a:lnTo>
                      <a:pt x="564" y="662"/>
                    </a:lnTo>
                    <a:lnTo>
                      <a:pt x="545" y="713"/>
                    </a:lnTo>
                    <a:lnTo>
                      <a:pt x="524" y="764"/>
                    </a:lnTo>
                    <a:lnTo>
                      <a:pt x="500" y="814"/>
                    </a:lnTo>
                    <a:lnTo>
                      <a:pt x="475" y="862"/>
                    </a:lnTo>
                    <a:lnTo>
                      <a:pt x="461" y="887"/>
                    </a:lnTo>
                    <a:lnTo>
                      <a:pt x="446" y="910"/>
                    </a:lnTo>
                    <a:lnTo>
                      <a:pt x="431" y="933"/>
                    </a:lnTo>
                    <a:lnTo>
                      <a:pt x="415" y="958"/>
                    </a:lnTo>
                    <a:lnTo>
                      <a:pt x="398" y="981"/>
                    </a:lnTo>
                    <a:lnTo>
                      <a:pt x="381" y="1005"/>
                    </a:lnTo>
                    <a:lnTo>
                      <a:pt x="362" y="1027"/>
                    </a:lnTo>
                    <a:lnTo>
                      <a:pt x="342" y="1051"/>
                    </a:lnTo>
                    <a:lnTo>
                      <a:pt x="321" y="1074"/>
                    </a:lnTo>
                    <a:lnTo>
                      <a:pt x="300" y="1097"/>
                    </a:lnTo>
                    <a:lnTo>
                      <a:pt x="278" y="1121"/>
                    </a:lnTo>
                    <a:lnTo>
                      <a:pt x="253" y="1143"/>
                    </a:lnTo>
                    <a:lnTo>
                      <a:pt x="229" y="1166"/>
                    </a:lnTo>
                    <a:lnTo>
                      <a:pt x="203" y="1190"/>
                    </a:lnTo>
                    <a:lnTo>
                      <a:pt x="176" y="1213"/>
                    </a:lnTo>
                    <a:lnTo>
                      <a:pt x="147" y="1237"/>
                    </a:lnTo>
                    <a:lnTo>
                      <a:pt x="147" y="1237"/>
                    </a:lnTo>
                    <a:lnTo>
                      <a:pt x="170" y="1262"/>
                    </a:lnTo>
                    <a:lnTo>
                      <a:pt x="194" y="1288"/>
                    </a:lnTo>
                    <a:lnTo>
                      <a:pt x="218" y="1312"/>
                    </a:lnTo>
                    <a:lnTo>
                      <a:pt x="243" y="1335"/>
                    </a:lnTo>
                    <a:lnTo>
                      <a:pt x="243" y="1335"/>
                    </a:lnTo>
                    <a:lnTo>
                      <a:pt x="292" y="1300"/>
                    </a:lnTo>
                    <a:lnTo>
                      <a:pt x="339" y="1267"/>
                    </a:lnTo>
                    <a:lnTo>
                      <a:pt x="386" y="1237"/>
                    </a:lnTo>
                    <a:lnTo>
                      <a:pt x="430" y="1209"/>
                    </a:lnTo>
                    <a:lnTo>
                      <a:pt x="473" y="1183"/>
                    </a:lnTo>
                    <a:lnTo>
                      <a:pt x="514" y="1161"/>
                    </a:lnTo>
                    <a:lnTo>
                      <a:pt x="554" y="1142"/>
                    </a:lnTo>
                    <a:lnTo>
                      <a:pt x="592" y="1125"/>
                    </a:lnTo>
                    <a:lnTo>
                      <a:pt x="592" y="1125"/>
                    </a:lnTo>
                    <a:lnTo>
                      <a:pt x="624" y="1113"/>
                    </a:lnTo>
                    <a:lnTo>
                      <a:pt x="656" y="1099"/>
                    </a:lnTo>
                    <a:lnTo>
                      <a:pt x="686" y="1082"/>
                    </a:lnTo>
                    <a:lnTo>
                      <a:pt x="716" y="1066"/>
                    </a:lnTo>
                    <a:lnTo>
                      <a:pt x="744" y="1047"/>
                    </a:lnTo>
                    <a:lnTo>
                      <a:pt x="771" y="1028"/>
                    </a:lnTo>
                    <a:lnTo>
                      <a:pt x="797" y="1008"/>
                    </a:lnTo>
                    <a:lnTo>
                      <a:pt x="821" y="988"/>
                    </a:lnTo>
                    <a:lnTo>
                      <a:pt x="845" y="966"/>
                    </a:lnTo>
                    <a:lnTo>
                      <a:pt x="867" y="944"/>
                    </a:lnTo>
                    <a:lnTo>
                      <a:pt x="888" y="921"/>
                    </a:lnTo>
                    <a:lnTo>
                      <a:pt x="908" y="897"/>
                    </a:lnTo>
                    <a:lnTo>
                      <a:pt x="927" y="873"/>
                    </a:lnTo>
                    <a:lnTo>
                      <a:pt x="944" y="848"/>
                    </a:lnTo>
                    <a:lnTo>
                      <a:pt x="960" y="822"/>
                    </a:lnTo>
                    <a:lnTo>
                      <a:pt x="977" y="796"/>
                    </a:lnTo>
                    <a:lnTo>
                      <a:pt x="991" y="771"/>
                    </a:lnTo>
                    <a:lnTo>
                      <a:pt x="1004" y="744"/>
                    </a:lnTo>
                    <a:lnTo>
                      <a:pt x="1017" y="717"/>
                    </a:lnTo>
                    <a:lnTo>
                      <a:pt x="1028" y="690"/>
                    </a:lnTo>
                    <a:lnTo>
                      <a:pt x="1038" y="662"/>
                    </a:lnTo>
                    <a:lnTo>
                      <a:pt x="1047" y="635"/>
                    </a:lnTo>
                    <a:lnTo>
                      <a:pt x="1055" y="607"/>
                    </a:lnTo>
                    <a:lnTo>
                      <a:pt x="1062" y="580"/>
                    </a:lnTo>
                    <a:lnTo>
                      <a:pt x="1069" y="552"/>
                    </a:lnTo>
                    <a:lnTo>
                      <a:pt x="1074" y="525"/>
                    </a:lnTo>
                    <a:lnTo>
                      <a:pt x="1078" y="498"/>
                    </a:lnTo>
                    <a:lnTo>
                      <a:pt x="1081" y="471"/>
                    </a:lnTo>
                    <a:lnTo>
                      <a:pt x="1083" y="444"/>
                    </a:lnTo>
                    <a:lnTo>
                      <a:pt x="1085" y="417"/>
                    </a:lnTo>
                    <a:lnTo>
                      <a:pt x="1085" y="391"/>
                    </a:lnTo>
                    <a:lnTo>
                      <a:pt x="1085" y="366"/>
                    </a:lnTo>
                    <a:lnTo>
                      <a:pt x="1085" y="3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12" name="Freeform 15"/>
              <p:cNvSpPr>
                <a:spLocks/>
              </p:cNvSpPr>
              <p:nvPr/>
            </p:nvSpPr>
            <p:spPr bwMode="auto">
              <a:xfrm>
                <a:off x="3346450" y="2720976"/>
                <a:ext cx="447675" cy="563563"/>
              </a:xfrm>
              <a:custGeom>
                <a:avLst/>
                <a:gdLst>
                  <a:gd name="T0" fmla="*/ 842 w 1692"/>
                  <a:gd name="T1" fmla="*/ 2095 h 2130"/>
                  <a:gd name="T2" fmla="*/ 794 w 1692"/>
                  <a:gd name="T3" fmla="*/ 2124 h 2130"/>
                  <a:gd name="T4" fmla="*/ 873 w 1692"/>
                  <a:gd name="T5" fmla="*/ 2130 h 2130"/>
                  <a:gd name="T6" fmla="*/ 1022 w 1692"/>
                  <a:gd name="T7" fmla="*/ 2113 h 2130"/>
                  <a:gd name="T8" fmla="*/ 1163 w 1692"/>
                  <a:gd name="T9" fmla="*/ 2067 h 2130"/>
                  <a:gd name="T10" fmla="*/ 1294 w 1692"/>
                  <a:gd name="T11" fmla="*/ 1993 h 2130"/>
                  <a:gd name="T12" fmla="*/ 1412 w 1692"/>
                  <a:gd name="T13" fmla="*/ 1894 h 2130"/>
                  <a:gd name="T14" fmla="*/ 1466 w 1692"/>
                  <a:gd name="T15" fmla="*/ 1821 h 2130"/>
                  <a:gd name="T16" fmla="*/ 1529 w 1692"/>
                  <a:gd name="T17" fmla="*/ 1715 h 2130"/>
                  <a:gd name="T18" fmla="*/ 1582 w 1692"/>
                  <a:gd name="T19" fmla="*/ 1604 h 2130"/>
                  <a:gd name="T20" fmla="*/ 1649 w 1692"/>
                  <a:gd name="T21" fmla="*/ 1398 h 2130"/>
                  <a:gd name="T22" fmla="*/ 1687 w 1692"/>
                  <a:gd name="T23" fmla="*/ 1156 h 2130"/>
                  <a:gd name="T24" fmla="*/ 1691 w 1692"/>
                  <a:gd name="T25" fmla="*/ 977 h 2130"/>
                  <a:gd name="T26" fmla="*/ 1677 w 1692"/>
                  <a:gd name="T27" fmla="*/ 822 h 2130"/>
                  <a:gd name="T28" fmla="*/ 1644 w 1692"/>
                  <a:gd name="T29" fmla="*/ 667 h 2130"/>
                  <a:gd name="T30" fmla="*/ 1594 w 1692"/>
                  <a:gd name="T31" fmla="*/ 518 h 2130"/>
                  <a:gd name="T32" fmla="*/ 1521 w 1692"/>
                  <a:gd name="T33" fmla="*/ 377 h 2130"/>
                  <a:gd name="T34" fmla="*/ 1428 w 1692"/>
                  <a:gd name="T35" fmla="*/ 252 h 2130"/>
                  <a:gd name="T36" fmla="*/ 1310 w 1692"/>
                  <a:gd name="T37" fmla="*/ 145 h 2130"/>
                  <a:gd name="T38" fmla="*/ 1169 w 1692"/>
                  <a:gd name="T39" fmla="*/ 64 h 2130"/>
                  <a:gd name="T40" fmla="*/ 1001 w 1692"/>
                  <a:gd name="T41" fmla="*/ 14 h 2130"/>
                  <a:gd name="T42" fmla="*/ 926 w 1692"/>
                  <a:gd name="T43" fmla="*/ 4 h 2130"/>
                  <a:gd name="T44" fmla="*/ 835 w 1692"/>
                  <a:gd name="T45" fmla="*/ 0 h 2130"/>
                  <a:gd name="T46" fmla="*/ 751 w 1692"/>
                  <a:gd name="T47" fmla="*/ 7 h 2130"/>
                  <a:gd name="T48" fmla="*/ 655 w 1692"/>
                  <a:gd name="T49" fmla="*/ 32 h 2130"/>
                  <a:gd name="T50" fmla="*/ 521 w 1692"/>
                  <a:gd name="T51" fmla="*/ 101 h 2130"/>
                  <a:gd name="T52" fmla="*/ 409 w 1692"/>
                  <a:gd name="T53" fmla="*/ 200 h 2130"/>
                  <a:gd name="T54" fmla="*/ 315 w 1692"/>
                  <a:gd name="T55" fmla="*/ 322 h 2130"/>
                  <a:gd name="T56" fmla="*/ 234 w 1692"/>
                  <a:gd name="T57" fmla="*/ 461 h 2130"/>
                  <a:gd name="T58" fmla="*/ 130 w 1692"/>
                  <a:gd name="T59" fmla="*/ 685 h 2130"/>
                  <a:gd name="T60" fmla="*/ 27 w 1692"/>
                  <a:gd name="T61" fmla="*/ 924 h 2130"/>
                  <a:gd name="T62" fmla="*/ 0 w 1692"/>
                  <a:gd name="T63" fmla="*/ 1039 h 2130"/>
                  <a:gd name="T64" fmla="*/ 7 w 1692"/>
                  <a:gd name="T65" fmla="*/ 1178 h 2130"/>
                  <a:gd name="T66" fmla="*/ 69 w 1692"/>
                  <a:gd name="T67" fmla="*/ 1136 h 2130"/>
                  <a:gd name="T68" fmla="*/ 143 w 1692"/>
                  <a:gd name="T69" fmla="*/ 992 h 2130"/>
                  <a:gd name="T70" fmla="*/ 253 w 1692"/>
                  <a:gd name="T71" fmla="*/ 738 h 2130"/>
                  <a:gd name="T72" fmla="*/ 367 w 1692"/>
                  <a:gd name="T73" fmla="*/ 494 h 2130"/>
                  <a:gd name="T74" fmla="*/ 439 w 1692"/>
                  <a:gd name="T75" fmla="*/ 375 h 2130"/>
                  <a:gd name="T76" fmla="*/ 521 w 1692"/>
                  <a:gd name="T77" fmla="*/ 274 h 2130"/>
                  <a:gd name="T78" fmla="*/ 616 w 1692"/>
                  <a:gd name="T79" fmla="*/ 198 h 2130"/>
                  <a:gd name="T80" fmla="*/ 729 w 1692"/>
                  <a:gd name="T81" fmla="*/ 149 h 2130"/>
                  <a:gd name="T82" fmla="*/ 861 w 1692"/>
                  <a:gd name="T83" fmla="*/ 134 h 2130"/>
                  <a:gd name="T84" fmla="*/ 977 w 1692"/>
                  <a:gd name="T85" fmla="*/ 145 h 2130"/>
                  <a:gd name="T86" fmla="*/ 1117 w 1692"/>
                  <a:gd name="T87" fmla="*/ 189 h 2130"/>
                  <a:gd name="T88" fmla="*/ 1237 w 1692"/>
                  <a:gd name="T89" fmla="*/ 258 h 2130"/>
                  <a:gd name="T90" fmla="*/ 1336 w 1692"/>
                  <a:gd name="T91" fmla="*/ 350 h 2130"/>
                  <a:gd name="T92" fmla="*/ 1415 w 1692"/>
                  <a:gd name="T93" fmla="*/ 459 h 2130"/>
                  <a:gd name="T94" fmla="*/ 1476 w 1692"/>
                  <a:gd name="T95" fmla="*/ 581 h 2130"/>
                  <a:gd name="T96" fmla="*/ 1519 w 1692"/>
                  <a:gd name="T97" fmla="*/ 712 h 2130"/>
                  <a:gd name="T98" fmla="*/ 1546 w 1692"/>
                  <a:gd name="T99" fmla="*/ 847 h 2130"/>
                  <a:gd name="T100" fmla="*/ 1558 w 1692"/>
                  <a:gd name="T101" fmla="*/ 981 h 2130"/>
                  <a:gd name="T102" fmla="*/ 1558 w 1692"/>
                  <a:gd name="T103" fmla="*/ 1110 h 2130"/>
                  <a:gd name="T104" fmla="*/ 1536 w 1692"/>
                  <a:gd name="T105" fmla="*/ 1282 h 2130"/>
                  <a:gd name="T106" fmla="*/ 1494 w 1692"/>
                  <a:gd name="T107" fmla="*/ 1452 h 2130"/>
                  <a:gd name="T108" fmla="*/ 1430 w 1692"/>
                  <a:gd name="T109" fmla="*/ 1612 h 2130"/>
                  <a:gd name="T110" fmla="*/ 1344 w 1692"/>
                  <a:gd name="T111" fmla="*/ 1760 h 2130"/>
                  <a:gd name="T112" fmla="*/ 1238 w 1692"/>
                  <a:gd name="T113" fmla="*/ 1886 h 2130"/>
                  <a:gd name="T114" fmla="*/ 1109 w 1692"/>
                  <a:gd name="T115" fmla="*/ 1988 h 2130"/>
                  <a:gd name="T116" fmla="*/ 958 w 1692"/>
                  <a:gd name="T117" fmla="*/ 2061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 h="2130">
                    <a:moveTo>
                      <a:pt x="917" y="2072"/>
                    </a:moveTo>
                    <a:lnTo>
                      <a:pt x="917" y="2072"/>
                    </a:lnTo>
                    <a:lnTo>
                      <a:pt x="880" y="2083"/>
                    </a:lnTo>
                    <a:lnTo>
                      <a:pt x="842" y="2095"/>
                    </a:lnTo>
                    <a:lnTo>
                      <a:pt x="805" y="2108"/>
                    </a:lnTo>
                    <a:lnTo>
                      <a:pt x="767" y="2120"/>
                    </a:lnTo>
                    <a:lnTo>
                      <a:pt x="767" y="2120"/>
                    </a:lnTo>
                    <a:lnTo>
                      <a:pt x="794" y="2124"/>
                    </a:lnTo>
                    <a:lnTo>
                      <a:pt x="820" y="2126"/>
                    </a:lnTo>
                    <a:lnTo>
                      <a:pt x="847" y="2129"/>
                    </a:lnTo>
                    <a:lnTo>
                      <a:pt x="873" y="2130"/>
                    </a:lnTo>
                    <a:lnTo>
                      <a:pt x="873" y="2130"/>
                    </a:lnTo>
                    <a:lnTo>
                      <a:pt x="911" y="2129"/>
                    </a:lnTo>
                    <a:lnTo>
                      <a:pt x="949" y="2125"/>
                    </a:lnTo>
                    <a:lnTo>
                      <a:pt x="986" y="2120"/>
                    </a:lnTo>
                    <a:lnTo>
                      <a:pt x="1022" y="2113"/>
                    </a:lnTo>
                    <a:lnTo>
                      <a:pt x="1059" y="2104"/>
                    </a:lnTo>
                    <a:lnTo>
                      <a:pt x="1094" y="2093"/>
                    </a:lnTo>
                    <a:lnTo>
                      <a:pt x="1129" y="2081"/>
                    </a:lnTo>
                    <a:lnTo>
                      <a:pt x="1163" y="2067"/>
                    </a:lnTo>
                    <a:lnTo>
                      <a:pt x="1197" y="2051"/>
                    </a:lnTo>
                    <a:lnTo>
                      <a:pt x="1230" y="2034"/>
                    </a:lnTo>
                    <a:lnTo>
                      <a:pt x="1262" y="2014"/>
                    </a:lnTo>
                    <a:lnTo>
                      <a:pt x="1294" y="1993"/>
                    </a:lnTo>
                    <a:lnTo>
                      <a:pt x="1325" y="1971"/>
                    </a:lnTo>
                    <a:lnTo>
                      <a:pt x="1355" y="1947"/>
                    </a:lnTo>
                    <a:lnTo>
                      <a:pt x="1384" y="1921"/>
                    </a:lnTo>
                    <a:lnTo>
                      <a:pt x="1412" y="1894"/>
                    </a:lnTo>
                    <a:lnTo>
                      <a:pt x="1412" y="1894"/>
                    </a:lnTo>
                    <a:lnTo>
                      <a:pt x="1431" y="1871"/>
                    </a:lnTo>
                    <a:lnTo>
                      <a:pt x="1450" y="1846"/>
                    </a:lnTo>
                    <a:lnTo>
                      <a:pt x="1466" y="1821"/>
                    </a:lnTo>
                    <a:lnTo>
                      <a:pt x="1484" y="1795"/>
                    </a:lnTo>
                    <a:lnTo>
                      <a:pt x="1499" y="1769"/>
                    </a:lnTo>
                    <a:lnTo>
                      <a:pt x="1515" y="1742"/>
                    </a:lnTo>
                    <a:lnTo>
                      <a:pt x="1529" y="1715"/>
                    </a:lnTo>
                    <a:lnTo>
                      <a:pt x="1543" y="1688"/>
                    </a:lnTo>
                    <a:lnTo>
                      <a:pt x="1558" y="1660"/>
                    </a:lnTo>
                    <a:lnTo>
                      <a:pt x="1570" y="1632"/>
                    </a:lnTo>
                    <a:lnTo>
                      <a:pt x="1582" y="1604"/>
                    </a:lnTo>
                    <a:lnTo>
                      <a:pt x="1594" y="1575"/>
                    </a:lnTo>
                    <a:lnTo>
                      <a:pt x="1615" y="1516"/>
                    </a:lnTo>
                    <a:lnTo>
                      <a:pt x="1632" y="1458"/>
                    </a:lnTo>
                    <a:lnTo>
                      <a:pt x="1649" y="1398"/>
                    </a:lnTo>
                    <a:lnTo>
                      <a:pt x="1662" y="1337"/>
                    </a:lnTo>
                    <a:lnTo>
                      <a:pt x="1673" y="1276"/>
                    </a:lnTo>
                    <a:lnTo>
                      <a:pt x="1682" y="1215"/>
                    </a:lnTo>
                    <a:lnTo>
                      <a:pt x="1687" y="1156"/>
                    </a:lnTo>
                    <a:lnTo>
                      <a:pt x="1691" y="1095"/>
                    </a:lnTo>
                    <a:lnTo>
                      <a:pt x="1692" y="1035"/>
                    </a:lnTo>
                    <a:lnTo>
                      <a:pt x="1691" y="977"/>
                    </a:lnTo>
                    <a:lnTo>
                      <a:pt x="1691" y="977"/>
                    </a:lnTo>
                    <a:lnTo>
                      <a:pt x="1689" y="938"/>
                    </a:lnTo>
                    <a:lnTo>
                      <a:pt x="1686" y="899"/>
                    </a:lnTo>
                    <a:lnTo>
                      <a:pt x="1682" y="861"/>
                    </a:lnTo>
                    <a:lnTo>
                      <a:pt x="1677" y="822"/>
                    </a:lnTo>
                    <a:lnTo>
                      <a:pt x="1670" y="783"/>
                    </a:lnTo>
                    <a:lnTo>
                      <a:pt x="1663" y="745"/>
                    </a:lnTo>
                    <a:lnTo>
                      <a:pt x="1655" y="706"/>
                    </a:lnTo>
                    <a:lnTo>
                      <a:pt x="1644" y="667"/>
                    </a:lnTo>
                    <a:lnTo>
                      <a:pt x="1634" y="630"/>
                    </a:lnTo>
                    <a:lnTo>
                      <a:pt x="1622" y="591"/>
                    </a:lnTo>
                    <a:lnTo>
                      <a:pt x="1608" y="554"/>
                    </a:lnTo>
                    <a:lnTo>
                      <a:pt x="1594" y="518"/>
                    </a:lnTo>
                    <a:lnTo>
                      <a:pt x="1577" y="481"/>
                    </a:lnTo>
                    <a:lnTo>
                      <a:pt x="1560" y="446"/>
                    </a:lnTo>
                    <a:lnTo>
                      <a:pt x="1541" y="411"/>
                    </a:lnTo>
                    <a:lnTo>
                      <a:pt x="1521" y="377"/>
                    </a:lnTo>
                    <a:lnTo>
                      <a:pt x="1500" y="344"/>
                    </a:lnTo>
                    <a:lnTo>
                      <a:pt x="1478" y="313"/>
                    </a:lnTo>
                    <a:lnTo>
                      <a:pt x="1453" y="281"/>
                    </a:lnTo>
                    <a:lnTo>
                      <a:pt x="1428" y="252"/>
                    </a:lnTo>
                    <a:lnTo>
                      <a:pt x="1401" y="222"/>
                    </a:lnTo>
                    <a:lnTo>
                      <a:pt x="1373" y="196"/>
                    </a:lnTo>
                    <a:lnTo>
                      <a:pt x="1342" y="170"/>
                    </a:lnTo>
                    <a:lnTo>
                      <a:pt x="1310" y="145"/>
                    </a:lnTo>
                    <a:lnTo>
                      <a:pt x="1278" y="123"/>
                    </a:lnTo>
                    <a:lnTo>
                      <a:pt x="1243" y="102"/>
                    </a:lnTo>
                    <a:lnTo>
                      <a:pt x="1207" y="82"/>
                    </a:lnTo>
                    <a:lnTo>
                      <a:pt x="1169" y="64"/>
                    </a:lnTo>
                    <a:lnTo>
                      <a:pt x="1129" y="49"/>
                    </a:lnTo>
                    <a:lnTo>
                      <a:pt x="1088" y="35"/>
                    </a:lnTo>
                    <a:lnTo>
                      <a:pt x="1046" y="23"/>
                    </a:lnTo>
                    <a:lnTo>
                      <a:pt x="1001" y="14"/>
                    </a:lnTo>
                    <a:lnTo>
                      <a:pt x="1001" y="14"/>
                    </a:lnTo>
                    <a:lnTo>
                      <a:pt x="976" y="9"/>
                    </a:lnTo>
                    <a:lnTo>
                      <a:pt x="951" y="6"/>
                    </a:lnTo>
                    <a:lnTo>
                      <a:pt x="926" y="4"/>
                    </a:lnTo>
                    <a:lnTo>
                      <a:pt x="903" y="1"/>
                    </a:lnTo>
                    <a:lnTo>
                      <a:pt x="880" y="0"/>
                    </a:lnTo>
                    <a:lnTo>
                      <a:pt x="857" y="0"/>
                    </a:lnTo>
                    <a:lnTo>
                      <a:pt x="835" y="0"/>
                    </a:lnTo>
                    <a:lnTo>
                      <a:pt x="813" y="0"/>
                    </a:lnTo>
                    <a:lnTo>
                      <a:pt x="792" y="2"/>
                    </a:lnTo>
                    <a:lnTo>
                      <a:pt x="771" y="5"/>
                    </a:lnTo>
                    <a:lnTo>
                      <a:pt x="751" y="7"/>
                    </a:lnTo>
                    <a:lnTo>
                      <a:pt x="731" y="11"/>
                    </a:lnTo>
                    <a:lnTo>
                      <a:pt x="711" y="15"/>
                    </a:lnTo>
                    <a:lnTo>
                      <a:pt x="692" y="20"/>
                    </a:lnTo>
                    <a:lnTo>
                      <a:pt x="655" y="32"/>
                    </a:lnTo>
                    <a:lnTo>
                      <a:pt x="620" y="46"/>
                    </a:lnTo>
                    <a:lnTo>
                      <a:pt x="585" y="62"/>
                    </a:lnTo>
                    <a:lnTo>
                      <a:pt x="553" y="80"/>
                    </a:lnTo>
                    <a:lnTo>
                      <a:pt x="521" y="101"/>
                    </a:lnTo>
                    <a:lnTo>
                      <a:pt x="491" y="123"/>
                    </a:lnTo>
                    <a:lnTo>
                      <a:pt x="463" y="146"/>
                    </a:lnTo>
                    <a:lnTo>
                      <a:pt x="436" y="172"/>
                    </a:lnTo>
                    <a:lnTo>
                      <a:pt x="409" y="200"/>
                    </a:lnTo>
                    <a:lnTo>
                      <a:pt x="384" y="228"/>
                    </a:lnTo>
                    <a:lnTo>
                      <a:pt x="360" y="259"/>
                    </a:lnTo>
                    <a:lnTo>
                      <a:pt x="337" y="290"/>
                    </a:lnTo>
                    <a:lnTo>
                      <a:pt x="315" y="322"/>
                    </a:lnTo>
                    <a:lnTo>
                      <a:pt x="293" y="356"/>
                    </a:lnTo>
                    <a:lnTo>
                      <a:pt x="273" y="390"/>
                    </a:lnTo>
                    <a:lnTo>
                      <a:pt x="253" y="425"/>
                    </a:lnTo>
                    <a:lnTo>
                      <a:pt x="234" y="461"/>
                    </a:lnTo>
                    <a:lnTo>
                      <a:pt x="216" y="498"/>
                    </a:lnTo>
                    <a:lnTo>
                      <a:pt x="198" y="535"/>
                    </a:lnTo>
                    <a:lnTo>
                      <a:pt x="163" y="610"/>
                    </a:lnTo>
                    <a:lnTo>
                      <a:pt x="130" y="685"/>
                    </a:lnTo>
                    <a:lnTo>
                      <a:pt x="99" y="760"/>
                    </a:lnTo>
                    <a:lnTo>
                      <a:pt x="99" y="760"/>
                    </a:lnTo>
                    <a:lnTo>
                      <a:pt x="51" y="870"/>
                    </a:lnTo>
                    <a:lnTo>
                      <a:pt x="27" y="924"/>
                    </a:lnTo>
                    <a:lnTo>
                      <a:pt x="3" y="978"/>
                    </a:lnTo>
                    <a:lnTo>
                      <a:pt x="3" y="978"/>
                    </a:lnTo>
                    <a:lnTo>
                      <a:pt x="0" y="1007"/>
                    </a:lnTo>
                    <a:lnTo>
                      <a:pt x="0" y="1039"/>
                    </a:lnTo>
                    <a:lnTo>
                      <a:pt x="0" y="1039"/>
                    </a:lnTo>
                    <a:lnTo>
                      <a:pt x="0" y="1085"/>
                    </a:lnTo>
                    <a:lnTo>
                      <a:pt x="4" y="1132"/>
                    </a:lnTo>
                    <a:lnTo>
                      <a:pt x="7" y="1178"/>
                    </a:lnTo>
                    <a:lnTo>
                      <a:pt x="13" y="1224"/>
                    </a:lnTo>
                    <a:lnTo>
                      <a:pt x="13" y="1224"/>
                    </a:lnTo>
                    <a:lnTo>
                      <a:pt x="42" y="1179"/>
                    </a:lnTo>
                    <a:lnTo>
                      <a:pt x="69" y="1136"/>
                    </a:lnTo>
                    <a:lnTo>
                      <a:pt x="94" y="1092"/>
                    </a:lnTo>
                    <a:lnTo>
                      <a:pt x="116" y="1050"/>
                    </a:lnTo>
                    <a:lnTo>
                      <a:pt x="116" y="1050"/>
                    </a:lnTo>
                    <a:lnTo>
                      <a:pt x="143" y="992"/>
                    </a:lnTo>
                    <a:lnTo>
                      <a:pt x="169" y="932"/>
                    </a:lnTo>
                    <a:lnTo>
                      <a:pt x="220" y="813"/>
                    </a:lnTo>
                    <a:lnTo>
                      <a:pt x="220" y="813"/>
                    </a:lnTo>
                    <a:lnTo>
                      <a:pt x="253" y="738"/>
                    </a:lnTo>
                    <a:lnTo>
                      <a:pt x="285" y="665"/>
                    </a:lnTo>
                    <a:lnTo>
                      <a:pt x="316" y="595"/>
                    </a:lnTo>
                    <a:lnTo>
                      <a:pt x="349" y="527"/>
                    </a:lnTo>
                    <a:lnTo>
                      <a:pt x="367" y="494"/>
                    </a:lnTo>
                    <a:lnTo>
                      <a:pt x="384" y="463"/>
                    </a:lnTo>
                    <a:lnTo>
                      <a:pt x="402" y="432"/>
                    </a:lnTo>
                    <a:lnTo>
                      <a:pt x="419" y="403"/>
                    </a:lnTo>
                    <a:lnTo>
                      <a:pt x="439" y="375"/>
                    </a:lnTo>
                    <a:lnTo>
                      <a:pt x="458" y="348"/>
                    </a:lnTo>
                    <a:lnTo>
                      <a:pt x="478" y="322"/>
                    </a:lnTo>
                    <a:lnTo>
                      <a:pt x="499" y="297"/>
                    </a:lnTo>
                    <a:lnTo>
                      <a:pt x="521" y="274"/>
                    </a:lnTo>
                    <a:lnTo>
                      <a:pt x="544" y="253"/>
                    </a:lnTo>
                    <a:lnTo>
                      <a:pt x="567" y="233"/>
                    </a:lnTo>
                    <a:lnTo>
                      <a:pt x="590" y="214"/>
                    </a:lnTo>
                    <a:lnTo>
                      <a:pt x="616" y="198"/>
                    </a:lnTo>
                    <a:lnTo>
                      <a:pt x="642" y="183"/>
                    </a:lnTo>
                    <a:lnTo>
                      <a:pt x="670" y="170"/>
                    </a:lnTo>
                    <a:lnTo>
                      <a:pt x="698" y="158"/>
                    </a:lnTo>
                    <a:lnTo>
                      <a:pt x="729" y="149"/>
                    </a:lnTo>
                    <a:lnTo>
                      <a:pt x="759" y="142"/>
                    </a:lnTo>
                    <a:lnTo>
                      <a:pt x="792" y="137"/>
                    </a:lnTo>
                    <a:lnTo>
                      <a:pt x="826" y="134"/>
                    </a:lnTo>
                    <a:lnTo>
                      <a:pt x="861" y="134"/>
                    </a:lnTo>
                    <a:lnTo>
                      <a:pt x="898" y="135"/>
                    </a:lnTo>
                    <a:lnTo>
                      <a:pt x="936" y="138"/>
                    </a:lnTo>
                    <a:lnTo>
                      <a:pt x="977" y="145"/>
                    </a:lnTo>
                    <a:lnTo>
                      <a:pt x="977" y="145"/>
                    </a:lnTo>
                    <a:lnTo>
                      <a:pt x="1014" y="153"/>
                    </a:lnTo>
                    <a:lnTo>
                      <a:pt x="1049" y="163"/>
                    </a:lnTo>
                    <a:lnTo>
                      <a:pt x="1084" y="174"/>
                    </a:lnTo>
                    <a:lnTo>
                      <a:pt x="1117" y="189"/>
                    </a:lnTo>
                    <a:lnTo>
                      <a:pt x="1150" y="204"/>
                    </a:lnTo>
                    <a:lnTo>
                      <a:pt x="1180" y="220"/>
                    </a:lnTo>
                    <a:lnTo>
                      <a:pt x="1210" y="239"/>
                    </a:lnTo>
                    <a:lnTo>
                      <a:pt x="1237" y="258"/>
                    </a:lnTo>
                    <a:lnTo>
                      <a:pt x="1264" y="279"/>
                    </a:lnTo>
                    <a:lnTo>
                      <a:pt x="1289" y="301"/>
                    </a:lnTo>
                    <a:lnTo>
                      <a:pt x="1313" y="326"/>
                    </a:lnTo>
                    <a:lnTo>
                      <a:pt x="1336" y="350"/>
                    </a:lnTo>
                    <a:lnTo>
                      <a:pt x="1357" y="376"/>
                    </a:lnTo>
                    <a:lnTo>
                      <a:pt x="1377" y="403"/>
                    </a:lnTo>
                    <a:lnTo>
                      <a:pt x="1397" y="431"/>
                    </a:lnTo>
                    <a:lnTo>
                      <a:pt x="1415" y="459"/>
                    </a:lnTo>
                    <a:lnTo>
                      <a:pt x="1431" y="488"/>
                    </a:lnTo>
                    <a:lnTo>
                      <a:pt x="1447" y="519"/>
                    </a:lnTo>
                    <a:lnTo>
                      <a:pt x="1461" y="549"/>
                    </a:lnTo>
                    <a:lnTo>
                      <a:pt x="1476" y="581"/>
                    </a:lnTo>
                    <a:lnTo>
                      <a:pt x="1487" y="614"/>
                    </a:lnTo>
                    <a:lnTo>
                      <a:pt x="1499" y="646"/>
                    </a:lnTo>
                    <a:lnTo>
                      <a:pt x="1510" y="679"/>
                    </a:lnTo>
                    <a:lnTo>
                      <a:pt x="1519" y="712"/>
                    </a:lnTo>
                    <a:lnTo>
                      <a:pt x="1527" y="746"/>
                    </a:lnTo>
                    <a:lnTo>
                      <a:pt x="1534" y="779"/>
                    </a:lnTo>
                    <a:lnTo>
                      <a:pt x="1540" y="813"/>
                    </a:lnTo>
                    <a:lnTo>
                      <a:pt x="1546" y="847"/>
                    </a:lnTo>
                    <a:lnTo>
                      <a:pt x="1550" y="881"/>
                    </a:lnTo>
                    <a:lnTo>
                      <a:pt x="1554" y="914"/>
                    </a:lnTo>
                    <a:lnTo>
                      <a:pt x="1556" y="948"/>
                    </a:lnTo>
                    <a:lnTo>
                      <a:pt x="1558" y="981"/>
                    </a:lnTo>
                    <a:lnTo>
                      <a:pt x="1558" y="981"/>
                    </a:lnTo>
                    <a:lnTo>
                      <a:pt x="1559" y="1023"/>
                    </a:lnTo>
                    <a:lnTo>
                      <a:pt x="1559" y="1067"/>
                    </a:lnTo>
                    <a:lnTo>
                      <a:pt x="1558" y="1110"/>
                    </a:lnTo>
                    <a:lnTo>
                      <a:pt x="1554" y="1153"/>
                    </a:lnTo>
                    <a:lnTo>
                      <a:pt x="1549" y="1195"/>
                    </a:lnTo>
                    <a:lnTo>
                      <a:pt x="1543" y="1239"/>
                    </a:lnTo>
                    <a:lnTo>
                      <a:pt x="1536" y="1282"/>
                    </a:lnTo>
                    <a:lnTo>
                      <a:pt x="1528" y="1325"/>
                    </a:lnTo>
                    <a:lnTo>
                      <a:pt x="1518" y="1368"/>
                    </a:lnTo>
                    <a:lnTo>
                      <a:pt x="1507" y="1410"/>
                    </a:lnTo>
                    <a:lnTo>
                      <a:pt x="1494" y="1452"/>
                    </a:lnTo>
                    <a:lnTo>
                      <a:pt x="1480" y="1493"/>
                    </a:lnTo>
                    <a:lnTo>
                      <a:pt x="1465" y="1534"/>
                    </a:lnTo>
                    <a:lnTo>
                      <a:pt x="1449" y="1574"/>
                    </a:lnTo>
                    <a:lnTo>
                      <a:pt x="1430" y="1612"/>
                    </a:lnTo>
                    <a:lnTo>
                      <a:pt x="1411" y="1651"/>
                    </a:lnTo>
                    <a:lnTo>
                      <a:pt x="1390" y="1688"/>
                    </a:lnTo>
                    <a:lnTo>
                      <a:pt x="1368" y="1725"/>
                    </a:lnTo>
                    <a:lnTo>
                      <a:pt x="1344" y="1760"/>
                    </a:lnTo>
                    <a:lnTo>
                      <a:pt x="1320" y="1794"/>
                    </a:lnTo>
                    <a:lnTo>
                      <a:pt x="1294" y="1825"/>
                    </a:lnTo>
                    <a:lnTo>
                      <a:pt x="1266" y="1857"/>
                    </a:lnTo>
                    <a:lnTo>
                      <a:pt x="1238" y="1886"/>
                    </a:lnTo>
                    <a:lnTo>
                      <a:pt x="1207" y="1914"/>
                    </a:lnTo>
                    <a:lnTo>
                      <a:pt x="1176" y="1941"/>
                    </a:lnTo>
                    <a:lnTo>
                      <a:pt x="1143" y="1966"/>
                    </a:lnTo>
                    <a:lnTo>
                      <a:pt x="1109" y="1988"/>
                    </a:lnTo>
                    <a:lnTo>
                      <a:pt x="1073" y="2009"/>
                    </a:lnTo>
                    <a:lnTo>
                      <a:pt x="1036" y="2029"/>
                    </a:lnTo>
                    <a:lnTo>
                      <a:pt x="998" y="2045"/>
                    </a:lnTo>
                    <a:lnTo>
                      <a:pt x="958" y="2061"/>
                    </a:lnTo>
                    <a:lnTo>
                      <a:pt x="917" y="2072"/>
                    </a:lnTo>
                    <a:lnTo>
                      <a:pt x="917" y="20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13" name="Freeform 16"/>
              <p:cNvSpPr>
                <a:spLocks/>
              </p:cNvSpPr>
              <p:nvPr/>
            </p:nvSpPr>
            <p:spPr bwMode="auto">
              <a:xfrm>
                <a:off x="3355975" y="2797176"/>
                <a:ext cx="376238" cy="469900"/>
              </a:xfrm>
              <a:custGeom>
                <a:avLst/>
                <a:gdLst>
                  <a:gd name="T0" fmla="*/ 873 w 1420"/>
                  <a:gd name="T1" fmla="*/ 1639 h 1776"/>
                  <a:gd name="T2" fmla="*/ 1014 w 1420"/>
                  <a:gd name="T3" fmla="*/ 1560 h 1776"/>
                  <a:gd name="T4" fmla="*/ 1133 w 1420"/>
                  <a:gd name="T5" fmla="*/ 1457 h 1776"/>
                  <a:gd name="T6" fmla="*/ 1233 w 1420"/>
                  <a:gd name="T7" fmla="*/ 1337 h 1776"/>
                  <a:gd name="T8" fmla="*/ 1310 w 1420"/>
                  <a:gd name="T9" fmla="*/ 1201 h 1776"/>
                  <a:gd name="T10" fmla="*/ 1367 w 1420"/>
                  <a:gd name="T11" fmla="*/ 1056 h 1776"/>
                  <a:gd name="T12" fmla="*/ 1405 w 1420"/>
                  <a:gd name="T13" fmla="*/ 905 h 1776"/>
                  <a:gd name="T14" fmla="*/ 1420 w 1420"/>
                  <a:gd name="T15" fmla="*/ 755 h 1776"/>
                  <a:gd name="T16" fmla="*/ 1418 w 1420"/>
                  <a:gd name="T17" fmla="*/ 649 h 1776"/>
                  <a:gd name="T18" fmla="*/ 1402 w 1420"/>
                  <a:gd name="T19" fmla="*/ 526 h 1776"/>
                  <a:gd name="T20" fmla="*/ 1372 w 1420"/>
                  <a:gd name="T21" fmla="*/ 413 h 1776"/>
                  <a:gd name="T22" fmla="*/ 1327 w 1420"/>
                  <a:gd name="T23" fmla="*/ 311 h 1776"/>
                  <a:gd name="T24" fmla="*/ 1270 w 1420"/>
                  <a:gd name="T25" fmla="*/ 222 h 1776"/>
                  <a:gd name="T26" fmla="*/ 1201 w 1420"/>
                  <a:gd name="T27" fmla="*/ 147 h 1776"/>
                  <a:gd name="T28" fmla="*/ 1121 w 1420"/>
                  <a:gd name="T29" fmla="*/ 85 h 1776"/>
                  <a:gd name="T30" fmla="*/ 1031 w 1420"/>
                  <a:gd name="T31" fmla="*/ 41 h 1776"/>
                  <a:gd name="T32" fmla="*/ 957 w 1420"/>
                  <a:gd name="T33" fmla="*/ 17 h 1776"/>
                  <a:gd name="T34" fmla="*/ 809 w 1420"/>
                  <a:gd name="T35" fmla="*/ 0 h 1776"/>
                  <a:gd name="T36" fmla="*/ 686 w 1420"/>
                  <a:gd name="T37" fmla="*/ 18 h 1776"/>
                  <a:gd name="T38" fmla="*/ 582 w 1420"/>
                  <a:gd name="T39" fmla="*/ 67 h 1776"/>
                  <a:gd name="T40" fmla="*/ 495 w 1420"/>
                  <a:gd name="T41" fmla="*/ 142 h 1776"/>
                  <a:gd name="T42" fmla="*/ 422 w 1420"/>
                  <a:gd name="T43" fmla="*/ 237 h 1776"/>
                  <a:gd name="T44" fmla="*/ 360 w 1420"/>
                  <a:gd name="T45" fmla="*/ 347 h 1776"/>
                  <a:gd name="T46" fmla="*/ 254 w 1420"/>
                  <a:gd name="T47" fmla="*/ 590 h 1776"/>
                  <a:gd name="T48" fmla="*/ 147 w 1420"/>
                  <a:gd name="T49" fmla="*/ 837 h 1776"/>
                  <a:gd name="T50" fmla="*/ 104 w 1420"/>
                  <a:gd name="T51" fmla="*/ 915 h 1776"/>
                  <a:gd name="T52" fmla="*/ 23 w 1420"/>
                  <a:gd name="T53" fmla="*/ 1031 h 1776"/>
                  <a:gd name="T54" fmla="*/ 21 w 1420"/>
                  <a:gd name="T55" fmla="*/ 1138 h 1776"/>
                  <a:gd name="T56" fmla="*/ 83 w 1420"/>
                  <a:gd name="T57" fmla="*/ 1168 h 1776"/>
                  <a:gd name="T58" fmla="*/ 205 w 1420"/>
                  <a:gd name="T59" fmla="*/ 1004 h 1776"/>
                  <a:gd name="T60" fmla="*/ 268 w 1420"/>
                  <a:gd name="T61" fmla="*/ 894 h 1776"/>
                  <a:gd name="T62" fmla="*/ 378 w 1420"/>
                  <a:gd name="T63" fmla="*/ 640 h 1776"/>
                  <a:gd name="T64" fmla="*/ 483 w 1420"/>
                  <a:gd name="T65" fmla="*/ 401 h 1776"/>
                  <a:gd name="T66" fmla="*/ 550 w 1420"/>
                  <a:gd name="T67" fmla="*/ 286 h 1776"/>
                  <a:gd name="T68" fmla="*/ 610 w 1420"/>
                  <a:gd name="T69" fmla="*/ 216 h 1776"/>
                  <a:gd name="T70" fmla="*/ 676 w 1420"/>
                  <a:gd name="T71" fmla="*/ 167 h 1776"/>
                  <a:gd name="T72" fmla="*/ 755 w 1420"/>
                  <a:gd name="T73" fmla="*/ 139 h 1776"/>
                  <a:gd name="T74" fmla="*/ 847 w 1420"/>
                  <a:gd name="T75" fmla="*/ 134 h 1776"/>
                  <a:gd name="T76" fmla="*/ 927 w 1420"/>
                  <a:gd name="T77" fmla="*/ 147 h 1776"/>
                  <a:gd name="T78" fmla="*/ 1003 w 1420"/>
                  <a:gd name="T79" fmla="*/ 173 h 1776"/>
                  <a:gd name="T80" fmla="*/ 1072 w 1420"/>
                  <a:gd name="T81" fmla="*/ 213 h 1776"/>
                  <a:gd name="T82" fmla="*/ 1132 w 1420"/>
                  <a:gd name="T83" fmla="*/ 264 h 1776"/>
                  <a:gd name="T84" fmla="*/ 1183 w 1420"/>
                  <a:gd name="T85" fmla="*/ 327 h 1776"/>
                  <a:gd name="T86" fmla="*/ 1224 w 1420"/>
                  <a:gd name="T87" fmla="*/ 402 h 1776"/>
                  <a:gd name="T88" fmla="*/ 1256 w 1420"/>
                  <a:gd name="T89" fmla="*/ 488 h 1776"/>
                  <a:gd name="T90" fmla="*/ 1277 w 1420"/>
                  <a:gd name="T91" fmla="*/ 583 h 1776"/>
                  <a:gd name="T92" fmla="*/ 1287 w 1420"/>
                  <a:gd name="T93" fmla="*/ 686 h 1776"/>
                  <a:gd name="T94" fmla="*/ 1285 w 1420"/>
                  <a:gd name="T95" fmla="*/ 783 h 1776"/>
                  <a:gd name="T96" fmla="*/ 1268 w 1420"/>
                  <a:gd name="T97" fmla="*/ 914 h 1776"/>
                  <a:gd name="T98" fmla="*/ 1233 w 1420"/>
                  <a:gd name="T99" fmla="*/ 1043 h 1776"/>
                  <a:gd name="T100" fmla="*/ 1179 w 1420"/>
                  <a:gd name="T101" fmla="*/ 1167 h 1776"/>
                  <a:gd name="T102" fmla="*/ 1107 w 1420"/>
                  <a:gd name="T103" fmla="*/ 1282 h 1776"/>
                  <a:gd name="T104" fmla="*/ 1020 w 1420"/>
                  <a:gd name="T105" fmla="*/ 1383 h 1776"/>
                  <a:gd name="T106" fmla="*/ 913 w 1420"/>
                  <a:gd name="T107" fmla="*/ 1467 h 1776"/>
                  <a:gd name="T108" fmla="*/ 789 w 1420"/>
                  <a:gd name="T109" fmla="*/ 1529 h 1776"/>
                  <a:gd name="T110" fmla="*/ 672 w 1420"/>
                  <a:gd name="T111" fmla="*/ 1570 h 1776"/>
                  <a:gd name="T112" fmla="*/ 498 w 1420"/>
                  <a:gd name="T113" fmla="*/ 1649 h 1776"/>
                  <a:gd name="T114" fmla="*/ 442 w 1420"/>
                  <a:gd name="T115" fmla="*/ 1721 h 1776"/>
                  <a:gd name="T116" fmla="*/ 547 w 1420"/>
                  <a:gd name="T117" fmla="*/ 1776 h 1776"/>
                  <a:gd name="T118" fmla="*/ 705 w 1420"/>
                  <a:gd name="T119" fmla="*/ 1701 h 1776"/>
                  <a:gd name="T120" fmla="*/ 795 w 1420"/>
                  <a:gd name="T121" fmla="*/ 1667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0" h="1776">
                    <a:moveTo>
                      <a:pt x="795" y="1667"/>
                    </a:moveTo>
                    <a:lnTo>
                      <a:pt x="795" y="1667"/>
                    </a:lnTo>
                    <a:lnTo>
                      <a:pt x="835" y="1654"/>
                    </a:lnTo>
                    <a:lnTo>
                      <a:pt x="873" y="1639"/>
                    </a:lnTo>
                    <a:lnTo>
                      <a:pt x="911" y="1621"/>
                    </a:lnTo>
                    <a:lnTo>
                      <a:pt x="946" y="1602"/>
                    </a:lnTo>
                    <a:lnTo>
                      <a:pt x="980" y="1583"/>
                    </a:lnTo>
                    <a:lnTo>
                      <a:pt x="1014" y="1560"/>
                    </a:lnTo>
                    <a:lnTo>
                      <a:pt x="1045" y="1537"/>
                    </a:lnTo>
                    <a:lnTo>
                      <a:pt x="1076" y="1511"/>
                    </a:lnTo>
                    <a:lnTo>
                      <a:pt x="1105" y="1485"/>
                    </a:lnTo>
                    <a:lnTo>
                      <a:pt x="1133" y="1457"/>
                    </a:lnTo>
                    <a:lnTo>
                      <a:pt x="1160" y="1429"/>
                    </a:lnTo>
                    <a:lnTo>
                      <a:pt x="1185" y="1399"/>
                    </a:lnTo>
                    <a:lnTo>
                      <a:pt x="1209" y="1368"/>
                    </a:lnTo>
                    <a:lnTo>
                      <a:pt x="1233" y="1337"/>
                    </a:lnTo>
                    <a:lnTo>
                      <a:pt x="1254" y="1304"/>
                    </a:lnTo>
                    <a:lnTo>
                      <a:pt x="1274" y="1270"/>
                    </a:lnTo>
                    <a:lnTo>
                      <a:pt x="1292" y="1236"/>
                    </a:lnTo>
                    <a:lnTo>
                      <a:pt x="1310" y="1201"/>
                    </a:lnTo>
                    <a:lnTo>
                      <a:pt x="1326" y="1165"/>
                    </a:lnTo>
                    <a:lnTo>
                      <a:pt x="1342" y="1128"/>
                    </a:lnTo>
                    <a:lnTo>
                      <a:pt x="1356" y="1092"/>
                    </a:lnTo>
                    <a:lnTo>
                      <a:pt x="1367" y="1056"/>
                    </a:lnTo>
                    <a:lnTo>
                      <a:pt x="1379" y="1018"/>
                    </a:lnTo>
                    <a:lnTo>
                      <a:pt x="1388" y="981"/>
                    </a:lnTo>
                    <a:lnTo>
                      <a:pt x="1397" y="943"/>
                    </a:lnTo>
                    <a:lnTo>
                      <a:pt x="1405" y="905"/>
                    </a:lnTo>
                    <a:lnTo>
                      <a:pt x="1411" y="867"/>
                    </a:lnTo>
                    <a:lnTo>
                      <a:pt x="1414" y="830"/>
                    </a:lnTo>
                    <a:lnTo>
                      <a:pt x="1418" y="792"/>
                    </a:lnTo>
                    <a:lnTo>
                      <a:pt x="1420" y="755"/>
                    </a:lnTo>
                    <a:lnTo>
                      <a:pt x="1420" y="717"/>
                    </a:lnTo>
                    <a:lnTo>
                      <a:pt x="1420" y="681"/>
                    </a:lnTo>
                    <a:lnTo>
                      <a:pt x="1420" y="681"/>
                    </a:lnTo>
                    <a:lnTo>
                      <a:pt x="1418" y="649"/>
                    </a:lnTo>
                    <a:lnTo>
                      <a:pt x="1415" y="618"/>
                    </a:lnTo>
                    <a:lnTo>
                      <a:pt x="1412" y="586"/>
                    </a:lnTo>
                    <a:lnTo>
                      <a:pt x="1407" y="556"/>
                    </a:lnTo>
                    <a:lnTo>
                      <a:pt x="1402" y="526"/>
                    </a:lnTo>
                    <a:lnTo>
                      <a:pt x="1395" y="497"/>
                    </a:lnTo>
                    <a:lnTo>
                      <a:pt x="1388" y="468"/>
                    </a:lnTo>
                    <a:lnTo>
                      <a:pt x="1380" y="441"/>
                    </a:lnTo>
                    <a:lnTo>
                      <a:pt x="1372" y="413"/>
                    </a:lnTo>
                    <a:lnTo>
                      <a:pt x="1361" y="387"/>
                    </a:lnTo>
                    <a:lnTo>
                      <a:pt x="1351" y="361"/>
                    </a:lnTo>
                    <a:lnTo>
                      <a:pt x="1339" y="336"/>
                    </a:lnTo>
                    <a:lnTo>
                      <a:pt x="1327" y="311"/>
                    </a:lnTo>
                    <a:lnTo>
                      <a:pt x="1315" y="288"/>
                    </a:lnTo>
                    <a:lnTo>
                      <a:pt x="1301" y="265"/>
                    </a:lnTo>
                    <a:lnTo>
                      <a:pt x="1285" y="243"/>
                    </a:lnTo>
                    <a:lnTo>
                      <a:pt x="1270" y="222"/>
                    </a:lnTo>
                    <a:lnTo>
                      <a:pt x="1255" y="202"/>
                    </a:lnTo>
                    <a:lnTo>
                      <a:pt x="1237" y="182"/>
                    </a:lnTo>
                    <a:lnTo>
                      <a:pt x="1220" y="165"/>
                    </a:lnTo>
                    <a:lnTo>
                      <a:pt x="1201" y="147"/>
                    </a:lnTo>
                    <a:lnTo>
                      <a:pt x="1182" y="130"/>
                    </a:lnTo>
                    <a:lnTo>
                      <a:pt x="1162" y="114"/>
                    </a:lnTo>
                    <a:lnTo>
                      <a:pt x="1142" y="99"/>
                    </a:lnTo>
                    <a:lnTo>
                      <a:pt x="1121" y="85"/>
                    </a:lnTo>
                    <a:lnTo>
                      <a:pt x="1100" y="72"/>
                    </a:lnTo>
                    <a:lnTo>
                      <a:pt x="1078" y="60"/>
                    </a:lnTo>
                    <a:lnTo>
                      <a:pt x="1055" y="50"/>
                    </a:lnTo>
                    <a:lnTo>
                      <a:pt x="1031" y="41"/>
                    </a:lnTo>
                    <a:lnTo>
                      <a:pt x="1007" y="31"/>
                    </a:lnTo>
                    <a:lnTo>
                      <a:pt x="982" y="24"/>
                    </a:lnTo>
                    <a:lnTo>
                      <a:pt x="957" y="17"/>
                    </a:lnTo>
                    <a:lnTo>
                      <a:pt x="957" y="17"/>
                    </a:lnTo>
                    <a:lnTo>
                      <a:pt x="918" y="9"/>
                    </a:lnTo>
                    <a:lnTo>
                      <a:pt x="880" y="4"/>
                    </a:lnTo>
                    <a:lnTo>
                      <a:pt x="844" y="1"/>
                    </a:lnTo>
                    <a:lnTo>
                      <a:pt x="809" y="0"/>
                    </a:lnTo>
                    <a:lnTo>
                      <a:pt x="776" y="2"/>
                    </a:lnTo>
                    <a:lnTo>
                      <a:pt x="744" y="5"/>
                    </a:lnTo>
                    <a:lnTo>
                      <a:pt x="714" y="11"/>
                    </a:lnTo>
                    <a:lnTo>
                      <a:pt x="686" y="18"/>
                    </a:lnTo>
                    <a:lnTo>
                      <a:pt x="658" y="28"/>
                    </a:lnTo>
                    <a:lnTo>
                      <a:pt x="631" y="39"/>
                    </a:lnTo>
                    <a:lnTo>
                      <a:pt x="606" y="53"/>
                    </a:lnTo>
                    <a:lnTo>
                      <a:pt x="582" y="67"/>
                    </a:lnTo>
                    <a:lnTo>
                      <a:pt x="559" y="84"/>
                    </a:lnTo>
                    <a:lnTo>
                      <a:pt x="537" y="103"/>
                    </a:lnTo>
                    <a:lnTo>
                      <a:pt x="516" y="121"/>
                    </a:lnTo>
                    <a:lnTo>
                      <a:pt x="495" y="142"/>
                    </a:lnTo>
                    <a:lnTo>
                      <a:pt x="476" y="165"/>
                    </a:lnTo>
                    <a:lnTo>
                      <a:pt x="458" y="188"/>
                    </a:lnTo>
                    <a:lnTo>
                      <a:pt x="440" y="213"/>
                    </a:lnTo>
                    <a:lnTo>
                      <a:pt x="422" y="237"/>
                    </a:lnTo>
                    <a:lnTo>
                      <a:pt x="406" y="264"/>
                    </a:lnTo>
                    <a:lnTo>
                      <a:pt x="391" y="291"/>
                    </a:lnTo>
                    <a:lnTo>
                      <a:pt x="376" y="319"/>
                    </a:lnTo>
                    <a:lnTo>
                      <a:pt x="360" y="347"/>
                    </a:lnTo>
                    <a:lnTo>
                      <a:pt x="332" y="406"/>
                    </a:lnTo>
                    <a:lnTo>
                      <a:pt x="305" y="467"/>
                    </a:lnTo>
                    <a:lnTo>
                      <a:pt x="280" y="528"/>
                    </a:lnTo>
                    <a:lnTo>
                      <a:pt x="254" y="590"/>
                    </a:lnTo>
                    <a:lnTo>
                      <a:pt x="254" y="590"/>
                    </a:lnTo>
                    <a:lnTo>
                      <a:pt x="203" y="713"/>
                    </a:lnTo>
                    <a:lnTo>
                      <a:pt x="176" y="775"/>
                    </a:lnTo>
                    <a:lnTo>
                      <a:pt x="147" y="837"/>
                    </a:lnTo>
                    <a:lnTo>
                      <a:pt x="147" y="837"/>
                    </a:lnTo>
                    <a:lnTo>
                      <a:pt x="134" y="861"/>
                    </a:lnTo>
                    <a:lnTo>
                      <a:pt x="120" y="888"/>
                    </a:lnTo>
                    <a:lnTo>
                      <a:pt x="104" y="915"/>
                    </a:lnTo>
                    <a:lnTo>
                      <a:pt x="86" y="943"/>
                    </a:lnTo>
                    <a:lnTo>
                      <a:pt x="66" y="973"/>
                    </a:lnTo>
                    <a:lnTo>
                      <a:pt x="45" y="1002"/>
                    </a:lnTo>
                    <a:lnTo>
                      <a:pt x="23" y="1031"/>
                    </a:lnTo>
                    <a:lnTo>
                      <a:pt x="0" y="1062"/>
                    </a:lnTo>
                    <a:lnTo>
                      <a:pt x="0" y="1062"/>
                    </a:lnTo>
                    <a:lnTo>
                      <a:pt x="9" y="1100"/>
                    </a:lnTo>
                    <a:lnTo>
                      <a:pt x="21" y="1138"/>
                    </a:lnTo>
                    <a:lnTo>
                      <a:pt x="32" y="1175"/>
                    </a:lnTo>
                    <a:lnTo>
                      <a:pt x="47" y="1211"/>
                    </a:lnTo>
                    <a:lnTo>
                      <a:pt x="47" y="1211"/>
                    </a:lnTo>
                    <a:lnTo>
                      <a:pt x="83" y="1168"/>
                    </a:lnTo>
                    <a:lnTo>
                      <a:pt x="118" y="1126"/>
                    </a:lnTo>
                    <a:lnTo>
                      <a:pt x="150" y="1084"/>
                    </a:lnTo>
                    <a:lnTo>
                      <a:pt x="179" y="1044"/>
                    </a:lnTo>
                    <a:lnTo>
                      <a:pt x="205" y="1004"/>
                    </a:lnTo>
                    <a:lnTo>
                      <a:pt x="229" y="966"/>
                    </a:lnTo>
                    <a:lnTo>
                      <a:pt x="250" y="929"/>
                    </a:lnTo>
                    <a:lnTo>
                      <a:pt x="268" y="894"/>
                    </a:lnTo>
                    <a:lnTo>
                      <a:pt x="268" y="894"/>
                    </a:lnTo>
                    <a:lnTo>
                      <a:pt x="297" y="830"/>
                    </a:lnTo>
                    <a:lnTo>
                      <a:pt x="325" y="766"/>
                    </a:lnTo>
                    <a:lnTo>
                      <a:pt x="378" y="640"/>
                    </a:lnTo>
                    <a:lnTo>
                      <a:pt x="378" y="640"/>
                    </a:lnTo>
                    <a:lnTo>
                      <a:pt x="405" y="574"/>
                    </a:lnTo>
                    <a:lnTo>
                      <a:pt x="431" y="512"/>
                    </a:lnTo>
                    <a:lnTo>
                      <a:pt x="458" y="454"/>
                    </a:lnTo>
                    <a:lnTo>
                      <a:pt x="483" y="401"/>
                    </a:lnTo>
                    <a:lnTo>
                      <a:pt x="509" y="351"/>
                    </a:lnTo>
                    <a:lnTo>
                      <a:pt x="523" y="329"/>
                    </a:lnTo>
                    <a:lnTo>
                      <a:pt x="536" y="306"/>
                    </a:lnTo>
                    <a:lnTo>
                      <a:pt x="550" y="286"/>
                    </a:lnTo>
                    <a:lnTo>
                      <a:pt x="564" y="267"/>
                    </a:lnTo>
                    <a:lnTo>
                      <a:pt x="579" y="249"/>
                    </a:lnTo>
                    <a:lnTo>
                      <a:pt x="595" y="231"/>
                    </a:lnTo>
                    <a:lnTo>
                      <a:pt x="610" y="216"/>
                    </a:lnTo>
                    <a:lnTo>
                      <a:pt x="625" y="202"/>
                    </a:lnTo>
                    <a:lnTo>
                      <a:pt x="641" y="188"/>
                    </a:lnTo>
                    <a:lnTo>
                      <a:pt x="659" y="176"/>
                    </a:lnTo>
                    <a:lnTo>
                      <a:pt x="676" y="167"/>
                    </a:lnTo>
                    <a:lnTo>
                      <a:pt x="695" y="158"/>
                    </a:lnTo>
                    <a:lnTo>
                      <a:pt x="714" y="149"/>
                    </a:lnTo>
                    <a:lnTo>
                      <a:pt x="734" y="144"/>
                    </a:lnTo>
                    <a:lnTo>
                      <a:pt x="755" y="139"/>
                    </a:lnTo>
                    <a:lnTo>
                      <a:pt x="776" y="135"/>
                    </a:lnTo>
                    <a:lnTo>
                      <a:pt x="799" y="134"/>
                    </a:lnTo>
                    <a:lnTo>
                      <a:pt x="823" y="133"/>
                    </a:lnTo>
                    <a:lnTo>
                      <a:pt x="847" y="134"/>
                    </a:lnTo>
                    <a:lnTo>
                      <a:pt x="872" y="138"/>
                    </a:lnTo>
                    <a:lnTo>
                      <a:pt x="899" y="141"/>
                    </a:lnTo>
                    <a:lnTo>
                      <a:pt x="927" y="147"/>
                    </a:lnTo>
                    <a:lnTo>
                      <a:pt x="927" y="147"/>
                    </a:lnTo>
                    <a:lnTo>
                      <a:pt x="947" y="153"/>
                    </a:lnTo>
                    <a:lnTo>
                      <a:pt x="966" y="159"/>
                    </a:lnTo>
                    <a:lnTo>
                      <a:pt x="986" y="166"/>
                    </a:lnTo>
                    <a:lnTo>
                      <a:pt x="1003" y="173"/>
                    </a:lnTo>
                    <a:lnTo>
                      <a:pt x="1022" y="181"/>
                    </a:lnTo>
                    <a:lnTo>
                      <a:pt x="1039" y="190"/>
                    </a:lnTo>
                    <a:lnTo>
                      <a:pt x="1056" y="201"/>
                    </a:lnTo>
                    <a:lnTo>
                      <a:pt x="1072" y="213"/>
                    </a:lnTo>
                    <a:lnTo>
                      <a:pt x="1087" y="224"/>
                    </a:lnTo>
                    <a:lnTo>
                      <a:pt x="1104" y="236"/>
                    </a:lnTo>
                    <a:lnTo>
                      <a:pt x="1118" y="250"/>
                    </a:lnTo>
                    <a:lnTo>
                      <a:pt x="1132" y="264"/>
                    </a:lnTo>
                    <a:lnTo>
                      <a:pt x="1146" y="278"/>
                    </a:lnTo>
                    <a:lnTo>
                      <a:pt x="1159" y="295"/>
                    </a:lnTo>
                    <a:lnTo>
                      <a:pt x="1172" y="311"/>
                    </a:lnTo>
                    <a:lnTo>
                      <a:pt x="1183" y="327"/>
                    </a:lnTo>
                    <a:lnTo>
                      <a:pt x="1195" y="345"/>
                    </a:lnTo>
                    <a:lnTo>
                      <a:pt x="1206" y="364"/>
                    </a:lnTo>
                    <a:lnTo>
                      <a:pt x="1215" y="382"/>
                    </a:lnTo>
                    <a:lnTo>
                      <a:pt x="1224" y="402"/>
                    </a:lnTo>
                    <a:lnTo>
                      <a:pt x="1234" y="422"/>
                    </a:lnTo>
                    <a:lnTo>
                      <a:pt x="1242" y="443"/>
                    </a:lnTo>
                    <a:lnTo>
                      <a:pt x="1249" y="466"/>
                    </a:lnTo>
                    <a:lnTo>
                      <a:pt x="1256" y="488"/>
                    </a:lnTo>
                    <a:lnTo>
                      <a:pt x="1262" y="510"/>
                    </a:lnTo>
                    <a:lnTo>
                      <a:pt x="1268" y="533"/>
                    </a:lnTo>
                    <a:lnTo>
                      <a:pt x="1272" y="558"/>
                    </a:lnTo>
                    <a:lnTo>
                      <a:pt x="1277" y="583"/>
                    </a:lnTo>
                    <a:lnTo>
                      <a:pt x="1281" y="607"/>
                    </a:lnTo>
                    <a:lnTo>
                      <a:pt x="1283" y="633"/>
                    </a:lnTo>
                    <a:lnTo>
                      <a:pt x="1285" y="659"/>
                    </a:lnTo>
                    <a:lnTo>
                      <a:pt x="1287" y="686"/>
                    </a:lnTo>
                    <a:lnTo>
                      <a:pt x="1287" y="686"/>
                    </a:lnTo>
                    <a:lnTo>
                      <a:pt x="1288" y="718"/>
                    </a:lnTo>
                    <a:lnTo>
                      <a:pt x="1287" y="750"/>
                    </a:lnTo>
                    <a:lnTo>
                      <a:pt x="1285" y="783"/>
                    </a:lnTo>
                    <a:lnTo>
                      <a:pt x="1283" y="816"/>
                    </a:lnTo>
                    <a:lnTo>
                      <a:pt x="1278" y="848"/>
                    </a:lnTo>
                    <a:lnTo>
                      <a:pt x="1274" y="881"/>
                    </a:lnTo>
                    <a:lnTo>
                      <a:pt x="1268" y="914"/>
                    </a:lnTo>
                    <a:lnTo>
                      <a:pt x="1261" y="946"/>
                    </a:lnTo>
                    <a:lnTo>
                      <a:pt x="1253" y="978"/>
                    </a:lnTo>
                    <a:lnTo>
                      <a:pt x="1243" y="1011"/>
                    </a:lnTo>
                    <a:lnTo>
                      <a:pt x="1233" y="1043"/>
                    </a:lnTo>
                    <a:lnTo>
                      <a:pt x="1221" y="1074"/>
                    </a:lnTo>
                    <a:lnTo>
                      <a:pt x="1208" y="1106"/>
                    </a:lnTo>
                    <a:lnTo>
                      <a:pt x="1194" y="1136"/>
                    </a:lnTo>
                    <a:lnTo>
                      <a:pt x="1179" y="1167"/>
                    </a:lnTo>
                    <a:lnTo>
                      <a:pt x="1162" y="1197"/>
                    </a:lnTo>
                    <a:lnTo>
                      <a:pt x="1146" y="1227"/>
                    </a:lnTo>
                    <a:lnTo>
                      <a:pt x="1127" y="1255"/>
                    </a:lnTo>
                    <a:lnTo>
                      <a:pt x="1107" y="1282"/>
                    </a:lnTo>
                    <a:lnTo>
                      <a:pt x="1087" y="1309"/>
                    </a:lnTo>
                    <a:lnTo>
                      <a:pt x="1066" y="1334"/>
                    </a:lnTo>
                    <a:lnTo>
                      <a:pt x="1043" y="1360"/>
                    </a:lnTo>
                    <a:lnTo>
                      <a:pt x="1020" y="1383"/>
                    </a:lnTo>
                    <a:lnTo>
                      <a:pt x="995" y="1406"/>
                    </a:lnTo>
                    <a:lnTo>
                      <a:pt x="968" y="1428"/>
                    </a:lnTo>
                    <a:lnTo>
                      <a:pt x="941" y="1448"/>
                    </a:lnTo>
                    <a:lnTo>
                      <a:pt x="913" y="1467"/>
                    </a:lnTo>
                    <a:lnTo>
                      <a:pt x="884" y="1484"/>
                    </a:lnTo>
                    <a:lnTo>
                      <a:pt x="853" y="1501"/>
                    </a:lnTo>
                    <a:lnTo>
                      <a:pt x="822" y="1516"/>
                    </a:lnTo>
                    <a:lnTo>
                      <a:pt x="789" y="1529"/>
                    </a:lnTo>
                    <a:lnTo>
                      <a:pt x="755" y="1540"/>
                    </a:lnTo>
                    <a:lnTo>
                      <a:pt x="755" y="1540"/>
                    </a:lnTo>
                    <a:lnTo>
                      <a:pt x="714" y="1554"/>
                    </a:lnTo>
                    <a:lnTo>
                      <a:pt x="672" y="1570"/>
                    </a:lnTo>
                    <a:lnTo>
                      <a:pt x="630" y="1587"/>
                    </a:lnTo>
                    <a:lnTo>
                      <a:pt x="586" y="1606"/>
                    </a:lnTo>
                    <a:lnTo>
                      <a:pt x="543" y="1627"/>
                    </a:lnTo>
                    <a:lnTo>
                      <a:pt x="498" y="1649"/>
                    </a:lnTo>
                    <a:lnTo>
                      <a:pt x="454" y="1674"/>
                    </a:lnTo>
                    <a:lnTo>
                      <a:pt x="410" y="1698"/>
                    </a:lnTo>
                    <a:lnTo>
                      <a:pt x="410" y="1698"/>
                    </a:lnTo>
                    <a:lnTo>
                      <a:pt x="442" y="1721"/>
                    </a:lnTo>
                    <a:lnTo>
                      <a:pt x="476" y="1741"/>
                    </a:lnTo>
                    <a:lnTo>
                      <a:pt x="511" y="1758"/>
                    </a:lnTo>
                    <a:lnTo>
                      <a:pt x="547" y="1776"/>
                    </a:lnTo>
                    <a:lnTo>
                      <a:pt x="547" y="1776"/>
                    </a:lnTo>
                    <a:lnTo>
                      <a:pt x="611" y="1743"/>
                    </a:lnTo>
                    <a:lnTo>
                      <a:pt x="643" y="1728"/>
                    </a:lnTo>
                    <a:lnTo>
                      <a:pt x="674" y="1714"/>
                    </a:lnTo>
                    <a:lnTo>
                      <a:pt x="705" y="1701"/>
                    </a:lnTo>
                    <a:lnTo>
                      <a:pt x="735" y="1688"/>
                    </a:lnTo>
                    <a:lnTo>
                      <a:pt x="765" y="1677"/>
                    </a:lnTo>
                    <a:lnTo>
                      <a:pt x="795" y="1667"/>
                    </a:lnTo>
                    <a:lnTo>
                      <a:pt x="795" y="16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grpSp>
      </p:grpSp>
      <p:grpSp>
        <p:nvGrpSpPr>
          <p:cNvPr id="14" name="Group 2"/>
          <p:cNvGrpSpPr/>
          <p:nvPr/>
        </p:nvGrpSpPr>
        <p:grpSpPr>
          <a:xfrm>
            <a:off x="3648435" y="2153719"/>
            <a:ext cx="1528694" cy="1992329"/>
            <a:chOff x="5949092" y="1876850"/>
            <a:chExt cx="1528694" cy="1992329"/>
          </a:xfrm>
        </p:grpSpPr>
        <p:sp>
          <p:nvSpPr>
            <p:cNvPr id="15" name="Oval 192"/>
            <p:cNvSpPr/>
            <p:nvPr/>
          </p:nvSpPr>
          <p:spPr>
            <a:xfrm>
              <a:off x="6200071" y="2139681"/>
              <a:ext cx="1044348" cy="1044348"/>
            </a:xfrm>
            <a:prstGeom prst="ellipse">
              <a:avLst/>
            </a:prstGeom>
            <a:blipFill dpi="0" rotWithShape="1">
              <a:blip r:embed="rId2" cstate="screen">
                <a:alphaModFix amt="15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16" name="Block Arc 199"/>
            <p:cNvSpPr/>
            <p:nvPr/>
          </p:nvSpPr>
          <p:spPr>
            <a:xfrm>
              <a:off x="5949092" y="1915528"/>
              <a:ext cx="1528694" cy="1528696"/>
            </a:xfrm>
            <a:prstGeom prst="blockArc">
              <a:avLst>
                <a:gd name="adj1" fmla="val 10800000"/>
                <a:gd name="adj2" fmla="val 21454085"/>
                <a:gd name="adj3" fmla="val 11481"/>
              </a:avLst>
            </a:prstGeom>
            <a:gradFill>
              <a:gsLst>
                <a:gs pos="0">
                  <a:schemeClr val="tx2">
                    <a:lumMod val="75000"/>
                  </a:schemeClr>
                </a:gs>
                <a:gs pos="100000">
                  <a:schemeClr val="tx2"/>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17" name="Block Arc 200"/>
            <p:cNvSpPr/>
            <p:nvPr/>
          </p:nvSpPr>
          <p:spPr>
            <a:xfrm rot="10800000">
              <a:off x="5949092" y="1876850"/>
              <a:ext cx="1528694" cy="1528696"/>
            </a:xfrm>
            <a:prstGeom prst="blockArc">
              <a:avLst>
                <a:gd name="adj1" fmla="val 10800000"/>
                <a:gd name="adj2" fmla="val 21454085"/>
                <a:gd name="adj3" fmla="val 11481"/>
              </a:avLst>
            </a:prstGeom>
            <a:gradFill>
              <a:gsLst>
                <a:gs pos="100000">
                  <a:schemeClr val="tx2">
                    <a:lumMod val="75000"/>
                  </a:schemeClr>
                </a:gs>
                <a:gs pos="0">
                  <a:schemeClr val="tx2"/>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18" name="Rectangle 216"/>
            <p:cNvSpPr/>
            <p:nvPr/>
          </p:nvSpPr>
          <p:spPr>
            <a:xfrm>
              <a:off x="6281631" y="3454521"/>
              <a:ext cx="851133" cy="414658"/>
            </a:xfrm>
            <a:prstGeom prst="rect">
              <a:avLst/>
            </a:prstGeom>
            <a:ln>
              <a:noFill/>
            </a:ln>
          </p:spPr>
          <p:txBody>
            <a:bodyPr>
              <a:noAutofit/>
            </a:bodyPr>
            <a:lstStyle/>
            <a:p>
              <a:pPr algn="ctr"/>
              <a:endParaRPr lang="ja-JP" altLang="en-US" sz="1050" dirty="0">
                <a:latin typeface="MS PGothic" charset="-128"/>
                <a:ea typeface="MS PGothic" charset="-128"/>
                <a:cs typeface="MS PGothic" charset="-128"/>
              </a:endParaRPr>
            </a:p>
          </p:txBody>
        </p:sp>
        <p:grpSp>
          <p:nvGrpSpPr>
            <p:cNvPr id="19" name="Group 234"/>
            <p:cNvGrpSpPr>
              <a:grpSpLocks noChangeAspect="1"/>
            </p:cNvGrpSpPr>
            <p:nvPr/>
          </p:nvGrpSpPr>
          <p:grpSpPr>
            <a:xfrm>
              <a:off x="6530267" y="2413413"/>
              <a:ext cx="383956" cy="496884"/>
              <a:chOff x="12249151" y="6053138"/>
              <a:chExt cx="323850" cy="419100"/>
            </a:xfrm>
            <a:solidFill>
              <a:schemeClr val="accent4"/>
            </a:solidFill>
          </p:grpSpPr>
          <p:sp>
            <p:nvSpPr>
              <p:cNvPr id="20" name="Freeform 164"/>
              <p:cNvSpPr>
                <a:spLocks noEditPoints="1"/>
              </p:cNvSpPr>
              <p:nvPr/>
            </p:nvSpPr>
            <p:spPr bwMode="auto">
              <a:xfrm>
                <a:off x="12430126" y="6151563"/>
                <a:ext cx="42863" cy="42863"/>
              </a:xfrm>
              <a:custGeom>
                <a:avLst/>
                <a:gdLst>
                  <a:gd name="T0" fmla="*/ 147 w 191"/>
                  <a:gd name="T1" fmla="*/ 15 h 191"/>
                  <a:gd name="T2" fmla="*/ 130 w 191"/>
                  <a:gd name="T3" fmla="*/ 6 h 191"/>
                  <a:gd name="T4" fmla="*/ 112 w 191"/>
                  <a:gd name="T5" fmla="*/ 1 h 191"/>
                  <a:gd name="T6" fmla="*/ 94 w 191"/>
                  <a:gd name="T7" fmla="*/ 0 h 191"/>
                  <a:gd name="T8" fmla="*/ 75 w 191"/>
                  <a:gd name="T9" fmla="*/ 2 h 191"/>
                  <a:gd name="T10" fmla="*/ 58 w 191"/>
                  <a:gd name="T11" fmla="*/ 8 h 191"/>
                  <a:gd name="T12" fmla="*/ 42 w 191"/>
                  <a:gd name="T13" fmla="*/ 16 h 191"/>
                  <a:gd name="T14" fmla="*/ 27 w 191"/>
                  <a:gd name="T15" fmla="*/ 29 h 191"/>
                  <a:gd name="T16" fmla="*/ 15 w 191"/>
                  <a:gd name="T17" fmla="*/ 44 h 191"/>
                  <a:gd name="T18" fmla="*/ 10 w 191"/>
                  <a:gd name="T19" fmla="*/ 52 h 191"/>
                  <a:gd name="T20" fmla="*/ 4 w 191"/>
                  <a:gd name="T21" fmla="*/ 70 h 191"/>
                  <a:gd name="T22" fmla="*/ 0 w 191"/>
                  <a:gd name="T23" fmla="*/ 89 h 191"/>
                  <a:gd name="T24" fmla="*/ 1 w 191"/>
                  <a:gd name="T25" fmla="*/ 107 h 191"/>
                  <a:gd name="T26" fmla="*/ 5 w 191"/>
                  <a:gd name="T27" fmla="*/ 125 h 191"/>
                  <a:gd name="T28" fmla="*/ 12 w 191"/>
                  <a:gd name="T29" fmla="*/ 142 h 191"/>
                  <a:gd name="T30" fmla="*/ 22 w 191"/>
                  <a:gd name="T31" fmla="*/ 157 h 191"/>
                  <a:gd name="T32" fmla="*/ 37 w 191"/>
                  <a:gd name="T33" fmla="*/ 171 h 191"/>
                  <a:gd name="T34" fmla="*/ 44 w 191"/>
                  <a:gd name="T35" fmla="*/ 176 h 191"/>
                  <a:gd name="T36" fmla="*/ 61 w 191"/>
                  <a:gd name="T37" fmla="*/ 185 h 191"/>
                  <a:gd name="T38" fmla="*/ 80 w 191"/>
                  <a:gd name="T39" fmla="*/ 190 h 191"/>
                  <a:gd name="T40" fmla="*/ 98 w 191"/>
                  <a:gd name="T41" fmla="*/ 191 h 191"/>
                  <a:gd name="T42" fmla="*/ 116 w 191"/>
                  <a:gd name="T43" fmla="*/ 189 h 191"/>
                  <a:gd name="T44" fmla="*/ 134 w 191"/>
                  <a:gd name="T45" fmla="*/ 183 h 191"/>
                  <a:gd name="T46" fmla="*/ 150 w 191"/>
                  <a:gd name="T47" fmla="*/ 175 h 191"/>
                  <a:gd name="T48" fmla="*/ 164 w 191"/>
                  <a:gd name="T49" fmla="*/ 162 h 191"/>
                  <a:gd name="T50" fmla="*/ 177 w 191"/>
                  <a:gd name="T51" fmla="*/ 147 h 191"/>
                  <a:gd name="T52" fmla="*/ 181 w 191"/>
                  <a:gd name="T53" fmla="*/ 139 h 191"/>
                  <a:gd name="T54" fmla="*/ 188 w 191"/>
                  <a:gd name="T55" fmla="*/ 121 h 191"/>
                  <a:gd name="T56" fmla="*/ 191 w 191"/>
                  <a:gd name="T57" fmla="*/ 102 h 191"/>
                  <a:gd name="T58" fmla="*/ 191 w 191"/>
                  <a:gd name="T59" fmla="*/ 84 h 191"/>
                  <a:gd name="T60" fmla="*/ 187 w 191"/>
                  <a:gd name="T61" fmla="*/ 66 h 191"/>
                  <a:gd name="T62" fmla="*/ 180 w 191"/>
                  <a:gd name="T63" fmla="*/ 49 h 191"/>
                  <a:gd name="T64" fmla="*/ 169 w 191"/>
                  <a:gd name="T65" fmla="*/ 34 h 191"/>
                  <a:gd name="T66" fmla="*/ 155 w 191"/>
                  <a:gd name="T67" fmla="*/ 20 h 191"/>
                  <a:gd name="T68" fmla="*/ 147 w 191"/>
                  <a:gd name="T69" fmla="*/ 15 h 191"/>
                  <a:gd name="T70" fmla="*/ 132 w 191"/>
                  <a:gd name="T71" fmla="*/ 119 h 191"/>
                  <a:gd name="T72" fmla="*/ 120 w 191"/>
                  <a:gd name="T73" fmla="*/ 131 h 191"/>
                  <a:gd name="T74" fmla="*/ 105 w 191"/>
                  <a:gd name="T75" fmla="*/ 138 h 191"/>
                  <a:gd name="T76" fmla="*/ 89 w 191"/>
                  <a:gd name="T77" fmla="*/ 138 h 191"/>
                  <a:gd name="T78" fmla="*/ 72 w 191"/>
                  <a:gd name="T79" fmla="*/ 132 h 191"/>
                  <a:gd name="T80" fmla="*/ 65 w 191"/>
                  <a:gd name="T81" fmla="*/ 127 h 191"/>
                  <a:gd name="T82" fmla="*/ 56 w 191"/>
                  <a:gd name="T83" fmla="*/ 112 h 191"/>
                  <a:gd name="T84" fmla="*/ 52 w 191"/>
                  <a:gd name="T85" fmla="*/ 97 h 191"/>
                  <a:gd name="T86" fmla="*/ 55 w 191"/>
                  <a:gd name="T87" fmla="*/ 80 h 191"/>
                  <a:gd name="T88" fmla="*/ 59 w 191"/>
                  <a:gd name="T89" fmla="*/ 72 h 191"/>
                  <a:gd name="T90" fmla="*/ 71 w 191"/>
                  <a:gd name="T91" fmla="*/ 60 h 191"/>
                  <a:gd name="T92" fmla="*/ 87 w 191"/>
                  <a:gd name="T93" fmla="*/ 53 h 191"/>
                  <a:gd name="T94" fmla="*/ 103 w 191"/>
                  <a:gd name="T95" fmla="*/ 53 h 191"/>
                  <a:gd name="T96" fmla="*/ 119 w 191"/>
                  <a:gd name="T97" fmla="*/ 59 h 191"/>
                  <a:gd name="T98" fmla="*/ 126 w 191"/>
                  <a:gd name="T99" fmla="*/ 64 h 191"/>
                  <a:gd name="T100" fmla="*/ 136 w 191"/>
                  <a:gd name="T101" fmla="*/ 79 h 191"/>
                  <a:gd name="T102" fmla="*/ 139 w 191"/>
                  <a:gd name="T103" fmla="*/ 95 h 191"/>
                  <a:gd name="T104" fmla="*/ 136 w 191"/>
                  <a:gd name="T105" fmla="*/ 111 h 191"/>
                  <a:gd name="T106" fmla="*/ 132 w 191"/>
                  <a:gd name="T107" fmla="*/ 1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91">
                    <a:moveTo>
                      <a:pt x="147" y="15"/>
                    </a:moveTo>
                    <a:lnTo>
                      <a:pt x="147" y="15"/>
                    </a:lnTo>
                    <a:lnTo>
                      <a:pt x="139" y="10"/>
                    </a:lnTo>
                    <a:lnTo>
                      <a:pt x="130" y="6"/>
                    </a:lnTo>
                    <a:lnTo>
                      <a:pt x="121" y="3"/>
                    </a:lnTo>
                    <a:lnTo>
                      <a:pt x="112" y="1"/>
                    </a:lnTo>
                    <a:lnTo>
                      <a:pt x="103" y="0"/>
                    </a:lnTo>
                    <a:lnTo>
                      <a:pt x="94" y="0"/>
                    </a:lnTo>
                    <a:lnTo>
                      <a:pt x="85" y="1"/>
                    </a:lnTo>
                    <a:lnTo>
                      <a:pt x="75" y="2"/>
                    </a:lnTo>
                    <a:lnTo>
                      <a:pt x="66" y="4"/>
                    </a:lnTo>
                    <a:lnTo>
                      <a:pt x="58" y="8"/>
                    </a:lnTo>
                    <a:lnTo>
                      <a:pt x="50" y="12"/>
                    </a:lnTo>
                    <a:lnTo>
                      <a:pt x="42" y="16"/>
                    </a:lnTo>
                    <a:lnTo>
                      <a:pt x="35" y="22"/>
                    </a:lnTo>
                    <a:lnTo>
                      <a:pt x="27" y="29"/>
                    </a:lnTo>
                    <a:lnTo>
                      <a:pt x="21" y="36"/>
                    </a:lnTo>
                    <a:lnTo>
                      <a:pt x="15" y="44"/>
                    </a:lnTo>
                    <a:lnTo>
                      <a:pt x="15" y="44"/>
                    </a:lnTo>
                    <a:lnTo>
                      <a:pt x="10" y="52"/>
                    </a:lnTo>
                    <a:lnTo>
                      <a:pt x="6" y="61"/>
                    </a:lnTo>
                    <a:lnTo>
                      <a:pt x="4" y="70"/>
                    </a:lnTo>
                    <a:lnTo>
                      <a:pt x="2" y="80"/>
                    </a:lnTo>
                    <a:lnTo>
                      <a:pt x="0" y="89"/>
                    </a:lnTo>
                    <a:lnTo>
                      <a:pt x="0" y="98"/>
                    </a:lnTo>
                    <a:lnTo>
                      <a:pt x="1" y="107"/>
                    </a:lnTo>
                    <a:lnTo>
                      <a:pt x="2" y="116"/>
                    </a:lnTo>
                    <a:lnTo>
                      <a:pt x="5" y="125"/>
                    </a:lnTo>
                    <a:lnTo>
                      <a:pt x="8" y="134"/>
                    </a:lnTo>
                    <a:lnTo>
                      <a:pt x="12" y="142"/>
                    </a:lnTo>
                    <a:lnTo>
                      <a:pt x="17" y="150"/>
                    </a:lnTo>
                    <a:lnTo>
                      <a:pt x="22" y="157"/>
                    </a:lnTo>
                    <a:lnTo>
                      <a:pt x="28" y="165"/>
                    </a:lnTo>
                    <a:lnTo>
                      <a:pt x="37" y="171"/>
                    </a:lnTo>
                    <a:lnTo>
                      <a:pt x="44" y="176"/>
                    </a:lnTo>
                    <a:lnTo>
                      <a:pt x="44" y="176"/>
                    </a:lnTo>
                    <a:lnTo>
                      <a:pt x="53" y="181"/>
                    </a:lnTo>
                    <a:lnTo>
                      <a:pt x="61" y="185"/>
                    </a:lnTo>
                    <a:lnTo>
                      <a:pt x="70" y="188"/>
                    </a:lnTo>
                    <a:lnTo>
                      <a:pt x="80" y="190"/>
                    </a:lnTo>
                    <a:lnTo>
                      <a:pt x="89" y="191"/>
                    </a:lnTo>
                    <a:lnTo>
                      <a:pt x="98" y="191"/>
                    </a:lnTo>
                    <a:lnTo>
                      <a:pt x="107" y="190"/>
                    </a:lnTo>
                    <a:lnTo>
                      <a:pt x="116" y="189"/>
                    </a:lnTo>
                    <a:lnTo>
                      <a:pt x="126" y="187"/>
                    </a:lnTo>
                    <a:lnTo>
                      <a:pt x="134" y="183"/>
                    </a:lnTo>
                    <a:lnTo>
                      <a:pt x="142" y="179"/>
                    </a:lnTo>
                    <a:lnTo>
                      <a:pt x="150" y="175"/>
                    </a:lnTo>
                    <a:lnTo>
                      <a:pt x="157" y="169"/>
                    </a:lnTo>
                    <a:lnTo>
                      <a:pt x="164" y="162"/>
                    </a:lnTo>
                    <a:lnTo>
                      <a:pt x="171" y="155"/>
                    </a:lnTo>
                    <a:lnTo>
                      <a:pt x="177" y="147"/>
                    </a:lnTo>
                    <a:lnTo>
                      <a:pt x="177" y="147"/>
                    </a:lnTo>
                    <a:lnTo>
                      <a:pt x="181" y="139"/>
                    </a:lnTo>
                    <a:lnTo>
                      <a:pt x="185" y="130"/>
                    </a:lnTo>
                    <a:lnTo>
                      <a:pt x="188" y="121"/>
                    </a:lnTo>
                    <a:lnTo>
                      <a:pt x="190" y="111"/>
                    </a:lnTo>
                    <a:lnTo>
                      <a:pt x="191" y="102"/>
                    </a:lnTo>
                    <a:lnTo>
                      <a:pt x="191" y="93"/>
                    </a:lnTo>
                    <a:lnTo>
                      <a:pt x="191" y="84"/>
                    </a:lnTo>
                    <a:lnTo>
                      <a:pt x="189" y="76"/>
                    </a:lnTo>
                    <a:lnTo>
                      <a:pt x="187" y="66"/>
                    </a:lnTo>
                    <a:lnTo>
                      <a:pt x="184" y="57"/>
                    </a:lnTo>
                    <a:lnTo>
                      <a:pt x="180" y="49"/>
                    </a:lnTo>
                    <a:lnTo>
                      <a:pt x="175" y="42"/>
                    </a:lnTo>
                    <a:lnTo>
                      <a:pt x="169" y="34"/>
                    </a:lnTo>
                    <a:lnTo>
                      <a:pt x="162" y="27"/>
                    </a:lnTo>
                    <a:lnTo>
                      <a:pt x="155" y="20"/>
                    </a:lnTo>
                    <a:lnTo>
                      <a:pt x="147" y="15"/>
                    </a:lnTo>
                    <a:lnTo>
                      <a:pt x="147" y="15"/>
                    </a:lnTo>
                    <a:close/>
                    <a:moveTo>
                      <a:pt x="132" y="119"/>
                    </a:moveTo>
                    <a:lnTo>
                      <a:pt x="132" y="119"/>
                    </a:lnTo>
                    <a:lnTo>
                      <a:pt x="127" y="126"/>
                    </a:lnTo>
                    <a:lnTo>
                      <a:pt x="120" y="131"/>
                    </a:lnTo>
                    <a:lnTo>
                      <a:pt x="113" y="135"/>
                    </a:lnTo>
                    <a:lnTo>
                      <a:pt x="105" y="138"/>
                    </a:lnTo>
                    <a:lnTo>
                      <a:pt x="97" y="139"/>
                    </a:lnTo>
                    <a:lnTo>
                      <a:pt x="89" y="138"/>
                    </a:lnTo>
                    <a:lnTo>
                      <a:pt x="81" y="136"/>
                    </a:lnTo>
                    <a:lnTo>
                      <a:pt x="72" y="132"/>
                    </a:lnTo>
                    <a:lnTo>
                      <a:pt x="72" y="132"/>
                    </a:lnTo>
                    <a:lnTo>
                      <a:pt x="65" y="127"/>
                    </a:lnTo>
                    <a:lnTo>
                      <a:pt x="60" y="121"/>
                    </a:lnTo>
                    <a:lnTo>
                      <a:pt x="56" y="112"/>
                    </a:lnTo>
                    <a:lnTo>
                      <a:pt x="53" y="105"/>
                    </a:lnTo>
                    <a:lnTo>
                      <a:pt x="52" y="97"/>
                    </a:lnTo>
                    <a:lnTo>
                      <a:pt x="53" y="88"/>
                    </a:lnTo>
                    <a:lnTo>
                      <a:pt x="55" y="80"/>
                    </a:lnTo>
                    <a:lnTo>
                      <a:pt x="59" y="72"/>
                    </a:lnTo>
                    <a:lnTo>
                      <a:pt x="59" y="72"/>
                    </a:lnTo>
                    <a:lnTo>
                      <a:pt x="65" y="65"/>
                    </a:lnTo>
                    <a:lnTo>
                      <a:pt x="71" y="60"/>
                    </a:lnTo>
                    <a:lnTo>
                      <a:pt x="78" y="56"/>
                    </a:lnTo>
                    <a:lnTo>
                      <a:pt x="87" y="53"/>
                    </a:lnTo>
                    <a:lnTo>
                      <a:pt x="95" y="52"/>
                    </a:lnTo>
                    <a:lnTo>
                      <a:pt x="103" y="53"/>
                    </a:lnTo>
                    <a:lnTo>
                      <a:pt x="111" y="55"/>
                    </a:lnTo>
                    <a:lnTo>
                      <a:pt x="119" y="59"/>
                    </a:lnTo>
                    <a:lnTo>
                      <a:pt x="119" y="59"/>
                    </a:lnTo>
                    <a:lnTo>
                      <a:pt x="126" y="64"/>
                    </a:lnTo>
                    <a:lnTo>
                      <a:pt x="132" y="71"/>
                    </a:lnTo>
                    <a:lnTo>
                      <a:pt x="136" y="79"/>
                    </a:lnTo>
                    <a:lnTo>
                      <a:pt x="138" y="87"/>
                    </a:lnTo>
                    <a:lnTo>
                      <a:pt x="139" y="95"/>
                    </a:lnTo>
                    <a:lnTo>
                      <a:pt x="138" y="103"/>
                    </a:lnTo>
                    <a:lnTo>
                      <a:pt x="136" y="111"/>
                    </a:lnTo>
                    <a:lnTo>
                      <a:pt x="132" y="119"/>
                    </a:lnTo>
                    <a:lnTo>
                      <a:pt x="132" y="1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21" name="Freeform 165"/>
              <p:cNvSpPr>
                <a:spLocks noEditPoints="1"/>
              </p:cNvSpPr>
              <p:nvPr/>
            </p:nvSpPr>
            <p:spPr bwMode="auto">
              <a:xfrm>
                <a:off x="12303126" y="6183313"/>
                <a:ext cx="63500" cy="63500"/>
              </a:xfrm>
              <a:custGeom>
                <a:avLst/>
                <a:gdLst>
                  <a:gd name="T0" fmla="*/ 126 w 281"/>
                  <a:gd name="T1" fmla="*/ 1 h 280"/>
                  <a:gd name="T2" fmla="*/ 86 w 281"/>
                  <a:gd name="T3" fmla="*/ 11 h 280"/>
                  <a:gd name="T4" fmla="*/ 51 w 281"/>
                  <a:gd name="T5" fmla="*/ 32 h 280"/>
                  <a:gd name="T6" fmla="*/ 24 w 281"/>
                  <a:gd name="T7" fmla="*/ 62 h 280"/>
                  <a:gd name="T8" fmla="*/ 6 w 281"/>
                  <a:gd name="T9" fmla="*/ 98 h 280"/>
                  <a:gd name="T10" fmla="*/ 0 w 281"/>
                  <a:gd name="T11" fmla="*/ 140 h 280"/>
                  <a:gd name="T12" fmla="*/ 3 w 281"/>
                  <a:gd name="T13" fmla="*/ 169 h 280"/>
                  <a:gd name="T14" fmla="*/ 17 w 281"/>
                  <a:gd name="T15" fmla="*/ 207 h 280"/>
                  <a:gd name="T16" fmla="*/ 41 w 281"/>
                  <a:gd name="T17" fmla="*/ 239 h 280"/>
                  <a:gd name="T18" fmla="*/ 74 w 281"/>
                  <a:gd name="T19" fmla="*/ 263 h 280"/>
                  <a:gd name="T20" fmla="*/ 112 w 281"/>
                  <a:gd name="T21" fmla="*/ 277 h 280"/>
                  <a:gd name="T22" fmla="*/ 140 w 281"/>
                  <a:gd name="T23" fmla="*/ 280 h 280"/>
                  <a:gd name="T24" fmla="*/ 181 w 281"/>
                  <a:gd name="T25" fmla="*/ 274 h 280"/>
                  <a:gd name="T26" fmla="*/ 218 w 281"/>
                  <a:gd name="T27" fmla="*/ 256 h 280"/>
                  <a:gd name="T28" fmla="*/ 248 w 281"/>
                  <a:gd name="T29" fmla="*/ 229 h 280"/>
                  <a:gd name="T30" fmla="*/ 269 w 281"/>
                  <a:gd name="T31" fmla="*/ 194 h 280"/>
                  <a:gd name="T32" fmla="*/ 280 w 281"/>
                  <a:gd name="T33" fmla="*/ 154 h 280"/>
                  <a:gd name="T34" fmla="*/ 280 w 281"/>
                  <a:gd name="T35" fmla="*/ 126 h 280"/>
                  <a:gd name="T36" fmla="*/ 269 w 281"/>
                  <a:gd name="T37" fmla="*/ 86 h 280"/>
                  <a:gd name="T38" fmla="*/ 248 w 281"/>
                  <a:gd name="T39" fmla="*/ 51 h 280"/>
                  <a:gd name="T40" fmla="*/ 218 w 281"/>
                  <a:gd name="T41" fmla="*/ 24 h 280"/>
                  <a:gd name="T42" fmla="*/ 181 w 281"/>
                  <a:gd name="T43" fmla="*/ 6 h 280"/>
                  <a:gd name="T44" fmla="*/ 140 w 281"/>
                  <a:gd name="T45" fmla="*/ 0 h 280"/>
                  <a:gd name="T46" fmla="*/ 140 w 281"/>
                  <a:gd name="T47" fmla="*/ 219 h 280"/>
                  <a:gd name="T48" fmla="*/ 117 w 281"/>
                  <a:gd name="T49" fmla="*/ 216 h 280"/>
                  <a:gd name="T50" fmla="*/ 96 w 281"/>
                  <a:gd name="T51" fmla="*/ 206 h 280"/>
                  <a:gd name="T52" fmla="*/ 79 w 281"/>
                  <a:gd name="T53" fmla="*/ 190 h 280"/>
                  <a:gd name="T54" fmla="*/ 67 w 281"/>
                  <a:gd name="T55" fmla="*/ 171 h 280"/>
                  <a:gd name="T56" fmla="*/ 62 w 281"/>
                  <a:gd name="T57" fmla="*/ 148 h 280"/>
                  <a:gd name="T58" fmla="*/ 62 w 281"/>
                  <a:gd name="T59" fmla="*/ 132 h 280"/>
                  <a:gd name="T60" fmla="*/ 67 w 281"/>
                  <a:gd name="T61" fmla="*/ 109 h 280"/>
                  <a:gd name="T62" fmla="*/ 79 w 281"/>
                  <a:gd name="T63" fmla="*/ 90 h 280"/>
                  <a:gd name="T64" fmla="*/ 96 w 281"/>
                  <a:gd name="T65" fmla="*/ 75 h 280"/>
                  <a:gd name="T66" fmla="*/ 117 w 281"/>
                  <a:gd name="T67" fmla="*/ 64 h 280"/>
                  <a:gd name="T68" fmla="*/ 140 w 281"/>
                  <a:gd name="T69" fmla="*/ 61 h 280"/>
                  <a:gd name="T70" fmla="*/ 156 w 281"/>
                  <a:gd name="T71" fmla="*/ 62 h 280"/>
                  <a:gd name="T72" fmla="*/ 178 w 281"/>
                  <a:gd name="T73" fmla="*/ 71 h 280"/>
                  <a:gd name="T74" fmla="*/ 196 w 281"/>
                  <a:gd name="T75" fmla="*/ 84 h 280"/>
                  <a:gd name="T76" fmla="*/ 210 w 281"/>
                  <a:gd name="T77" fmla="*/ 102 h 280"/>
                  <a:gd name="T78" fmla="*/ 218 w 281"/>
                  <a:gd name="T79" fmla="*/ 124 h 280"/>
                  <a:gd name="T80" fmla="*/ 219 w 281"/>
                  <a:gd name="T81" fmla="*/ 140 h 280"/>
                  <a:gd name="T82" fmla="*/ 216 w 281"/>
                  <a:gd name="T83" fmla="*/ 164 h 280"/>
                  <a:gd name="T84" fmla="*/ 206 w 281"/>
                  <a:gd name="T85" fmla="*/ 184 h 280"/>
                  <a:gd name="T86" fmla="*/ 191 w 281"/>
                  <a:gd name="T87" fmla="*/ 201 h 280"/>
                  <a:gd name="T88" fmla="*/ 171 w 281"/>
                  <a:gd name="T89" fmla="*/ 213 h 280"/>
                  <a:gd name="T90" fmla="*/ 149 w 281"/>
                  <a:gd name="T91" fmla="*/ 21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1" h="280">
                    <a:moveTo>
                      <a:pt x="140" y="0"/>
                    </a:moveTo>
                    <a:lnTo>
                      <a:pt x="140" y="0"/>
                    </a:lnTo>
                    <a:lnTo>
                      <a:pt x="126" y="1"/>
                    </a:lnTo>
                    <a:lnTo>
                      <a:pt x="112" y="3"/>
                    </a:lnTo>
                    <a:lnTo>
                      <a:pt x="98" y="6"/>
                    </a:lnTo>
                    <a:lnTo>
                      <a:pt x="86" y="11"/>
                    </a:lnTo>
                    <a:lnTo>
                      <a:pt x="74" y="17"/>
                    </a:lnTo>
                    <a:lnTo>
                      <a:pt x="62" y="24"/>
                    </a:lnTo>
                    <a:lnTo>
                      <a:pt x="51" y="32"/>
                    </a:lnTo>
                    <a:lnTo>
                      <a:pt x="41" y="41"/>
                    </a:lnTo>
                    <a:lnTo>
                      <a:pt x="32" y="51"/>
                    </a:lnTo>
                    <a:lnTo>
                      <a:pt x="24" y="62"/>
                    </a:lnTo>
                    <a:lnTo>
                      <a:pt x="17" y="74"/>
                    </a:lnTo>
                    <a:lnTo>
                      <a:pt x="12" y="86"/>
                    </a:lnTo>
                    <a:lnTo>
                      <a:pt x="6" y="98"/>
                    </a:lnTo>
                    <a:lnTo>
                      <a:pt x="3" y="111"/>
                    </a:lnTo>
                    <a:lnTo>
                      <a:pt x="1" y="126"/>
                    </a:lnTo>
                    <a:lnTo>
                      <a:pt x="0" y="140"/>
                    </a:lnTo>
                    <a:lnTo>
                      <a:pt x="0" y="140"/>
                    </a:lnTo>
                    <a:lnTo>
                      <a:pt x="1" y="154"/>
                    </a:lnTo>
                    <a:lnTo>
                      <a:pt x="3" y="169"/>
                    </a:lnTo>
                    <a:lnTo>
                      <a:pt x="6" y="182"/>
                    </a:lnTo>
                    <a:lnTo>
                      <a:pt x="12" y="194"/>
                    </a:lnTo>
                    <a:lnTo>
                      <a:pt x="17" y="207"/>
                    </a:lnTo>
                    <a:lnTo>
                      <a:pt x="24" y="218"/>
                    </a:lnTo>
                    <a:lnTo>
                      <a:pt x="32" y="229"/>
                    </a:lnTo>
                    <a:lnTo>
                      <a:pt x="41" y="239"/>
                    </a:lnTo>
                    <a:lnTo>
                      <a:pt x="51" y="248"/>
                    </a:lnTo>
                    <a:lnTo>
                      <a:pt x="62" y="256"/>
                    </a:lnTo>
                    <a:lnTo>
                      <a:pt x="74" y="263"/>
                    </a:lnTo>
                    <a:lnTo>
                      <a:pt x="86" y="269"/>
                    </a:lnTo>
                    <a:lnTo>
                      <a:pt x="98" y="274"/>
                    </a:lnTo>
                    <a:lnTo>
                      <a:pt x="112" y="277"/>
                    </a:lnTo>
                    <a:lnTo>
                      <a:pt x="126" y="279"/>
                    </a:lnTo>
                    <a:lnTo>
                      <a:pt x="140" y="280"/>
                    </a:lnTo>
                    <a:lnTo>
                      <a:pt x="140" y="280"/>
                    </a:lnTo>
                    <a:lnTo>
                      <a:pt x="155" y="279"/>
                    </a:lnTo>
                    <a:lnTo>
                      <a:pt x="168" y="277"/>
                    </a:lnTo>
                    <a:lnTo>
                      <a:pt x="181" y="274"/>
                    </a:lnTo>
                    <a:lnTo>
                      <a:pt x="195" y="269"/>
                    </a:lnTo>
                    <a:lnTo>
                      <a:pt x="207" y="263"/>
                    </a:lnTo>
                    <a:lnTo>
                      <a:pt x="218" y="256"/>
                    </a:lnTo>
                    <a:lnTo>
                      <a:pt x="229" y="248"/>
                    </a:lnTo>
                    <a:lnTo>
                      <a:pt x="240" y="239"/>
                    </a:lnTo>
                    <a:lnTo>
                      <a:pt x="248" y="229"/>
                    </a:lnTo>
                    <a:lnTo>
                      <a:pt x="256" y="218"/>
                    </a:lnTo>
                    <a:lnTo>
                      <a:pt x="263" y="207"/>
                    </a:lnTo>
                    <a:lnTo>
                      <a:pt x="269" y="194"/>
                    </a:lnTo>
                    <a:lnTo>
                      <a:pt x="273" y="182"/>
                    </a:lnTo>
                    <a:lnTo>
                      <a:pt x="277" y="169"/>
                    </a:lnTo>
                    <a:lnTo>
                      <a:pt x="280" y="154"/>
                    </a:lnTo>
                    <a:lnTo>
                      <a:pt x="281" y="140"/>
                    </a:lnTo>
                    <a:lnTo>
                      <a:pt x="281" y="140"/>
                    </a:lnTo>
                    <a:lnTo>
                      <a:pt x="280" y="126"/>
                    </a:lnTo>
                    <a:lnTo>
                      <a:pt x="277" y="111"/>
                    </a:lnTo>
                    <a:lnTo>
                      <a:pt x="273" y="98"/>
                    </a:lnTo>
                    <a:lnTo>
                      <a:pt x="269" y="86"/>
                    </a:lnTo>
                    <a:lnTo>
                      <a:pt x="263" y="74"/>
                    </a:lnTo>
                    <a:lnTo>
                      <a:pt x="256" y="62"/>
                    </a:lnTo>
                    <a:lnTo>
                      <a:pt x="248" y="51"/>
                    </a:lnTo>
                    <a:lnTo>
                      <a:pt x="240" y="41"/>
                    </a:lnTo>
                    <a:lnTo>
                      <a:pt x="229" y="32"/>
                    </a:lnTo>
                    <a:lnTo>
                      <a:pt x="218" y="24"/>
                    </a:lnTo>
                    <a:lnTo>
                      <a:pt x="207" y="17"/>
                    </a:lnTo>
                    <a:lnTo>
                      <a:pt x="195" y="11"/>
                    </a:lnTo>
                    <a:lnTo>
                      <a:pt x="181" y="6"/>
                    </a:lnTo>
                    <a:lnTo>
                      <a:pt x="168" y="3"/>
                    </a:lnTo>
                    <a:lnTo>
                      <a:pt x="155" y="1"/>
                    </a:lnTo>
                    <a:lnTo>
                      <a:pt x="140" y="0"/>
                    </a:lnTo>
                    <a:lnTo>
                      <a:pt x="140" y="0"/>
                    </a:lnTo>
                    <a:close/>
                    <a:moveTo>
                      <a:pt x="140" y="219"/>
                    </a:moveTo>
                    <a:lnTo>
                      <a:pt x="140" y="219"/>
                    </a:lnTo>
                    <a:lnTo>
                      <a:pt x="132" y="219"/>
                    </a:lnTo>
                    <a:lnTo>
                      <a:pt x="124" y="218"/>
                    </a:lnTo>
                    <a:lnTo>
                      <a:pt x="117" y="216"/>
                    </a:lnTo>
                    <a:lnTo>
                      <a:pt x="110" y="213"/>
                    </a:lnTo>
                    <a:lnTo>
                      <a:pt x="103" y="210"/>
                    </a:lnTo>
                    <a:lnTo>
                      <a:pt x="96" y="206"/>
                    </a:lnTo>
                    <a:lnTo>
                      <a:pt x="90" y="201"/>
                    </a:lnTo>
                    <a:lnTo>
                      <a:pt x="84" y="196"/>
                    </a:lnTo>
                    <a:lnTo>
                      <a:pt x="79" y="190"/>
                    </a:lnTo>
                    <a:lnTo>
                      <a:pt x="75" y="184"/>
                    </a:lnTo>
                    <a:lnTo>
                      <a:pt x="71" y="178"/>
                    </a:lnTo>
                    <a:lnTo>
                      <a:pt x="67" y="171"/>
                    </a:lnTo>
                    <a:lnTo>
                      <a:pt x="65" y="164"/>
                    </a:lnTo>
                    <a:lnTo>
                      <a:pt x="63" y="156"/>
                    </a:lnTo>
                    <a:lnTo>
                      <a:pt x="62" y="148"/>
                    </a:lnTo>
                    <a:lnTo>
                      <a:pt x="61" y="140"/>
                    </a:lnTo>
                    <a:lnTo>
                      <a:pt x="61" y="140"/>
                    </a:lnTo>
                    <a:lnTo>
                      <a:pt x="62" y="132"/>
                    </a:lnTo>
                    <a:lnTo>
                      <a:pt x="63" y="124"/>
                    </a:lnTo>
                    <a:lnTo>
                      <a:pt x="65" y="117"/>
                    </a:lnTo>
                    <a:lnTo>
                      <a:pt x="67" y="109"/>
                    </a:lnTo>
                    <a:lnTo>
                      <a:pt x="71" y="102"/>
                    </a:lnTo>
                    <a:lnTo>
                      <a:pt x="75" y="96"/>
                    </a:lnTo>
                    <a:lnTo>
                      <a:pt x="79" y="90"/>
                    </a:lnTo>
                    <a:lnTo>
                      <a:pt x="84" y="84"/>
                    </a:lnTo>
                    <a:lnTo>
                      <a:pt x="90" y="79"/>
                    </a:lnTo>
                    <a:lnTo>
                      <a:pt x="96" y="75"/>
                    </a:lnTo>
                    <a:lnTo>
                      <a:pt x="103" y="71"/>
                    </a:lnTo>
                    <a:lnTo>
                      <a:pt x="110" y="67"/>
                    </a:lnTo>
                    <a:lnTo>
                      <a:pt x="117" y="64"/>
                    </a:lnTo>
                    <a:lnTo>
                      <a:pt x="124" y="62"/>
                    </a:lnTo>
                    <a:lnTo>
                      <a:pt x="132" y="61"/>
                    </a:lnTo>
                    <a:lnTo>
                      <a:pt x="140" y="61"/>
                    </a:lnTo>
                    <a:lnTo>
                      <a:pt x="140" y="61"/>
                    </a:lnTo>
                    <a:lnTo>
                      <a:pt x="149" y="61"/>
                    </a:lnTo>
                    <a:lnTo>
                      <a:pt x="156" y="62"/>
                    </a:lnTo>
                    <a:lnTo>
                      <a:pt x="164" y="64"/>
                    </a:lnTo>
                    <a:lnTo>
                      <a:pt x="171" y="67"/>
                    </a:lnTo>
                    <a:lnTo>
                      <a:pt x="178" y="71"/>
                    </a:lnTo>
                    <a:lnTo>
                      <a:pt x="184" y="75"/>
                    </a:lnTo>
                    <a:lnTo>
                      <a:pt x="191" y="79"/>
                    </a:lnTo>
                    <a:lnTo>
                      <a:pt x="196" y="84"/>
                    </a:lnTo>
                    <a:lnTo>
                      <a:pt x="201" y="90"/>
                    </a:lnTo>
                    <a:lnTo>
                      <a:pt x="206" y="96"/>
                    </a:lnTo>
                    <a:lnTo>
                      <a:pt x="210" y="102"/>
                    </a:lnTo>
                    <a:lnTo>
                      <a:pt x="213" y="109"/>
                    </a:lnTo>
                    <a:lnTo>
                      <a:pt x="216" y="117"/>
                    </a:lnTo>
                    <a:lnTo>
                      <a:pt x="218" y="124"/>
                    </a:lnTo>
                    <a:lnTo>
                      <a:pt x="219" y="132"/>
                    </a:lnTo>
                    <a:lnTo>
                      <a:pt x="219" y="140"/>
                    </a:lnTo>
                    <a:lnTo>
                      <a:pt x="219" y="140"/>
                    </a:lnTo>
                    <a:lnTo>
                      <a:pt x="219" y="148"/>
                    </a:lnTo>
                    <a:lnTo>
                      <a:pt x="218" y="156"/>
                    </a:lnTo>
                    <a:lnTo>
                      <a:pt x="216" y="164"/>
                    </a:lnTo>
                    <a:lnTo>
                      <a:pt x="213" y="171"/>
                    </a:lnTo>
                    <a:lnTo>
                      <a:pt x="210" y="178"/>
                    </a:lnTo>
                    <a:lnTo>
                      <a:pt x="206" y="184"/>
                    </a:lnTo>
                    <a:lnTo>
                      <a:pt x="201" y="190"/>
                    </a:lnTo>
                    <a:lnTo>
                      <a:pt x="196" y="196"/>
                    </a:lnTo>
                    <a:lnTo>
                      <a:pt x="191" y="201"/>
                    </a:lnTo>
                    <a:lnTo>
                      <a:pt x="184" y="206"/>
                    </a:lnTo>
                    <a:lnTo>
                      <a:pt x="178" y="210"/>
                    </a:lnTo>
                    <a:lnTo>
                      <a:pt x="171" y="213"/>
                    </a:lnTo>
                    <a:lnTo>
                      <a:pt x="164" y="216"/>
                    </a:lnTo>
                    <a:lnTo>
                      <a:pt x="156" y="218"/>
                    </a:lnTo>
                    <a:lnTo>
                      <a:pt x="149" y="219"/>
                    </a:lnTo>
                    <a:lnTo>
                      <a:pt x="140" y="219"/>
                    </a:lnTo>
                    <a:lnTo>
                      <a:pt x="140"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22" name="Freeform 166"/>
              <p:cNvSpPr>
                <a:spLocks noEditPoints="1"/>
              </p:cNvSpPr>
              <p:nvPr/>
            </p:nvSpPr>
            <p:spPr bwMode="auto">
              <a:xfrm>
                <a:off x="12360276" y="6084888"/>
                <a:ext cx="39688" cy="41275"/>
              </a:xfrm>
              <a:custGeom>
                <a:avLst/>
                <a:gdLst>
                  <a:gd name="T0" fmla="*/ 90 w 180"/>
                  <a:gd name="T1" fmla="*/ 0 h 179"/>
                  <a:gd name="T2" fmla="*/ 71 w 180"/>
                  <a:gd name="T3" fmla="*/ 1 h 179"/>
                  <a:gd name="T4" fmla="*/ 54 w 180"/>
                  <a:gd name="T5" fmla="*/ 8 h 179"/>
                  <a:gd name="T6" fmla="*/ 40 w 180"/>
                  <a:gd name="T7" fmla="*/ 16 h 179"/>
                  <a:gd name="T8" fmla="*/ 26 w 180"/>
                  <a:gd name="T9" fmla="*/ 26 h 179"/>
                  <a:gd name="T10" fmla="*/ 15 w 180"/>
                  <a:gd name="T11" fmla="*/ 39 h 179"/>
                  <a:gd name="T12" fmla="*/ 7 w 180"/>
                  <a:gd name="T13" fmla="*/ 55 h 179"/>
                  <a:gd name="T14" fmla="*/ 2 w 180"/>
                  <a:gd name="T15" fmla="*/ 72 h 179"/>
                  <a:gd name="T16" fmla="*/ 0 w 180"/>
                  <a:gd name="T17" fmla="*/ 89 h 179"/>
                  <a:gd name="T18" fmla="*/ 0 w 180"/>
                  <a:gd name="T19" fmla="*/ 99 h 179"/>
                  <a:gd name="T20" fmla="*/ 4 w 180"/>
                  <a:gd name="T21" fmla="*/ 117 h 179"/>
                  <a:gd name="T22" fmla="*/ 10 w 180"/>
                  <a:gd name="T23" fmla="*/ 132 h 179"/>
                  <a:gd name="T24" fmla="*/ 20 w 180"/>
                  <a:gd name="T25" fmla="*/ 147 h 179"/>
                  <a:gd name="T26" fmla="*/ 33 w 180"/>
                  <a:gd name="T27" fmla="*/ 159 h 179"/>
                  <a:gd name="T28" fmla="*/ 47 w 180"/>
                  <a:gd name="T29" fmla="*/ 169 h 179"/>
                  <a:gd name="T30" fmla="*/ 63 w 180"/>
                  <a:gd name="T31" fmla="*/ 175 h 179"/>
                  <a:gd name="T32" fmla="*/ 81 w 180"/>
                  <a:gd name="T33" fmla="*/ 179 h 179"/>
                  <a:gd name="T34" fmla="*/ 90 w 180"/>
                  <a:gd name="T35" fmla="*/ 179 h 179"/>
                  <a:gd name="T36" fmla="*/ 107 w 180"/>
                  <a:gd name="T37" fmla="*/ 178 h 179"/>
                  <a:gd name="T38" fmla="*/ 125 w 180"/>
                  <a:gd name="T39" fmla="*/ 173 h 179"/>
                  <a:gd name="T40" fmla="*/ 140 w 180"/>
                  <a:gd name="T41" fmla="*/ 164 h 179"/>
                  <a:gd name="T42" fmla="*/ 153 w 180"/>
                  <a:gd name="T43" fmla="*/ 154 h 179"/>
                  <a:gd name="T44" fmla="*/ 165 w 180"/>
                  <a:gd name="T45" fmla="*/ 140 h 179"/>
                  <a:gd name="T46" fmla="*/ 173 w 180"/>
                  <a:gd name="T47" fmla="*/ 125 h 179"/>
                  <a:gd name="T48" fmla="*/ 178 w 180"/>
                  <a:gd name="T49" fmla="*/ 108 h 179"/>
                  <a:gd name="T50" fmla="*/ 180 w 180"/>
                  <a:gd name="T51" fmla="*/ 89 h 179"/>
                  <a:gd name="T52" fmla="*/ 179 w 180"/>
                  <a:gd name="T53" fmla="*/ 81 h 179"/>
                  <a:gd name="T54" fmla="*/ 176 w 180"/>
                  <a:gd name="T55" fmla="*/ 63 h 179"/>
                  <a:gd name="T56" fmla="*/ 169 w 180"/>
                  <a:gd name="T57" fmla="*/ 47 h 179"/>
                  <a:gd name="T58" fmla="*/ 159 w 180"/>
                  <a:gd name="T59" fmla="*/ 33 h 179"/>
                  <a:gd name="T60" fmla="*/ 147 w 180"/>
                  <a:gd name="T61" fmla="*/ 21 h 179"/>
                  <a:gd name="T62" fmla="*/ 133 w 180"/>
                  <a:gd name="T63" fmla="*/ 11 h 179"/>
                  <a:gd name="T64" fmla="*/ 116 w 180"/>
                  <a:gd name="T65" fmla="*/ 4 h 179"/>
                  <a:gd name="T66" fmla="*/ 99 w 180"/>
                  <a:gd name="T67" fmla="*/ 0 h 179"/>
                  <a:gd name="T68" fmla="*/ 90 w 180"/>
                  <a:gd name="T69" fmla="*/ 0 h 179"/>
                  <a:gd name="T70" fmla="*/ 90 w 180"/>
                  <a:gd name="T71" fmla="*/ 130 h 179"/>
                  <a:gd name="T72" fmla="*/ 73 w 180"/>
                  <a:gd name="T73" fmla="*/ 127 h 179"/>
                  <a:gd name="T74" fmla="*/ 61 w 180"/>
                  <a:gd name="T75" fmla="*/ 119 h 179"/>
                  <a:gd name="T76" fmla="*/ 52 w 180"/>
                  <a:gd name="T77" fmla="*/ 106 h 179"/>
                  <a:gd name="T78" fmla="*/ 49 w 180"/>
                  <a:gd name="T79" fmla="*/ 89 h 179"/>
                  <a:gd name="T80" fmla="*/ 50 w 180"/>
                  <a:gd name="T81" fmla="*/ 81 h 179"/>
                  <a:gd name="T82" fmla="*/ 56 w 180"/>
                  <a:gd name="T83" fmla="*/ 67 h 179"/>
                  <a:gd name="T84" fmla="*/ 67 w 180"/>
                  <a:gd name="T85" fmla="*/ 57 h 179"/>
                  <a:gd name="T86" fmla="*/ 82 w 180"/>
                  <a:gd name="T87" fmla="*/ 50 h 179"/>
                  <a:gd name="T88" fmla="*/ 90 w 180"/>
                  <a:gd name="T89" fmla="*/ 49 h 179"/>
                  <a:gd name="T90" fmla="*/ 105 w 180"/>
                  <a:gd name="T91" fmla="*/ 53 h 179"/>
                  <a:gd name="T92" fmla="*/ 118 w 180"/>
                  <a:gd name="T93" fmla="*/ 61 h 179"/>
                  <a:gd name="T94" fmla="*/ 127 w 180"/>
                  <a:gd name="T95" fmla="*/ 74 h 179"/>
                  <a:gd name="T96" fmla="*/ 130 w 180"/>
                  <a:gd name="T97" fmla="*/ 89 h 179"/>
                  <a:gd name="T98" fmla="*/ 130 w 180"/>
                  <a:gd name="T99" fmla="*/ 99 h 179"/>
                  <a:gd name="T100" fmla="*/ 124 w 180"/>
                  <a:gd name="T101" fmla="*/ 113 h 179"/>
                  <a:gd name="T102" fmla="*/ 112 w 180"/>
                  <a:gd name="T103" fmla="*/ 123 h 179"/>
                  <a:gd name="T104" fmla="*/ 98 w 180"/>
                  <a:gd name="T105" fmla="*/ 129 h 179"/>
                  <a:gd name="T106" fmla="*/ 90 w 180"/>
                  <a:gd name="T107" fmla="*/ 1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79">
                    <a:moveTo>
                      <a:pt x="90" y="0"/>
                    </a:moveTo>
                    <a:lnTo>
                      <a:pt x="90" y="0"/>
                    </a:lnTo>
                    <a:lnTo>
                      <a:pt x="81" y="0"/>
                    </a:lnTo>
                    <a:lnTo>
                      <a:pt x="71" y="1"/>
                    </a:lnTo>
                    <a:lnTo>
                      <a:pt x="63" y="4"/>
                    </a:lnTo>
                    <a:lnTo>
                      <a:pt x="54" y="8"/>
                    </a:lnTo>
                    <a:lnTo>
                      <a:pt x="47" y="11"/>
                    </a:lnTo>
                    <a:lnTo>
                      <a:pt x="40" y="16"/>
                    </a:lnTo>
                    <a:lnTo>
                      <a:pt x="33" y="21"/>
                    </a:lnTo>
                    <a:lnTo>
                      <a:pt x="26" y="26"/>
                    </a:lnTo>
                    <a:lnTo>
                      <a:pt x="20" y="33"/>
                    </a:lnTo>
                    <a:lnTo>
                      <a:pt x="15" y="39"/>
                    </a:lnTo>
                    <a:lnTo>
                      <a:pt x="10" y="47"/>
                    </a:lnTo>
                    <a:lnTo>
                      <a:pt x="7" y="55"/>
                    </a:lnTo>
                    <a:lnTo>
                      <a:pt x="4" y="63"/>
                    </a:lnTo>
                    <a:lnTo>
                      <a:pt x="2" y="72"/>
                    </a:lnTo>
                    <a:lnTo>
                      <a:pt x="0" y="81"/>
                    </a:lnTo>
                    <a:lnTo>
                      <a:pt x="0" y="89"/>
                    </a:lnTo>
                    <a:lnTo>
                      <a:pt x="0" y="89"/>
                    </a:lnTo>
                    <a:lnTo>
                      <a:pt x="0" y="99"/>
                    </a:lnTo>
                    <a:lnTo>
                      <a:pt x="2" y="108"/>
                    </a:lnTo>
                    <a:lnTo>
                      <a:pt x="4" y="117"/>
                    </a:lnTo>
                    <a:lnTo>
                      <a:pt x="7" y="125"/>
                    </a:lnTo>
                    <a:lnTo>
                      <a:pt x="10" y="132"/>
                    </a:lnTo>
                    <a:lnTo>
                      <a:pt x="15" y="140"/>
                    </a:lnTo>
                    <a:lnTo>
                      <a:pt x="20" y="147"/>
                    </a:lnTo>
                    <a:lnTo>
                      <a:pt x="26" y="154"/>
                    </a:lnTo>
                    <a:lnTo>
                      <a:pt x="33" y="159"/>
                    </a:lnTo>
                    <a:lnTo>
                      <a:pt x="40" y="164"/>
                    </a:lnTo>
                    <a:lnTo>
                      <a:pt x="47" y="169"/>
                    </a:lnTo>
                    <a:lnTo>
                      <a:pt x="54" y="173"/>
                    </a:lnTo>
                    <a:lnTo>
                      <a:pt x="63" y="175"/>
                    </a:lnTo>
                    <a:lnTo>
                      <a:pt x="71" y="178"/>
                    </a:lnTo>
                    <a:lnTo>
                      <a:pt x="81" y="179"/>
                    </a:lnTo>
                    <a:lnTo>
                      <a:pt x="90" y="179"/>
                    </a:lnTo>
                    <a:lnTo>
                      <a:pt x="90" y="179"/>
                    </a:lnTo>
                    <a:lnTo>
                      <a:pt x="99" y="179"/>
                    </a:lnTo>
                    <a:lnTo>
                      <a:pt x="107" y="178"/>
                    </a:lnTo>
                    <a:lnTo>
                      <a:pt x="116" y="175"/>
                    </a:lnTo>
                    <a:lnTo>
                      <a:pt x="125" y="173"/>
                    </a:lnTo>
                    <a:lnTo>
                      <a:pt x="133" y="169"/>
                    </a:lnTo>
                    <a:lnTo>
                      <a:pt x="140" y="164"/>
                    </a:lnTo>
                    <a:lnTo>
                      <a:pt x="147" y="159"/>
                    </a:lnTo>
                    <a:lnTo>
                      <a:pt x="153" y="154"/>
                    </a:lnTo>
                    <a:lnTo>
                      <a:pt x="159" y="147"/>
                    </a:lnTo>
                    <a:lnTo>
                      <a:pt x="165" y="140"/>
                    </a:lnTo>
                    <a:lnTo>
                      <a:pt x="169" y="132"/>
                    </a:lnTo>
                    <a:lnTo>
                      <a:pt x="173" y="125"/>
                    </a:lnTo>
                    <a:lnTo>
                      <a:pt x="176" y="117"/>
                    </a:lnTo>
                    <a:lnTo>
                      <a:pt x="178" y="108"/>
                    </a:lnTo>
                    <a:lnTo>
                      <a:pt x="179" y="99"/>
                    </a:lnTo>
                    <a:lnTo>
                      <a:pt x="180" y="89"/>
                    </a:lnTo>
                    <a:lnTo>
                      <a:pt x="180" y="89"/>
                    </a:lnTo>
                    <a:lnTo>
                      <a:pt x="179" y="81"/>
                    </a:lnTo>
                    <a:lnTo>
                      <a:pt x="178" y="72"/>
                    </a:lnTo>
                    <a:lnTo>
                      <a:pt x="176" y="63"/>
                    </a:lnTo>
                    <a:lnTo>
                      <a:pt x="173" y="55"/>
                    </a:lnTo>
                    <a:lnTo>
                      <a:pt x="169" y="47"/>
                    </a:lnTo>
                    <a:lnTo>
                      <a:pt x="165" y="39"/>
                    </a:lnTo>
                    <a:lnTo>
                      <a:pt x="159" y="33"/>
                    </a:lnTo>
                    <a:lnTo>
                      <a:pt x="153" y="26"/>
                    </a:lnTo>
                    <a:lnTo>
                      <a:pt x="147" y="21"/>
                    </a:lnTo>
                    <a:lnTo>
                      <a:pt x="140" y="16"/>
                    </a:lnTo>
                    <a:lnTo>
                      <a:pt x="133" y="11"/>
                    </a:lnTo>
                    <a:lnTo>
                      <a:pt x="125" y="8"/>
                    </a:lnTo>
                    <a:lnTo>
                      <a:pt x="116" y="4"/>
                    </a:lnTo>
                    <a:lnTo>
                      <a:pt x="107" y="1"/>
                    </a:lnTo>
                    <a:lnTo>
                      <a:pt x="99" y="0"/>
                    </a:lnTo>
                    <a:lnTo>
                      <a:pt x="90" y="0"/>
                    </a:lnTo>
                    <a:lnTo>
                      <a:pt x="90" y="0"/>
                    </a:lnTo>
                    <a:close/>
                    <a:moveTo>
                      <a:pt x="90" y="130"/>
                    </a:moveTo>
                    <a:lnTo>
                      <a:pt x="90" y="130"/>
                    </a:lnTo>
                    <a:lnTo>
                      <a:pt x="82" y="129"/>
                    </a:lnTo>
                    <a:lnTo>
                      <a:pt x="73" y="127"/>
                    </a:lnTo>
                    <a:lnTo>
                      <a:pt x="67" y="123"/>
                    </a:lnTo>
                    <a:lnTo>
                      <a:pt x="61" y="119"/>
                    </a:lnTo>
                    <a:lnTo>
                      <a:pt x="56" y="113"/>
                    </a:lnTo>
                    <a:lnTo>
                      <a:pt x="52" y="106"/>
                    </a:lnTo>
                    <a:lnTo>
                      <a:pt x="50" y="99"/>
                    </a:lnTo>
                    <a:lnTo>
                      <a:pt x="49" y="89"/>
                    </a:lnTo>
                    <a:lnTo>
                      <a:pt x="49" y="89"/>
                    </a:lnTo>
                    <a:lnTo>
                      <a:pt x="50" y="81"/>
                    </a:lnTo>
                    <a:lnTo>
                      <a:pt x="52" y="74"/>
                    </a:lnTo>
                    <a:lnTo>
                      <a:pt x="56" y="67"/>
                    </a:lnTo>
                    <a:lnTo>
                      <a:pt x="61" y="61"/>
                    </a:lnTo>
                    <a:lnTo>
                      <a:pt x="67" y="57"/>
                    </a:lnTo>
                    <a:lnTo>
                      <a:pt x="73" y="53"/>
                    </a:lnTo>
                    <a:lnTo>
                      <a:pt x="82" y="50"/>
                    </a:lnTo>
                    <a:lnTo>
                      <a:pt x="90" y="49"/>
                    </a:lnTo>
                    <a:lnTo>
                      <a:pt x="90" y="49"/>
                    </a:lnTo>
                    <a:lnTo>
                      <a:pt x="98" y="50"/>
                    </a:lnTo>
                    <a:lnTo>
                      <a:pt x="105" y="53"/>
                    </a:lnTo>
                    <a:lnTo>
                      <a:pt x="112" y="57"/>
                    </a:lnTo>
                    <a:lnTo>
                      <a:pt x="118" y="61"/>
                    </a:lnTo>
                    <a:lnTo>
                      <a:pt x="124" y="67"/>
                    </a:lnTo>
                    <a:lnTo>
                      <a:pt x="127" y="74"/>
                    </a:lnTo>
                    <a:lnTo>
                      <a:pt x="130" y="81"/>
                    </a:lnTo>
                    <a:lnTo>
                      <a:pt x="130" y="89"/>
                    </a:lnTo>
                    <a:lnTo>
                      <a:pt x="130" y="89"/>
                    </a:lnTo>
                    <a:lnTo>
                      <a:pt x="130" y="99"/>
                    </a:lnTo>
                    <a:lnTo>
                      <a:pt x="127" y="106"/>
                    </a:lnTo>
                    <a:lnTo>
                      <a:pt x="124" y="113"/>
                    </a:lnTo>
                    <a:lnTo>
                      <a:pt x="118" y="119"/>
                    </a:lnTo>
                    <a:lnTo>
                      <a:pt x="112" y="123"/>
                    </a:lnTo>
                    <a:lnTo>
                      <a:pt x="105" y="127"/>
                    </a:lnTo>
                    <a:lnTo>
                      <a:pt x="98" y="129"/>
                    </a:lnTo>
                    <a:lnTo>
                      <a:pt x="90" y="130"/>
                    </a:lnTo>
                    <a:lnTo>
                      <a:pt x="90" y="1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23" name="Freeform 167"/>
              <p:cNvSpPr>
                <a:spLocks noEditPoints="1"/>
              </p:cNvSpPr>
              <p:nvPr/>
            </p:nvSpPr>
            <p:spPr bwMode="auto">
              <a:xfrm>
                <a:off x="12249151" y="6053138"/>
                <a:ext cx="323850" cy="419100"/>
              </a:xfrm>
              <a:custGeom>
                <a:avLst/>
                <a:gdLst>
                  <a:gd name="T0" fmla="*/ 1296 w 1430"/>
                  <a:gd name="T1" fmla="*/ 631 h 1852"/>
                  <a:gd name="T2" fmla="*/ 1222 w 1430"/>
                  <a:gd name="T3" fmla="*/ 292 h 1852"/>
                  <a:gd name="T4" fmla="*/ 976 w 1430"/>
                  <a:gd name="T5" fmla="*/ 68 h 1852"/>
                  <a:gd name="T6" fmla="*/ 506 w 1430"/>
                  <a:gd name="T7" fmla="*/ 7 h 1852"/>
                  <a:gd name="T8" fmla="*/ 126 w 1430"/>
                  <a:gd name="T9" fmla="*/ 234 h 1852"/>
                  <a:gd name="T10" fmla="*/ 2 w 1430"/>
                  <a:gd name="T11" fmla="*/ 588 h 1852"/>
                  <a:gd name="T12" fmla="*/ 101 w 1430"/>
                  <a:gd name="T13" fmla="*/ 1047 h 1852"/>
                  <a:gd name="T14" fmla="*/ 241 w 1430"/>
                  <a:gd name="T15" fmla="*/ 1351 h 1852"/>
                  <a:gd name="T16" fmla="*/ 141 w 1430"/>
                  <a:gd name="T17" fmla="*/ 1652 h 1852"/>
                  <a:gd name="T18" fmla="*/ 92 w 1430"/>
                  <a:gd name="T19" fmla="*/ 1828 h 1852"/>
                  <a:gd name="T20" fmla="*/ 956 w 1430"/>
                  <a:gd name="T21" fmla="*/ 1821 h 1852"/>
                  <a:gd name="T22" fmla="*/ 898 w 1430"/>
                  <a:gd name="T23" fmla="*/ 1649 h 1852"/>
                  <a:gd name="T24" fmla="*/ 912 w 1430"/>
                  <a:gd name="T25" fmla="*/ 1484 h 1852"/>
                  <a:gd name="T26" fmla="*/ 1155 w 1430"/>
                  <a:gd name="T27" fmla="*/ 1452 h 1852"/>
                  <a:gd name="T28" fmla="*/ 1279 w 1430"/>
                  <a:gd name="T29" fmla="*/ 1422 h 1852"/>
                  <a:gd name="T30" fmla="*/ 1323 w 1430"/>
                  <a:gd name="T31" fmla="*/ 1262 h 1852"/>
                  <a:gd name="T32" fmla="*/ 1338 w 1430"/>
                  <a:gd name="T33" fmla="*/ 1181 h 1852"/>
                  <a:gd name="T34" fmla="*/ 1341 w 1430"/>
                  <a:gd name="T35" fmla="*/ 1072 h 1852"/>
                  <a:gd name="T36" fmla="*/ 1430 w 1430"/>
                  <a:gd name="T37" fmla="*/ 985 h 1852"/>
                  <a:gd name="T38" fmla="*/ 655 w 1430"/>
                  <a:gd name="T39" fmla="*/ 768 h 1852"/>
                  <a:gd name="T40" fmla="*/ 618 w 1430"/>
                  <a:gd name="T41" fmla="*/ 895 h 1852"/>
                  <a:gd name="T42" fmla="*/ 508 w 1430"/>
                  <a:gd name="T43" fmla="*/ 933 h 1852"/>
                  <a:gd name="T44" fmla="*/ 439 w 1430"/>
                  <a:gd name="T45" fmla="*/ 1006 h 1852"/>
                  <a:gd name="T46" fmla="*/ 291 w 1430"/>
                  <a:gd name="T47" fmla="*/ 982 h 1852"/>
                  <a:gd name="T48" fmla="*/ 188 w 1430"/>
                  <a:gd name="T49" fmla="*/ 928 h 1852"/>
                  <a:gd name="T50" fmla="*/ 94 w 1430"/>
                  <a:gd name="T51" fmla="*/ 793 h 1852"/>
                  <a:gd name="T52" fmla="*/ 129 w 1430"/>
                  <a:gd name="T53" fmla="*/ 702 h 1852"/>
                  <a:gd name="T54" fmla="*/ 106 w 1430"/>
                  <a:gd name="T55" fmla="*/ 600 h 1852"/>
                  <a:gd name="T56" fmla="*/ 198 w 1430"/>
                  <a:gd name="T57" fmla="*/ 504 h 1852"/>
                  <a:gd name="T58" fmla="*/ 295 w 1430"/>
                  <a:gd name="T59" fmla="*/ 434 h 1852"/>
                  <a:gd name="T60" fmla="*/ 462 w 1430"/>
                  <a:gd name="T61" fmla="*/ 429 h 1852"/>
                  <a:gd name="T62" fmla="*/ 561 w 1430"/>
                  <a:gd name="T63" fmla="*/ 508 h 1852"/>
                  <a:gd name="T64" fmla="*/ 639 w 1430"/>
                  <a:gd name="T65" fmla="*/ 566 h 1852"/>
                  <a:gd name="T66" fmla="*/ 629 w 1430"/>
                  <a:gd name="T67" fmla="*/ 665 h 1852"/>
                  <a:gd name="T68" fmla="*/ 634 w 1430"/>
                  <a:gd name="T69" fmla="*/ 397 h 1852"/>
                  <a:gd name="T70" fmla="*/ 533 w 1430"/>
                  <a:gd name="T71" fmla="*/ 409 h 1852"/>
                  <a:gd name="T72" fmla="*/ 468 w 1430"/>
                  <a:gd name="T73" fmla="*/ 359 h 1852"/>
                  <a:gd name="T74" fmla="*/ 415 w 1430"/>
                  <a:gd name="T75" fmla="*/ 313 h 1852"/>
                  <a:gd name="T76" fmla="*/ 431 w 1430"/>
                  <a:gd name="T77" fmla="*/ 232 h 1852"/>
                  <a:gd name="T78" fmla="*/ 410 w 1430"/>
                  <a:gd name="T79" fmla="*/ 163 h 1852"/>
                  <a:gd name="T80" fmla="*/ 468 w 1430"/>
                  <a:gd name="T81" fmla="*/ 107 h 1852"/>
                  <a:gd name="T82" fmla="*/ 533 w 1430"/>
                  <a:gd name="T83" fmla="*/ 56 h 1852"/>
                  <a:gd name="T84" fmla="*/ 633 w 1430"/>
                  <a:gd name="T85" fmla="*/ 65 h 1852"/>
                  <a:gd name="T86" fmla="*/ 701 w 1430"/>
                  <a:gd name="T87" fmla="*/ 101 h 1852"/>
                  <a:gd name="T88" fmla="*/ 755 w 1430"/>
                  <a:gd name="T89" fmla="*/ 184 h 1852"/>
                  <a:gd name="T90" fmla="*/ 743 w 1430"/>
                  <a:gd name="T91" fmla="*/ 265 h 1852"/>
                  <a:gd name="T92" fmla="*/ 723 w 1430"/>
                  <a:gd name="T93" fmla="*/ 344 h 1852"/>
                  <a:gd name="T94" fmla="*/ 1083 w 1430"/>
                  <a:gd name="T95" fmla="*/ 566 h 1852"/>
                  <a:gd name="T96" fmla="*/ 1025 w 1430"/>
                  <a:gd name="T97" fmla="*/ 616 h 1852"/>
                  <a:gd name="T98" fmla="*/ 1014 w 1430"/>
                  <a:gd name="T99" fmla="*/ 683 h 1852"/>
                  <a:gd name="T100" fmla="*/ 921 w 1430"/>
                  <a:gd name="T101" fmla="*/ 713 h 1852"/>
                  <a:gd name="T102" fmla="*/ 833 w 1430"/>
                  <a:gd name="T103" fmla="*/ 716 h 1852"/>
                  <a:gd name="T104" fmla="*/ 747 w 1430"/>
                  <a:gd name="T105" fmla="*/ 655 h 1852"/>
                  <a:gd name="T106" fmla="*/ 716 w 1430"/>
                  <a:gd name="T107" fmla="*/ 582 h 1852"/>
                  <a:gd name="T108" fmla="*/ 708 w 1430"/>
                  <a:gd name="T109" fmla="*/ 474 h 1852"/>
                  <a:gd name="T110" fmla="*/ 779 w 1430"/>
                  <a:gd name="T111" fmla="*/ 423 h 1852"/>
                  <a:gd name="T112" fmla="*/ 804 w 1430"/>
                  <a:gd name="T113" fmla="*/ 359 h 1852"/>
                  <a:gd name="T114" fmla="*/ 885 w 1430"/>
                  <a:gd name="T115" fmla="*/ 374 h 1852"/>
                  <a:gd name="T116" fmla="*/ 963 w 1430"/>
                  <a:gd name="T117" fmla="*/ 351 h 1852"/>
                  <a:gd name="T118" fmla="*/ 1036 w 1430"/>
                  <a:gd name="T119" fmla="*/ 416 h 1852"/>
                  <a:gd name="T120" fmla="*/ 1081 w 1430"/>
                  <a:gd name="T121" fmla="*/ 48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0" h="1852">
                    <a:moveTo>
                      <a:pt x="1389" y="891"/>
                    </a:moveTo>
                    <a:lnTo>
                      <a:pt x="1389" y="891"/>
                    </a:lnTo>
                    <a:lnTo>
                      <a:pt x="1355" y="834"/>
                    </a:lnTo>
                    <a:lnTo>
                      <a:pt x="1340" y="805"/>
                    </a:lnTo>
                    <a:lnTo>
                      <a:pt x="1325" y="776"/>
                    </a:lnTo>
                    <a:lnTo>
                      <a:pt x="1312" y="748"/>
                    </a:lnTo>
                    <a:lnTo>
                      <a:pt x="1302" y="722"/>
                    </a:lnTo>
                    <a:lnTo>
                      <a:pt x="1298" y="710"/>
                    </a:lnTo>
                    <a:lnTo>
                      <a:pt x="1295" y="698"/>
                    </a:lnTo>
                    <a:lnTo>
                      <a:pt x="1292" y="686"/>
                    </a:lnTo>
                    <a:lnTo>
                      <a:pt x="1291" y="676"/>
                    </a:lnTo>
                    <a:lnTo>
                      <a:pt x="1291" y="676"/>
                    </a:lnTo>
                    <a:lnTo>
                      <a:pt x="1291" y="666"/>
                    </a:lnTo>
                    <a:lnTo>
                      <a:pt x="1292" y="655"/>
                    </a:lnTo>
                    <a:lnTo>
                      <a:pt x="1296" y="631"/>
                    </a:lnTo>
                    <a:lnTo>
                      <a:pt x="1301" y="605"/>
                    </a:lnTo>
                    <a:lnTo>
                      <a:pt x="1304" y="590"/>
                    </a:lnTo>
                    <a:lnTo>
                      <a:pt x="1305" y="574"/>
                    </a:lnTo>
                    <a:lnTo>
                      <a:pt x="1306" y="557"/>
                    </a:lnTo>
                    <a:lnTo>
                      <a:pt x="1307" y="538"/>
                    </a:lnTo>
                    <a:lnTo>
                      <a:pt x="1305" y="518"/>
                    </a:lnTo>
                    <a:lnTo>
                      <a:pt x="1303" y="495"/>
                    </a:lnTo>
                    <a:lnTo>
                      <a:pt x="1298" y="472"/>
                    </a:lnTo>
                    <a:lnTo>
                      <a:pt x="1291" y="446"/>
                    </a:lnTo>
                    <a:lnTo>
                      <a:pt x="1283" y="418"/>
                    </a:lnTo>
                    <a:lnTo>
                      <a:pt x="1270" y="389"/>
                    </a:lnTo>
                    <a:lnTo>
                      <a:pt x="1270" y="389"/>
                    </a:lnTo>
                    <a:lnTo>
                      <a:pt x="1257" y="358"/>
                    </a:lnTo>
                    <a:lnTo>
                      <a:pt x="1241" y="325"/>
                    </a:lnTo>
                    <a:lnTo>
                      <a:pt x="1222" y="292"/>
                    </a:lnTo>
                    <a:lnTo>
                      <a:pt x="1213" y="275"/>
                    </a:lnTo>
                    <a:lnTo>
                      <a:pt x="1202" y="259"/>
                    </a:lnTo>
                    <a:lnTo>
                      <a:pt x="1191" y="243"/>
                    </a:lnTo>
                    <a:lnTo>
                      <a:pt x="1178" y="226"/>
                    </a:lnTo>
                    <a:lnTo>
                      <a:pt x="1165" y="210"/>
                    </a:lnTo>
                    <a:lnTo>
                      <a:pt x="1151" y="193"/>
                    </a:lnTo>
                    <a:lnTo>
                      <a:pt x="1135" y="178"/>
                    </a:lnTo>
                    <a:lnTo>
                      <a:pt x="1119" y="163"/>
                    </a:lnTo>
                    <a:lnTo>
                      <a:pt x="1103" y="147"/>
                    </a:lnTo>
                    <a:lnTo>
                      <a:pt x="1084" y="133"/>
                    </a:lnTo>
                    <a:lnTo>
                      <a:pt x="1065" y="119"/>
                    </a:lnTo>
                    <a:lnTo>
                      <a:pt x="1044" y="106"/>
                    </a:lnTo>
                    <a:lnTo>
                      <a:pt x="1023" y="92"/>
                    </a:lnTo>
                    <a:lnTo>
                      <a:pt x="1000" y="80"/>
                    </a:lnTo>
                    <a:lnTo>
                      <a:pt x="976" y="68"/>
                    </a:lnTo>
                    <a:lnTo>
                      <a:pt x="951" y="57"/>
                    </a:lnTo>
                    <a:lnTo>
                      <a:pt x="925" y="47"/>
                    </a:lnTo>
                    <a:lnTo>
                      <a:pt x="896" y="37"/>
                    </a:lnTo>
                    <a:lnTo>
                      <a:pt x="866" y="29"/>
                    </a:lnTo>
                    <a:lnTo>
                      <a:pt x="836" y="22"/>
                    </a:lnTo>
                    <a:lnTo>
                      <a:pt x="803" y="16"/>
                    </a:lnTo>
                    <a:lnTo>
                      <a:pt x="768" y="9"/>
                    </a:lnTo>
                    <a:lnTo>
                      <a:pt x="732" y="5"/>
                    </a:lnTo>
                    <a:lnTo>
                      <a:pt x="694" y="2"/>
                    </a:lnTo>
                    <a:lnTo>
                      <a:pt x="656" y="0"/>
                    </a:lnTo>
                    <a:lnTo>
                      <a:pt x="615" y="0"/>
                    </a:lnTo>
                    <a:lnTo>
                      <a:pt x="615" y="0"/>
                    </a:lnTo>
                    <a:lnTo>
                      <a:pt x="577" y="0"/>
                    </a:lnTo>
                    <a:lnTo>
                      <a:pt x="541" y="3"/>
                    </a:lnTo>
                    <a:lnTo>
                      <a:pt x="506" y="7"/>
                    </a:lnTo>
                    <a:lnTo>
                      <a:pt x="472" y="13"/>
                    </a:lnTo>
                    <a:lnTo>
                      <a:pt x="440" y="22"/>
                    </a:lnTo>
                    <a:lnTo>
                      <a:pt x="408" y="31"/>
                    </a:lnTo>
                    <a:lnTo>
                      <a:pt x="378" y="41"/>
                    </a:lnTo>
                    <a:lnTo>
                      <a:pt x="350" y="53"/>
                    </a:lnTo>
                    <a:lnTo>
                      <a:pt x="322" y="67"/>
                    </a:lnTo>
                    <a:lnTo>
                      <a:pt x="295" y="81"/>
                    </a:lnTo>
                    <a:lnTo>
                      <a:pt x="270" y="96"/>
                    </a:lnTo>
                    <a:lnTo>
                      <a:pt x="246" y="114"/>
                    </a:lnTo>
                    <a:lnTo>
                      <a:pt x="223" y="131"/>
                    </a:lnTo>
                    <a:lnTo>
                      <a:pt x="201" y="151"/>
                    </a:lnTo>
                    <a:lnTo>
                      <a:pt x="181" y="170"/>
                    </a:lnTo>
                    <a:lnTo>
                      <a:pt x="161" y="190"/>
                    </a:lnTo>
                    <a:lnTo>
                      <a:pt x="143" y="212"/>
                    </a:lnTo>
                    <a:lnTo>
                      <a:pt x="126" y="234"/>
                    </a:lnTo>
                    <a:lnTo>
                      <a:pt x="110" y="257"/>
                    </a:lnTo>
                    <a:lnTo>
                      <a:pt x="95" y="280"/>
                    </a:lnTo>
                    <a:lnTo>
                      <a:pt x="82" y="305"/>
                    </a:lnTo>
                    <a:lnTo>
                      <a:pt x="68" y="329"/>
                    </a:lnTo>
                    <a:lnTo>
                      <a:pt x="57" y="355"/>
                    </a:lnTo>
                    <a:lnTo>
                      <a:pt x="47" y="380"/>
                    </a:lnTo>
                    <a:lnTo>
                      <a:pt x="38" y="406"/>
                    </a:lnTo>
                    <a:lnTo>
                      <a:pt x="30" y="432"/>
                    </a:lnTo>
                    <a:lnTo>
                      <a:pt x="21" y="457"/>
                    </a:lnTo>
                    <a:lnTo>
                      <a:pt x="16" y="484"/>
                    </a:lnTo>
                    <a:lnTo>
                      <a:pt x="11" y="511"/>
                    </a:lnTo>
                    <a:lnTo>
                      <a:pt x="7" y="536"/>
                    </a:lnTo>
                    <a:lnTo>
                      <a:pt x="4" y="563"/>
                    </a:lnTo>
                    <a:lnTo>
                      <a:pt x="2" y="588"/>
                    </a:lnTo>
                    <a:lnTo>
                      <a:pt x="2" y="588"/>
                    </a:lnTo>
                    <a:lnTo>
                      <a:pt x="0" y="630"/>
                    </a:lnTo>
                    <a:lnTo>
                      <a:pt x="0" y="671"/>
                    </a:lnTo>
                    <a:lnTo>
                      <a:pt x="2" y="709"/>
                    </a:lnTo>
                    <a:lnTo>
                      <a:pt x="5" y="746"/>
                    </a:lnTo>
                    <a:lnTo>
                      <a:pt x="9" y="781"/>
                    </a:lnTo>
                    <a:lnTo>
                      <a:pt x="14" y="813"/>
                    </a:lnTo>
                    <a:lnTo>
                      <a:pt x="21" y="845"/>
                    </a:lnTo>
                    <a:lnTo>
                      <a:pt x="28" y="876"/>
                    </a:lnTo>
                    <a:lnTo>
                      <a:pt x="37" y="904"/>
                    </a:lnTo>
                    <a:lnTo>
                      <a:pt x="47" y="931"/>
                    </a:lnTo>
                    <a:lnTo>
                      <a:pt x="56" y="956"/>
                    </a:lnTo>
                    <a:lnTo>
                      <a:pt x="67" y="981"/>
                    </a:lnTo>
                    <a:lnTo>
                      <a:pt x="78" y="1005"/>
                    </a:lnTo>
                    <a:lnTo>
                      <a:pt x="90" y="1027"/>
                    </a:lnTo>
                    <a:lnTo>
                      <a:pt x="101" y="1047"/>
                    </a:lnTo>
                    <a:lnTo>
                      <a:pt x="113" y="1068"/>
                    </a:lnTo>
                    <a:lnTo>
                      <a:pt x="137" y="1105"/>
                    </a:lnTo>
                    <a:lnTo>
                      <a:pt x="160" y="1140"/>
                    </a:lnTo>
                    <a:lnTo>
                      <a:pt x="182" y="1170"/>
                    </a:lnTo>
                    <a:lnTo>
                      <a:pt x="202" y="1200"/>
                    </a:lnTo>
                    <a:lnTo>
                      <a:pt x="219" y="1226"/>
                    </a:lnTo>
                    <a:lnTo>
                      <a:pt x="226" y="1240"/>
                    </a:lnTo>
                    <a:lnTo>
                      <a:pt x="232" y="1253"/>
                    </a:lnTo>
                    <a:lnTo>
                      <a:pt x="236" y="1265"/>
                    </a:lnTo>
                    <a:lnTo>
                      <a:pt x="240" y="1279"/>
                    </a:lnTo>
                    <a:lnTo>
                      <a:pt x="242" y="1291"/>
                    </a:lnTo>
                    <a:lnTo>
                      <a:pt x="243" y="1303"/>
                    </a:lnTo>
                    <a:lnTo>
                      <a:pt x="243" y="1303"/>
                    </a:lnTo>
                    <a:lnTo>
                      <a:pt x="243" y="1328"/>
                    </a:lnTo>
                    <a:lnTo>
                      <a:pt x="241" y="1351"/>
                    </a:lnTo>
                    <a:lnTo>
                      <a:pt x="240" y="1375"/>
                    </a:lnTo>
                    <a:lnTo>
                      <a:pt x="237" y="1397"/>
                    </a:lnTo>
                    <a:lnTo>
                      <a:pt x="231" y="1442"/>
                    </a:lnTo>
                    <a:lnTo>
                      <a:pt x="224" y="1486"/>
                    </a:lnTo>
                    <a:lnTo>
                      <a:pt x="216" y="1528"/>
                    </a:lnTo>
                    <a:lnTo>
                      <a:pt x="206" y="1568"/>
                    </a:lnTo>
                    <a:lnTo>
                      <a:pt x="198" y="1606"/>
                    </a:lnTo>
                    <a:lnTo>
                      <a:pt x="192" y="1641"/>
                    </a:lnTo>
                    <a:lnTo>
                      <a:pt x="188" y="1641"/>
                    </a:lnTo>
                    <a:lnTo>
                      <a:pt x="188" y="1641"/>
                    </a:lnTo>
                    <a:lnTo>
                      <a:pt x="178" y="1641"/>
                    </a:lnTo>
                    <a:lnTo>
                      <a:pt x="168" y="1643"/>
                    </a:lnTo>
                    <a:lnTo>
                      <a:pt x="158" y="1645"/>
                    </a:lnTo>
                    <a:lnTo>
                      <a:pt x="149" y="1648"/>
                    </a:lnTo>
                    <a:lnTo>
                      <a:pt x="141" y="1652"/>
                    </a:lnTo>
                    <a:lnTo>
                      <a:pt x="133" y="1657"/>
                    </a:lnTo>
                    <a:lnTo>
                      <a:pt x="125" y="1663"/>
                    </a:lnTo>
                    <a:lnTo>
                      <a:pt x="117" y="1669"/>
                    </a:lnTo>
                    <a:lnTo>
                      <a:pt x="111" y="1676"/>
                    </a:lnTo>
                    <a:lnTo>
                      <a:pt x="105" y="1685"/>
                    </a:lnTo>
                    <a:lnTo>
                      <a:pt x="100" y="1693"/>
                    </a:lnTo>
                    <a:lnTo>
                      <a:pt x="96" y="1701"/>
                    </a:lnTo>
                    <a:lnTo>
                      <a:pt x="93" y="1710"/>
                    </a:lnTo>
                    <a:lnTo>
                      <a:pt x="91" y="1719"/>
                    </a:lnTo>
                    <a:lnTo>
                      <a:pt x="89" y="1730"/>
                    </a:lnTo>
                    <a:lnTo>
                      <a:pt x="89" y="1740"/>
                    </a:lnTo>
                    <a:lnTo>
                      <a:pt x="89" y="1813"/>
                    </a:lnTo>
                    <a:lnTo>
                      <a:pt x="89" y="1813"/>
                    </a:lnTo>
                    <a:lnTo>
                      <a:pt x="89" y="1821"/>
                    </a:lnTo>
                    <a:lnTo>
                      <a:pt x="92" y="1828"/>
                    </a:lnTo>
                    <a:lnTo>
                      <a:pt x="95" y="1835"/>
                    </a:lnTo>
                    <a:lnTo>
                      <a:pt x="100" y="1841"/>
                    </a:lnTo>
                    <a:lnTo>
                      <a:pt x="106" y="1846"/>
                    </a:lnTo>
                    <a:lnTo>
                      <a:pt x="112" y="1849"/>
                    </a:lnTo>
                    <a:lnTo>
                      <a:pt x="121" y="1851"/>
                    </a:lnTo>
                    <a:lnTo>
                      <a:pt x="129" y="1852"/>
                    </a:lnTo>
                    <a:lnTo>
                      <a:pt x="917" y="1852"/>
                    </a:lnTo>
                    <a:lnTo>
                      <a:pt x="917" y="1852"/>
                    </a:lnTo>
                    <a:lnTo>
                      <a:pt x="926" y="1851"/>
                    </a:lnTo>
                    <a:lnTo>
                      <a:pt x="933" y="1849"/>
                    </a:lnTo>
                    <a:lnTo>
                      <a:pt x="940" y="1846"/>
                    </a:lnTo>
                    <a:lnTo>
                      <a:pt x="946" y="1841"/>
                    </a:lnTo>
                    <a:lnTo>
                      <a:pt x="950" y="1835"/>
                    </a:lnTo>
                    <a:lnTo>
                      <a:pt x="954" y="1828"/>
                    </a:lnTo>
                    <a:lnTo>
                      <a:pt x="956" y="1821"/>
                    </a:lnTo>
                    <a:lnTo>
                      <a:pt x="957" y="1813"/>
                    </a:lnTo>
                    <a:lnTo>
                      <a:pt x="957" y="1740"/>
                    </a:lnTo>
                    <a:lnTo>
                      <a:pt x="957" y="1740"/>
                    </a:lnTo>
                    <a:lnTo>
                      <a:pt x="956" y="1730"/>
                    </a:lnTo>
                    <a:lnTo>
                      <a:pt x="955" y="1720"/>
                    </a:lnTo>
                    <a:lnTo>
                      <a:pt x="953" y="1710"/>
                    </a:lnTo>
                    <a:lnTo>
                      <a:pt x="949" y="1702"/>
                    </a:lnTo>
                    <a:lnTo>
                      <a:pt x="945" y="1693"/>
                    </a:lnTo>
                    <a:lnTo>
                      <a:pt x="941" y="1685"/>
                    </a:lnTo>
                    <a:lnTo>
                      <a:pt x="935" y="1677"/>
                    </a:lnTo>
                    <a:lnTo>
                      <a:pt x="929" y="1670"/>
                    </a:lnTo>
                    <a:lnTo>
                      <a:pt x="922" y="1664"/>
                    </a:lnTo>
                    <a:lnTo>
                      <a:pt x="914" y="1658"/>
                    </a:lnTo>
                    <a:lnTo>
                      <a:pt x="906" y="1653"/>
                    </a:lnTo>
                    <a:lnTo>
                      <a:pt x="898" y="1649"/>
                    </a:lnTo>
                    <a:lnTo>
                      <a:pt x="889" y="1646"/>
                    </a:lnTo>
                    <a:lnTo>
                      <a:pt x="880" y="1643"/>
                    </a:lnTo>
                    <a:lnTo>
                      <a:pt x="869" y="1642"/>
                    </a:lnTo>
                    <a:lnTo>
                      <a:pt x="860" y="1641"/>
                    </a:lnTo>
                    <a:lnTo>
                      <a:pt x="860" y="1641"/>
                    </a:lnTo>
                    <a:lnTo>
                      <a:pt x="861" y="1613"/>
                    </a:lnTo>
                    <a:lnTo>
                      <a:pt x="863" y="1600"/>
                    </a:lnTo>
                    <a:lnTo>
                      <a:pt x="866" y="1587"/>
                    </a:lnTo>
                    <a:lnTo>
                      <a:pt x="866" y="1587"/>
                    </a:lnTo>
                    <a:lnTo>
                      <a:pt x="873" y="1562"/>
                    </a:lnTo>
                    <a:lnTo>
                      <a:pt x="882" y="1538"/>
                    </a:lnTo>
                    <a:lnTo>
                      <a:pt x="891" y="1518"/>
                    </a:lnTo>
                    <a:lnTo>
                      <a:pt x="901" y="1500"/>
                    </a:lnTo>
                    <a:lnTo>
                      <a:pt x="906" y="1492"/>
                    </a:lnTo>
                    <a:lnTo>
                      <a:pt x="912" y="1484"/>
                    </a:lnTo>
                    <a:lnTo>
                      <a:pt x="918" y="1478"/>
                    </a:lnTo>
                    <a:lnTo>
                      <a:pt x="926" y="1472"/>
                    </a:lnTo>
                    <a:lnTo>
                      <a:pt x="933" y="1467"/>
                    </a:lnTo>
                    <a:lnTo>
                      <a:pt x="940" y="1462"/>
                    </a:lnTo>
                    <a:lnTo>
                      <a:pt x="948" y="1458"/>
                    </a:lnTo>
                    <a:lnTo>
                      <a:pt x="956" y="1454"/>
                    </a:lnTo>
                    <a:lnTo>
                      <a:pt x="964" y="1450"/>
                    </a:lnTo>
                    <a:lnTo>
                      <a:pt x="974" y="1447"/>
                    </a:lnTo>
                    <a:lnTo>
                      <a:pt x="993" y="1443"/>
                    </a:lnTo>
                    <a:lnTo>
                      <a:pt x="1015" y="1441"/>
                    </a:lnTo>
                    <a:lnTo>
                      <a:pt x="1038" y="1440"/>
                    </a:lnTo>
                    <a:lnTo>
                      <a:pt x="1064" y="1441"/>
                    </a:lnTo>
                    <a:lnTo>
                      <a:pt x="1091" y="1443"/>
                    </a:lnTo>
                    <a:lnTo>
                      <a:pt x="1122" y="1447"/>
                    </a:lnTo>
                    <a:lnTo>
                      <a:pt x="1155" y="1452"/>
                    </a:lnTo>
                    <a:lnTo>
                      <a:pt x="1155" y="1452"/>
                    </a:lnTo>
                    <a:lnTo>
                      <a:pt x="1169" y="1455"/>
                    </a:lnTo>
                    <a:lnTo>
                      <a:pt x="1181" y="1456"/>
                    </a:lnTo>
                    <a:lnTo>
                      <a:pt x="1194" y="1456"/>
                    </a:lnTo>
                    <a:lnTo>
                      <a:pt x="1206" y="1456"/>
                    </a:lnTo>
                    <a:lnTo>
                      <a:pt x="1216" y="1455"/>
                    </a:lnTo>
                    <a:lnTo>
                      <a:pt x="1225" y="1454"/>
                    </a:lnTo>
                    <a:lnTo>
                      <a:pt x="1235" y="1450"/>
                    </a:lnTo>
                    <a:lnTo>
                      <a:pt x="1243" y="1448"/>
                    </a:lnTo>
                    <a:lnTo>
                      <a:pt x="1250" y="1444"/>
                    </a:lnTo>
                    <a:lnTo>
                      <a:pt x="1257" y="1441"/>
                    </a:lnTo>
                    <a:lnTo>
                      <a:pt x="1263" y="1437"/>
                    </a:lnTo>
                    <a:lnTo>
                      <a:pt x="1269" y="1432"/>
                    </a:lnTo>
                    <a:lnTo>
                      <a:pt x="1274" y="1427"/>
                    </a:lnTo>
                    <a:lnTo>
                      <a:pt x="1279" y="1422"/>
                    </a:lnTo>
                    <a:lnTo>
                      <a:pt x="1287" y="1410"/>
                    </a:lnTo>
                    <a:lnTo>
                      <a:pt x="1292" y="1397"/>
                    </a:lnTo>
                    <a:lnTo>
                      <a:pt x="1296" y="1384"/>
                    </a:lnTo>
                    <a:lnTo>
                      <a:pt x="1299" y="1371"/>
                    </a:lnTo>
                    <a:lnTo>
                      <a:pt x="1301" y="1356"/>
                    </a:lnTo>
                    <a:lnTo>
                      <a:pt x="1303" y="1331"/>
                    </a:lnTo>
                    <a:lnTo>
                      <a:pt x="1304" y="1307"/>
                    </a:lnTo>
                    <a:lnTo>
                      <a:pt x="1304" y="1307"/>
                    </a:lnTo>
                    <a:lnTo>
                      <a:pt x="1305" y="1298"/>
                    </a:lnTo>
                    <a:lnTo>
                      <a:pt x="1306" y="1290"/>
                    </a:lnTo>
                    <a:lnTo>
                      <a:pt x="1308" y="1284"/>
                    </a:lnTo>
                    <a:lnTo>
                      <a:pt x="1310" y="1278"/>
                    </a:lnTo>
                    <a:lnTo>
                      <a:pt x="1313" y="1274"/>
                    </a:lnTo>
                    <a:lnTo>
                      <a:pt x="1316" y="1269"/>
                    </a:lnTo>
                    <a:lnTo>
                      <a:pt x="1323" y="1262"/>
                    </a:lnTo>
                    <a:lnTo>
                      <a:pt x="1336" y="1253"/>
                    </a:lnTo>
                    <a:lnTo>
                      <a:pt x="1343" y="1248"/>
                    </a:lnTo>
                    <a:lnTo>
                      <a:pt x="1345" y="1244"/>
                    </a:lnTo>
                    <a:lnTo>
                      <a:pt x="1348" y="1240"/>
                    </a:lnTo>
                    <a:lnTo>
                      <a:pt x="1348" y="1240"/>
                    </a:lnTo>
                    <a:lnTo>
                      <a:pt x="1352" y="1230"/>
                    </a:lnTo>
                    <a:lnTo>
                      <a:pt x="1353" y="1219"/>
                    </a:lnTo>
                    <a:lnTo>
                      <a:pt x="1353" y="1211"/>
                    </a:lnTo>
                    <a:lnTo>
                      <a:pt x="1351" y="1204"/>
                    </a:lnTo>
                    <a:lnTo>
                      <a:pt x="1347" y="1197"/>
                    </a:lnTo>
                    <a:lnTo>
                      <a:pt x="1341" y="1192"/>
                    </a:lnTo>
                    <a:lnTo>
                      <a:pt x="1335" y="1187"/>
                    </a:lnTo>
                    <a:lnTo>
                      <a:pt x="1327" y="1184"/>
                    </a:lnTo>
                    <a:lnTo>
                      <a:pt x="1327" y="1184"/>
                    </a:lnTo>
                    <a:lnTo>
                      <a:pt x="1338" y="1181"/>
                    </a:lnTo>
                    <a:lnTo>
                      <a:pt x="1344" y="1180"/>
                    </a:lnTo>
                    <a:lnTo>
                      <a:pt x="1349" y="1177"/>
                    </a:lnTo>
                    <a:lnTo>
                      <a:pt x="1353" y="1173"/>
                    </a:lnTo>
                    <a:lnTo>
                      <a:pt x="1354" y="1169"/>
                    </a:lnTo>
                    <a:lnTo>
                      <a:pt x="1355" y="1166"/>
                    </a:lnTo>
                    <a:lnTo>
                      <a:pt x="1356" y="1156"/>
                    </a:lnTo>
                    <a:lnTo>
                      <a:pt x="1354" y="1144"/>
                    </a:lnTo>
                    <a:lnTo>
                      <a:pt x="1354" y="1144"/>
                    </a:lnTo>
                    <a:lnTo>
                      <a:pt x="1350" y="1129"/>
                    </a:lnTo>
                    <a:lnTo>
                      <a:pt x="1345" y="1115"/>
                    </a:lnTo>
                    <a:lnTo>
                      <a:pt x="1341" y="1101"/>
                    </a:lnTo>
                    <a:lnTo>
                      <a:pt x="1340" y="1093"/>
                    </a:lnTo>
                    <a:lnTo>
                      <a:pt x="1339" y="1086"/>
                    </a:lnTo>
                    <a:lnTo>
                      <a:pt x="1340" y="1079"/>
                    </a:lnTo>
                    <a:lnTo>
                      <a:pt x="1341" y="1072"/>
                    </a:lnTo>
                    <a:lnTo>
                      <a:pt x="1344" y="1065"/>
                    </a:lnTo>
                    <a:lnTo>
                      <a:pt x="1349" y="1058"/>
                    </a:lnTo>
                    <a:lnTo>
                      <a:pt x="1355" y="1051"/>
                    </a:lnTo>
                    <a:lnTo>
                      <a:pt x="1364" y="1043"/>
                    </a:lnTo>
                    <a:lnTo>
                      <a:pt x="1375" y="1036"/>
                    </a:lnTo>
                    <a:lnTo>
                      <a:pt x="1388" y="1029"/>
                    </a:lnTo>
                    <a:lnTo>
                      <a:pt x="1388" y="1029"/>
                    </a:lnTo>
                    <a:lnTo>
                      <a:pt x="1398" y="1025"/>
                    </a:lnTo>
                    <a:lnTo>
                      <a:pt x="1407" y="1020"/>
                    </a:lnTo>
                    <a:lnTo>
                      <a:pt x="1415" y="1015"/>
                    </a:lnTo>
                    <a:lnTo>
                      <a:pt x="1420" y="1010"/>
                    </a:lnTo>
                    <a:lnTo>
                      <a:pt x="1425" y="1005"/>
                    </a:lnTo>
                    <a:lnTo>
                      <a:pt x="1428" y="998"/>
                    </a:lnTo>
                    <a:lnTo>
                      <a:pt x="1430" y="992"/>
                    </a:lnTo>
                    <a:lnTo>
                      <a:pt x="1430" y="985"/>
                    </a:lnTo>
                    <a:lnTo>
                      <a:pt x="1429" y="977"/>
                    </a:lnTo>
                    <a:lnTo>
                      <a:pt x="1427" y="969"/>
                    </a:lnTo>
                    <a:lnTo>
                      <a:pt x="1424" y="960"/>
                    </a:lnTo>
                    <a:lnTo>
                      <a:pt x="1419" y="948"/>
                    </a:lnTo>
                    <a:lnTo>
                      <a:pt x="1406" y="923"/>
                    </a:lnTo>
                    <a:lnTo>
                      <a:pt x="1389" y="891"/>
                    </a:lnTo>
                    <a:lnTo>
                      <a:pt x="1389" y="891"/>
                    </a:lnTo>
                    <a:close/>
                    <a:moveTo>
                      <a:pt x="634" y="714"/>
                    </a:moveTo>
                    <a:lnTo>
                      <a:pt x="634" y="714"/>
                    </a:lnTo>
                    <a:lnTo>
                      <a:pt x="634" y="726"/>
                    </a:lnTo>
                    <a:lnTo>
                      <a:pt x="633" y="739"/>
                    </a:lnTo>
                    <a:lnTo>
                      <a:pt x="629" y="763"/>
                    </a:lnTo>
                    <a:lnTo>
                      <a:pt x="649" y="767"/>
                    </a:lnTo>
                    <a:lnTo>
                      <a:pt x="649" y="767"/>
                    </a:lnTo>
                    <a:lnTo>
                      <a:pt x="655" y="768"/>
                    </a:lnTo>
                    <a:lnTo>
                      <a:pt x="658" y="770"/>
                    </a:lnTo>
                    <a:lnTo>
                      <a:pt x="658" y="770"/>
                    </a:lnTo>
                    <a:lnTo>
                      <a:pt x="664" y="774"/>
                    </a:lnTo>
                    <a:lnTo>
                      <a:pt x="667" y="780"/>
                    </a:lnTo>
                    <a:lnTo>
                      <a:pt x="669" y="787"/>
                    </a:lnTo>
                    <a:lnTo>
                      <a:pt x="668" y="793"/>
                    </a:lnTo>
                    <a:lnTo>
                      <a:pt x="668" y="793"/>
                    </a:lnTo>
                    <a:lnTo>
                      <a:pt x="668" y="793"/>
                    </a:lnTo>
                    <a:lnTo>
                      <a:pt x="663" y="810"/>
                    </a:lnTo>
                    <a:lnTo>
                      <a:pt x="656" y="829"/>
                    </a:lnTo>
                    <a:lnTo>
                      <a:pt x="647" y="846"/>
                    </a:lnTo>
                    <a:lnTo>
                      <a:pt x="639" y="862"/>
                    </a:lnTo>
                    <a:lnTo>
                      <a:pt x="639" y="862"/>
                    </a:lnTo>
                    <a:lnTo>
                      <a:pt x="629" y="879"/>
                    </a:lnTo>
                    <a:lnTo>
                      <a:pt x="618" y="895"/>
                    </a:lnTo>
                    <a:lnTo>
                      <a:pt x="605" y="909"/>
                    </a:lnTo>
                    <a:lnTo>
                      <a:pt x="593" y="924"/>
                    </a:lnTo>
                    <a:lnTo>
                      <a:pt x="593" y="924"/>
                    </a:lnTo>
                    <a:lnTo>
                      <a:pt x="593" y="924"/>
                    </a:lnTo>
                    <a:lnTo>
                      <a:pt x="587" y="927"/>
                    </a:lnTo>
                    <a:lnTo>
                      <a:pt x="581" y="929"/>
                    </a:lnTo>
                    <a:lnTo>
                      <a:pt x="575" y="928"/>
                    </a:lnTo>
                    <a:lnTo>
                      <a:pt x="569" y="926"/>
                    </a:lnTo>
                    <a:lnTo>
                      <a:pt x="569" y="926"/>
                    </a:lnTo>
                    <a:lnTo>
                      <a:pt x="565" y="924"/>
                    </a:lnTo>
                    <a:lnTo>
                      <a:pt x="561" y="920"/>
                    </a:lnTo>
                    <a:lnTo>
                      <a:pt x="547" y="904"/>
                    </a:lnTo>
                    <a:lnTo>
                      <a:pt x="547" y="904"/>
                    </a:lnTo>
                    <a:lnTo>
                      <a:pt x="529" y="920"/>
                    </a:lnTo>
                    <a:lnTo>
                      <a:pt x="508" y="933"/>
                    </a:lnTo>
                    <a:lnTo>
                      <a:pt x="486" y="944"/>
                    </a:lnTo>
                    <a:lnTo>
                      <a:pt x="474" y="949"/>
                    </a:lnTo>
                    <a:lnTo>
                      <a:pt x="462" y="953"/>
                    </a:lnTo>
                    <a:lnTo>
                      <a:pt x="469" y="973"/>
                    </a:lnTo>
                    <a:lnTo>
                      <a:pt x="469" y="973"/>
                    </a:lnTo>
                    <a:lnTo>
                      <a:pt x="470" y="978"/>
                    </a:lnTo>
                    <a:lnTo>
                      <a:pt x="471" y="982"/>
                    </a:lnTo>
                    <a:lnTo>
                      <a:pt x="471" y="982"/>
                    </a:lnTo>
                    <a:lnTo>
                      <a:pt x="470" y="988"/>
                    </a:lnTo>
                    <a:lnTo>
                      <a:pt x="467" y="994"/>
                    </a:lnTo>
                    <a:lnTo>
                      <a:pt x="462" y="999"/>
                    </a:lnTo>
                    <a:lnTo>
                      <a:pt x="456" y="1002"/>
                    </a:lnTo>
                    <a:lnTo>
                      <a:pt x="457" y="1002"/>
                    </a:lnTo>
                    <a:lnTo>
                      <a:pt x="457" y="1002"/>
                    </a:lnTo>
                    <a:lnTo>
                      <a:pt x="439" y="1006"/>
                    </a:lnTo>
                    <a:lnTo>
                      <a:pt x="419" y="1009"/>
                    </a:lnTo>
                    <a:lnTo>
                      <a:pt x="401" y="1011"/>
                    </a:lnTo>
                    <a:lnTo>
                      <a:pt x="381" y="1012"/>
                    </a:lnTo>
                    <a:lnTo>
                      <a:pt x="381" y="1012"/>
                    </a:lnTo>
                    <a:lnTo>
                      <a:pt x="362" y="1011"/>
                    </a:lnTo>
                    <a:lnTo>
                      <a:pt x="343" y="1009"/>
                    </a:lnTo>
                    <a:lnTo>
                      <a:pt x="324" y="1006"/>
                    </a:lnTo>
                    <a:lnTo>
                      <a:pt x="306" y="1002"/>
                    </a:lnTo>
                    <a:lnTo>
                      <a:pt x="306" y="1002"/>
                    </a:lnTo>
                    <a:lnTo>
                      <a:pt x="306" y="1002"/>
                    </a:lnTo>
                    <a:lnTo>
                      <a:pt x="300" y="999"/>
                    </a:lnTo>
                    <a:lnTo>
                      <a:pt x="295" y="994"/>
                    </a:lnTo>
                    <a:lnTo>
                      <a:pt x="292" y="988"/>
                    </a:lnTo>
                    <a:lnTo>
                      <a:pt x="291" y="982"/>
                    </a:lnTo>
                    <a:lnTo>
                      <a:pt x="291" y="982"/>
                    </a:lnTo>
                    <a:lnTo>
                      <a:pt x="291" y="977"/>
                    </a:lnTo>
                    <a:lnTo>
                      <a:pt x="292" y="973"/>
                    </a:lnTo>
                    <a:lnTo>
                      <a:pt x="300" y="953"/>
                    </a:lnTo>
                    <a:lnTo>
                      <a:pt x="300" y="953"/>
                    </a:lnTo>
                    <a:lnTo>
                      <a:pt x="288" y="949"/>
                    </a:lnTo>
                    <a:lnTo>
                      <a:pt x="277" y="944"/>
                    </a:lnTo>
                    <a:lnTo>
                      <a:pt x="255" y="933"/>
                    </a:lnTo>
                    <a:lnTo>
                      <a:pt x="234" y="920"/>
                    </a:lnTo>
                    <a:lnTo>
                      <a:pt x="215" y="904"/>
                    </a:lnTo>
                    <a:lnTo>
                      <a:pt x="200" y="920"/>
                    </a:lnTo>
                    <a:lnTo>
                      <a:pt x="200" y="920"/>
                    </a:lnTo>
                    <a:lnTo>
                      <a:pt x="198" y="924"/>
                    </a:lnTo>
                    <a:lnTo>
                      <a:pt x="194" y="926"/>
                    </a:lnTo>
                    <a:lnTo>
                      <a:pt x="194" y="926"/>
                    </a:lnTo>
                    <a:lnTo>
                      <a:pt x="188" y="928"/>
                    </a:lnTo>
                    <a:lnTo>
                      <a:pt x="181" y="929"/>
                    </a:lnTo>
                    <a:lnTo>
                      <a:pt x="175" y="927"/>
                    </a:lnTo>
                    <a:lnTo>
                      <a:pt x="170" y="924"/>
                    </a:lnTo>
                    <a:lnTo>
                      <a:pt x="170" y="924"/>
                    </a:lnTo>
                    <a:lnTo>
                      <a:pt x="170" y="924"/>
                    </a:lnTo>
                    <a:lnTo>
                      <a:pt x="157" y="909"/>
                    </a:lnTo>
                    <a:lnTo>
                      <a:pt x="145" y="895"/>
                    </a:lnTo>
                    <a:lnTo>
                      <a:pt x="134" y="879"/>
                    </a:lnTo>
                    <a:lnTo>
                      <a:pt x="124" y="862"/>
                    </a:lnTo>
                    <a:lnTo>
                      <a:pt x="124" y="862"/>
                    </a:lnTo>
                    <a:lnTo>
                      <a:pt x="114" y="846"/>
                    </a:lnTo>
                    <a:lnTo>
                      <a:pt x="106" y="829"/>
                    </a:lnTo>
                    <a:lnTo>
                      <a:pt x="100" y="810"/>
                    </a:lnTo>
                    <a:lnTo>
                      <a:pt x="94" y="793"/>
                    </a:lnTo>
                    <a:lnTo>
                      <a:pt x="94" y="793"/>
                    </a:lnTo>
                    <a:lnTo>
                      <a:pt x="94" y="793"/>
                    </a:lnTo>
                    <a:lnTo>
                      <a:pt x="94" y="787"/>
                    </a:lnTo>
                    <a:lnTo>
                      <a:pt x="95" y="780"/>
                    </a:lnTo>
                    <a:lnTo>
                      <a:pt x="99" y="774"/>
                    </a:lnTo>
                    <a:lnTo>
                      <a:pt x="104" y="770"/>
                    </a:lnTo>
                    <a:lnTo>
                      <a:pt x="104" y="770"/>
                    </a:lnTo>
                    <a:lnTo>
                      <a:pt x="108" y="768"/>
                    </a:lnTo>
                    <a:lnTo>
                      <a:pt x="112" y="767"/>
                    </a:lnTo>
                    <a:lnTo>
                      <a:pt x="133" y="763"/>
                    </a:lnTo>
                    <a:lnTo>
                      <a:pt x="133" y="763"/>
                    </a:lnTo>
                    <a:lnTo>
                      <a:pt x="130" y="739"/>
                    </a:lnTo>
                    <a:lnTo>
                      <a:pt x="129" y="726"/>
                    </a:lnTo>
                    <a:lnTo>
                      <a:pt x="129" y="714"/>
                    </a:lnTo>
                    <a:lnTo>
                      <a:pt x="129" y="714"/>
                    </a:lnTo>
                    <a:lnTo>
                      <a:pt x="129" y="702"/>
                    </a:lnTo>
                    <a:lnTo>
                      <a:pt x="130" y="690"/>
                    </a:lnTo>
                    <a:lnTo>
                      <a:pt x="133" y="665"/>
                    </a:lnTo>
                    <a:lnTo>
                      <a:pt x="112" y="661"/>
                    </a:lnTo>
                    <a:lnTo>
                      <a:pt x="112" y="661"/>
                    </a:lnTo>
                    <a:lnTo>
                      <a:pt x="108" y="660"/>
                    </a:lnTo>
                    <a:lnTo>
                      <a:pt x="104" y="658"/>
                    </a:lnTo>
                    <a:lnTo>
                      <a:pt x="104" y="658"/>
                    </a:lnTo>
                    <a:lnTo>
                      <a:pt x="99" y="654"/>
                    </a:lnTo>
                    <a:lnTo>
                      <a:pt x="95" y="649"/>
                    </a:lnTo>
                    <a:lnTo>
                      <a:pt x="94" y="642"/>
                    </a:lnTo>
                    <a:lnTo>
                      <a:pt x="94" y="635"/>
                    </a:lnTo>
                    <a:lnTo>
                      <a:pt x="94" y="635"/>
                    </a:lnTo>
                    <a:lnTo>
                      <a:pt x="94" y="635"/>
                    </a:lnTo>
                    <a:lnTo>
                      <a:pt x="100" y="618"/>
                    </a:lnTo>
                    <a:lnTo>
                      <a:pt x="106" y="600"/>
                    </a:lnTo>
                    <a:lnTo>
                      <a:pt x="114" y="582"/>
                    </a:lnTo>
                    <a:lnTo>
                      <a:pt x="124" y="566"/>
                    </a:lnTo>
                    <a:lnTo>
                      <a:pt x="124" y="566"/>
                    </a:lnTo>
                    <a:lnTo>
                      <a:pt x="134" y="549"/>
                    </a:lnTo>
                    <a:lnTo>
                      <a:pt x="145" y="533"/>
                    </a:lnTo>
                    <a:lnTo>
                      <a:pt x="157" y="519"/>
                    </a:lnTo>
                    <a:lnTo>
                      <a:pt x="170" y="504"/>
                    </a:lnTo>
                    <a:lnTo>
                      <a:pt x="170" y="504"/>
                    </a:lnTo>
                    <a:lnTo>
                      <a:pt x="170" y="504"/>
                    </a:lnTo>
                    <a:lnTo>
                      <a:pt x="175" y="501"/>
                    </a:lnTo>
                    <a:lnTo>
                      <a:pt x="181" y="499"/>
                    </a:lnTo>
                    <a:lnTo>
                      <a:pt x="188" y="500"/>
                    </a:lnTo>
                    <a:lnTo>
                      <a:pt x="194" y="502"/>
                    </a:lnTo>
                    <a:lnTo>
                      <a:pt x="194" y="502"/>
                    </a:lnTo>
                    <a:lnTo>
                      <a:pt x="198" y="504"/>
                    </a:lnTo>
                    <a:lnTo>
                      <a:pt x="200" y="508"/>
                    </a:lnTo>
                    <a:lnTo>
                      <a:pt x="215" y="524"/>
                    </a:lnTo>
                    <a:lnTo>
                      <a:pt x="215" y="524"/>
                    </a:lnTo>
                    <a:lnTo>
                      <a:pt x="234" y="508"/>
                    </a:lnTo>
                    <a:lnTo>
                      <a:pt x="255" y="495"/>
                    </a:lnTo>
                    <a:lnTo>
                      <a:pt x="277" y="484"/>
                    </a:lnTo>
                    <a:lnTo>
                      <a:pt x="288" y="479"/>
                    </a:lnTo>
                    <a:lnTo>
                      <a:pt x="300" y="475"/>
                    </a:lnTo>
                    <a:lnTo>
                      <a:pt x="292" y="455"/>
                    </a:lnTo>
                    <a:lnTo>
                      <a:pt x="292" y="455"/>
                    </a:lnTo>
                    <a:lnTo>
                      <a:pt x="291" y="450"/>
                    </a:lnTo>
                    <a:lnTo>
                      <a:pt x="291" y="446"/>
                    </a:lnTo>
                    <a:lnTo>
                      <a:pt x="291" y="446"/>
                    </a:lnTo>
                    <a:lnTo>
                      <a:pt x="292" y="440"/>
                    </a:lnTo>
                    <a:lnTo>
                      <a:pt x="295" y="434"/>
                    </a:lnTo>
                    <a:lnTo>
                      <a:pt x="300" y="429"/>
                    </a:lnTo>
                    <a:lnTo>
                      <a:pt x="306" y="426"/>
                    </a:lnTo>
                    <a:lnTo>
                      <a:pt x="306" y="426"/>
                    </a:lnTo>
                    <a:lnTo>
                      <a:pt x="324" y="423"/>
                    </a:lnTo>
                    <a:lnTo>
                      <a:pt x="343" y="419"/>
                    </a:lnTo>
                    <a:lnTo>
                      <a:pt x="362" y="417"/>
                    </a:lnTo>
                    <a:lnTo>
                      <a:pt x="381" y="416"/>
                    </a:lnTo>
                    <a:lnTo>
                      <a:pt x="381" y="416"/>
                    </a:lnTo>
                    <a:lnTo>
                      <a:pt x="401" y="417"/>
                    </a:lnTo>
                    <a:lnTo>
                      <a:pt x="419" y="419"/>
                    </a:lnTo>
                    <a:lnTo>
                      <a:pt x="439" y="423"/>
                    </a:lnTo>
                    <a:lnTo>
                      <a:pt x="457" y="426"/>
                    </a:lnTo>
                    <a:lnTo>
                      <a:pt x="456" y="426"/>
                    </a:lnTo>
                    <a:lnTo>
                      <a:pt x="456" y="426"/>
                    </a:lnTo>
                    <a:lnTo>
                      <a:pt x="462" y="429"/>
                    </a:lnTo>
                    <a:lnTo>
                      <a:pt x="467" y="434"/>
                    </a:lnTo>
                    <a:lnTo>
                      <a:pt x="470" y="440"/>
                    </a:lnTo>
                    <a:lnTo>
                      <a:pt x="471" y="446"/>
                    </a:lnTo>
                    <a:lnTo>
                      <a:pt x="471" y="446"/>
                    </a:lnTo>
                    <a:lnTo>
                      <a:pt x="470" y="450"/>
                    </a:lnTo>
                    <a:lnTo>
                      <a:pt x="469" y="455"/>
                    </a:lnTo>
                    <a:lnTo>
                      <a:pt x="462" y="475"/>
                    </a:lnTo>
                    <a:lnTo>
                      <a:pt x="462" y="475"/>
                    </a:lnTo>
                    <a:lnTo>
                      <a:pt x="474" y="479"/>
                    </a:lnTo>
                    <a:lnTo>
                      <a:pt x="486" y="484"/>
                    </a:lnTo>
                    <a:lnTo>
                      <a:pt x="497" y="489"/>
                    </a:lnTo>
                    <a:lnTo>
                      <a:pt x="508" y="495"/>
                    </a:lnTo>
                    <a:lnTo>
                      <a:pt x="529" y="508"/>
                    </a:lnTo>
                    <a:lnTo>
                      <a:pt x="547" y="524"/>
                    </a:lnTo>
                    <a:lnTo>
                      <a:pt x="561" y="508"/>
                    </a:lnTo>
                    <a:lnTo>
                      <a:pt x="561" y="508"/>
                    </a:lnTo>
                    <a:lnTo>
                      <a:pt x="565" y="504"/>
                    </a:lnTo>
                    <a:lnTo>
                      <a:pt x="568" y="502"/>
                    </a:lnTo>
                    <a:lnTo>
                      <a:pt x="568" y="502"/>
                    </a:lnTo>
                    <a:lnTo>
                      <a:pt x="575" y="500"/>
                    </a:lnTo>
                    <a:lnTo>
                      <a:pt x="581" y="499"/>
                    </a:lnTo>
                    <a:lnTo>
                      <a:pt x="587" y="501"/>
                    </a:lnTo>
                    <a:lnTo>
                      <a:pt x="593" y="504"/>
                    </a:lnTo>
                    <a:lnTo>
                      <a:pt x="593" y="504"/>
                    </a:lnTo>
                    <a:lnTo>
                      <a:pt x="593" y="504"/>
                    </a:lnTo>
                    <a:lnTo>
                      <a:pt x="605" y="519"/>
                    </a:lnTo>
                    <a:lnTo>
                      <a:pt x="618" y="533"/>
                    </a:lnTo>
                    <a:lnTo>
                      <a:pt x="628" y="549"/>
                    </a:lnTo>
                    <a:lnTo>
                      <a:pt x="639" y="566"/>
                    </a:lnTo>
                    <a:lnTo>
                      <a:pt x="639" y="566"/>
                    </a:lnTo>
                    <a:lnTo>
                      <a:pt x="647" y="582"/>
                    </a:lnTo>
                    <a:lnTo>
                      <a:pt x="656" y="600"/>
                    </a:lnTo>
                    <a:lnTo>
                      <a:pt x="663" y="618"/>
                    </a:lnTo>
                    <a:lnTo>
                      <a:pt x="668" y="635"/>
                    </a:lnTo>
                    <a:lnTo>
                      <a:pt x="668" y="635"/>
                    </a:lnTo>
                    <a:lnTo>
                      <a:pt x="668" y="635"/>
                    </a:lnTo>
                    <a:lnTo>
                      <a:pt x="669" y="642"/>
                    </a:lnTo>
                    <a:lnTo>
                      <a:pt x="667" y="649"/>
                    </a:lnTo>
                    <a:lnTo>
                      <a:pt x="664" y="654"/>
                    </a:lnTo>
                    <a:lnTo>
                      <a:pt x="658" y="658"/>
                    </a:lnTo>
                    <a:lnTo>
                      <a:pt x="658" y="658"/>
                    </a:lnTo>
                    <a:lnTo>
                      <a:pt x="655" y="660"/>
                    </a:lnTo>
                    <a:lnTo>
                      <a:pt x="649" y="661"/>
                    </a:lnTo>
                    <a:lnTo>
                      <a:pt x="629" y="665"/>
                    </a:lnTo>
                    <a:lnTo>
                      <a:pt x="629" y="665"/>
                    </a:lnTo>
                    <a:lnTo>
                      <a:pt x="633" y="690"/>
                    </a:lnTo>
                    <a:lnTo>
                      <a:pt x="634" y="702"/>
                    </a:lnTo>
                    <a:lnTo>
                      <a:pt x="634" y="714"/>
                    </a:lnTo>
                    <a:lnTo>
                      <a:pt x="634" y="714"/>
                    </a:lnTo>
                    <a:close/>
                    <a:moveTo>
                      <a:pt x="689" y="359"/>
                    </a:moveTo>
                    <a:lnTo>
                      <a:pt x="676" y="344"/>
                    </a:lnTo>
                    <a:lnTo>
                      <a:pt x="676" y="344"/>
                    </a:lnTo>
                    <a:lnTo>
                      <a:pt x="665" y="353"/>
                    </a:lnTo>
                    <a:lnTo>
                      <a:pt x="652" y="360"/>
                    </a:lnTo>
                    <a:lnTo>
                      <a:pt x="639" y="367"/>
                    </a:lnTo>
                    <a:lnTo>
                      <a:pt x="626" y="372"/>
                    </a:lnTo>
                    <a:lnTo>
                      <a:pt x="632" y="392"/>
                    </a:lnTo>
                    <a:lnTo>
                      <a:pt x="632" y="392"/>
                    </a:lnTo>
                    <a:lnTo>
                      <a:pt x="634" y="397"/>
                    </a:lnTo>
                    <a:lnTo>
                      <a:pt x="634" y="397"/>
                    </a:lnTo>
                    <a:lnTo>
                      <a:pt x="633" y="401"/>
                    </a:lnTo>
                    <a:lnTo>
                      <a:pt x="631" y="404"/>
                    </a:lnTo>
                    <a:lnTo>
                      <a:pt x="628" y="407"/>
                    </a:lnTo>
                    <a:lnTo>
                      <a:pt x="625" y="409"/>
                    </a:lnTo>
                    <a:lnTo>
                      <a:pt x="625" y="409"/>
                    </a:lnTo>
                    <a:lnTo>
                      <a:pt x="625" y="409"/>
                    </a:lnTo>
                    <a:lnTo>
                      <a:pt x="614" y="411"/>
                    </a:lnTo>
                    <a:lnTo>
                      <a:pt x="602" y="413"/>
                    </a:lnTo>
                    <a:lnTo>
                      <a:pt x="590" y="414"/>
                    </a:lnTo>
                    <a:lnTo>
                      <a:pt x="579" y="414"/>
                    </a:lnTo>
                    <a:lnTo>
                      <a:pt x="579" y="414"/>
                    </a:lnTo>
                    <a:lnTo>
                      <a:pt x="567" y="414"/>
                    </a:lnTo>
                    <a:lnTo>
                      <a:pt x="555" y="413"/>
                    </a:lnTo>
                    <a:lnTo>
                      <a:pt x="544" y="411"/>
                    </a:lnTo>
                    <a:lnTo>
                      <a:pt x="533" y="409"/>
                    </a:lnTo>
                    <a:lnTo>
                      <a:pt x="533" y="409"/>
                    </a:lnTo>
                    <a:lnTo>
                      <a:pt x="533" y="409"/>
                    </a:lnTo>
                    <a:lnTo>
                      <a:pt x="529" y="407"/>
                    </a:lnTo>
                    <a:lnTo>
                      <a:pt x="526" y="404"/>
                    </a:lnTo>
                    <a:lnTo>
                      <a:pt x="525" y="401"/>
                    </a:lnTo>
                    <a:lnTo>
                      <a:pt x="524" y="397"/>
                    </a:lnTo>
                    <a:lnTo>
                      <a:pt x="524" y="397"/>
                    </a:lnTo>
                    <a:lnTo>
                      <a:pt x="525" y="392"/>
                    </a:lnTo>
                    <a:lnTo>
                      <a:pt x="531" y="372"/>
                    </a:lnTo>
                    <a:lnTo>
                      <a:pt x="531" y="372"/>
                    </a:lnTo>
                    <a:lnTo>
                      <a:pt x="517" y="367"/>
                    </a:lnTo>
                    <a:lnTo>
                      <a:pt x="504" y="360"/>
                    </a:lnTo>
                    <a:lnTo>
                      <a:pt x="493" y="353"/>
                    </a:lnTo>
                    <a:lnTo>
                      <a:pt x="482" y="344"/>
                    </a:lnTo>
                    <a:lnTo>
                      <a:pt x="468" y="359"/>
                    </a:lnTo>
                    <a:lnTo>
                      <a:pt x="468" y="359"/>
                    </a:lnTo>
                    <a:lnTo>
                      <a:pt x="466" y="361"/>
                    </a:lnTo>
                    <a:lnTo>
                      <a:pt x="464" y="362"/>
                    </a:lnTo>
                    <a:lnTo>
                      <a:pt x="464" y="362"/>
                    </a:lnTo>
                    <a:lnTo>
                      <a:pt x="460" y="364"/>
                    </a:lnTo>
                    <a:lnTo>
                      <a:pt x="456" y="364"/>
                    </a:lnTo>
                    <a:lnTo>
                      <a:pt x="452" y="363"/>
                    </a:lnTo>
                    <a:lnTo>
                      <a:pt x="449" y="361"/>
                    </a:lnTo>
                    <a:lnTo>
                      <a:pt x="449" y="361"/>
                    </a:lnTo>
                    <a:lnTo>
                      <a:pt x="441" y="352"/>
                    </a:lnTo>
                    <a:lnTo>
                      <a:pt x="434" y="344"/>
                    </a:lnTo>
                    <a:lnTo>
                      <a:pt x="427" y="334"/>
                    </a:lnTo>
                    <a:lnTo>
                      <a:pt x="421" y="324"/>
                    </a:lnTo>
                    <a:lnTo>
                      <a:pt x="421" y="324"/>
                    </a:lnTo>
                    <a:lnTo>
                      <a:pt x="415" y="313"/>
                    </a:lnTo>
                    <a:lnTo>
                      <a:pt x="410" y="303"/>
                    </a:lnTo>
                    <a:lnTo>
                      <a:pt x="406" y="292"/>
                    </a:lnTo>
                    <a:lnTo>
                      <a:pt x="403" y="281"/>
                    </a:lnTo>
                    <a:lnTo>
                      <a:pt x="403" y="281"/>
                    </a:lnTo>
                    <a:lnTo>
                      <a:pt x="403" y="281"/>
                    </a:lnTo>
                    <a:lnTo>
                      <a:pt x="403" y="277"/>
                    </a:lnTo>
                    <a:lnTo>
                      <a:pt x="404" y="273"/>
                    </a:lnTo>
                    <a:lnTo>
                      <a:pt x="406" y="270"/>
                    </a:lnTo>
                    <a:lnTo>
                      <a:pt x="409" y="267"/>
                    </a:lnTo>
                    <a:lnTo>
                      <a:pt x="409" y="267"/>
                    </a:lnTo>
                    <a:lnTo>
                      <a:pt x="414" y="265"/>
                    </a:lnTo>
                    <a:lnTo>
                      <a:pt x="434" y="262"/>
                    </a:lnTo>
                    <a:lnTo>
                      <a:pt x="434" y="262"/>
                    </a:lnTo>
                    <a:lnTo>
                      <a:pt x="432" y="248"/>
                    </a:lnTo>
                    <a:lnTo>
                      <a:pt x="431" y="232"/>
                    </a:lnTo>
                    <a:lnTo>
                      <a:pt x="431" y="232"/>
                    </a:lnTo>
                    <a:lnTo>
                      <a:pt x="432" y="218"/>
                    </a:lnTo>
                    <a:lnTo>
                      <a:pt x="434" y="204"/>
                    </a:lnTo>
                    <a:lnTo>
                      <a:pt x="414" y="201"/>
                    </a:lnTo>
                    <a:lnTo>
                      <a:pt x="414" y="201"/>
                    </a:lnTo>
                    <a:lnTo>
                      <a:pt x="409" y="199"/>
                    </a:lnTo>
                    <a:lnTo>
                      <a:pt x="409" y="199"/>
                    </a:lnTo>
                    <a:lnTo>
                      <a:pt x="406" y="196"/>
                    </a:lnTo>
                    <a:lnTo>
                      <a:pt x="404" y="192"/>
                    </a:lnTo>
                    <a:lnTo>
                      <a:pt x="403" y="188"/>
                    </a:lnTo>
                    <a:lnTo>
                      <a:pt x="403" y="184"/>
                    </a:lnTo>
                    <a:lnTo>
                      <a:pt x="403" y="185"/>
                    </a:lnTo>
                    <a:lnTo>
                      <a:pt x="403" y="185"/>
                    </a:lnTo>
                    <a:lnTo>
                      <a:pt x="406" y="174"/>
                    </a:lnTo>
                    <a:lnTo>
                      <a:pt x="410" y="163"/>
                    </a:lnTo>
                    <a:lnTo>
                      <a:pt x="415" y="153"/>
                    </a:lnTo>
                    <a:lnTo>
                      <a:pt x="421" y="142"/>
                    </a:lnTo>
                    <a:lnTo>
                      <a:pt x="421" y="142"/>
                    </a:lnTo>
                    <a:lnTo>
                      <a:pt x="427" y="132"/>
                    </a:lnTo>
                    <a:lnTo>
                      <a:pt x="434" y="122"/>
                    </a:lnTo>
                    <a:lnTo>
                      <a:pt x="441" y="114"/>
                    </a:lnTo>
                    <a:lnTo>
                      <a:pt x="449" y="104"/>
                    </a:lnTo>
                    <a:lnTo>
                      <a:pt x="449" y="104"/>
                    </a:lnTo>
                    <a:lnTo>
                      <a:pt x="452" y="102"/>
                    </a:lnTo>
                    <a:lnTo>
                      <a:pt x="456" y="101"/>
                    </a:lnTo>
                    <a:lnTo>
                      <a:pt x="460" y="101"/>
                    </a:lnTo>
                    <a:lnTo>
                      <a:pt x="464" y="103"/>
                    </a:lnTo>
                    <a:lnTo>
                      <a:pt x="464" y="103"/>
                    </a:lnTo>
                    <a:lnTo>
                      <a:pt x="466" y="104"/>
                    </a:lnTo>
                    <a:lnTo>
                      <a:pt x="468" y="107"/>
                    </a:lnTo>
                    <a:lnTo>
                      <a:pt x="482" y="122"/>
                    </a:lnTo>
                    <a:lnTo>
                      <a:pt x="482" y="122"/>
                    </a:lnTo>
                    <a:lnTo>
                      <a:pt x="493" y="113"/>
                    </a:lnTo>
                    <a:lnTo>
                      <a:pt x="504" y="106"/>
                    </a:lnTo>
                    <a:lnTo>
                      <a:pt x="517" y="98"/>
                    </a:lnTo>
                    <a:lnTo>
                      <a:pt x="531" y="93"/>
                    </a:lnTo>
                    <a:lnTo>
                      <a:pt x="525" y="74"/>
                    </a:lnTo>
                    <a:lnTo>
                      <a:pt x="525" y="74"/>
                    </a:lnTo>
                    <a:lnTo>
                      <a:pt x="524" y="69"/>
                    </a:lnTo>
                    <a:lnTo>
                      <a:pt x="524" y="69"/>
                    </a:lnTo>
                    <a:lnTo>
                      <a:pt x="525" y="65"/>
                    </a:lnTo>
                    <a:lnTo>
                      <a:pt x="526" y="62"/>
                    </a:lnTo>
                    <a:lnTo>
                      <a:pt x="529" y="58"/>
                    </a:lnTo>
                    <a:lnTo>
                      <a:pt x="533" y="56"/>
                    </a:lnTo>
                    <a:lnTo>
                      <a:pt x="533" y="56"/>
                    </a:lnTo>
                    <a:lnTo>
                      <a:pt x="533" y="56"/>
                    </a:lnTo>
                    <a:lnTo>
                      <a:pt x="544" y="54"/>
                    </a:lnTo>
                    <a:lnTo>
                      <a:pt x="555" y="52"/>
                    </a:lnTo>
                    <a:lnTo>
                      <a:pt x="567" y="51"/>
                    </a:lnTo>
                    <a:lnTo>
                      <a:pt x="579" y="51"/>
                    </a:lnTo>
                    <a:lnTo>
                      <a:pt x="579" y="51"/>
                    </a:lnTo>
                    <a:lnTo>
                      <a:pt x="590" y="51"/>
                    </a:lnTo>
                    <a:lnTo>
                      <a:pt x="602" y="52"/>
                    </a:lnTo>
                    <a:lnTo>
                      <a:pt x="614" y="54"/>
                    </a:lnTo>
                    <a:lnTo>
                      <a:pt x="625" y="56"/>
                    </a:lnTo>
                    <a:lnTo>
                      <a:pt x="625" y="56"/>
                    </a:lnTo>
                    <a:lnTo>
                      <a:pt x="625" y="56"/>
                    </a:lnTo>
                    <a:lnTo>
                      <a:pt x="628" y="58"/>
                    </a:lnTo>
                    <a:lnTo>
                      <a:pt x="631" y="62"/>
                    </a:lnTo>
                    <a:lnTo>
                      <a:pt x="633" y="65"/>
                    </a:lnTo>
                    <a:lnTo>
                      <a:pt x="634" y="69"/>
                    </a:lnTo>
                    <a:lnTo>
                      <a:pt x="634" y="69"/>
                    </a:lnTo>
                    <a:lnTo>
                      <a:pt x="632" y="74"/>
                    </a:lnTo>
                    <a:lnTo>
                      <a:pt x="626" y="93"/>
                    </a:lnTo>
                    <a:lnTo>
                      <a:pt x="626" y="93"/>
                    </a:lnTo>
                    <a:lnTo>
                      <a:pt x="639" y="98"/>
                    </a:lnTo>
                    <a:lnTo>
                      <a:pt x="652" y="106"/>
                    </a:lnTo>
                    <a:lnTo>
                      <a:pt x="665" y="113"/>
                    </a:lnTo>
                    <a:lnTo>
                      <a:pt x="676" y="122"/>
                    </a:lnTo>
                    <a:lnTo>
                      <a:pt x="689" y="107"/>
                    </a:lnTo>
                    <a:lnTo>
                      <a:pt x="689" y="107"/>
                    </a:lnTo>
                    <a:lnTo>
                      <a:pt x="693" y="103"/>
                    </a:lnTo>
                    <a:lnTo>
                      <a:pt x="693" y="103"/>
                    </a:lnTo>
                    <a:lnTo>
                      <a:pt x="696" y="101"/>
                    </a:lnTo>
                    <a:lnTo>
                      <a:pt x="701" y="101"/>
                    </a:lnTo>
                    <a:lnTo>
                      <a:pt x="705" y="102"/>
                    </a:lnTo>
                    <a:lnTo>
                      <a:pt x="708" y="104"/>
                    </a:lnTo>
                    <a:lnTo>
                      <a:pt x="708" y="104"/>
                    </a:lnTo>
                    <a:lnTo>
                      <a:pt x="708" y="104"/>
                    </a:lnTo>
                    <a:lnTo>
                      <a:pt x="716" y="114"/>
                    </a:lnTo>
                    <a:lnTo>
                      <a:pt x="723" y="122"/>
                    </a:lnTo>
                    <a:lnTo>
                      <a:pt x="730" y="132"/>
                    </a:lnTo>
                    <a:lnTo>
                      <a:pt x="736" y="142"/>
                    </a:lnTo>
                    <a:lnTo>
                      <a:pt x="736" y="142"/>
                    </a:lnTo>
                    <a:lnTo>
                      <a:pt x="741" y="153"/>
                    </a:lnTo>
                    <a:lnTo>
                      <a:pt x="747" y="163"/>
                    </a:lnTo>
                    <a:lnTo>
                      <a:pt x="751" y="174"/>
                    </a:lnTo>
                    <a:lnTo>
                      <a:pt x="754" y="184"/>
                    </a:lnTo>
                    <a:lnTo>
                      <a:pt x="755" y="184"/>
                    </a:lnTo>
                    <a:lnTo>
                      <a:pt x="755" y="184"/>
                    </a:lnTo>
                    <a:lnTo>
                      <a:pt x="755" y="188"/>
                    </a:lnTo>
                    <a:lnTo>
                      <a:pt x="754" y="192"/>
                    </a:lnTo>
                    <a:lnTo>
                      <a:pt x="752" y="196"/>
                    </a:lnTo>
                    <a:lnTo>
                      <a:pt x="748" y="199"/>
                    </a:lnTo>
                    <a:lnTo>
                      <a:pt x="748" y="199"/>
                    </a:lnTo>
                    <a:lnTo>
                      <a:pt x="743" y="201"/>
                    </a:lnTo>
                    <a:lnTo>
                      <a:pt x="723" y="204"/>
                    </a:lnTo>
                    <a:lnTo>
                      <a:pt x="723" y="204"/>
                    </a:lnTo>
                    <a:lnTo>
                      <a:pt x="725" y="218"/>
                    </a:lnTo>
                    <a:lnTo>
                      <a:pt x="726" y="232"/>
                    </a:lnTo>
                    <a:lnTo>
                      <a:pt x="726" y="232"/>
                    </a:lnTo>
                    <a:lnTo>
                      <a:pt x="725" y="248"/>
                    </a:lnTo>
                    <a:lnTo>
                      <a:pt x="723" y="262"/>
                    </a:lnTo>
                    <a:lnTo>
                      <a:pt x="743" y="265"/>
                    </a:lnTo>
                    <a:lnTo>
                      <a:pt x="743" y="265"/>
                    </a:lnTo>
                    <a:lnTo>
                      <a:pt x="748" y="267"/>
                    </a:lnTo>
                    <a:lnTo>
                      <a:pt x="748" y="267"/>
                    </a:lnTo>
                    <a:lnTo>
                      <a:pt x="752" y="270"/>
                    </a:lnTo>
                    <a:lnTo>
                      <a:pt x="754" y="273"/>
                    </a:lnTo>
                    <a:lnTo>
                      <a:pt x="755" y="277"/>
                    </a:lnTo>
                    <a:lnTo>
                      <a:pt x="755" y="281"/>
                    </a:lnTo>
                    <a:lnTo>
                      <a:pt x="754" y="281"/>
                    </a:lnTo>
                    <a:lnTo>
                      <a:pt x="754" y="281"/>
                    </a:lnTo>
                    <a:lnTo>
                      <a:pt x="751" y="292"/>
                    </a:lnTo>
                    <a:lnTo>
                      <a:pt x="747" y="303"/>
                    </a:lnTo>
                    <a:lnTo>
                      <a:pt x="741" y="313"/>
                    </a:lnTo>
                    <a:lnTo>
                      <a:pt x="736" y="323"/>
                    </a:lnTo>
                    <a:lnTo>
                      <a:pt x="736" y="323"/>
                    </a:lnTo>
                    <a:lnTo>
                      <a:pt x="730" y="334"/>
                    </a:lnTo>
                    <a:lnTo>
                      <a:pt x="723" y="344"/>
                    </a:lnTo>
                    <a:lnTo>
                      <a:pt x="716" y="352"/>
                    </a:lnTo>
                    <a:lnTo>
                      <a:pt x="708" y="361"/>
                    </a:lnTo>
                    <a:lnTo>
                      <a:pt x="708" y="361"/>
                    </a:lnTo>
                    <a:lnTo>
                      <a:pt x="708" y="361"/>
                    </a:lnTo>
                    <a:lnTo>
                      <a:pt x="705" y="363"/>
                    </a:lnTo>
                    <a:lnTo>
                      <a:pt x="701" y="364"/>
                    </a:lnTo>
                    <a:lnTo>
                      <a:pt x="696" y="364"/>
                    </a:lnTo>
                    <a:lnTo>
                      <a:pt x="693" y="362"/>
                    </a:lnTo>
                    <a:lnTo>
                      <a:pt x="693" y="362"/>
                    </a:lnTo>
                    <a:lnTo>
                      <a:pt x="689" y="359"/>
                    </a:lnTo>
                    <a:lnTo>
                      <a:pt x="689" y="359"/>
                    </a:lnTo>
                    <a:close/>
                    <a:moveTo>
                      <a:pt x="1086" y="540"/>
                    </a:moveTo>
                    <a:lnTo>
                      <a:pt x="1086" y="540"/>
                    </a:lnTo>
                    <a:lnTo>
                      <a:pt x="1085" y="553"/>
                    </a:lnTo>
                    <a:lnTo>
                      <a:pt x="1083" y="566"/>
                    </a:lnTo>
                    <a:lnTo>
                      <a:pt x="1081" y="577"/>
                    </a:lnTo>
                    <a:lnTo>
                      <a:pt x="1078" y="589"/>
                    </a:lnTo>
                    <a:lnTo>
                      <a:pt x="1078" y="589"/>
                    </a:lnTo>
                    <a:lnTo>
                      <a:pt x="1078" y="589"/>
                    </a:lnTo>
                    <a:lnTo>
                      <a:pt x="1076" y="593"/>
                    </a:lnTo>
                    <a:lnTo>
                      <a:pt x="1073" y="595"/>
                    </a:lnTo>
                    <a:lnTo>
                      <a:pt x="1069" y="597"/>
                    </a:lnTo>
                    <a:lnTo>
                      <a:pt x="1065" y="598"/>
                    </a:lnTo>
                    <a:lnTo>
                      <a:pt x="1065" y="598"/>
                    </a:lnTo>
                    <a:lnTo>
                      <a:pt x="1062" y="597"/>
                    </a:lnTo>
                    <a:lnTo>
                      <a:pt x="1059" y="596"/>
                    </a:lnTo>
                    <a:lnTo>
                      <a:pt x="1039" y="589"/>
                    </a:lnTo>
                    <a:lnTo>
                      <a:pt x="1039" y="589"/>
                    </a:lnTo>
                    <a:lnTo>
                      <a:pt x="1033" y="603"/>
                    </a:lnTo>
                    <a:lnTo>
                      <a:pt x="1025" y="616"/>
                    </a:lnTo>
                    <a:lnTo>
                      <a:pt x="1025" y="616"/>
                    </a:lnTo>
                    <a:lnTo>
                      <a:pt x="1016" y="629"/>
                    </a:lnTo>
                    <a:lnTo>
                      <a:pt x="1006" y="640"/>
                    </a:lnTo>
                    <a:lnTo>
                      <a:pt x="1022" y="655"/>
                    </a:lnTo>
                    <a:lnTo>
                      <a:pt x="1022" y="655"/>
                    </a:lnTo>
                    <a:lnTo>
                      <a:pt x="1024" y="657"/>
                    </a:lnTo>
                    <a:lnTo>
                      <a:pt x="1025" y="660"/>
                    </a:lnTo>
                    <a:lnTo>
                      <a:pt x="1025" y="660"/>
                    </a:lnTo>
                    <a:lnTo>
                      <a:pt x="1026" y="664"/>
                    </a:lnTo>
                    <a:lnTo>
                      <a:pt x="1026" y="668"/>
                    </a:lnTo>
                    <a:lnTo>
                      <a:pt x="1025" y="672"/>
                    </a:lnTo>
                    <a:lnTo>
                      <a:pt x="1023" y="675"/>
                    </a:lnTo>
                    <a:lnTo>
                      <a:pt x="1023" y="675"/>
                    </a:lnTo>
                    <a:lnTo>
                      <a:pt x="1023" y="675"/>
                    </a:lnTo>
                    <a:lnTo>
                      <a:pt x="1014" y="683"/>
                    </a:lnTo>
                    <a:lnTo>
                      <a:pt x="1003" y="691"/>
                    </a:lnTo>
                    <a:lnTo>
                      <a:pt x="993" y="698"/>
                    </a:lnTo>
                    <a:lnTo>
                      <a:pt x="982" y="704"/>
                    </a:lnTo>
                    <a:lnTo>
                      <a:pt x="982" y="704"/>
                    </a:lnTo>
                    <a:lnTo>
                      <a:pt x="971" y="709"/>
                    </a:lnTo>
                    <a:lnTo>
                      <a:pt x="958" y="714"/>
                    </a:lnTo>
                    <a:lnTo>
                      <a:pt x="947" y="718"/>
                    </a:lnTo>
                    <a:lnTo>
                      <a:pt x="935" y="721"/>
                    </a:lnTo>
                    <a:lnTo>
                      <a:pt x="935" y="721"/>
                    </a:lnTo>
                    <a:lnTo>
                      <a:pt x="935" y="721"/>
                    </a:lnTo>
                    <a:lnTo>
                      <a:pt x="931" y="721"/>
                    </a:lnTo>
                    <a:lnTo>
                      <a:pt x="927" y="719"/>
                    </a:lnTo>
                    <a:lnTo>
                      <a:pt x="924" y="717"/>
                    </a:lnTo>
                    <a:lnTo>
                      <a:pt x="921" y="713"/>
                    </a:lnTo>
                    <a:lnTo>
                      <a:pt x="921" y="713"/>
                    </a:lnTo>
                    <a:lnTo>
                      <a:pt x="919" y="708"/>
                    </a:lnTo>
                    <a:lnTo>
                      <a:pt x="916" y="686"/>
                    </a:lnTo>
                    <a:lnTo>
                      <a:pt x="916" y="686"/>
                    </a:lnTo>
                    <a:lnTo>
                      <a:pt x="901" y="688"/>
                    </a:lnTo>
                    <a:lnTo>
                      <a:pt x="886" y="688"/>
                    </a:lnTo>
                    <a:lnTo>
                      <a:pt x="870" y="687"/>
                    </a:lnTo>
                    <a:lnTo>
                      <a:pt x="855" y="684"/>
                    </a:lnTo>
                    <a:lnTo>
                      <a:pt x="850" y="705"/>
                    </a:lnTo>
                    <a:lnTo>
                      <a:pt x="850" y="705"/>
                    </a:lnTo>
                    <a:lnTo>
                      <a:pt x="848" y="710"/>
                    </a:lnTo>
                    <a:lnTo>
                      <a:pt x="848" y="710"/>
                    </a:lnTo>
                    <a:lnTo>
                      <a:pt x="845" y="713"/>
                    </a:lnTo>
                    <a:lnTo>
                      <a:pt x="842" y="715"/>
                    </a:lnTo>
                    <a:lnTo>
                      <a:pt x="837" y="716"/>
                    </a:lnTo>
                    <a:lnTo>
                      <a:pt x="833" y="716"/>
                    </a:lnTo>
                    <a:lnTo>
                      <a:pt x="833" y="716"/>
                    </a:lnTo>
                    <a:lnTo>
                      <a:pt x="833" y="716"/>
                    </a:lnTo>
                    <a:lnTo>
                      <a:pt x="821" y="712"/>
                    </a:lnTo>
                    <a:lnTo>
                      <a:pt x="810" y="707"/>
                    </a:lnTo>
                    <a:lnTo>
                      <a:pt x="799" y="701"/>
                    </a:lnTo>
                    <a:lnTo>
                      <a:pt x="789" y="695"/>
                    </a:lnTo>
                    <a:lnTo>
                      <a:pt x="789" y="695"/>
                    </a:lnTo>
                    <a:lnTo>
                      <a:pt x="777" y="687"/>
                    </a:lnTo>
                    <a:lnTo>
                      <a:pt x="768" y="680"/>
                    </a:lnTo>
                    <a:lnTo>
                      <a:pt x="759" y="672"/>
                    </a:lnTo>
                    <a:lnTo>
                      <a:pt x="750" y="663"/>
                    </a:lnTo>
                    <a:lnTo>
                      <a:pt x="750" y="663"/>
                    </a:lnTo>
                    <a:lnTo>
                      <a:pt x="750" y="663"/>
                    </a:lnTo>
                    <a:lnTo>
                      <a:pt x="748" y="660"/>
                    </a:lnTo>
                    <a:lnTo>
                      <a:pt x="747" y="655"/>
                    </a:lnTo>
                    <a:lnTo>
                      <a:pt x="748" y="651"/>
                    </a:lnTo>
                    <a:lnTo>
                      <a:pt x="750" y="647"/>
                    </a:lnTo>
                    <a:lnTo>
                      <a:pt x="750" y="647"/>
                    </a:lnTo>
                    <a:lnTo>
                      <a:pt x="751" y="645"/>
                    </a:lnTo>
                    <a:lnTo>
                      <a:pt x="753" y="642"/>
                    </a:lnTo>
                    <a:lnTo>
                      <a:pt x="770" y="629"/>
                    </a:lnTo>
                    <a:lnTo>
                      <a:pt x="770" y="629"/>
                    </a:lnTo>
                    <a:lnTo>
                      <a:pt x="761" y="617"/>
                    </a:lnTo>
                    <a:lnTo>
                      <a:pt x="753" y="604"/>
                    </a:lnTo>
                    <a:lnTo>
                      <a:pt x="747" y="589"/>
                    </a:lnTo>
                    <a:lnTo>
                      <a:pt x="741" y="575"/>
                    </a:lnTo>
                    <a:lnTo>
                      <a:pt x="721" y="581"/>
                    </a:lnTo>
                    <a:lnTo>
                      <a:pt x="721" y="581"/>
                    </a:lnTo>
                    <a:lnTo>
                      <a:pt x="719" y="582"/>
                    </a:lnTo>
                    <a:lnTo>
                      <a:pt x="716" y="582"/>
                    </a:lnTo>
                    <a:lnTo>
                      <a:pt x="716" y="582"/>
                    </a:lnTo>
                    <a:lnTo>
                      <a:pt x="711" y="581"/>
                    </a:lnTo>
                    <a:lnTo>
                      <a:pt x="708" y="579"/>
                    </a:lnTo>
                    <a:lnTo>
                      <a:pt x="705" y="576"/>
                    </a:lnTo>
                    <a:lnTo>
                      <a:pt x="703" y="572"/>
                    </a:lnTo>
                    <a:lnTo>
                      <a:pt x="703" y="572"/>
                    </a:lnTo>
                    <a:lnTo>
                      <a:pt x="701" y="560"/>
                    </a:lnTo>
                    <a:lnTo>
                      <a:pt x="700" y="547"/>
                    </a:lnTo>
                    <a:lnTo>
                      <a:pt x="699" y="535"/>
                    </a:lnTo>
                    <a:lnTo>
                      <a:pt x="700" y="523"/>
                    </a:lnTo>
                    <a:lnTo>
                      <a:pt x="700" y="523"/>
                    </a:lnTo>
                    <a:lnTo>
                      <a:pt x="701" y="511"/>
                    </a:lnTo>
                    <a:lnTo>
                      <a:pt x="702" y="497"/>
                    </a:lnTo>
                    <a:lnTo>
                      <a:pt x="705" y="486"/>
                    </a:lnTo>
                    <a:lnTo>
                      <a:pt x="708" y="474"/>
                    </a:lnTo>
                    <a:lnTo>
                      <a:pt x="708" y="474"/>
                    </a:lnTo>
                    <a:lnTo>
                      <a:pt x="708" y="474"/>
                    </a:lnTo>
                    <a:lnTo>
                      <a:pt x="710" y="470"/>
                    </a:lnTo>
                    <a:lnTo>
                      <a:pt x="713" y="468"/>
                    </a:lnTo>
                    <a:lnTo>
                      <a:pt x="717" y="466"/>
                    </a:lnTo>
                    <a:lnTo>
                      <a:pt x="721" y="465"/>
                    </a:lnTo>
                    <a:lnTo>
                      <a:pt x="721" y="465"/>
                    </a:lnTo>
                    <a:lnTo>
                      <a:pt x="726" y="467"/>
                    </a:lnTo>
                    <a:lnTo>
                      <a:pt x="747" y="474"/>
                    </a:lnTo>
                    <a:lnTo>
                      <a:pt x="747" y="474"/>
                    </a:lnTo>
                    <a:lnTo>
                      <a:pt x="753" y="460"/>
                    </a:lnTo>
                    <a:lnTo>
                      <a:pt x="760" y="447"/>
                    </a:lnTo>
                    <a:lnTo>
                      <a:pt x="760" y="447"/>
                    </a:lnTo>
                    <a:lnTo>
                      <a:pt x="769" y="434"/>
                    </a:lnTo>
                    <a:lnTo>
                      <a:pt x="779" y="423"/>
                    </a:lnTo>
                    <a:lnTo>
                      <a:pt x="764" y="408"/>
                    </a:lnTo>
                    <a:lnTo>
                      <a:pt x="764" y="408"/>
                    </a:lnTo>
                    <a:lnTo>
                      <a:pt x="760" y="403"/>
                    </a:lnTo>
                    <a:lnTo>
                      <a:pt x="760" y="403"/>
                    </a:lnTo>
                    <a:lnTo>
                      <a:pt x="759" y="399"/>
                    </a:lnTo>
                    <a:lnTo>
                      <a:pt x="759" y="395"/>
                    </a:lnTo>
                    <a:lnTo>
                      <a:pt x="760" y="391"/>
                    </a:lnTo>
                    <a:lnTo>
                      <a:pt x="763" y="388"/>
                    </a:lnTo>
                    <a:lnTo>
                      <a:pt x="763" y="388"/>
                    </a:lnTo>
                    <a:lnTo>
                      <a:pt x="763" y="388"/>
                    </a:lnTo>
                    <a:lnTo>
                      <a:pt x="772" y="380"/>
                    </a:lnTo>
                    <a:lnTo>
                      <a:pt x="782" y="372"/>
                    </a:lnTo>
                    <a:lnTo>
                      <a:pt x="793" y="365"/>
                    </a:lnTo>
                    <a:lnTo>
                      <a:pt x="804" y="359"/>
                    </a:lnTo>
                    <a:lnTo>
                      <a:pt x="804" y="359"/>
                    </a:lnTo>
                    <a:lnTo>
                      <a:pt x="815" y="354"/>
                    </a:lnTo>
                    <a:lnTo>
                      <a:pt x="826" y="349"/>
                    </a:lnTo>
                    <a:lnTo>
                      <a:pt x="839" y="346"/>
                    </a:lnTo>
                    <a:lnTo>
                      <a:pt x="850" y="343"/>
                    </a:lnTo>
                    <a:lnTo>
                      <a:pt x="850" y="343"/>
                    </a:lnTo>
                    <a:lnTo>
                      <a:pt x="854" y="343"/>
                    </a:lnTo>
                    <a:lnTo>
                      <a:pt x="858" y="344"/>
                    </a:lnTo>
                    <a:lnTo>
                      <a:pt x="862" y="346"/>
                    </a:lnTo>
                    <a:lnTo>
                      <a:pt x="864" y="350"/>
                    </a:lnTo>
                    <a:lnTo>
                      <a:pt x="864" y="350"/>
                    </a:lnTo>
                    <a:lnTo>
                      <a:pt x="865" y="352"/>
                    </a:lnTo>
                    <a:lnTo>
                      <a:pt x="866" y="355"/>
                    </a:lnTo>
                    <a:lnTo>
                      <a:pt x="869" y="377"/>
                    </a:lnTo>
                    <a:lnTo>
                      <a:pt x="869" y="377"/>
                    </a:lnTo>
                    <a:lnTo>
                      <a:pt x="885" y="374"/>
                    </a:lnTo>
                    <a:lnTo>
                      <a:pt x="900" y="374"/>
                    </a:lnTo>
                    <a:lnTo>
                      <a:pt x="915" y="377"/>
                    </a:lnTo>
                    <a:lnTo>
                      <a:pt x="931" y="379"/>
                    </a:lnTo>
                    <a:lnTo>
                      <a:pt x="936" y="358"/>
                    </a:lnTo>
                    <a:lnTo>
                      <a:pt x="936" y="358"/>
                    </a:lnTo>
                    <a:lnTo>
                      <a:pt x="936" y="356"/>
                    </a:lnTo>
                    <a:lnTo>
                      <a:pt x="938" y="353"/>
                    </a:lnTo>
                    <a:lnTo>
                      <a:pt x="938" y="353"/>
                    </a:lnTo>
                    <a:lnTo>
                      <a:pt x="940" y="350"/>
                    </a:lnTo>
                    <a:lnTo>
                      <a:pt x="944" y="348"/>
                    </a:lnTo>
                    <a:lnTo>
                      <a:pt x="948" y="347"/>
                    </a:lnTo>
                    <a:lnTo>
                      <a:pt x="952" y="347"/>
                    </a:lnTo>
                    <a:lnTo>
                      <a:pt x="952" y="347"/>
                    </a:lnTo>
                    <a:lnTo>
                      <a:pt x="952" y="347"/>
                    </a:lnTo>
                    <a:lnTo>
                      <a:pt x="963" y="351"/>
                    </a:lnTo>
                    <a:lnTo>
                      <a:pt x="976" y="356"/>
                    </a:lnTo>
                    <a:lnTo>
                      <a:pt x="986" y="362"/>
                    </a:lnTo>
                    <a:lnTo>
                      <a:pt x="997" y="368"/>
                    </a:lnTo>
                    <a:lnTo>
                      <a:pt x="997" y="368"/>
                    </a:lnTo>
                    <a:lnTo>
                      <a:pt x="1007" y="376"/>
                    </a:lnTo>
                    <a:lnTo>
                      <a:pt x="1018" y="384"/>
                    </a:lnTo>
                    <a:lnTo>
                      <a:pt x="1027" y="392"/>
                    </a:lnTo>
                    <a:lnTo>
                      <a:pt x="1035" y="400"/>
                    </a:lnTo>
                    <a:lnTo>
                      <a:pt x="1035" y="400"/>
                    </a:lnTo>
                    <a:lnTo>
                      <a:pt x="1035" y="400"/>
                    </a:lnTo>
                    <a:lnTo>
                      <a:pt x="1037" y="404"/>
                    </a:lnTo>
                    <a:lnTo>
                      <a:pt x="1038" y="408"/>
                    </a:lnTo>
                    <a:lnTo>
                      <a:pt x="1038" y="412"/>
                    </a:lnTo>
                    <a:lnTo>
                      <a:pt x="1036" y="416"/>
                    </a:lnTo>
                    <a:lnTo>
                      <a:pt x="1036" y="416"/>
                    </a:lnTo>
                    <a:lnTo>
                      <a:pt x="1032" y="421"/>
                    </a:lnTo>
                    <a:lnTo>
                      <a:pt x="1016" y="434"/>
                    </a:lnTo>
                    <a:lnTo>
                      <a:pt x="1016" y="434"/>
                    </a:lnTo>
                    <a:lnTo>
                      <a:pt x="1025" y="446"/>
                    </a:lnTo>
                    <a:lnTo>
                      <a:pt x="1032" y="459"/>
                    </a:lnTo>
                    <a:lnTo>
                      <a:pt x="1038" y="474"/>
                    </a:lnTo>
                    <a:lnTo>
                      <a:pt x="1043" y="488"/>
                    </a:lnTo>
                    <a:lnTo>
                      <a:pt x="1064" y="482"/>
                    </a:lnTo>
                    <a:lnTo>
                      <a:pt x="1064" y="482"/>
                    </a:lnTo>
                    <a:lnTo>
                      <a:pt x="1067" y="481"/>
                    </a:lnTo>
                    <a:lnTo>
                      <a:pt x="1070" y="481"/>
                    </a:lnTo>
                    <a:lnTo>
                      <a:pt x="1070" y="481"/>
                    </a:lnTo>
                    <a:lnTo>
                      <a:pt x="1074" y="482"/>
                    </a:lnTo>
                    <a:lnTo>
                      <a:pt x="1078" y="484"/>
                    </a:lnTo>
                    <a:lnTo>
                      <a:pt x="1081" y="487"/>
                    </a:lnTo>
                    <a:lnTo>
                      <a:pt x="1082" y="491"/>
                    </a:lnTo>
                    <a:lnTo>
                      <a:pt x="1082" y="491"/>
                    </a:lnTo>
                    <a:lnTo>
                      <a:pt x="1082" y="491"/>
                    </a:lnTo>
                    <a:lnTo>
                      <a:pt x="1084" y="503"/>
                    </a:lnTo>
                    <a:lnTo>
                      <a:pt x="1086" y="516"/>
                    </a:lnTo>
                    <a:lnTo>
                      <a:pt x="1086" y="528"/>
                    </a:lnTo>
                    <a:lnTo>
                      <a:pt x="1086" y="540"/>
                    </a:lnTo>
                    <a:lnTo>
                      <a:pt x="1086" y="5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grpSp>
      </p:grpSp>
      <p:grpSp>
        <p:nvGrpSpPr>
          <p:cNvPr id="24" name="Group 1"/>
          <p:cNvGrpSpPr/>
          <p:nvPr/>
        </p:nvGrpSpPr>
        <p:grpSpPr>
          <a:xfrm>
            <a:off x="6225970" y="2194549"/>
            <a:ext cx="1529199" cy="1992329"/>
            <a:chOff x="7474295" y="2680807"/>
            <a:chExt cx="1529199" cy="1992329"/>
          </a:xfrm>
        </p:grpSpPr>
        <p:sp>
          <p:nvSpPr>
            <p:cNvPr id="25" name="Oval 165"/>
            <p:cNvSpPr/>
            <p:nvPr/>
          </p:nvSpPr>
          <p:spPr>
            <a:xfrm>
              <a:off x="7716468" y="2946548"/>
              <a:ext cx="1044348" cy="1044348"/>
            </a:xfrm>
            <a:prstGeom prst="ellipse">
              <a:avLst/>
            </a:prstGeom>
            <a:blipFill dpi="0" rotWithShape="1">
              <a:blip r:embed="rId2" cstate="screen">
                <a:alphaModFix amt="15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26" name="Block Arc 166"/>
            <p:cNvSpPr/>
            <p:nvPr/>
          </p:nvSpPr>
          <p:spPr>
            <a:xfrm rot="10800000">
              <a:off x="7474295" y="2680807"/>
              <a:ext cx="1528694" cy="1528696"/>
            </a:xfrm>
            <a:prstGeom prst="blockArc">
              <a:avLst>
                <a:gd name="adj1" fmla="val 10800000"/>
                <a:gd name="adj2" fmla="val 21454085"/>
                <a:gd name="adj3" fmla="val 11481"/>
              </a:avLst>
            </a:prstGeom>
            <a:gradFill>
              <a:gsLst>
                <a:gs pos="100000">
                  <a:schemeClr val="tx2">
                    <a:lumMod val="75000"/>
                  </a:schemeClr>
                </a:gs>
                <a:gs pos="0">
                  <a:schemeClr val="tx2"/>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27" name="Block Arc 167"/>
            <p:cNvSpPr/>
            <p:nvPr/>
          </p:nvSpPr>
          <p:spPr>
            <a:xfrm>
              <a:off x="7474295" y="2719485"/>
              <a:ext cx="1528694" cy="1528696"/>
            </a:xfrm>
            <a:prstGeom prst="blockArc">
              <a:avLst>
                <a:gd name="adj1" fmla="val 10800000"/>
                <a:gd name="adj2" fmla="val 21454085"/>
                <a:gd name="adj3" fmla="val 11481"/>
              </a:avLst>
            </a:prstGeom>
            <a:gradFill>
              <a:gsLst>
                <a:gs pos="0">
                  <a:schemeClr val="tx2">
                    <a:lumMod val="75000"/>
                  </a:schemeClr>
                </a:gs>
                <a:gs pos="100000">
                  <a:schemeClr val="tx2"/>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fontAlgn="base">
                <a:spcBef>
                  <a:spcPct val="0"/>
                </a:spcBef>
                <a:spcAft>
                  <a:spcPct val="0"/>
                </a:spcAft>
              </a:pPr>
              <a:endParaRPr lang="ja-JP" altLang="en-US" sz="1600">
                <a:solidFill>
                  <a:prstClr val="white"/>
                </a:solidFill>
                <a:latin typeface="MS PGothic" charset="-128"/>
                <a:ea typeface="MS PGothic" charset="-128"/>
                <a:cs typeface="MS PGothic" charset="-128"/>
              </a:endParaRPr>
            </a:p>
          </p:txBody>
        </p:sp>
        <p:sp>
          <p:nvSpPr>
            <p:cNvPr id="28" name="Rectangle 168"/>
            <p:cNvSpPr/>
            <p:nvPr/>
          </p:nvSpPr>
          <p:spPr>
            <a:xfrm>
              <a:off x="7495660" y="4258478"/>
              <a:ext cx="1507834" cy="414658"/>
            </a:xfrm>
            <a:prstGeom prst="rect">
              <a:avLst/>
            </a:prstGeom>
            <a:ln>
              <a:noFill/>
            </a:ln>
          </p:spPr>
          <p:txBody>
            <a:bodyPr>
              <a:noAutofit/>
            </a:bodyPr>
            <a:lstStyle/>
            <a:p>
              <a:pPr algn="ctr"/>
              <a:endParaRPr lang="ja-JP" altLang="en-US" sz="1050" dirty="0">
                <a:latin typeface="MS PGothic" charset="-128"/>
                <a:ea typeface="MS PGothic" charset="-128"/>
                <a:cs typeface="MS PGothic" charset="-128"/>
              </a:endParaRPr>
            </a:p>
          </p:txBody>
        </p:sp>
        <p:grpSp>
          <p:nvGrpSpPr>
            <p:cNvPr id="29" name="Group 169"/>
            <p:cNvGrpSpPr>
              <a:grpSpLocks noChangeAspect="1"/>
            </p:cNvGrpSpPr>
            <p:nvPr/>
          </p:nvGrpSpPr>
          <p:grpSpPr>
            <a:xfrm>
              <a:off x="8021307" y="3262419"/>
              <a:ext cx="434669" cy="406784"/>
              <a:chOff x="8327232" y="4395788"/>
              <a:chExt cx="420688" cy="393700"/>
            </a:xfrm>
            <a:solidFill>
              <a:schemeClr val="accent4"/>
            </a:solidFill>
          </p:grpSpPr>
          <p:sp>
            <p:nvSpPr>
              <p:cNvPr id="30" name="Freeform 245"/>
              <p:cNvSpPr>
                <a:spLocks noEditPoints="1"/>
              </p:cNvSpPr>
              <p:nvPr/>
            </p:nvSpPr>
            <p:spPr bwMode="auto">
              <a:xfrm>
                <a:off x="8403432" y="4446588"/>
                <a:ext cx="266700" cy="342900"/>
              </a:xfrm>
              <a:custGeom>
                <a:avLst/>
                <a:gdLst>
                  <a:gd name="T0" fmla="*/ 1074 w 1176"/>
                  <a:gd name="T1" fmla="*/ 908 h 1512"/>
                  <a:gd name="T2" fmla="*/ 1017 w 1176"/>
                  <a:gd name="T3" fmla="*/ 1062 h 1512"/>
                  <a:gd name="T4" fmla="*/ 796 w 1176"/>
                  <a:gd name="T5" fmla="*/ 1059 h 1512"/>
                  <a:gd name="T6" fmla="*/ 826 w 1176"/>
                  <a:gd name="T7" fmla="*/ 896 h 1512"/>
                  <a:gd name="T8" fmla="*/ 1018 w 1176"/>
                  <a:gd name="T9" fmla="*/ 735 h 1512"/>
                  <a:gd name="T10" fmla="*/ 810 w 1176"/>
                  <a:gd name="T11" fmla="*/ 733 h 1512"/>
                  <a:gd name="T12" fmla="*/ 739 w 1176"/>
                  <a:gd name="T13" fmla="*/ 735 h 1512"/>
                  <a:gd name="T14" fmla="*/ 443 w 1176"/>
                  <a:gd name="T15" fmla="*/ 537 h 1512"/>
                  <a:gd name="T16" fmla="*/ 379 w 1176"/>
                  <a:gd name="T17" fmla="*/ 436 h 1512"/>
                  <a:gd name="T18" fmla="*/ 166 w 1176"/>
                  <a:gd name="T19" fmla="*/ 365 h 1512"/>
                  <a:gd name="T20" fmla="*/ 223 w 1176"/>
                  <a:gd name="T21" fmla="*/ 262 h 1512"/>
                  <a:gd name="T22" fmla="*/ 283 w 1176"/>
                  <a:gd name="T23" fmla="*/ 185 h 1512"/>
                  <a:gd name="T24" fmla="*/ 335 w 1176"/>
                  <a:gd name="T25" fmla="*/ 105 h 1512"/>
                  <a:gd name="T26" fmla="*/ 360 w 1176"/>
                  <a:gd name="T27" fmla="*/ 17 h 1512"/>
                  <a:gd name="T28" fmla="*/ 302 w 1176"/>
                  <a:gd name="T29" fmla="*/ 39 h 1512"/>
                  <a:gd name="T30" fmla="*/ 214 w 1176"/>
                  <a:gd name="T31" fmla="*/ 117 h 1512"/>
                  <a:gd name="T32" fmla="*/ 137 w 1176"/>
                  <a:gd name="T33" fmla="*/ 215 h 1512"/>
                  <a:gd name="T34" fmla="*/ 69 w 1176"/>
                  <a:gd name="T35" fmla="*/ 350 h 1512"/>
                  <a:gd name="T36" fmla="*/ 19 w 1176"/>
                  <a:gd name="T37" fmla="*/ 524 h 1512"/>
                  <a:gd name="T38" fmla="*/ 0 w 1176"/>
                  <a:gd name="T39" fmla="*/ 744 h 1512"/>
                  <a:gd name="T40" fmla="*/ 16 w 1176"/>
                  <a:gd name="T41" fmla="*/ 947 h 1512"/>
                  <a:gd name="T42" fmla="*/ 71 w 1176"/>
                  <a:gd name="T43" fmla="*/ 1149 h 1512"/>
                  <a:gd name="T44" fmla="*/ 149 w 1176"/>
                  <a:gd name="T45" fmla="*/ 1299 h 1512"/>
                  <a:gd name="T46" fmla="*/ 236 w 1176"/>
                  <a:gd name="T47" fmla="*/ 1403 h 1512"/>
                  <a:gd name="T48" fmla="*/ 313 w 1176"/>
                  <a:gd name="T49" fmla="*/ 1469 h 1512"/>
                  <a:gd name="T50" fmla="*/ 380 w 1176"/>
                  <a:gd name="T51" fmla="*/ 1507 h 1512"/>
                  <a:gd name="T52" fmla="*/ 437 w 1176"/>
                  <a:gd name="T53" fmla="*/ 1512 h 1512"/>
                  <a:gd name="T54" fmla="*/ 571 w 1176"/>
                  <a:gd name="T55" fmla="*/ 1500 h 1512"/>
                  <a:gd name="T56" fmla="*/ 728 w 1176"/>
                  <a:gd name="T57" fmla="*/ 1453 h 1512"/>
                  <a:gd name="T58" fmla="*/ 869 w 1176"/>
                  <a:gd name="T59" fmla="*/ 1375 h 1512"/>
                  <a:gd name="T60" fmla="*/ 988 w 1176"/>
                  <a:gd name="T61" fmla="*/ 1268 h 1512"/>
                  <a:gd name="T62" fmla="*/ 1084 w 1176"/>
                  <a:gd name="T63" fmla="*/ 1138 h 1512"/>
                  <a:gd name="T64" fmla="*/ 1152 w 1176"/>
                  <a:gd name="T65" fmla="*/ 989 h 1512"/>
                  <a:gd name="T66" fmla="*/ 1172 w 1176"/>
                  <a:gd name="T67" fmla="*/ 888 h 1512"/>
                  <a:gd name="T68" fmla="*/ 354 w 1176"/>
                  <a:gd name="T69" fmla="*/ 1379 h 1512"/>
                  <a:gd name="T70" fmla="*/ 271 w 1176"/>
                  <a:gd name="T71" fmla="*/ 1299 h 1512"/>
                  <a:gd name="T72" fmla="*/ 197 w 1176"/>
                  <a:gd name="T73" fmla="*/ 1192 h 1512"/>
                  <a:gd name="T74" fmla="*/ 378 w 1176"/>
                  <a:gd name="T75" fmla="*/ 1395 h 1512"/>
                  <a:gd name="T76" fmla="*/ 125 w 1176"/>
                  <a:gd name="T77" fmla="*/ 998 h 1512"/>
                  <a:gd name="T78" fmla="*/ 99 w 1176"/>
                  <a:gd name="T79" fmla="*/ 823 h 1512"/>
                  <a:gd name="T80" fmla="*/ 97 w 1176"/>
                  <a:gd name="T81" fmla="*/ 735 h 1512"/>
                  <a:gd name="T82" fmla="*/ 107 w 1176"/>
                  <a:gd name="T83" fmla="*/ 588 h 1512"/>
                  <a:gd name="T84" fmla="*/ 378 w 1176"/>
                  <a:gd name="T85" fmla="*/ 463 h 1512"/>
                  <a:gd name="T86" fmla="*/ 737 w 1176"/>
                  <a:gd name="T87" fmla="*/ 824 h 1512"/>
                  <a:gd name="T88" fmla="*/ 710 w 1176"/>
                  <a:gd name="T89" fmla="*/ 998 h 1512"/>
                  <a:gd name="T90" fmla="*/ 473 w 1176"/>
                  <a:gd name="T91" fmla="*/ 1378 h 1512"/>
                  <a:gd name="T92" fmla="*/ 654 w 1176"/>
                  <a:gd name="T93" fmla="*/ 1159 h 1512"/>
                  <a:gd name="T94" fmla="*/ 588 w 1176"/>
                  <a:gd name="T95" fmla="*/ 1267 h 1512"/>
                  <a:gd name="T96" fmla="*/ 521 w 1176"/>
                  <a:gd name="T97" fmla="*/ 1340 h 1512"/>
                  <a:gd name="T98" fmla="*/ 605 w 1176"/>
                  <a:gd name="T99" fmla="*/ 1393 h 1512"/>
                  <a:gd name="T100" fmla="*/ 710 w 1176"/>
                  <a:gd name="T101" fmla="*/ 1259 h 1512"/>
                  <a:gd name="T102" fmla="*/ 762 w 1176"/>
                  <a:gd name="T103" fmla="*/ 1155 h 1512"/>
                  <a:gd name="T104" fmla="*/ 973 w 1176"/>
                  <a:gd name="T105" fmla="*/ 1132 h 1512"/>
                  <a:gd name="T106" fmla="*/ 872 w 1176"/>
                  <a:gd name="T107" fmla="*/ 1247 h 1512"/>
                  <a:gd name="T108" fmla="*/ 749 w 1176"/>
                  <a:gd name="T109" fmla="*/ 1335 h 1512"/>
                  <a:gd name="T110" fmla="*/ 605 w 1176"/>
                  <a:gd name="T111" fmla="*/ 1393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6" h="1512">
                    <a:moveTo>
                      <a:pt x="1090" y="808"/>
                    </a:moveTo>
                    <a:lnTo>
                      <a:pt x="1090" y="808"/>
                    </a:lnTo>
                    <a:lnTo>
                      <a:pt x="1086" y="841"/>
                    </a:lnTo>
                    <a:lnTo>
                      <a:pt x="1081" y="875"/>
                    </a:lnTo>
                    <a:lnTo>
                      <a:pt x="1074" y="908"/>
                    </a:lnTo>
                    <a:lnTo>
                      <a:pt x="1066" y="939"/>
                    </a:lnTo>
                    <a:lnTo>
                      <a:pt x="1056" y="971"/>
                    </a:lnTo>
                    <a:lnTo>
                      <a:pt x="1045" y="1001"/>
                    </a:lnTo>
                    <a:lnTo>
                      <a:pt x="1031" y="1032"/>
                    </a:lnTo>
                    <a:lnTo>
                      <a:pt x="1017" y="1062"/>
                    </a:lnTo>
                    <a:lnTo>
                      <a:pt x="1017" y="1062"/>
                    </a:lnTo>
                    <a:lnTo>
                      <a:pt x="1011" y="1059"/>
                    </a:lnTo>
                    <a:lnTo>
                      <a:pt x="1006" y="1059"/>
                    </a:lnTo>
                    <a:lnTo>
                      <a:pt x="796" y="1059"/>
                    </a:lnTo>
                    <a:lnTo>
                      <a:pt x="796" y="1059"/>
                    </a:lnTo>
                    <a:lnTo>
                      <a:pt x="803" y="1028"/>
                    </a:lnTo>
                    <a:lnTo>
                      <a:pt x="810" y="997"/>
                    </a:lnTo>
                    <a:lnTo>
                      <a:pt x="817" y="965"/>
                    </a:lnTo>
                    <a:lnTo>
                      <a:pt x="822" y="931"/>
                    </a:lnTo>
                    <a:lnTo>
                      <a:pt x="826" y="896"/>
                    </a:lnTo>
                    <a:lnTo>
                      <a:pt x="830" y="861"/>
                    </a:lnTo>
                    <a:lnTo>
                      <a:pt x="833" y="823"/>
                    </a:lnTo>
                    <a:lnTo>
                      <a:pt x="834" y="784"/>
                    </a:lnTo>
                    <a:lnTo>
                      <a:pt x="1066" y="784"/>
                    </a:lnTo>
                    <a:lnTo>
                      <a:pt x="1018" y="735"/>
                    </a:lnTo>
                    <a:lnTo>
                      <a:pt x="835" y="735"/>
                    </a:lnTo>
                    <a:lnTo>
                      <a:pt x="835" y="735"/>
                    </a:lnTo>
                    <a:lnTo>
                      <a:pt x="835" y="734"/>
                    </a:lnTo>
                    <a:lnTo>
                      <a:pt x="835" y="734"/>
                    </a:lnTo>
                    <a:lnTo>
                      <a:pt x="810" y="733"/>
                    </a:lnTo>
                    <a:lnTo>
                      <a:pt x="785" y="730"/>
                    </a:lnTo>
                    <a:lnTo>
                      <a:pt x="762" y="727"/>
                    </a:lnTo>
                    <a:lnTo>
                      <a:pt x="738" y="722"/>
                    </a:lnTo>
                    <a:lnTo>
                      <a:pt x="738" y="722"/>
                    </a:lnTo>
                    <a:lnTo>
                      <a:pt x="739" y="735"/>
                    </a:lnTo>
                    <a:lnTo>
                      <a:pt x="473" y="735"/>
                    </a:lnTo>
                    <a:lnTo>
                      <a:pt x="473" y="573"/>
                    </a:lnTo>
                    <a:lnTo>
                      <a:pt x="473" y="573"/>
                    </a:lnTo>
                    <a:lnTo>
                      <a:pt x="458" y="555"/>
                    </a:lnTo>
                    <a:lnTo>
                      <a:pt x="443" y="537"/>
                    </a:lnTo>
                    <a:lnTo>
                      <a:pt x="428" y="518"/>
                    </a:lnTo>
                    <a:lnTo>
                      <a:pt x="414" y="499"/>
                    </a:lnTo>
                    <a:lnTo>
                      <a:pt x="402" y="478"/>
                    </a:lnTo>
                    <a:lnTo>
                      <a:pt x="390" y="458"/>
                    </a:lnTo>
                    <a:lnTo>
                      <a:pt x="379" y="436"/>
                    </a:lnTo>
                    <a:lnTo>
                      <a:pt x="368" y="415"/>
                    </a:lnTo>
                    <a:lnTo>
                      <a:pt x="148" y="415"/>
                    </a:lnTo>
                    <a:lnTo>
                      <a:pt x="148" y="415"/>
                    </a:lnTo>
                    <a:lnTo>
                      <a:pt x="157" y="389"/>
                    </a:lnTo>
                    <a:lnTo>
                      <a:pt x="166" y="365"/>
                    </a:lnTo>
                    <a:lnTo>
                      <a:pt x="178" y="342"/>
                    </a:lnTo>
                    <a:lnTo>
                      <a:pt x="188" y="320"/>
                    </a:lnTo>
                    <a:lnTo>
                      <a:pt x="199" y="300"/>
                    </a:lnTo>
                    <a:lnTo>
                      <a:pt x="210" y="280"/>
                    </a:lnTo>
                    <a:lnTo>
                      <a:pt x="223" y="262"/>
                    </a:lnTo>
                    <a:lnTo>
                      <a:pt x="235" y="245"/>
                    </a:lnTo>
                    <a:lnTo>
                      <a:pt x="246" y="228"/>
                    </a:lnTo>
                    <a:lnTo>
                      <a:pt x="258" y="213"/>
                    </a:lnTo>
                    <a:lnTo>
                      <a:pt x="271" y="199"/>
                    </a:lnTo>
                    <a:lnTo>
                      <a:pt x="283" y="185"/>
                    </a:lnTo>
                    <a:lnTo>
                      <a:pt x="306" y="162"/>
                    </a:lnTo>
                    <a:lnTo>
                      <a:pt x="330" y="141"/>
                    </a:lnTo>
                    <a:lnTo>
                      <a:pt x="330" y="141"/>
                    </a:lnTo>
                    <a:lnTo>
                      <a:pt x="332" y="123"/>
                    </a:lnTo>
                    <a:lnTo>
                      <a:pt x="335" y="105"/>
                    </a:lnTo>
                    <a:lnTo>
                      <a:pt x="339" y="86"/>
                    </a:lnTo>
                    <a:lnTo>
                      <a:pt x="343" y="69"/>
                    </a:lnTo>
                    <a:lnTo>
                      <a:pt x="348" y="52"/>
                    </a:lnTo>
                    <a:lnTo>
                      <a:pt x="354" y="34"/>
                    </a:lnTo>
                    <a:lnTo>
                      <a:pt x="360" y="17"/>
                    </a:lnTo>
                    <a:lnTo>
                      <a:pt x="366" y="0"/>
                    </a:lnTo>
                    <a:lnTo>
                      <a:pt x="366" y="0"/>
                    </a:lnTo>
                    <a:lnTo>
                      <a:pt x="349" y="10"/>
                    </a:lnTo>
                    <a:lnTo>
                      <a:pt x="327" y="23"/>
                    </a:lnTo>
                    <a:lnTo>
                      <a:pt x="302" y="39"/>
                    </a:lnTo>
                    <a:lnTo>
                      <a:pt x="275" y="61"/>
                    </a:lnTo>
                    <a:lnTo>
                      <a:pt x="259" y="73"/>
                    </a:lnTo>
                    <a:lnTo>
                      <a:pt x="245" y="86"/>
                    </a:lnTo>
                    <a:lnTo>
                      <a:pt x="230" y="101"/>
                    </a:lnTo>
                    <a:lnTo>
                      <a:pt x="214" y="117"/>
                    </a:lnTo>
                    <a:lnTo>
                      <a:pt x="198" y="134"/>
                    </a:lnTo>
                    <a:lnTo>
                      <a:pt x="183" y="153"/>
                    </a:lnTo>
                    <a:lnTo>
                      <a:pt x="168" y="172"/>
                    </a:lnTo>
                    <a:lnTo>
                      <a:pt x="152" y="192"/>
                    </a:lnTo>
                    <a:lnTo>
                      <a:pt x="137" y="215"/>
                    </a:lnTo>
                    <a:lnTo>
                      <a:pt x="123" y="239"/>
                    </a:lnTo>
                    <a:lnTo>
                      <a:pt x="108" y="265"/>
                    </a:lnTo>
                    <a:lnTo>
                      <a:pt x="94" y="291"/>
                    </a:lnTo>
                    <a:lnTo>
                      <a:pt x="81" y="320"/>
                    </a:lnTo>
                    <a:lnTo>
                      <a:pt x="69" y="350"/>
                    </a:lnTo>
                    <a:lnTo>
                      <a:pt x="56" y="381"/>
                    </a:lnTo>
                    <a:lnTo>
                      <a:pt x="45" y="415"/>
                    </a:lnTo>
                    <a:lnTo>
                      <a:pt x="36" y="450"/>
                    </a:lnTo>
                    <a:lnTo>
                      <a:pt x="27" y="486"/>
                    </a:lnTo>
                    <a:lnTo>
                      <a:pt x="19" y="524"/>
                    </a:lnTo>
                    <a:lnTo>
                      <a:pt x="12" y="565"/>
                    </a:lnTo>
                    <a:lnTo>
                      <a:pt x="6" y="607"/>
                    </a:lnTo>
                    <a:lnTo>
                      <a:pt x="3" y="650"/>
                    </a:lnTo>
                    <a:lnTo>
                      <a:pt x="0" y="696"/>
                    </a:lnTo>
                    <a:lnTo>
                      <a:pt x="0" y="744"/>
                    </a:lnTo>
                    <a:lnTo>
                      <a:pt x="0" y="744"/>
                    </a:lnTo>
                    <a:lnTo>
                      <a:pt x="1" y="798"/>
                    </a:lnTo>
                    <a:lnTo>
                      <a:pt x="4" y="850"/>
                    </a:lnTo>
                    <a:lnTo>
                      <a:pt x="8" y="900"/>
                    </a:lnTo>
                    <a:lnTo>
                      <a:pt x="16" y="947"/>
                    </a:lnTo>
                    <a:lnTo>
                      <a:pt x="24" y="992"/>
                    </a:lnTo>
                    <a:lnTo>
                      <a:pt x="34" y="1034"/>
                    </a:lnTo>
                    <a:lnTo>
                      <a:pt x="44" y="1075"/>
                    </a:lnTo>
                    <a:lnTo>
                      <a:pt x="57" y="1113"/>
                    </a:lnTo>
                    <a:lnTo>
                      <a:pt x="71" y="1149"/>
                    </a:lnTo>
                    <a:lnTo>
                      <a:pt x="85" y="1183"/>
                    </a:lnTo>
                    <a:lnTo>
                      <a:pt x="100" y="1215"/>
                    </a:lnTo>
                    <a:lnTo>
                      <a:pt x="115" y="1245"/>
                    </a:lnTo>
                    <a:lnTo>
                      <a:pt x="132" y="1273"/>
                    </a:lnTo>
                    <a:lnTo>
                      <a:pt x="149" y="1299"/>
                    </a:lnTo>
                    <a:lnTo>
                      <a:pt x="166" y="1324"/>
                    </a:lnTo>
                    <a:lnTo>
                      <a:pt x="184" y="1346"/>
                    </a:lnTo>
                    <a:lnTo>
                      <a:pt x="201" y="1367"/>
                    </a:lnTo>
                    <a:lnTo>
                      <a:pt x="218" y="1386"/>
                    </a:lnTo>
                    <a:lnTo>
                      <a:pt x="236" y="1403"/>
                    </a:lnTo>
                    <a:lnTo>
                      <a:pt x="252" y="1420"/>
                    </a:lnTo>
                    <a:lnTo>
                      <a:pt x="268" y="1434"/>
                    </a:lnTo>
                    <a:lnTo>
                      <a:pt x="285" y="1447"/>
                    </a:lnTo>
                    <a:lnTo>
                      <a:pt x="299" y="1458"/>
                    </a:lnTo>
                    <a:lnTo>
                      <a:pt x="313" y="1469"/>
                    </a:lnTo>
                    <a:lnTo>
                      <a:pt x="339" y="1486"/>
                    </a:lnTo>
                    <a:lnTo>
                      <a:pt x="358" y="1497"/>
                    </a:lnTo>
                    <a:lnTo>
                      <a:pt x="372" y="1504"/>
                    </a:lnTo>
                    <a:lnTo>
                      <a:pt x="380" y="1507"/>
                    </a:lnTo>
                    <a:lnTo>
                      <a:pt x="380" y="1507"/>
                    </a:lnTo>
                    <a:lnTo>
                      <a:pt x="388" y="1510"/>
                    </a:lnTo>
                    <a:lnTo>
                      <a:pt x="397" y="1511"/>
                    </a:lnTo>
                    <a:lnTo>
                      <a:pt x="436" y="1512"/>
                    </a:lnTo>
                    <a:lnTo>
                      <a:pt x="436" y="1512"/>
                    </a:lnTo>
                    <a:lnTo>
                      <a:pt x="437" y="1512"/>
                    </a:lnTo>
                    <a:lnTo>
                      <a:pt x="437" y="1512"/>
                    </a:lnTo>
                    <a:lnTo>
                      <a:pt x="471" y="1511"/>
                    </a:lnTo>
                    <a:lnTo>
                      <a:pt x="505" y="1509"/>
                    </a:lnTo>
                    <a:lnTo>
                      <a:pt x="539" y="1505"/>
                    </a:lnTo>
                    <a:lnTo>
                      <a:pt x="571" y="1500"/>
                    </a:lnTo>
                    <a:lnTo>
                      <a:pt x="604" y="1494"/>
                    </a:lnTo>
                    <a:lnTo>
                      <a:pt x="636" y="1486"/>
                    </a:lnTo>
                    <a:lnTo>
                      <a:pt x="667" y="1476"/>
                    </a:lnTo>
                    <a:lnTo>
                      <a:pt x="698" y="1465"/>
                    </a:lnTo>
                    <a:lnTo>
                      <a:pt x="728" y="1453"/>
                    </a:lnTo>
                    <a:lnTo>
                      <a:pt x="758" y="1440"/>
                    </a:lnTo>
                    <a:lnTo>
                      <a:pt x="787" y="1425"/>
                    </a:lnTo>
                    <a:lnTo>
                      <a:pt x="815" y="1409"/>
                    </a:lnTo>
                    <a:lnTo>
                      <a:pt x="842" y="1392"/>
                    </a:lnTo>
                    <a:lnTo>
                      <a:pt x="869" y="1375"/>
                    </a:lnTo>
                    <a:lnTo>
                      <a:pt x="895" y="1355"/>
                    </a:lnTo>
                    <a:lnTo>
                      <a:pt x="919" y="1335"/>
                    </a:lnTo>
                    <a:lnTo>
                      <a:pt x="944" y="1314"/>
                    </a:lnTo>
                    <a:lnTo>
                      <a:pt x="967" y="1291"/>
                    </a:lnTo>
                    <a:lnTo>
                      <a:pt x="988" y="1268"/>
                    </a:lnTo>
                    <a:lnTo>
                      <a:pt x="1010" y="1243"/>
                    </a:lnTo>
                    <a:lnTo>
                      <a:pt x="1030" y="1219"/>
                    </a:lnTo>
                    <a:lnTo>
                      <a:pt x="1050" y="1192"/>
                    </a:lnTo>
                    <a:lnTo>
                      <a:pt x="1068" y="1166"/>
                    </a:lnTo>
                    <a:lnTo>
                      <a:pt x="1084" y="1138"/>
                    </a:lnTo>
                    <a:lnTo>
                      <a:pt x="1101" y="1110"/>
                    </a:lnTo>
                    <a:lnTo>
                      <a:pt x="1115" y="1081"/>
                    </a:lnTo>
                    <a:lnTo>
                      <a:pt x="1128" y="1050"/>
                    </a:lnTo>
                    <a:lnTo>
                      <a:pt x="1140" y="1021"/>
                    </a:lnTo>
                    <a:lnTo>
                      <a:pt x="1152" y="989"/>
                    </a:lnTo>
                    <a:lnTo>
                      <a:pt x="1162" y="958"/>
                    </a:lnTo>
                    <a:lnTo>
                      <a:pt x="1170" y="925"/>
                    </a:lnTo>
                    <a:lnTo>
                      <a:pt x="1176" y="892"/>
                    </a:lnTo>
                    <a:lnTo>
                      <a:pt x="1176" y="892"/>
                    </a:lnTo>
                    <a:lnTo>
                      <a:pt x="1172" y="888"/>
                    </a:lnTo>
                    <a:lnTo>
                      <a:pt x="1167" y="884"/>
                    </a:lnTo>
                    <a:lnTo>
                      <a:pt x="1090" y="808"/>
                    </a:lnTo>
                    <a:close/>
                    <a:moveTo>
                      <a:pt x="378" y="1395"/>
                    </a:moveTo>
                    <a:lnTo>
                      <a:pt x="378" y="1395"/>
                    </a:lnTo>
                    <a:lnTo>
                      <a:pt x="354" y="1379"/>
                    </a:lnTo>
                    <a:lnTo>
                      <a:pt x="329" y="1358"/>
                    </a:lnTo>
                    <a:lnTo>
                      <a:pt x="314" y="1345"/>
                    </a:lnTo>
                    <a:lnTo>
                      <a:pt x="300" y="1332"/>
                    </a:lnTo>
                    <a:lnTo>
                      <a:pt x="286" y="1317"/>
                    </a:lnTo>
                    <a:lnTo>
                      <a:pt x="271" y="1299"/>
                    </a:lnTo>
                    <a:lnTo>
                      <a:pt x="256" y="1281"/>
                    </a:lnTo>
                    <a:lnTo>
                      <a:pt x="241" y="1261"/>
                    </a:lnTo>
                    <a:lnTo>
                      <a:pt x="226" y="1240"/>
                    </a:lnTo>
                    <a:lnTo>
                      <a:pt x="211" y="1217"/>
                    </a:lnTo>
                    <a:lnTo>
                      <a:pt x="197" y="1192"/>
                    </a:lnTo>
                    <a:lnTo>
                      <a:pt x="184" y="1166"/>
                    </a:lnTo>
                    <a:lnTo>
                      <a:pt x="171" y="1137"/>
                    </a:lnTo>
                    <a:lnTo>
                      <a:pt x="158" y="1106"/>
                    </a:lnTo>
                    <a:lnTo>
                      <a:pt x="378" y="1106"/>
                    </a:lnTo>
                    <a:lnTo>
                      <a:pt x="378" y="1395"/>
                    </a:lnTo>
                    <a:close/>
                    <a:moveTo>
                      <a:pt x="378" y="1059"/>
                    </a:moveTo>
                    <a:lnTo>
                      <a:pt x="141" y="1059"/>
                    </a:lnTo>
                    <a:lnTo>
                      <a:pt x="141" y="1059"/>
                    </a:lnTo>
                    <a:lnTo>
                      <a:pt x="133" y="1029"/>
                    </a:lnTo>
                    <a:lnTo>
                      <a:pt x="125" y="998"/>
                    </a:lnTo>
                    <a:lnTo>
                      <a:pt x="118" y="967"/>
                    </a:lnTo>
                    <a:lnTo>
                      <a:pt x="111" y="933"/>
                    </a:lnTo>
                    <a:lnTo>
                      <a:pt x="106" y="898"/>
                    </a:lnTo>
                    <a:lnTo>
                      <a:pt x="102" y="862"/>
                    </a:lnTo>
                    <a:lnTo>
                      <a:pt x="99" y="823"/>
                    </a:lnTo>
                    <a:lnTo>
                      <a:pt x="97" y="784"/>
                    </a:lnTo>
                    <a:lnTo>
                      <a:pt x="378" y="784"/>
                    </a:lnTo>
                    <a:lnTo>
                      <a:pt x="378" y="1059"/>
                    </a:lnTo>
                    <a:close/>
                    <a:moveTo>
                      <a:pt x="378" y="735"/>
                    </a:moveTo>
                    <a:lnTo>
                      <a:pt x="97" y="735"/>
                    </a:lnTo>
                    <a:lnTo>
                      <a:pt x="97" y="735"/>
                    </a:lnTo>
                    <a:lnTo>
                      <a:pt x="98" y="696"/>
                    </a:lnTo>
                    <a:lnTo>
                      <a:pt x="100" y="659"/>
                    </a:lnTo>
                    <a:lnTo>
                      <a:pt x="103" y="623"/>
                    </a:lnTo>
                    <a:lnTo>
                      <a:pt x="107" y="588"/>
                    </a:lnTo>
                    <a:lnTo>
                      <a:pt x="112" y="555"/>
                    </a:lnTo>
                    <a:lnTo>
                      <a:pt x="119" y="523"/>
                    </a:lnTo>
                    <a:lnTo>
                      <a:pt x="125" y="492"/>
                    </a:lnTo>
                    <a:lnTo>
                      <a:pt x="133" y="463"/>
                    </a:lnTo>
                    <a:lnTo>
                      <a:pt x="378" y="463"/>
                    </a:lnTo>
                    <a:lnTo>
                      <a:pt x="378" y="735"/>
                    </a:lnTo>
                    <a:close/>
                    <a:moveTo>
                      <a:pt x="473" y="784"/>
                    </a:moveTo>
                    <a:lnTo>
                      <a:pt x="738" y="784"/>
                    </a:lnTo>
                    <a:lnTo>
                      <a:pt x="738" y="784"/>
                    </a:lnTo>
                    <a:lnTo>
                      <a:pt x="737" y="824"/>
                    </a:lnTo>
                    <a:lnTo>
                      <a:pt x="733" y="862"/>
                    </a:lnTo>
                    <a:lnTo>
                      <a:pt x="728" y="898"/>
                    </a:lnTo>
                    <a:lnTo>
                      <a:pt x="723" y="933"/>
                    </a:lnTo>
                    <a:lnTo>
                      <a:pt x="717" y="967"/>
                    </a:lnTo>
                    <a:lnTo>
                      <a:pt x="710" y="998"/>
                    </a:lnTo>
                    <a:lnTo>
                      <a:pt x="703" y="1029"/>
                    </a:lnTo>
                    <a:lnTo>
                      <a:pt x="694" y="1059"/>
                    </a:lnTo>
                    <a:lnTo>
                      <a:pt x="473" y="1059"/>
                    </a:lnTo>
                    <a:lnTo>
                      <a:pt x="473" y="784"/>
                    </a:lnTo>
                    <a:close/>
                    <a:moveTo>
                      <a:pt x="473" y="1378"/>
                    </a:moveTo>
                    <a:lnTo>
                      <a:pt x="473" y="1106"/>
                    </a:lnTo>
                    <a:lnTo>
                      <a:pt x="677" y="1106"/>
                    </a:lnTo>
                    <a:lnTo>
                      <a:pt x="677" y="1106"/>
                    </a:lnTo>
                    <a:lnTo>
                      <a:pt x="665" y="1134"/>
                    </a:lnTo>
                    <a:lnTo>
                      <a:pt x="654" y="1159"/>
                    </a:lnTo>
                    <a:lnTo>
                      <a:pt x="642" y="1184"/>
                    </a:lnTo>
                    <a:lnTo>
                      <a:pt x="628" y="1206"/>
                    </a:lnTo>
                    <a:lnTo>
                      <a:pt x="615" y="1228"/>
                    </a:lnTo>
                    <a:lnTo>
                      <a:pt x="602" y="1248"/>
                    </a:lnTo>
                    <a:lnTo>
                      <a:pt x="588" y="1267"/>
                    </a:lnTo>
                    <a:lnTo>
                      <a:pt x="574" y="1284"/>
                    </a:lnTo>
                    <a:lnTo>
                      <a:pt x="561" y="1299"/>
                    </a:lnTo>
                    <a:lnTo>
                      <a:pt x="547" y="1315"/>
                    </a:lnTo>
                    <a:lnTo>
                      <a:pt x="534" y="1328"/>
                    </a:lnTo>
                    <a:lnTo>
                      <a:pt x="521" y="1340"/>
                    </a:lnTo>
                    <a:lnTo>
                      <a:pt x="496" y="1360"/>
                    </a:lnTo>
                    <a:lnTo>
                      <a:pt x="473" y="1378"/>
                    </a:lnTo>
                    <a:lnTo>
                      <a:pt x="473" y="1378"/>
                    </a:lnTo>
                    <a:close/>
                    <a:moveTo>
                      <a:pt x="605" y="1393"/>
                    </a:moveTo>
                    <a:lnTo>
                      <a:pt x="605" y="1393"/>
                    </a:lnTo>
                    <a:lnTo>
                      <a:pt x="628" y="1369"/>
                    </a:lnTo>
                    <a:lnTo>
                      <a:pt x="652" y="1342"/>
                    </a:lnTo>
                    <a:lnTo>
                      <a:pt x="675" y="1311"/>
                    </a:lnTo>
                    <a:lnTo>
                      <a:pt x="699" y="1278"/>
                    </a:lnTo>
                    <a:lnTo>
                      <a:pt x="710" y="1259"/>
                    </a:lnTo>
                    <a:lnTo>
                      <a:pt x="721" y="1240"/>
                    </a:lnTo>
                    <a:lnTo>
                      <a:pt x="731" y="1221"/>
                    </a:lnTo>
                    <a:lnTo>
                      <a:pt x="743" y="1199"/>
                    </a:lnTo>
                    <a:lnTo>
                      <a:pt x="753" y="1178"/>
                    </a:lnTo>
                    <a:lnTo>
                      <a:pt x="762" y="1155"/>
                    </a:lnTo>
                    <a:lnTo>
                      <a:pt x="771" y="1131"/>
                    </a:lnTo>
                    <a:lnTo>
                      <a:pt x="780" y="1106"/>
                    </a:lnTo>
                    <a:lnTo>
                      <a:pt x="990" y="1106"/>
                    </a:lnTo>
                    <a:lnTo>
                      <a:pt x="990" y="1106"/>
                    </a:lnTo>
                    <a:lnTo>
                      <a:pt x="973" y="1132"/>
                    </a:lnTo>
                    <a:lnTo>
                      <a:pt x="956" y="1157"/>
                    </a:lnTo>
                    <a:lnTo>
                      <a:pt x="936" y="1181"/>
                    </a:lnTo>
                    <a:lnTo>
                      <a:pt x="916" y="1204"/>
                    </a:lnTo>
                    <a:lnTo>
                      <a:pt x="895" y="1226"/>
                    </a:lnTo>
                    <a:lnTo>
                      <a:pt x="872" y="1247"/>
                    </a:lnTo>
                    <a:lnTo>
                      <a:pt x="850" y="1267"/>
                    </a:lnTo>
                    <a:lnTo>
                      <a:pt x="825" y="1286"/>
                    </a:lnTo>
                    <a:lnTo>
                      <a:pt x="801" y="1303"/>
                    </a:lnTo>
                    <a:lnTo>
                      <a:pt x="775" y="1320"/>
                    </a:lnTo>
                    <a:lnTo>
                      <a:pt x="749" y="1335"/>
                    </a:lnTo>
                    <a:lnTo>
                      <a:pt x="721" y="1349"/>
                    </a:lnTo>
                    <a:lnTo>
                      <a:pt x="694" y="1362"/>
                    </a:lnTo>
                    <a:lnTo>
                      <a:pt x="664" y="1374"/>
                    </a:lnTo>
                    <a:lnTo>
                      <a:pt x="636" y="1384"/>
                    </a:lnTo>
                    <a:lnTo>
                      <a:pt x="605" y="1393"/>
                    </a:lnTo>
                    <a:lnTo>
                      <a:pt x="605" y="13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31" name="Freeform 246"/>
              <p:cNvSpPr>
                <a:spLocks/>
              </p:cNvSpPr>
              <p:nvPr/>
            </p:nvSpPr>
            <p:spPr bwMode="auto">
              <a:xfrm>
                <a:off x="8327232" y="4452938"/>
                <a:ext cx="120650" cy="327025"/>
              </a:xfrm>
              <a:custGeom>
                <a:avLst/>
                <a:gdLst>
                  <a:gd name="T0" fmla="*/ 529 w 529"/>
                  <a:gd name="T1" fmla="*/ 0 h 1446"/>
                  <a:gd name="T2" fmla="*/ 473 w 529"/>
                  <a:gd name="T3" fmla="*/ 21 h 1446"/>
                  <a:gd name="T4" fmla="*/ 418 w 529"/>
                  <a:gd name="T5" fmla="*/ 46 h 1446"/>
                  <a:gd name="T6" fmla="*/ 367 w 529"/>
                  <a:gd name="T7" fmla="*/ 75 h 1446"/>
                  <a:gd name="T8" fmla="*/ 317 w 529"/>
                  <a:gd name="T9" fmla="*/ 107 h 1446"/>
                  <a:gd name="T10" fmla="*/ 271 w 529"/>
                  <a:gd name="T11" fmla="*/ 144 h 1446"/>
                  <a:gd name="T12" fmla="*/ 227 w 529"/>
                  <a:gd name="T13" fmla="*/ 184 h 1446"/>
                  <a:gd name="T14" fmla="*/ 186 w 529"/>
                  <a:gd name="T15" fmla="*/ 227 h 1446"/>
                  <a:gd name="T16" fmla="*/ 150 w 529"/>
                  <a:gd name="T17" fmla="*/ 273 h 1446"/>
                  <a:gd name="T18" fmla="*/ 116 w 529"/>
                  <a:gd name="T19" fmla="*/ 321 h 1446"/>
                  <a:gd name="T20" fmla="*/ 86 w 529"/>
                  <a:gd name="T21" fmla="*/ 374 h 1446"/>
                  <a:gd name="T22" fmla="*/ 61 w 529"/>
                  <a:gd name="T23" fmla="*/ 427 h 1446"/>
                  <a:gd name="T24" fmla="*/ 40 w 529"/>
                  <a:gd name="T25" fmla="*/ 483 h 1446"/>
                  <a:gd name="T26" fmla="*/ 23 w 529"/>
                  <a:gd name="T27" fmla="*/ 541 h 1446"/>
                  <a:gd name="T28" fmla="*/ 10 w 529"/>
                  <a:gd name="T29" fmla="*/ 601 h 1446"/>
                  <a:gd name="T30" fmla="*/ 3 w 529"/>
                  <a:gd name="T31" fmla="*/ 662 h 1446"/>
                  <a:gd name="T32" fmla="*/ 0 w 529"/>
                  <a:gd name="T33" fmla="*/ 725 h 1446"/>
                  <a:gd name="T34" fmla="*/ 1 w 529"/>
                  <a:gd name="T35" fmla="*/ 757 h 1446"/>
                  <a:gd name="T36" fmla="*/ 6 w 529"/>
                  <a:gd name="T37" fmla="*/ 817 h 1446"/>
                  <a:gd name="T38" fmla="*/ 16 w 529"/>
                  <a:gd name="T39" fmla="*/ 877 h 1446"/>
                  <a:gd name="T40" fmla="*/ 30 w 529"/>
                  <a:gd name="T41" fmla="*/ 936 h 1446"/>
                  <a:gd name="T42" fmla="*/ 50 w 529"/>
                  <a:gd name="T43" fmla="*/ 992 h 1446"/>
                  <a:gd name="T44" fmla="*/ 73 w 529"/>
                  <a:gd name="T45" fmla="*/ 1046 h 1446"/>
                  <a:gd name="T46" fmla="*/ 101 w 529"/>
                  <a:gd name="T47" fmla="*/ 1098 h 1446"/>
                  <a:gd name="T48" fmla="*/ 132 w 529"/>
                  <a:gd name="T49" fmla="*/ 1148 h 1446"/>
                  <a:gd name="T50" fmla="*/ 167 w 529"/>
                  <a:gd name="T51" fmla="*/ 1195 h 1446"/>
                  <a:gd name="T52" fmla="*/ 206 w 529"/>
                  <a:gd name="T53" fmla="*/ 1239 h 1446"/>
                  <a:gd name="T54" fmla="*/ 248 w 529"/>
                  <a:gd name="T55" fmla="*/ 1280 h 1446"/>
                  <a:gd name="T56" fmla="*/ 291 w 529"/>
                  <a:gd name="T57" fmla="*/ 1318 h 1446"/>
                  <a:gd name="T58" fmla="*/ 338 w 529"/>
                  <a:gd name="T59" fmla="*/ 1353 h 1446"/>
                  <a:gd name="T60" fmla="*/ 388 w 529"/>
                  <a:gd name="T61" fmla="*/ 1384 h 1446"/>
                  <a:gd name="T62" fmla="*/ 440 w 529"/>
                  <a:gd name="T63" fmla="*/ 1411 h 1446"/>
                  <a:gd name="T64" fmla="*/ 494 w 529"/>
                  <a:gd name="T65" fmla="*/ 1435 h 1446"/>
                  <a:gd name="T66" fmla="*/ 522 w 529"/>
                  <a:gd name="T67" fmla="*/ 1446 h 1446"/>
                  <a:gd name="T68" fmla="*/ 460 w 529"/>
                  <a:gd name="T69" fmla="*/ 1377 h 1446"/>
                  <a:gd name="T70" fmla="*/ 404 w 529"/>
                  <a:gd name="T71" fmla="*/ 1303 h 1446"/>
                  <a:gd name="T72" fmla="*/ 354 w 529"/>
                  <a:gd name="T73" fmla="*/ 1220 h 1446"/>
                  <a:gd name="T74" fmla="*/ 311 w 529"/>
                  <a:gd name="T75" fmla="*/ 1132 h 1446"/>
                  <a:gd name="T76" fmla="*/ 284 w 529"/>
                  <a:gd name="T77" fmla="*/ 1062 h 1446"/>
                  <a:gd name="T78" fmla="*/ 269 w 529"/>
                  <a:gd name="T79" fmla="*/ 1014 h 1446"/>
                  <a:gd name="T80" fmla="*/ 256 w 529"/>
                  <a:gd name="T81" fmla="*/ 965 h 1446"/>
                  <a:gd name="T82" fmla="*/ 246 w 529"/>
                  <a:gd name="T83" fmla="*/ 914 h 1446"/>
                  <a:gd name="T84" fmla="*/ 237 w 529"/>
                  <a:gd name="T85" fmla="*/ 863 h 1446"/>
                  <a:gd name="T86" fmla="*/ 232 w 529"/>
                  <a:gd name="T87" fmla="*/ 811 h 1446"/>
                  <a:gd name="T88" fmla="*/ 229 w 529"/>
                  <a:gd name="T89" fmla="*/ 758 h 1446"/>
                  <a:gd name="T90" fmla="*/ 229 w 529"/>
                  <a:gd name="T91" fmla="*/ 731 h 1446"/>
                  <a:gd name="T92" fmla="*/ 230 w 529"/>
                  <a:gd name="T93" fmla="*/ 675 h 1446"/>
                  <a:gd name="T94" fmla="*/ 234 w 529"/>
                  <a:gd name="T95" fmla="*/ 621 h 1446"/>
                  <a:gd name="T96" fmla="*/ 241 w 529"/>
                  <a:gd name="T97" fmla="*/ 567 h 1446"/>
                  <a:gd name="T98" fmla="*/ 251 w 529"/>
                  <a:gd name="T99" fmla="*/ 515 h 1446"/>
                  <a:gd name="T100" fmla="*/ 262 w 529"/>
                  <a:gd name="T101" fmla="*/ 464 h 1446"/>
                  <a:gd name="T102" fmla="*/ 276 w 529"/>
                  <a:gd name="T103" fmla="*/ 414 h 1446"/>
                  <a:gd name="T104" fmla="*/ 292 w 529"/>
                  <a:gd name="T105" fmla="*/ 365 h 1446"/>
                  <a:gd name="T106" fmla="*/ 311 w 529"/>
                  <a:gd name="T107" fmla="*/ 317 h 1446"/>
                  <a:gd name="T108" fmla="*/ 331 w 529"/>
                  <a:gd name="T109" fmla="*/ 272 h 1446"/>
                  <a:gd name="T110" fmla="*/ 354 w 529"/>
                  <a:gd name="T111" fmla="*/ 228 h 1446"/>
                  <a:gd name="T112" fmla="*/ 379 w 529"/>
                  <a:gd name="T113" fmla="*/ 185 h 1446"/>
                  <a:gd name="T114" fmla="*/ 406 w 529"/>
                  <a:gd name="T115" fmla="*/ 144 h 1446"/>
                  <a:gd name="T116" fmla="*/ 434 w 529"/>
                  <a:gd name="T117" fmla="*/ 105 h 1446"/>
                  <a:gd name="T118" fmla="*/ 464 w 529"/>
                  <a:gd name="T119" fmla="*/ 69 h 1446"/>
                  <a:gd name="T120" fmla="*/ 495 w 529"/>
                  <a:gd name="T121" fmla="*/ 33 h 1446"/>
                  <a:gd name="T122" fmla="*/ 529 w 529"/>
                  <a:gd name="T123" fmla="*/ 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1446">
                    <a:moveTo>
                      <a:pt x="529" y="0"/>
                    </a:moveTo>
                    <a:lnTo>
                      <a:pt x="529" y="0"/>
                    </a:lnTo>
                    <a:lnTo>
                      <a:pt x="500" y="10"/>
                    </a:lnTo>
                    <a:lnTo>
                      <a:pt x="473" y="21"/>
                    </a:lnTo>
                    <a:lnTo>
                      <a:pt x="445" y="33"/>
                    </a:lnTo>
                    <a:lnTo>
                      <a:pt x="418" y="46"/>
                    </a:lnTo>
                    <a:lnTo>
                      <a:pt x="392" y="59"/>
                    </a:lnTo>
                    <a:lnTo>
                      <a:pt x="367" y="75"/>
                    </a:lnTo>
                    <a:lnTo>
                      <a:pt x="341" y="91"/>
                    </a:lnTo>
                    <a:lnTo>
                      <a:pt x="317" y="107"/>
                    </a:lnTo>
                    <a:lnTo>
                      <a:pt x="293" y="126"/>
                    </a:lnTo>
                    <a:lnTo>
                      <a:pt x="271" y="144"/>
                    </a:lnTo>
                    <a:lnTo>
                      <a:pt x="249" y="163"/>
                    </a:lnTo>
                    <a:lnTo>
                      <a:pt x="227" y="184"/>
                    </a:lnTo>
                    <a:lnTo>
                      <a:pt x="207" y="205"/>
                    </a:lnTo>
                    <a:lnTo>
                      <a:pt x="186" y="227"/>
                    </a:lnTo>
                    <a:lnTo>
                      <a:pt x="168" y="249"/>
                    </a:lnTo>
                    <a:lnTo>
                      <a:pt x="150" y="273"/>
                    </a:lnTo>
                    <a:lnTo>
                      <a:pt x="132" y="297"/>
                    </a:lnTo>
                    <a:lnTo>
                      <a:pt x="116" y="321"/>
                    </a:lnTo>
                    <a:lnTo>
                      <a:pt x="101" y="347"/>
                    </a:lnTo>
                    <a:lnTo>
                      <a:pt x="86" y="374"/>
                    </a:lnTo>
                    <a:lnTo>
                      <a:pt x="73" y="400"/>
                    </a:lnTo>
                    <a:lnTo>
                      <a:pt x="61" y="427"/>
                    </a:lnTo>
                    <a:lnTo>
                      <a:pt x="50" y="455"/>
                    </a:lnTo>
                    <a:lnTo>
                      <a:pt x="40" y="483"/>
                    </a:lnTo>
                    <a:lnTo>
                      <a:pt x="30" y="512"/>
                    </a:lnTo>
                    <a:lnTo>
                      <a:pt x="23" y="541"/>
                    </a:lnTo>
                    <a:lnTo>
                      <a:pt x="16" y="571"/>
                    </a:lnTo>
                    <a:lnTo>
                      <a:pt x="10" y="601"/>
                    </a:lnTo>
                    <a:lnTo>
                      <a:pt x="6" y="632"/>
                    </a:lnTo>
                    <a:lnTo>
                      <a:pt x="3" y="662"/>
                    </a:lnTo>
                    <a:lnTo>
                      <a:pt x="1" y="694"/>
                    </a:lnTo>
                    <a:lnTo>
                      <a:pt x="0" y="725"/>
                    </a:lnTo>
                    <a:lnTo>
                      <a:pt x="0" y="725"/>
                    </a:lnTo>
                    <a:lnTo>
                      <a:pt x="1" y="757"/>
                    </a:lnTo>
                    <a:lnTo>
                      <a:pt x="3" y="788"/>
                    </a:lnTo>
                    <a:lnTo>
                      <a:pt x="6" y="817"/>
                    </a:lnTo>
                    <a:lnTo>
                      <a:pt x="10" y="848"/>
                    </a:lnTo>
                    <a:lnTo>
                      <a:pt x="16" y="877"/>
                    </a:lnTo>
                    <a:lnTo>
                      <a:pt x="23" y="907"/>
                    </a:lnTo>
                    <a:lnTo>
                      <a:pt x="30" y="936"/>
                    </a:lnTo>
                    <a:lnTo>
                      <a:pt x="40" y="964"/>
                    </a:lnTo>
                    <a:lnTo>
                      <a:pt x="50" y="992"/>
                    </a:lnTo>
                    <a:lnTo>
                      <a:pt x="61" y="1019"/>
                    </a:lnTo>
                    <a:lnTo>
                      <a:pt x="73" y="1046"/>
                    </a:lnTo>
                    <a:lnTo>
                      <a:pt x="86" y="1072"/>
                    </a:lnTo>
                    <a:lnTo>
                      <a:pt x="101" y="1098"/>
                    </a:lnTo>
                    <a:lnTo>
                      <a:pt x="116" y="1123"/>
                    </a:lnTo>
                    <a:lnTo>
                      <a:pt x="132" y="1148"/>
                    </a:lnTo>
                    <a:lnTo>
                      <a:pt x="150" y="1171"/>
                    </a:lnTo>
                    <a:lnTo>
                      <a:pt x="167" y="1195"/>
                    </a:lnTo>
                    <a:lnTo>
                      <a:pt x="186" y="1217"/>
                    </a:lnTo>
                    <a:lnTo>
                      <a:pt x="206" y="1239"/>
                    </a:lnTo>
                    <a:lnTo>
                      <a:pt x="226" y="1260"/>
                    </a:lnTo>
                    <a:lnTo>
                      <a:pt x="248" y="1280"/>
                    </a:lnTo>
                    <a:lnTo>
                      <a:pt x="269" y="1300"/>
                    </a:lnTo>
                    <a:lnTo>
                      <a:pt x="291" y="1318"/>
                    </a:lnTo>
                    <a:lnTo>
                      <a:pt x="315" y="1335"/>
                    </a:lnTo>
                    <a:lnTo>
                      <a:pt x="338" y="1353"/>
                    </a:lnTo>
                    <a:lnTo>
                      <a:pt x="363" y="1369"/>
                    </a:lnTo>
                    <a:lnTo>
                      <a:pt x="388" y="1384"/>
                    </a:lnTo>
                    <a:lnTo>
                      <a:pt x="414" y="1398"/>
                    </a:lnTo>
                    <a:lnTo>
                      <a:pt x="440" y="1411"/>
                    </a:lnTo>
                    <a:lnTo>
                      <a:pt x="467" y="1423"/>
                    </a:lnTo>
                    <a:lnTo>
                      <a:pt x="494" y="1435"/>
                    </a:lnTo>
                    <a:lnTo>
                      <a:pt x="522" y="1446"/>
                    </a:lnTo>
                    <a:lnTo>
                      <a:pt x="522" y="1446"/>
                    </a:lnTo>
                    <a:lnTo>
                      <a:pt x="490" y="1412"/>
                    </a:lnTo>
                    <a:lnTo>
                      <a:pt x="460" y="1377"/>
                    </a:lnTo>
                    <a:lnTo>
                      <a:pt x="431" y="1341"/>
                    </a:lnTo>
                    <a:lnTo>
                      <a:pt x="404" y="1303"/>
                    </a:lnTo>
                    <a:lnTo>
                      <a:pt x="377" y="1262"/>
                    </a:lnTo>
                    <a:lnTo>
                      <a:pt x="354" y="1220"/>
                    </a:lnTo>
                    <a:lnTo>
                      <a:pt x="331" y="1177"/>
                    </a:lnTo>
                    <a:lnTo>
                      <a:pt x="311" y="1132"/>
                    </a:lnTo>
                    <a:lnTo>
                      <a:pt x="292" y="1086"/>
                    </a:lnTo>
                    <a:lnTo>
                      <a:pt x="284" y="1062"/>
                    </a:lnTo>
                    <a:lnTo>
                      <a:pt x="276" y="1039"/>
                    </a:lnTo>
                    <a:lnTo>
                      <a:pt x="269" y="1014"/>
                    </a:lnTo>
                    <a:lnTo>
                      <a:pt x="262" y="990"/>
                    </a:lnTo>
                    <a:lnTo>
                      <a:pt x="256" y="965"/>
                    </a:lnTo>
                    <a:lnTo>
                      <a:pt x="251" y="940"/>
                    </a:lnTo>
                    <a:lnTo>
                      <a:pt x="246" y="914"/>
                    </a:lnTo>
                    <a:lnTo>
                      <a:pt x="241" y="889"/>
                    </a:lnTo>
                    <a:lnTo>
                      <a:pt x="237" y="863"/>
                    </a:lnTo>
                    <a:lnTo>
                      <a:pt x="234" y="837"/>
                    </a:lnTo>
                    <a:lnTo>
                      <a:pt x="232" y="811"/>
                    </a:lnTo>
                    <a:lnTo>
                      <a:pt x="230" y="785"/>
                    </a:lnTo>
                    <a:lnTo>
                      <a:pt x="229" y="758"/>
                    </a:lnTo>
                    <a:lnTo>
                      <a:pt x="229" y="731"/>
                    </a:lnTo>
                    <a:lnTo>
                      <a:pt x="229" y="731"/>
                    </a:lnTo>
                    <a:lnTo>
                      <a:pt x="229" y="703"/>
                    </a:lnTo>
                    <a:lnTo>
                      <a:pt x="230" y="675"/>
                    </a:lnTo>
                    <a:lnTo>
                      <a:pt x="232" y="648"/>
                    </a:lnTo>
                    <a:lnTo>
                      <a:pt x="234" y="621"/>
                    </a:lnTo>
                    <a:lnTo>
                      <a:pt x="237" y="595"/>
                    </a:lnTo>
                    <a:lnTo>
                      <a:pt x="241" y="567"/>
                    </a:lnTo>
                    <a:lnTo>
                      <a:pt x="246" y="542"/>
                    </a:lnTo>
                    <a:lnTo>
                      <a:pt x="251" y="515"/>
                    </a:lnTo>
                    <a:lnTo>
                      <a:pt x="256" y="490"/>
                    </a:lnTo>
                    <a:lnTo>
                      <a:pt x="262" y="464"/>
                    </a:lnTo>
                    <a:lnTo>
                      <a:pt x="269" y="439"/>
                    </a:lnTo>
                    <a:lnTo>
                      <a:pt x="276" y="414"/>
                    </a:lnTo>
                    <a:lnTo>
                      <a:pt x="284" y="390"/>
                    </a:lnTo>
                    <a:lnTo>
                      <a:pt x="292" y="365"/>
                    </a:lnTo>
                    <a:lnTo>
                      <a:pt x="302" y="341"/>
                    </a:lnTo>
                    <a:lnTo>
                      <a:pt x="311" y="317"/>
                    </a:lnTo>
                    <a:lnTo>
                      <a:pt x="321" y="295"/>
                    </a:lnTo>
                    <a:lnTo>
                      <a:pt x="331" y="272"/>
                    </a:lnTo>
                    <a:lnTo>
                      <a:pt x="342" y="250"/>
                    </a:lnTo>
                    <a:lnTo>
                      <a:pt x="354" y="228"/>
                    </a:lnTo>
                    <a:lnTo>
                      <a:pt x="366" y="206"/>
                    </a:lnTo>
                    <a:lnTo>
                      <a:pt x="379" y="185"/>
                    </a:lnTo>
                    <a:lnTo>
                      <a:pt x="391" y="164"/>
                    </a:lnTo>
                    <a:lnTo>
                      <a:pt x="406" y="144"/>
                    </a:lnTo>
                    <a:lnTo>
                      <a:pt x="419" y="125"/>
                    </a:lnTo>
                    <a:lnTo>
                      <a:pt x="434" y="105"/>
                    </a:lnTo>
                    <a:lnTo>
                      <a:pt x="448" y="87"/>
                    </a:lnTo>
                    <a:lnTo>
                      <a:pt x="464" y="69"/>
                    </a:lnTo>
                    <a:lnTo>
                      <a:pt x="479" y="50"/>
                    </a:lnTo>
                    <a:lnTo>
                      <a:pt x="495" y="33"/>
                    </a:lnTo>
                    <a:lnTo>
                      <a:pt x="512" y="17"/>
                    </a:lnTo>
                    <a:lnTo>
                      <a:pt x="529" y="0"/>
                    </a:lnTo>
                    <a:lnTo>
                      <a:pt x="5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sp>
            <p:nvSpPr>
              <p:cNvPr id="32" name="Freeform 247"/>
              <p:cNvSpPr>
                <a:spLocks noEditPoints="1"/>
              </p:cNvSpPr>
              <p:nvPr/>
            </p:nvSpPr>
            <p:spPr bwMode="auto">
              <a:xfrm>
                <a:off x="8498682" y="4395788"/>
                <a:ext cx="249238" cy="247650"/>
              </a:xfrm>
              <a:custGeom>
                <a:avLst/>
                <a:gdLst>
                  <a:gd name="T0" fmla="*/ 842 w 1096"/>
                  <a:gd name="T1" fmla="*/ 566 h 1096"/>
                  <a:gd name="T2" fmla="*/ 863 w 1096"/>
                  <a:gd name="T3" fmla="*/ 455 h 1096"/>
                  <a:gd name="T4" fmla="*/ 859 w 1096"/>
                  <a:gd name="T5" fmla="*/ 366 h 1096"/>
                  <a:gd name="T6" fmla="*/ 829 w 1096"/>
                  <a:gd name="T7" fmla="*/ 264 h 1096"/>
                  <a:gd name="T8" fmla="*/ 777 w 1096"/>
                  <a:gd name="T9" fmla="*/ 174 h 1096"/>
                  <a:gd name="T10" fmla="*/ 706 w 1096"/>
                  <a:gd name="T11" fmla="*/ 99 h 1096"/>
                  <a:gd name="T12" fmla="*/ 619 w 1096"/>
                  <a:gd name="T13" fmla="*/ 43 h 1096"/>
                  <a:gd name="T14" fmla="*/ 518 w 1096"/>
                  <a:gd name="T15" fmla="*/ 9 h 1096"/>
                  <a:gd name="T16" fmla="*/ 432 w 1096"/>
                  <a:gd name="T17" fmla="*/ 0 h 1096"/>
                  <a:gd name="T18" fmla="*/ 324 w 1096"/>
                  <a:gd name="T19" fmla="*/ 13 h 1096"/>
                  <a:gd name="T20" fmla="*/ 227 w 1096"/>
                  <a:gd name="T21" fmla="*/ 52 h 1096"/>
                  <a:gd name="T22" fmla="*/ 142 w 1096"/>
                  <a:gd name="T23" fmla="*/ 112 h 1096"/>
                  <a:gd name="T24" fmla="*/ 74 w 1096"/>
                  <a:gd name="T25" fmla="*/ 191 h 1096"/>
                  <a:gd name="T26" fmla="*/ 27 w 1096"/>
                  <a:gd name="T27" fmla="*/ 284 h 1096"/>
                  <a:gd name="T28" fmla="*/ 2 w 1096"/>
                  <a:gd name="T29" fmla="*/ 388 h 1096"/>
                  <a:gd name="T30" fmla="*/ 2 w 1096"/>
                  <a:gd name="T31" fmla="*/ 476 h 1096"/>
                  <a:gd name="T32" fmla="*/ 27 w 1096"/>
                  <a:gd name="T33" fmla="*/ 581 h 1096"/>
                  <a:gd name="T34" fmla="*/ 74 w 1096"/>
                  <a:gd name="T35" fmla="*/ 673 h 1096"/>
                  <a:gd name="T36" fmla="*/ 142 w 1096"/>
                  <a:gd name="T37" fmla="*/ 751 h 1096"/>
                  <a:gd name="T38" fmla="*/ 227 w 1096"/>
                  <a:gd name="T39" fmla="*/ 811 h 1096"/>
                  <a:gd name="T40" fmla="*/ 324 w 1096"/>
                  <a:gd name="T41" fmla="*/ 850 h 1096"/>
                  <a:gd name="T42" fmla="*/ 432 w 1096"/>
                  <a:gd name="T43" fmla="*/ 864 h 1096"/>
                  <a:gd name="T44" fmla="*/ 524 w 1096"/>
                  <a:gd name="T45" fmla="*/ 854 h 1096"/>
                  <a:gd name="T46" fmla="*/ 833 w 1096"/>
                  <a:gd name="T47" fmla="*/ 1051 h 1096"/>
                  <a:gd name="T48" fmla="*/ 884 w 1096"/>
                  <a:gd name="T49" fmla="*/ 1084 h 1096"/>
                  <a:gd name="T50" fmla="*/ 942 w 1096"/>
                  <a:gd name="T51" fmla="*/ 1096 h 1096"/>
                  <a:gd name="T52" fmla="*/ 1013 w 1096"/>
                  <a:gd name="T53" fmla="*/ 1078 h 1096"/>
                  <a:gd name="T54" fmla="*/ 1061 w 1096"/>
                  <a:gd name="T55" fmla="*/ 1039 h 1096"/>
                  <a:gd name="T56" fmla="*/ 1093 w 1096"/>
                  <a:gd name="T57" fmla="*/ 971 h 1096"/>
                  <a:gd name="T58" fmla="*/ 1093 w 1096"/>
                  <a:gd name="T59" fmla="*/ 912 h 1096"/>
                  <a:gd name="T60" fmla="*/ 1061 w 1096"/>
                  <a:gd name="T61" fmla="*/ 845 h 1096"/>
                  <a:gd name="T62" fmla="*/ 417 w 1096"/>
                  <a:gd name="T63" fmla="*/ 712 h 1096"/>
                  <a:gd name="T64" fmla="*/ 348 w 1096"/>
                  <a:gd name="T65" fmla="*/ 700 h 1096"/>
                  <a:gd name="T66" fmla="*/ 287 w 1096"/>
                  <a:gd name="T67" fmla="*/ 672 h 1096"/>
                  <a:gd name="T68" fmla="*/ 234 w 1096"/>
                  <a:gd name="T69" fmla="*/ 631 h 1096"/>
                  <a:gd name="T70" fmla="*/ 192 w 1096"/>
                  <a:gd name="T71" fmla="*/ 578 h 1096"/>
                  <a:gd name="T72" fmla="*/ 164 w 1096"/>
                  <a:gd name="T73" fmla="*/ 515 h 1096"/>
                  <a:gd name="T74" fmla="*/ 151 w 1096"/>
                  <a:gd name="T75" fmla="*/ 446 h 1096"/>
                  <a:gd name="T76" fmla="*/ 154 w 1096"/>
                  <a:gd name="T77" fmla="*/ 389 h 1096"/>
                  <a:gd name="T78" fmla="*/ 174 w 1096"/>
                  <a:gd name="T79" fmla="*/ 323 h 1096"/>
                  <a:gd name="T80" fmla="*/ 207 w 1096"/>
                  <a:gd name="T81" fmla="*/ 264 h 1096"/>
                  <a:gd name="T82" fmla="*/ 253 w 1096"/>
                  <a:gd name="T83" fmla="*/ 215 h 1096"/>
                  <a:gd name="T84" fmla="*/ 310 w 1096"/>
                  <a:gd name="T85" fmla="*/ 179 h 1096"/>
                  <a:gd name="T86" fmla="*/ 376 w 1096"/>
                  <a:gd name="T87" fmla="*/ 156 h 1096"/>
                  <a:gd name="T88" fmla="*/ 432 w 1096"/>
                  <a:gd name="T89" fmla="*/ 151 h 1096"/>
                  <a:gd name="T90" fmla="*/ 502 w 1096"/>
                  <a:gd name="T91" fmla="*/ 160 h 1096"/>
                  <a:gd name="T92" fmla="*/ 565 w 1096"/>
                  <a:gd name="T93" fmla="*/ 185 h 1096"/>
                  <a:gd name="T94" fmla="*/ 620 w 1096"/>
                  <a:gd name="T95" fmla="*/ 224 h 1096"/>
                  <a:gd name="T96" fmla="*/ 665 w 1096"/>
                  <a:gd name="T97" fmla="*/ 275 h 1096"/>
                  <a:gd name="T98" fmla="*/ 696 w 1096"/>
                  <a:gd name="T99" fmla="*/ 336 h 1096"/>
                  <a:gd name="T100" fmla="*/ 712 w 1096"/>
                  <a:gd name="T101" fmla="*/ 403 h 1096"/>
                  <a:gd name="T102" fmla="*/ 712 w 1096"/>
                  <a:gd name="T103" fmla="*/ 460 h 1096"/>
                  <a:gd name="T104" fmla="*/ 696 w 1096"/>
                  <a:gd name="T105" fmla="*/ 529 h 1096"/>
                  <a:gd name="T106" fmla="*/ 665 w 1096"/>
                  <a:gd name="T107" fmla="*/ 589 h 1096"/>
                  <a:gd name="T108" fmla="*/ 620 w 1096"/>
                  <a:gd name="T109" fmla="*/ 640 h 1096"/>
                  <a:gd name="T110" fmla="*/ 565 w 1096"/>
                  <a:gd name="T111" fmla="*/ 679 h 1096"/>
                  <a:gd name="T112" fmla="*/ 502 w 1096"/>
                  <a:gd name="T113" fmla="*/ 704 h 1096"/>
                  <a:gd name="T114" fmla="*/ 432 w 1096"/>
                  <a:gd name="T115" fmla="*/ 713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1096">
                    <a:moveTo>
                      <a:pt x="1051" y="833"/>
                    </a:moveTo>
                    <a:lnTo>
                      <a:pt x="825" y="608"/>
                    </a:lnTo>
                    <a:lnTo>
                      <a:pt x="825" y="608"/>
                    </a:lnTo>
                    <a:lnTo>
                      <a:pt x="835" y="588"/>
                    </a:lnTo>
                    <a:lnTo>
                      <a:pt x="842" y="566"/>
                    </a:lnTo>
                    <a:lnTo>
                      <a:pt x="849" y="545"/>
                    </a:lnTo>
                    <a:lnTo>
                      <a:pt x="854" y="523"/>
                    </a:lnTo>
                    <a:lnTo>
                      <a:pt x="858" y="501"/>
                    </a:lnTo>
                    <a:lnTo>
                      <a:pt x="861" y="479"/>
                    </a:lnTo>
                    <a:lnTo>
                      <a:pt x="863" y="455"/>
                    </a:lnTo>
                    <a:lnTo>
                      <a:pt x="864" y="432"/>
                    </a:lnTo>
                    <a:lnTo>
                      <a:pt x="864" y="432"/>
                    </a:lnTo>
                    <a:lnTo>
                      <a:pt x="863" y="409"/>
                    </a:lnTo>
                    <a:lnTo>
                      <a:pt x="862" y="388"/>
                    </a:lnTo>
                    <a:lnTo>
                      <a:pt x="859" y="366"/>
                    </a:lnTo>
                    <a:lnTo>
                      <a:pt x="855" y="345"/>
                    </a:lnTo>
                    <a:lnTo>
                      <a:pt x="850" y="324"/>
                    </a:lnTo>
                    <a:lnTo>
                      <a:pt x="845" y="303"/>
                    </a:lnTo>
                    <a:lnTo>
                      <a:pt x="838" y="284"/>
                    </a:lnTo>
                    <a:lnTo>
                      <a:pt x="829" y="264"/>
                    </a:lnTo>
                    <a:lnTo>
                      <a:pt x="821" y="245"/>
                    </a:lnTo>
                    <a:lnTo>
                      <a:pt x="812" y="227"/>
                    </a:lnTo>
                    <a:lnTo>
                      <a:pt x="801" y="208"/>
                    </a:lnTo>
                    <a:lnTo>
                      <a:pt x="790" y="191"/>
                    </a:lnTo>
                    <a:lnTo>
                      <a:pt x="777" y="174"/>
                    </a:lnTo>
                    <a:lnTo>
                      <a:pt x="765" y="157"/>
                    </a:lnTo>
                    <a:lnTo>
                      <a:pt x="752" y="142"/>
                    </a:lnTo>
                    <a:lnTo>
                      <a:pt x="738" y="127"/>
                    </a:lnTo>
                    <a:lnTo>
                      <a:pt x="722" y="112"/>
                    </a:lnTo>
                    <a:lnTo>
                      <a:pt x="706" y="99"/>
                    </a:lnTo>
                    <a:lnTo>
                      <a:pt x="690" y="86"/>
                    </a:lnTo>
                    <a:lnTo>
                      <a:pt x="673" y="74"/>
                    </a:lnTo>
                    <a:lnTo>
                      <a:pt x="656" y="62"/>
                    </a:lnTo>
                    <a:lnTo>
                      <a:pt x="638" y="52"/>
                    </a:lnTo>
                    <a:lnTo>
                      <a:pt x="619" y="43"/>
                    </a:lnTo>
                    <a:lnTo>
                      <a:pt x="600" y="34"/>
                    </a:lnTo>
                    <a:lnTo>
                      <a:pt x="581" y="27"/>
                    </a:lnTo>
                    <a:lnTo>
                      <a:pt x="560" y="20"/>
                    </a:lnTo>
                    <a:lnTo>
                      <a:pt x="540" y="13"/>
                    </a:lnTo>
                    <a:lnTo>
                      <a:pt x="518" y="9"/>
                    </a:lnTo>
                    <a:lnTo>
                      <a:pt x="498" y="5"/>
                    </a:lnTo>
                    <a:lnTo>
                      <a:pt x="476" y="2"/>
                    </a:lnTo>
                    <a:lnTo>
                      <a:pt x="454" y="0"/>
                    </a:lnTo>
                    <a:lnTo>
                      <a:pt x="432" y="0"/>
                    </a:lnTo>
                    <a:lnTo>
                      <a:pt x="432" y="0"/>
                    </a:lnTo>
                    <a:lnTo>
                      <a:pt x="409" y="0"/>
                    </a:lnTo>
                    <a:lnTo>
                      <a:pt x="388" y="2"/>
                    </a:lnTo>
                    <a:lnTo>
                      <a:pt x="367" y="5"/>
                    </a:lnTo>
                    <a:lnTo>
                      <a:pt x="345" y="9"/>
                    </a:lnTo>
                    <a:lnTo>
                      <a:pt x="324" y="13"/>
                    </a:lnTo>
                    <a:lnTo>
                      <a:pt x="303" y="20"/>
                    </a:lnTo>
                    <a:lnTo>
                      <a:pt x="284" y="27"/>
                    </a:lnTo>
                    <a:lnTo>
                      <a:pt x="265" y="34"/>
                    </a:lnTo>
                    <a:lnTo>
                      <a:pt x="245" y="43"/>
                    </a:lnTo>
                    <a:lnTo>
                      <a:pt x="227" y="52"/>
                    </a:lnTo>
                    <a:lnTo>
                      <a:pt x="208" y="62"/>
                    </a:lnTo>
                    <a:lnTo>
                      <a:pt x="191" y="74"/>
                    </a:lnTo>
                    <a:lnTo>
                      <a:pt x="174" y="86"/>
                    </a:lnTo>
                    <a:lnTo>
                      <a:pt x="157" y="99"/>
                    </a:lnTo>
                    <a:lnTo>
                      <a:pt x="142" y="112"/>
                    </a:lnTo>
                    <a:lnTo>
                      <a:pt x="127" y="127"/>
                    </a:lnTo>
                    <a:lnTo>
                      <a:pt x="113" y="142"/>
                    </a:lnTo>
                    <a:lnTo>
                      <a:pt x="99" y="157"/>
                    </a:lnTo>
                    <a:lnTo>
                      <a:pt x="86" y="174"/>
                    </a:lnTo>
                    <a:lnTo>
                      <a:pt x="74" y="191"/>
                    </a:lnTo>
                    <a:lnTo>
                      <a:pt x="63" y="208"/>
                    </a:lnTo>
                    <a:lnTo>
                      <a:pt x="52" y="227"/>
                    </a:lnTo>
                    <a:lnTo>
                      <a:pt x="43" y="245"/>
                    </a:lnTo>
                    <a:lnTo>
                      <a:pt x="34" y="264"/>
                    </a:lnTo>
                    <a:lnTo>
                      <a:pt x="27" y="284"/>
                    </a:lnTo>
                    <a:lnTo>
                      <a:pt x="20" y="303"/>
                    </a:lnTo>
                    <a:lnTo>
                      <a:pt x="14" y="324"/>
                    </a:lnTo>
                    <a:lnTo>
                      <a:pt x="10" y="345"/>
                    </a:lnTo>
                    <a:lnTo>
                      <a:pt x="6" y="366"/>
                    </a:lnTo>
                    <a:lnTo>
                      <a:pt x="2" y="388"/>
                    </a:lnTo>
                    <a:lnTo>
                      <a:pt x="1" y="409"/>
                    </a:lnTo>
                    <a:lnTo>
                      <a:pt x="0" y="432"/>
                    </a:lnTo>
                    <a:lnTo>
                      <a:pt x="0" y="432"/>
                    </a:lnTo>
                    <a:lnTo>
                      <a:pt x="1" y="454"/>
                    </a:lnTo>
                    <a:lnTo>
                      <a:pt x="2" y="476"/>
                    </a:lnTo>
                    <a:lnTo>
                      <a:pt x="6" y="498"/>
                    </a:lnTo>
                    <a:lnTo>
                      <a:pt x="10" y="518"/>
                    </a:lnTo>
                    <a:lnTo>
                      <a:pt x="14" y="540"/>
                    </a:lnTo>
                    <a:lnTo>
                      <a:pt x="20" y="560"/>
                    </a:lnTo>
                    <a:lnTo>
                      <a:pt x="27" y="581"/>
                    </a:lnTo>
                    <a:lnTo>
                      <a:pt x="34" y="600"/>
                    </a:lnTo>
                    <a:lnTo>
                      <a:pt x="43" y="619"/>
                    </a:lnTo>
                    <a:lnTo>
                      <a:pt x="52" y="638"/>
                    </a:lnTo>
                    <a:lnTo>
                      <a:pt x="63" y="656"/>
                    </a:lnTo>
                    <a:lnTo>
                      <a:pt x="74" y="673"/>
                    </a:lnTo>
                    <a:lnTo>
                      <a:pt x="86" y="690"/>
                    </a:lnTo>
                    <a:lnTo>
                      <a:pt x="99" y="706"/>
                    </a:lnTo>
                    <a:lnTo>
                      <a:pt x="113" y="722"/>
                    </a:lnTo>
                    <a:lnTo>
                      <a:pt x="127" y="737"/>
                    </a:lnTo>
                    <a:lnTo>
                      <a:pt x="142" y="751"/>
                    </a:lnTo>
                    <a:lnTo>
                      <a:pt x="157" y="765"/>
                    </a:lnTo>
                    <a:lnTo>
                      <a:pt x="174" y="777"/>
                    </a:lnTo>
                    <a:lnTo>
                      <a:pt x="191" y="790"/>
                    </a:lnTo>
                    <a:lnTo>
                      <a:pt x="208" y="801"/>
                    </a:lnTo>
                    <a:lnTo>
                      <a:pt x="227" y="811"/>
                    </a:lnTo>
                    <a:lnTo>
                      <a:pt x="245" y="821"/>
                    </a:lnTo>
                    <a:lnTo>
                      <a:pt x="265" y="829"/>
                    </a:lnTo>
                    <a:lnTo>
                      <a:pt x="284" y="838"/>
                    </a:lnTo>
                    <a:lnTo>
                      <a:pt x="303" y="844"/>
                    </a:lnTo>
                    <a:lnTo>
                      <a:pt x="324" y="850"/>
                    </a:lnTo>
                    <a:lnTo>
                      <a:pt x="345" y="855"/>
                    </a:lnTo>
                    <a:lnTo>
                      <a:pt x="367" y="859"/>
                    </a:lnTo>
                    <a:lnTo>
                      <a:pt x="388" y="861"/>
                    </a:lnTo>
                    <a:lnTo>
                      <a:pt x="409" y="863"/>
                    </a:lnTo>
                    <a:lnTo>
                      <a:pt x="432" y="864"/>
                    </a:lnTo>
                    <a:lnTo>
                      <a:pt x="432" y="864"/>
                    </a:lnTo>
                    <a:lnTo>
                      <a:pt x="455" y="863"/>
                    </a:lnTo>
                    <a:lnTo>
                      <a:pt x="479" y="861"/>
                    </a:lnTo>
                    <a:lnTo>
                      <a:pt x="501" y="858"/>
                    </a:lnTo>
                    <a:lnTo>
                      <a:pt x="524" y="854"/>
                    </a:lnTo>
                    <a:lnTo>
                      <a:pt x="545" y="848"/>
                    </a:lnTo>
                    <a:lnTo>
                      <a:pt x="566" y="842"/>
                    </a:lnTo>
                    <a:lnTo>
                      <a:pt x="588" y="835"/>
                    </a:lnTo>
                    <a:lnTo>
                      <a:pt x="608" y="825"/>
                    </a:lnTo>
                    <a:lnTo>
                      <a:pt x="833" y="1051"/>
                    </a:lnTo>
                    <a:lnTo>
                      <a:pt x="833" y="1051"/>
                    </a:lnTo>
                    <a:lnTo>
                      <a:pt x="845" y="1061"/>
                    </a:lnTo>
                    <a:lnTo>
                      <a:pt x="857" y="1070"/>
                    </a:lnTo>
                    <a:lnTo>
                      <a:pt x="870" y="1078"/>
                    </a:lnTo>
                    <a:lnTo>
                      <a:pt x="884" y="1084"/>
                    </a:lnTo>
                    <a:lnTo>
                      <a:pt x="898" y="1090"/>
                    </a:lnTo>
                    <a:lnTo>
                      <a:pt x="912" y="1093"/>
                    </a:lnTo>
                    <a:lnTo>
                      <a:pt x="927" y="1095"/>
                    </a:lnTo>
                    <a:lnTo>
                      <a:pt x="942" y="1096"/>
                    </a:lnTo>
                    <a:lnTo>
                      <a:pt x="942" y="1096"/>
                    </a:lnTo>
                    <a:lnTo>
                      <a:pt x="957" y="1095"/>
                    </a:lnTo>
                    <a:lnTo>
                      <a:pt x="971" y="1093"/>
                    </a:lnTo>
                    <a:lnTo>
                      <a:pt x="986" y="1090"/>
                    </a:lnTo>
                    <a:lnTo>
                      <a:pt x="1000" y="1084"/>
                    </a:lnTo>
                    <a:lnTo>
                      <a:pt x="1013" y="1078"/>
                    </a:lnTo>
                    <a:lnTo>
                      <a:pt x="1026" y="1070"/>
                    </a:lnTo>
                    <a:lnTo>
                      <a:pt x="1039" y="1061"/>
                    </a:lnTo>
                    <a:lnTo>
                      <a:pt x="1051" y="1051"/>
                    </a:lnTo>
                    <a:lnTo>
                      <a:pt x="1051" y="1051"/>
                    </a:lnTo>
                    <a:lnTo>
                      <a:pt x="1061" y="1039"/>
                    </a:lnTo>
                    <a:lnTo>
                      <a:pt x="1070" y="1026"/>
                    </a:lnTo>
                    <a:lnTo>
                      <a:pt x="1078" y="1013"/>
                    </a:lnTo>
                    <a:lnTo>
                      <a:pt x="1084" y="1000"/>
                    </a:lnTo>
                    <a:lnTo>
                      <a:pt x="1090" y="986"/>
                    </a:lnTo>
                    <a:lnTo>
                      <a:pt x="1093" y="971"/>
                    </a:lnTo>
                    <a:lnTo>
                      <a:pt x="1095" y="956"/>
                    </a:lnTo>
                    <a:lnTo>
                      <a:pt x="1096" y="942"/>
                    </a:lnTo>
                    <a:lnTo>
                      <a:pt x="1096" y="942"/>
                    </a:lnTo>
                    <a:lnTo>
                      <a:pt x="1095" y="927"/>
                    </a:lnTo>
                    <a:lnTo>
                      <a:pt x="1093" y="912"/>
                    </a:lnTo>
                    <a:lnTo>
                      <a:pt x="1090" y="898"/>
                    </a:lnTo>
                    <a:lnTo>
                      <a:pt x="1084" y="884"/>
                    </a:lnTo>
                    <a:lnTo>
                      <a:pt x="1078" y="870"/>
                    </a:lnTo>
                    <a:lnTo>
                      <a:pt x="1070" y="857"/>
                    </a:lnTo>
                    <a:lnTo>
                      <a:pt x="1061" y="845"/>
                    </a:lnTo>
                    <a:lnTo>
                      <a:pt x="1051" y="833"/>
                    </a:lnTo>
                    <a:lnTo>
                      <a:pt x="1051" y="833"/>
                    </a:lnTo>
                    <a:close/>
                    <a:moveTo>
                      <a:pt x="432" y="713"/>
                    </a:moveTo>
                    <a:lnTo>
                      <a:pt x="432" y="713"/>
                    </a:lnTo>
                    <a:lnTo>
                      <a:pt x="417" y="712"/>
                    </a:lnTo>
                    <a:lnTo>
                      <a:pt x="403" y="711"/>
                    </a:lnTo>
                    <a:lnTo>
                      <a:pt x="389" y="709"/>
                    </a:lnTo>
                    <a:lnTo>
                      <a:pt x="376" y="707"/>
                    </a:lnTo>
                    <a:lnTo>
                      <a:pt x="361" y="704"/>
                    </a:lnTo>
                    <a:lnTo>
                      <a:pt x="348" y="700"/>
                    </a:lnTo>
                    <a:lnTo>
                      <a:pt x="336" y="696"/>
                    </a:lnTo>
                    <a:lnTo>
                      <a:pt x="323" y="691"/>
                    </a:lnTo>
                    <a:lnTo>
                      <a:pt x="310" y="685"/>
                    </a:lnTo>
                    <a:lnTo>
                      <a:pt x="298" y="679"/>
                    </a:lnTo>
                    <a:lnTo>
                      <a:pt x="287" y="672"/>
                    </a:lnTo>
                    <a:lnTo>
                      <a:pt x="275" y="664"/>
                    </a:lnTo>
                    <a:lnTo>
                      <a:pt x="265" y="657"/>
                    </a:lnTo>
                    <a:lnTo>
                      <a:pt x="253" y="649"/>
                    </a:lnTo>
                    <a:lnTo>
                      <a:pt x="243" y="640"/>
                    </a:lnTo>
                    <a:lnTo>
                      <a:pt x="234" y="631"/>
                    </a:lnTo>
                    <a:lnTo>
                      <a:pt x="225" y="620"/>
                    </a:lnTo>
                    <a:lnTo>
                      <a:pt x="216" y="610"/>
                    </a:lnTo>
                    <a:lnTo>
                      <a:pt x="207" y="600"/>
                    </a:lnTo>
                    <a:lnTo>
                      <a:pt x="199" y="589"/>
                    </a:lnTo>
                    <a:lnTo>
                      <a:pt x="192" y="578"/>
                    </a:lnTo>
                    <a:lnTo>
                      <a:pt x="185" y="565"/>
                    </a:lnTo>
                    <a:lnTo>
                      <a:pt x="179" y="553"/>
                    </a:lnTo>
                    <a:lnTo>
                      <a:pt x="174" y="541"/>
                    </a:lnTo>
                    <a:lnTo>
                      <a:pt x="169" y="529"/>
                    </a:lnTo>
                    <a:lnTo>
                      <a:pt x="164" y="515"/>
                    </a:lnTo>
                    <a:lnTo>
                      <a:pt x="161" y="502"/>
                    </a:lnTo>
                    <a:lnTo>
                      <a:pt x="156" y="489"/>
                    </a:lnTo>
                    <a:lnTo>
                      <a:pt x="154" y="475"/>
                    </a:lnTo>
                    <a:lnTo>
                      <a:pt x="152" y="460"/>
                    </a:lnTo>
                    <a:lnTo>
                      <a:pt x="151" y="446"/>
                    </a:lnTo>
                    <a:lnTo>
                      <a:pt x="151" y="432"/>
                    </a:lnTo>
                    <a:lnTo>
                      <a:pt x="151" y="432"/>
                    </a:lnTo>
                    <a:lnTo>
                      <a:pt x="151" y="417"/>
                    </a:lnTo>
                    <a:lnTo>
                      <a:pt x="152" y="403"/>
                    </a:lnTo>
                    <a:lnTo>
                      <a:pt x="154" y="389"/>
                    </a:lnTo>
                    <a:lnTo>
                      <a:pt x="156" y="376"/>
                    </a:lnTo>
                    <a:lnTo>
                      <a:pt x="161" y="361"/>
                    </a:lnTo>
                    <a:lnTo>
                      <a:pt x="164" y="348"/>
                    </a:lnTo>
                    <a:lnTo>
                      <a:pt x="169" y="336"/>
                    </a:lnTo>
                    <a:lnTo>
                      <a:pt x="174" y="323"/>
                    </a:lnTo>
                    <a:lnTo>
                      <a:pt x="179" y="310"/>
                    </a:lnTo>
                    <a:lnTo>
                      <a:pt x="185" y="298"/>
                    </a:lnTo>
                    <a:lnTo>
                      <a:pt x="192" y="287"/>
                    </a:lnTo>
                    <a:lnTo>
                      <a:pt x="199" y="275"/>
                    </a:lnTo>
                    <a:lnTo>
                      <a:pt x="207" y="264"/>
                    </a:lnTo>
                    <a:lnTo>
                      <a:pt x="216" y="253"/>
                    </a:lnTo>
                    <a:lnTo>
                      <a:pt x="225" y="243"/>
                    </a:lnTo>
                    <a:lnTo>
                      <a:pt x="234" y="234"/>
                    </a:lnTo>
                    <a:lnTo>
                      <a:pt x="243" y="224"/>
                    </a:lnTo>
                    <a:lnTo>
                      <a:pt x="253" y="215"/>
                    </a:lnTo>
                    <a:lnTo>
                      <a:pt x="265" y="207"/>
                    </a:lnTo>
                    <a:lnTo>
                      <a:pt x="275" y="199"/>
                    </a:lnTo>
                    <a:lnTo>
                      <a:pt x="287" y="192"/>
                    </a:lnTo>
                    <a:lnTo>
                      <a:pt x="298" y="185"/>
                    </a:lnTo>
                    <a:lnTo>
                      <a:pt x="310" y="179"/>
                    </a:lnTo>
                    <a:lnTo>
                      <a:pt x="323" y="174"/>
                    </a:lnTo>
                    <a:lnTo>
                      <a:pt x="336" y="169"/>
                    </a:lnTo>
                    <a:lnTo>
                      <a:pt x="348" y="163"/>
                    </a:lnTo>
                    <a:lnTo>
                      <a:pt x="361" y="160"/>
                    </a:lnTo>
                    <a:lnTo>
                      <a:pt x="376" y="156"/>
                    </a:lnTo>
                    <a:lnTo>
                      <a:pt x="389" y="154"/>
                    </a:lnTo>
                    <a:lnTo>
                      <a:pt x="403" y="152"/>
                    </a:lnTo>
                    <a:lnTo>
                      <a:pt x="417" y="151"/>
                    </a:lnTo>
                    <a:lnTo>
                      <a:pt x="432" y="151"/>
                    </a:lnTo>
                    <a:lnTo>
                      <a:pt x="432" y="151"/>
                    </a:lnTo>
                    <a:lnTo>
                      <a:pt x="446" y="151"/>
                    </a:lnTo>
                    <a:lnTo>
                      <a:pt x="460" y="152"/>
                    </a:lnTo>
                    <a:lnTo>
                      <a:pt x="475" y="154"/>
                    </a:lnTo>
                    <a:lnTo>
                      <a:pt x="489" y="156"/>
                    </a:lnTo>
                    <a:lnTo>
                      <a:pt x="502" y="160"/>
                    </a:lnTo>
                    <a:lnTo>
                      <a:pt x="515" y="163"/>
                    </a:lnTo>
                    <a:lnTo>
                      <a:pt x="529" y="169"/>
                    </a:lnTo>
                    <a:lnTo>
                      <a:pt x="541" y="174"/>
                    </a:lnTo>
                    <a:lnTo>
                      <a:pt x="554" y="179"/>
                    </a:lnTo>
                    <a:lnTo>
                      <a:pt x="565" y="185"/>
                    </a:lnTo>
                    <a:lnTo>
                      <a:pt x="578" y="192"/>
                    </a:lnTo>
                    <a:lnTo>
                      <a:pt x="589" y="199"/>
                    </a:lnTo>
                    <a:lnTo>
                      <a:pt x="600" y="207"/>
                    </a:lnTo>
                    <a:lnTo>
                      <a:pt x="610" y="215"/>
                    </a:lnTo>
                    <a:lnTo>
                      <a:pt x="620" y="224"/>
                    </a:lnTo>
                    <a:lnTo>
                      <a:pt x="631" y="234"/>
                    </a:lnTo>
                    <a:lnTo>
                      <a:pt x="640" y="243"/>
                    </a:lnTo>
                    <a:lnTo>
                      <a:pt x="649" y="253"/>
                    </a:lnTo>
                    <a:lnTo>
                      <a:pt x="657" y="264"/>
                    </a:lnTo>
                    <a:lnTo>
                      <a:pt x="665" y="275"/>
                    </a:lnTo>
                    <a:lnTo>
                      <a:pt x="672" y="287"/>
                    </a:lnTo>
                    <a:lnTo>
                      <a:pt x="680" y="298"/>
                    </a:lnTo>
                    <a:lnTo>
                      <a:pt x="686" y="310"/>
                    </a:lnTo>
                    <a:lnTo>
                      <a:pt x="691" y="323"/>
                    </a:lnTo>
                    <a:lnTo>
                      <a:pt x="696" y="336"/>
                    </a:lnTo>
                    <a:lnTo>
                      <a:pt x="701" y="348"/>
                    </a:lnTo>
                    <a:lnTo>
                      <a:pt x="704" y="361"/>
                    </a:lnTo>
                    <a:lnTo>
                      <a:pt x="707" y="376"/>
                    </a:lnTo>
                    <a:lnTo>
                      <a:pt x="710" y="389"/>
                    </a:lnTo>
                    <a:lnTo>
                      <a:pt x="712" y="403"/>
                    </a:lnTo>
                    <a:lnTo>
                      <a:pt x="713" y="417"/>
                    </a:lnTo>
                    <a:lnTo>
                      <a:pt x="713" y="432"/>
                    </a:lnTo>
                    <a:lnTo>
                      <a:pt x="713" y="432"/>
                    </a:lnTo>
                    <a:lnTo>
                      <a:pt x="713" y="446"/>
                    </a:lnTo>
                    <a:lnTo>
                      <a:pt x="712" y="460"/>
                    </a:lnTo>
                    <a:lnTo>
                      <a:pt x="710" y="475"/>
                    </a:lnTo>
                    <a:lnTo>
                      <a:pt x="707" y="489"/>
                    </a:lnTo>
                    <a:lnTo>
                      <a:pt x="704" y="502"/>
                    </a:lnTo>
                    <a:lnTo>
                      <a:pt x="701" y="515"/>
                    </a:lnTo>
                    <a:lnTo>
                      <a:pt x="696" y="529"/>
                    </a:lnTo>
                    <a:lnTo>
                      <a:pt x="691" y="541"/>
                    </a:lnTo>
                    <a:lnTo>
                      <a:pt x="686" y="553"/>
                    </a:lnTo>
                    <a:lnTo>
                      <a:pt x="680" y="565"/>
                    </a:lnTo>
                    <a:lnTo>
                      <a:pt x="672" y="578"/>
                    </a:lnTo>
                    <a:lnTo>
                      <a:pt x="665" y="589"/>
                    </a:lnTo>
                    <a:lnTo>
                      <a:pt x="657" y="600"/>
                    </a:lnTo>
                    <a:lnTo>
                      <a:pt x="649" y="610"/>
                    </a:lnTo>
                    <a:lnTo>
                      <a:pt x="640" y="620"/>
                    </a:lnTo>
                    <a:lnTo>
                      <a:pt x="631" y="631"/>
                    </a:lnTo>
                    <a:lnTo>
                      <a:pt x="620" y="640"/>
                    </a:lnTo>
                    <a:lnTo>
                      <a:pt x="610" y="649"/>
                    </a:lnTo>
                    <a:lnTo>
                      <a:pt x="600" y="657"/>
                    </a:lnTo>
                    <a:lnTo>
                      <a:pt x="589" y="664"/>
                    </a:lnTo>
                    <a:lnTo>
                      <a:pt x="578" y="672"/>
                    </a:lnTo>
                    <a:lnTo>
                      <a:pt x="565" y="679"/>
                    </a:lnTo>
                    <a:lnTo>
                      <a:pt x="554" y="685"/>
                    </a:lnTo>
                    <a:lnTo>
                      <a:pt x="541" y="691"/>
                    </a:lnTo>
                    <a:lnTo>
                      <a:pt x="529" y="696"/>
                    </a:lnTo>
                    <a:lnTo>
                      <a:pt x="515" y="700"/>
                    </a:lnTo>
                    <a:lnTo>
                      <a:pt x="502" y="704"/>
                    </a:lnTo>
                    <a:lnTo>
                      <a:pt x="489" y="707"/>
                    </a:lnTo>
                    <a:lnTo>
                      <a:pt x="475" y="709"/>
                    </a:lnTo>
                    <a:lnTo>
                      <a:pt x="460" y="711"/>
                    </a:lnTo>
                    <a:lnTo>
                      <a:pt x="446" y="712"/>
                    </a:lnTo>
                    <a:lnTo>
                      <a:pt x="432" y="713"/>
                    </a:lnTo>
                    <a:lnTo>
                      <a:pt x="432" y="7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defRPr/>
                </a:pPr>
                <a:endParaRPr lang="ja-JP" altLang="en-US" sz="1600" kern="0">
                  <a:solidFill>
                    <a:sysClr val="windowText" lastClr="000000"/>
                  </a:solidFill>
                  <a:latin typeface="MS PGothic" charset="-128"/>
                  <a:ea typeface="MS PGothic" charset="-128"/>
                  <a:cs typeface="MS PGothic" charset="-128"/>
                </a:endParaRPr>
              </a:p>
            </p:txBody>
          </p:sp>
        </p:grpSp>
      </p:grpSp>
      <p:sp>
        <p:nvSpPr>
          <p:cNvPr id="2" name="テキスト ボックス 1"/>
          <p:cNvSpPr txBox="1"/>
          <p:nvPr/>
        </p:nvSpPr>
        <p:spPr>
          <a:xfrm>
            <a:off x="1329539" y="1634883"/>
            <a:ext cx="1107996" cy="461665"/>
          </a:xfrm>
          <a:prstGeom prst="rect">
            <a:avLst/>
          </a:prstGeom>
          <a:noFill/>
        </p:spPr>
        <p:txBody>
          <a:bodyPr wrap="none" rtlCol="0">
            <a:spAutoFit/>
          </a:bodyPr>
          <a:lstStyle/>
          <a:p>
            <a:r>
              <a:rPr kumimoji="1" lang="ja-JP" altLang="en-US" sz="2400" smtClean="0">
                <a:latin typeface="MS PGothic" charset="-128"/>
                <a:ea typeface="MS PGothic" charset="-128"/>
                <a:cs typeface="MS PGothic" charset="-128"/>
              </a:rPr>
              <a:t>情報量</a:t>
            </a:r>
            <a:endParaRPr kumimoji="1" lang="ja-JP" altLang="en-US" sz="2400">
              <a:latin typeface="MS PGothic" charset="-128"/>
              <a:ea typeface="MS PGothic" charset="-128"/>
              <a:cs typeface="MS PGothic" charset="-128"/>
            </a:endParaRPr>
          </a:p>
        </p:txBody>
      </p:sp>
      <p:sp>
        <p:nvSpPr>
          <p:cNvPr id="51" name="テキスト ボックス 50"/>
          <p:cNvSpPr txBox="1"/>
          <p:nvPr/>
        </p:nvSpPr>
        <p:spPr>
          <a:xfrm>
            <a:off x="3850439" y="1634883"/>
            <a:ext cx="1107996" cy="461665"/>
          </a:xfrm>
          <a:prstGeom prst="rect">
            <a:avLst/>
          </a:prstGeom>
          <a:noFill/>
        </p:spPr>
        <p:txBody>
          <a:bodyPr wrap="none" rtlCol="0">
            <a:spAutoFit/>
          </a:bodyPr>
          <a:lstStyle/>
          <a:p>
            <a:r>
              <a:rPr kumimoji="1" lang="ja-JP" altLang="en-US" sz="2400" dirty="0" smtClean="0">
                <a:latin typeface="MS PGothic" charset="-128"/>
                <a:ea typeface="MS PGothic" charset="-128"/>
                <a:cs typeface="MS PGothic" charset="-128"/>
              </a:rPr>
              <a:t>分析力</a:t>
            </a:r>
            <a:endParaRPr kumimoji="1" lang="ja-JP" altLang="en-US" sz="2400" dirty="0">
              <a:latin typeface="MS PGothic" charset="-128"/>
              <a:ea typeface="MS PGothic" charset="-128"/>
              <a:cs typeface="MS PGothic" charset="-128"/>
            </a:endParaRPr>
          </a:p>
        </p:txBody>
      </p:sp>
      <p:sp>
        <p:nvSpPr>
          <p:cNvPr id="52" name="テキスト ボックス 51"/>
          <p:cNvSpPr txBox="1"/>
          <p:nvPr/>
        </p:nvSpPr>
        <p:spPr>
          <a:xfrm>
            <a:off x="6379928" y="1686215"/>
            <a:ext cx="1242648" cy="461665"/>
          </a:xfrm>
          <a:prstGeom prst="rect">
            <a:avLst/>
          </a:prstGeom>
          <a:noFill/>
        </p:spPr>
        <p:txBody>
          <a:bodyPr wrap="none" rtlCol="0">
            <a:spAutoFit/>
          </a:bodyPr>
          <a:lstStyle/>
          <a:p>
            <a:r>
              <a:rPr kumimoji="1" lang="ja-JP" altLang="en-US" sz="2400" smtClean="0">
                <a:latin typeface="MS PGothic" charset="-128"/>
                <a:ea typeface="MS PGothic" charset="-128"/>
                <a:cs typeface="MS PGothic" charset="-128"/>
              </a:rPr>
              <a:t>スピード</a:t>
            </a:r>
            <a:endParaRPr kumimoji="1" lang="ja-JP" altLang="en-US" sz="2400" dirty="0">
              <a:latin typeface="MS PGothic" charset="-128"/>
              <a:ea typeface="MS PGothic" charset="-128"/>
              <a:cs typeface="MS PGothic" charset="-128"/>
            </a:endParaRPr>
          </a:p>
        </p:txBody>
      </p:sp>
    </p:spTree>
    <p:extLst>
      <p:ext uri="{BB962C8B-B14F-4D97-AF65-F5344CB8AC3E}">
        <p14:creationId xmlns:p14="http://schemas.microsoft.com/office/powerpoint/2010/main" val="171526864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567" y="2730348"/>
            <a:ext cx="8794866" cy="2167470"/>
            <a:chOff x="174567" y="2730348"/>
            <a:chExt cx="8794866" cy="2167470"/>
          </a:xfrm>
        </p:grpSpPr>
        <p:sp>
          <p:nvSpPr>
            <p:cNvPr id="16" name="Oval 15"/>
            <p:cNvSpPr/>
            <p:nvPr/>
          </p:nvSpPr>
          <p:spPr>
            <a:xfrm>
              <a:off x="174567" y="3355902"/>
              <a:ext cx="8794866" cy="902587"/>
            </a:xfrm>
            <a:prstGeom prst="ellipse">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grpSp>
          <p:nvGrpSpPr>
            <p:cNvPr id="5" name="Group 4"/>
            <p:cNvGrpSpPr/>
            <p:nvPr/>
          </p:nvGrpSpPr>
          <p:grpSpPr>
            <a:xfrm>
              <a:off x="5840966" y="2730348"/>
              <a:ext cx="1636245" cy="936000"/>
              <a:chOff x="5840966" y="2730348"/>
              <a:chExt cx="1636245" cy="936000"/>
            </a:xfrm>
          </p:grpSpPr>
          <p:sp>
            <p:nvSpPr>
              <p:cNvPr id="67" name="Snip Diagonal Corner Rectangle 3"/>
              <p:cNvSpPr>
                <a:spLocks noChangeAspect="1"/>
              </p:cNvSpPr>
              <p:nvPr/>
            </p:nvSpPr>
            <p:spPr>
              <a:xfrm>
                <a:off x="5840966" y="2730348"/>
                <a:ext cx="1636245" cy="936000"/>
              </a:xfrm>
              <a:custGeom>
                <a:avLst/>
                <a:gdLst>
                  <a:gd name="connsiteX0" fmla="*/ 548430 w 4830306"/>
                  <a:gd name="connsiteY0" fmla="*/ 0 h 3125490"/>
                  <a:gd name="connsiteX1" fmla="*/ 4309381 w 4830306"/>
                  <a:gd name="connsiteY1" fmla="*/ 0 h 3125490"/>
                  <a:gd name="connsiteX2" fmla="*/ 4830306 w 4830306"/>
                  <a:gd name="connsiteY2" fmla="*/ 520925 h 3125490"/>
                  <a:gd name="connsiteX3" fmla="*/ 4830306 w 4830306"/>
                  <a:gd name="connsiteY3" fmla="*/ 2577060 h 3125490"/>
                  <a:gd name="connsiteX4" fmla="*/ 4281876 w 4830306"/>
                  <a:gd name="connsiteY4" fmla="*/ 3125490 h 3125490"/>
                  <a:gd name="connsiteX5" fmla="*/ 520925 w 4830306"/>
                  <a:gd name="connsiteY5" fmla="*/ 3125490 h 3125490"/>
                  <a:gd name="connsiteX6" fmla="*/ 0 w 4830306"/>
                  <a:gd name="connsiteY6" fmla="*/ 2604565 h 3125490"/>
                  <a:gd name="connsiteX7" fmla="*/ 0 w 4830306"/>
                  <a:gd name="connsiteY7" fmla="*/ 548430 h 3125490"/>
                  <a:gd name="connsiteX8" fmla="*/ 548430 w 4830306"/>
                  <a:gd name="connsiteY8" fmla="*/ 0 h 3125490"/>
                  <a:gd name="connsiteX0" fmla="*/ 548430 w 4830306"/>
                  <a:gd name="connsiteY0" fmla="*/ 0 h 3192335"/>
                  <a:gd name="connsiteX1" fmla="*/ 4309381 w 4830306"/>
                  <a:gd name="connsiteY1" fmla="*/ 0 h 3192335"/>
                  <a:gd name="connsiteX2" fmla="*/ 4830306 w 4830306"/>
                  <a:gd name="connsiteY2" fmla="*/ 520925 h 3192335"/>
                  <a:gd name="connsiteX3" fmla="*/ 4830306 w 4830306"/>
                  <a:gd name="connsiteY3" fmla="*/ 2577060 h 3192335"/>
                  <a:gd name="connsiteX4" fmla="*/ 4281876 w 4830306"/>
                  <a:gd name="connsiteY4" fmla="*/ 3125490 h 3192335"/>
                  <a:gd name="connsiteX5" fmla="*/ 520925 w 4830306"/>
                  <a:gd name="connsiteY5" fmla="*/ 3125490 h 3192335"/>
                  <a:gd name="connsiteX6" fmla="*/ 0 w 4830306"/>
                  <a:gd name="connsiteY6" fmla="*/ 2604565 h 3192335"/>
                  <a:gd name="connsiteX7" fmla="*/ 0 w 4830306"/>
                  <a:gd name="connsiteY7" fmla="*/ 548430 h 3192335"/>
                  <a:gd name="connsiteX8" fmla="*/ 548430 w 4830306"/>
                  <a:gd name="connsiteY8" fmla="*/ 0 h 3192335"/>
                  <a:gd name="connsiteX0" fmla="*/ 576675 w 4858551"/>
                  <a:gd name="connsiteY0" fmla="*/ 0 h 3164267"/>
                  <a:gd name="connsiteX1" fmla="*/ 4337626 w 4858551"/>
                  <a:gd name="connsiteY1" fmla="*/ 0 h 3164267"/>
                  <a:gd name="connsiteX2" fmla="*/ 4858551 w 4858551"/>
                  <a:gd name="connsiteY2" fmla="*/ 520925 h 3164267"/>
                  <a:gd name="connsiteX3" fmla="*/ 4858551 w 4858551"/>
                  <a:gd name="connsiteY3" fmla="*/ 2577060 h 3164267"/>
                  <a:gd name="connsiteX4" fmla="*/ 4310121 w 4858551"/>
                  <a:gd name="connsiteY4" fmla="*/ 3125490 h 3164267"/>
                  <a:gd name="connsiteX5" fmla="*/ 549170 w 4858551"/>
                  <a:gd name="connsiteY5" fmla="*/ 3125490 h 3164267"/>
                  <a:gd name="connsiteX6" fmla="*/ 28245 w 4858551"/>
                  <a:gd name="connsiteY6" fmla="*/ 2604565 h 3164267"/>
                  <a:gd name="connsiteX7" fmla="*/ 28245 w 4858551"/>
                  <a:gd name="connsiteY7" fmla="*/ 548430 h 3164267"/>
                  <a:gd name="connsiteX8" fmla="*/ 576675 w 4858551"/>
                  <a:gd name="connsiteY8" fmla="*/ 0 h 3164267"/>
                  <a:gd name="connsiteX0" fmla="*/ 576675 w 4858551"/>
                  <a:gd name="connsiteY0" fmla="*/ 0 h 3164549"/>
                  <a:gd name="connsiteX1" fmla="*/ 4337626 w 4858551"/>
                  <a:gd name="connsiteY1" fmla="*/ 0 h 3164549"/>
                  <a:gd name="connsiteX2" fmla="*/ 4858551 w 4858551"/>
                  <a:gd name="connsiteY2" fmla="*/ 520925 h 3164549"/>
                  <a:gd name="connsiteX3" fmla="*/ 4858551 w 4858551"/>
                  <a:gd name="connsiteY3" fmla="*/ 2577060 h 3164549"/>
                  <a:gd name="connsiteX4" fmla="*/ 4310121 w 4858551"/>
                  <a:gd name="connsiteY4" fmla="*/ 3125490 h 3164549"/>
                  <a:gd name="connsiteX5" fmla="*/ 549170 w 4858551"/>
                  <a:gd name="connsiteY5" fmla="*/ 3125490 h 3164549"/>
                  <a:gd name="connsiteX6" fmla="*/ 28245 w 4858551"/>
                  <a:gd name="connsiteY6" fmla="*/ 2604565 h 3164549"/>
                  <a:gd name="connsiteX7" fmla="*/ 28245 w 4858551"/>
                  <a:gd name="connsiteY7" fmla="*/ 548430 h 3164549"/>
                  <a:gd name="connsiteX8" fmla="*/ 576675 w 4858551"/>
                  <a:gd name="connsiteY8" fmla="*/ 0 h 3164549"/>
                  <a:gd name="connsiteX0" fmla="*/ 576675 w 4858551"/>
                  <a:gd name="connsiteY0" fmla="*/ 0 h 3166114"/>
                  <a:gd name="connsiteX1" fmla="*/ 4337626 w 4858551"/>
                  <a:gd name="connsiteY1" fmla="*/ 0 h 3166114"/>
                  <a:gd name="connsiteX2" fmla="*/ 4858551 w 4858551"/>
                  <a:gd name="connsiteY2" fmla="*/ 520925 h 3166114"/>
                  <a:gd name="connsiteX3" fmla="*/ 4858551 w 4858551"/>
                  <a:gd name="connsiteY3" fmla="*/ 2577060 h 3166114"/>
                  <a:gd name="connsiteX4" fmla="*/ 4310121 w 4858551"/>
                  <a:gd name="connsiteY4" fmla="*/ 3125490 h 3166114"/>
                  <a:gd name="connsiteX5" fmla="*/ 549170 w 4858551"/>
                  <a:gd name="connsiteY5" fmla="*/ 3125490 h 3166114"/>
                  <a:gd name="connsiteX6" fmla="*/ 28245 w 4858551"/>
                  <a:gd name="connsiteY6" fmla="*/ 2604565 h 3166114"/>
                  <a:gd name="connsiteX7" fmla="*/ 28245 w 4858551"/>
                  <a:gd name="connsiteY7" fmla="*/ 548430 h 3166114"/>
                  <a:gd name="connsiteX8" fmla="*/ 576675 w 4858551"/>
                  <a:gd name="connsiteY8" fmla="*/ 0 h 3166114"/>
                  <a:gd name="connsiteX0" fmla="*/ 548430 w 4830306"/>
                  <a:gd name="connsiteY0" fmla="*/ 0 h 3166114"/>
                  <a:gd name="connsiteX1" fmla="*/ 4309381 w 4830306"/>
                  <a:gd name="connsiteY1" fmla="*/ 0 h 3166114"/>
                  <a:gd name="connsiteX2" fmla="*/ 4830306 w 4830306"/>
                  <a:gd name="connsiteY2" fmla="*/ 520925 h 3166114"/>
                  <a:gd name="connsiteX3" fmla="*/ 4830306 w 4830306"/>
                  <a:gd name="connsiteY3" fmla="*/ 2577060 h 3166114"/>
                  <a:gd name="connsiteX4" fmla="*/ 4281876 w 4830306"/>
                  <a:gd name="connsiteY4" fmla="*/ 3125490 h 3166114"/>
                  <a:gd name="connsiteX5" fmla="*/ 520925 w 4830306"/>
                  <a:gd name="connsiteY5" fmla="*/ 3125490 h 3166114"/>
                  <a:gd name="connsiteX6" fmla="*/ 0 w 4830306"/>
                  <a:gd name="connsiteY6" fmla="*/ 2604565 h 3166114"/>
                  <a:gd name="connsiteX7" fmla="*/ 0 w 4830306"/>
                  <a:gd name="connsiteY7" fmla="*/ 548430 h 3166114"/>
                  <a:gd name="connsiteX8" fmla="*/ 548430 w 4830306"/>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535607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851544 w 4844988"/>
                  <a:gd name="connsiteY7" fmla="*/ 1385264 h 3166114"/>
                  <a:gd name="connsiteX8" fmla="*/ 563112 w 4844988"/>
                  <a:gd name="connsiteY8" fmla="*/ 0 h 3166114"/>
                  <a:gd name="connsiteX0" fmla="*/ 1899155 w 4844988"/>
                  <a:gd name="connsiteY0" fmla="*/ 0 h 3173454"/>
                  <a:gd name="connsiteX1" fmla="*/ 4324063 w 4844988"/>
                  <a:gd name="connsiteY1" fmla="*/ 7340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015467 w 4844988"/>
                  <a:gd name="connsiteY3" fmla="*/ 118588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3834082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32937"/>
                  <a:gd name="connsiteX1" fmla="*/ 2731090 w 4844988"/>
                  <a:gd name="connsiteY1" fmla="*/ 418416 h 3132937"/>
                  <a:gd name="connsiteX2" fmla="*/ 3538309 w 4844988"/>
                  <a:gd name="connsiteY2" fmla="*/ 396134 h 3132937"/>
                  <a:gd name="connsiteX3" fmla="*/ 3861308 w 4844988"/>
                  <a:gd name="connsiteY3" fmla="*/ 958323 h 3132937"/>
                  <a:gd name="connsiteX4" fmla="*/ 4844988 w 4844988"/>
                  <a:gd name="connsiteY4" fmla="*/ 1975126 h 3132937"/>
                  <a:gd name="connsiteX5" fmla="*/ 3834082 w 4844988"/>
                  <a:gd name="connsiteY5" fmla="*/ 3132830 h 3132937"/>
                  <a:gd name="connsiteX6" fmla="*/ 1034788 w 4844988"/>
                  <a:gd name="connsiteY6" fmla="*/ 3132830 h 3132937"/>
                  <a:gd name="connsiteX7" fmla="*/ 0 w 4844988"/>
                  <a:gd name="connsiteY7" fmla="*/ 2200829 h 3132937"/>
                  <a:gd name="connsiteX8" fmla="*/ 851544 w 4844988"/>
                  <a:gd name="connsiteY8" fmla="*/ 1392604 h 3132937"/>
                  <a:gd name="connsiteX9" fmla="*/ 1899155 w 4844988"/>
                  <a:gd name="connsiteY9" fmla="*/ 0 h 3132937"/>
                  <a:gd name="connsiteX0" fmla="*/ 1899155 w 4844988"/>
                  <a:gd name="connsiteY0" fmla="*/ 0 h 3133189"/>
                  <a:gd name="connsiteX1" fmla="*/ 2731090 w 4844988"/>
                  <a:gd name="connsiteY1" fmla="*/ 418416 h 3133189"/>
                  <a:gd name="connsiteX2" fmla="*/ 3538309 w 4844988"/>
                  <a:gd name="connsiteY2" fmla="*/ 396134 h 3133189"/>
                  <a:gd name="connsiteX3" fmla="*/ 3861308 w 4844988"/>
                  <a:gd name="connsiteY3" fmla="*/ 958323 h 3133189"/>
                  <a:gd name="connsiteX4" fmla="*/ 4844988 w 4844988"/>
                  <a:gd name="connsiteY4" fmla="*/ 1975126 h 3133189"/>
                  <a:gd name="connsiteX5" fmla="*/ 3834082 w 4844988"/>
                  <a:gd name="connsiteY5" fmla="*/ 3132830 h 3133189"/>
                  <a:gd name="connsiteX6" fmla="*/ 1034788 w 4844988"/>
                  <a:gd name="connsiteY6" fmla="*/ 3132830 h 3133189"/>
                  <a:gd name="connsiteX7" fmla="*/ 0 w 4844988"/>
                  <a:gd name="connsiteY7" fmla="*/ 2200829 h 3133189"/>
                  <a:gd name="connsiteX8" fmla="*/ 851544 w 4844988"/>
                  <a:gd name="connsiteY8" fmla="*/ 1392604 h 3133189"/>
                  <a:gd name="connsiteX9" fmla="*/ 1899155 w 4844988"/>
                  <a:gd name="connsiteY9" fmla="*/ 0 h 3133189"/>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5058"/>
                  <a:gd name="connsiteY0" fmla="*/ 0 h 3133266"/>
                  <a:gd name="connsiteX1" fmla="*/ 2731090 w 4845058"/>
                  <a:gd name="connsiteY1" fmla="*/ 418416 h 3133266"/>
                  <a:gd name="connsiteX2" fmla="*/ 3538309 w 4845058"/>
                  <a:gd name="connsiteY2" fmla="*/ 396134 h 3133266"/>
                  <a:gd name="connsiteX3" fmla="*/ 3861308 w 4845058"/>
                  <a:gd name="connsiteY3" fmla="*/ 958323 h 3133266"/>
                  <a:gd name="connsiteX4" fmla="*/ 4844988 w 4845058"/>
                  <a:gd name="connsiteY4" fmla="*/ 1975126 h 3133266"/>
                  <a:gd name="connsiteX5" fmla="*/ 3834082 w 4845058"/>
                  <a:gd name="connsiteY5" fmla="*/ 3132830 h 3133266"/>
                  <a:gd name="connsiteX6" fmla="*/ 1034788 w 4845058"/>
                  <a:gd name="connsiteY6" fmla="*/ 3132830 h 3133266"/>
                  <a:gd name="connsiteX7" fmla="*/ 0 w 4845058"/>
                  <a:gd name="connsiteY7" fmla="*/ 2200829 h 3133266"/>
                  <a:gd name="connsiteX8" fmla="*/ 851544 w 4845058"/>
                  <a:gd name="connsiteY8" fmla="*/ 1392604 h 3133266"/>
                  <a:gd name="connsiteX9" fmla="*/ 1899155 w 4845058"/>
                  <a:gd name="connsiteY9" fmla="*/ 0 h 3133266"/>
                  <a:gd name="connsiteX0" fmla="*/ 1899155 w 4845043"/>
                  <a:gd name="connsiteY0" fmla="*/ 0 h 3133266"/>
                  <a:gd name="connsiteX1" fmla="*/ 2731090 w 4845043"/>
                  <a:gd name="connsiteY1" fmla="*/ 418416 h 3133266"/>
                  <a:gd name="connsiteX2" fmla="*/ 3538309 w 4845043"/>
                  <a:gd name="connsiteY2" fmla="*/ 396134 h 3133266"/>
                  <a:gd name="connsiteX3" fmla="*/ 3861308 w 4845043"/>
                  <a:gd name="connsiteY3" fmla="*/ 958323 h 3133266"/>
                  <a:gd name="connsiteX4" fmla="*/ 4844988 w 4845043"/>
                  <a:gd name="connsiteY4" fmla="*/ 1975126 h 3133266"/>
                  <a:gd name="connsiteX5" fmla="*/ 3834082 w 4845043"/>
                  <a:gd name="connsiteY5" fmla="*/ 3132830 h 3133266"/>
                  <a:gd name="connsiteX6" fmla="*/ 1034788 w 4845043"/>
                  <a:gd name="connsiteY6" fmla="*/ 3132830 h 3133266"/>
                  <a:gd name="connsiteX7" fmla="*/ 0 w 4845043"/>
                  <a:gd name="connsiteY7" fmla="*/ 2200829 h 3133266"/>
                  <a:gd name="connsiteX8" fmla="*/ 851544 w 4845043"/>
                  <a:gd name="connsiteY8" fmla="*/ 1392604 h 3133266"/>
                  <a:gd name="connsiteX9" fmla="*/ 1899155 w 484504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1308 w 4847123"/>
                  <a:gd name="connsiteY3" fmla="*/ 958323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907 w 4847875"/>
                  <a:gd name="connsiteY0" fmla="*/ 0 h 3133108"/>
                  <a:gd name="connsiteX1" fmla="*/ 2731842 w 4847875"/>
                  <a:gd name="connsiteY1" fmla="*/ 418416 h 3133108"/>
                  <a:gd name="connsiteX2" fmla="*/ 3539061 w 4847875"/>
                  <a:gd name="connsiteY2" fmla="*/ 396134 h 3133108"/>
                  <a:gd name="connsiteX3" fmla="*/ 3869401 w 4847875"/>
                  <a:gd name="connsiteY3" fmla="*/ 973005 h 3133108"/>
                  <a:gd name="connsiteX4" fmla="*/ 4845740 w 4847875"/>
                  <a:gd name="connsiteY4" fmla="*/ 1975126 h 3133108"/>
                  <a:gd name="connsiteX5" fmla="*/ 3834834 w 4847875"/>
                  <a:gd name="connsiteY5" fmla="*/ 3132830 h 3133108"/>
                  <a:gd name="connsiteX6" fmla="*/ 1035540 w 4847875"/>
                  <a:gd name="connsiteY6" fmla="*/ 3132830 h 3133108"/>
                  <a:gd name="connsiteX7" fmla="*/ 752 w 4847875"/>
                  <a:gd name="connsiteY7" fmla="*/ 2200829 h 3133108"/>
                  <a:gd name="connsiteX8" fmla="*/ 852296 w 4847875"/>
                  <a:gd name="connsiteY8" fmla="*/ 1392604 h 3133108"/>
                  <a:gd name="connsiteX9" fmla="*/ 1899907 w 4847875"/>
                  <a:gd name="connsiteY9" fmla="*/ 0 h 3133108"/>
                  <a:gd name="connsiteX0" fmla="*/ 1899832 w 4847800"/>
                  <a:gd name="connsiteY0" fmla="*/ 0 h 3140212"/>
                  <a:gd name="connsiteX1" fmla="*/ 2731767 w 4847800"/>
                  <a:gd name="connsiteY1" fmla="*/ 418416 h 3140212"/>
                  <a:gd name="connsiteX2" fmla="*/ 3538986 w 4847800"/>
                  <a:gd name="connsiteY2" fmla="*/ 396134 h 3140212"/>
                  <a:gd name="connsiteX3" fmla="*/ 3869326 w 4847800"/>
                  <a:gd name="connsiteY3" fmla="*/ 973005 h 3140212"/>
                  <a:gd name="connsiteX4" fmla="*/ 4845665 w 4847800"/>
                  <a:gd name="connsiteY4" fmla="*/ 1975126 h 3140212"/>
                  <a:gd name="connsiteX5" fmla="*/ 3834759 w 4847800"/>
                  <a:gd name="connsiteY5" fmla="*/ 3132830 h 3140212"/>
                  <a:gd name="connsiteX6" fmla="*/ 1035465 w 4847800"/>
                  <a:gd name="connsiteY6" fmla="*/ 3132830 h 3140212"/>
                  <a:gd name="connsiteX7" fmla="*/ 677 w 4847800"/>
                  <a:gd name="connsiteY7" fmla="*/ 2200829 h 3140212"/>
                  <a:gd name="connsiteX8" fmla="*/ 852221 w 4847800"/>
                  <a:gd name="connsiteY8" fmla="*/ 1392604 h 3140212"/>
                  <a:gd name="connsiteX9" fmla="*/ 1899832 w 4847800"/>
                  <a:gd name="connsiteY9" fmla="*/ 0 h 3140212"/>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1448"/>
                  <a:gd name="connsiteY0" fmla="*/ 0 h 3141003"/>
                  <a:gd name="connsiteX1" fmla="*/ 2717121 w 4831448"/>
                  <a:gd name="connsiteY1" fmla="*/ 418416 h 3141003"/>
                  <a:gd name="connsiteX2" fmla="*/ 3516999 w 4831448"/>
                  <a:gd name="connsiteY2" fmla="*/ 410815 h 3141003"/>
                  <a:gd name="connsiteX3" fmla="*/ 3854680 w 4831448"/>
                  <a:gd name="connsiteY3" fmla="*/ 973005 h 3141003"/>
                  <a:gd name="connsiteX4" fmla="*/ 4831019 w 4831448"/>
                  <a:gd name="connsiteY4" fmla="*/ 2070554 h 3141003"/>
                  <a:gd name="connsiteX5" fmla="*/ 3820113 w 4831448"/>
                  <a:gd name="connsiteY5" fmla="*/ 3132830 h 3141003"/>
                  <a:gd name="connsiteX6" fmla="*/ 1020819 w 4831448"/>
                  <a:gd name="connsiteY6" fmla="*/ 3132830 h 3141003"/>
                  <a:gd name="connsiteX7" fmla="*/ 713 w 4831448"/>
                  <a:gd name="connsiteY7" fmla="*/ 2208170 h 3141003"/>
                  <a:gd name="connsiteX8" fmla="*/ 837575 w 4831448"/>
                  <a:gd name="connsiteY8" fmla="*/ 1392604 h 3141003"/>
                  <a:gd name="connsiteX9" fmla="*/ 1885186 w 4831448"/>
                  <a:gd name="connsiteY9" fmla="*/ 0 h 3141003"/>
                  <a:gd name="connsiteX0" fmla="*/ 1885186 w 4831521"/>
                  <a:gd name="connsiteY0" fmla="*/ 0 h 3141003"/>
                  <a:gd name="connsiteX1" fmla="*/ 2717121 w 4831521"/>
                  <a:gd name="connsiteY1" fmla="*/ 418416 h 3141003"/>
                  <a:gd name="connsiteX2" fmla="*/ 3516999 w 4831521"/>
                  <a:gd name="connsiteY2" fmla="*/ 410815 h 3141003"/>
                  <a:gd name="connsiteX3" fmla="*/ 3854680 w 4831521"/>
                  <a:gd name="connsiteY3" fmla="*/ 973005 h 3141003"/>
                  <a:gd name="connsiteX4" fmla="*/ 4831019 w 4831521"/>
                  <a:gd name="connsiteY4" fmla="*/ 2070554 h 3141003"/>
                  <a:gd name="connsiteX5" fmla="*/ 3820113 w 4831521"/>
                  <a:gd name="connsiteY5" fmla="*/ 3132830 h 3141003"/>
                  <a:gd name="connsiteX6" fmla="*/ 1020819 w 4831521"/>
                  <a:gd name="connsiteY6" fmla="*/ 3132830 h 3141003"/>
                  <a:gd name="connsiteX7" fmla="*/ 713 w 4831521"/>
                  <a:gd name="connsiteY7" fmla="*/ 2208170 h 3141003"/>
                  <a:gd name="connsiteX8" fmla="*/ 837575 w 4831521"/>
                  <a:gd name="connsiteY8" fmla="*/ 1392604 h 3141003"/>
                  <a:gd name="connsiteX9" fmla="*/ 1885186 w 4831521"/>
                  <a:gd name="connsiteY9" fmla="*/ 0 h 31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521" h="3141003">
                    <a:moveTo>
                      <a:pt x="1885186" y="0"/>
                    </a:moveTo>
                    <a:cubicBezTo>
                      <a:pt x="2507520" y="14681"/>
                      <a:pt x="2579286" y="315648"/>
                      <a:pt x="2717121" y="418416"/>
                    </a:cubicBezTo>
                    <a:cubicBezTo>
                      <a:pt x="3147693" y="227473"/>
                      <a:pt x="3365380" y="322814"/>
                      <a:pt x="3516999" y="410815"/>
                    </a:cubicBezTo>
                    <a:cubicBezTo>
                      <a:pt x="3771484" y="583531"/>
                      <a:pt x="3813082" y="829653"/>
                      <a:pt x="3854680" y="973005"/>
                    </a:cubicBezTo>
                    <a:cubicBezTo>
                      <a:pt x="4674414" y="1135764"/>
                      <a:pt x="4840807" y="1849071"/>
                      <a:pt x="4831019" y="2070554"/>
                    </a:cubicBezTo>
                    <a:cubicBezTo>
                      <a:pt x="4853753" y="2999662"/>
                      <a:pt x="4098355" y="3121303"/>
                      <a:pt x="3820113" y="3132830"/>
                    </a:cubicBezTo>
                    <a:cubicBezTo>
                      <a:pt x="2734839" y="3121466"/>
                      <a:pt x="2901294" y="3132830"/>
                      <a:pt x="1020819" y="3132830"/>
                    </a:cubicBezTo>
                    <a:cubicBezTo>
                      <a:pt x="233764" y="3222186"/>
                      <a:pt x="-15238" y="2556933"/>
                      <a:pt x="713" y="2208170"/>
                    </a:cubicBezTo>
                    <a:cubicBezTo>
                      <a:pt x="42312" y="1439598"/>
                      <a:pt x="678522" y="1412430"/>
                      <a:pt x="837575" y="1392604"/>
                    </a:cubicBezTo>
                    <a:cubicBezTo>
                      <a:pt x="819734" y="40184"/>
                      <a:pt x="1778232" y="23763"/>
                      <a:pt x="1885186" y="0"/>
                    </a:cubicBezTo>
                    <a:close/>
                  </a:path>
                </a:pathLst>
              </a:custGeom>
              <a:solidFill>
                <a:srgbClr val="FFFFFF"/>
              </a:solidFill>
              <a:ln w="28575" cap="flat" cmpd="sng" algn="ctr">
                <a:solidFill>
                  <a:srgbClr val="FA661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103" name="TextBox 102"/>
              <p:cNvSpPr txBox="1"/>
              <p:nvPr/>
            </p:nvSpPr>
            <p:spPr>
              <a:xfrm>
                <a:off x="5998545" y="3194319"/>
                <a:ext cx="1321086" cy="307777"/>
              </a:xfrm>
              <a:prstGeom prst="rect">
                <a:avLst/>
              </a:prstGeom>
              <a:noFill/>
            </p:spPr>
            <p:txBody>
              <a:bodyPr wrap="square" rtlCol="0">
                <a:spAutoFit/>
              </a:bodyPr>
              <a:lstStyle/>
              <a:p>
                <a:pPr algn="ctr"/>
                <a:r>
                  <a:rPr lang="ja-JP" altLang="en-US" sz="1400" dirty="0" smtClean="0">
                    <a:solidFill>
                      <a:schemeClr val="tx1">
                        <a:lumMod val="50000"/>
                      </a:schemeClr>
                    </a:solidFill>
                    <a:latin typeface="MS PGothic" charset="-128"/>
                    <a:ea typeface="MS PGothic" charset="-128"/>
                    <a:cs typeface="MS PGothic" charset="-128"/>
                  </a:rPr>
                  <a:t>セキュア</a:t>
                </a:r>
                <a:r>
                  <a:rPr lang="en-US" altLang="ja-JP" sz="1400" dirty="0" smtClean="0">
                    <a:solidFill>
                      <a:schemeClr val="tx1">
                        <a:lumMod val="50000"/>
                      </a:schemeClr>
                    </a:solidFill>
                    <a:latin typeface="MS PGothic" charset="-128"/>
                    <a:ea typeface="MS PGothic" charset="-128"/>
                    <a:cs typeface="MS PGothic" charset="-128"/>
                  </a:rPr>
                  <a:t>DNS</a:t>
                </a:r>
                <a:endParaRPr lang="en-US" sz="1600" dirty="0">
                  <a:solidFill>
                    <a:schemeClr val="tx1">
                      <a:lumMod val="50000"/>
                    </a:schemeClr>
                  </a:solidFill>
                  <a:latin typeface="MS PGothic" charset="-128"/>
                  <a:ea typeface="MS PGothic" charset="-128"/>
                  <a:cs typeface="MS PGothic" charset="-128"/>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8794" y="2920605"/>
                <a:ext cx="638236" cy="2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 name="Group 9"/>
            <p:cNvGrpSpPr/>
            <p:nvPr/>
          </p:nvGrpSpPr>
          <p:grpSpPr>
            <a:xfrm>
              <a:off x="1669410" y="2773190"/>
              <a:ext cx="1636245" cy="936000"/>
              <a:chOff x="1669410" y="2773190"/>
              <a:chExt cx="1636245" cy="936000"/>
            </a:xfrm>
          </p:grpSpPr>
          <p:sp>
            <p:nvSpPr>
              <p:cNvPr id="68" name="Snip Diagonal Corner Rectangle 3"/>
              <p:cNvSpPr>
                <a:spLocks noChangeAspect="1"/>
              </p:cNvSpPr>
              <p:nvPr/>
            </p:nvSpPr>
            <p:spPr>
              <a:xfrm>
                <a:off x="1669410" y="2773190"/>
                <a:ext cx="1636245" cy="936000"/>
              </a:xfrm>
              <a:custGeom>
                <a:avLst/>
                <a:gdLst>
                  <a:gd name="connsiteX0" fmla="*/ 548430 w 4830306"/>
                  <a:gd name="connsiteY0" fmla="*/ 0 h 3125490"/>
                  <a:gd name="connsiteX1" fmla="*/ 4309381 w 4830306"/>
                  <a:gd name="connsiteY1" fmla="*/ 0 h 3125490"/>
                  <a:gd name="connsiteX2" fmla="*/ 4830306 w 4830306"/>
                  <a:gd name="connsiteY2" fmla="*/ 520925 h 3125490"/>
                  <a:gd name="connsiteX3" fmla="*/ 4830306 w 4830306"/>
                  <a:gd name="connsiteY3" fmla="*/ 2577060 h 3125490"/>
                  <a:gd name="connsiteX4" fmla="*/ 4281876 w 4830306"/>
                  <a:gd name="connsiteY4" fmla="*/ 3125490 h 3125490"/>
                  <a:gd name="connsiteX5" fmla="*/ 520925 w 4830306"/>
                  <a:gd name="connsiteY5" fmla="*/ 3125490 h 3125490"/>
                  <a:gd name="connsiteX6" fmla="*/ 0 w 4830306"/>
                  <a:gd name="connsiteY6" fmla="*/ 2604565 h 3125490"/>
                  <a:gd name="connsiteX7" fmla="*/ 0 w 4830306"/>
                  <a:gd name="connsiteY7" fmla="*/ 548430 h 3125490"/>
                  <a:gd name="connsiteX8" fmla="*/ 548430 w 4830306"/>
                  <a:gd name="connsiteY8" fmla="*/ 0 h 3125490"/>
                  <a:gd name="connsiteX0" fmla="*/ 548430 w 4830306"/>
                  <a:gd name="connsiteY0" fmla="*/ 0 h 3192335"/>
                  <a:gd name="connsiteX1" fmla="*/ 4309381 w 4830306"/>
                  <a:gd name="connsiteY1" fmla="*/ 0 h 3192335"/>
                  <a:gd name="connsiteX2" fmla="*/ 4830306 w 4830306"/>
                  <a:gd name="connsiteY2" fmla="*/ 520925 h 3192335"/>
                  <a:gd name="connsiteX3" fmla="*/ 4830306 w 4830306"/>
                  <a:gd name="connsiteY3" fmla="*/ 2577060 h 3192335"/>
                  <a:gd name="connsiteX4" fmla="*/ 4281876 w 4830306"/>
                  <a:gd name="connsiteY4" fmla="*/ 3125490 h 3192335"/>
                  <a:gd name="connsiteX5" fmla="*/ 520925 w 4830306"/>
                  <a:gd name="connsiteY5" fmla="*/ 3125490 h 3192335"/>
                  <a:gd name="connsiteX6" fmla="*/ 0 w 4830306"/>
                  <a:gd name="connsiteY6" fmla="*/ 2604565 h 3192335"/>
                  <a:gd name="connsiteX7" fmla="*/ 0 w 4830306"/>
                  <a:gd name="connsiteY7" fmla="*/ 548430 h 3192335"/>
                  <a:gd name="connsiteX8" fmla="*/ 548430 w 4830306"/>
                  <a:gd name="connsiteY8" fmla="*/ 0 h 3192335"/>
                  <a:gd name="connsiteX0" fmla="*/ 576675 w 4858551"/>
                  <a:gd name="connsiteY0" fmla="*/ 0 h 3164267"/>
                  <a:gd name="connsiteX1" fmla="*/ 4337626 w 4858551"/>
                  <a:gd name="connsiteY1" fmla="*/ 0 h 3164267"/>
                  <a:gd name="connsiteX2" fmla="*/ 4858551 w 4858551"/>
                  <a:gd name="connsiteY2" fmla="*/ 520925 h 3164267"/>
                  <a:gd name="connsiteX3" fmla="*/ 4858551 w 4858551"/>
                  <a:gd name="connsiteY3" fmla="*/ 2577060 h 3164267"/>
                  <a:gd name="connsiteX4" fmla="*/ 4310121 w 4858551"/>
                  <a:gd name="connsiteY4" fmla="*/ 3125490 h 3164267"/>
                  <a:gd name="connsiteX5" fmla="*/ 549170 w 4858551"/>
                  <a:gd name="connsiteY5" fmla="*/ 3125490 h 3164267"/>
                  <a:gd name="connsiteX6" fmla="*/ 28245 w 4858551"/>
                  <a:gd name="connsiteY6" fmla="*/ 2604565 h 3164267"/>
                  <a:gd name="connsiteX7" fmla="*/ 28245 w 4858551"/>
                  <a:gd name="connsiteY7" fmla="*/ 548430 h 3164267"/>
                  <a:gd name="connsiteX8" fmla="*/ 576675 w 4858551"/>
                  <a:gd name="connsiteY8" fmla="*/ 0 h 3164267"/>
                  <a:gd name="connsiteX0" fmla="*/ 576675 w 4858551"/>
                  <a:gd name="connsiteY0" fmla="*/ 0 h 3164549"/>
                  <a:gd name="connsiteX1" fmla="*/ 4337626 w 4858551"/>
                  <a:gd name="connsiteY1" fmla="*/ 0 h 3164549"/>
                  <a:gd name="connsiteX2" fmla="*/ 4858551 w 4858551"/>
                  <a:gd name="connsiteY2" fmla="*/ 520925 h 3164549"/>
                  <a:gd name="connsiteX3" fmla="*/ 4858551 w 4858551"/>
                  <a:gd name="connsiteY3" fmla="*/ 2577060 h 3164549"/>
                  <a:gd name="connsiteX4" fmla="*/ 4310121 w 4858551"/>
                  <a:gd name="connsiteY4" fmla="*/ 3125490 h 3164549"/>
                  <a:gd name="connsiteX5" fmla="*/ 549170 w 4858551"/>
                  <a:gd name="connsiteY5" fmla="*/ 3125490 h 3164549"/>
                  <a:gd name="connsiteX6" fmla="*/ 28245 w 4858551"/>
                  <a:gd name="connsiteY6" fmla="*/ 2604565 h 3164549"/>
                  <a:gd name="connsiteX7" fmla="*/ 28245 w 4858551"/>
                  <a:gd name="connsiteY7" fmla="*/ 548430 h 3164549"/>
                  <a:gd name="connsiteX8" fmla="*/ 576675 w 4858551"/>
                  <a:gd name="connsiteY8" fmla="*/ 0 h 3164549"/>
                  <a:gd name="connsiteX0" fmla="*/ 576675 w 4858551"/>
                  <a:gd name="connsiteY0" fmla="*/ 0 h 3166114"/>
                  <a:gd name="connsiteX1" fmla="*/ 4337626 w 4858551"/>
                  <a:gd name="connsiteY1" fmla="*/ 0 h 3166114"/>
                  <a:gd name="connsiteX2" fmla="*/ 4858551 w 4858551"/>
                  <a:gd name="connsiteY2" fmla="*/ 520925 h 3166114"/>
                  <a:gd name="connsiteX3" fmla="*/ 4858551 w 4858551"/>
                  <a:gd name="connsiteY3" fmla="*/ 2577060 h 3166114"/>
                  <a:gd name="connsiteX4" fmla="*/ 4310121 w 4858551"/>
                  <a:gd name="connsiteY4" fmla="*/ 3125490 h 3166114"/>
                  <a:gd name="connsiteX5" fmla="*/ 549170 w 4858551"/>
                  <a:gd name="connsiteY5" fmla="*/ 3125490 h 3166114"/>
                  <a:gd name="connsiteX6" fmla="*/ 28245 w 4858551"/>
                  <a:gd name="connsiteY6" fmla="*/ 2604565 h 3166114"/>
                  <a:gd name="connsiteX7" fmla="*/ 28245 w 4858551"/>
                  <a:gd name="connsiteY7" fmla="*/ 548430 h 3166114"/>
                  <a:gd name="connsiteX8" fmla="*/ 576675 w 4858551"/>
                  <a:gd name="connsiteY8" fmla="*/ 0 h 3166114"/>
                  <a:gd name="connsiteX0" fmla="*/ 548430 w 4830306"/>
                  <a:gd name="connsiteY0" fmla="*/ 0 h 3166114"/>
                  <a:gd name="connsiteX1" fmla="*/ 4309381 w 4830306"/>
                  <a:gd name="connsiteY1" fmla="*/ 0 h 3166114"/>
                  <a:gd name="connsiteX2" fmla="*/ 4830306 w 4830306"/>
                  <a:gd name="connsiteY2" fmla="*/ 520925 h 3166114"/>
                  <a:gd name="connsiteX3" fmla="*/ 4830306 w 4830306"/>
                  <a:gd name="connsiteY3" fmla="*/ 2577060 h 3166114"/>
                  <a:gd name="connsiteX4" fmla="*/ 4281876 w 4830306"/>
                  <a:gd name="connsiteY4" fmla="*/ 3125490 h 3166114"/>
                  <a:gd name="connsiteX5" fmla="*/ 520925 w 4830306"/>
                  <a:gd name="connsiteY5" fmla="*/ 3125490 h 3166114"/>
                  <a:gd name="connsiteX6" fmla="*/ 0 w 4830306"/>
                  <a:gd name="connsiteY6" fmla="*/ 2604565 h 3166114"/>
                  <a:gd name="connsiteX7" fmla="*/ 0 w 4830306"/>
                  <a:gd name="connsiteY7" fmla="*/ 548430 h 3166114"/>
                  <a:gd name="connsiteX8" fmla="*/ 548430 w 4830306"/>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535607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851544 w 4844988"/>
                  <a:gd name="connsiteY7" fmla="*/ 1385264 h 3166114"/>
                  <a:gd name="connsiteX8" fmla="*/ 563112 w 4844988"/>
                  <a:gd name="connsiteY8" fmla="*/ 0 h 3166114"/>
                  <a:gd name="connsiteX0" fmla="*/ 1899155 w 4844988"/>
                  <a:gd name="connsiteY0" fmla="*/ 0 h 3173454"/>
                  <a:gd name="connsiteX1" fmla="*/ 4324063 w 4844988"/>
                  <a:gd name="connsiteY1" fmla="*/ 7340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015467 w 4844988"/>
                  <a:gd name="connsiteY3" fmla="*/ 118588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3834082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32937"/>
                  <a:gd name="connsiteX1" fmla="*/ 2731090 w 4844988"/>
                  <a:gd name="connsiteY1" fmla="*/ 418416 h 3132937"/>
                  <a:gd name="connsiteX2" fmla="*/ 3538309 w 4844988"/>
                  <a:gd name="connsiteY2" fmla="*/ 396134 h 3132937"/>
                  <a:gd name="connsiteX3" fmla="*/ 3861308 w 4844988"/>
                  <a:gd name="connsiteY3" fmla="*/ 958323 h 3132937"/>
                  <a:gd name="connsiteX4" fmla="*/ 4844988 w 4844988"/>
                  <a:gd name="connsiteY4" fmla="*/ 1975126 h 3132937"/>
                  <a:gd name="connsiteX5" fmla="*/ 3834082 w 4844988"/>
                  <a:gd name="connsiteY5" fmla="*/ 3132830 h 3132937"/>
                  <a:gd name="connsiteX6" fmla="*/ 1034788 w 4844988"/>
                  <a:gd name="connsiteY6" fmla="*/ 3132830 h 3132937"/>
                  <a:gd name="connsiteX7" fmla="*/ 0 w 4844988"/>
                  <a:gd name="connsiteY7" fmla="*/ 2200829 h 3132937"/>
                  <a:gd name="connsiteX8" fmla="*/ 851544 w 4844988"/>
                  <a:gd name="connsiteY8" fmla="*/ 1392604 h 3132937"/>
                  <a:gd name="connsiteX9" fmla="*/ 1899155 w 4844988"/>
                  <a:gd name="connsiteY9" fmla="*/ 0 h 3132937"/>
                  <a:gd name="connsiteX0" fmla="*/ 1899155 w 4844988"/>
                  <a:gd name="connsiteY0" fmla="*/ 0 h 3133189"/>
                  <a:gd name="connsiteX1" fmla="*/ 2731090 w 4844988"/>
                  <a:gd name="connsiteY1" fmla="*/ 418416 h 3133189"/>
                  <a:gd name="connsiteX2" fmla="*/ 3538309 w 4844988"/>
                  <a:gd name="connsiteY2" fmla="*/ 396134 h 3133189"/>
                  <a:gd name="connsiteX3" fmla="*/ 3861308 w 4844988"/>
                  <a:gd name="connsiteY3" fmla="*/ 958323 h 3133189"/>
                  <a:gd name="connsiteX4" fmla="*/ 4844988 w 4844988"/>
                  <a:gd name="connsiteY4" fmla="*/ 1975126 h 3133189"/>
                  <a:gd name="connsiteX5" fmla="*/ 3834082 w 4844988"/>
                  <a:gd name="connsiteY5" fmla="*/ 3132830 h 3133189"/>
                  <a:gd name="connsiteX6" fmla="*/ 1034788 w 4844988"/>
                  <a:gd name="connsiteY6" fmla="*/ 3132830 h 3133189"/>
                  <a:gd name="connsiteX7" fmla="*/ 0 w 4844988"/>
                  <a:gd name="connsiteY7" fmla="*/ 2200829 h 3133189"/>
                  <a:gd name="connsiteX8" fmla="*/ 851544 w 4844988"/>
                  <a:gd name="connsiteY8" fmla="*/ 1392604 h 3133189"/>
                  <a:gd name="connsiteX9" fmla="*/ 1899155 w 4844988"/>
                  <a:gd name="connsiteY9" fmla="*/ 0 h 3133189"/>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5058"/>
                  <a:gd name="connsiteY0" fmla="*/ 0 h 3133266"/>
                  <a:gd name="connsiteX1" fmla="*/ 2731090 w 4845058"/>
                  <a:gd name="connsiteY1" fmla="*/ 418416 h 3133266"/>
                  <a:gd name="connsiteX2" fmla="*/ 3538309 w 4845058"/>
                  <a:gd name="connsiteY2" fmla="*/ 396134 h 3133266"/>
                  <a:gd name="connsiteX3" fmla="*/ 3861308 w 4845058"/>
                  <a:gd name="connsiteY3" fmla="*/ 958323 h 3133266"/>
                  <a:gd name="connsiteX4" fmla="*/ 4844988 w 4845058"/>
                  <a:gd name="connsiteY4" fmla="*/ 1975126 h 3133266"/>
                  <a:gd name="connsiteX5" fmla="*/ 3834082 w 4845058"/>
                  <a:gd name="connsiteY5" fmla="*/ 3132830 h 3133266"/>
                  <a:gd name="connsiteX6" fmla="*/ 1034788 w 4845058"/>
                  <a:gd name="connsiteY6" fmla="*/ 3132830 h 3133266"/>
                  <a:gd name="connsiteX7" fmla="*/ 0 w 4845058"/>
                  <a:gd name="connsiteY7" fmla="*/ 2200829 h 3133266"/>
                  <a:gd name="connsiteX8" fmla="*/ 851544 w 4845058"/>
                  <a:gd name="connsiteY8" fmla="*/ 1392604 h 3133266"/>
                  <a:gd name="connsiteX9" fmla="*/ 1899155 w 4845058"/>
                  <a:gd name="connsiteY9" fmla="*/ 0 h 3133266"/>
                  <a:gd name="connsiteX0" fmla="*/ 1899155 w 4845043"/>
                  <a:gd name="connsiteY0" fmla="*/ 0 h 3133266"/>
                  <a:gd name="connsiteX1" fmla="*/ 2731090 w 4845043"/>
                  <a:gd name="connsiteY1" fmla="*/ 418416 h 3133266"/>
                  <a:gd name="connsiteX2" fmla="*/ 3538309 w 4845043"/>
                  <a:gd name="connsiteY2" fmla="*/ 396134 h 3133266"/>
                  <a:gd name="connsiteX3" fmla="*/ 3861308 w 4845043"/>
                  <a:gd name="connsiteY3" fmla="*/ 958323 h 3133266"/>
                  <a:gd name="connsiteX4" fmla="*/ 4844988 w 4845043"/>
                  <a:gd name="connsiteY4" fmla="*/ 1975126 h 3133266"/>
                  <a:gd name="connsiteX5" fmla="*/ 3834082 w 4845043"/>
                  <a:gd name="connsiteY5" fmla="*/ 3132830 h 3133266"/>
                  <a:gd name="connsiteX6" fmla="*/ 1034788 w 4845043"/>
                  <a:gd name="connsiteY6" fmla="*/ 3132830 h 3133266"/>
                  <a:gd name="connsiteX7" fmla="*/ 0 w 4845043"/>
                  <a:gd name="connsiteY7" fmla="*/ 2200829 h 3133266"/>
                  <a:gd name="connsiteX8" fmla="*/ 851544 w 4845043"/>
                  <a:gd name="connsiteY8" fmla="*/ 1392604 h 3133266"/>
                  <a:gd name="connsiteX9" fmla="*/ 1899155 w 484504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1308 w 4847123"/>
                  <a:gd name="connsiteY3" fmla="*/ 958323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907 w 4847875"/>
                  <a:gd name="connsiteY0" fmla="*/ 0 h 3133108"/>
                  <a:gd name="connsiteX1" fmla="*/ 2731842 w 4847875"/>
                  <a:gd name="connsiteY1" fmla="*/ 418416 h 3133108"/>
                  <a:gd name="connsiteX2" fmla="*/ 3539061 w 4847875"/>
                  <a:gd name="connsiteY2" fmla="*/ 396134 h 3133108"/>
                  <a:gd name="connsiteX3" fmla="*/ 3869401 w 4847875"/>
                  <a:gd name="connsiteY3" fmla="*/ 973005 h 3133108"/>
                  <a:gd name="connsiteX4" fmla="*/ 4845740 w 4847875"/>
                  <a:gd name="connsiteY4" fmla="*/ 1975126 h 3133108"/>
                  <a:gd name="connsiteX5" fmla="*/ 3834834 w 4847875"/>
                  <a:gd name="connsiteY5" fmla="*/ 3132830 h 3133108"/>
                  <a:gd name="connsiteX6" fmla="*/ 1035540 w 4847875"/>
                  <a:gd name="connsiteY6" fmla="*/ 3132830 h 3133108"/>
                  <a:gd name="connsiteX7" fmla="*/ 752 w 4847875"/>
                  <a:gd name="connsiteY7" fmla="*/ 2200829 h 3133108"/>
                  <a:gd name="connsiteX8" fmla="*/ 852296 w 4847875"/>
                  <a:gd name="connsiteY8" fmla="*/ 1392604 h 3133108"/>
                  <a:gd name="connsiteX9" fmla="*/ 1899907 w 4847875"/>
                  <a:gd name="connsiteY9" fmla="*/ 0 h 3133108"/>
                  <a:gd name="connsiteX0" fmla="*/ 1899832 w 4847800"/>
                  <a:gd name="connsiteY0" fmla="*/ 0 h 3140212"/>
                  <a:gd name="connsiteX1" fmla="*/ 2731767 w 4847800"/>
                  <a:gd name="connsiteY1" fmla="*/ 418416 h 3140212"/>
                  <a:gd name="connsiteX2" fmla="*/ 3538986 w 4847800"/>
                  <a:gd name="connsiteY2" fmla="*/ 396134 h 3140212"/>
                  <a:gd name="connsiteX3" fmla="*/ 3869326 w 4847800"/>
                  <a:gd name="connsiteY3" fmla="*/ 973005 h 3140212"/>
                  <a:gd name="connsiteX4" fmla="*/ 4845665 w 4847800"/>
                  <a:gd name="connsiteY4" fmla="*/ 1975126 h 3140212"/>
                  <a:gd name="connsiteX5" fmla="*/ 3834759 w 4847800"/>
                  <a:gd name="connsiteY5" fmla="*/ 3132830 h 3140212"/>
                  <a:gd name="connsiteX6" fmla="*/ 1035465 w 4847800"/>
                  <a:gd name="connsiteY6" fmla="*/ 3132830 h 3140212"/>
                  <a:gd name="connsiteX7" fmla="*/ 677 w 4847800"/>
                  <a:gd name="connsiteY7" fmla="*/ 2200829 h 3140212"/>
                  <a:gd name="connsiteX8" fmla="*/ 852221 w 4847800"/>
                  <a:gd name="connsiteY8" fmla="*/ 1392604 h 3140212"/>
                  <a:gd name="connsiteX9" fmla="*/ 1899832 w 4847800"/>
                  <a:gd name="connsiteY9" fmla="*/ 0 h 3140212"/>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1448"/>
                  <a:gd name="connsiteY0" fmla="*/ 0 h 3141003"/>
                  <a:gd name="connsiteX1" fmla="*/ 2717121 w 4831448"/>
                  <a:gd name="connsiteY1" fmla="*/ 418416 h 3141003"/>
                  <a:gd name="connsiteX2" fmla="*/ 3516999 w 4831448"/>
                  <a:gd name="connsiteY2" fmla="*/ 410815 h 3141003"/>
                  <a:gd name="connsiteX3" fmla="*/ 3854680 w 4831448"/>
                  <a:gd name="connsiteY3" fmla="*/ 973005 h 3141003"/>
                  <a:gd name="connsiteX4" fmla="*/ 4831019 w 4831448"/>
                  <a:gd name="connsiteY4" fmla="*/ 2070554 h 3141003"/>
                  <a:gd name="connsiteX5" fmla="*/ 3820113 w 4831448"/>
                  <a:gd name="connsiteY5" fmla="*/ 3132830 h 3141003"/>
                  <a:gd name="connsiteX6" fmla="*/ 1020819 w 4831448"/>
                  <a:gd name="connsiteY6" fmla="*/ 3132830 h 3141003"/>
                  <a:gd name="connsiteX7" fmla="*/ 713 w 4831448"/>
                  <a:gd name="connsiteY7" fmla="*/ 2208170 h 3141003"/>
                  <a:gd name="connsiteX8" fmla="*/ 837575 w 4831448"/>
                  <a:gd name="connsiteY8" fmla="*/ 1392604 h 3141003"/>
                  <a:gd name="connsiteX9" fmla="*/ 1885186 w 4831448"/>
                  <a:gd name="connsiteY9" fmla="*/ 0 h 3141003"/>
                  <a:gd name="connsiteX0" fmla="*/ 1885186 w 4831521"/>
                  <a:gd name="connsiteY0" fmla="*/ 0 h 3141003"/>
                  <a:gd name="connsiteX1" fmla="*/ 2717121 w 4831521"/>
                  <a:gd name="connsiteY1" fmla="*/ 418416 h 3141003"/>
                  <a:gd name="connsiteX2" fmla="*/ 3516999 w 4831521"/>
                  <a:gd name="connsiteY2" fmla="*/ 410815 h 3141003"/>
                  <a:gd name="connsiteX3" fmla="*/ 3854680 w 4831521"/>
                  <a:gd name="connsiteY3" fmla="*/ 973005 h 3141003"/>
                  <a:gd name="connsiteX4" fmla="*/ 4831019 w 4831521"/>
                  <a:gd name="connsiteY4" fmla="*/ 2070554 h 3141003"/>
                  <a:gd name="connsiteX5" fmla="*/ 3820113 w 4831521"/>
                  <a:gd name="connsiteY5" fmla="*/ 3132830 h 3141003"/>
                  <a:gd name="connsiteX6" fmla="*/ 1020819 w 4831521"/>
                  <a:gd name="connsiteY6" fmla="*/ 3132830 h 3141003"/>
                  <a:gd name="connsiteX7" fmla="*/ 713 w 4831521"/>
                  <a:gd name="connsiteY7" fmla="*/ 2208170 h 3141003"/>
                  <a:gd name="connsiteX8" fmla="*/ 837575 w 4831521"/>
                  <a:gd name="connsiteY8" fmla="*/ 1392604 h 3141003"/>
                  <a:gd name="connsiteX9" fmla="*/ 1885186 w 4831521"/>
                  <a:gd name="connsiteY9" fmla="*/ 0 h 31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521" h="3141003">
                    <a:moveTo>
                      <a:pt x="1885186" y="0"/>
                    </a:moveTo>
                    <a:cubicBezTo>
                      <a:pt x="2507520" y="14681"/>
                      <a:pt x="2579286" y="315648"/>
                      <a:pt x="2717121" y="418416"/>
                    </a:cubicBezTo>
                    <a:cubicBezTo>
                      <a:pt x="3147693" y="227473"/>
                      <a:pt x="3365380" y="322814"/>
                      <a:pt x="3516999" y="410815"/>
                    </a:cubicBezTo>
                    <a:cubicBezTo>
                      <a:pt x="3771484" y="583531"/>
                      <a:pt x="3813082" y="829653"/>
                      <a:pt x="3854680" y="973005"/>
                    </a:cubicBezTo>
                    <a:cubicBezTo>
                      <a:pt x="4674414" y="1135764"/>
                      <a:pt x="4840807" y="1849071"/>
                      <a:pt x="4831019" y="2070554"/>
                    </a:cubicBezTo>
                    <a:cubicBezTo>
                      <a:pt x="4853753" y="2999662"/>
                      <a:pt x="4098355" y="3121303"/>
                      <a:pt x="3820113" y="3132830"/>
                    </a:cubicBezTo>
                    <a:cubicBezTo>
                      <a:pt x="2734839" y="3121466"/>
                      <a:pt x="2901294" y="3132830"/>
                      <a:pt x="1020819" y="3132830"/>
                    </a:cubicBezTo>
                    <a:cubicBezTo>
                      <a:pt x="233764" y="3222186"/>
                      <a:pt x="-15238" y="2556933"/>
                      <a:pt x="713" y="2208170"/>
                    </a:cubicBezTo>
                    <a:cubicBezTo>
                      <a:pt x="42312" y="1439598"/>
                      <a:pt x="678522" y="1412430"/>
                      <a:pt x="837575" y="1392604"/>
                    </a:cubicBezTo>
                    <a:cubicBezTo>
                      <a:pt x="819734" y="40184"/>
                      <a:pt x="1778232" y="23763"/>
                      <a:pt x="1885186" y="0"/>
                    </a:cubicBezTo>
                    <a:close/>
                  </a:path>
                </a:pathLst>
              </a:custGeom>
              <a:solidFill>
                <a:srgbClr val="FFFFFF"/>
              </a:solidFill>
              <a:ln w="28575" cap="flat" cmpd="sng" algn="ctr">
                <a:solidFill>
                  <a:schemeClr val="accent5"/>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11827" y="2908344"/>
                <a:ext cx="377495" cy="377495"/>
              </a:xfrm>
              <a:prstGeom prst="rect">
                <a:avLst/>
              </a:prstGeom>
            </p:spPr>
          </p:pic>
          <p:sp>
            <p:nvSpPr>
              <p:cNvPr id="71" name="TextBox 70"/>
              <p:cNvSpPr txBox="1"/>
              <p:nvPr/>
            </p:nvSpPr>
            <p:spPr>
              <a:xfrm>
                <a:off x="1679836" y="3296375"/>
                <a:ext cx="1623199" cy="307777"/>
              </a:xfrm>
              <a:prstGeom prst="rect">
                <a:avLst/>
              </a:prstGeom>
              <a:noFill/>
            </p:spPr>
            <p:txBody>
              <a:bodyPr wrap="square" rtlCol="0">
                <a:spAutoFit/>
              </a:bodyPr>
              <a:lstStyle/>
              <a:p>
                <a:pPr algn="ctr"/>
                <a:r>
                  <a:rPr lang="ja-JP" altLang="en-US" sz="1400" smtClean="0">
                    <a:solidFill>
                      <a:schemeClr val="tx1">
                        <a:lumMod val="50000"/>
                      </a:schemeClr>
                    </a:solidFill>
                    <a:latin typeface="MS PGothic" charset="-128"/>
                    <a:ea typeface="MS PGothic" charset="-128"/>
                    <a:cs typeface="MS PGothic" charset="-128"/>
                  </a:rPr>
                  <a:t>マルウェア解析</a:t>
                </a:r>
                <a:endParaRPr lang="en-US" sz="1600" dirty="0">
                  <a:solidFill>
                    <a:schemeClr val="tx1">
                      <a:lumMod val="50000"/>
                    </a:schemeClr>
                  </a:solidFill>
                  <a:latin typeface="MS PGothic" charset="-128"/>
                  <a:ea typeface="MS PGothic" charset="-128"/>
                  <a:cs typeface="MS PGothic" charset="-128"/>
                </a:endParaRPr>
              </a:p>
            </p:txBody>
          </p:sp>
        </p:grpSp>
        <p:grpSp>
          <p:nvGrpSpPr>
            <p:cNvPr id="11" name="Group 10"/>
            <p:cNvGrpSpPr/>
            <p:nvPr/>
          </p:nvGrpSpPr>
          <p:grpSpPr>
            <a:xfrm>
              <a:off x="1251358" y="3856746"/>
              <a:ext cx="1652530" cy="936000"/>
              <a:chOff x="1251358" y="3856746"/>
              <a:chExt cx="1652530" cy="936000"/>
            </a:xfrm>
          </p:grpSpPr>
          <p:sp>
            <p:nvSpPr>
              <p:cNvPr id="65" name="Snip Diagonal Corner Rectangle 3"/>
              <p:cNvSpPr>
                <a:spLocks noChangeAspect="1"/>
              </p:cNvSpPr>
              <p:nvPr/>
            </p:nvSpPr>
            <p:spPr>
              <a:xfrm>
                <a:off x="1251358" y="3856746"/>
                <a:ext cx="1636245" cy="936000"/>
              </a:xfrm>
              <a:custGeom>
                <a:avLst/>
                <a:gdLst>
                  <a:gd name="connsiteX0" fmla="*/ 548430 w 4830306"/>
                  <a:gd name="connsiteY0" fmla="*/ 0 h 3125490"/>
                  <a:gd name="connsiteX1" fmla="*/ 4309381 w 4830306"/>
                  <a:gd name="connsiteY1" fmla="*/ 0 h 3125490"/>
                  <a:gd name="connsiteX2" fmla="*/ 4830306 w 4830306"/>
                  <a:gd name="connsiteY2" fmla="*/ 520925 h 3125490"/>
                  <a:gd name="connsiteX3" fmla="*/ 4830306 w 4830306"/>
                  <a:gd name="connsiteY3" fmla="*/ 2577060 h 3125490"/>
                  <a:gd name="connsiteX4" fmla="*/ 4281876 w 4830306"/>
                  <a:gd name="connsiteY4" fmla="*/ 3125490 h 3125490"/>
                  <a:gd name="connsiteX5" fmla="*/ 520925 w 4830306"/>
                  <a:gd name="connsiteY5" fmla="*/ 3125490 h 3125490"/>
                  <a:gd name="connsiteX6" fmla="*/ 0 w 4830306"/>
                  <a:gd name="connsiteY6" fmla="*/ 2604565 h 3125490"/>
                  <a:gd name="connsiteX7" fmla="*/ 0 w 4830306"/>
                  <a:gd name="connsiteY7" fmla="*/ 548430 h 3125490"/>
                  <a:gd name="connsiteX8" fmla="*/ 548430 w 4830306"/>
                  <a:gd name="connsiteY8" fmla="*/ 0 h 3125490"/>
                  <a:gd name="connsiteX0" fmla="*/ 548430 w 4830306"/>
                  <a:gd name="connsiteY0" fmla="*/ 0 h 3192335"/>
                  <a:gd name="connsiteX1" fmla="*/ 4309381 w 4830306"/>
                  <a:gd name="connsiteY1" fmla="*/ 0 h 3192335"/>
                  <a:gd name="connsiteX2" fmla="*/ 4830306 w 4830306"/>
                  <a:gd name="connsiteY2" fmla="*/ 520925 h 3192335"/>
                  <a:gd name="connsiteX3" fmla="*/ 4830306 w 4830306"/>
                  <a:gd name="connsiteY3" fmla="*/ 2577060 h 3192335"/>
                  <a:gd name="connsiteX4" fmla="*/ 4281876 w 4830306"/>
                  <a:gd name="connsiteY4" fmla="*/ 3125490 h 3192335"/>
                  <a:gd name="connsiteX5" fmla="*/ 520925 w 4830306"/>
                  <a:gd name="connsiteY5" fmla="*/ 3125490 h 3192335"/>
                  <a:gd name="connsiteX6" fmla="*/ 0 w 4830306"/>
                  <a:gd name="connsiteY6" fmla="*/ 2604565 h 3192335"/>
                  <a:gd name="connsiteX7" fmla="*/ 0 w 4830306"/>
                  <a:gd name="connsiteY7" fmla="*/ 548430 h 3192335"/>
                  <a:gd name="connsiteX8" fmla="*/ 548430 w 4830306"/>
                  <a:gd name="connsiteY8" fmla="*/ 0 h 3192335"/>
                  <a:gd name="connsiteX0" fmla="*/ 576675 w 4858551"/>
                  <a:gd name="connsiteY0" fmla="*/ 0 h 3164267"/>
                  <a:gd name="connsiteX1" fmla="*/ 4337626 w 4858551"/>
                  <a:gd name="connsiteY1" fmla="*/ 0 h 3164267"/>
                  <a:gd name="connsiteX2" fmla="*/ 4858551 w 4858551"/>
                  <a:gd name="connsiteY2" fmla="*/ 520925 h 3164267"/>
                  <a:gd name="connsiteX3" fmla="*/ 4858551 w 4858551"/>
                  <a:gd name="connsiteY3" fmla="*/ 2577060 h 3164267"/>
                  <a:gd name="connsiteX4" fmla="*/ 4310121 w 4858551"/>
                  <a:gd name="connsiteY4" fmla="*/ 3125490 h 3164267"/>
                  <a:gd name="connsiteX5" fmla="*/ 549170 w 4858551"/>
                  <a:gd name="connsiteY5" fmla="*/ 3125490 h 3164267"/>
                  <a:gd name="connsiteX6" fmla="*/ 28245 w 4858551"/>
                  <a:gd name="connsiteY6" fmla="*/ 2604565 h 3164267"/>
                  <a:gd name="connsiteX7" fmla="*/ 28245 w 4858551"/>
                  <a:gd name="connsiteY7" fmla="*/ 548430 h 3164267"/>
                  <a:gd name="connsiteX8" fmla="*/ 576675 w 4858551"/>
                  <a:gd name="connsiteY8" fmla="*/ 0 h 3164267"/>
                  <a:gd name="connsiteX0" fmla="*/ 576675 w 4858551"/>
                  <a:gd name="connsiteY0" fmla="*/ 0 h 3164549"/>
                  <a:gd name="connsiteX1" fmla="*/ 4337626 w 4858551"/>
                  <a:gd name="connsiteY1" fmla="*/ 0 h 3164549"/>
                  <a:gd name="connsiteX2" fmla="*/ 4858551 w 4858551"/>
                  <a:gd name="connsiteY2" fmla="*/ 520925 h 3164549"/>
                  <a:gd name="connsiteX3" fmla="*/ 4858551 w 4858551"/>
                  <a:gd name="connsiteY3" fmla="*/ 2577060 h 3164549"/>
                  <a:gd name="connsiteX4" fmla="*/ 4310121 w 4858551"/>
                  <a:gd name="connsiteY4" fmla="*/ 3125490 h 3164549"/>
                  <a:gd name="connsiteX5" fmla="*/ 549170 w 4858551"/>
                  <a:gd name="connsiteY5" fmla="*/ 3125490 h 3164549"/>
                  <a:gd name="connsiteX6" fmla="*/ 28245 w 4858551"/>
                  <a:gd name="connsiteY6" fmla="*/ 2604565 h 3164549"/>
                  <a:gd name="connsiteX7" fmla="*/ 28245 w 4858551"/>
                  <a:gd name="connsiteY7" fmla="*/ 548430 h 3164549"/>
                  <a:gd name="connsiteX8" fmla="*/ 576675 w 4858551"/>
                  <a:gd name="connsiteY8" fmla="*/ 0 h 3164549"/>
                  <a:gd name="connsiteX0" fmla="*/ 576675 w 4858551"/>
                  <a:gd name="connsiteY0" fmla="*/ 0 h 3166114"/>
                  <a:gd name="connsiteX1" fmla="*/ 4337626 w 4858551"/>
                  <a:gd name="connsiteY1" fmla="*/ 0 h 3166114"/>
                  <a:gd name="connsiteX2" fmla="*/ 4858551 w 4858551"/>
                  <a:gd name="connsiteY2" fmla="*/ 520925 h 3166114"/>
                  <a:gd name="connsiteX3" fmla="*/ 4858551 w 4858551"/>
                  <a:gd name="connsiteY3" fmla="*/ 2577060 h 3166114"/>
                  <a:gd name="connsiteX4" fmla="*/ 4310121 w 4858551"/>
                  <a:gd name="connsiteY4" fmla="*/ 3125490 h 3166114"/>
                  <a:gd name="connsiteX5" fmla="*/ 549170 w 4858551"/>
                  <a:gd name="connsiteY5" fmla="*/ 3125490 h 3166114"/>
                  <a:gd name="connsiteX6" fmla="*/ 28245 w 4858551"/>
                  <a:gd name="connsiteY6" fmla="*/ 2604565 h 3166114"/>
                  <a:gd name="connsiteX7" fmla="*/ 28245 w 4858551"/>
                  <a:gd name="connsiteY7" fmla="*/ 548430 h 3166114"/>
                  <a:gd name="connsiteX8" fmla="*/ 576675 w 4858551"/>
                  <a:gd name="connsiteY8" fmla="*/ 0 h 3166114"/>
                  <a:gd name="connsiteX0" fmla="*/ 548430 w 4830306"/>
                  <a:gd name="connsiteY0" fmla="*/ 0 h 3166114"/>
                  <a:gd name="connsiteX1" fmla="*/ 4309381 w 4830306"/>
                  <a:gd name="connsiteY1" fmla="*/ 0 h 3166114"/>
                  <a:gd name="connsiteX2" fmla="*/ 4830306 w 4830306"/>
                  <a:gd name="connsiteY2" fmla="*/ 520925 h 3166114"/>
                  <a:gd name="connsiteX3" fmla="*/ 4830306 w 4830306"/>
                  <a:gd name="connsiteY3" fmla="*/ 2577060 h 3166114"/>
                  <a:gd name="connsiteX4" fmla="*/ 4281876 w 4830306"/>
                  <a:gd name="connsiteY4" fmla="*/ 3125490 h 3166114"/>
                  <a:gd name="connsiteX5" fmla="*/ 520925 w 4830306"/>
                  <a:gd name="connsiteY5" fmla="*/ 3125490 h 3166114"/>
                  <a:gd name="connsiteX6" fmla="*/ 0 w 4830306"/>
                  <a:gd name="connsiteY6" fmla="*/ 2604565 h 3166114"/>
                  <a:gd name="connsiteX7" fmla="*/ 0 w 4830306"/>
                  <a:gd name="connsiteY7" fmla="*/ 548430 h 3166114"/>
                  <a:gd name="connsiteX8" fmla="*/ 548430 w 4830306"/>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535607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851544 w 4844988"/>
                  <a:gd name="connsiteY7" fmla="*/ 1385264 h 3166114"/>
                  <a:gd name="connsiteX8" fmla="*/ 563112 w 4844988"/>
                  <a:gd name="connsiteY8" fmla="*/ 0 h 3166114"/>
                  <a:gd name="connsiteX0" fmla="*/ 1899155 w 4844988"/>
                  <a:gd name="connsiteY0" fmla="*/ 0 h 3173454"/>
                  <a:gd name="connsiteX1" fmla="*/ 4324063 w 4844988"/>
                  <a:gd name="connsiteY1" fmla="*/ 7340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015467 w 4844988"/>
                  <a:gd name="connsiteY3" fmla="*/ 118588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3834082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32937"/>
                  <a:gd name="connsiteX1" fmla="*/ 2731090 w 4844988"/>
                  <a:gd name="connsiteY1" fmla="*/ 418416 h 3132937"/>
                  <a:gd name="connsiteX2" fmla="*/ 3538309 w 4844988"/>
                  <a:gd name="connsiteY2" fmla="*/ 396134 h 3132937"/>
                  <a:gd name="connsiteX3" fmla="*/ 3861308 w 4844988"/>
                  <a:gd name="connsiteY3" fmla="*/ 958323 h 3132937"/>
                  <a:gd name="connsiteX4" fmla="*/ 4844988 w 4844988"/>
                  <a:gd name="connsiteY4" fmla="*/ 1975126 h 3132937"/>
                  <a:gd name="connsiteX5" fmla="*/ 3834082 w 4844988"/>
                  <a:gd name="connsiteY5" fmla="*/ 3132830 h 3132937"/>
                  <a:gd name="connsiteX6" fmla="*/ 1034788 w 4844988"/>
                  <a:gd name="connsiteY6" fmla="*/ 3132830 h 3132937"/>
                  <a:gd name="connsiteX7" fmla="*/ 0 w 4844988"/>
                  <a:gd name="connsiteY7" fmla="*/ 2200829 h 3132937"/>
                  <a:gd name="connsiteX8" fmla="*/ 851544 w 4844988"/>
                  <a:gd name="connsiteY8" fmla="*/ 1392604 h 3132937"/>
                  <a:gd name="connsiteX9" fmla="*/ 1899155 w 4844988"/>
                  <a:gd name="connsiteY9" fmla="*/ 0 h 3132937"/>
                  <a:gd name="connsiteX0" fmla="*/ 1899155 w 4844988"/>
                  <a:gd name="connsiteY0" fmla="*/ 0 h 3133189"/>
                  <a:gd name="connsiteX1" fmla="*/ 2731090 w 4844988"/>
                  <a:gd name="connsiteY1" fmla="*/ 418416 h 3133189"/>
                  <a:gd name="connsiteX2" fmla="*/ 3538309 w 4844988"/>
                  <a:gd name="connsiteY2" fmla="*/ 396134 h 3133189"/>
                  <a:gd name="connsiteX3" fmla="*/ 3861308 w 4844988"/>
                  <a:gd name="connsiteY3" fmla="*/ 958323 h 3133189"/>
                  <a:gd name="connsiteX4" fmla="*/ 4844988 w 4844988"/>
                  <a:gd name="connsiteY4" fmla="*/ 1975126 h 3133189"/>
                  <a:gd name="connsiteX5" fmla="*/ 3834082 w 4844988"/>
                  <a:gd name="connsiteY5" fmla="*/ 3132830 h 3133189"/>
                  <a:gd name="connsiteX6" fmla="*/ 1034788 w 4844988"/>
                  <a:gd name="connsiteY6" fmla="*/ 3132830 h 3133189"/>
                  <a:gd name="connsiteX7" fmla="*/ 0 w 4844988"/>
                  <a:gd name="connsiteY7" fmla="*/ 2200829 h 3133189"/>
                  <a:gd name="connsiteX8" fmla="*/ 851544 w 4844988"/>
                  <a:gd name="connsiteY8" fmla="*/ 1392604 h 3133189"/>
                  <a:gd name="connsiteX9" fmla="*/ 1899155 w 4844988"/>
                  <a:gd name="connsiteY9" fmla="*/ 0 h 3133189"/>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5058"/>
                  <a:gd name="connsiteY0" fmla="*/ 0 h 3133266"/>
                  <a:gd name="connsiteX1" fmla="*/ 2731090 w 4845058"/>
                  <a:gd name="connsiteY1" fmla="*/ 418416 h 3133266"/>
                  <a:gd name="connsiteX2" fmla="*/ 3538309 w 4845058"/>
                  <a:gd name="connsiteY2" fmla="*/ 396134 h 3133266"/>
                  <a:gd name="connsiteX3" fmla="*/ 3861308 w 4845058"/>
                  <a:gd name="connsiteY3" fmla="*/ 958323 h 3133266"/>
                  <a:gd name="connsiteX4" fmla="*/ 4844988 w 4845058"/>
                  <a:gd name="connsiteY4" fmla="*/ 1975126 h 3133266"/>
                  <a:gd name="connsiteX5" fmla="*/ 3834082 w 4845058"/>
                  <a:gd name="connsiteY5" fmla="*/ 3132830 h 3133266"/>
                  <a:gd name="connsiteX6" fmla="*/ 1034788 w 4845058"/>
                  <a:gd name="connsiteY6" fmla="*/ 3132830 h 3133266"/>
                  <a:gd name="connsiteX7" fmla="*/ 0 w 4845058"/>
                  <a:gd name="connsiteY7" fmla="*/ 2200829 h 3133266"/>
                  <a:gd name="connsiteX8" fmla="*/ 851544 w 4845058"/>
                  <a:gd name="connsiteY8" fmla="*/ 1392604 h 3133266"/>
                  <a:gd name="connsiteX9" fmla="*/ 1899155 w 4845058"/>
                  <a:gd name="connsiteY9" fmla="*/ 0 h 3133266"/>
                  <a:gd name="connsiteX0" fmla="*/ 1899155 w 4845043"/>
                  <a:gd name="connsiteY0" fmla="*/ 0 h 3133266"/>
                  <a:gd name="connsiteX1" fmla="*/ 2731090 w 4845043"/>
                  <a:gd name="connsiteY1" fmla="*/ 418416 h 3133266"/>
                  <a:gd name="connsiteX2" fmla="*/ 3538309 w 4845043"/>
                  <a:gd name="connsiteY2" fmla="*/ 396134 h 3133266"/>
                  <a:gd name="connsiteX3" fmla="*/ 3861308 w 4845043"/>
                  <a:gd name="connsiteY3" fmla="*/ 958323 h 3133266"/>
                  <a:gd name="connsiteX4" fmla="*/ 4844988 w 4845043"/>
                  <a:gd name="connsiteY4" fmla="*/ 1975126 h 3133266"/>
                  <a:gd name="connsiteX5" fmla="*/ 3834082 w 4845043"/>
                  <a:gd name="connsiteY5" fmla="*/ 3132830 h 3133266"/>
                  <a:gd name="connsiteX6" fmla="*/ 1034788 w 4845043"/>
                  <a:gd name="connsiteY6" fmla="*/ 3132830 h 3133266"/>
                  <a:gd name="connsiteX7" fmla="*/ 0 w 4845043"/>
                  <a:gd name="connsiteY7" fmla="*/ 2200829 h 3133266"/>
                  <a:gd name="connsiteX8" fmla="*/ 851544 w 4845043"/>
                  <a:gd name="connsiteY8" fmla="*/ 1392604 h 3133266"/>
                  <a:gd name="connsiteX9" fmla="*/ 1899155 w 484504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1308 w 4847123"/>
                  <a:gd name="connsiteY3" fmla="*/ 958323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907 w 4847875"/>
                  <a:gd name="connsiteY0" fmla="*/ 0 h 3133108"/>
                  <a:gd name="connsiteX1" fmla="*/ 2731842 w 4847875"/>
                  <a:gd name="connsiteY1" fmla="*/ 418416 h 3133108"/>
                  <a:gd name="connsiteX2" fmla="*/ 3539061 w 4847875"/>
                  <a:gd name="connsiteY2" fmla="*/ 396134 h 3133108"/>
                  <a:gd name="connsiteX3" fmla="*/ 3869401 w 4847875"/>
                  <a:gd name="connsiteY3" fmla="*/ 973005 h 3133108"/>
                  <a:gd name="connsiteX4" fmla="*/ 4845740 w 4847875"/>
                  <a:gd name="connsiteY4" fmla="*/ 1975126 h 3133108"/>
                  <a:gd name="connsiteX5" fmla="*/ 3834834 w 4847875"/>
                  <a:gd name="connsiteY5" fmla="*/ 3132830 h 3133108"/>
                  <a:gd name="connsiteX6" fmla="*/ 1035540 w 4847875"/>
                  <a:gd name="connsiteY6" fmla="*/ 3132830 h 3133108"/>
                  <a:gd name="connsiteX7" fmla="*/ 752 w 4847875"/>
                  <a:gd name="connsiteY7" fmla="*/ 2200829 h 3133108"/>
                  <a:gd name="connsiteX8" fmla="*/ 852296 w 4847875"/>
                  <a:gd name="connsiteY8" fmla="*/ 1392604 h 3133108"/>
                  <a:gd name="connsiteX9" fmla="*/ 1899907 w 4847875"/>
                  <a:gd name="connsiteY9" fmla="*/ 0 h 3133108"/>
                  <a:gd name="connsiteX0" fmla="*/ 1899832 w 4847800"/>
                  <a:gd name="connsiteY0" fmla="*/ 0 h 3140212"/>
                  <a:gd name="connsiteX1" fmla="*/ 2731767 w 4847800"/>
                  <a:gd name="connsiteY1" fmla="*/ 418416 h 3140212"/>
                  <a:gd name="connsiteX2" fmla="*/ 3538986 w 4847800"/>
                  <a:gd name="connsiteY2" fmla="*/ 396134 h 3140212"/>
                  <a:gd name="connsiteX3" fmla="*/ 3869326 w 4847800"/>
                  <a:gd name="connsiteY3" fmla="*/ 973005 h 3140212"/>
                  <a:gd name="connsiteX4" fmla="*/ 4845665 w 4847800"/>
                  <a:gd name="connsiteY4" fmla="*/ 1975126 h 3140212"/>
                  <a:gd name="connsiteX5" fmla="*/ 3834759 w 4847800"/>
                  <a:gd name="connsiteY5" fmla="*/ 3132830 h 3140212"/>
                  <a:gd name="connsiteX6" fmla="*/ 1035465 w 4847800"/>
                  <a:gd name="connsiteY6" fmla="*/ 3132830 h 3140212"/>
                  <a:gd name="connsiteX7" fmla="*/ 677 w 4847800"/>
                  <a:gd name="connsiteY7" fmla="*/ 2200829 h 3140212"/>
                  <a:gd name="connsiteX8" fmla="*/ 852221 w 4847800"/>
                  <a:gd name="connsiteY8" fmla="*/ 1392604 h 3140212"/>
                  <a:gd name="connsiteX9" fmla="*/ 1899832 w 4847800"/>
                  <a:gd name="connsiteY9" fmla="*/ 0 h 3140212"/>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1448"/>
                  <a:gd name="connsiteY0" fmla="*/ 0 h 3141003"/>
                  <a:gd name="connsiteX1" fmla="*/ 2717121 w 4831448"/>
                  <a:gd name="connsiteY1" fmla="*/ 418416 h 3141003"/>
                  <a:gd name="connsiteX2" fmla="*/ 3516999 w 4831448"/>
                  <a:gd name="connsiteY2" fmla="*/ 410815 h 3141003"/>
                  <a:gd name="connsiteX3" fmla="*/ 3854680 w 4831448"/>
                  <a:gd name="connsiteY3" fmla="*/ 973005 h 3141003"/>
                  <a:gd name="connsiteX4" fmla="*/ 4831019 w 4831448"/>
                  <a:gd name="connsiteY4" fmla="*/ 2070554 h 3141003"/>
                  <a:gd name="connsiteX5" fmla="*/ 3820113 w 4831448"/>
                  <a:gd name="connsiteY5" fmla="*/ 3132830 h 3141003"/>
                  <a:gd name="connsiteX6" fmla="*/ 1020819 w 4831448"/>
                  <a:gd name="connsiteY6" fmla="*/ 3132830 h 3141003"/>
                  <a:gd name="connsiteX7" fmla="*/ 713 w 4831448"/>
                  <a:gd name="connsiteY7" fmla="*/ 2208170 h 3141003"/>
                  <a:gd name="connsiteX8" fmla="*/ 837575 w 4831448"/>
                  <a:gd name="connsiteY8" fmla="*/ 1392604 h 3141003"/>
                  <a:gd name="connsiteX9" fmla="*/ 1885186 w 4831448"/>
                  <a:gd name="connsiteY9" fmla="*/ 0 h 3141003"/>
                  <a:gd name="connsiteX0" fmla="*/ 1885186 w 4831521"/>
                  <a:gd name="connsiteY0" fmla="*/ 0 h 3141003"/>
                  <a:gd name="connsiteX1" fmla="*/ 2717121 w 4831521"/>
                  <a:gd name="connsiteY1" fmla="*/ 418416 h 3141003"/>
                  <a:gd name="connsiteX2" fmla="*/ 3516999 w 4831521"/>
                  <a:gd name="connsiteY2" fmla="*/ 410815 h 3141003"/>
                  <a:gd name="connsiteX3" fmla="*/ 3854680 w 4831521"/>
                  <a:gd name="connsiteY3" fmla="*/ 973005 h 3141003"/>
                  <a:gd name="connsiteX4" fmla="*/ 4831019 w 4831521"/>
                  <a:gd name="connsiteY4" fmla="*/ 2070554 h 3141003"/>
                  <a:gd name="connsiteX5" fmla="*/ 3820113 w 4831521"/>
                  <a:gd name="connsiteY5" fmla="*/ 3132830 h 3141003"/>
                  <a:gd name="connsiteX6" fmla="*/ 1020819 w 4831521"/>
                  <a:gd name="connsiteY6" fmla="*/ 3132830 h 3141003"/>
                  <a:gd name="connsiteX7" fmla="*/ 713 w 4831521"/>
                  <a:gd name="connsiteY7" fmla="*/ 2208170 h 3141003"/>
                  <a:gd name="connsiteX8" fmla="*/ 837575 w 4831521"/>
                  <a:gd name="connsiteY8" fmla="*/ 1392604 h 3141003"/>
                  <a:gd name="connsiteX9" fmla="*/ 1885186 w 4831521"/>
                  <a:gd name="connsiteY9" fmla="*/ 0 h 31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521" h="3141003">
                    <a:moveTo>
                      <a:pt x="1885186" y="0"/>
                    </a:moveTo>
                    <a:cubicBezTo>
                      <a:pt x="2507520" y="14681"/>
                      <a:pt x="2579286" y="315648"/>
                      <a:pt x="2717121" y="418416"/>
                    </a:cubicBezTo>
                    <a:cubicBezTo>
                      <a:pt x="3147693" y="227473"/>
                      <a:pt x="3365380" y="322814"/>
                      <a:pt x="3516999" y="410815"/>
                    </a:cubicBezTo>
                    <a:cubicBezTo>
                      <a:pt x="3771484" y="583531"/>
                      <a:pt x="3813082" y="829653"/>
                      <a:pt x="3854680" y="973005"/>
                    </a:cubicBezTo>
                    <a:cubicBezTo>
                      <a:pt x="4674414" y="1135764"/>
                      <a:pt x="4840807" y="1849071"/>
                      <a:pt x="4831019" y="2070554"/>
                    </a:cubicBezTo>
                    <a:cubicBezTo>
                      <a:pt x="4853753" y="2999662"/>
                      <a:pt x="4098355" y="3121303"/>
                      <a:pt x="3820113" y="3132830"/>
                    </a:cubicBezTo>
                    <a:cubicBezTo>
                      <a:pt x="2734839" y="3121466"/>
                      <a:pt x="2901294" y="3132830"/>
                      <a:pt x="1020819" y="3132830"/>
                    </a:cubicBezTo>
                    <a:cubicBezTo>
                      <a:pt x="233764" y="3222186"/>
                      <a:pt x="-15238" y="2556933"/>
                      <a:pt x="713" y="2208170"/>
                    </a:cubicBezTo>
                    <a:cubicBezTo>
                      <a:pt x="42312" y="1439598"/>
                      <a:pt x="678522" y="1412430"/>
                      <a:pt x="837575" y="1392604"/>
                    </a:cubicBezTo>
                    <a:cubicBezTo>
                      <a:pt x="819734" y="40184"/>
                      <a:pt x="1778232" y="23763"/>
                      <a:pt x="1885186" y="0"/>
                    </a:cubicBezTo>
                    <a:close/>
                  </a:path>
                </a:pathLst>
              </a:custGeom>
              <a:solidFill>
                <a:srgbClr val="FFFFFF"/>
              </a:solidFill>
              <a:ln w="28575" cap="flat" cmpd="sng" algn="ctr">
                <a:solidFill>
                  <a:schemeClr val="accent5">
                    <a:lumMod val="7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73" name="TextBox 72"/>
              <p:cNvSpPr txBox="1"/>
              <p:nvPr/>
            </p:nvSpPr>
            <p:spPr>
              <a:xfrm>
                <a:off x="1267644" y="4365542"/>
                <a:ext cx="1636244" cy="307777"/>
              </a:xfrm>
              <a:prstGeom prst="rect">
                <a:avLst/>
              </a:prstGeom>
              <a:noFill/>
            </p:spPr>
            <p:txBody>
              <a:bodyPr wrap="square" rtlCol="0">
                <a:spAutoFit/>
              </a:bodyPr>
              <a:lstStyle/>
              <a:p>
                <a:pPr algn="ctr"/>
                <a:r>
                  <a:rPr lang="ja-JP" altLang="en-US" sz="1400" dirty="0" smtClean="0">
                    <a:solidFill>
                      <a:schemeClr val="tx1">
                        <a:lumMod val="50000"/>
                      </a:schemeClr>
                    </a:solidFill>
                    <a:latin typeface="MS PGothic" charset="-128"/>
                    <a:ea typeface="MS PGothic" charset="-128"/>
                    <a:cs typeface="MS PGothic" charset="-128"/>
                  </a:rPr>
                  <a:t>ウェブ セキュリティ</a:t>
                </a:r>
                <a:endParaRPr lang="en-US" sz="1600" dirty="0">
                  <a:solidFill>
                    <a:schemeClr val="tx1">
                      <a:lumMod val="50000"/>
                    </a:schemeClr>
                  </a:solidFill>
                  <a:latin typeface="MS PGothic" charset="-128"/>
                  <a:ea typeface="MS PGothic" charset="-128"/>
                  <a:cs typeface="MS PGothic" charset="-128"/>
                </a:endParaRPr>
              </a:p>
            </p:txBody>
          </p:sp>
          <p:pic>
            <p:nvPicPr>
              <p:cNvPr id="95" name="Picture 9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79836" y="3958538"/>
                <a:ext cx="389152" cy="393875"/>
              </a:xfrm>
              <a:prstGeom prst="rect">
                <a:avLst/>
              </a:prstGeom>
            </p:spPr>
          </p:pic>
        </p:grpSp>
        <p:grpSp>
          <p:nvGrpSpPr>
            <p:cNvPr id="12" name="Group 11"/>
            <p:cNvGrpSpPr/>
            <p:nvPr/>
          </p:nvGrpSpPr>
          <p:grpSpPr>
            <a:xfrm>
              <a:off x="3782137" y="3961818"/>
              <a:ext cx="1636246" cy="936000"/>
              <a:chOff x="3782137" y="3961818"/>
              <a:chExt cx="1636246" cy="936000"/>
            </a:xfrm>
          </p:grpSpPr>
          <p:sp>
            <p:nvSpPr>
              <p:cNvPr id="88" name="Snip Diagonal Corner Rectangle 3"/>
              <p:cNvSpPr>
                <a:spLocks noChangeAspect="1"/>
              </p:cNvSpPr>
              <p:nvPr/>
            </p:nvSpPr>
            <p:spPr>
              <a:xfrm>
                <a:off x="3782138" y="3961818"/>
                <a:ext cx="1636245" cy="936000"/>
              </a:xfrm>
              <a:custGeom>
                <a:avLst/>
                <a:gdLst>
                  <a:gd name="connsiteX0" fmla="*/ 548430 w 4830306"/>
                  <a:gd name="connsiteY0" fmla="*/ 0 h 3125490"/>
                  <a:gd name="connsiteX1" fmla="*/ 4309381 w 4830306"/>
                  <a:gd name="connsiteY1" fmla="*/ 0 h 3125490"/>
                  <a:gd name="connsiteX2" fmla="*/ 4830306 w 4830306"/>
                  <a:gd name="connsiteY2" fmla="*/ 520925 h 3125490"/>
                  <a:gd name="connsiteX3" fmla="*/ 4830306 w 4830306"/>
                  <a:gd name="connsiteY3" fmla="*/ 2577060 h 3125490"/>
                  <a:gd name="connsiteX4" fmla="*/ 4281876 w 4830306"/>
                  <a:gd name="connsiteY4" fmla="*/ 3125490 h 3125490"/>
                  <a:gd name="connsiteX5" fmla="*/ 520925 w 4830306"/>
                  <a:gd name="connsiteY5" fmla="*/ 3125490 h 3125490"/>
                  <a:gd name="connsiteX6" fmla="*/ 0 w 4830306"/>
                  <a:gd name="connsiteY6" fmla="*/ 2604565 h 3125490"/>
                  <a:gd name="connsiteX7" fmla="*/ 0 w 4830306"/>
                  <a:gd name="connsiteY7" fmla="*/ 548430 h 3125490"/>
                  <a:gd name="connsiteX8" fmla="*/ 548430 w 4830306"/>
                  <a:gd name="connsiteY8" fmla="*/ 0 h 3125490"/>
                  <a:gd name="connsiteX0" fmla="*/ 548430 w 4830306"/>
                  <a:gd name="connsiteY0" fmla="*/ 0 h 3192335"/>
                  <a:gd name="connsiteX1" fmla="*/ 4309381 w 4830306"/>
                  <a:gd name="connsiteY1" fmla="*/ 0 h 3192335"/>
                  <a:gd name="connsiteX2" fmla="*/ 4830306 w 4830306"/>
                  <a:gd name="connsiteY2" fmla="*/ 520925 h 3192335"/>
                  <a:gd name="connsiteX3" fmla="*/ 4830306 w 4830306"/>
                  <a:gd name="connsiteY3" fmla="*/ 2577060 h 3192335"/>
                  <a:gd name="connsiteX4" fmla="*/ 4281876 w 4830306"/>
                  <a:gd name="connsiteY4" fmla="*/ 3125490 h 3192335"/>
                  <a:gd name="connsiteX5" fmla="*/ 520925 w 4830306"/>
                  <a:gd name="connsiteY5" fmla="*/ 3125490 h 3192335"/>
                  <a:gd name="connsiteX6" fmla="*/ 0 w 4830306"/>
                  <a:gd name="connsiteY6" fmla="*/ 2604565 h 3192335"/>
                  <a:gd name="connsiteX7" fmla="*/ 0 w 4830306"/>
                  <a:gd name="connsiteY7" fmla="*/ 548430 h 3192335"/>
                  <a:gd name="connsiteX8" fmla="*/ 548430 w 4830306"/>
                  <a:gd name="connsiteY8" fmla="*/ 0 h 3192335"/>
                  <a:gd name="connsiteX0" fmla="*/ 576675 w 4858551"/>
                  <a:gd name="connsiteY0" fmla="*/ 0 h 3164267"/>
                  <a:gd name="connsiteX1" fmla="*/ 4337626 w 4858551"/>
                  <a:gd name="connsiteY1" fmla="*/ 0 h 3164267"/>
                  <a:gd name="connsiteX2" fmla="*/ 4858551 w 4858551"/>
                  <a:gd name="connsiteY2" fmla="*/ 520925 h 3164267"/>
                  <a:gd name="connsiteX3" fmla="*/ 4858551 w 4858551"/>
                  <a:gd name="connsiteY3" fmla="*/ 2577060 h 3164267"/>
                  <a:gd name="connsiteX4" fmla="*/ 4310121 w 4858551"/>
                  <a:gd name="connsiteY4" fmla="*/ 3125490 h 3164267"/>
                  <a:gd name="connsiteX5" fmla="*/ 549170 w 4858551"/>
                  <a:gd name="connsiteY5" fmla="*/ 3125490 h 3164267"/>
                  <a:gd name="connsiteX6" fmla="*/ 28245 w 4858551"/>
                  <a:gd name="connsiteY6" fmla="*/ 2604565 h 3164267"/>
                  <a:gd name="connsiteX7" fmla="*/ 28245 w 4858551"/>
                  <a:gd name="connsiteY7" fmla="*/ 548430 h 3164267"/>
                  <a:gd name="connsiteX8" fmla="*/ 576675 w 4858551"/>
                  <a:gd name="connsiteY8" fmla="*/ 0 h 3164267"/>
                  <a:gd name="connsiteX0" fmla="*/ 576675 w 4858551"/>
                  <a:gd name="connsiteY0" fmla="*/ 0 h 3164549"/>
                  <a:gd name="connsiteX1" fmla="*/ 4337626 w 4858551"/>
                  <a:gd name="connsiteY1" fmla="*/ 0 h 3164549"/>
                  <a:gd name="connsiteX2" fmla="*/ 4858551 w 4858551"/>
                  <a:gd name="connsiteY2" fmla="*/ 520925 h 3164549"/>
                  <a:gd name="connsiteX3" fmla="*/ 4858551 w 4858551"/>
                  <a:gd name="connsiteY3" fmla="*/ 2577060 h 3164549"/>
                  <a:gd name="connsiteX4" fmla="*/ 4310121 w 4858551"/>
                  <a:gd name="connsiteY4" fmla="*/ 3125490 h 3164549"/>
                  <a:gd name="connsiteX5" fmla="*/ 549170 w 4858551"/>
                  <a:gd name="connsiteY5" fmla="*/ 3125490 h 3164549"/>
                  <a:gd name="connsiteX6" fmla="*/ 28245 w 4858551"/>
                  <a:gd name="connsiteY6" fmla="*/ 2604565 h 3164549"/>
                  <a:gd name="connsiteX7" fmla="*/ 28245 w 4858551"/>
                  <a:gd name="connsiteY7" fmla="*/ 548430 h 3164549"/>
                  <a:gd name="connsiteX8" fmla="*/ 576675 w 4858551"/>
                  <a:gd name="connsiteY8" fmla="*/ 0 h 3164549"/>
                  <a:gd name="connsiteX0" fmla="*/ 576675 w 4858551"/>
                  <a:gd name="connsiteY0" fmla="*/ 0 h 3166114"/>
                  <a:gd name="connsiteX1" fmla="*/ 4337626 w 4858551"/>
                  <a:gd name="connsiteY1" fmla="*/ 0 h 3166114"/>
                  <a:gd name="connsiteX2" fmla="*/ 4858551 w 4858551"/>
                  <a:gd name="connsiteY2" fmla="*/ 520925 h 3166114"/>
                  <a:gd name="connsiteX3" fmla="*/ 4858551 w 4858551"/>
                  <a:gd name="connsiteY3" fmla="*/ 2577060 h 3166114"/>
                  <a:gd name="connsiteX4" fmla="*/ 4310121 w 4858551"/>
                  <a:gd name="connsiteY4" fmla="*/ 3125490 h 3166114"/>
                  <a:gd name="connsiteX5" fmla="*/ 549170 w 4858551"/>
                  <a:gd name="connsiteY5" fmla="*/ 3125490 h 3166114"/>
                  <a:gd name="connsiteX6" fmla="*/ 28245 w 4858551"/>
                  <a:gd name="connsiteY6" fmla="*/ 2604565 h 3166114"/>
                  <a:gd name="connsiteX7" fmla="*/ 28245 w 4858551"/>
                  <a:gd name="connsiteY7" fmla="*/ 548430 h 3166114"/>
                  <a:gd name="connsiteX8" fmla="*/ 576675 w 4858551"/>
                  <a:gd name="connsiteY8" fmla="*/ 0 h 3166114"/>
                  <a:gd name="connsiteX0" fmla="*/ 548430 w 4830306"/>
                  <a:gd name="connsiteY0" fmla="*/ 0 h 3166114"/>
                  <a:gd name="connsiteX1" fmla="*/ 4309381 w 4830306"/>
                  <a:gd name="connsiteY1" fmla="*/ 0 h 3166114"/>
                  <a:gd name="connsiteX2" fmla="*/ 4830306 w 4830306"/>
                  <a:gd name="connsiteY2" fmla="*/ 520925 h 3166114"/>
                  <a:gd name="connsiteX3" fmla="*/ 4830306 w 4830306"/>
                  <a:gd name="connsiteY3" fmla="*/ 2577060 h 3166114"/>
                  <a:gd name="connsiteX4" fmla="*/ 4281876 w 4830306"/>
                  <a:gd name="connsiteY4" fmla="*/ 3125490 h 3166114"/>
                  <a:gd name="connsiteX5" fmla="*/ 520925 w 4830306"/>
                  <a:gd name="connsiteY5" fmla="*/ 3125490 h 3166114"/>
                  <a:gd name="connsiteX6" fmla="*/ 0 w 4830306"/>
                  <a:gd name="connsiteY6" fmla="*/ 2604565 h 3166114"/>
                  <a:gd name="connsiteX7" fmla="*/ 0 w 4830306"/>
                  <a:gd name="connsiteY7" fmla="*/ 548430 h 3166114"/>
                  <a:gd name="connsiteX8" fmla="*/ 548430 w 4830306"/>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535607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851544 w 4844988"/>
                  <a:gd name="connsiteY7" fmla="*/ 1385264 h 3166114"/>
                  <a:gd name="connsiteX8" fmla="*/ 563112 w 4844988"/>
                  <a:gd name="connsiteY8" fmla="*/ 0 h 3166114"/>
                  <a:gd name="connsiteX0" fmla="*/ 1899155 w 4844988"/>
                  <a:gd name="connsiteY0" fmla="*/ 0 h 3173454"/>
                  <a:gd name="connsiteX1" fmla="*/ 4324063 w 4844988"/>
                  <a:gd name="connsiteY1" fmla="*/ 7340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015467 w 4844988"/>
                  <a:gd name="connsiteY3" fmla="*/ 118588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3834082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32937"/>
                  <a:gd name="connsiteX1" fmla="*/ 2731090 w 4844988"/>
                  <a:gd name="connsiteY1" fmla="*/ 418416 h 3132937"/>
                  <a:gd name="connsiteX2" fmla="*/ 3538309 w 4844988"/>
                  <a:gd name="connsiteY2" fmla="*/ 396134 h 3132937"/>
                  <a:gd name="connsiteX3" fmla="*/ 3861308 w 4844988"/>
                  <a:gd name="connsiteY3" fmla="*/ 958323 h 3132937"/>
                  <a:gd name="connsiteX4" fmla="*/ 4844988 w 4844988"/>
                  <a:gd name="connsiteY4" fmla="*/ 1975126 h 3132937"/>
                  <a:gd name="connsiteX5" fmla="*/ 3834082 w 4844988"/>
                  <a:gd name="connsiteY5" fmla="*/ 3132830 h 3132937"/>
                  <a:gd name="connsiteX6" fmla="*/ 1034788 w 4844988"/>
                  <a:gd name="connsiteY6" fmla="*/ 3132830 h 3132937"/>
                  <a:gd name="connsiteX7" fmla="*/ 0 w 4844988"/>
                  <a:gd name="connsiteY7" fmla="*/ 2200829 h 3132937"/>
                  <a:gd name="connsiteX8" fmla="*/ 851544 w 4844988"/>
                  <a:gd name="connsiteY8" fmla="*/ 1392604 h 3132937"/>
                  <a:gd name="connsiteX9" fmla="*/ 1899155 w 4844988"/>
                  <a:gd name="connsiteY9" fmla="*/ 0 h 3132937"/>
                  <a:gd name="connsiteX0" fmla="*/ 1899155 w 4844988"/>
                  <a:gd name="connsiteY0" fmla="*/ 0 h 3133189"/>
                  <a:gd name="connsiteX1" fmla="*/ 2731090 w 4844988"/>
                  <a:gd name="connsiteY1" fmla="*/ 418416 h 3133189"/>
                  <a:gd name="connsiteX2" fmla="*/ 3538309 w 4844988"/>
                  <a:gd name="connsiteY2" fmla="*/ 396134 h 3133189"/>
                  <a:gd name="connsiteX3" fmla="*/ 3861308 w 4844988"/>
                  <a:gd name="connsiteY3" fmla="*/ 958323 h 3133189"/>
                  <a:gd name="connsiteX4" fmla="*/ 4844988 w 4844988"/>
                  <a:gd name="connsiteY4" fmla="*/ 1975126 h 3133189"/>
                  <a:gd name="connsiteX5" fmla="*/ 3834082 w 4844988"/>
                  <a:gd name="connsiteY5" fmla="*/ 3132830 h 3133189"/>
                  <a:gd name="connsiteX6" fmla="*/ 1034788 w 4844988"/>
                  <a:gd name="connsiteY6" fmla="*/ 3132830 h 3133189"/>
                  <a:gd name="connsiteX7" fmla="*/ 0 w 4844988"/>
                  <a:gd name="connsiteY7" fmla="*/ 2200829 h 3133189"/>
                  <a:gd name="connsiteX8" fmla="*/ 851544 w 4844988"/>
                  <a:gd name="connsiteY8" fmla="*/ 1392604 h 3133189"/>
                  <a:gd name="connsiteX9" fmla="*/ 1899155 w 4844988"/>
                  <a:gd name="connsiteY9" fmla="*/ 0 h 3133189"/>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5058"/>
                  <a:gd name="connsiteY0" fmla="*/ 0 h 3133266"/>
                  <a:gd name="connsiteX1" fmla="*/ 2731090 w 4845058"/>
                  <a:gd name="connsiteY1" fmla="*/ 418416 h 3133266"/>
                  <a:gd name="connsiteX2" fmla="*/ 3538309 w 4845058"/>
                  <a:gd name="connsiteY2" fmla="*/ 396134 h 3133266"/>
                  <a:gd name="connsiteX3" fmla="*/ 3861308 w 4845058"/>
                  <a:gd name="connsiteY3" fmla="*/ 958323 h 3133266"/>
                  <a:gd name="connsiteX4" fmla="*/ 4844988 w 4845058"/>
                  <a:gd name="connsiteY4" fmla="*/ 1975126 h 3133266"/>
                  <a:gd name="connsiteX5" fmla="*/ 3834082 w 4845058"/>
                  <a:gd name="connsiteY5" fmla="*/ 3132830 h 3133266"/>
                  <a:gd name="connsiteX6" fmla="*/ 1034788 w 4845058"/>
                  <a:gd name="connsiteY6" fmla="*/ 3132830 h 3133266"/>
                  <a:gd name="connsiteX7" fmla="*/ 0 w 4845058"/>
                  <a:gd name="connsiteY7" fmla="*/ 2200829 h 3133266"/>
                  <a:gd name="connsiteX8" fmla="*/ 851544 w 4845058"/>
                  <a:gd name="connsiteY8" fmla="*/ 1392604 h 3133266"/>
                  <a:gd name="connsiteX9" fmla="*/ 1899155 w 4845058"/>
                  <a:gd name="connsiteY9" fmla="*/ 0 h 3133266"/>
                  <a:gd name="connsiteX0" fmla="*/ 1899155 w 4845043"/>
                  <a:gd name="connsiteY0" fmla="*/ 0 h 3133266"/>
                  <a:gd name="connsiteX1" fmla="*/ 2731090 w 4845043"/>
                  <a:gd name="connsiteY1" fmla="*/ 418416 h 3133266"/>
                  <a:gd name="connsiteX2" fmla="*/ 3538309 w 4845043"/>
                  <a:gd name="connsiteY2" fmla="*/ 396134 h 3133266"/>
                  <a:gd name="connsiteX3" fmla="*/ 3861308 w 4845043"/>
                  <a:gd name="connsiteY3" fmla="*/ 958323 h 3133266"/>
                  <a:gd name="connsiteX4" fmla="*/ 4844988 w 4845043"/>
                  <a:gd name="connsiteY4" fmla="*/ 1975126 h 3133266"/>
                  <a:gd name="connsiteX5" fmla="*/ 3834082 w 4845043"/>
                  <a:gd name="connsiteY5" fmla="*/ 3132830 h 3133266"/>
                  <a:gd name="connsiteX6" fmla="*/ 1034788 w 4845043"/>
                  <a:gd name="connsiteY6" fmla="*/ 3132830 h 3133266"/>
                  <a:gd name="connsiteX7" fmla="*/ 0 w 4845043"/>
                  <a:gd name="connsiteY7" fmla="*/ 2200829 h 3133266"/>
                  <a:gd name="connsiteX8" fmla="*/ 851544 w 4845043"/>
                  <a:gd name="connsiteY8" fmla="*/ 1392604 h 3133266"/>
                  <a:gd name="connsiteX9" fmla="*/ 1899155 w 484504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1308 w 4847123"/>
                  <a:gd name="connsiteY3" fmla="*/ 958323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907 w 4847875"/>
                  <a:gd name="connsiteY0" fmla="*/ 0 h 3133108"/>
                  <a:gd name="connsiteX1" fmla="*/ 2731842 w 4847875"/>
                  <a:gd name="connsiteY1" fmla="*/ 418416 h 3133108"/>
                  <a:gd name="connsiteX2" fmla="*/ 3539061 w 4847875"/>
                  <a:gd name="connsiteY2" fmla="*/ 396134 h 3133108"/>
                  <a:gd name="connsiteX3" fmla="*/ 3869401 w 4847875"/>
                  <a:gd name="connsiteY3" fmla="*/ 973005 h 3133108"/>
                  <a:gd name="connsiteX4" fmla="*/ 4845740 w 4847875"/>
                  <a:gd name="connsiteY4" fmla="*/ 1975126 h 3133108"/>
                  <a:gd name="connsiteX5" fmla="*/ 3834834 w 4847875"/>
                  <a:gd name="connsiteY5" fmla="*/ 3132830 h 3133108"/>
                  <a:gd name="connsiteX6" fmla="*/ 1035540 w 4847875"/>
                  <a:gd name="connsiteY6" fmla="*/ 3132830 h 3133108"/>
                  <a:gd name="connsiteX7" fmla="*/ 752 w 4847875"/>
                  <a:gd name="connsiteY7" fmla="*/ 2200829 h 3133108"/>
                  <a:gd name="connsiteX8" fmla="*/ 852296 w 4847875"/>
                  <a:gd name="connsiteY8" fmla="*/ 1392604 h 3133108"/>
                  <a:gd name="connsiteX9" fmla="*/ 1899907 w 4847875"/>
                  <a:gd name="connsiteY9" fmla="*/ 0 h 3133108"/>
                  <a:gd name="connsiteX0" fmla="*/ 1899832 w 4847800"/>
                  <a:gd name="connsiteY0" fmla="*/ 0 h 3140212"/>
                  <a:gd name="connsiteX1" fmla="*/ 2731767 w 4847800"/>
                  <a:gd name="connsiteY1" fmla="*/ 418416 h 3140212"/>
                  <a:gd name="connsiteX2" fmla="*/ 3538986 w 4847800"/>
                  <a:gd name="connsiteY2" fmla="*/ 396134 h 3140212"/>
                  <a:gd name="connsiteX3" fmla="*/ 3869326 w 4847800"/>
                  <a:gd name="connsiteY3" fmla="*/ 973005 h 3140212"/>
                  <a:gd name="connsiteX4" fmla="*/ 4845665 w 4847800"/>
                  <a:gd name="connsiteY4" fmla="*/ 1975126 h 3140212"/>
                  <a:gd name="connsiteX5" fmla="*/ 3834759 w 4847800"/>
                  <a:gd name="connsiteY5" fmla="*/ 3132830 h 3140212"/>
                  <a:gd name="connsiteX6" fmla="*/ 1035465 w 4847800"/>
                  <a:gd name="connsiteY6" fmla="*/ 3132830 h 3140212"/>
                  <a:gd name="connsiteX7" fmla="*/ 677 w 4847800"/>
                  <a:gd name="connsiteY7" fmla="*/ 2200829 h 3140212"/>
                  <a:gd name="connsiteX8" fmla="*/ 852221 w 4847800"/>
                  <a:gd name="connsiteY8" fmla="*/ 1392604 h 3140212"/>
                  <a:gd name="connsiteX9" fmla="*/ 1899832 w 4847800"/>
                  <a:gd name="connsiteY9" fmla="*/ 0 h 3140212"/>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1448"/>
                  <a:gd name="connsiteY0" fmla="*/ 0 h 3141003"/>
                  <a:gd name="connsiteX1" fmla="*/ 2717121 w 4831448"/>
                  <a:gd name="connsiteY1" fmla="*/ 418416 h 3141003"/>
                  <a:gd name="connsiteX2" fmla="*/ 3516999 w 4831448"/>
                  <a:gd name="connsiteY2" fmla="*/ 410815 h 3141003"/>
                  <a:gd name="connsiteX3" fmla="*/ 3854680 w 4831448"/>
                  <a:gd name="connsiteY3" fmla="*/ 973005 h 3141003"/>
                  <a:gd name="connsiteX4" fmla="*/ 4831019 w 4831448"/>
                  <a:gd name="connsiteY4" fmla="*/ 2070554 h 3141003"/>
                  <a:gd name="connsiteX5" fmla="*/ 3820113 w 4831448"/>
                  <a:gd name="connsiteY5" fmla="*/ 3132830 h 3141003"/>
                  <a:gd name="connsiteX6" fmla="*/ 1020819 w 4831448"/>
                  <a:gd name="connsiteY6" fmla="*/ 3132830 h 3141003"/>
                  <a:gd name="connsiteX7" fmla="*/ 713 w 4831448"/>
                  <a:gd name="connsiteY7" fmla="*/ 2208170 h 3141003"/>
                  <a:gd name="connsiteX8" fmla="*/ 837575 w 4831448"/>
                  <a:gd name="connsiteY8" fmla="*/ 1392604 h 3141003"/>
                  <a:gd name="connsiteX9" fmla="*/ 1885186 w 4831448"/>
                  <a:gd name="connsiteY9" fmla="*/ 0 h 3141003"/>
                  <a:gd name="connsiteX0" fmla="*/ 1885186 w 4831521"/>
                  <a:gd name="connsiteY0" fmla="*/ 0 h 3141003"/>
                  <a:gd name="connsiteX1" fmla="*/ 2717121 w 4831521"/>
                  <a:gd name="connsiteY1" fmla="*/ 418416 h 3141003"/>
                  <a:gd name="connsiteX2" fmla="*/ 3516999 w 4831521"/>
                  <a:gd name="connsiteY2" fmla="*/ 410815 h 3141003"/>
                  <a:gd name="connsiteX3" fmla="*/ 3854680 w 4831521"/>
                  <a:gd name="connsiteY3" fmla="*/ 973005 h 3141003"/>
                  <a:gd name="connsiteX4" fmla="*/ 4831019 w 4831521"/>
                  <a:gd name="connsiteY4" fmla="*/ 2070554 h 3141003"/>
                  <a:gd name="connsiteX5" fmla="*/ 3820113 w 4831521"/>
                  <a:gd name="connsiteY5" fmla="*/ 3132830 h 3141003"/>
                  <a:gd name="connsiteX6" fmla="*/ 1020819 w 4831521"/>
                  <a:gd name="connsiteY6" fmla="*/ 3132830 h 3141003"/>
                  <a:gd name="connsiteX7" fmla="*/ 713 w 4831521"/>
                  <a:gd name="connsiteY7" fmla="*/ 2208170 h 3141003"/>
                  <a:gd name="connsiteX8" fmla="*/ 837575 w 4831521"/>
                  <a:gd name="connsiteY8" fmla="*/ 1392604 h 3141003"/>
                  <a:gd name="connsiteX9" fmla="*/ 1885186 w 4831521"/>
                  <a:gd name="connsiteY9" fmla="*/ 0 h 31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521" h="3141003">
                    <a:moveTo>
                      <a:pt x="1885186" y="0"/>
                    </a:moveTo>
                    <a:cubicBezTo>
                      <a:pt x="2507520" y="14681"/>
                      <a:pt x="2579286" y="315648"/>
                      <a:pt x="2717121" y="418416"/>
                    </a:cubicBezTo>
                    <a:cubicBezTo>
                      <a:pt x="3147693" y="227473"/>
                      <a:pt x="3365380" y="322814"/>
                      <a:pt x="3516999" y="410815"/>
                    </a:cubicBezTo>
                    <a:cubicBezTo>
                      <a:pt x="3771484" y="583531"/>
                      <a:pt x="3813082" y="829653"/>
                      <a:pt x="3854680" y="973005"/>
                    </a:cubicBezTo>
                    <a:cubicBezTo>
                      <a:pt x="4674414" y="1135764"/>
                      <a:pt x="4840807" y="1849071"/>
                      <a:pt x="4831019" y="2070554"/>
                    </a:cubicBezTo>
                    <a:cubicBezTo>
                      <a:pt x="4853753" y="2999662"/>
                      <a:pt x="4098355" y="3121303"/>
                      <a:pt x="3820113" y="3132830"/>
                    </a:cubicBezTo>
                    <a:cubicBezTo>
                      <a:pt x="2734839" y="3121466"/>
                      <a:pt x="2901294" y="3132830"/>
                      <a:pt x="1020819" y="3132830"/>
                    </a:cubicBezTo>
                    <a:cubicBezTo>
                      <a:pt x="233764" y="3222186"/>
                      <a:pt x="-15238" y="2556933"/>
                      <a:pt x="713" y="2208170"/>
                    </a:cubicBezTo>
                    <a:cubicBezTo>
                      <a:pt x="42312" y="1439598"/>
                      <a:pt x="678522" y="1412430"/>
                      <a:pt x="837575" y="1392604"/>
                    </a:cubicBezTo>
                    <a:cubicBezTo>
                      <a:pt x="819734" y="40184"/>
                      <a:pt x="1778232" y="23763"/>
                      <a:pt x="1885186" y="0"/>
                    </a:cubicBezTo>
                    <a:close/>
                  </a:path>
                </a:pathLst>
              </a:custGeom>
              <a:solidFill>
                <a:srgbClr val="FFFFFF"/>
              </a:solidFill>
              <a:ln w="28575" cap="flat" cmpd="sng" algn="ctr">
                <a:solidFill>
                  <a:schemeClr val="accent6">
                    <a:lumMod val="7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91" name="TextBox 90"/>
              <p:cNvSpPr txBox="1"/>
              <p:nvPr/>
            </p:nvSpPr>
            <p:spPr>
              <a:xfrm>
                <a:off x="3782137" y="4483595"/>
                <a:ext cx="1636245" cy="307777"/>
              </a:xfrm>
              <a:prstGeom prst="rect">
                <a:avLst/>
              </a:prstGeom>
              <a:noFill/>
            </p:spPr>
            <p:txBody>
              <a:bodyPr wrap="square" rtlCol="0">
                <a:spAutoFit/>
              </a:bodyPr>
              <a:lstStyle/>
              <a:p>
                <a:pPr algn="ctr"/>
                <a:r>
                  <a:rPr lang="ja-JP" altLang="en-US" sz="1400" dirty="0" smtClean="0">
                    <a:solidFill>
                      <a:schemeClr val="tx1">
                        <a:lumMod val="50000"/>
                      </a:schemeClr>
                    </a:solidFill>
                    <a:latin typeface="MS PGothic" charset="-128"/>
                    <a:ea typeface="MS PGothic" charset="-128"/>
                    <a:cs typeface="MS PGothic" charset="-128"/>
                  </a:rPr>
                  <a:t>メール セキュリティ</a:t>
                </a:r>
                <a:endParaRPr lang="en-US" sz="1600" dirty="0">
                  <a:solidFill>
                    <a:schemeClr val="tx1">
                      <a:lumMod val="50000"/>
                    </a:schemeClr>
                  </a:solidFill>
                  <a:latin typeface="MS PGothic" charset="-128"/>
                  <a:ea typeface="MS PGothic" charset="-128"/>
                  <a:cs typeface="MS PGothic" charset="-128"/>
                </a:endParaRPr>
              </a:p>
            </p:txBody>
          </p:sp>
          <p:pic>
            <p:nvPicPr>
              <p:cNvPr id="96" name="Picture 9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88963" y="4060061"/>
                <a:ext cx="410453" cy="396000"/>
              </a:xfrm>
              <a:prstGeom prst="rect">
                <a:avLst/>
              </a:prstGeom>
            </p:spPr>
          </p:pic>
        </p:grpSp>
        <p:grpSp>
          <p:nvGrpSpPr>
            <p:cNvPr id="3" name="Group 2"/>
            <p:cNvGrpSpPr/>
            <p:nvPr/>
          </p:nvGrpSpPr>
          <p:grpSpPr>
            <a:xfrm>
              <a:off x="6394542" y="3827008"/>
              <a:ext cx="1636246" cy="936000"/>
              <a:chOff x="6394542" y="3827008"/>
              <a:chExt cx="1636246" cy="936000"/>
            </a:xfrm>
          </p:grpSpPr>
          <p:sp>
            <p:nvSpPr>
              <p:cNvPr id="92" name="Snip Diagonal Corner Rectangle 3"/>
              <p:cNvSpPr>
                <a:spLocks noChangeAspect="1"/>
              </p:cNvSpPr>
              <p:nvPr/>
            </p:nvSpPr>
            <p:spPr>
              <a:xfrm>
                <a:off x="6394543" y="3827008"/>
                <a:ext cx="1636245" cy="936000"/>
              </a:xfrm>
              <a:custGeom>
                <a:avLst/>
                <a:gdLst>
                  <a:gd name="connsiteX0" fmla="*/ 548430 w 4830306"/>
                  <a:gd name="connsiteY0" fmla="*/ 0 h 3125490"/>
                  <a:gd name="connsiteX1" fmla="*/ 4309381 w 4830306"/>
                  <a:gd name="connsiteY1" fmla="*/ 0 h 3125490"/>
                  <a:gd name="connsiteX2" fmla="*/ 4830306 w 4830306"/>
                  <a:gd name="connsiteY2" fmla="*/ 520925 h 3125490"/>
                  <a:gd name="connsiteX3" fmla="*/ 4830306 w 4830306"/>
                  <a:gd name="connsiteY3" fmla="*/ 2577060 h 3125490"/>
                  <a:gd name="connsiteX4" fmla="*/ 4281876 w 4830306"/>
                  <a:gd name="connsiteY4" fmla="*/ 3125490 h 3125490"/>
                  <a:gd name="connsiteX5" fmla="*/ 520925 w 4830306"/>
                  <a:gd name="connsiteY5" fmla="*/ 3125490 h 3125490"/>
                  <a:gd name="connsiteX6" fmla="*/ 0 w 4830306"/>
                  <a:gd name="connsiteY6" fmla="*/ 2604565 h 3125490"/>
                  <a:gd name="connsiteX7" fmla="*/ 0 w 4830306"/>
                  <a:gd name="connsiteY7" fmla="*/ 548430 h 3125490"/>
                  <a:gd name="connsiteX8" fmla="*/ 548430 w 4830306"/>
                  <a:gd name="connsiteY8" fmla="*/ 0 h 3125490"/>
                  <a:gd name="connsiteX0" fmla="*/ 548430 w 4830306"/>
                  <a:gd name="connsiteY0" fmla="*/ 0 h 3192335"/>
                  <a:gd name="connsiteX1" fmla="*/ 4309381 w 4830306"/>
                  <a:gd name="connsiteY1" fmla="*/ 0 h 3192335"/>
                  <a:gd name="connsiteX2" fmla="*/ 4830306 w 4830306"/>
                  <a:gd name="connsiteY2" fmla="*/ 520925 h 3192335"/>
                  <a:gd name="connsiteX3" fmla="*/ 4830306 w 4830306"/>
                  <a:gd name="connsiteY3" fmla="*/ 2577060 h 3192335"/>
                  <a:gd name="connsiteX4" fmla="*/ 4281876 w 4830306"/>
                  <a:gd name="connsiteY4" fmla="*/ 3125490 h 3192335"/>
                  <a:gd name="connsiteX5" fmla="*/ 520925 w 4830306"/>
                  <a:gd name="connsiteY5" fmla="*/ 3125490 h 3192335"/>
                  <a:gd name="connsiteX6" fmla="*/ 0 w 4830306"/>
                  <a:gd name="connsiteY6" fmla="*/ 2604565 h 3192335"/>
                  <a:gd name="connsiteX7" fmla="*/ 0 w 4830306"/>
                  <a:gd name="connsiteY7" fmla="*/ 548430 h 3192335"/>
                  <a:gd name="connsiteX8" fmla="*/ 548430 w 4830306"/>
                  <a:gd name="connsiteY8" fmla="*/ 0 h 3192335"/>
                  <a:gd name="connsiteX0" fmla="*/ 576675 w 4858551"/>
                  <a:gd name="connsiteY0" fmla="*/ 0 h 3164267"/>
                  <a:gd name="connsiteX1" fmla="*/ 4337626 w 4858551"/>
                  <a:gd name="connsiteY1" fmla="*/ 0 h 3164267"/>
                  <a:gd name="connsiteX2" fmla="*/ 4858551 w 4858551"/>
                  <a:gd name="connsiteY2" fmla="*/ 520925 h 3164267"/>
                  <a:gd name="connsiteX3" fmla="*/ 4858551 w 4858551"/>
                  <a:gd name="connsiteY3" fmla="*/ 2577060 h 3164267"/>
                  <a:gd name="connsiteX4" fmla="*/ 4310121 w 4858551"/>
                  <a:gd name="connsiteY4" fmla="*/ 3125490 h 3164267"/>
                  <a:gd name="connsiteX5" fmla="*/ 549170 w 4858551"/>
                  <a:gd name="connsiteY5" fmla="*/ 3125490 h 3164267"/>
                  <a:gd name="connsiteX6" fmla="*/ 28245 w 4858551"/>
                  <a:gd name="connsiteY6" fmla="*/ 2604565 h 3164267"/>
                  <a:gd name="connsiteX7" fmla="*/ 28245 w 4858551"/>
                  <a:gd name="connsiteY7" fmla="*/ 548430 h 3164267"/>
                  <a:gd name="connsiteX8" fmla="*/ 576675 w 4858551"/>
                  <a:gd name="connsiteY8" fmla="*/ 0 h 3164267"/>
                  <a:gd name="connsiteX0" fmla="*/ 576675 w 4858551"/>
                  <a:gd name="connsiteY0" fmla="*/ 0 h 3164549"/>
                  <a:gd name="connsiteX1" fmla="*/ 4337626 w 4858551"/>
                  <a:gd name="connsiteY1" fmla="*/ 0 h 3164549"/>
                  <a:gd name="connsiteX2" fmla="*/ 4858551 w 4858551"/>
                  <a:gd name="connsiteY2" fmla="*/ 520925 h 3164549"/>
                  <a:gd name="connsiteX3" fmla="*/ 4858551 w 4858551"/>
                  <a:gd name="connsiteY3" fmla="*/ 2577060 h 3164549"/>
                  <a:gd name="connsiteX4" fmla="*/ 4310121 w 4858551"/>
                  <a:gd name="connsiteY4" fmla="*/ 3125490 h 3164549"/>
                  <a:gd name="connsiteX5" fmla="*/ 549170 w 4858551"/>
                  <a:gd name="connsiteY5" fmla="*/ 3125490 h 3164549"/>
                  <a:gd name="connsiteX6" fmla="*/ 28245 w 4858551"/>
                  <a:gd name="connsiteY6" fmla="*/ 2604565 h 3164549"/>
                  <a:gd name="connsiteX7" fmla="*/ 28245 w 4858551"/>
                  <a:gd name="connsiteY7" fmla="*/ 548430 h 3164549"/>
                  <a:gd name="connsiteX8" fmla="*/ 576675 w 4858551"/>
                  <a:gd name="connsiteY8" fmla="*/ 0 h 3164549"/>
                  <a:gd name="connsiteX0" fmla="*/ 576675 w 4858551"/>
                  <a:gd name="connsiteY0" fmla="*/ 0 h 3166114"/>
                  <a:gd name="connsiteX1" fmla="*/ 4337626 w 4858551"/>
                  <a:gd name="connsiteY1" fmla="*/ 0 h 3166114"/>
                  <a:gd name="connsiteX2" fmla="*/ 4858551 w 4858551"/>
                  <a:gd name="connsiteY2" fmla="*/ 520925 h 3166114"/>
                  <a:gd name="connsiteX3" fmla="*/ 4858551 w 4858551"/>
                  <a:gd name="connsiteY3" fmla="*/ 2577060 h 3166114"/>
                  <a:gd name="connsiteX4" fmla="*/ 4310121 w 4858551"/>
                  <a:gd name="connsiteY4" fmla="*/ 3125490 h 3166114"/>
                  <a:gd name="connsiteX5" fmla="*/ 549170 w 4858551"/>
                  <a:gd name="connsiteY5" fmla="*/ 3125490 h 3166114"/>
                  <a:gd name="connsiteX6" fmla="*/ 28245 w 4858551"/>
                  <a:gd name="connsiteY6" fmla="*/ 2604565 h 3166114"/>
                  <a:gd name="connsiteX7" fmla="*/ 28245 w 4858551"/>
                  <a:gd name="connsiteY7" fmla="*/ 548430 h 3166114"/>
                  <a:gd name="connsiteX8" fmla="*/ 576675 w 4858551"/>
                  <a:gd name="connsiteY8" fmla="*/ 0 h 3166114"/>
                  <a:gd name="connsiteX0" fmla="*/ 548430 w 4830306"/>
                  <a:gd name="connsiteY0" fmla="*/ 0 h 3166114"/>
                  <a:gd name="connsiteX1" fmla="*/ 4309381 w 4830306"/>
                  <a:gd name="connsiteY1" fmla="*/ 0 h 3166114"/>
                  <a:gd name="connsiteX2" fmla="*/ 4830306 w 4830306"/>
                  <a:gd name="connsiteY2" fmla="*/ 520925 h 3166114"/>
                  <a:gd name="connsiteX3" fmla="*/ 4830306 w 4830306"/>
                  <a:gd name="connsiteY3" fmla="*/ 2577060 h 3166114"/>
                  <a:gd name="connsiteX4" fmla="*/ 4281876 w 4830306"/>
                  <a:gd name="connsiteY4" fmla="*/ 3125490 h 3166114"/>
                  <a:gd name="connsiteX5" fmla="*/ 520925 w 4830306"/>
                  <a:gd name="connsiteY5" fmla="*/ 3125490 h 3166114"/>
                  <a:gd name="connsiteX6" fmla="*/ 0 w 4830306"/>
                  <a:gd name="connsiteY6" fmla="*/ 2604565 h 3166114"/>
                  <a:gd name="connsiteX7" fmla="*/ 0 w 4830306"/>
                  <a:gd name="connsiteY7" fmla="*/ 548430 h 3166114"/>
                  <a:gd name="connsiteX8" fmla="*/ 548430 w 4830306"/>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535607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851544 w 4844988"/>
                  <a:gd name="connsiteY7" fmla="*/ 1385264 h 3166114"/>
                  <a:gd name="connsiteX8" fmla="*/ 563112 w 4844988"/>
                  <a:gd name="connsiteY8" fmla="*/ 0 h 3166114"/>
                  <a:gd name="connsiteX0" fmla="*/ 1899155 w 4844988"/>
                  <a:gd name="connsiteY0" fmla="*/ 0 h 3173454"/>
                  <a:gd name="connsiteX1" fmla="*/ 4324063 w 4844988"/>
                  <a:gd name="connsiteY1" fmla="*/ 7340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015467 w 4844988"/>
                  <a:gd name="connsiteY3" fmla="*/ 118588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3834082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32937"/>
                  <a:gd name="connsiteX1" fmla="*/ 2731090 w 4844988"/>
                  <a:gd name="connsiteY1" fmla="*/ 418416 h 3132937"/>
                  <a:gd name="connsiteX2" fmla="*/ 3538309 w 4844988"/>
                  <a:gd name="connsiteY2" fmla="*/ 396134 h 3132937"/>
                  <a:gd name="connsiteX3" fmla="*/ 3861308 w 4844988"/>
                  <a:gd name="connsiteY3" fmla="*/ 958323 h 3132937"/>
                  <a:gd name="connsiteX4" fmla="*/ 4844988 w 4844988"/>
                  <a:gd name="connsiteY4" fmla="*/ 1975126 h 3132937"/>
                  <a:gd name="connsiteX5" fmla="*/ 3834082 w 4844988"/>
                  <a:gd name="connsiteY5" fmla="*/ 3132830 h 3132937"/>
                  <a:gd name="connsiteX6" fmla="*/ 1034788 w 4844988"/>
                  <a:gd name="connsiteY6" fmla="*/ 3132830 h 3132937"/>
                  <a:gd name="connsiteX7" fmla="*/ 0 w 4844988"/>
                  <a:gd name="connsiteY7" fmla="*/ 2200829 h 3132937"/>
                  <a:gd name="connsiteX8" fmla="*/ 851544 w 4844988"/>
                  <a:gd name="connsiteY8" fmla="*/ 1392604 h 3132937"/>
                  <a:gd name="connsiteX9" fmla="*/ 1899155 w 4844988"/>
                  <a:gd name="connsiteY9" fmla="*/ 0 h 3132937"/>
                  <a:gd name="connsiteX0" fmla="*/ 1899155 w 4844988"/>
                  <a:gd name="connsiteY0" fmla="*/ 0 h 3133189"/>
                  <a:gd name="connsiteX1" fmla="*/ 2731090 w 4844988"/>
                  <a:gd name="connsiteY1" fmla="*/ 418416 h 3133189"/>
                  <a:gd name="connsiteX2" fmla="*/ 3538309 w 4844988"/>
                  <a:gd name="connsiteY2" fmla="*/ 396134 h 3133189"/>
                  <a:gd name="connsiteX3" fmla="*/ 3861308 w 4844988"/>
                  <a:gd name="connsiteY3" fmla="*/ 958323 h 3133189"/>
                  <a:gd name="connsiteX4" fmla="*/ 4844988 w 4844988"/>
                  <a:gd name="connsiteY4" fmla="*/ 1975126 h 3133189"/>
                  <a:gd name="connsiteX5" fmla="*/ 3834082 w 4844988"/>
                  <a:gd name="connsiteY5" fmla="*/ 3132830 h 3133189"/>
                  <a:gd name="connsiteX6" fmla="*/ 1034788 w 4844988"/>
                  <a:gd name="connsiteY6" fmla="*/ 3132830 h 3133189"/>
                  <a:gd name="connsiteX7" fmla="*/ 0 w 4844988"/>
                  <a:gd name="connsiteY7" fmla="*/ 2200829 h 3133189"/>
                  <a:gd name="connsiteX8" fmla="*/ 851544 w 4844988"/>
                  <a:gd name="connsiteY8" fmla="*/ 1392604 h 3133189"/>
                  <a:gd name="connsiteX9" fmla="*/ 1899155 w 4844988"/>
                  <a:gd name="connsiteY9" fmla="*/ 0 h 3133189"/>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5058"/>
                  <a:gd name="connsiteY0" fmla="*/ 0 h 3133266"/>
                  <a:gd name="connsiteX1" fmla="*/ 2731090 w 4845058"/>
                  <a:gd name="connsiteY1" fmla="*/ 418416 h 3133266"/>
                  <a:gd name="connsiteX2" fmla="*/ 3538309 w 4845058"/>
                  <a:gd name="connsiteY2" fmla="*/ 396134 h 3133266"/>
                  <a:gd name="connsiteX3" fmla="*/ 3861308 w 4845058"/>
                  <a:gd name="connsiteY3" fmla="*/ 958323 h 3133266"/>
                  <a:gd name="connsiteX4" fmla="*/ 4844988 w 4845058"/>
                  <a:gd name="connsiteY4" fmla="*/ 1975126 h 3133266"/>
                  <a:gd name="connsiteX5" fmla="*/ 3834082 w 4845058"/>
                  <a:gd name="connsiteY5" fmla="*/ 3132830 h 3133266"/>
                  <a:gd name="connsiteX6" fmla="*/ 1034788 w 4845058"/>
                  <a:gd name="connsiteY6" fmla="*/ 3132830 h 3133266"/>
                  <a:gd name="connsiteX7" fmla="*/ 0 w 4845058"/>
                  <a:gd name="connsiteY7" fmla="*/ 2200829 h 3133266"/>
                  <a:gd name="connsiteX8" fmla="*/ 851544 w 4845058"/>
                  <a:gd name="connsiteY8" fmla="*/ 1392604 h 3133266"/>
                  <a:gd name="connsiteX9" fmla="*/ 1899155 w 4845058"/>
                  <a:gd name="connsiteY9" fmla="*/ 0 h 3133266"/>
                  <a:gd name="connsiteX0" fmla="*/ 1899155 w 4845043"/>
                  <a:gd name="connsiteY0" fmla="*/ 0 h 3133266"/>
                  <a:gd name="connsiteX1" fmla="*/ 2731090 w 4845043"/>
                  <a:gd name="connsiteY1" fmla="*/ 418416 h 3133266"/>
                  <a:gd name="connsiteX2" fmla="*/ 3538309 w 4845043"/>
                  <a:gd name="connsiteY2" fmla="*/ 396134 h 3133266"/>
                  <a:gd name="connsiteX3" fmla="*/ 3861308 w 4845043"/>
                  <a:gd name="connsiteY3" fmla="*/ 958323 h 3133266"/>
                  <a:gd name="connsiteX4" fmla="*/ 4844988 w 4845043"/>
                  <a:gd name="connsiteY4" fmla="*/ 1975126 h 3133266"/>
                  <a:gd name="connsiteX5" fmla="*/ 3834082 w 4845043"/>
                  <a:gd name="connsiteY5" fmla="*/ 3132830 h 3133266"/>
                  <a:gd name="connsiteX6" fmla="*/ 1034788 w 4845043"/>
                  <a:gd name="connsiteY6" fmla="*/ 3132830 h 3133266"/>
                  <a:gd name="connsiteX7" fmla="*/ 0 w 4845043"/>
                  <a:gd name="connsiteY7" fmla="*/ 2200829 h 3133266"/>
                  <a:gd name="connsiteX8" fmla="*/ 851544 w 4845043"/>
                  <a:gd name="connsiteY8" fmla="*/ 1392604 h 3133266"/>
                  <a:gd name="connsiteX9" fmla="*/ 1899155 w 484504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1308 w 4847123"/>
                  <a:gd name="connsiteY3" fmla="*/ 958323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907 w 4847875"/>
                  <a:gd name="connsiteY0" fmla="*/ 0 h 3133108"/>
                  <a:gd name="connsiteX1" fmla="*/ 2731842 w 4847875"/>
                  <a:gd name="connsiteY1" fmla="*/ 418416 h 3133108"/>
                  <a:gd name="connsiteX2" fmla="*/ 3539061 w 4847875"/>
                  <a:gd name="connsiteY2" fmla="*/ 396134 h 3133108"/>
                  <a:gd name="connsiteX3" fmla="*/ 3869401 w 4847875"/>
                  <a:gd name="connsiteY3" fmla="*/ 973005 h 3133108"/>
                  <a:gd name="connsiteX4" fmla="*/ 4845740 w 4847875"/>
                  <a:gd name="connsiteY4" fmla="*/ 1975126 h 3133108"/>
                  <a:gd name="connsiteX5" fmla="*/ 3834834 w 4847875"/>
                  <a:gd name="connsiteY5" fmla="*/ 3132830 h 3133108"/>
                  <a:gd name="connsiteX6" fmla="*/ 1035540 w 4847875"/>
                  <a:gd name="connsiteY6" fmla="*/ 3132830 h 3133108"/>
                  <a:gd name="connsiteX7" fmla="*/ 752 w 4847875"/>
                  <a:gd name="connsiteY7" fmla="*/ 2200829 h 3133108"/>
                  <a:gd name="connsiteX8" fmla="*/ 852296 w 4847875"/>
                  <a:gd name="connsiteY8" fmla="*/ 1392604 h 3133108"/>
                  <a:gd name="connsiteX9" fmla="*/ 1899907 w 4847875"/>
                  <a:gd name="connsiteY9" fmla="*/ 0 h 3133108"/>
                  <a:gd name="connsiteX0" fmla="*/ 1899832 w 4847800"/>
                  <a:gd name="connsiteY0" fmla="*/ 0 h 3140212"/>
                  <a:gd name="connsiteX1" fmla="*/ 2731767 w 4847800"/>
                  <a:gd name="connsiteY1" fmla="*/ 418416 h 3140212"/>
                  <a:gd name="connsiteX2" fmla="*/ 3538986 w 4847800"/>
                  <a:gd name="connsiteY2" fmla="*/ 396134 h 3140212"/>
                  <a:gd name="connsiteX3" fmla="*/ 3869326 w 4847800"/>
                  <a:gd name="connsiteY3" fmla="*/ 973005 h 3140212"/>
                  <a:gd name="connsiteX4" fmla="*/ 4845665 w 4847800"/>
                  <a:gd name="connsiteY4" fmla="*/ 1975126 h 3140212"/>
                  <a:gd name="connsiteX5" fmla="*/ 3834759 w 4847800"/>
                  <a:gd name="connsiteY5" fmla="*/ 3132830 h 3140212"/>
                  <a:gd name="connsiteX6" fmla="*/ 1035465 w 4847800"/>
                  <a:gd name="connsiteY6" fmla="*/ 3132830 h 3140212"/>
                  <a:gd name="connsiteX7" fmla="*/ 677 w 4847800"/>
                  <a:gd name="connsiteY7" fmla="*/ 2200829 h 3140212"/>
                  <a:gd name="connsiteX8" fmla="*/ 852221 w 4847800"/>
                  <a:gd name="connsiteY8" fmla="*/ 1392604 h 3140212"/>
                  <a:gd name="connsiteX9" fmla="*/ 1899832 w 4847800"/>
                  <a:gd name="connsiteY9" fmla="*/ 0 h 3140212"/>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1448"/>
                  <a:gd name="connsiteY0" fmla="*/ 0 h 3141003"/>
                  <a:gd name="connsiteX1" fmla="*/ 2717121 w 4831448"/>
                  <a:gd name="connsiteY1" fmla="*/ 418416 h 3141003"/>
                  <a:gd name="connsiteX2" fmla="*/ 3516999 w 4831448"/>
                  <a:gd name="connsiteY2" fmla="*/ 410815 h 3141003"/>
                  <a:gd name="connsiteX3" fmla="*/ 3854680 w 4831448"/>
                  <a:gd name="connsiteY3" fmla="*/ 973005 h 3141003"/>
                  <a:gd name="connsiteX4" fmla="*/ 4831019 w 4831448"/>
                  <a:gd name="connsiteY4" fmla="*/ 2070554 h 3141003"/>
                  <a:gd name="connsiteX5" fmla="*/ 3820113 w 4831448"/>
                  <a:gd name="connsiteY5" fmla="*/ 3132830 h 3141003"/>
                  <a:gd name="connsiteX6" fmla="*/ 1020819 w 4831448"/>
                  <a:gd name="connsiteY6" fmla="*/ 3132830 h 3141003"/>
                  <a:gd name="connsiteX7" fmla="*/ 713 w 4831448"/>
                  <a:gd name="connsiteY7" fmla="*/ 2208170 h 3141003"/>
                  <a:gd name="connsiteX8" fmla="*/ 837575 w 4831448"/>
                  <a:gd name="connsiteY8" fmla="*/ 1392604 h 3141003"/>
                  <a:gd name="connsiteX9" fmla="*/ 1885186 w 4831448"/>
                  <a:gd name="connsiteY9" fmla="*/ 0 h 3141003"/>
                  <a:gd name="connsiteX0" fmla="*/ 1885186 w 4831521"/>
                  <a:gd name="connsiteY0" fmla="*/ 0 h 3141003"/>
                  <a:gd name="connsiteX1" fmla="*/ 2717121 w 4831521"/>
                  <a:gd name="connsiteY1" fmla="*/ 418416 h 3141003"/>
                  <a:gd name="connsiteX2" fmla="*/ 3516999 w 4831521"/>
                  <a:gd name="connsiteY2" fmla="*/ 410815 h 3141003"/>
                  <a:gd name="connsiteX3" fmla="*/ 3854680 w 4831521"/>
                  <a:gd name="connsiteY3" fmla="*/ 973005 h 3141003"/>
                  <a:gd name="connsiteX4" fmla="*/ 4831019 w 4831521"/>
                  <a:gd name="connsiteY4" fmla="*/ 2070554 h 3141003"/>
                  <a:gd name="connsiteX5" fmla="*/ 3820113 w 4831521"/>
                  <a:gd name="connsiteY5" fmla="*/ 3132830 h 3141003"/>
                  <a:gd name="connsiteX6" fmla="*/ 1020819 w 4831521"/>
                  <a:gd name="connsiteY6" fmla="*/ 3132830 h 3141003"/>
                  <a:gd name="connsiteX7" fmla="*/ 713 w 4831521"/>
                  <a:gd name="connsiteY7" fmla="*/ 2208170 h 3141003"/>
                  <a:gd name="connsiteX8" fmla="*/ 837575 w 4831521"/>
                  <a:gd name="connsiteY8" fmla="*/ 1392604 h 3141003"/>
                  <a:gd name="connsiteX9" fmla="*/ 1885186 w 4831521"/>
                  <a:gd name="connsiteY9" fmla="*/ 0 h 31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521" h="3141003">
                    <a:moveTo>
                      <a:pt x="1885186" y="0"/>
                    </a:moveTo>
                    <a:cubicBezTo>
                      <a:pt x="2507520" y="14681"/>
                      <a:pt x="2579286" y="315648"/>
                      <a:pt x="2717121" y="418416"/>
                    </a:cubicBezTo>
                    <a:cubicBezTo>
                      <a:pt x="3147693" y="227473"/>
                      <a:pt x="3365380" y="322814"/>
                      <a:pt x="3516999" y="410815"/>
                    </a:cubicBezTo>
                    <a:cubicBezTo>
                      <a:pt x="3771484" y="583531"/>
                      <a:pt x="3813082" y="829653"/>
                      <a:pt x="3854680" y="973005"/>
                    </a:cubicBezTo>
                    <a:cubicBezTo>
                      <a:pt x="4674414" y="1135764"/>
                      <a:pt x="4840807" y="1849071"/>
                      <a:pt x="4831019" y="2070554"/>
                    </a:cubicBezTo>
                    <a:cubicBezTo>
                      <a:pt x="4853753" y="2999662"/>
                      <a:pt x="4098355" y="3121303"/>
                      <a:pt x="3820113" y="3132830"/>
                    </a:cubicBezTo>
                    <a:cubicBezTo>
                      <a:pt x="2734839" y="3121466"/>
                      <a:pt x="2901294" y="3132830"/>
                      <a:pt x="1020819" y="3132830"/>
                    </a:cubicBezTo>
                    <a:cubicBezTo>
                      <a:pt x="233764" y="3222186"/>
                      <a:pt x="-15238" y="2556933"/>
                      <a:pt x="713" y="2208170"/>
                    </a:cubicBezTo>
                    <a:cubicBezTo>
                      <a:pt x="42312" y="1439598"/>
                      <a:pt x="678522" y="1412430"/>
                      <a:pt x="837575" y="1392604"/>
                    </a:cubicBezTo>
                    <a:cubicBezTo>
                      <a:pt x="819734" y="40184"/>
                      <a:pt x="1778232" y="23763"/>
                      <a:pt x="1885186" y="0"/>
                    </a:cubicBezTo>
                    <a:close/>
                  </a:path>
                </a:pathLst>
              </a:custGeom>
              <a:solidFill>
                <a:srgbClr val="FFFFFF"/>
              </a:solidFill>
              <a:ln w="28575" cap="flat" cmpd="sng" algn="ctr">
                <a:solidFill>
                  <a:srgbClr val="FF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sp>
            <p:nvSpPr>
              <p:cNvPr id="94" name="TextBox 93"/>
              <p:cNvSpPr txBox="1"/>
              <p:nvPr/>
            </p:nvSpPr>
            <p:spPr>
              <a:xfrm>
                <a:off x="6394542" y="4333529"/>
                <a:ext cx="1636246" cy="307777"/>
              </a:xfrm>
              <a:prstGeom prst="rect">
                <a:avLst/>
              </a:prstGeom>
              <a:noFill/>
            </p:spPr>
            <p:txBody>
              <a:bodyPr wrap="square" rtlCol="0">
                <a:spAutoFit/>
              </a:bodyPr>
              <a:lstStyle/>
              <a:p>
                <a:pPr algn="ctr"/>
                <a:r>
                  <a:rPr lang="ja-JP" altLang="en-US" sz="1400" dirty="0" smtClean="0">
                    <a:solidFill>
                      <a:schemeClr val="tx1">
                        <a:lumMod val="50000"/>
                      </a:schemeClr>
                    </a:solidFill>
                    <a:latin typeface="MS PGothic" charset="-128"/>
                    <a:ea typeface="MS PGothic" charset="-128"/>
                    <a:cs typeface="MS PGothic" charset="-128"/>
                  </a:rPr>
                  <a:t>アンチ マルウェア</a:t>
                </a:r>
                <a:endParaRPr lang="en-US" sz="1600" dirty="0">
                  <a:solidFill>
                    <a:schemeClr val="tx1">
                      <a:lumMod val="50000"/>
                    </a:schemeClr>
                  </a:solidFill>
                  <a:latin typeface="MS PGothic" charset="-128"/>
                  <a:ea typeface="MS PGothic" charset="-128"/>
                  <a:cs typeface="MS PGothic" charset="-128"/>
                </a:endParaRPr>
              </a:p>
            </p:txBody>
          </p:sp>
          <p:grpSp>
            <p:nvGrpSpPr>
              <p:cNvPr id="97" name="Group 96"/>
              <p:cNvGrpSpPr>
                <a:grpSpLocks noChangeAspect="1"/>
              </p:cNvGrpSpPr>
              <p:nvPr/>
            </p:nvGrpSpPr>
            <p:grpSpPr>
              <a:xfrm>
                <a:off x="6860285" y="3960849"/>
                <a:ext cx="285378" cy="360000"/>
                <a:chOff x="2322747" y="1197939"/>
                <a:chExt cx="198707" cy="241668"/>
              </a:xfrm>
            </p:grpSpPr>
            <p:sp>
              <p:nvSpPr>
                <p:cNvPr id="101" name="Rectangle 100"/>
                <p:cNvSpPr/>
                <p:nvPr/>
              </p:nvSpPr>
              <p:spPr>
                <a:xfrm>
                  <a:off x="2353909" y="1220816"/>
                  <a:ext cx="152988" cy="1001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sp>
              <p:nvSpPr>
                <p:cNvPr id="102" name="Rectangle 101"/>
                <p:cNvSpPr/>
                <p:nvPr/>
              </p:nvSpPr>
              <p:spPr>
                <a:xfrm rot="3622272">
                  <a:off x="2366043" y="1298999"/>
                  <a:ext cx="112114" cy="1001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S PGothic" charset="-128"/>
                    <a:ea typeface="MS PGothic" charset="-128"/>
                    <a:cs typeface="MS PGothic" charset="-128"/>
                  </a:endParaRPr>
                </a:p>
              </p:txBody>
            </p:sp>
            <p:sp>
              <p:nvSpPr>
                <p:cNvPr id="104" name="Freeform 103"/>
                <p:cNvSpPr>
                  <a:spLocks noEditPoints="1"/>
                </p:cNvSpPr>
                <p:nvPr/>
              </p:nvSpPr>
              <p:spPr bwMode="auto">
                <a:xfrm>
                  <a:off x="2322747" y="1197939"/>
                  <a:ext cx="198707" cy="241668"/>
                </a:xfrm>
                <a:custGeom>
                  <a:avLst/>
                  <a:gdLst>
                    <a:gd name="T0" fmla="*/ 214 w 262"/>
                    <a:gd name="T1" fmla="*/ 19 h 312"/>
                    <a:gd name="T2" fmla="*/ 214 w 262"/>
                    <a:gd name="T3" fmla="*/ 36 h 312"/>
                    <a:gd name="T4" fmla="*/ 161 w 262"/>
                    <a:gd name="T5" fmla="*/ 24 h 312"/>
                    <a:gd name="T6" fmla="*/ 161 w 262"/>
                    <a:gd name="T7" fmla="*/ 7 h 312"/>
                    <a:gd name="T8" fmla="*/ 131 w 262"/>
                    <a:gd name="T9" fmla="*/ 0 h 312"/>
                    <a:gd name="T10" fmla="*/ 101 w 262"/>
                    <a:gd name="T11" fmla="*/ 7 h 312"/>
                    <a:gd name="T12" fmla="*/ 101 w 262"/>
                    <a:gd name="T13" fmla="*/ 24 h 312"/>
                    <a:gd name="T14" fmla="*/ 48 w 262"/>
                    <a:gd name="T15" fmla="*/ 36 h 312"/>
                    <a:gd name="T16" fmla="*/ 48 w 262"/>
                    <a:gd name="T17" fmla="*/ 19 h 312"/>
                    <a:gd name="T18" fmla="*/ 0 w 262"/>
                    <a:gd name="T19" fmla="*/ 29 h 312"/>
                    <a:gd name="T20" fmla="*/ 0 w 262"/>
                    <a:gd name="T21" fmla="*/ 122 h 312"/>
                    <a:gd name="T22" fmla="*/ 131 w 262"/>
                    <a:gd name="T23" fmla="*/ 312 h 312"/>
                    <a:gd name="T24" fmla="*/ 262 w 262"/>
                    <a:gd name="T25" fmla="*/ 122 h 312"/>
                    <a:gd name="T26" fmla="*/ 262 w 262"/>
                    <a:gd name="T27" fmla="*/ 29 h 312"/>
                    <a:gd name="T28" fmla="*/ 214 w 262"/>
                    <a:gd name="T29" fmla="*/ 19 h 312"/>
                    <a:gd name="T30" fmla="*/ 226 w 262"/>
                    <a:gd name="T31" fmla="*/ 122 h 312"/>
                    <a:gd name="T32" fmla="*/ 222 w 262"/>
                    <a:gd name="T33" fmla="*/ 156 h 312"/>
                    <a:gd name="T34" fmla="*/ 131 w 262"/>
                    <a:gd name="T35" fmla="*/ 156 h 312"/>
                    <a:gd name="T36" fmla="*/ 131 w 262"/>
                    <a:gd name="T37" fmla="*/ 273 h 312"/>
                    <a:gd name="T38" fmla="*/ 40 w 262"/>
                    <a:gd name="T39" fmla="*/ 156 h 312"/>
                    <a:gd name="T40" fmla="*/ 131 w 262"/>
                    <a:gd name="T41" fmla="*/ 156 h 312"/>
                    <a:gd name="T42" fmla="*/ 131 w 262"/>
                    <a:gd name="T43" fmla="*/ 54 h 312"/>
                    <a:gd name="T44" fmla="*/ 226 w 262"/>
                    <a:gd name="T45" fmla="*/ 76 h 312"/>
                    <a:gd name="T46" fmla="*/ 226 w 262"/>
                    <a:gd name="T47" fmla="*/ 12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312">
                      <a:moveTo>
                        <a:pt x="214" y="19"/>
                      </a:moveTo>
                      <a:cubicBezTo>
                        <a:pt x="214" y="36"/>
                        <a:pt x="214" y="36"/>
                        <a:pt x="214" y="36"/>
                      </a:cubicBezTo>
                      <a:cubicBezTo>
                        <a:pt x="161" y="24"/>
                        <a:pt x="161" y="24"/>
                        <a:pt x="161" y="24"/>
                      </a:cubicBezTo>
                      <a:cubicBezTo>
                        <a:pt x="161" y="7"/>
                        <a:pt x="161" y="7"/>
                        <a:pt x="161" y="7"/>
                      </a:cubicBezTo>
                      <a:cubicBezTo>
                        <a:pt x="131" y="0"/>
                        <a:pt x="131" y="0"/>
                        <a:pt x="131" y="0"/>
                      </a:cubicBezTo>
                      <a:cubicBezTo>
                        <a:pt x="101" y="7"/>
                        <a:pt x="101" y="7"/>
                        <a:pt x="101" y="7"/>
                      </a:cubicBezTo>
                      <a:cubicBezTo>
                        <a:pt x="101" y="24"/>
                        <a:pt x="101" y="24"/>
                        <a:pt x="101" y="24"/>
                      </a:cubicBezTo>
                      <a:cubicBezTo>
                        <a:pt x="48" y="36"/>
                        <a:pt x="48" y="36"/>
                        <a:pt x="48" y="36"/>
                      </a:cubicBezTo>
                      <a:cubicBezTo>
                        <a:pt x="48" y="19"/>
                        <a:pt x="48" y="19"/>
                        <a:pt x="48" y="19"/>
                      </a:cubicBezTo>
                      <a:cubicBezTo>
                        <a:pt x="0" y="29"/>
                        <a:pt x="0" y="29"/>
                        <a:pt x="0" y="29"/>
                      </a:cubicBezTo>
                      <a:cubicBezTo>
                        <a:pt x="0" y="122"/>
                        <a:pt x="0" y="122"/>
                        <a:pt x="0" y="122"/>
                      </a:cubicBezTo>
                      <a:cubicBezTo>
                        <a:pt x="0" y="208"/>
                        <a:pt x="54" y="281"/>
                        <a:pt x="131" y="312"/>
                      </a:cubicBezTo>
                      <a:cubicBezTo>
                        <a:pt x="208" y="281"/>
                        <a:pt x="262" y="208"/>
                        <a:pt x="262" y="122"/>
                      </a:cubicBezTo>
                      <a:cubicBezTo>
                        <a:pt x="262" y="29"/>
                        <a:pt x="262" y="29"/>
                        <a:pt x="262" y="29"/>
                      </a:cubicBezTo>
                      <a:lnTo>
                        <a:pt x="214" y="19"/>
                      </a:lnTo>
                      <a:close/>
                      <a:moveTo>
                        <a:pt x="226" y="122"/>
                      </a:moveTo>
                      <a:cubicBezTo>
                        <a:pt x="226" y="134"/>
                        <a:pt x="225" y="145"/>
                        <a:pt x="222" y="156"/>
                      </a:cubicBezTo>
                      <a:cubicBezTo>
                        <a:pt x="131" y="156"/>
                        <a:pt x="131" y="156"/>
                        <a:pt x="131" y="156"/>
                      </a:cubicBezTo>
                      <a:cubicBezTo>
                        <a:pt x="131" y="273"/>
                        <a:pt x="131" y="273"/>
                        <a:pt x="131" y="273"/>
                      </a:cubicBezTo>
                      <a:cubicBezTo>
                        <a:pt x="84" y="249"/>
                        <a:pt x="50" y="206"/>
                        <a:pt x="40" y="156"/>
                      </a:cubicBezTo>
                      <a:cubicBezTo>
                        <a:pt x="131" y="156"/>
                        <a:pt x="131" y="156"/>
                        <a:pt x="131" y="156"/>
                      </a:cubicBezTo>
                      <a:cubicBezTo>
                        <a:pt x="131" y="54"/>
                        <a:pt x="131" y="54"/>
                        <a:pt x="131" y="54"/>
                      </a:cubicBezTo>
                      <a:cubicBezTo>
                        <a:pt x="226" y="76"/>
                        <a:pt x="226" y="76"/>
                        <a:pt x="226" y="76"/>
                      </a:cubicBezTo>
                      <a:lnTo>
                        <a:pt x="226" y="122"/>
                      </a:lnTo>
                      <a:close/>
                    </a:path>
                  </a:pathLst>
                </a:custGeom>
                <a:solidFill>
                  <a:srgbClr val="C000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FFFFFF"/>
                    </a:solidFill>
                    <a:latin typeface="MS PGothic" charset="-128"/>
                    <a:ea typeface="MS PGothic" charset="-128"/>
                    <a:cs typeface="MS PGothic" charset="-128"/>
                  </a:endParaRPr>
                </a:p>
              </p:txBody>
            </p:sp>
          </p:grpSp>
        </p:grpSp>
      </p:grpSp>
      <p:grpSp>
        <p:nvGrpSpPr>
          <p:cNvPr id="9" name="Group 8"/>
          <p:cNvGrpSpPr/>
          <p:nvPr/>
        </p:nvGrpSpPr>
        <p:grpSpPr>
          <a:xfrm>
            <a:off x="323850" y="1018940"/>
            <a:ext cx="8645582" cy="1471896"/>
            <a:chOff x="323850" y="1018940"/>
            <a:chExt cx="8645582" cy="1471896"/>
          </a:xfrm>
        </p:grpSpPr>
        <p:sp>
          <p:nvSpPr>
            <p:cNvPr id="109" name="角丸四角形 78"/>
            <p:cNvSpPr/>
            <p:nvPr/>
          </p:nvSpPr>
          <p:spPr>
            <a:xfrm>
              <a:off x="323850" y="1018940"/>
              <a:ext cx="8496300" cy="1230992"/>
            </a:xfrm>
            <a:prstGeom prst="roundRect">
              <a:avLst>
                <a:gd name="adj" fmla="val 11644"/>
              </a:avLst>
            </a:prstGeom>
            <a:solidFill>
              <a:schemeClr val="bg1">
                <a:lumMod val="9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bg2"/>
                </a:solidFill>
                <a:latin typeface="MS PGothic" charset="-128"/>
                <a:ea typeface="MS PGothic" charset="-128"/>
                <a:cs typeface="MS PGothic" charset="-128"/>
              </a:endParaRPr>
            </a:p>
          </p:txBody>
        </p:sp>
        <p:sp>
          <p:nvSpPr>
            <p:cNvPr id="110" name="正方形/長方形 65"/>
            <p:cNvSpPr/>
            <p:nvPr/>
          </p:nvSpPr>
          <p:spPr>
            <a:xfrm>
              <a:off x="2196590" y="1820104"/>
              <a:ext cx="4750820" cy="461665"/>
            </a:xfrm>
            <a:prstGeom prst="rect">
              <a:avLst/>
            </a:prstGeom>
          </p:spPr>
          <p:txBody>
            <a:bodyPr wrap="none">
              <a:spAutoFit/>
            </a:bodyPr>
            <a:lstStyle/>
            <a:p>
              <a:pPr algn="ctr"/>
              <a:r>
                <a:rPr kumimoji="1" lang="ja-JP" altLang="en-US" sz="2400" dirty="0" smtClean="0">
                  <a:solidFill>
                    <a:schemeClr val="bg2"/>
                  </a:solidFill>
                  <a:latin typeface="MS PGothic" charset="-128"/>
                  <a:ea typeface="MS PGothic" charset="-128"/>
                  <a:cs typeface="MS PGothic" charset="-128"/>
                </a:rPr>
                <a:t>世界最大規模の</a:t>
              </a:r>
              <a:r>
                <a:rPr kumimoji="1" lang="en-US" altLang="ja-JP" sz="2400" dirty="0">
                  <a:solidFill>
                    <a:schemeClr val="bg2"/>
                  </a:solidFill>
                  <a:latin typeface="MS PGothic" charset="-128"/>
                  <a:ea typeface="MS PGothic" charset="-128"/>
                  <a:cs typeface="MS PGothic" charset="-128"/>
                </a:rPr>
                <a:t> </a:t>
              </a:r>
              <a:r>
                <a:rPr kumimoji="1" lang="ja-JP" altLang="en-US" sz="2400" dirty="0" smtClean="0">
                  <a:solidFill>
                    <a:schemeClr val="bg2"/>
                  </a:solidFill>
                  <a:latin typeface="MS PGothic" charset="-128"/>
                  <a:ea typeface="MS PGothic" charset="-128"/>
                  <a:cs typeface="MS PGothic" charset="-128"/>
                </a:rPr>
                <a:t>ビッグデータ</a:t>
              </a:r>
              <a:r>
                <a:rPr kumimoji="1" lang="en-US" altLang="ja-JP" sz="2400" dirty="0" smtClean="0">
                  <a:solidFill>
                    <a:schemeClr val="bg2"/>
                  </a:solidFill>
                  <a:latin typeface="MS PGothic" charset="-128"/>
                  <a:ea typeface="MS PGothic" charset="-128"/>
                  <a:cs typeface="MS PGothic" charset="-128"/>
                </a:rPr>
                <a:t> </a:t>
              </a:r>
              <a:r>
                <a:rPr kumimoji="1" lang="ja-JP" altLang="en-US" sz="2400" dirty="0" smtClean="0">
                  <a:solidFill>
                    <a:schemeClr val="bg2"/>
                  </a:solidFill>
                  <a:latin typeface="MS PGothic" charset="-128"/>
                  <a:ea typeface="MS PGothic" charset="-128"/>
                  <a:cs typeface="MS PGothic" charset="-128"/>
                </a:rPr>
                <a:t>分析</a:t>
              </a:r>
              <a:endParaRPr kumimoji="1" lang="en-US" altLang="ja-JP" sz="2400" dirty="0" smtClean="0">
                <a:solidFill>
                  <a:schemeClr val="bg2"/>
                </a:solidFill>
                <a:latin typeface="MS PGothic" charset="-128"/>
                <a:ea typeface="MS PGothic" charset="-128"/>
                <a:cs typeface="MS PGothic" charset="-128"/>
              </a:endParaRPr>
            </a:p>
          </p:txBody>
        </p:sp>
        <p:sp>
          <p:nvSpPr>
            <p:cNvPr id="111" name="二等辺三角形 20"/>
            <p:cNvSpPr/>
            <p:nvPr/>
          </p:nvSpPr>
          <p:spPr>
            <a:xfrm rot="10800000">
              <a:off x="4401667" y="2248127"/>
              <a:ext cx="340666" cy="242709"/>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bg2"/>
                </a:solidFill>
                <a:latin typeface="MS PGothic" charset="-128"/>
                <a:ea typeface="MS PGothic" charset="-128"/>
                <a:cs typeface="MS PGothic" charset="-128"/>
              </a:endParaRPr>
            </a:p>
          </p:txBody>
        </p:sp>
        <p:grpSp>
          <p:nvGrpSpPr>
            <p:cNvPr id="4" name="Group 3"/>
            <p:cNvGrpSpPr/>
            <p:nvPr/>
          </p:nvGrpSpPr>
          <p:grpSpPr>
            <a:xfrm>
              <a:off x="420106" y="1057946"/>
              <a:ext cx="7629005" cy="773612"/>
              <a:chOff x="1108740" y="4228726"/>
              <a:chExt cx="7629005" cy="773612"/>
            </a:xfrm>
          </p:grpSpPr>
          <p:sp>
            <p:nvSpPr>
              <p:cNvPr id="112" name="テキスト ボックス 16"/>
              <p:cNvSpPr txBox="1"/>
              <p:nvPr/>
            </p:nvSpPr>
            <p:spPr>
              <a:xfrm>
                <a:off x="1108740" y="4232897"/>
                <a:ext cx="1069524"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150</a:t>
                </a:r>
                <a:r>
                  <a:rPr kumimoji="1" lang="ja-JP" altLang="en-US" sz="2000" b="1" dirty="0" smtClean="0">
                    <a:solidFill>
                      <a:schemeClr val="bg2"/>
                    </a:solidFill>
                    <a:latin typeface="MS PGothic" charset="-128"/>
                    <a:ea typeface="MS PGothic" charset="-128"/>
                    <a:cs typeface="MS PGothic" charset="-128"/>
                  </a:rPr>
                  <a:t>万</a:t>
                </a:r>
                <a:endParaRPr kumimoji="1" lang="en-US" altLang="ja-JP" sz="2000" b="1"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マルウェア</a:t>
                </a:r>
                <a:endParaRPr kumimoji="1" lang="en-US" altLang="ja-JP" sz="1200"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サンプル収集</a:t>
                </a:r>
                <a:endParaRPr kumimoji="1" lang="ja-JP" altLang="en-US" sz="1200" dirty="0">
                  <a:solidFill>
                    <a:schemeClr val="bg2"/>
                  </a:solidFill>
                  <a:latin typeface="MS PGothic" charset="-128"/>
                  <a:ea typeface="MS PGothic" charset="-128"/>
                  <a:cs typeface="MS PGothic" charset="-128"/>
                </a:endParaRPr>
              </a:p>
            </p:txBody>
          </p:sp>
          <p:sp>
            <p:nvSpPr>
              <p:cNvPr id="113" name="テキスト ボックス 66"/>
              <p:cNvSpPr txBox="1"/>
              <p:nvPr/>
            </p:nvSpPr>
            <p:spPr>
              <a:xfrm>
                <a:off x="2258652" y="4232897"/>
                <a:ext cx="878767"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42</a:t>
                </a:r>
                <a:r>
                  <a:rPr kumimoji="1" lang="ja-JP" altLang="en-US" sz="2000" b="1" dirty="0" smtClean="0">
                    <a:solidFill>
                      <a:schemeClr val="bg2"/>
                    </a:solidFill>
                    <a:latin typeface="MS PGothic" charset="-128"/>
                    <a:ea typeface="MS PGothic" charset="-128"/>
                    <a:cs typeface="MS PGothic" charset="-128"/>
                  </a:rPr>
                  <a:t>億</a:t>
                </a:r>
                <a:endParaRPr kumimoji="1" lang="en-US" altLang="ja-JP" sz="2000" b="1" dirty="0" smtClean="0">
                  <a:solidFill>
                    <a:schemeClr val="bg2"/>
                  </a:solidFill>
                  <a:latin typeface="MS PGothic" charset="-128"/>
                  <a:ea typeface="MS PGothic" charset="-128"/>
                  <a:cs typeface="MS PGothic" charset="-128"/>
                </a:endParaRPr>
              </a:p>
              <a:p>
                <a:pPr algn="ctr"/>
                <a:r>
                  <a:rPr kumimoji="1" lang="en-US" altLang="ja-JP" sz="1200" dirty="0" smtClean="0">
                    <a:solidFill>
                      <a:schemeClr val="bg2"/>
                    </a:solidFill>
                    <a:latin typeface="MS PGothic" charset="-128"/>
                    <a:ea typeface="MS PGothic" charset="-128"/>
                    <a:cs typeface="MS PGothic" charset="-128"/>
                  </a:rPr>
                  <a:t>Web </a:t>
                </a:r>
                <a:r>
                  <a:rPr kumimoji="1" lang="ja-JP" altLang="en-US" sz="1200" dirty="0" smtClean="0">
                    <a:solidFill>
                      <a:schemeClr val="bg2"/>
                    </a:solidFill>
                    <a:latin typeface="MS PGothic" charset="-128"/>
                    <a:ea typeface="MS PGothic" charset="-128"/>
                    <a:cs typeface="MS PGothic" charset="-128"/>
                  </a:rPr>
                  <a:t>サイト</a:t>
                </a:r>
                <a:endParaRPr kumimoji="1" lang="en-US" altLang="ja-JP" sz="1200" dirty="0" smtClean="0">
                  <a:solidFill>
                    <a:schemeClr val="bg2"/>
                  </a:solidFill>
                  <a:latin typeface="MS PGothic" charset="-128"/>
                  <a:ea typeface="MS PGothic" charset="-128"/>
                  <a:cs typeface="MS PGothic" charset="-128"/>
                </a:endParaRPr>
              </a:p>
              <a:p>
                <a:pPr algn="ctr"/>
                <a:r>
                  <a:rPr kumimoji="1" lang="ja-JP" altLang="en-US" sz="1200" dirty="0">
                    <a:solidFill>
                      <a:schemeClr val="bg2"/>
                    </a:solidFill>
                    <a:latin typeface="MS PGothic" charset="-128"/>
                    <a:ea typeface="MS PGothic" charset="-128"/>
                    <a:cs typeface="MS PGothic" charset="-128"/>
                  </a:rPr>
                  <a:t>ブロック</a:t>
                </a:r>
              </a:p>
            </p:txBody>
          </p:sp>
          <p:sp>
            <p:nvSpPr>
              <p:cNvPr id="114" name="テキスト ボックス 70"/>
              <p:cNvSpPr txBox="1"/>
              <p:nvPr/>
            </p:nvSpPr>
            <p:spPr>
              <a:xfrm>
                <a:off x="3251016" y="4232897"/>
                <a:ext cx="1225816"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10</a:t>
                </a:r>
                <a:r>
                  <a:rPr kumimoji="1" lang="ja-JP" altLang="en-US" sz="2000" b="1" dirty="0" smtClean="0">
                    <a:solidFill>
                      <a:schemeClr val="bg2"/>
                    </a:solidFill>
                    <a:latin typeface="MS PGothic" charset="-128"/>
                    <a:ea typeface="MS PGothic" charset="-128"/>
                    <a:cs typeface="MS PGothic" charset="-128"/>
                  </a:rPr>
                  <a:t>億</a:t>
                </a:r>
                <a:endParaRPr kumimoji="1" lang="en-US" altLang="ja-JP" sz="2000" b="1"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レピュテーション</a:t>
                </a:r>
                <a:endParaRPr kumimoji="1" lang="en-US" altLang="ja-JP" sz="1200"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クエリ登録</a:t>
                </a:r>
                <a:endParaRPr kumimoji="1" lang="en-US" altLang="ja-JP" sz="1200" dirty="0" smtClean="0">
                  <a:solidFill>
                    <a:schemeClr val="bg2"/>
                  </a:solidFill>
                  <a:latin typeface="MS PGothic" charset="-128"/>
                  <a:ea typeface="MS PGothic" charset="-128"/>
                  <a:cs typeface="MS PGothic" charset="-128"/>
                </a:endParaRPr>
              </a:p>
            </p:txBody>
          </p:sp>
          <p:sp>
            <p:nvSpPr>
              <p:cNvPr id="115" name="テキスト ボックス 71"/>
              <p:cNvSpPr txBox="1"/>
              <p:nvPr/>
            </p:nvSpPr>
            <p:spPr>
              <a:xfrm>
                <a:off x="4548128" y="4232897"/>
                <a:ext cx="825867"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930</a:t>
                </a:r>
                <a:r>
                  <a:rPr kumimoji="1" lang="ja-JP" altLang="en-US" sz="2000" b="1" dirty="0" smtClean="0">
                    <a:solidFill>
                      <a:schemeClr val="bg2"/>
                    </a:solidFill>
                    <a:latin typeface="MS PGothic" charset="-128"/>
                    <a:ea typeface="MS PGothic" charset="-128"/>
                    <a:cs typeface="MS PGothic" charset="-128"/>
                  </a:rPr>
                  <a:t>億</a:t>
                </a:r>
                <a:endParaRPr kumimoji="1" lang="en-US" altLang="ja-JP" sz="2000" b="1"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メール</a:t>
                </a:r>
                <a:endParaRPr kumimoji="1" lang="en-US" altLang="ja-JP" sz="1200" dirty="0" smtClean="0">
                  <a:solidFill>
                    <a:schemeClr val="bg2"/>
                  </a:solidFill>
                  <a:latin typeface="MS PGothic" charset="-128"/>
                  <a:ea typeface="MS PGothic" charset="-128"/>
                  <a:cs typeface="MS PGothic" charset="-128"/>
                </a:endParaRPr>
              </a:p>
              <a:p>
                <a:pPr algn="ctr"/>
                <a:r>
                  <a:rPr kumimoji="1" lang="ja-JP" altLang="en-US" sz="1200" dirty="0">
                    <a:solidFill>
                      <a:schemeClr val="bg2"/>
                    </a:solidFill>
                    <a:latin typeface="MS PGothic" charset="-128"/>
                    <a:ea typeface="MS PGothic" charset="-128"/>
                    <a:cs typeface="MS PGothic" charset="-128"/>
                  </a:rPr>
                  <a:t>解析</a:t>
                </a:r>
                <a:endParaRPr kumimoji="1" lang="en-US" altLang="ja-JP" sz="1200" dirty="0" smtClean="0">
                  <a:solidFill>
                    <a:schemeClr val="bg2"/>
                  </a:solidFill>
                  <a:latin typeface="MS PGothic" charset="-128"/>
                  <a:ea typeface="MS PGothic" charset="-128"/>
                  <a:cs typeface="MS PGothic" charset="-128"/>
                </a:endParaRPr>
              </a:p>
            </p:txBody>
          </p:sp>
          <p:sp>
            <p:nvSpPr>
              <p:cNvPr id="116" name="テキスト ボックス 73"/>
              <p:cNvSpPr txBox="1"/>
              <p:nvPr/>
            </p:nvSpPr>
            <p:spPr>
              <a:xfrm>
                <a:off x="5417287" y="4232897"/>
                <a:ext cx="1184940"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1</a:t>
                </a:r>
                <a:r>
                  <a:rPr kumimoji="1" lang="ja-JP" altLang="en-US" sz="2000" b="1" dirty="0" smtClean="0">
                    <a:solidFill>
                      <a:schemeClr val="bg2"/>
                    </a:solidFill>
                    <a:latin typeface="MS PGothic" charset="-128"/>
                    <a:ea typeface="MS PGothic" charset="-128"/>
                    <a:cs typeface="MS PGothic" charset="-128"/>
                  </a:rPr>
                  <a:t>万</a:t>
                </a:r>
                <a:endParaRPr kumimoji="1" lang="en-US" altLang="ja-JP" sz="2000" b="1" dirty="0" smtClean="0">
                  <a:solidFill>
                    <a:schemeClr val="bg2"/>
                  </a:solidFill>
                  <a:latin typeface="MS PGothic" charset="-128"/>
                  <a:ea typeface="MS PGothic" charset="-128"/>
                  <a:cs typeface="MS PGothic" charset="-128"/>
                </a:endParaRPr>
              </a:p>
              <a:p>
                <a:pPr algn="ctr"/>
                <a:r>
                  <a:rPr kumimoji="1" lang="en-US" altLang="ja-JP" sz="1200" dirty="0" smtClean="0">
                    <a:solidFill>
                      <a:schemeClr val="bg2"/>
                    </a:solidFill>
                    <a:latin typeface="MS PGothic" charset="-128"/>
                    <a:ea typeface="MS PGothic" charset="-128"/>
                    <a:cs typeface="MS PGothic" charset="-128"/>
                  </a:rPr>
                  <a:t>Cisco</a:t>
                </a:r>
                <a:r>
                  <a:rPr kumimoji="1" lang="ja-JP" altLang="en-US" sz="1200" dirty="0" smtClean="0">
                    <a:solidFill>
                      <a:schemeClr val="bg2"/>
                    </a:solidFill>
                    <a:latin typeface="MS PGothic" charset="-128"/>
                    <a:ea typeface="MS PGothic" charset="-128"/>
                    <a:cs typeface="MS PGothic" charset="-128"/>
                  </a:rPr>
                  <a:t> </a:t>
                </a:r>
                <a:r>
                  <a:rPr kumimoji="1" lang="en-US" altLang="ja-JP" sz="1200" dirty="0" smtClean="0">
                    <a:solidFill>
                      <a:schemeClr val="bg2"/>
                    </a:solidFill>
                    <a:latin typeface="MS PGothic" charset="-128"/>
                    <a:ea typeface="MS PGothic" charset="-128"/>
                    <a:cs typeface="MS PGothic" charset="-128"/>
                  </a:rPr>
                  <a:t>AMP </a:t>
                </a:r>
                <a:r>
                  <a:rPr kumimoji="1" lang="ja-JP" altLang="en-US" sz="1200" dirty="0" smtClean="0">
                    <a:solidFill>
                      <a:schemeClr val="bg2"/>
                    </a:solidFill>
                    <a:latin typeface="MS PGothic" charset="-128"/>
                    <a:ea typeface="MS PGothic" charset="-128"/>
                    <a:cs typeface="MS PGothic" charset="-128"/>
                  </a:rPr>
                  <a:t>で</a:t>
                </a:r>
                <a:endParaRPr kumimoji="1" lang="en-US" altLang="ja-JP" sz="1200"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マルウェア発見</a:t>
                </a:r>
                <a:endParaRPr kumimoji="1" lang="en-US" altLang="ja-JP" sz="1200" dirty="0" smtClean="0">
                  <a:solidFill>
                    <a:schemeClr val="bg2"/>
                  </a:solidFill>
                  <a:latin typeface="MS PGothic" charset="-128"/>
                  <a:ea typeface="MS PGothic" charset="-128"/>
                  <a:cs typeface="MS PGothic" charset="-128"/>
                </a:endParaRPr>
              </a:p>
            </p:txBody>
          </p:sp>
          <p:sp>
            <p:nvSpPr>
              <p:cNvPr id="117" name="テキスト ボックス 76"/>
              <p:cNvSpPr txBox="1"/>
              <p:nvPr/>
            </p:nvSpPr>
            <p:spPr>
              <a:xfrm>
                <a:off x="6576017" y="4232897"/>
                <a:ext cx="1441420"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30</a:t>
                </a:r>
                <a:r>
                  <a:rPr kumimoji="1" lang="ja-JP" altLang="en-US" sz="2000" b="1" dirty="0" smtClean="0">
                    <a:solidFill>
                      <a:schemeClr val="bg2"/>
                    </a:solidFill>
                    <a:latin typeface="MS PGothic" charset="-128"/>
                    <a:ea typeface="MS PGothic" charset="-128"/>
                    <a:cs typeface="MS PGothic" charset="-128"/>
                  </a:rPr>
                  <a:t>万</a:t>
                </a:r>
                <a:endParaRPr kumimoji="1" lang="en-US" altLang="ja-JP" sz="2000" b="1"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マルウェア情報を</a:t>
                </a:r>
                <a:endParaRPr kumimoji="1" lang="en-US" altLang="ja-JP" sz="1200" dirty="0" smtClean="0">
                  <a:solidFill>
                    <a:schemeClr val="bg2"/>
                  </a:solidFill>
                  <a:latin typeface="MS PGothic" charset="-128"/>
                  <a:ea typeface="MS PGothic" charset="-128"/>
                  <a:cs typeface="MS PGothic" charset="-128"/>
                </a:endParaRPr>
              </a:p>
              <a:p>
                <a:pPr algn="ctr"/>
                <a:r>
                  <a:rPr kumimoji="1" lang="en-US" altLang="ja-JP" sz="1200" dirty="0" smtClean="0">
                    <a:solidFill>
                      <a:schemeClr val="bg2"/>
                    </a:solidFill>
                    <a:latin typeface="MS PGothic" charset="-128"/>
                    <a:ea typeface="MS PGothic" charset="-128"/>
                    <a:cs typeface="MS PGothic" charset="-128"/>
                  </a:rPr>
                  <a:t>Cisco</a:t>
                </a:r>
                <a:r>
                  <a:rPr kumimoji="1" lang="ja-JP" altLang="en-US" sz="1200" dirty="0" smtClean="0">
                    <a:solidFill>
                      <a:schemeClr val="bg2"/>
                    </a:solidFill>
                    <a:latin typeface="MS PGothic" charset="-128"/>
                    <a:ea typeface="MS PGothic" charset="-128"/>
                    <a:cs typeface="MS PGothic" charset="-128"/>
                  </a:rPr>
                  <a:t> </a:t>
                </a:r>
                <a:r>
                  <a:rPr kumimoji="1" lang="en-US" altLang="ja-JP" sz="1200" dirty="0" smtClean="0">
                    <a:solidFill>
                      <a:schemeClr val="bg2"/>
                    </a:solidFill>
                    <a:latin typeface="MS PGothic" charset="-128"/>
                    <a:ea typeface="MS PGothic" charset="-128"/>
                    <a:cs typeface="MS PGothic" charset="-128"/>
                  </a:rPr>
                  <a:t>AMP </a:t>
                </a:r>
                <a:r>
                  <a:rPr kumimoji="1" lang="ja-JP" altLang="en-US" sz="1200" dirty="0" smtClean="0">
                    <a:solidFill>
                      <a:schemeClr val="bg2"/>
                    </a:solidFill>
                    <a:latin typeface="MS PGothic" charset="-128"/>
                    <a:ea typeface="MS PGothic" charset="-128"/>
                    <a:cs typeface="MS PGothic" charset="-128"/>
                  </a:rPr>
                  <a:t>へ送信</a:t>
                </a:r>
                <a:endParaRPr kumimoji="1" lang="en-US" altLang="ja-JP" sz="1200" dirty="0" smtClean="0">
                  <a:solidFill>
                    <a:schemeClr val="bg2"/>
                  </a:solidFill>
                  <a:latin typeface="MS PGothic" charset="-128"/>
                  <a:ea typeface="MS PGothic" charset="-128"/>
                  <a:cs typeface="MS PGothic" charset="-128"/>
                </a:endParaRPr>
              </a:p>
            </p:txBody>
          </p:sp>
          <p:sp>
            <p:nvSpPr>
              <p:cNvPr id="118" name="テキスト ボックス 77"/>
              <p:cNvSpPr txBox="1"/>
              <p:nvPr/>
            </p:nvSpPr>
            <p:spPr>
              <a:xfrm>
                <a:off x="8040118" y="4232897"/>
                <a:ext cx="697627" cy="769441"/>
              </a:xfrm>
              <a:prstGeom prst="rect">
                <a:avLst/>
              </a:prstGeom>
              <a:noFill/>
            </p:spPr>
            <p:txBody>
              <a:bodyPr wrap="none" rtlCol="0">
                <a:spAutoFit/>
              </a:bodyPr>
              <a:lstStyle/>
              <a:p>
                <a:pPr algn="ctr"/>
                <a:r>
                  <a:rPr kumimoji="1" lang="en-US" altLang="ja-JP" sz="2000" b="1" dirty="0" smtClean="0">
                    <a:solidFill>
                      <a:schemeClr val="bg2"/>
                    </a:solidFill>
                    <a:latin typeface="MS PGothic" charset="-128"/>
                    <a:ea typeface="MS PGothic" charset="-128"/>
                    <a:cs typeface="MS PGothic" charset="-128"/>
                  </a:rPr>
                  <a:t>10</a:t>
                </a:r>
                <a:r>
                  <a:rPr kumimoji="1" lang="ja-JP" altLang="en-US" sz="2000" b="1" dirty="0" smtClean="0">
                    <a:solidFill>
                      <a:schemeClr val="bg2"/>
                    </a:solidFill>
                    <a:latin typeface="MS PGothic" charset="-128"/>
                    <a:ea typeface="MS PGothic" charset="-128"/>
                    <a:cs typeface="MS PGothic" charset="-128"/>
                  </a:rPr>
                  <a:t>万</a:t>
                </a:r>
                <a:endParaRPr kumimoji="1" lang="en-US" altLang="ja-JP" sz="2000" b="1" dirty="0" smtClean="0">
                  <a:solidFill>
                    <a:schemeClr val="bg2"/>
                  </a:solidFill>
                  <a:latin typeface="MS PGothic" charset="-128"/>
                  <a:ea typeface="MS PGothic" charset="-128"/>
                  <a:cs typeface="MS PGothic" charset="-128"/>
                </a:endParaRPr>
              </a:p>
              <a:p>
                <a:pPr algn="ctr"/>
                <a:r>
                  <a:rPr kumimoji="1" lang="ja-JP" altLang="en-US" sz="1200" dirty="0" smtClean="0">
                    <a:solidFill>
                      <a:schemeClr val="bg2"/>
                    </a:solidFill>
                    <a:latin typeface="MS PGothic" charset="-128"/>
                    <a:ea typeface="MS PGothic" charset="-128"/>
                    <a:cs typeface="MS PGothic" charset="-128"/>
                  </a:rPr>
                  <a:t>イベント</a:t>
                </a:r>
                <a:endParaRPr kumimoji="1" lang="en-US" altLang="ja-JP" sz="1200" dirty="0" smtClean="0">
                  <a:solidFill>
                    <a:schemeClr val="bg2"/>
                  </a:solidFill>
                  <a:latin typeface="MS PGothic" charset="-128"/>
                  <a:ea typeface="MS PGothic" charset="-128"/>
                  <a:cs typeface="MS PGothic" charset="-128"/>
                </a:endParaRPr>
              </a:p>
              <a:p>
                <a:pPr algn="ctr"/>
                <a:r>
                  <a:rPr kumimoji="1" lang="ja-JP" altLang="en-US" sz="1200" dirty="0">
                    <a:solidFill>
                      <a:schemeClr val="bg2"/>
                    </a:solidFill>
                    <a:latin typeface="MS PGothic" charset="-128"/>
                    <a:ea typeface="MS PGothic" charset="-128"/>
                    <a:cs typeface="MS PGothic" charset="-128"/>
                  </a:rPr>
                  <a:t>検出</a:t>
                </a:r>
                <a:endParaRPr kumimoji="1" lang="en-US" altLang="ja-JP" sz="1200" dirty="0" smtClean="0">
                  <a:solidFill>
                    <a:schemeClr val="bg2"/>
                  </a:solidFill>
                  <a:latin typeface="MS PGothic" charset="-128"/>
                  <a:ea typeface="MS PGothic" charset="-128"/>
                  <a:cs typeface="MS PGothic" charset="-128"/>
                </a:endParaRPr>
              </a:p>
            </p:txBody>
          </p:sp>
          <p:cxnSp>
            <p:nvCxnSpPr>
              <p:cNvPr id="119" name="Straight Connector 118"/>
              <p:cNvCxnSpPr/>
              <p:nvPr/>
            </p:nvCxnSpPr>
            <p:spPr>
              <a:xfrm>
                <a:off x="2184593" y="4228726"/>
                <a:ext cx="0" cy="769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201196" y="4228726"/>
                <a:ext cx="0" cy="769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509083" y="4228726"/>
                <a:ext cx="0" cy="769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421612" y="4228726"/>
                <a:ext cx="0" cy="769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611564" y="4228726"/>
                <a:ext cx="0" cy="769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997395" y="4228726"/>
                <a:ext cx="0" cy="7694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7944373" y="1558935"/>
              <a:ext cx="1025059" cy="461665"/>
            </a:xfrm>
            <a:prstGeom prst="rect">
              <a:avLst/>
            </a:prstGeom>
            <a:noFill/>
          </p:spPr>
          <p:txBody>
            <a:bodyPr wrap="square" rtlCol="0">
              <a:spAutoFit/>
            </a:bodyPr>
            <a:lstStyle/>
            <a:p>
              <a:r>
                <a:rPr lang="en-US" sz="2400" b="1" dirty="0" smtClean="0">
                  <a:solidFill>
                    <a:schemeClr val="bg2"/>
                  </a:solidFill>
                  <a:latin typeface="MS PGothic" charset="-128"/>
                  <a:ea typeface="MS PGothic" charset="-128"/>
                  <a:cs typeface="MS PGothic" charset="-128"/>
                </a:rPr>
                <a:t>/</a:t>
              </a:r>
              <a:r>
                <a:rPr lang="en-US" sz="1050" dirty="0" smtClean="0">
                  <a:solidFill>
                    <a:schemeClr val="bg2"/>
                  </a:solidFill>
                  <a:latin typeface="MS PGothic" charset="-128"/>
                  <a:ea typeface="MS PGothic" charset="-128"/>
                  <a:cs typeface="MS PGothic" charset="-128"/>
                </a:rPr>
                <a:t> </a:t>
              </a:r>
              <a:r>
                <a:rPr lang="en-US" altLang="ja-JP" sz="2400" b="1" dirty="0" smtClean="0">
                  <a:solidFill>
                    <a:schemeClr val="bg2"/>
                  </a:solidFill>
                  <a:latin typeface="MS PGothic" charset="-128"/>
                  <a:ea typeface="MS PGothic" charset="-128"/>
                  <a:cs typeface="MS PGothic" charset="-128"/>
                </a:rPr>
                <a:t>1</a:t>
              </a:r>
              <a:r>
                <a:rPr lang="ja-JP" altLang="en-US" sz="2400" b="1" dirty="0" smtClean="0">
                  <a:solidFill>
                    <a:schemeClr val="bg2"/>
                  </a:solidFill>
                  <a:latin typeface="MS PGothic" charset="-128"/>
                  <a:ea typeface="MS PGothic" charset="-128"/>
                  <a:cs typeface="MS PGothic" charset="-128"/>
                </a:rPr>
                <a:t>日</a:t>
              </a:r>
              <a:endParaRPr lang="en-US" sz="2400" b="1" dirty="0">
                <a:solidFill>
                  <a:schemeClr val="bg2"/>
                </a:solidFill>
                <a:latin typeface="MS PGothic" charset="-128"/>
                <a:ea typeface="MS PGothic" charset="-128"/>
                <a:cs typeface="MS PGothic" charset="-128"/>
              </a:endParaRPr>
            </a:p>
          </p:txBody>
        </p:sp>
      </p:grpSp>
      <p:grpSp>
        <p:nvGrpSpPr>
          <p:cNvPr id="6" name="Group 5"/>
          <p:cNvGrpSpPr/>
          <p:nvPr/>
        </p:nvGrpSpPr>
        <p:grpSpPr>
          <a:xfrm>
            <a:off x="3470690" y="2532623"/>
            <a:ext cx="2202633" cy="1260000"/>
            <a:chOff x="3470684" y="2532623"/>
            <a:chExt cx="2202633" cy="1260000"/>
          </a:xfrm>
        </p:grpSpPr>
        <p:sp>
          <p:nvSpPr>
            <p:cNvPr id="19" name="Snip Diagonal Corner Rectangle 3"/>
            <p:cNvSpPr>
              <a:spLocks noChangeAspect="1"/>
            </p:cNvSpPr>
            <p:nvPr/>
          </p:nvSpPr>
          <p:spPr>
            <a:xfrm>
              <a:off x="3470684" y="2532623"/>
              <a:ext cx="2202633" cy="1260000"/>
            </a:xfrm>
            <a:custGeom>
              <a:avLst/>
              <a:gdLst>
                <a:gd name="connsiteX0" fmla="*/ 548430 w 4830306"/>
                <a:gd name="connsiteY0" fmla="*/ 0 h 3125490"/>
                <a:gd name="connsiteX1" fmla="*/ 4309381 w 4830306"/>
                <a:gd name="connsiteY1" fmla="*/ 0 h 3125490"/>
                <a:gd name="connsiteX2" fmla="*/ 4830306 w 4830306"/>
                <a:gd name="connsiteY2" fmla="*/ 520925 h 3125490"/>
                <a:gd name="connsiteX3" fmla="*/ 4830306 w 4830306"/>
                <a:gd name="connsiteY3" fmla="*/ 2577060 h 3125490"/>
                <a:gd name="connsiteX4" fmla="*/ 4281876 w 4830306"/>
                <a:gd name="connsiteY4" fmla="*/ 3125490 h 3125490"/>
                <a:gd name="connsiteX5" fmla="*/ 520925 w 4830306"/>
                <a:gd name="connsiteY5" fmla="*/ 3125490 h 3125490"/>
                <a:gd name="connsiteX6" fmla="*/ 0 w 4830306"/>
                <a:gd name="connsiteY6" fmla="*/ 2604565 h 3125490"/>
                <a:gd name="connsiteX7" fmla="*/ 0 w 4830306"/>
                <a:gd name="connsiteY7" fmla="*/ 548430 h 3125490"/>
                <a:gd name="connsiteX8" fmla="*/ 548430 w 4830306"/>
                <a:gd name="connsiteY8" fmla="*/ 0 h 3125490"/>
                <a:gd name="connsiteX0" fmla="*/ 548430 w 4830306"/>
                <a:gd name="connsiteY0" fmla="*/ 0 h 3192335"/>
                <a:gd name="connsiteX1" fmla="*/ 4309381 w 4830306"/>
                <a:gd name="connsiteY1" fmla="*/ 0 h 3192335"/>
                <a:gd name="connsiteX2" fmla="*/ 4830306 w 4830306"/>
                <a:gd name="connsiteY2" fmla="*/ 520925 h 3192335"/>
                <a:gd name="connsiteX3" fmla="*/ 4830306 w 4830306"/>
                <a:gd name="connsiteY3" fmla="*/ 2577060 h 3192335"/>
                <a:gd name="connsiteX4" fmla="*/ 4281876 w 4830306"/>
                <a:gd name="connsiteY4" fmla="*/ 3125490 h 3192335"/>
                <a:gd name="connsiteX5" fmla="*/ 520925 w 4830306"/>
                <a:gd name="connsiteY5" fmla="*/ 3125490 h 3192335"/>
                <a:gd name="connsiteX6" fmla="*/ 0 w 4830306"/>
                <a:gd name="connsiteY6" fmla="*/ 2604565 h 3192335"/>
                <a:gd name="connsiteX7" fmla="*/ 0 w 4830306"/>
                <a:gd name="connsiteY7" fmla="*/ 548430 h 3192335"/>
                <a:gd name="connsiteX8" fmla="*/ 548430 w 4830306"/>
                <a:gd name="connsiteY8" fmla="*/ 0 h 3192335"/>
                <a:gd name="connsiteX0" fmla="*/ 576675 w 4858551"/>
                <a:gd name="connsiteY0" fmla="*/ 0 h 3164267"/>
                <a:gd name="connsiteX1" fmla="*/ 4337626 w 4858551"/>
                <a:gd name="connsiteY1" fmla="*/ 0 h 3164267"/>
                <a:gd name="connsiteX2" fmla="*/ 4858551 w 4858551"/>
                <a:gd name="connsiteY2" fmla="*/ 520925 h 3164267"/>
                <a:gd name="connsiteX3" fmla="*/ 4858551 w 4858551"/>
                <a:gd name="connsiteY3" fmla="*/ 2577060 h 3164267"/>
                <a:gd name="connsiteX4" fmla="*/ 4310121 w 4858551"/>
                <a:gd name="connsiteY4" fmla="*/ 3125490 h 3164267"/>
                <a:gd name="connsiteX5" fmla="*/ 549170 w 4858551"/>
                <a:gd name="connsiteY5" fmla="*/ 3125490 h 3164267"/>
                <a:gd name="connsiteX6" fmla="*/ 28245 w 4858551"/>
                <a:gd name="connsiteY6" fmla="*/ 2604565 h 3164267"/>
                <a:gd name="connsiteX7" fmla="*/ 28245 w 4858551"/>
                <a:gd name="connsiteY7" fmla="*/ 548430 h 3164267"/>
                <a:gd name="connsiteX8" fmla="*/ 576675 w 4858551"/>
                <a:gd name="connsiteY8" fmla="*/ 0 h 3164267"/>
                <a:gd name="connsiteX0" fmla="*/ 576675 w 4858551"/>
                <a:gd name="connsiteY0" fmla="*/ 0 h 3164549"/>
                <a:gd name="connsiteX1" fmla="*/ 4337626 w 4858551"/>
                <a:gd name="connsiteY1" fmla="*/ 0 h 3164549"/>
                <a:gd name="connsiteX2" fmla="*/ 4858551 w 4858551"/>
                <a:gd name="connsiteY2" fmla="*/ 520925 h 3164549"/>
                <a:gd name="connsiteX3" fmla="*/ 4858551 w 4858551"/>
                <a:gd name="connsiteY3" fmla="*/ 2577060 h 3164549"/>
                <a:gd name="connsiteX4" fmla="*/ 4310121 w 4858551"/>
                <a:gd name="connsiteY4" fmla="*/ 3125490 h 3164549"/>
                <a:gd name="connsiteX5" fmla="*/ 549170 w 4858551"/>
                <a:gd name="connsiteY5" fmla="*/ 3125490 h 3164549"/>
                <a:gd name="connsiteX6" fmla="*/ 28245 w 4858551"/>
                <a:gd name="connsiteY6" fmla="*/ 2604565 h 3164549"/>
                <a:gd name="connsiteX7" fmla="*/ 28245 w 4858551"/>
                <a:gd name="connsiteY7" fmla="*/ 548430 h 3164549"/>
                <a:gd name="connsiteX8" fmla="*/ 576675 w 4858551"/>
                <a:gd name="connsiteY8" fmla="*/ 0 h 3164549"/>
                <a:gd name="connsiteX0" fmla="*/ 576675 w 4858551"/>
                <a:gd name="connsiteY0" fmla="*/ 0 h 3166114"/>
                <a:gd name="connsiteX1" fmla="*/ 4337626 w 4858551"/>
                <a:gd name="connsiteY1" fmla="*/ 0 h 3166114"/>
                <a:gd name="connsiteX2" fmla="*/ 4858551 w 4858551"/>
                <a:gd name="connsiteY2" fmla="*/ 520925 h 3166114"/>
                <a:gd name="connsiteX3" fmla="*/ 4858551 w 4858551"/>
                <a:gd name="connsiteY3" fmla="*/ 2577060 h 3166114"/>
                <a:gd name="connsiteX4" fmla="*/ 4310121 w 4858551"/>
                <a:gd name="connsiteY4" fmla="*/ 3125490 h 3166114"/>
                <a:gd name="connsiteX5" fmla="*/ 549170 w 4858551"/>
                <a:gd name="connsiteY5" fmla="*/ 3125490 h 3166114"/>
                <a:gd name="connsiteX6" fmla="*/ 28245 w 4858551"/>
                <a:gd name="connsiteY6" fmla="*/ 2604565 h 3166114"/>
                <a:gd name="connsiteX7" fmla="*/ 28245 w 4858551"/>
                <a:gd name="connsiteY7" fmla="*/ 548430 h 3166114"/>
                <a:gd name="connsiteX8" fmla="*/ 576675 w 4858551"/>
                <a:gd name="connsiteY8" fmla="*/ 0 h 3166114"/>
                <a:gd name="connsiteX0" fmla="*/ 548430 w 4830306"/>
                <a:gd name="connsiteY0" fmla="*/ 0 h 3166114"/>
                <a:gd name="connsiteX1" fmla="*/ 4309381 w 4830306"/>
                <a:gd name="connsiteY1" fmla="*/ 0 h 3166114"/>
                <a:gd name="connsiteX2" fmla="*/ 4830306 w 4830306"/>
                <a:gd name="connsiteY2" fmla="*/ 520925 h 3166114"/>
                <a:gd name="connsiteX3" fmla="*/ 4830306 w 4830306"/>
                <a:gd name="connsiteY3" fmla="*/ 2577060 h 3166114"/>
                <a:gd name="connsiteX4" fmla="*/ 4281876 w 4830306"/>
                <a:gd name="connsiteY4" fmla="*/ 3125490 h 3166114"/>
                <a:gd name="connsiteX5" fmla="*/ 520925 w 4830306"/>
                <a:gd name="connsiteY5" fmla="*/ 3125490 h 3166114"/>
                <a:gd name="connsiteX6" fmla="*/ 0 w 4830306"/>
                <a:gd name="connsiteY6" fmla="*/ 2604565 h 3166114"/>
                <a:gd name="connsiteX7" fmla="*/ 0 w 4830306"/>
                <a:gd name="connsiteY7" fmla="*/ 548430 h 3166114"/>
                <a:gd name="connsiteX8" fmla="*/ 548430 w 4830306"/>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535607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14682 w 4844988"/>
                <a:gd name="connsiteY7" fmla="*/ 548430 h 3166114"/>
                <a:gd name="connsiteX8" fmla="*/ 563112 w 4844988"/>
                <a:gd name="connsiteY8" fmla="*/ 0 h 3166114"/>
                <a:gd name="connsiteX0" fmla="*/ 563112 w 4844988"/>
                <a:gd name="connsiteY0" fmla="*/ 0 h 3166114"/>
                <a:gd name="connsiteX1" fmla="*/ 4324063 w 4844988"/>
                <a:gd name="connsiteY1" fmla="*/ 0 h 3166114"/>
                <a:gd name="connsiteX2" fmla="*/ 4844988 w 4844988"/>
                <a:gd name="connsiteY2" fmla="*/ 520925 h 3166114"/>
                <a:gd name="connsiteX3" fmla="*/ 4844988 w 4844988"/>
                <a:gd name="connsiteY3" fmla="*/ 2577060 h 3166114"/>
                <a:gd name="connsiteX4" fmla="*/ 4296558 w 4844988"/>
                <a:gd name="connsiteY4" fmla="*/ 3125490 h 3166114"/>
                <a:gd name="connsiteX5" fmla="*/ 1034788 w 4844988"/>
                <a:gd name="connsiteY5" fmla="*/ 3125490 h 3166114"/>
                <a:gd name="connsiteX6" fmla="*/ 0 w 4844988"/>
                <a:gd name="connsiteY6" fmla="*/ 2193489 h 3166114"/>
                <a:gd name="connsiteX7" fmla="*/ 851544 w 4844988"/>
                <a:gd name="connsiteY7" fmla="*/ 1385264 h 3166114"/>
                <a:gd name="connsiteX8" fmla="*/ 563112 w 4844988"/>
                <a:gd name="connsiteY8" fmla="*/ 0 h 3166114"/>
                <a:gd name="connsiteX0" fmla="*/ 1899155 w 4844988"/>
                <a:gd name="connsiteY0" fmla="*/ 0 h 3173454"/>
                <a:gd name="connsiteX1" fmla="*/ 4324063 w 4844988"/>
                <a:gd name="connsiteY1" fmla="*/ 7340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4844988 w 4844988"/>
                <a:gd name="connsiteY2" fmla="*/ 528265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844988 w 4844988"/>
                <a:gd name="connsiteY3" fmla="*/ 2584400 h 3173454"/>
                <a:gd name="connsiteX4" fmla="*/ 4296558 w 4844988"/>
                <a:gd name="connsiteY4" fmla="*/ 3132830 h 3173454"/>
                <a:gd name="connsiteX5" fmla="*/ 1034788 w 4844988"/>
                <a:gd name="connsiteY5" fmla="*/ 3132830 h 3173454"/>
                <a:gd name="connsiteX6" fmla="*/ 0 w 4844988"/>
                <a:gd name="connsiteY6" fmla="*/ 2200829 h 3173454"/>
                <a:gd name="connsiteX7" fmla="*/ 851544 w 4844988"/>
                <a:gd name="connsiteY7" fmla="*/ 1392604 h 3173454"/>
                <a:gd name="connsiteX8" fmla="*/ 1899155 w 4844988"/>
                <a:gd name="connsiteY8"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4015467 w 4844988"/>
                <a:gd name="connsiteY3" fmla="*/ 118588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2584400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4296558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73454"/>
                <a:gd name="connsiteX1" fmla="*/ 2731090 w 4844988"/>
                <a:gd name="connsiteY1" fmla="*/ 418416 h 3173454"/>
                <a:gd name="connsiteX2" fmla="*/ 3538309 w 4844988"/>
                <a:gd name="connsiteY2" fmla="*/ 396134 h 3173454"/>
                <a:gd name="connsiteX3" fmla="*/ 3861308 w 4844988"/>
                <a:gd name="connsiteY3" fmla="*/ 958323 h 3173454"/>
                <a:gd name="connsiteX4" fmla="*/ 4844988 w 4844988"/>
                <a:gd name="connsiteY4" fmla="*/ 1975126 h 3173454"/>
                <a:gd name="connsiteX5" fmla="*/ 3834082 w 4844988"/>
                <a:gd name="connsiteY5" fmla="*/ 3132830 h 3173454"/>
                <a:gd name="connsiteX6" fmla="*/ 1034788 w 4844988"/>
                <a:gd name="connsiteY6" fmla="*/ 3132830 h 3173454"/>
                <a:gd name="connsiteX7" fmla="*/ 0 w 4844988"/>
                <a:gd name="connsiteY7" fmla="*/ 2200829 h 3173454"/>
                <a:gd name="connsiteX8" fmla="*/ 851544 w 4844988"/>
                <a:gd name="connsiteY8" fmla="*/ 1392604 h 3173454"/>
                <a:gd name="connsiteX9" fmla="*/ 1899155 w 4844988"/>
                <a:gd name="connsiteY9" fmla="*/ 0 h 3173454"/>
                <a:gd name="connsiteX0" fmla="*/ 1899155 w 4844988"/>
                <a:gd name="connsiteY0" fmla="*/ 0 h 3132937"/>
                <a:gd name="connsiteX1" fmla="*/ 2731090 w 4844988"/>
                <a:gd name="connsiteY1" fmla="*/ 418416 h 3132937"/>
                <a:gd name="connsiteX2" fmla="*/ 3538309 w 4844988"/>
                <a:gd name="connsiteY2" fmla="*/ 396134 h 3132937"/>
                <a:gd name="connsiteX3" fmla="*/ 3861308 w 4844988"/>
                <a:gd name="connsiteY3" fmla="*/ 958323 h 3132937"/>
                <a:gd name="connsiteX4" fmla="*/ 4844988 w 4844988"/>
                <a:gd name="connsiteY4" fmla="*/ 1975126 h 3132937"/>
                <a:gd name="connsiteX5" fmla="*/ 3834082 w 4844988"/>
                <a:gd name="connsiteY5" fmla="*/ 3132830 h 3132937"/>
                <a:gd name="connsiteX6" fmla="*/ 1034788 w 4844988"/>
                <a:gd name="connsiteY6" fmla="*/ 3132830 h 3132937"/>
                <a:gd name="connsiteX7" fmla="*/ 0 w 4844988"/>
                <a:gd name="connsiteY7" fmla="*/ 2200829 h 3132937"/>
                <a:gd name="connsiteX8" fmla="*/ 851544 w 4844988"/>
                <a:gd name="connsiteY8" fmla="*/ 1392604 h 3132937"/>
                <a:gd name="connsiteX9" fmla="*/ 1899155 w 4844988"/>
                <a:gd name="connsiteY9" fmla="*/ 0 h 3132937"/>
                <a:gd name="connsiteX0" fmla="*/ 1899155 w 4844988"/>
                <a:gd name="connsiteY0" fmla="*/ 0 h 3133189"/>
                <a:gd name="connsiteX1" fmla="*/ 2731090 w 4844988"/>
                <a:gd name="connsiteY1" fmla="*/ 418416 h 3133189"/>
                <a:gd name="connsiteX2" fmla="*/ 3538309 w 4844988"/>
                <a:gd name="connsiteY2" fmla="*/ 396134 h 3133189"/>
                <a:gd name="connsiteX3" fmla="*/ 3861308 w 4844988"/>
                <a:gd name="connsiteY3" fmla="*/ 958323 h 3133189"/>
                <a:gd name="connsiteX4" fmla="*/ 4844988 w 4844988"/>
                <a:gd name="connsiteY4" fmla="*/ 1975126 h 3133189"/>
                <a:gd name="connsiteX5" fmla="*/ 3834082 w 4844988"/>
                <a:gd name="connsiteY5" fmla="*/ 3132830 h 3133189"/>
                <a:gd name="connsiteX6" fmla="*/ 1034788 w 4844988"/>
                <a:gd name="connsiteY6" fmla="*/ 3132830 h 3133189"/>
                <a:gd name="connsiteX7" fmla="*/ 0 w 4844988"/>
                <a:gd name="connsiteY7" fmla="*/ 2200829 h 3133189"/>
                <a:gd name="connsiteX8" fmla="*/ 851544 w 4844988"/>
                <a:gd name="connsiteY8" fmla="*/ 1392604 h 3133189"/>
                <a:gd name="connsiteX9" fmla="*/ 1899155 w 4844988"/>
                <a:gd name="connsiteY9" fmla="*/ 0 h 3133189"/>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4988"/>
                <a:gd name="connsiteY0" fmla="*/ 0 h 3133266"/>
                <a:gd name="connsiteX1" fmla="*/ 2731090 w 4844988"/>
                <a:gd name="connsiteY1" fmla="*/ 418416 h 3133266"/>
                <a:gd name="connsiteX2" fmla="*/ 3538309 w 4844988"/>
                <a:gd name="connsiteY2" fmla="*/ 396134 h 3133266"/>
                <a:gd name="connsiteX3" fmla="*/ 3861308 w 4844988"/>
                <a:gd name="connsiteY3" fmla="*/ 958323 h 3133266"/>
                <a:gd name="connsiteX4" fmla="*/ 4844988 w 4844988"/>
                <a:gd name="connsiteY4" fmla="*/ 1975126 h 3133266"/>
                <a:gd name="connsiteX5" fmla="*/ 3834082 w 4844988"/>
                <a:gd name="connsiteY5" fmla="*/ 3132830 h 3133266"/>
                <a:gd name="connsiteX6" fmla="*/ 1034788 w 4844988"/>
                <a:gd name="connsiteY6" fmla="*/ 3132830 h 3133266"/>
                <a:gd name="connsiteX7" fmla="*/ 0 w 4844988"/>
                <a:gd name="connsiteY7" fmla="*/ 2200829 h 3133266"/>
                <a:gd name="connsiteX8" fmla="*/ 851544 w 4844988"/>
                <a:gd name="connsiteY8" fmla="*/ 1392604 h 3133266"/>
                <a:gd name="connsiteX9" fmla="*/ 1899155 w 4844988"/>
                <a:gd name="connsiteY9" fmla="*/ 0 h 3133266"/>
                <a:gd name="connsiteX0" fmla="*/ 1899155 w 4845058"/>
                <a:gd name="connsiteY0" fmla="*/ 0 h 3133266"/>
                <a:gd name="connsiteX1" fmla="*/ 2731090 w 4845058"/>
                <a:gd name="connsiteY1" fmla="*/ 418416 h 3133266"/>
                <a:gd name="connsiteX2" fmla="*/ 3538309 w 4845058"/>
                <a:gd name="connsiteY2" fmla="*/ 396134 h 3133266"/>
                <a:gd name="connsiteX3" fmla="*/ 3861308 w 4845058"/>
                <a:gd name="connsiteY3" fmla="*/ 958323 h 3133266"/>
                <a:gd name="connsiteX4" fmla="*/ 4844988 w 4845058"/>
                <a:gd name="connsiteY4" fmla="*/ 1975126 h 3133266"/>
                <a:gd name="connsiteX5" fmla="*/ 3834082 w 4845058"/>
                <a:gd name="connsiteY5" fmla="*/ 3132830 h 3133266"/>
                <a:gd name="connsiteX6" fmla="*/ 1034788 w 4845058"/>
                <a:gd name="connsiteY6" fmla="*/ 3132830 h 3133266"/>
                <a:gd name="connsiteX7" fmla="*/ 0 w 4845058"/>
                <a:gd name="connsiteY7" fmla="*/ 2200829 h 3133266"/>
                <a:gd name="connsiteX8" fmla="*/ 851544 w 4845058"/>
                <a:gd name="connsiteY8" fmla="*/ 1392604 h 3133266"/>
                <a:gd name="connsiteX9" fmla="*/ 1899155 w 4845058"/>
                <a:gd name="connsiteY9" fmla="*/ 0 h 3133266"/>
                <a:gd name="connsiteX0" fmla="*/ 1899155 w 4845043"/>
                <a:gd name="connsiteY0" fmla="*/ 0 h 3133266"/>
                <a:gd name="connsiteX1" fmla="*/ 2731090 w 4845043"/>
                <a:gd name="connsiteY1" fmla="*/ 418416 h 3133266"/>
                <a:gd name="connsiteX2" fmla="*/ 3538309 w 4845043"/>
                <a:gd name="connsiteY2" fmla="*/ 396134 h 3133266"/>
                <a:gd name="connsiteX3" fmla="*/ 3861308 w 4845043"/>
                <a:gd name="connsiteY3" fmla="*/ 958323 h 3133266"/>
                <a:gd name="connsiteX4" fmla="*/ 4844988 w 4845043"/>
                <a:gd name="connsiteY4" fmla="*/ 1975126 h 3133266"/>
                <a:gd name="connsiteX5" fmla="*/ 3834082 w 4845043"/>
                <a:gd name="connsiteY5" fmla="*/ 3132830 h 3133266"/>
                <a:gd name="connsiteX6" fmla="*/ 1034788 w 4845043"/>
                <a:gd name="connsiteY6" fmla="*/ 3132830 h 3133266"/>
                <a:gd name="connsiteX7" fmla="*/ 0 w 4845043"/>
                <a:gd name="connsiteY7" fmla="*/ 2200829 h 3133266"/>
                <a:gd name="connsiteX8" fmla="*/ 851544 w 4845043"/>
                <a:gd name="connsiteY8" fmla="*/ 1392604 h 3133266"/>
                <a:gd name="connsiteX9" fmla="*/ 1899155 w 484504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1308 w 4847123"/>
                <a:gd name="connsiteY3" fmla="*/ 958323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155 w 4847123"/>
                <a:gd name="connsiteY0" fmla="*/ 0 h 3133266"/>
                <a:gd name="connsiteX1" fmla="*/ 2731090 w 4847123"/>
                <a:gd name="connsiteY1" fmla="*/ 418416 h 3133266"/>
                <a:gd name="connsiteX2" fmla="*/ 3538309 w 4847123"/>
                <a:gd name="connsiteY2" fmla="*/ 396134 h 3133266"/>
                <a:gd name="connsiteX3" fmla="*/ 3868649 w 4847123"/>
                <a:gd name="connsiteY3" fmla="*/ 973005 h 3133266"/>
                <a:gd name="connsiteX4" fmla="*/ 4844988 w 4847123"/>
                <a:gd name="connsiteY4" fmla="*/ 1975126 h 3133266"/>
                <a:gd name="connsiteX5" fmla="*/ 3834082 w 4847123"/>
                <a:gd name="connsiteY5" fmla="*/ 3132830 h 3133266"/>
                <a:gd name="connsiteX6" fmla="*/ 1034788 w 4847123"/>
                <a:gd name="connsiteY6" fmla="*/ 3132830 h 3133266"/>
                <a:gd name="connsiteX7" fmla="*/ 0 w 4847123"/>
                <a:gd name="connsiteY7" fmla="*/ 2200829 h 3133266"/>
                <a:gd name="connsiteX8" fmla="*/ 851544 w 4847123"/>
                <a:gd name="connsiteY8" fmla="*/ 1392604 h 3133266"/>
                <a:gd name="connsiteX9" fmla="*/ 1899155 w 4847123"/>
                <a:gd name="connsiteY9" fmla="*/ 0 h 3133266"/>
                <a:gd name="connsiteX0" fmla="*/ 1899907 w 4847875"/>
                <a:gd name="connsiteY0" fmla="*/ 0 h 3133108"/>
                <a:gd name="connsiteX1" fmla="*/ 2731842 w 4847875"/>
                <a:gd name="connsiteY1" fmla="*/ 418416 h 3133108"/>
                <a:gd name="connsiteX2" fmla="*/ 3539061 w 4847875"/>
                <a:gd name="connsiteY2" fmla="*/ 396134 h 3133108"/>
                <a:gd name="connsiteX3" fmla="*/ 3869401 w 4847875"/>
                <a:gd name="connsiteY3" fmla="*/ 973005 h 3133108"/>
                <a:gd name="connsiteX4" fmla="*/ 4845740 w 4847875"/>
                <a:gd name="connsiteY4" fmla="*/ 1975126 h 3133108"/>
                <a:gd name="connsiteX5" fmla="*/ 3834834 w 4847875"/>
                <a:gd name="connsiteY5" fmla="*/ 3132830 h 3133108"/>
                <a:gd name="connsiteX6" fmla="*/ 1035540 w 4847875"/>
                <a:gd name="connsiteY6" fmla="*/ 3132830 h 3133108"/>
                <a:gd name="connsiteX7" fmla="*/ 752 w 4847875"/>
                <a:gd name="connsiteY7" fmla="*/ 2200829 h 3133108"/>
                <a:gd name="connsiteX8" fmla="*/ 852296 w 4847875"/>
                <a:gd name="connsiteY8" fmla="*/ 1392604 h 3133108"/>
                <a:gd name="connsiteX9" fmla="*/ 1899907 w 4847875"/>
                <a:gd name="connsiteY9" fmla="*/ 0 h 3133108"/>
                <a:gd name="connsiteX0" fmla="*/ 1899832 w 4847800"/>
                <a:gd name="connsiteY0" fmla="*/ 0 h 3140212"/>
                <a:gd name="connsiteX1" fmla="*/ 2731767 w 4847800"/>
                <a:gd name="connsiteY1" fmla="*/ 418416 h 3140212"/>
                <a:gd name="connsiteX2" fmla="*/ 3538986 w 4847800"/>
                <a:gd name="connsiteY2" fmla="*/ 396134 h 3140212"/>
                <a:gd name="connsiteX3" fmla="*/ 3869326 w 4847800"/>
                <a:gd name="connsiteY3" fmla="*/ 973005 h 3140212"/>
                <a:gd name="connsiteX4" fmla="*/ 4845665 w 4847800"/>
                <a:gd name="connsiteY4" fmla="*/ 1975126 h 3140212"/>
                <a:gd name="connsiteX5" fmla="*/ 3834759 w 4847800"/>
                <a:gd name="connsiteY5" fmla="*/ 3132830 h 3140212"/>
                <a:gd name="connsiteX6" fmla="*/ 1035465 w 4847800"/>
                <a:gd name="connsiteY6" fmla="*/ 3132830 h 3140212"/>
                <a:gd name="connsiteX7" fmla="*/ 677 w 4847800"/>
                <a:gd name="connsiteY7" fmla="*/ 2200829 h 3140212"/>
                <a:gd name="connsiteX8" fmla="*/ 852221 w 4847800"/>
                <a:gd name="connsiteY8" fmla="*/ 1392604 h 3140212"/>
                <a:gd name="connsiteX9" fmla="*/ 1899832 w 4847800"/>
                <a:gd name="connsiteY9" fmla="*/ 0 h 3140212"/>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0279"/>
                <a:gd name="connsiteX1" fmla="*/ 2717121 w 4833154"/>
                <a:gd name="connsiteY1" fmla="*/ 418416 h 3140279"/>
                <a:gd name="connsiteX2" fmla="*/ 3524340 w 4833154"/>
                <a:gd name="connsiteY2" fmla="*/ 396134 h 3140279"/>
                <a:gd name="connsiteX3" fmla="*/ 3854680 w 4833154"/>
                <a:gd name="connsiteY3" fmla="*/ 973005 h 3140279"/>
                <a:gd name="connsiteX4" fmla="*/ 4831019 w 4833154"/>
                <a:gd name="connsiteY4" fmla="*/ 1975126 h 3140279"/>
                <a:gd name="connsiteX5" fmla="*/ 3820113 w 4833154"/>
                <a:gd name="connsiteY5" fmla="*/ 3132830 h 3140279"/>
                <a:gd name="connsiteX6" fmla="*/ 1020819 w 4833154"/>
                <a:gd name="connsiteY6" fmla="*/ 3132830 h 3140279"/>
                <a:gd name="connsiteX7" fmla="*/ 713 w 4833154"/>
                <a:gd name="connsiteY7" fmla="*/ 2208170 h 3140279"/>
                <a:gd name="connsiteX8" fmla="*/ 837575 w 4833154"/>
                <a:gd name="connsiteY8" fmla="*/ 1392604 h 3140279"/>
                <a:gd name="connsiteX9" fmla="*/ 1885186 w 4833154"/>
                <a:gd name="connsiteY9" fmla="*/ 0 h 3140279"/>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24340 w 4833154"/>
                <a:gd name="connsiteY2" fmla="*/ 396134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1975126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3154"/>
                <a:gd name="connsiteY0" fmla="*/ 0 h 3141003"/>
                <a:gd name="connsiteX1" fmla="*/ 2717121 w 4833154"/>
                <a:gd name="connsiteY1" fmla="*/ 418416 h 3141003"/>
                <a:gd name="connsiteX2" fmla="*/ 3516999 w 4833154"/>
                <a:gd name="connsiteY2" fmla="*/ 410815 h 3141003"/>
                <a:gd name="connsiteX3" fmla="*/ 3854680 w 4833154"/>
                <a:gd name="connsiteY3" fmla="*/ 973005 h 3141003"/>
                <a:gd name="connsiteX4" fmla="*/ 4831019 w 4833154"/>
                <a:gd name="connsiteY4" fmla="*/ 2070554 h 3141003"/>
                <a:gd name="connsiteX5" fmla="*/ 3820113 w 4833154"/>
                <a:gd name="connsiteY5" fmla="*/ 3132830 h 3141003"/>
                <a:gd name="connsiteX6" fmla="*/ 1020819 w 4833154"/>
                <a:gd name="connsiteY6" fmla="*/ 3132830 h 3141003"/>
                <a:gd name="connsiteX7" fmla="*/ 713 w 4833154"/>
                <a:gd name="connsiteY7" fmla="*/ 2208170 h 3141003"/>
                <a:gd name="connsiteX8" fmla="*/ 837575 w 4833154"/>
                <a:gd name="connsiteY8" fmla="*/ 1392604 h 3141003"/>
                <a:gd name="connsiteX9" fmla="*/ 1885186 w 4833154"/>
                <a:gd name="connsiteY9" fmla="*/ 0 h 3141003"/>
                <a:gd name="connsiteX0" fmla="*/ 1885186 w 4831448"/>
                <a:gd name="connsiteY0" fmla="*/ 0 h 3141003"/>
                <a:gd name="connsiteX1" fmla="*/ 2717121 w 4831448"/>
                <a:gd name="connsiteY1" fmla="*/ 418416 h 3141003"/>
                <a:gd name="connsiteX2" fmla="*/ 3516999 w 4831448"/>
                <a:gd name="connsiteY2" fmla="*/ 410815 h 3141003"/>
                <a:gd name="connsiteX3" fmla="*/ 3854680 w 4831448"/>
                <a:gd name="connsiteY3" fmla="*/ 973005 h 3141003"/>
                <a:gd name="connsiteX4" fmla="*/ 4831019 w 4831448"/>
                <a:gd name="connsiteY4" fmla="*/ 2070554 h 3141003"/>
                <a:gd name="connsiteX5" fmla="*/ 3820113 w 4831448"/>
                <a:gd name="connsiteY5" fmla="*/ 3132830 h 3141003"/>
                <a:gd name="connsiteX6" fmla="*/ 1020819 w 4831448"/>
                <a:gd name="connsiteY6" fmla="*/ 3132830 h 3141003"/>
                <a:gd name="connsiteX7" fmla="*/ 713 w 4831448"/>
                <a:gd name="connsiteY7" fmla="*/ 2208170 h 3141003"/>
                <a:gd name="connsiteX8" fmla="*/ 837575 w 4831448"/>
                <a:gd name="connsiteY8" fmla="*/ 1392604 h 3141003"/>
                <a:gd name="connsiteX9" fmla="*/ 1885186 w 4831448"/>
                <a:gd name="connsiteY9" fmla="*/ 0 h 3141003"/>
                <a:gd name="connsiteX0" fmla="*/ 1885186 w 4831521"/>
                <a:gd name="connsiteY0" fmla="*/ 0 h 3141003"/>
                <a:gd name="connsiteX1" fmla="*/ 2717121 w 4831521"/>
                <a:gd name="connsiteY1" fmla="*/ 418416 h 3141003"/>
                <a:gd name="connsiteX2" fmla="*/ 3516999 w 4831521"/>
                <a:gd name="connsiteY2" fmla="*/ 410815 h 3141003"/>
                <a:gd name="connsiteX3" fmla="*/ 3854680 w 4831521"/>
                <a:gd name="connsiteY3" fmla="*/ 973005 h 3141003"/>
                <a:gd name="connsiteX4" fmla="*/ 4831019 w 4831521"/>
                <a:gd name="connsiteY4" fmla="*/ 2070554 h 3141003"/>
                <a:gd name="connsiteX5" fmla="*/ 3820113 w 4831521"/>
                <a:gd name="connsiteY5" fmla="*/ 3132830 h 3141003"/>
                <a:gd name="connsiteX6" fmla="*/ 1020819 w 4831521"/>
                <a:gd name="connsiteY6" fmla="*/ 3132830 h 3141003"/>
                <a:gd name="connsiteX7" fmla="*/ 713 w 4831521"/>
                <a:gd name="connsiteY7" fmla="*/ 2208170 h 3141003"/>
                <a:gd name="connsiteX8" fmla="*/ 837575 w 4831521"/>
                <a:gd name="connsiteY8" fmla="*/ 1392604 h 3141003"/>
                <a:gd name="connsiteX9" fmla="*/ 1885186 w 4831521"/>
                <a:gd name="connsiteY9" fmla="*/ 0 h 31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1521" h="3141003">
                  <a:moveTo>
                    <a:pt x="1885186" y="0"/>
                  </a:moveTo>
                  <a:cubicBezTo>
                    <a:pt x="2507520" y="14681"/>
                    <a:pt x="2579286" y="315648"/>
                    <a:pt x="2717121" y="418416"/>
                  </a:cubicBezTo>
                  <a:cubicBezTo>
                    <a:pt x="3147693" y="227473"/>
                    <a:pt x="3365380" y="322814"/>
                    <a:pt x="3516999" y="410815"/>
                  </a:cubicBezTo>
                  <a:cubicBezTo>
                    <a:pt x="3771484" y="583531"/>
                    <a:pt x="3813082" y="829653"/>
                    <a:pt x="3854680" y="973005"/>
                  </a:cubicBezTo>
                  <a:cubicBezTo>
                    <a:pt x="4674414" y="1135764"/>
                    <a:pt x="4840807" y="1849071"/>
                    <a:pt x="4831019" y="2070554"/>
                  </a:cubicBezTo>
                  <a:cubicBezTo>
                    <a:pt x="4853753" y="2999662"/>
                    <a:pt x="4098355" y="3121303"/>
                    <a:pt x="3820113" y="3132830"/>
                  </a:cubicBezTo>
                  <a:cubicBezTo>
                    <a:pt x="2734839" y="3121466"/>
                    <a:pt x="2901294" y="3132830"/>
                    <a:pt x="1020819" y="3132830"/>
                  </a:cubicBezTo>
                  <a:cubicBezTo>
                    <a:pt x="233764" y="3222186"/>
                    <a:pt x="-15238" y="2556933"/>
                    <a:pt x="713" y="2208170"/>
                  </a:cubicBezTo>
                  <a:cubicBezTo>
                    <a:pt x="42312" y="1439598"/>
                    <a:pt x="678522" y="1412430"/>
                    <a:pt x="837575" y="1392604"/>
                  </a:cubicBezTo>
                  <a:cubicBezTo>
                    <a:pt x="819734" y="40184"/>
                    <a:pt x="1778232" y="23763"/>
                    <a:pt x="1885186" y="0"/>
                  </a:cubicBezTo>
                  <a:close/>
                </a:path>
              </a:pathLst>
            </a:custGeom>
            <a:solidFill>
              <a:srgbClr val="FFFFFF"/>
            </a:solidFill>
            <a:ln w="28575" cap="flat" cmpd="sng" algn="ctr">
              <a:solidFill>
                <a:schemeClr val="accent2">
                  <a:lumMod val="75000"/>
                </a:scheme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MS PGothic" charset="-128"/>
                <a:ea typeface="MS PGothic" charset="-128"/>
                <a:cs typeface="MS PGothic" charset="-128"/>
              </a:endParaRPr>
            </a:p>
          </p:txBody>
        </p:sp>
        <p:pic>
          <p:nvPicPr>
            <p:cNvPr id="17" name="Picture 3" descr="TalosLogo_dropshadow_ps.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62000" y="3091175"/>
              <a:ext cx="1620000" cy="540000"/>
            </a:xfrm>
            <a:prstGeom prst="rect">
              <a:avLst/>
            </a:prstGeom>
          </p:spPr>
        </p:pic>
      </p:grpSp>
      <p:sp>
        <p:nvSpPr>
          <p:cNvPr id="2" name="タイトル 1"/>
          <p:cNvSpPr>
            <a:spLocks noGrp="1"/>
          </p:cNvSpPr>
          <p:nvPr>
            <p:ph type="title"/>
          </p:nvPr>
        </p:nvSpPr>
        <p:spPr>
          <a:xfrm>
            <a:off x="437766" y="272733"/>
            <a:ext cx="8345488" cy="731837"/>
          </a:xfrm>
        </p:spPr>
        <p:txBody>
          <a:bodyPr/>
          <a:lstStyle/>
          <a:p>
            <a:r>
              <a:rPr kumimoji="1" lang="en-US" altLang="ja-JP" dirty="0" smtClean="0">
                <a:latin typeface="MS PGothic" charset="-128"/>
                <a:ea typeface="MS PGothic" charset="-128"/>
                <a:cs typeface="MS PGothic" charset="-128"/>
              </a:rPr>
              <a:t>Cisco Security</a:t>
            </a:r>
            <a:r>
              <a:rPr kumimoji="1" lang="ja-JP" altLang="en-US" dirty="0" smtClean="0">
                <a:latin typeface="MS PGothic" charset="-128"/>
                <a:ea typeface="MS PGothic" charset="-128"/>
                <a:cs typeface="MS PGothic" charset="-128"/>
              </a:rPr>
              <a:t>を支える</a:t>
            </a:r>
            <a:r>
              <a:rPr kumimoji="1" lang="en-US" altLang="ja-JP" dirty="0" smtClean="0">
                <a:latin typeface="MS PGothic" charset="-128"/>
                <a:ea typeface="MS PGothic" charset="-128"/>
                <a:cs typeface="MS PGothic" charset="-128"/>
              </a:rPr>
              <a:t>Big Data</a:t>
            </a:r>
            <a:endParaRPr kumimoji="1" lang="ja-JP" altLang="en-US" dirty="0">
              <a:latin typeface="MS PGothic" charset="-128"/>
              <a:ea typeface="MS PGothic" charset="-128"/>
              <a:cs typeface="MS PGothic" charset="-128"/>
            </a:endParaRPr>
          </a:p>
        </p:txBody>
      </p:sp>
      <p:grpSp>
        <p:nvGrpSpPr>
          <p:cNvPr id="50" name="Group 134"/>
          <p:cNvGrpSpPr/>
          <p:nvPr/>
        </p:nvGrpSpPr>
        <p:grpSpPr>
          <a:xfrm rot="20700000">
            <a:off x="1978889" y="4014340"/>
            <a:ext cx="780396" cy="463546"/>
            <a:chOff x="3531957" y="508981"/>
            <a:chExt cx="2379132" cy="1123240"/>
          </a:xfrm>
          <a:noFill/>
        </p:grpSpPr>
        <p:sp>
          <p:nvSpPr>
            <p:cNvPr id="51" name="Oval 135"/>
            <p:cNvSpPr/>
            <p:nvPr/>
          </p:nvSpPr>
          <p:spPr bwMode="auto">
            <a:xfrm>
              <a:off x="4752547" y="858075"/>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2" name="Oval 136"/>
            <p:cNvSpPr/>
            <p:nvPr/>
          </p:nvSpPr>
          <p:spPr bwMode="auto">
            <a:xfrm>
              <a:off x="5097498" y="68204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3" name="Oval 137"/>
            <p:cNvSpPr/>
            <p:nvPr/>
          </p:nvSpPr>
          <p:spPr bwMode="auto">
            <a:xfrm>
              <a:off x="4557514" y="637164"/>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4" name="Oval 138"/>
            <p:cNvSpPr/>
            <p:nvPr/>
          </p:nvSpPr>
          <p:spPr bwMode="auto">
            <a:xfrm>
              <a:off x="5321218" y="103274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5" name="Oval 139"/>
            <p:cNvSpPr/>
            <p:nvPr/>
          </p:nvSpPr>
          <p:spPr bwMode="auto">
            <a:xfrm>
              <a:off x="5042034" y="112649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6" name="Oval 140"/>
            <p:cNvSpPr/>
            <p:nvPr/>
          </p:nvSpPr>
          <p:spPr bwMode="auto">
            <a:xfrm>
              <a:off x="4356385" y="123672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7" name="Oval 141"/>
            <p:cNvSpPr/>
            <p:nvPr/>
          </p:nvSpPr>
          <p:spPr bwMode="auto">
            <a:xfrm>
              <a:off x="5555954" y="1297437"/>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8" name="Oval 142"/>
            <p:cNvSpPr/>
            <p:nvPr/>
          </p:nvSpPr>
          <p:spPr bwMode="auto">
            <a:xfrm>
              <a:off x="4754279" y="128747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59" name="Oval 143"/>
            <p:cNvSpPr/>
            <p:nvPr/>
          </p:nvSpPr>
          <p:spPr bwMode="auto">
            <a:xfrm>
              <a:off x="4557514" y="1369169"/>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60" name="Oval 144"/>
            <p:cNvSpPr/>
            <p:nvPr/>
          </p:nvSpPr>
          <p:spPr bwMode="auto">
            <a:xfrm>
              <a:off x="4850884" y="58959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61" name="Oval 145"/>
            <p:cNvSpPr/>
            <p:nvPr/>
          </p:nvSpPr>
          <p:spPr bwMode="auto">
            <a:xfrm>
              <a:off x="5067168" y="940873"/>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62" name="Oval 146"/>
            <p:cNvSpPr/>
            <p:nvPr/>
          </p:nvSpPr>
          <p:spPr bwMode="auto">
            <a:xfrm rot="7562885">
              <a:off x="5333231" y="870155"/>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63" name="Oval 147"/>
            <p:cNvSpPr/>
            <p:nvPr/>
          </p:nvSpPr>
          <p:spPr bwMode="auto">
            <a:xfrm rot="7562885">
              <a:off x="4838815" y="115350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64" name="Oval 148"/>
            <p:cNvSpPr/>
            <p:nvPr/>
          </p:nvSpPr>
          <p:spPr bwMode="auto">
            <a:xfrm rot="7562885">
              <a:off x="5192830" y="742925"/>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69" name="Oval 149"/>
            <p:cNvSpPr/>
            <p:nvPr/>
          </p:nvSpPr>
          <p:spPr bwMode="auto">
            <a:xfrm rot="7562885">
              <a:off x="4475243" y="10575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0" name="Oval 150"/>
            <p:cNvSpPr/>
            <p:nvPr/>
          </p:nvSpPr>
          <p:spPr bwMode="auto">
            <a:xfrm rot="7562885">
              <a:off x="4512439" y="847080"/>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2" name="Oval 151"/>
            <p:cNvSpPr/>
            <p:nvPr/>
          </p:nvSpPr>
          <p:spPr bwMode="auto">
            <a:xfrm rot="7562885">
              <a:off x="4386687" y="145404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4" name="Oval 152"/>
            <p:cNvSpPr/>
            <p:nvPr/>
          </p:nvSpPr>
          <p:spPr bwMode="auto">
            <a:xfrm rot="7562885">
              <a:off x="4923557" y="1298006"/>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5" name="Oval 153"/>
            <p:cNvSpPr/>
            <p:nvPr/>
          </p:nvSpPr>
          <p:spPr bwMode="auto">
            <a:xfrm rot="7562885">
              <a:off x="4326027" y="1015142"/>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6" name="Oval 154"/>
            <p:cNvSpPr/>
            <p:nvPr/>
          </p:nvSpPr>
          <p:spPr bwMode="auto">
            <a:xfrm rot="7562885">
              <a:off x="4937021" y="805871"/>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7" name="Oval 155"/>
            <p:cNvSpPr/>
            <p:nvPr/>
          </p:nvSpPr>
          <p:spPr bwMode="auto">
            <a:xfrm rot="7562885">
              <a:off x="5357366" y="125264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8" name="Oval 156"/>
            <p:cNvSpPr/>
            <p:nvPr/>
          </p:nvSpPr>
          <p:spPr bwMode="auto">
            <a:xfrm rot="7562885">
              <a:off x="4726809" y="1034363"/>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79" name="Oval 157"/>
            <p:cNvSpPr/>
            <p:nvPr/>
          </p:nvSpPr>
          <p:spPr bwMode="auto">
            <a:xfrm>
              <a:off x="5672471" y="110043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0" name="Oval 158"/>
            <p:cNvSpPr/>
            <p:nvPr/>
          </p:nvSpPr>
          <p:spPr bwMode="auto">
            <a:xfrm>
              <a:off x="5480567" y="1194185"/>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1" name="Oval 159"/>
            <p:cNvSpPr/>
            <p:nvPr/>
          </p:nvSpPr>
          <p:spPr bwMode="auto">
            <a:xfrm>
              <a:off x="4609622" y="980936"/>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2" name="Oval 160"/>
            <p:cNvSpPr/>
            <p:nvPr/>
          </p:nvSpPr>
          <p:spPr bwMode="auto">
            <a:xfrm>
              <a:off x="5850429" y="1072328"/>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3" name="Oval 161"/>
            <p:cNvSpPr/>
            <p:nvPr/>
          </p:nvSpPr>
          <p:spPr bwMode="auto">
            <a:xfrm>
              <a:off x="5272551" y="1451234"/>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4" name="Oval 162"/>
            <p:cNvSpPr/>
            <p:nvPr/>
          </p:nvSpPr>
          <p:spPr bwMode="auto">
            <a:xfrm>
              <a:off x="4996047" y="143686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5" name="Oval 163"/>
            <p:cNvSpPr/>
            <p:nvPr/>
          </p:nvSpPr>
          <p:spPr bwMode="auto">
            <a:xfrm>
              <a:off x="5574932" y="938183"/>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6" name="Oval 164"/>
            <p:cNvSpPr/>
            <p:nvPr/>
          </p:nvSpPr>
          <p:spPr bwMode="auto">
            <a:xfrm rot="7562885">
              <a:off x="5459371" y="106517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7" name="Oval 165"/>
            <p:cNvSpPr/>
            <p:nvPr/>
          </p:nvSpPr>
          <p:spPr bwMode="auto">
            <a:xfrm rot="7562885">
              <a:off x="5170171" y="1318578"/>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89" name="Oval 166"/>
            <p:cNvSpPr/>
            <p:nvPr/>
          </p:nvSpPr>
          <p:spPr bwMode="auto">
            <a:xfrm rot="7562885">
              <a:off x="5755893" y="940877"/>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90" name="Oval 167"/>
            <p:cNvSpPr/>
            <p:nvPr/>
          </p:nvSpPr>
          <p:spPr bwMode="auto">
            <a:xfrm rot="7562885">
              <a:off x="4597181" y="12555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93" name="Oval 168"/>
            <p:cNvSpPr/>
            <p:nvPr/>
          </p:nvSpPr>
          <p:spPr bwMode="auto">
            <a:xfrm rot="7562885">
              <a:off x="4931423" y="10123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98" name="Oval 169"/>
            <p:cNvSpPr/>
            <p:nvPr/>
          </p:nvSpPr>
          <p:spPr bwMode="auto">
            <a:xfrm rot="7562885">
              <a:off x="4825220" y="1521738"/>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99" name="Oval 170"/>
            <p:cNvSpPr/>
            <p:nvPr/>
          </p:nvSpPr>
          <p:spPr bwMode="auto">
            <a:xfrm rot="7562885">
              <a:off x="5442107" y="1408107"/>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00" name="Oval 171"/>
            <p:cNvSpPr/>
            <p:nvPr/>
          </p:nvSpPr>
          <p:spPr bwMode="auto">
            <a:xfrm rot="7562885">
              <a:off x="4692390" y="699353"/>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05" name="Oval 172"/>
            <p:cNvSpPr/>
            <p:nvPr/>
          </p:nvSpPr>
          <p:spPr bwMode="auto">
            <a:xfrm rot="7562885">
              <a:off x="5489301" y="785335"/>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06" name="Oval 173"/>
            <p:cNvSpPr/>
            <p:nvPr/>
          </p:nvSpPr>
          <p:spPr bwMode="auto">
            <a:xfrm rot="7562885">
              <a:off x="5688668" y="1248179"/>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07" name="Oval 174"/>
            <p:cNvSpPr/>
            <p:nvPr/>
          </p:nvSpPr>
          <p:spPr bwMode="auto">
            <a:xfrm rot="7562885">
              <a:off x="5165342" y="11020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08" name="Oval 175"/>
            <p:cNvSpPr/>
            <p:nvPr/>
          </p:nvSpPr>
          <p:spPr bwMode="auto">
            <a:xfrm rot="1800000">
              <a:off x="3956407" y="797812"/>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25" name="Oval 176"/>
            <p:cNvSpPr/>
            <p:nvPr/>
          </p:nvSpPr>
          <p:spPr bwMode="auto">
            <a:xfrm rot="1800000">
              <a:off x="4343159" y="817841"/>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26" name="Oval 177"/>
            <p:cNvSpPr/>
            <p:nvPr/>
          </p:nvSpPr>
          <p:spPr bwMode="auto">
            <a:xfrm rot="1800000">
              <a:off x="3897959" y="508981"/>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27" name="Oval 178"/>
            <p:cNvSpPr/>
            <p:nvPr/>
          </p:nvSpPr>
          <p:spPr bwMode="auto">
            <a:xfrm rot="1800000">
              <a:off x="4072901" y="117501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28" name="Oval 179"/>
            <p:cNvSpPr/>
            <p:nvPr/>
          </p:nvSpPr>
          <p:spPr bwMode="auto">
            <a:xfrm rot="1800000">
              <a:off x="3743208" y="117054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29" name="Oval 180"/>
            <p:cNvSpPr/>
            <p:nvPr/>
          </p:nvSpPr>
          <p:spPr bwMode="auto">
            <a:xfrm rot="1800000">
              <a:off x="3531957" y="1142916"/>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0" name="Oval 181"/>
            <p:cNvSpPr/>
            <p:nvPr/>
          </p:nvSpPr>
          <p:spPr bwMode="auto">
            <a:xfrm rot="1800000">
              <a:off x="4175808" y="614473"/>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1" name="Oval 182"/>
            <p:cNvSpPr/>
            <p:nvPr/>
          </p:nvSpPr>
          <p:spPr bwMode="auto">
            <a:xfrm rot="1800000">
              <a:off x="4187478" y="1026827"/>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2" name="Oval 183"/>
            <p:cNvSpPr/>
            <p:nvPr/>
          </p:nvSpPr>
          <p:spPr bwMode="auto">
            <a:xfrm rot="9362885">
              <a:off x="3883412" y="109681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3" name="Oval 184"/>
            <p:cNvSpPr/>
            <p:nvPr/>
          </p:nvSpPr>
          <p:spPr bwMode="auto">
            <a:xfrm rot="9362885">
              <a:off x="4395289" y="918248"/>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4" name="Oval 185"/>
            <p:cNvSpPr/>
            <p:nvPr/>
          </p:nvSpPr>
          <p:spPr bwMode="auto">
            <a:xfrm rot="9362885">
              <a:off x="3616526" y="831931"/>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5" name="Oval 186"/>
            <p:cNvSpPr/>
            <p:nvPr/>
          </p:nvSpPr>
          <p:spPr bwMode="auto">
            <a:xfrm rot="9362885">
              <a:off x="3753975" y="66825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6" name="Oval 187"/>
            <p:cNvSpPr/>
            <p:nvPr/>
          </p:nvSpPr>
          <p:spPr bwMode="auto">
            <a:xfrm rot="9362885">
              <a:off x="3884551" y="1264326"/>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7" name="Oval 188"/>
            <p:cNvSpPr/>
            <p:nvPr/>
          </p:nvSpPr>
          <p:spPr bwMode="auto">
            <a:xfrm rot="9362885">
              <a:off x="4142279" y="84485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8" name="Oval 189"/>
            <p:cNvSpPr/>
            <p:nvPr/>
          </p:nvSpPr>
          <p:spPr bwMode="auto">
            <a:xfrm rot="9362885">
              <a:off x="3845984" y="937631"/>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39" name="Oval 190"/>
            <p:cNvSpPr/>
            <p:nvPr/>
          </p:nvSpPr>
          <p:spPr bwMode="auto">
            <a:xfrm rot="1800000">
              <a:off x="3771200" y="832750"/>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0" name="Oval 191"/>
            <p:cNvSpPr/>
            <p:nvPr/>
          </p:nvSpPr>
          <p:spPr bwMode="auto">
            <a:xfrm rot="1800000">
              <a:off x="4110165" y="157150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1" name="Oval 192"/>
            <p:cNvSpPr/>
            <p:nvPr/>
          </p:nvSpPr>
          <p:spPr bwMode="auto">
            <a:xfrm rot="1800000">
              <a:off x="3877892" y="142080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2" name="Oval 193"/>
            <p:cNvSpPr/>
            <p:nvPr/>
          </p:nvSpPr>
          <p:spPr bwMode="auto">
            <a:xfrm rot="9362885">
              <a:off x="4087839" y="1405449"/>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3" name="Oval 194"/>
            <p:cNvSpPr/>
            <p:nvPr/>
          </p:nvSpPr>
          <p:spPr bwMode="auto">
            <a:xfrm rot="9362885">
              <a:off x="3623106" y="1064410"/>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4" name="Oval 195"/>
            <p:cNvSpPr/>
            <p:nvPr/>
          </p:nvSpPr>
          <p:spPr bwMode="auto">
            <a:xfrm rot="9362885">
              <a:off x="4034168" y="1020914"/>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5" name="Oval 196"/>
            <p:cNvSpPr/>
            <p:nvPr/>
          </p:nvSpPr>
          <p:spPr bwMode="auto">
            <a:xfrm rot="9362885">
              <a:off x="3983681" y="63029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6" name="Oval 197"/>
            <p:cNvSpPr/>
            <p:nvPr/>
          </p:nvSpPr>
          <p:spPr bwMode="auto">
            <a:xfrm rot="9362885">
              <a:off x="4191919" y="1215519"/>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grpSp>
      <p:grpSp>
        <p:nvGrpSpPr>
          <p:cNvPr id="147" name="Group 134"/>
          <p:cNvGrpSpPr/>
          <p:nvPr/>
        </p:nvGrpSpPr>
        <p:grpSpPr>
          <a:xfrm rot="20700000">
            <a:off x="2263625" y="2920071"/>
            <a:ext cx="780396" cy="463546"/>
            <a:chOff x="3531957" y="508981"/>
            <a:chExt cx="2379132" cy="1123240"/>
          </a:xfrm>
          <a:noFill/>
        </p:grpSpPr>
        <p:sp>
          <p:nvSpPr>
            <p:cNvPr id="148" name="Oval 135"/>
            <p:cNvSpPr/>
            <p:nvPr/>
          </p:nvSpPr>
          <p:spPr bwMode="auto">
            <a:xfrm>
              <a:off x="4752547" y="858075"/>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49" name="Oval 136"/>
            <p:cNvSpPr/>
            <p:nvPr/>
          </p:nvSpPr>
          <p:spPr bwMode="auto">
            <a:xfrm>
              <a:off x="5097498" y="68204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0" name="Oval 137"/>
            <p:cNvSpPr/>
            <p:nvPr/>
          </p:nvSpPr>
          <p:spPr bwMode="auto">
            <a:xfrm>
              <a:off x="4557514" y="637164"/>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1" name="Oval 138"/>
            <p:cNvSpPr/>
            <p:nvPr/>
          </p:nvSpPr>
          <p:spPr bwMode="auto">
            <a:xfrm>
              <a:off x="5321218" y="103274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2" name="Oval 139"/>
            <p:cNvSpPr/>
            <p:nvPr/>
          </p:nvSpPr>
          <p:spPr bwMode="auto">
            <a:xfrm>
              <a:off x="5042034" y="112649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3" name="Oval 140"/>
            <p:cNvSpPr/>
            <p:nvPr/>
          </p:nvSpPr>
          <p:spPr bwMode="auto">
            <a:xfrm>
              <a:off x="4356385" y="123672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4" name="Oval 141"/>
            <p:cNvSpPr/>
            <p:nvPr/>
          </p:nvSpPr>
          <p:spPr bwMode="auto">
            <a:xfrm>
              <a:off x="5555954" y="1297437"/>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5" name="Oval 142"/>
            <p:cNvSpPr/>
            <p:nvPr/>
          </p:nvSpPr>
          <p:spPr bwMode="auto">
            <a:xfrm>
              <a:off x="4754279" y="128747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6" name="Oval 143"/>
            <p:cNvSpPr/>
            <p:nvPr/>
          </p:nvSpPr>
          <p:spPr bwMode="auto">
            <a:xfrm>
              <a:off x="4557514" y="1369169"/>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7" name="Oval 144"/>
            <p:cNvSpPr/>
            <p:nvPr/>
          </p:nvSpPr>
          <p:spPr bwMode="auto">
            <a:xfrm>
              <a:off x="4850884" y="58959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8" name="Oval 145"/>
            <p:cNvSpPr/>
            <p:nvPr/>
          </p:nvSpPr>
          <p:spPr bwMode="auto">
            <a:xfrm>
              <a:off x="5067168" y="940873"/>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59" name="Oval 146"/>
            <p:cNvSpPr/>
            <p:nvPr/>
          </p:nvSpPr>
          <p:spPr bwMode="auto">
            <a:xfrm rot="7562885">
              <a:off x="5333231" y="870155"/>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0" name="Oval 147"/>
            <p:cNvSpPr/>
            <p:nvPr/>
          </p:nvSpPr>
          <p:spPr bwMode="auto">
            <a:xfrm rot="7562885">
              <a:off x="4838815" y="115350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1" name="Oval 148"/>
            <p:cNvSpPr/>
            <p:nvPr/>
          </p:nvSpPr>
          <p:spPr bwMode="auto">
            <a:xfrm rot="7562885">
              <a:off x="5192830" y="742925"/>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2" name="Oval 149"/>
            <p:cNvSpPr/>
            <p:nvPr/>
          </p:nvSpPr>
          <p:spPr bwMode="auto">
            <a:xfrm rot="7562885">
              <a:off x="4475243" y="10575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3" name="Oval 150"/>
            <p:cNvSpPr/>
            <p:nvPr/>
          </p:nvSpPr>
          <p:spPr bwMode="auto">
            <a:xfrm rot="7562885">
              <a:off x="4512439" y="847080"/>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4" name="Oval 151"/>
            <p:cNvSpPr/>
            <p:nvPr/>
          </p:nvSpPr>
          <p:spPr bwMode="auto">
            <a:xfrm rot="7562885">
              <a:off x="4386687" y="145404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5" name="Oval 152"/>
            <p:cNvSpPr/>
            <p:nvPr/>
          </p:nvSpPr>
          <p:spPr bwMode="auto">
            <a:xfrm rot="7562885">
              <a:off x="4923557" y="1298006"/>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6" name="Oval 153"/>
            <p:cNvSpPr/>
            <p:nvPr/>
          </p:nvSpPr>
          <p:spPr bwMode="auto">
            <a:xfrm rot="7562885">
              <a:off x="4326027" y="1015142"/>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7" name="Oval 154"/>
            <p:cNvSpPr/>
            <p:nvPr/>
          </p:nvSpPr>
          <p:spPr bwMode="auto">
            <a:xfrm rot="7562885">
              <a:off x="4937021" y="805871"/>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8" name="Oval 155"/>
            <p:cNvSpPr/>
            <p:nvPr/>
          </p:nvSpPr>
          <p:spPr bwMode="auto">
            <a:xfrm rot="7562885">
              <a:off x="5357366" y="125264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69" name="Oval 156"/>
            <p:cNvSpPr/>
            <p:nvPr/>
          </p:nvSpPr>
          <p:spPr bwMode="auto">
            <a:xfrm rot="7562885">
              <a:off x="4726809" y="1034363"/>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0" name="Oval 157"/>
            <p:cNvSpPr/>
            <p:nvPr/>
          </p:nvSpPr>
          <p:spPr bwMode="auto">
            <a:xfrm>
              <a:off x="5672471" y="110043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1" name="Oval 158"/>
            <p:cNvSpPr/>
            <p:nvPr/>
          </p:nvSpPr>
          <p:spPr bwMode="auto">
            <a:xfrm>
              <a:off x="5480567" y="1194185"/>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2" name="Oval 159"/>
            <p:cNvSpPr/>
            <p:nvPr/>
          </p:nvSpPr>
          <p:spPr bwMode="auto">
            <a:xfrm>
              <a:off x="4609622" y="980936"/>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3" name="Oval 160"/>
            <p:cNvSpPr/>
            <p:nvPr/>
          </p:nvSpPr>
          <p:spPr bwMode="auto">
            <a:xfrm>
              <a:off x="5850429" y="1072328"/>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4" name="Oval 161"/>
            <p:cNvSpPr/>
            <p:nvPr/>
          </p:nvSpPr>
          <p:spPr bwMode="auto">
            <a:xfrm>
              <a:off x="5272551" y="1451234"/>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5" name="Oval 162"/>
            <p:cNvSpPr/>
            <p:nvPr/>
          </p:nvSpPr>
          <p:spPr bwMode="auto">
            <a:xfrm>
              <a:off x="4996047" y="143686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6" name="Oval 163"/>
            <p:cNvSpPr/>
            <p:nvPr/>
          </p:nvSpPr>
          <p:spPr bwMode="auto">
            <a:xfrm>
              <a:off x="5574932" y="938183"/>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7" name="Oval 164"/>
            <p:cNvSpPr/>
            <p:nvPr/>
          </p:nvSpPr>
          <p:spPr bwMode="auto">
            <a:xfrm rot="7562885">
              <a:off x="5459371" y="106517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8" name="Oval 165"/>
            <p:cNvSpPr/>
            <p:nvPr/>
          </p:nvSpPr>
          <p:spPr bwMode="auto">
            <a:xfrm rot="7562885">
              <a:off x="5170171" y="1318578"/>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79" name="Oval 166"/>
            <p:cNvSpPr/>
            <p:nvPr/>
          </p:nvSpPr>
          <p:spPr bwMode="auto">
            <a:xfrm rot="7562885">
              <a:off x="5755893" y="940877"/>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0" name="Oval 167"/>
            <p:cNvSpPr/>
            <p:nvPr/>
          </p:nvSpPr>
          <p:spPr bwMode="auto">
            <a:xfrm rot="7562885">
              <a:off x="4597181" y="12555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1" name="Oval 168"/>
            <p:cNvSpPr/>
            <p:nvPr/>
          </p:nvSpPr>
          <p:spPr bwMode="auto">
            <a:xfrm rot="7562885">
              <a:off x="4931423" y="10123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2" name="Oval 169"/>
            <p:cNvSpPr/>
            <p:nvPr/>
          </p:nvSpPr>
          <p:spPr bwMode="auto">
            <a:xfrm rot="7562885">
              <a:off x="4825220" y="1521738"/>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3" name="Oval 170"/>
            <p:cNvSpPr/>
            <p:nvPr/>
          </p:nvSpPr>
          <p:spPr bwMode="auto">
            <a:xfrm rot="7562885">
              <a:off x="5442107" y="1408107"/>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4" name="Oval 171"/>
            <p:cNvSpPr/>
            <p:nvPr/>
          </p:nvSpPr>
          <p:spPr bwMode="auto">
            <a:xfrm rot="7562885">
              <a:off x="4692390" y="699353"/>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5" name="Oval 172"/>
            <p:cNvSpPr/>
            <p:nvPr/>
          </p:nvSpPr>
          <p:spPr bwMode="auto">
            <a:xfrm rot="7562885">
              <a:off x="5489301" y="785335"/>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6" name="Oval 173"/>
            <p:cNvSpPr/>
            <p:nvPr/>
          </p:nvSpPr>
          <p:spPr bwMode="auto">
            <a:xfrm rot="7562885">
              <a:off x="5688668" y="1248179"/>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7" name="Oval 174"/>
            <p:cNvSpPr/>
            <p:nvPr/>
          </p:nvSpPr>
          <p:spPr bwMode="auto">
            <a:xfrm rot="7562885">
              <a:off x="5165342" y="11020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8" name="Oval 175"/>
            <p:cNvSpPr/>
            <p:nvPr/>
          </p:nvSpPr>
          <p:spPr bwMode="auto">
            <a:xfrm rot="1800000">
              <a:off x="3956407" y="797812"/>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89" name="Oval 176"/>
            <p:cNvSpPr/>
            <p:nvPr/>
          </p:nvSpPr>
          <p:spPr bwMode="auto">
            <a:xfrm rot="1800000">
              <a:off x="4343159" y="817841"/>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0" name="Oval 177"/>
            <p:cNvSpPr/>
            <p:nvPr/>
          </p:nvSpPr>
          <p:spPr bwMode="auto">
            <a:xfrm rot="1800000">
              <a:off x="3897959" y="508981"/>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1" name="Oval 178"/>
            <p:cNvSpPr/>
            <p:nvPr/>
          </p:nvSpPr>
          <p:spPr bwMode="auto">
            <a:xfrm rot="1800000">
              <a:off x="4072901" y="117501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2" name="Oval 179"/>
            <p:cNvSpPr/>
            <p:nvPr/>
          </p:nvSpPr>
          <p:spPr bwMode="auto">
            <a:xfrm rot="1800000">
              <a:off x="3743208" y="117054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3" name="Oval 180"/>
            <p:cNvSpPr/>
            <p:nvPr/>
          </p:nvSpPr>
          <p:spPr bwMode="auto">
            <a:xfrm rot="1800000">
              <a:off x="3531957" y="1142916"/>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4" name="Oval 181"/>
            <p:cNvSpPr/>
            <p:nvPr/>
          </p:nvSpPr>
          <p:spPr bwMode="auto">
            <a:xfrm rot="1800000">
              <a:off x="4175808" y="614473"/>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5" name="Oval 182"/>
            <p:cNvSpPr/>
            <p:nvPr/>
          </p:nvSpPr>
          <p:spPr bwMode="auto">
            <a:xfrm rot="1800000">
              <a:off x="4187478" y="1026827"/>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6" name="Oval 183"/>
            <p:cNvSpPr/>
            <p:nvPr/>
          </p:nvSpPr>
          <p:spPr bwMode="auto">
            <a:xfrm rot="9362885">
              <a:off x="3883412" y="109681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7" name="Oval 184"/>
            <p:cNvSpPr/>
            <p:nvPr/>
          </p:nvSpPr>
          <p:spPr bwMode="auto">
            <a:xfrm rot="9362885">
              <a:off x="4395289" y="918248"/>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8" name="Oval 185"/>
            <p:cNvSpPr/>
            <p:nvPr/>
          </p:nvSpPr>
          <p:spPr bwMode="auto">
            <a:xfrm rot="9362885">
              <a:off x="3616526" y="831931"/>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199" name="Oval 186"/>
            <p:cNvSpPr/>
            <p:nvPr/>
          </p:nvSpPr>
          <p:spPr bwMode="auto">
            <a:xfrm rot="9362885">
              <a:off x="3753975" y="66825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0" name="Oval 187"/>
            <p:cNvSpPr/>
            <p:nvPr/>
          </p:nvSpPr>
          <p:spPr bwMode="auto">
            <a:xfrm rot="9362885">
              <a:off x="3884551" y="1264326"/>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1" name="Oval 188"/>
            <p:cNvSpPr/>
            <p:nvPr/>
          </p:nvSpPr>
          <p:spPr bwMode="auto">
            <a:xfrm rot="9362885">
              <a:off x="4142279" y="84485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2" name="Oval 189"/>
            <p:cNvSpPr/>
            <p:nvPr/>
          </p:nvSpPr>
          <p:spPr bwMode="auto">
            <a:xfrm rot="9362885">
              <a:off x="3845984" y="937631"/>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3" name="Oval 190"/>
            <p:cNvSpPr/>
            <p:nvPr/>
          </p:nvSpPr>
          <p:spPr bwMode="auto">
            <a:xfrm rot="1800000">
              <a:off x="3771200" y="832750"/>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4" name="Oval 191"/>
            <p:cNvSpPr/>
            <p:nvPr/>
          </p:nvSpPr>
          <p:spPr bwMode="auto">
            <a:xfrm rot="1800000">
              <a:off x="4110165" y="157150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5" name="Oval 192"/>
            <p:cNvSpPr/>
            <p:nvPr/>
          </p:nvSpPr>
          <p:spPr bwMode="auto">
            <a:xfrm rot="1800000">
              <a:off x="3877892" y="142080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6" name="Oval 193"/>
            <p:cNvSpPr/>
            <p:nvPr/>
          </p:nvSpPr>
          <p:spPr bwMode="auto">
            <a:xfrm rot="9362885">
              <a:off x="4087839" y="1405449"/>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7" name="Oval 194"/>
            <p:cNvSpPr/>
            <p:nvPr/>
          </p:nvSpPr>
          <p:spPr bwMode="auto">
            <a:xfrm rot="9362885">
              <a:off x="3623106" y="1064410"/>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8" name="Oval 195"/>
            <p:cNvSpPr/>
            <p:nvPr/>
          </p:nvSpPr>
          <p:spPr bwMode="auto">
            <a:xfrm rot="9362885">
              <a:off x="4034168" y="1020914"/>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09" name="Oval 196"/>
            <p:cNvSpPr/>
            <p:nvPr/>
          </p:nvSpPr>
          <p:spPr bwMode="auto">
            <a:xfrm rot="9362885">
              <a:off x="3983681" y="63029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0" name="Oval 197"/>
            <p:cNvSpPr/>
            <p:nvPr/>
          </p:nvSpPr>
          <p:spPr bwMode="auto">
            <a:xfrm rot="9362885">
              <a:off x="4191919" y="1215519"/>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grpSp>
      <p:grpSp>
        <p:nvGrpSpPr>
          <p:cNvPr id="211" name="Group 134"/>
          <p:cNvGrpSpPr/>
          <p:nvPr/>
        </p:nvGrpSpPr>
        <p:grpSpPr>
          <a:xfrm rot="20700000">
            <a:off x="4412740" y="4117208"/>
            <a:ext cx="780396" cy="463546"/>
            <a:chOff x="3531957" y="508981"/>
            <a:chExt cx="2379132" cy="1123240"/>
          </a:xfrm>
          <a:noFill/>
        </p:grpSpPr>
        <p:sp>
          <p:nvSpPr>
            <p:cNvPr id="212" name="Oval 135"/>
            <p:cNvSpPr/>
            <p:nvPr/>
          </p:nvSpPr>
          <p:spPr bwMode="auto">
            <a:xfrm>
              <a:off x="4752547" y="858075"/>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3" name="Oval 136"/>
            <p:cNvSpPr/>
            <p:nvPr/>
          </p:nvSpPr>
          <p:spPr bwMode="auto">
            <a:xfrm>
              <a:off x="5097498" y="68204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4" name="Oval 137"/>
            <p:cNvSpPr/>
            <p:nvPr/>
          </p:nvSpPr>
          <p:spPr bwMode="auto">
            <a:xfrm>
              <a:off x="4557514" y="637164"/>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5" name="Oval 138"/>
            <p:cNvSpPr/>
            <p:nvPr/>
          </p:nvSpPr>
          <p:spPr bwMode="auto">
            <a:xfrm>
              <a:off x="5321218" y="103274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6" name="Oval 139"/>
            <p:cNvSpPr/>
            <p:nvPr/>
          </p:nvSpPr>
          <p:spPr bwMode="auto">
            <a:xfrm>
              <a:off x="5042034" y="112649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7" name="Oval 140"/>
            <p:cNvSpPr/>
            <p:nvPr/>
          </p:nvSpPr>
          <p:spPr bwMode="auto">
            <a:xfrm>
              <a:off x="4356385" y="123672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8" name="Oval 141"/>
            <p:cNvSpPr/>
            <p:nvPr/>
          </p:nvSpPr>
          <p:spPr bwMode="auto">
            <a:xfrm>
              <a:off x="5555954" y="1297437"/>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19" name="Oval 142"/>
            <p:cNvSpPr/>
            <p:nvPr/>
          </p:nvSpPr>
          <p:spPr bwMode="auto">
            <a:xfrm>
              <a:off x="4754279" y="128747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0" name="Oval 143"/>
            <p:cNvSpPr/>
            <p:nvPr/>
          </p:nvSpPr>
          <p:spPr bwMode="auto">
            <a:xfrm>
              <a:off x="4557514" y="1369169"/>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1" name="Oval 144"/>
            <p:cNvSpPr/>
            <p:nvPr/>
          </p:nvSpPr>
          <p:spPr bwMode="auto">
            <a:xfrm>
              <a:off x="4850884" y="58959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2" name="Oval 145"/>
            <p:cNvSpPr/>
            <p:nvPr/>
          </p:nvSpPr>
          <p:spPr bwMode="auto">
            <a:xfrm>
              <a:off x="5067168" y="940873"/>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3" name="Oval 146"/>
            <p:cNvSpPr/>
            <p:nvPr/>
          </p:nvSpPr>
          <p:spPr bwMode="auto">
            <a:xfrm rot="7562885">
              <a:off x="5333231" y="870155"/>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4" name="Oval 147"/>
            <p:cNvSpPr/>
            <p:nvPr/>
          </p:nvSpPr>
          <p:spPr bwMode="auto">
            <a:xfrm rot="7562885">
              <a:off x="4838815" y="115350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5" name="Oval 148"/>
            <p:cNvSpPr/>
            <p:nvPr/>
          </p:nvSpPr>
          <p:spPr bwMode="auto">
            <a:xfrm rot="7562885">
              <a:off x="5192830" y="742925"/>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6" name="Oval 149"/>
            <p:cNvSpPr/>
            <p:nvPr/>
          </p:nvSpPr>
          <p:spPr bwMode="auto">
            <a:xfrm rot="7562885">
              <a:off x="4475243" y="10575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7" name="Oval 150"/>
            <p:cNvSpPr/>
            <p:nvPr/>
          </p:nvSpPr>
          <p:spPr bwMode="auto">
            <a:xfrm rot="7562885">
              <a:off x="4512439" y="847080"/>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8" name="Oval 151"/>
            <p:cNvSpPr/>
            <p:nvPr/>
          </p:nvSpPr>
          <p:spPr bwMode="auto">
            <a:xfrm rot="7562885">
              <a:off x="4386687" y="145404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29" name="Oval 152"/>
            <p:cNvSpPr/>
            <p:nvPr/>
          </p:nvSpPr>
          <p:spPr bwMode="auto">
            <a:xfrm rot="7562885">
              <a:off x="4923557" y="1298006"/>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0" name="Oval 153"/>
            <p:cNvSpPr/>
            <p:nvPr/>
          </p:nvSpPr>
          <p:spPr bwMode="auto">
            <a:xfrm rot="7562885">
              <a:off x="4326027" y="1015142"/>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1" name="Oval 154"/>
            <p:cNvSpPr/>
            <p:nvPr/>
          </p:nvSpPr>
          <p:spPr bwMode="auto">
            <a:xfrm rot="7562885">
              <a:off x="4937021" y="805871"/>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2" name="Oval 155"/>
            <p:cNvSpPr/>
            <p:nvPr/>
          </p:nvSpPr>
          <p:spPr bwMode="auto">
            <a:xfrm rot="7562885">
              <a:off x="5357366" y="125264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3" name="Oval 156"/>
            <p:cNvSpPr/>
            <p:nvPr/>
          </p:nvSpPr>
          <p:spPr bwMode="auto">
            <a:xfrm rot="7562885">
              <a:off x="4726809" y="1034363"/>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4" name="Oval 157"/>
            <p:cNvSpPr/>
            <p:nvPr/>
          </p:nvSpPr>
          <p:spPr bwMode="auto">
            <a:xfrm>
              <a:off x="5672471" y="110043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5" name="Oval 158"/>
            <p:cNvSpPr/>
            <p:nvPr/>
          </p:nvSpPr>
          <p:spPr bwMode="auto">
            <a:xfrm>
              <a:off x="5480567" y="1194185"/>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6" name="Oval 159"/>
            <p:cNvSpPr/>
            <p:nvPr/>
          </p:nvSpPr>
          <p:spPr bwMode="auto">
            <a:xfrm>
              <a:off x="4609622" y="980936"/>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7" name="Oval 160"/>
            <p:cNvSpPr/>
            <p:nvPr/>
          </p:nvSpPr>
          <p:spPr bwMode="auto">
            <a:xfrm>
              <a:off x="5850429" y="1072328"/>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8" name="Oval 161"/>
            <p:cNvSpPr/>
            <p:nvPr/>
          </p:nvSpPr>
          <p:spPr bwMode="auto">
            <a:xfrm>
              <a:off x="5272551" y="1451234"/>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39" name="Oval 162"/>
            <p:cNvSpPr/>
            <p:nvPr/>
          </p:nvSpPr>
          <p:spPr bwMode="auto">
            <a:xfrm>
              <a:off x="4996047" y="143686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0" name="Oval 163"/>
            <p:cNvSpPr/>
            <p:nvPr/>
          </p:nvSpPr>
          <p:spPr bwMode="auto">
            <a:xfrm>
              <a:off x="5574932" y="938183"/>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1" name="Oval 164"/>
            <p:cNvSpPr/>
            <p:nvPr/>
          </p:nvSpPr>
          <p:spPr bwMode="auto">
            <a:xfrm rot="7562885">
              <a:off x="5459371" y="106517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2" name="Oval 165"/>
            <p:cNvSpPr/>
            <p:nvPr/>
          </p:nvSpPr>
          <p:spPr bwMode="auto">
            <a:xfrm rot="7562885">
              <a:off x="5170171" y="1318578"/>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3" name="Oval 166"/>
            <p:cNvSpPr/>
            <p:nvPr/>
          </p:nvSpPr>
          <p:spPr bwMode="auto">
            <a:xfrm rot="7562885">
              <a:off x="5755893" y="940877"/>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4" name="Oval 167"/>
            <p:cNvSpPr/>
            <p:nvPr/>
          </p:nvSpPr>
          <p:spPr bwMode="auto">
            <a:xfrm rot="7562885">
              <a:off x="4597181" y="12555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5" name="Oval 168"/>
            <p:cNvSpPr/>
            <p:nvPr/>
          </p:nvSpPr>
          <p:spPr bwMode="auto">
            <a:xfrm rot="7562885">
              <a:off x="4931423" y="10123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6" name="Oval 169"/>
            <p:cNvSpPr/>
            <p:nvPr/>
          </p:nvSpPr>
          <p:spPr bwMode="auto">
            <a:xfrm rot="7562885">
              <a:off x="4825220" y="1521738"/>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7" name="Oval 170"/>
            <p:cNvSpPr/>
            <p:nvPr/>
          </p:nvSpPr>
          <p:spPr bwMode="auto">
            <a:xfrm rot="7562885">
              <a:off x="5442107" y="1408107"/>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8" name="Oval 171"/>
            <p:cNvSpPr/>
            <p:nvPr/>
          </p:nvSpPr>
          <p:spPr bwMode="auto">
            <a:xfrm rot="7562885">
              <a:off x="4692390" y="699353"/>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49" name="Oval 172"/>
            <p:cNvSpPr/>
            <p:nvPr/>
          </p:nvSpPr>
          <p:spPr bwMode="auto">
            <a:xfrm rot="7562885">
              <a:off x="5489301" y="785335"/>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0" name="Oval 173"/>
            <p:cNvSpPr/>
            <p:nvPr/>
          </p:nvSpPr>
          <p:spPr bwMode="auto">
            <a:xfrm rot="7562885">
              <a:off x="5688668" y="1248179"/>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1" name="Oval 174"/>
            <p:cNvSpPr/>
            <p:nvPr/>
          </p:nvSpPr>
          <p:spPr bwMode="auto">
            <a:xfrm rot="7562885">
              <a:off x="5165342" y="11020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2" name="Oval 175"/>
            <p:cNvSpPr/>
            <p:nvPr/>
          </p:nvSpPr>
          <p:spPr bwMode="auto">
            <a:xfrm rot="1800000">
              <a:off x="3956407" y="797812"/>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3" name="Oval 176"/>
            <p:cNvSpPr/>
            <p:nvPr/>
          </p:nvSpPr>
          <p:spPr bwMode="auto">
            <a:xfrm rot="1800000">
              <a:off x="4343159" y="817841"/>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4" name="Oval 177"/>
            <p:cNvSpPr/>
            <p:nvPr/>
          </p:nvSpPr>
          <p:spPr bwMode="auto">
            <a:xfrm rot="1800000">
              <a:off x="3897959" y="508981"/>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5" name="Oval 178"/>
            <p:cNvSpPr/>
            <p:nvPr/>
          </p:nvSpPr>
          <p:spPr bwMode="auto">
            <a:xfrm rot="1800000">
              <a:off x="4072901" y="117501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6" name="Oval 179"/>
            <p:cNvSpPr/>
            <p:nvPr/>
          </p:nvSpPr>
          <p:spPr bwMode="auto">
            <a:xfrm rot="1800000">
              <a:off x="3743208" y="117054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7" name="Oval 180"/>
            <p:cNvSpPr/>
            <p:nvPr/>
          </p:nvSpPr>
          <p:spPr bwMode="auto">
            <a:xfrm rot="1800000">
              <a:off x="3531957" y="1142916"/>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8" name="Oval 181"/>
            <p:cNvSpPr/>
            <p:nvPr/>
          </p:nvSpPr>
          <p:spPr bwMode="auto">
            <a:xfrm rot="1800000">
              <a:off x="4175808" y="614473"/>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59" name="Oval 182"/>
            <p:cNvSpPr/>
            <p:nvPr/>
          </p:nvSpPr>
          <p:spPr bwMode="auto">
            <a:xfrm rot="1800000">
              <a:off x="4187478" y="1026827"/>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0" name="Oval 183"/>
            <p:cNvSpPr/>
            <p:nvPr/>
          </p:nvSpPr>
          <p:spPr bwMode="auto">
            <a:xfrm rot="9362885">
              <a:off x="3883412" y="109681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1" name="Oval 184"/>
            <p:cNvSpPr/>
            <p:nvPr/>
          </p:nvSpPr>
          <p:spPr bwMode="auto">
            <a:xfrm rot="9362885">
              <a:off x="4395289" y="918248"/>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2" name="Oval 185"/>
            <p:cNvSpPr/>
            <p:nvPr/>
          </p:nvSpPr>
          <p:spPr bwMode="auto">
            <a:xfrm rot="9362885">
              <a:off x="3616526" y="831931"/>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3" name="Oval 186"/>
            <p:cNvSpPr/>
            <p:nvPr/>
          </p:nvSpPr>
          <p:spPr bwMode="auto">
            <a:xfrm rot="9362885">
              <a:off x="3753975" y="66825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4" name="Oval 187"/>
            <p:cNvSpPr/>
            <p:nvPr/>
          </p:nvSpPr>
          <p:spPr bwMode="auto">
            <a:xfrm rot="9362885">
              <a:off x="3884551" y="1264326"/>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5" name="Oval 188"/>
            <p:cNvSpPr/>
            <p:nvPr/>
          </p:nvSpPr>
          <p:spPr bwMode="auto">
            <a:xfrm rot="9362885">
              <a:off x="4142279" y="84485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6" name="Oval 189"/>
            <p:cNvSpPr/>
            <p:nvPr/>
          </p:nvSpPr>
          <p:spPr bwMode="auto">
            <a:xfrm rot="9362885">
              <a:off x="3845984" y="937631"/>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7" name="Oval 190"/>
            <p:cNvSpPr/>
            <p:nvPr/>
          </p:nvSpPr>
          <p:spPr bwMode="auto">
            <a:xfrm rot="1800000">
              <a:off x="3771200" y="832750"/>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8" name="Oval 191"/>
            <p:cNvSpPr/>
            <p:nvPr/>
          </p:nvSpPr>
          <p:spPr bwMode="auto">
            <a:xfrm rot="1800000">
              <a:off x="4110165" y="157150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69" name="Oval 192"/>
            <p:cNvSpPr/>
            <p:nvPr/>
          </p:nvSpPr>
          <p:spPr bwMode="auto">
            <a:xfrm rot="1800000">
              <a:off x="3877892" y="142080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0" name="Oval 193"/>
            <p:cNvSpPr/>
            <p:nvPr/>
          </p:nvSpPr>
          <p:spPr bwMode="auto">
            <a:xfrm rot="9362885">
              <a:off x="4087839" y="1405449"/>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1" name="Oval 194"/>
            <p:cNvSpPr/>
            <p:nvPr/>
          </p:nvSpPr>
          <p:spPr bwMode="auto">
            <a:xfrm rot="9362885">
              <a:off x="3623106" y="1064410"/>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2" name="Oval 195"/>
            <p:cNvSpPr/>
            <p:nvPr/>
          </p:nvSpPr>
          <p:spPr bwMode="auto">
            <a:xfrm rot="9362885">
              <a:off x="4034168" y="1020914"/>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3" name="Oval 196"/>
            <p:cNvSpPr/>
            <p:nvPr/>
          </p:nvSpPr>
          <p:spPr bwMode="auto">
            <a:xfrm rot="9362885">
              <a:off x="3983681" y="63029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4" name="Oval 197"/>
            <p:cNvSpPr/>
            <p:nvPr/>
          </p:nvSpPr>
          <p:spPr bwMode="auto">
            <a:xfrm rot="9362885">
              <a:off x="4191919" y="1215519"/>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grpSp>
      <p:grpSp>
        <p:nvGrpSpPr>
          <p:cNvPr id="275" name="Group 134"/>
          <p:cNvGrpSpPr/>
          <p:nvPr/>
        </p:nvGrpSpPr>
        <p:grpSpPr>
          <a:xfrm rot="20700000">
            <a:off x="6471590" y="2720269"/>
            <a:ext cx="780396" cy="463546"/>
            <a:chOff x="3531957" y="508981"/>
            <a:chExt cx="2379132" cy="1123240"/>
          </a:xfrm>
          <a:noFill/>
        </p:grpSpPr>
        <p:sp>
          <p:nvSpPr>
            <p:cNvPr id="276" name="Oval 135"/>
            <p:cNvSpPr/>
            <p:nvPr/>
          </p:nvSpPr>
          <p:spPr bwMode="auto">
            <a:xfrm>
              <a:off x="4752547" y="858075"/>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7" name="Oval 136"/>
            <p:cNvSpPr/>
            <p:nvPr/>
          </p:nvSpPr>
          <p:spPr bwMode="auto">
            <a:xfrm>
              <a:off x="5097498" y="68204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8" name="Oval 137"/>
            <p:cNvSpPr/>
            <p:nvPr/>
          </p:nvSpPr>
          <p:spPr bwMode="auto">
            <a:xfrm>
              <a:off x="4557514" y="637164"/>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79" name="Oval 138"/>
            <p:cNvSpPr/>
            <p:nvPr/>
          </p:nvSpPr>
          <p:spPr bwMode="auto">
            <a:xfrm>
              <a:off x="5321218" y="103274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0" name="Oval 139"/>
            <p:cNvSpPr/>
            <p:nvPr/>
          </p:nvSpPr>
          <p:spPr bwMode="auto">
            <a:xfrm>
              <a:off x="5042034" y="112649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1" name="Oval 140"/>
            <p:cNvSpPr/>
            <p:nvPr/>
          </p:nvSpPr>
          <p:spPr bwMode="auto">
            <a:xfrm>
              <a:off x="4356385" y="123672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2" name="Oval 141"/>
            <p:cNvSpPr/>
            <p:nvPr/>
          </p:nvSpPr>
          <p:spPr bwMode="auto">
            <a:xfrm>
              <a:off x="5555954" y="1297437"/>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3" name="Oval 142"/>
            <p:cNvSpPr/>
            <p:nvPr/>
          </p:nvSpPr>
          <p:spPr bwMode="auto">
            <a:xfrm>
              <a:off x="4754279" y="128747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4" name="Oval 143"/>
            <p:cNvSpPr/>
            <p:nvPr/>
          </p:nvSpPr>
          <p:spPr bwMode="auto">
            <a:xfrm>
              <a:off x="4557514" y="1369169"/>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5" name="Oval 144"/>
            <p:cNvSpPr/>
            <p:nvPr/>
          </p:nvSpPr>
          <p:spPr bwMode="auto">
            <a:xfrm>
              <a:off x="4850884" y="58959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6" name="Oval 145"/>
            <p:cNvSpPr/>
            <p:nvPr/>
          </p:nvSpPr>
          <p:spPr bwMode="auto">
            <a:xfrm>
              <a:off x="5067168" y="940873"/>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7" name="Oval 146"/>
            <p:cNvSpPr/>
            <p:nvPr/>
          </p:nvSpPr>
          <p:spPr bwMode="auto">
            <a:xfrm rot="7562885">
              <a:off x="5333231" y="870155"/>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8" name="Oval 147"/>
            <p:cNvSpPr/>
            <p:nvPr/>
          </p:nvSpPr>
          <p:spPr bwMode="auto">
            <a:xfrm rot="7562885">
              <a:off x="4838815" y="115350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89" name="Oval 148"/>
            <p:cNvSpPr/>
            <p:nvPr/>
          </p:nvSpPr>
          <p:spPr bwMode="auto">
            <a:xfrm rot="7562885">
              <a:off x="5192830" y="742925"/>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0" name="Oval 149"/>
            <p:cNvSpPr/>
            <p:nvPr/>
          </p:nvSpPr>
          <p:spPr bwMode="auto">
            <a:xfrm rot="7562885">
              <a:off x="4475243" y="10575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1" name="Oval 150"/>
            <p:cNvSpPr/>
            <p:nvPr/>
          </p:nvSpPr>
          <p:spPr bwMode="auto">
            <a:xfrm rot="7562885">
              <a:off x="4512439" y="847080"/>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2" name="Oval 151"/>
            <p:cNvSpPr/>
            <p:nvPr/>
          </p:nvSpPr>
          <p:spPr bwMode="auto">
            <a:xfrm rot="7562885">
              <a:off x="4386687" y="145404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3" name="Oval 152"/>
            <p:cNvSpPr/>
            <p:nvPr/>
          </p:nvSpPr>
          <p:spPr bwMode="auto">
            <a:xfrm rot="7562885">
              <a:off x="4923557" y="1298006"/>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4" name="Oval 153"/>
            <p:cNvSpPr/>
            <p:nvPr/>
          </p:nvSpPr>
          <p:spPr bwMode="auto">
            <a:xfrm rot="7562885">
              <a:off x="4326027" y="1015142"/>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5" name="Oval 154"/>
            <p:cNvSpPr/>
            <p:nvPr/>
          </p:nvSpPr>
          <p:spPr bwMode="auto">
            <a:xfrm rot="7562885">
              <a:off x="4937021" y="805871"/>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6" name="Oval 155"/>
            <p:cNvSpPr/>
            <p:nvPr/>
          </p:nvSpPr>
          <p:spPr bwMode="auto">
            <a:xfrm rot="7562885">
              <a:off x="5357366" y="125264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7" name="Oval 156"/>
            <p:cNvSpPr/>
            <p:nvPr/>
          </p:nvSpPr>
          <p:spPr bwMode="auto">
            <a:xfrm rot="7562885">
              <a:off x="4726809" y="1034363"/>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8" name="Oval 157"/>
            <p:cNvSpPr/>
            <p:nvPr/>
          </p:nvSpPr>
          <p:spPr bwMode="auto">
            <a:xfrm>
              <a:off x="5672471" y="110043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299" name="Oval 158"/>
            <p:cNvSpPr/>
            <p:nvPr/>
          </p:nvSpPr>
          <p:spPr bwMode="auto">
            <a:xfrm>
              <a:off x="5480567" y="1194185"/>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0" name="Oval 159"/>
            <p:cNvSpPr/>
            <p:nvPr/>
          </p:nvSpPr>
          <p:spPr bwMode="auto">
            <a:xfrm>
              <a:off x="4609622" y="980936"/>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1" name="Oval 160"/>
            <p:cNvSpPr/>
            <p:nvPr/>
          </p:nvSpPr>
          <p:spPr bwMode="auto">
            <a:xfrm>
              <a:off x="5850429" y="1072328"/>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2" name="Oval 161"/>
            <p:cNvSpPr/>
            <p:nvPr/>
          </p:nvSpPr>
          <p:spPr bwMode="auto">
            <a:xfrm>
              <a:off x="5272551" y="1451234"/>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3" name="Oval 162"/>
            <p:cNvSpPr/>
            <p:nvPr/>
          </p:nvSpPr>
          <p:spPr bwMode="auto">
            <a:xfrm>
              <a:off x="4996047" y="143686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4" name="Oval 163"/>
            <p:cNvSpPr/>
            <p:nvPr/>
          </p:nvSpPr>
          <p:spPr bwMode="auto">
            <a:xfrm>
              <a:off x="5574932" y="938183"/>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5" name="Oval 164"/>
            <p:cNvSpPr/>
            <p:nvPr/>
          </p:nvSpPr>
          <p:spPr bwMode="auto">
            <a:xfrm rot="7562885">
              <a:off x="5459371" y="106517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6" name="Oval 165"/>
            <p:cNvSpPr/>
            <p:nvPr/>
          </p:nvSpPr>
          <p:spPr bwMode="auto">
            <a:xfrm rot="7562885">
              <a:off x="5170171" y="1318578"/>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7" name="Oval 166"/>
            <p:cNvSpPr/>
            <p:nvPr/>
          </p:nvSpPr>
          <p:spPr bwMode="auto">
            <a:xfrm rot="7562885">
              <a:off x="5755893" y="940877"/>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8" name="Oval 167"/>
            <p:cNvSpPr/>
            <p:nvPr/>
          </p:nvSpPr>
          <p:spPr bwMode="auto">
            <a:xfrm rot="7562885">
              <a:off x="4597181" y="12555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09" name="Oval 168"/>
            <p:cNvSpPr/>
            <p:nvPr/>
          </p:nvSpPr>
          <p:spPr bwMode="auto">
            <a:xfrm rot="7562885">
              <a:off x="4931423" y="10123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0" name="Oval 169"/>
            <p:cNvSpPr/>
            <p:nvPr/>
          </p:nvSpPr>
          <p:spPr bwMode="auto">
            <a:xfrm rot="7562885">
              <a:off x="4825220" y="1521738"/>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1" name="Oval 170"/>
            <p:cNvSpPr/>
            <p:nvPr/>
          </p:nvSpPr>
          <p:spPr bwMode="auto">
            <a:xfrm rot="7562885">
              <a:off x="5442107" y="1408107"/>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2" name="Oval 171"/>
            <p:cNvSpPr/>
            <p:nvPr/>
          </p:nvSpPr>
          <p:spPr bwMode="auto">
            <a:xfrm rot="7562885">
              <a:off x="4692390" y="699353"/>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3" name="Oval 172"/>
            <p:cNvSpPr/>
            <p:nvPr/>
          </p:nvSpPr>
          <p:spPr bwMode="auto">
            <a:xfrm rot="7562885">
              <a:off x="5489301" y="785335"/>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4" name="Oval 173"/>
            <p:cNvSpPr/>
            <p:nvPr/>
          </p:nvSpPr>
          <p:spPr bwMode="auto">
            <a:xfrm rot="7562885">
              <a:off x="5688668" y="1248179"/>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5" name="Oval 174"/>
            <p:cNvSpPr/>
            <p:nvPr/>
          </p:nvSpPr>
          <p:spPr bwMode="auto">
            <a:xfrm rot="7562885">
              <a:off x="5165342" y="11020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6" name="Oval 175"/>
            <p:cNvSpPr/>
            <p:nvPr/>
          </p:nvSpPr>
          <p:spPr bwMode="auto">
            <a:xfrm rot="1800000">
              <a:off x="3956407" y="797812"/>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7" name="Oval 176"/>
            <p:cNvSpPr/>
            <p:nvPr/>
          </p:nvSpPr>
          <p:spPr bwMode="auto">
            <a:xfrm rot="1800000">
              <a:off x="4343159" y="817841"/>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8" name="Oval 177"/>
            <p:cNvSpPr/>
            <p:nvPr/>
          </p:nvSpPr>
          <p:spPr bwMode="auto">
            <a:xfrm rot="1800000">
              <a:off x="3897959" y="508981"/>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19" name="Oval 178"/>
            <p:cNvSpPr/>
            <p:nvPr/>
          </p:nvSpPr>
          <p:spPr bwMode="auto">
            <a:xfrm rot="1800000">
              <a:off x="4072901" y="117501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0" name="Oval 179"/>
            <p:cNvSpPr/>
            <p:nvPr/>
          </p:nvSpPr>
          <p:spPr bwMode="auto">
            <a:xfrm rot="1800000">
              <a:off x="3743208" y="117054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1" name="Oval 180"/>
            <p:cNvSpPr/>
            <p:nvPr/>
          </p:nvSpPr>
          <p:spPr bwMode="auto">
            <a:xfrm rot="1800000">
              <a:off x="3531957" y="1142916"/>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2" name="Oval 181"/>
            <p:cNvSpPr/>
            <p:nvPr/>
          </p:nvSpPr>
          <p:spPr bwMode="auto">
            <a:xfrm rot="1800000">
              <a:off x="4175808" y="614473"/>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3" name="Oval 182"/>
            <p:cNvSpPr/>
            <p:nvPr/>
          </p:nvSpPr>
          <p:spPr bwMode="auto">
            <a:xfrm rot="1800000">
              <a:off x="4187478" y="1026827"/>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4" name="Oval 183"/>
            <p:cNvSpPr/>
            <p:nvPr/>
          </p:nvSpPr>
          <p:spPr bwMode="auto">
            <a:xfrm rot="9362885">
              <a:off x="3883412" y="109681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5" name="Oval 184"/>
            <p:cNvSpPr/>
            <p:nvPr/>
          </p:nvSpPr>
          <p:spPr bwMode="auto">
            <a:xfrm rot="9362885">
              <a:off x="4395289" y="918248"/>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6" name="Oval 185"/>
            <p:cNvSpPr/>
            <p:nvPr/>
          </p:nvSpPr>
          <p:spPr bwMode="auto">
            <a:xfrm rot="9362885">
              <a:off x="3616526" y="831931"/>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7" name="Oval 186"/>
            <p:cNvSpPr/>
            <p:nvPr/>
          </p:nvSpPr>
          <p:spPr bwMode="auto">
            <a:xfrm rot="9362885">
              <a:off x="3753975" y="66825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8" name="Oval 187"/>
            <p:cNvSpPr/>
            <p:nvPr/>
          </p:nvSpPr>
          <p:spPr bwMode="auto">
            <a:xfrm rot="9362885">
              <a:off x="3884551" y="1264326"/>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29" name="Oval 188"/>
            <p:cNvSpPr/>
            <p:nvPr/>
          </p:nvSpPr>
          <p:spPr bwMode="auto">
            <a:xfrm rot="9362885">
              <a:off x="4142279" y="84485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0" name="Oval 189"/>
            <p:cNvSpPr/>
            <p:nvPr/>
          </p:nvSpPr>
          <p:spPr bwMode="auto">
            <a:xfrm rot="9362885">
              <a:off x="3845984" y="937631"/>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1" name="Oval 190"/>
            <p:cNvSpPr/>
            <p:nvPr/>
          </p:nvSpPr>
          <p:spPr bwMode="auto">
            <a:xfrm rot="1800000">
              <a:off x="3771200" y="832750"/>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2" name="Oval 191"/>
            <p:cNvSpPr/>
            <p:nvPr/>
          </p:nvSpPr>
          <p:spPr bwMode="auto">
            <a:xfrm rot="1800000">
              <a:off x="4110165" y="157150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3" name="Oval 192"/>
            <p:cNvSpPr/>
            <p:nvPr/>
          </p:nvSpPr>
          <p:spPr bwMode="auto">
            <a:xfrm rot="1800000">
              <a:off x="3877892" y="142080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4" name="Oval 193"/>
            <p:cNvSpPr/>
            <p:nvPr/>
          </p:nvSpPr>
          <p:spPr bwMode="auto">
            <a:xfrm rot="9362885">
              <a:off x="4087839" y="1405449"/>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5" name="Oval 194"/>
            <p:cNvSpPr/>
            <p:nvPr/>
          </p:nvSpPr>
          <p:spPr bwMode="auto">
            <a:xfrm rot="9362885">
              <a:off x="3623106" y="1064410"/>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6" name="Oval 195"/>
            <p:cNvSpPr/>
            <p:nvPr/>
          </p:nvSpPr>
          <p:spPr bwMode="auto">
            <a:xfrm rot="9362885">
              <a:off x="4034168" y="1020914"/>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7" name="Oval 196"/>
            <p:cNvSpPr/>
            <p:nvPr/>
          </p:nvSpPr>
          <p:spPr bwMode="auto">
            <a:xfrm rot="9362885">
              <a:off x="3983681" y="63029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38" name="Oval 197"/>
            <p:cNvSpPr/>
            <p:nvPr/>
          </p:nvSpPr>
          <p:spPr bwMode="auto">
            <a:xfrm rot="9362885">
              <a:off x="4191919" y="1215519"/>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grpSp>
      <p:grpSp>
        <p:nvGrpSpPr>
          <p:cNvPr id="339" name="Group 134"/>
          <p:cNvGrpSpPr/>
          <p:nvPr/>
        </p:nvGrpSpPr>
        <p:grpSpPr>
          <a:xfrm rot="20700000">
            <a:off x="6807185" y="4281214"/>
            <a:ext cx="780396" cy="463546"/>
            <a:chOff x="3531957" y="508981"/>
            <a:chExt cx="2379132" cy="1123240"/>
          </a:xfrm>
          <a:noFill/>
        </p:grpSpPr>
        <p:sp>
          <p:nvSpPr>
            <p:cNvPr id="340" name="Oval 135"/>
            <p:cNvSpPr/>
            <p:nvPr/>
          </p:nvSpPr>
          <p:spPr bwMode="auto">
            <a:xfrm>
              <a:off x="4752547" y="858075"/>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1" name="Oval 136"/>
            <p:cNvSpPr/>
            <p:nvPr/>
          </p:nvSpPr>
          <p:spPr bwMode="auto">
            <a:xfrm>
              <a:off x="5097498" y="68204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2" name="Oval 137"/>
            <p:cNvSpPr/>
            <p:nvPr/>
          </p:nvSpPr>
          <p:spPr bwMode="auto">
            <a:xfrm>
              <a:off x="4557514" y="637164"/>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3" name="Oval 138"/>
            <p:cNvSpPr/>
            <p:nvPr/>
          </p:nvSpPr>
          <p:spPr bwMode="auto">
            <a:xfrm>
              <a:off x="5321218" y="103274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4" name="Oval 139"/>
            <p:cNvSpPr/>
            <p:nvPr/>
          </p:nvSpPr>
          <p:spPr bwMode="auto">
            <a:xfrm>
              <a:off x="5042034" y="112649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5" name="Oval 140"/>
            <p:cNvSpPr/>
            <p:nvPr/>
          </p:nvSpPr>
          <p:spPr bwMode="auto">
            <a:xfrm>
              <a:off x="4356385" y="123672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6" name="Oval 141"/>
            <p:cNvSpPr/>
            <p:nvPr/>
          </p:nvSpPr>
          <p:spPr bwMode="auto">
            <a:xfrm>
              <a:off x="5555954" y="1297437"/>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7" name="Oval 142"/>
            <p:cNvSpPr/>
            <p:nvPr/>
          </p:nvSpPr>
          <p:spPr bwMode="auto">
            <a:xfrm>
              <a:off x="4754279" y="128747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8" name="Oval 143"/>
            <p:cNvSpPr/>
            <p:nvPr/>
          </p:nvSpPr>
          <p:spPr bwMode="auto">
            <a:xfrm>
              <a:off x="4557514" y="1369169"/>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49" name="Oval 144"/>
            <p:cNvSpPr/>
            <p:nvPr/>
          </p:nvSpPr>
          <p:spPr bwMode="auto">
            <a:xfrm>
              <a:off x="4850884" y="58959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0" name="Oval 145"/>
            <p:cNvSpPr/>
            <p:nvPr/>
          </p:nvSpPr>
          <p:spPr bwMode="auto">
            <a:xfrm>
              <a:off x="5067168" y="940873"/>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1" name="Oval 146"/>
            <p:cNvSpPr/>
            <p:nvPr/>
          </p:nvSpPr>
          <p:spPr bwMode="auto">
            <a:xfrm rot="7562885">
              <a:off x="5333231" y="870155"/>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2" name="Oval 147"/>
            <p:cNvSpPr/>
            <p:nvPr/>
          </p:nvSpPr>
          <p:spPr bwMode="auto">
            <a:xfrm rot="7562885">
              <a:off x="4838815" y="115350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3" name="Oval 148"/>
            <p:cNvSpPr/>
            <p:nvPr/>
          </p:nvSpPr>
          <p:spPr bwMode="auto">
            <a:xfrm rot="7562885">
              <a:off x="5192830" y="742925"/>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4" name="Oval 149"/>
            <p:cNvSpPr/>
            <p:nvPr/>
          </p:nvSpPr>
          <p:spPr bwMode="auto">
            <a:xfrm rot="7562885">
              <a:off x="4475243" y="10575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5" name="Oval 150"/>
            <p:cNvSpPr/>
            <p:nvPr/>
          </p:nvSpPr>
          <p:spPr bwMode="auto">
            <a:xfrm rot="7562885">
              <a:off x="4512439" y="847080"/>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6" name="Oval 151"/>
            <p:cNvSpPr/>
            <p:nvPr/>
          </p:nvSpPr>
          <p:spPr bwMode="auto">
            <a:xfrm rot="7562885">
              <a:off x="4386687" y="145404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7" name="Oval 152"/>
            <p:cNvSpPr/>
            <p:nvPr/>
          </p:nvSpPr>
          <p:spPr bwMode="auto">
            <a:xfrm rot="7562885">
              <a:off x="4923557" y="1298006"/>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8" name="Oval 153"/>
            <p:cNvSpPr/>
            <p:nvPr/>
          </p:nvSpPr>
          <p:spPr bwMode="auto">
            <a:xfrm rot="7562885">
              <a:off x="4326027" y="1015142"/>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59" name="Oval 154"/>
            <p:cNvSpPr/>
            <p:nvPr/>
          </p:nvSpPr>
          <p:spPr bwMode="auto">
            <a:xfrm rot="7562885">
              <a:off x="4937021" y="805871"/>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0" name="Oval 155"/>
            <p:cNvSpPr/>
            <p:nvPr/>
          </p:nvSpPr>
          <p:spPr bwMode="auto">
            <a:xfrm rot="7562885">
              <a:off x="5357366" y="125264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1" name="Oval 156"/>
            <p:cNvSpPr/>
            <p:nvPr/>
          </p:nvSpPr>
          <p:spPr bwMode="auto">
            <a:xfrm rot="7562885">
              <a:off x="4726809" y="1034363"/>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2" name="Oval 157"/>
            <p:cNvSpPr/>
            <p:nvPr/>
          </p:nvSpPr>
          <p:spPr bwMode="auto">
            <a:xfrm>
              <a:off x="5672471" y="1100430"/>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3" name="Oval 158"/>
            <p:cNvSpPr/>
            <p:nvPr/>
          </p:nvSpPr>
          <p:spPr bwMode="auto">
            <a:xfrm>
              <a:off x="5480567" y="1194185"/>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4" name="Oval 159"/>
            <p:cNvSpPr/>
            <p:nvPr/>
          </p:nvSpPr>
          <p:spPr bwMode="auto">
            <a:xfrm>
              <a:off x="4609622" y="980936"/>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5" name="Oval 160"/>
            <p:cNvSpPr/>
            <p:nvPr/>
          </p:nvSpPr>
          <p:spPr bwMode="auto">
            <a:xfrm>
              <a:off x="5850429" y="1072328"/>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6" name="Oval 161"/>
            <p:cNvSpPr/>
            <p:nvPr/>
          </p:nvSpPr>
          <p:spPr bwMode="auto">
            <a:xfrm>
              <a:off x="5272551" y="1451234"/>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7" name="Oval 162"/>
            <p:cNvSpPr/>
            <p:nvPr/>
          </p:nvSpPr>
          <p:spPr bwMode="auto">
            <a:xfrm>
              <a:off x="4996047" y="1436860"/>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8" name="Oval 163"/>
            <p:cNvSpPr/>
            <p:nvPr/>
          </p:nvSpPr>
          <p:spPr bwMode="auto">
            <a:xfrm>
              <a:off x="5574932" y="938183"/>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69" name="Oval 164"/>
            <p:cNvSpPr/>
            <p:nvPr/>
          </p:nvSpPr>
          <p:spPr bwMode="auto">
            <a:xfrm rot="7562885">
              <a:off x="5459371" y="1065170"/>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0" name="Oval 165"/>
            <p:cNvSpPr/>
            <p:nvPr/>
          </p:nvSpPr>
          <p:spPr bwMode="auto">
            <a:xfrm rot="7562885">
              <a:off x="5170171" y="1318578"/>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1" name="Oval 166"/>
            <p:cNvSpPr/>
            <p:nvPr/>
          </p:nvSpPr>
          <p:spPr bwMode="auto">
            <a:xfrm rot="7562885">
              <a:off x="5755893" y="940877"/>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2" name="Oval 167"/>
            <p:cNvSpPr/>
            <p:nvPr/>
          </p:nvSpPr>
          <p:spPr bwMode="auto">
            <a:xfrm rot="7562885">
              <a:off x="4597181" y="12555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3" name="Oval 168"/>
            <p:cNvSpPr/>
            <p:nvPr/>
          </p:nvSpPr>
          <p:spPr bwMode="auto">
            <a:xfrm rot="7562885">
              <a:off x="4931423" y="101239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4" name="Oval 169"/>
            <p:cNvSpPr/>
            <p:nvPr/>
          </p:nvSpPr>
          <p:spPr bwMode="auto">
            <a:xfrm rot="7562885">
              <a:off x="4825220" y="1521738"/>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5" name="Oval 170"/>
            <p:cNvSpPr/>
            <p:nvPr/>
          </p:nvSpPr>
          <p:spPr bwMode="auto">
            <a:xfrm rot="7562885">
              <a:off x="5442107" y="1408107"/>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6" name="Oval 171"/>
            <p:cNvSpPr/>
            <p:nvPr/>
          </p:nvSpPr>
          <p:spPr bwMode="auto">
            <a:xfrm rot="7562885">
              <a:off x="4692390" y="699353"/>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7" name="Oval 172"/>
            <p:cNvSpPr/>
            <p:nvPr/>
          </p:nvSpPr>
          <p:spPr bwMode="auto">
            <a:xfrm rot="7562885">
              <a:off x="5489301" y="785335"/>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8" name="Oval 173"/>
            <p:cNvSpPr/>
            <p:nvPr/>
          </p:nvSpPr>
          <p:spPr bwMode="auto">
            <a:xfrm rot="7562885">
              <a:off x="5688668" y="1248179"/>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79" name="Oval 174"/>
            <p:cNvSpPr/>
            <p:nvPr/>
          </p:nvSpPr>
          <p:spPr bwMode="auto">
            <a:xfrm rot="7562885">
              <a:off x="5165342" y="1102054"/>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0" name="Oval 175"/>
            <p:cNvSpPr/>
            <p:nvPr/>
          </p:nvSpPr>
          <p:spPr bwMode="auto">
            <a:xfrm rot="1800000">
              <a:off x="3956407" y="797812"/>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1" name="Oval 176"/>
            <p:cNvSpPr/>
            <p:nvPr/>
          </p:nvSpPr>
          <p:spPr bwMode="auto">
            <a:xfrm rot="1800000">
              <a:off x="4343159" y="817841"/>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2" name="Oval 177"/>
            <p:cNvSpPr/>
            <p:nvPr/>
          </p:nvSpPr>
          <p:spPr bwMode="auto">
            <a:xfrm rot="1800000">
              <a:off x="3897959" y="508981"/>
              <a:ext cx="60660" cy="60716"/>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3" name="Oval 178"/>
            <p:cNvSpPr/>
            <p:nvPr/>
          </p:nvSpPr>
          <p:spPr bwMode="auto">
            <a:xfrm rot="1800000">
              <a:off x="4072901" y="1175014"/>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4" name="Oval 179"/>
            <p:cNvSpPr/>
            <p:nvPr/>
          </p:nvSpPr>
          <p:spPr bwMode="auto">
            <a:xfrm rot="1800000">
              <a:off x="3743208" y="1170549"/>
              <a:ext cx="60660" cy="60716"/>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5" name="Oval 180"/>
            <p:cNvSpPr/>
            <p:nvPr/>
          </p:nvSpPr>
          <p:spPr bwMode="auto">
            <a:xfrm rot="1800000">
              <a:off x="3531957" y="1142916"/>
              <a:ext cx="60660" cy="60716"/>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6" name="Oval 181"/>
            <p:cNvSpPr/>
            <p:nvPr/>
          </p:nvSpPr>
          <p:spPr bwMode="auto">
            <a:xfrm rot="1800000">
              <a:off x="4175808" y="614473"/>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7" name="Oval 182"/>
            <p:cNvSpPr/>
            <p:nvPr/>
          </p:nvSpPr>
          <p:spPr bwMode="auto">
            <a:xfrm rot="1800000">
              <a:off x="4187478" y="1026827"/>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8" name="Oval 183"/>
            <p:cNvSpPr/>
            <p:nvPr/>
          </p:nvSpPr>
          <p:spPr bwMode="auto">
            <a:xfrm rot="9362885">
              <a:off x="3883412" y="1096816"/>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89" name="Oval 184"/>
            <p:cNvSpPr/>
            <p:nvPr/>
          </p:nvSpPr>
          <p:spPr bwMode="auto">
            <a:xfrm rot="9362885">
              <a:off x="4395289" y="918248"/>
              <a:ext cx="60716" cy="60660"/>
            </a:xfrm>
            <a:prstGeom prst="ellipse">
              <a:avLst/>
            </a:prstGeom>
            <a:grpFill/>
            <a:ln w="25400" cap="flat" cmpd="sng" algn="ctr">
              <a:solidFill>
                <a:srgbClr val="F37821"/>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0" name="Oval 185"/>
            <p:cNvSpPr/>
            <p:nvPr/>
          </p:nvSpPr>
          <p:spPr bwMode="auto">
            <a:xfrm rot="9362885">
              <a:off x="3616526" y="831931"/>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1" name="Oval 186"/>
            <p:cNvSpPr/>
            <p:nvPr/>
          </p:nvSpPr>
          <p:spPr bwMode="auto">
            <a:xfrm rot="9362885">
              <a:off x="3753975" y="66825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2" name="Oval 187"/>
            <p:cNvSpPr/>
            <p:nvPr/>
          </p:nvSpPr>
          <p:spPr bwMode="auto">
            <a:xfrm rot="9362885">
              <a:off x="3884551" y="1264326"/>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3" name="Oval 188"/>
            <p:cNvSpPr/>
            <p:nvPr/>
          </p:nvSpPr>
          <p:spPr bwMode="auto">
            <a:xfrm rot="9362885">
              <a:off x="4142279" y="844857"/>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4" name="Oval 189"/>
            <p:cNvSpPr/>
            <p:nvPr/>
          </p:nvSpPr>
          <p:spPr bwMode="auto">
            <a:xfrm rot="9362885">
              <a:off x="3845984" y="937631"/>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5" name="Oval 190"/>
            <p:cNvSpPr/>
            <p:nvPr/>
          </p:nvSpPr>
          <p:spPr bwMode="auto">
            <a:xfrm rot="1800000">
              <a:off x="3771200" y="832750"/>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6" name="Oval 191"/>
            <p:cNvSpPr/>
            <p:nvPr/>
          </p:nvSpPr>
          <p:spPr bwMode="auto">
            <a:xfrm rot="1800000">
              <a:off x="4110165" y="1571505"/>
              <a:ext cx="60660" cy="60716"/>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7" name="Oval 192"/>
            <p:cNvSpPr/>
            <p:nvPr/>
          </p:nvSpPr>
          <p:spPr bwMode="auto">
            <a:xfrm rot="1800000">
              <a:off x="3877892" y="1420804"/>
              <a:ext cx="60660" cy="60716"/>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8" name="Oval 193"/>
            <p:cNvSpPr/>
            <p:nvPr/>
          </p:nvSpPr>
          <p:spPr bwMode="auto">
            <a:xfrm rot="9362885">
              <a:off x="4087839" y="1405449"/>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399" name="Oval 194"/>
            <p:cNvSpPr/>
            <p:nvPr/>
          </p:nvSpPr>
          <p:spPr bwMode="auto">
            <a:xfrm rot="9362885">
              <a:off x="3623106" y="1064410"/>
              <a:ext cx="60716" cy="60660"/>
            </a:xfrm>
            <a:prstGeom prst="ellipse">
              <a:avLst/>
            </a:prstGeom>
            <a:grpFill/>
            <a:ln w="25400" cap="flat" cmpd="sng" algn="ctr">
              <a:solidFill>
                <a:srgbClr val="7CBA2B"/>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400" name="Oval 195"/>
            <p:cNvSpPr/>
            <p:nvPr/>
          </p:nvSpPr>
          <p:spPr bwMode="auto">
            <a:xfrm rot="9362885">
              <a:off x="4034168" y="1020914"/>
              <a:ext cx="60716" cy="60660"/>
            </a:xfrm>
            <a:prstGeom prst="ellipse">
              <a:avLst/>
            </a:prstGeom>
            <a:grpFill/>
            <a:ln w="25400" cap="flat" cmpd="sng" algn="ctr">
              <a:solidFill>
                <a:srgbClr val="7F7F7F"/>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401" name="Oval 196"/>
            <p:cNvSpPr/>
            <p:nvPr/>
          </p:nvSpPr>
          <p:spPr bwMode="auto">
            <a:xfrm rot="9362885">
              <a:off x="3983681" y="630294"/>
              <a:ext cx="60716" cy="60660"/>
            </a:xfrm>
            <a:prstGeom prst="ellipse">
              <a:avLst/>
            </a:prstGeom>
            <a:grpFill/>
            <a:ln w="25400" cap="flat" cmpd="sng" algn="ctr">
              <a:solidFill>
                <a:srgbClr val="FFB502"/>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sp>
          <p:nvSpPr>
            <p:cNvPr id="402" name="Oval 197"/>
            <p:cNvSpPr/>
            <p:nvPr/>
          </p:nvSpPr>
          <p:spPr bwMode="auto">
            <a:xfrm rot="9362885">
              <a:off x="4191919" y="1215519"/>
              <a:ext cx="60716" cy="60660"/>
            </a:xfrm>
            <a:prstGeom prst="ellipse">
              <a:avLst/>
            </a:prstGeom>
            <a:grpFill/>
            <a:ln w="25400" cap="flat" cmpd="sng" algn="ctr">
              <a:solidFill>
                <a:srgbClr val="5E81D3"/>
              </a:solidFill>
              <a:prstDash val="solid"/>
              <a:round/>
              <a:headEnd type="none" w="med" len="med"/>
              <a:tailEnd type="none" w="med" len="med"/>
            </a:ln>
            <a:effectLst/>
            <a:extLst/>
          </p:spPr>
          <p:txBody>
            <a:bodyPr vert="horz" wrap="square" lIns="91355" tIns="45678" rIns="91355" bIns="45678"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err="1">
                <a:ln>
                  <a:noFill/>
                </a:ln>
                <a:solidFill>
                  <a:srgbClr val="000000"/>
                </a:solidFill>
                <a:effectLst/>
                <a:uLnTx/>
                <a:uFillTx/>
                <a:latin typeface="MS PGothic" charset="-128"/>
                <a:ea typeface="MS PGothic" charset="-128"/>
                <a:cs typeface="MS PGothic" charset="-128"/>
              </a:endParaRPr>
            </a:p>
          </p:txBody>
        </p:sp>
      </p:grpSp>
      <p:sp>
        <p:nvSpPr>
          <p:cNvPr id="403" name="角丸四角形 402"/>
          <p:cNvSpPr/>
          <p:nvPr/>
        </p:nvSpPr>
        <p:spPr>
          <a:xfrm>
            <a:off x="7592829" y="142996"/>
            <a:ext cx="1416963" cy="42858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latin typeface="MS PGothic" charset="-128"/>
                <a:ea typeface="MS PGothic" charset="-128"/>
                <a:cs typeface="MS PGothic" charset="-128"/>
              </a:rPr>
              <a:t>情報量</a:t>
            </a:r>
          </a:p>
        </p:txBody>
      </p:sp>
    </p:spTree>
    <p:extLst>
      <p:ext uri="{BB962C8B-B14F-4D97-AF65-F5344CB8AC3E}">
        <p14:creationId xmlns:p14="http://schemas.microsoft.com/office/powerpoint/2010/main" val="699605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53" presetClass="entr" presetSubtype="16"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nodeType="with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p:cTn id="17" dur="500" fill="hold"/>
                                        <p:tgtEl>
                                          <p:spTgt spid="211"/>
                                        </p:tgtEl>
                                        <p:attrNameLst>
                                          <p:attrName>ppt_w</p:attrName>
                                        </p:attrNameLst>
                                      </p:cBhvr>
                                      <p:tavLst>
                                        <p:tav tm="0">
                                          <p:val>
                                            <p:fltVal val="0"/>
                                          </p:val>
                                        </p:tav>
                                        <p:tav tm="100000">
                                          <p:val>
                                            <p:strVal val="#ppt_w"/>
                                          </p:val>
                                        </p:tav>
                                      </p:tavLst>
                                    </p:anim>
                                    <p:anim calcmode="lin" valueType="num">
                                      <p:cBhvr>
                                        <p:cTn id="18" dur="500" fill="hold"/>
                                        <p:tgtEl>
                                          <p:spTgt spid="211"/>
                                        </p:tgtEl>
                                        <p:attrNameLst>
                                          <p:attrName>ppt_h</p:attrName>
                                        </p:attrNameLst>
                                      </p:cBhvr>
                                      <p:tavLst>
                                        <p:tav tm="0">
                                          <p:val>
                                            <p:fltVal val="0"/>
                                          </p:val>
                                        </p:tav>
                                        <p:tav tm="100000">
                                          <p:val>
                                            <p:strVal val="#ppt_h"/>
                                          </p:val>
                                        </p:tav>
                                      </p:tavLst>
                                    </p:anim>
                                    <p:animEffect transition="in" filter="fade">
                                      <p:cBhvr>
                                        <p:cTn id="19" dur="500"/>
                                        <p:tgtEl>
                                          <p:spTgt spid="211"/>
                                        </p:tgtEl>
                                      </p:cBhvr>
                                    </p:animEffect>
                                  </p:childTnLst>
                                </p:cTn>
                              </p:par>
                              <p:par>
                                <p:cTn id="20" presetID="53" presetClass="entr" presetSubtype="16" fill="hold" nodeType="withEffect">
                                  <p:stCondLst>
                                    <p:cond delay="0"/>
                                  </p:stCondLst>
                                  <p:childTnLst>
                                    <p:set>
                                      <p:cBhvr>
                                        <p:cTn id="21" dur="1" fill="hold">
                                          <p:stCondLst>
                                            <p:cond delay="0"/>
                                          </p:stCondLst>
                                        </p:cTn>
                                        <p:tgtEl>
                                          <p:spTgt spid="339"/>
                                        </p:tgtEl>
                                        <p:attrNameLst>
                                          <p:attrName>style.visibility</p:attrName>
                                        </p:attrNameLst>
                                      </p:cBhvr>
                                      <p:to>
                                        <p:strVal val="visible"/>
                                      </p:to>
                                    </p:set>
                                    <p:anim calcmode="lin" valueType="num">
                                      <p:cBhvr>
                                        <p:cTn id="22" dur="500" fill="hold"/>
                                        <p:tgtEl>
                                          <p:spTgt spid="339"/>
                                        </p:tgtEl>
                                        <p:attrNameLst>
                                          <p:attrName>ppt_w</p:attrName>
                                        </p:attrNameLst>
                                      </p:cBhvr>
                                      <p:tavLst>
                                        <p:tav tm="0">
                                          <p:val>
                                            <p:fltVal val="0"/>
                                          </p:val>
                                        </p:tav>
                                        <p:tav tm="100000">
                                          <p:val>
                                            <p:strVal val="#ppt_w"/>
                                          </p:val>
                                        </p:tav>
                                      </p:tavLst>
                                    </p:anim>
                                    <p:anim calcmode="lin" valueType="num">
                                      <p:cBhvr>
                                        <p:cTn id="23" dur="500" fill="hold"/>
                                        <p:tgtEl>
                                          <p:spTgt spid="339"/>
                                        </p:tgtEl>
                                        <p:attrNameLst>
                                          <p:attrName>ppt_h</p:attrName>
                                        </p:attrNameLst>
                                      </p:cBhvr>
                                      <p:tavLst>
                                        <p:tav tm="0">
                                          <p:val>
                                            <p:fltVal val="0"/>
                                          </p:val>
                                        </p:tav>
                                        <p:tav tm="100000">
                                          <p:val>
                                            <p:strVal val="#ppt_h"/>
                                          </p:val>
                                        </p:tav>
                                      </p:tavLst>
                                    </p:anim>
                                    <p:animEffect transition="in" filter="fade">
                                      <p:cBhvr>
                                        <p:cTn id="24" dur="500"/>
                                        <p:tgtEl>
                                          <p:spTgt spid="339"/>
                                        </p:tgtEl>
                                      </p:cBhvr>
                                    </p:animEffect>
                                  </p:childTnLst>
                                </p:cTn>
                              </p:par>
                              <p:par>
                                <p:cTn id="25" presetID="53" presetClass="entr" presetSubtype="16" repeatCount="0" fill="hold" nodeType="withEffect">
                                  <p:stCondLst>
                                    <p:cond delay="0"/>
                                  </p:stCondLst>
                                  <p:childTnLst>
                                    <p:set>
                                      <p:cBhvr>
                                        <p:cTn id="26" dur="1" fill="hold">
                                          <p:stCondLst>
                                            <p:cond delay="0"/>
                                          </p:stCondLst>
                                        </p:cTn>
                                        <p:tgtEl>
                                          <p:spTgt spid="275"/>
                                        </p:tgtEl>
                                        <p:attrNameLst>
                                          <p:attrName>style.visibility</p:attrName>
                                        </p:attrNameLst>
                                      </p:cBhvr>
                                      <p:to>
                                        <p:strVal val="visible"/>
                                      </p:to>
                                    </p:set>
                                    <p:anim calcmode="lin" valueType="num">
                                      <p:cBhvr>
                                        <p:cTn id="27" dur="500" fill="hold"/>
                                        <p:tgtEl>
                                          <p:spTgt spid="275"/>
                                        </p:tgtEl>
                                        <p:attrNameLst>
                                          <p:attrName>ppt_w</p:attrName>
                                        </p:attrNameLst>
                                      </p:cBhvr>
                                      <p:tavLst>
                                        <p:tav tm="0">
                                          <p:val>
                                            <p:fltVal val="0"/>
                                          </p:val>
                                        </p:tav>
                                        <p:tav tm="100000">
                                          <p:val>
                                            <p:strVal val="#ppt_w"/>
                                          </p:val>
                                        </p:tav>
                                      </p:tavLst>
                                    </p:anim>
                                    <p:anim calcmode="lin" valueType="num">
                                      <p:cBhvr>
                                        <p:cTn id="28" dur="500" fill="hold"/>
                                        <p:tgtEl>
                                          <p:spTgt spid="275"/>
                                        </p:tgtEl>
                                        <p:attrNameLst>
                                          <p:attrName>ppt_h</p:attrName>
                                        </p:attrNameLst>
                                      </p:cBhvr>
                                      <p:tavLst>
                                        <p:tav tm="0">
                                          <p:val>
                                            <p:fltVal val="0"/>
                                          </p:val>
                                        </p:tav>
                                        <p:tav tm="100000">
                                          <p:val>
                                            <p:strVal val="#ppt_h"/>
                                          </p:val>
                                        </p:tav>
                                      </p:tavLst>
                                    </p:anim>
                                    <p:animEffect transition="in" filter="fade">
                                      <p:cBhvr>
                                        <p:cTn id="29" dur="500"/>
                                        <p:tgtEl>
                                          <p:spTgt spid="275"/>
                                        </p:tgtEl>
                                      </p:cBhvr>
                                    </p:animEffect>
                                  </p:childTnLst>
                                </p:cTn>
                              </p:par>
                            </p:childTnLst>
                          </p:cTn>
                        </p:par>
                        <p:par>
                          <p:cTn id="30" fill="hold">
                            <p:stCondLst>
                              <p:cond delay="500"/>
                            </p:stCondLst>
                            <p:childTnLst>
                              <p:par>
                                <p:cTn id="31" presetID="0" presetClass="path" presetSubtype="0" repeatCount="0" accel="50000" decel="50000" fill="hold" nodeType="afterEffect">
                                  <p:stCondLst>
                                    <p:cond delay="0"/>
                                  </p:stCondLst>
                                  <p:childTnLst>
                                    <p:animMotion origin="layout" path="M 0.05191 -0.02315 L 0.22153 -0.16266 " pathEditMode="relative" ptsTypes="AA">
                                      <p:cBhvr>
                                        <p:cTn id="32" dur="2000" fill="hold"/>
                                        <p:tgtEl>
                                          <p:spTgt spid="50"/>
                                        </p:tgtEl>
                                        <p:attrNameLst>
                                          <p:attrName>ppt_x</p:attrName>
                                          <p:attrName>ppt_y</p:attrName>
                                        </p:attrNameLst>
                                      </p:cBhvr>
                                    </p:animMotion>
                                  </p:childTnLst>
                                </p:cTn>
                              </p:par>
                              <p:par>
                                <p:cTn id="33" presetID="0" presetClass="path" presetSubtype="0" repeatCount="0" accel="50000" decel="50000" fill="hold" nodeType="withEffect">
                                  <p:stCondLst>
                                    <p:cond delay="0"/>
                                  </p:stCondLst>
                                  <p:childTnLst>
                                    <p:animMotion origin="layout" path="M -4.16667E-6 -4.32099E-6 L 0.18542 -0.02284 " pathEditMode="relative" rAng="0" ptsTypes="AA">
                                      <p:cBhvr>
                                        <p:cTn id="34" dur="2000" fill="hold"/>
                                        <p:tgtEl>
                                          <p:spTgt spid="147"/>
                                        </p:tgtEl>
                                        <p:attrNameLst>
                                          <p:attrName>ppt_x</p:attrName>
                                          <p:attrName>ppt_y</p:attrName>
                                        </p:attrNameLst>
                                      </p:cBhvr>
                                      <p:rCtr x="9271" y="-1142"/>
                                    </p:animMotion>
                                  </p:childTnLst>
                                </p:cTn>
                              </p:par>
                              <p:par>
                                <p:cTn id="35" presetID="0" presetClass="path" presetSubtype="0" repeatCount="0" accel="50000" decel="50000" fill="hold" nodeType="withEffect">
                                  <p:stCondLst>
                                    <p:cond delay="0"/>
                                  </p:stCondLst>
                                  <p:childTnLst>
                                    <p:animMotion origin="layout" path="M -3.61111E-6 9.87654E-7 L -0.00191 -0.16482 " pathEditMode="relative" rAng="0" ptsTypes="AA">
                                      <p:cBhvr>
                                        <p:cTn id="36" dur="2000" fill="hold"/>
                                        <p:tgtEl>
                                          <p:spTgt spid="211"/>
                                        </p:tgtEl>
                                        <p:attrNameLst>
                                          <p:attrName>ppt_x</p:attrName>
                                          <p:attrName>ppt_y</p:attrName>
                                        </p:attrNameLst>
                                      </p:cBhvr>
                                      <p:rCtr x="-104" y="-8241"/>
                                    </p:animMotion>
                                  </p:childTnLst>
                                </p:cTn>
                              </p:par>
                              <p:par>
                                <p:cTn id="37" presetID="0" presetClass="path" presetSubtype="0" repeatCount="0" accel="50000" decel="50000" fill="hold" nodeType="withEffect">
                                  <p:stCondLst>
                                    <p:cond delay="0"/>
                                  </p:stCondLst>
                                  <p:childTnLst>
                                    <p:animMotion origin="layout" path="M 2.77778E-6 -4.07407E-6 L -0.20486 0.0176 " pathEditMode="relative" rAng="0" ptsTypes="AA">
                                      <p:cBhvr>
                                        <p:cTn id="38" dur="2000" fill="hold"/>
                                        <p:tgtEl>
                                          <p:spTgt spid="275"/>
                                        </p:tgtEl>
                                        <p:attrNameLst>
                                          <p:attrName>ppt_x</p:attrName>
                                          <p:attrName>ppt_y</p:attrName>
                                        </p:attrNameLst>
                                      </p:cBhvr>
                                      <p:rCtr x="-10243" y="864"/>
                                    </p:animMotion>
                                  </p:childTnLst>
                                </p:cTn>
                              </p:par>
                              <p:par>
                                <p:cTn id="39" presetID="0" presetClass="path" presetSubtype="0" repeatCount="0" accel="50000" decel="50000" fill="hold" nodeType="withEffect">
                                  <p:stCondLst>
                                    <p:cond delay="0"/>
                                  </p:stCondLst>
                                  <p:childTnLst>
                                    <p:animMotion origin="layout" path="M 0.03524 -0.00926 L -0.20296 -0.1892 " pathEditMode="relative" rAng="0" ptsTypes="AA">
                                      <p:cBhvr>
                                        <p:cTn id="40" dur="2000" fill="hold"/>
                                        <p:tgtEl>
                                          <p:spTgt spid="339"/>
                                        </p:tgtEl>
                                        <p:attrNameLst>
                                          <p:attrName>ppt_x</p:attrName>
                                          <p:attrName>ppt_y</p:attrName>
                                        </p:attrNameLst>
                                      </p:cBhvr>
                                      <p:rCtr x="-11910" y="-90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143" y="243339"/>
            <a:ext cx="8837857" cy="731837"/>
          </a:xfrm>
        </p:spPr>
        <p:txBody>
          <a:bodyPr/>
          <a:lstStyle/>
          <a:p>
            <a:r>
              <a:rPr lang="en-US" altLang="ja-JP" sz="2400" dirty="0" smtClean="0">
                <a:latin typeface="MS PGothic" charset="-128"/>
                <a:ea typeface="MS PGothic" charset="-128"/>
                <a:cs typeface="MS PGothic" charset="-128"/>
              </a:rPr>
              <a:t>Cisco</a:t>
            </a:r>
            <a:r>
              <a:rPr lang="ja-JP" altLang="en-US" sz="2400" dirty="0" smtClean="0">
                <a:latin typeface="MS PGothic" charset="-128"/>
                <a:ea typeface="MS PGothic" charset="-128"/>
                <a:cs typeface="MS PGothic" charset="-128"/>
              </a:rPr>
              <a:t> </a:t>
            </a:r>
            <a:r>
              <a:rPr lang="en-US" altLang="ja-JP" sz="2400" dirty="0" err="1" smtClean="0">
                <a:latin typeface="MS PGothic" charset="-128"/>
                <a:ea typeface="MS PGothic" charset="-128"/>
                <a:cs typeface="MS PGothic" charset="-128"/>
              </a:rPr>
              <a:t>Talos</a:t>
            </a:r>
            <a:r>
              <a:rPr lang="ja-JP" altLang="en-US" sz="2400" dirty="0" smtClean="0">
                <a:latin typeface="MS PGothic" charset="-128"/>
                <a:ea typeface="MS PGothic" charset="-128"/>
                <a:cs typeface="MS PGothic" charset="-128"/>
              </a:rPr>
              <a:t> </a:t>
            </a:r>
            <a:r>
              <a:rPr lang="en-US" altLang="ja-JP" sz="2400" dirty="0" smtClean="0">
                <a:latin typeface="MS PGothic" charset="-128"/>
                <a:ea typeface="MS PGothic" charset="-128"/>
                <a:cs typeface="MS PGothic" charset="-128"/>
              </a:rPr>
              <a:t>vs.</a:t>
            </a:r>
            <a:r>
              <a:rPr lang="ja-JP" altLang="en-US" sz="2400" dirty="0" smtClean="0">
                <a:latin typeface="MS PGothic" charset="-128"/>
                <a:ea typeface="MS PGothic" charset="-128"/>
                <a:cs typeface="MS PGothic" charset="-128"/>
              </a:rPr>
              <a:t> 競合他社</a:t>
            </a:r>
            <a:r>
              <a:rPr lang="en-US" altLang="ja-JP" sz="2400" dirty="0" smtClean="0">
                <a:latin typeface="MS PGothic" charset="-128"/>
                <a:ea typeface="MS PGothic" charset="-128"/>
                <a:cs typeface="MS PGothic" charset="-128"/>
              </a:rPr>
              <a:t/>
            </a:r>
            <a:br>
              <a:rPr lang="en-US" altLang="ja-JP" sz="2400" dirty="0" smtClean="0">
                <a:latin typeface="MS PGothic" charset="-128"/>
                <a:ea typeface="MS PGothic" charset="-128"/>
                <a:cs typeface="MS PGothic" charset="-128"/>
              </a:rPr>
            </a:br>
            <a:r>
              <a:rPr lang="ja-JP" altLang="en-US" sz="2400" dirty="0" smtClean="0">
                <a:latin typeface="MS PGothic" charset="-128"/>
                <a:ea typeface="MS PGothic" charset="-128"/>
                <a:cs typeface="MS PGothic" charset="-128"/>
              </a:rPr>
              <a:t>脅威インテリジェンスの比較</a:t>
            </a:r>
            <a:r>
              <a:rPr lang="en-US" altLang="ja-JP" sz="2400" dirty="0">
                <a:latin typeface="MS PGothic" charset="-128"/>
                <a:ea typeface="MS PGothic" charset="-128"/>
                <a:cs typeface="MS PGothic" charset="-128"/>
              </a:rPr>
              <a:t/>
            </a:r>
            <a:br>
              <a:rPr lang="en-US" altLang="ja-JP" sz="2400" dirty="0">
                <a:latin typeface="MS PGothic" charset="-128"/>
                <a:ea typeface="MS PGothic" charset="-128"/>
                <a:cs typeface="MS PGothic" charset="-128"/>
              </a:rPr>
            </a:br>
            <a:r>
              <a:rPr lang="en-US" altLang="ja-JP" sz="1400" dirty="0">
                <a:latin typeface="MS PGothic" charset="-128"/>
                <a:ea typeface="MS PGothic" charset="-128"/>
                <a:cs typeface="MS PGothic" charset="-128"/>
              </a:rPr>
              <a:t>http://</a:t>
            </a:r>
            <a:r>
              <a:rPr lang="en-US" altLang="ja-JP" sz="1400" dirty="0" err="1" smtClean="0">
                <a:latin typeface="MS PGothic" charset="-128"/>
                <a:ea typeface="MS PGothic" charset="-128"/>
                <a:cs typeface="MS PGothic" charset="-128"/>
              </a:rPr>
              <a:t>www.cisco.com</a:t>
            </a:r>
            <a:r>
              <a:rPr lang="en-US" altLang="ja-JP" sz="1400" dirty="0" smtClean="0">
                <a:latin typeface="MS PGothic" charset="-128"/>
                <a:ea typeface="MS PGothic" charset="-128"/>
                <a:cs typeface="MS PGothic" charset="-128"/>
              </a:rPr>
              <a:t>/c/m/</a:t>
            </a:r>
            <a:r>
              <a:rPr lang="en-US" altLang="ja-JP" sz="1400" dirty="0" err="1" smtClean="0">
                <a:latin typeface="MS PGothic" charset="-128"/>
                <a:ea typeface="MS PGothic" charset="-128"/>
                <a:cs typeface="MS PGothic" charset="-128"/>
              </a:rPr>
              <a:t>ja_jp</a:t>
            </a:r>
            <a:r>
              <a:rPr lang="en-US" altLang="ja-JP" sz="1400" dirty="0" smtClean="0">
                <a:latin typeface="MS PGothic" charset="-128"/>
                <a:ea typeface="MS PGothic" charset="-128"/>
                <a:cs typeface="MS PGothic" charset="-128"/>
              </a:rPr>
              <a:t>/products/security/firewalls/competitive-</a:t>
            </a:r>
            <a:r>
              <a:rPr lang="en-US" altLang="ja-JP" sz="1400" dirty="0" err="1" smtClean="0">
                <a:latin typeface="MS PGothic" charset="-128"/>
                <a:ea typeface="MS PGothic" charset="-128"/>
                <a:cs typeface="MS PGothic" charset="-128"/>
              </a:rPr>
              <a:t>comparison.html</a:t>
            </a:r>
            <a:endParaRPr lang="en-US" sz="1600" dirty="0">
              <a:latin typeface="MS PGothic" charset="-128"/>
              <a:ea typeface="MS PGothic" charset="-128"/>
              <a:cs typeface="MS PGothic"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498" y="1094918"/>
            <a:ext cx="5423817" cy="3778188"/>
          </a:xfrm>
          <a:prstGeom prst="rect">
            <a:avLst/>
          </a:prstGeom>
        </p:spPr>
      </p:pic>
      <p:sp>
        <p:nvSpPr>
          <p:cNvPr id="5" name="テキスト ボックス 4"/>
          <p:cNvSpPr txBox="1"/>
          <p:nvPr/>
        </p:nvSpPr>
        <p:spPr>
          <a:xfrm>
            <a:off x="5834744" y="1513114"/>
            <a:ext cx="3275256" cy="2120068"/>
          </a:xfrm>
          <a:prstGeom prst="rect">
            <a:avLst/>
          </a:prstGeom>
          <a:noFill/>
        </p:spPr>
        <p:txBody>
          <a:bodyPr wrap="none" rtlCol="0">
            <a:spAutoFit/>
          </a:bodyPr>
          <a:lstStyle/>
          <a:p>
            <a:pPr marL="285750" indent="-285750">
              <a:lnSpc>
                <a:spcPct val="150000"/>
              </a:lnSpc>
              <a:buFont typeface="Wingdings" charset="2"/>
              <a:buChar char="n"/>
            </a:pPr>
            <a:r>
              <a:rPr kumimoji="1" lang="ja-JP" altLang="en-US" dirty="0" smtClean="0">
                <a:latin typeface="MS PGothic" charset="-128"/>
                <a:ea typeface="MS PGothic" charset="-128"/>
                <a:cs typeface="MS PGothic" charset="-128"/>
              </a:rPr>
              <a:t>データの信頼性が違います。</a:t>
            </a:r>
            <a:endParaRPr kumimoji="1" lang="en-US" altLang="ja-JP" dirty="0">
              <a:latin typeface="MS PGothic" charset="-128"/>
              <a:ea typeface="MS PGothic" charset="-128"/>
              <a:cs typeface="MS PGothic" charset="-128"/>
            </a:endParaRPr>
          </a:p>
          <a:p>
            <a:pPr marL="536575" lvl="1" indent="-171450">
              <a:lnSpc>
                <a:spcPct val="150000"/>
              </a:lnSpc>
              <a:buFont typeface="Wingdings" charset="2"/>
              <a:buChar char="ü"/>
            </a:pPr>
            <a:r>
              <a:rPr kumimoji="1" lang="ja-JP" altLang="en-US" dirty="0" smtClean="0">
                <a:latin typeface="MS PGothic" charset="-128"/>
                <a:ea typeface="MS PGothic" charset="-128"/>
                <a:cs typeface="MS PGothic" charset="-128"/>
              </a:rPr>
              <a:t>マルウェア検体数</a:t>
            </a:r>
            <a:endParaRPr kumimoji="1" lang="en-US" altLang="ja-JP" dirty="0" smtClean="0">
              <a:latin typeface="MS PGothic" charset="-128"/>
              <a:ea typeface="MS PGothic" charset="-128"/>
              <a:cs typeface="MS PGothic" charset="-128"/>
            </a:endParaRPr>
          </a:p>
          <a:p>
            <a:pPr marL="536575" lvl="1" indent="-171450">
              <a:lnSpc>
                <a:spcPct val="150000"/>
              </a:lnSpc>
              <a:buFont typeface="Wingdings" charset="2"/>
              <a:buChar char="ü"/>
            </a:pPr>
            <a:r>
              <a:rPr kumimoji="1" lang="ja-JP" altLang="en-US" dirty="0" smtClean="0">
                <a:latin typeface="MS PGothic" charset="-128"/>
                <a:ea typeface="MS PGothic" charset="-128"/>
                <a:cs typeface="MS PGothic" charset="-128"/>
              </a:rPr>
              <a:t>データ</a:t>
            </a:r>
            <a:r>
              <a:rPr kumimoji="1" lang="en-US" altLang="ja-JP" dirty="0" smtClean="0">
                <a:latin typeface="MS PGothic" charset="-128"/>
                <a:ea typeface="MS PGothic" charset="-128"/>
                <a:cs typeface="MS PGothic" charset="-128"/>
              </a:rPr>
              <a:t> </a:t>
            </a:r>
            <a:r>
              <a:rPr kumimoji="1" lang="ja-JP" altLang="en-US" dirty="0" smtClean="0">
                <a:latin typeface="MS PGothic" charset="-128"/>
                <a:ea typeface="MS PGothic" charset="-128"/>
                <a:cs typeface="MS PGothic" charset="-128"/>
              </a:rPr>
              <a:t>ベースの登録数</a:t>
            </a:r>
            <a:endParaRPr kumimoji="1" lang="en-US" altLang="ja-JP" dirty="0" smtClean="0">
              <a:latin typeface="MS PGothic" charset="-128"/>
              <a:ea typeface="MS PGothic" charset="-128"/>
              <a:cs typeface="MS PGothic" charset="-128"/>
            </a:endParaRPr>
          </a:p>
          <a:p>
            <a:pPr marL="536575" lvl="1" indent="-171450">
              <a:lnSpc>
                <a:spcPct val="150000"/>
              </a:lnSpc>
              <a:buFont typeface="Wingdings" charset="2"/>
              <a:buChar char="ü"/>
            </a:pPr>
            <a:r>
              <a:rPr kumimoji="1" lang="ja-JP" altLang="en-US" dirty="0" smtClean="0">
                <a:latin typeface="MS PGothic" charset="-128"/>
                <a:ea typeface="MS PGothic" charset="-128"/>
                <a:cs typeface="MS PGothic" charset="-128"/>
              </a:rPr>
              <a:t>世界中にセンサー配備</a:t>
            </a:r>
            <a:endParaRPr kumimoji="1" lang="en-US" altLang="ja-JP" dirty="0" smtClean="0">
              <a:latin typeface="MS PGothic" charset="-128"/>
              <a:ea typeface="MS PGothic" charset="-128"/>
              <a:cs typeface="MS PGothic" charset="-128"/>
            </a:endParaRPr>
          </a:p>
          <a:p>
            <a:pPr marL="536575" lvl="1" indent="-171450">
              <a:lnSpc>
                <a:spcPct val="150000"/>
              </a:lnSpc>
              <a:buFont typeface="Wingdings" charset="2"/>
              <a:buChar char="ü"/>
            </a:pPr>
            <a:endParaRPr kumimoji="1" lang="en-US" altLang="ja-JP"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98143886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latin typeface="MS PGothic" charset="-128"/>
                <a:ea typeface="MS PGothic" charset="-128"/>
                <a:cs typeface="MS PGothic" charset="-128"/>
              </a:rPr>
              <a:t>分析力</a:t>
            </a:r>
            <a:endParaRPr kumimoji="1" lang="ja-JP" altLang="en-US" dirty="0">
              <a:latin typeface="MS PGothic" charset="-128"/>
              <a:ea typeface="MS PGothic" charset="-128"/>
              <a:cs typeface="MS PGothic"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65073" y="47501"/>
            <a:ext cx="4413134" cy="5021600"/>
          </a:xfrm>
          <a:prstGeom prst="rect">
            <a:avLst/>
          </a:prstGeom>
        </p:spPr>
      </p:pic>
      <p:cxnSp>
        <p:nvCxnSpPr>
          <p:cNvPr id="6" name="直線コネクタ 5"/>
          <p:cNvCxnSpPr/>
          <p:nvPr/>
        </p:nvCxnSpPr>
        <p:spPr>
          <a:xfrm>
            <a:off x="4263242" y="4667003"/>
            <a:ext cx="13537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919304" y="4849136"/>
            <a:ext cx="2291461" cy="276999"/>
          </a:xfrm>
          <a:prstGeom prst="rect">
            <a:avLst/>
          </a:prstGeom>
          <a:noFill/>
        </p:spPr>
        <p:txBody>
          <a:bodyPr wrap="none" rtlCol="0">
            <a:spAutoFit/>
          </a:bodyPr>
          <a:lstStyle/>
          <a:p>
            <a:r>
              <a:rPr lang="ja-JP" altLang="de-DE" sz="1200" dirty="0">
                <a:latin typeface="MS PGothic" charset="-128"/>
                <a:ea typeface="MS PGothic" charset="-128"/>
                <a:cs typeface="MS PGothic" charset="-128"/>
              </a:rPr>
              <a:t>（</a:t>
            </a:r>
            <a:r>
              <a:rPr lang="de-DE" altLang="ja-JP" sz="1200" dirty="0">
                <a:latin typeface="MS PGothic" charset="-128"/>
                <a:ea typeface="MS PGothic" charset="-128"/>
                <a:cs typeface="MS PGothic" charset="-128"/>
              </a:rPr>
              <a:t>Security NEXT - 2017/02/27 </a:t>
            </a:r>
            <a:r>
              <a:rPr lang="ja-JP" altLang="de-DE" sz="1200" dirty="0">
                <a:latin typeface="MS PGothic" charset="-128"/>
                <a:ea typeface="MS PGothic" charset="-128"/>
                <a:cs typeface="MS PGothic" charset="-128"/>
              </a:rPr>
              <a:t>）</a:t>
            </a:r>
            <a:endParaRPr kumimoji="1" lang="ja-JP" altLang="en-US" sz="1200" dirty="0">
              <a:latin typeface="MS PGothic" charset="-128"/>
              <a:ea typeface="MS PGothic" charset="-128"/>
              <a:cs typeface="MS PGothic" charset="-128"/>
            </a:endParaRPr>
          </a:p>
        </p:txBody>
      </p:sp>
      <p:sp>
        <p:nvSpPr>
          <p:cNvPr id="9" name="角丸四角形 8"/>
          <p:cNvSpPr/>
          <p:nvPr/>
        </p:nvSpPr>
        <p:spPr>
          <a:xfrm>
            <a:off x="7592829" y="142996"/>
            <a:ext cx="1416963" cy="42858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smtClean="0">
                <a:latin typeface="MS PGothic" charset="-128"/>
                <a:ea typeface="MS PGothic" charset="-128"/>
                <a:cs typeface="MS PGothic" charset="-128"/>
              </a:rPr>
              <a:t>分析力</a:t>
            </a:r>
          </a:p>
        </p:txBody>
      </p:sp>
    </p:spTree>
    <p:extLst>
      <p:ext uri="{BB962C8B-B14F-4D97-AF65-F5344CB8AC3E}">
        <p14:creationId xmlns:p14="http://schemas.microsoft.com/office/powerpoint/2010/main" val="753402398"/>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a5cc809c-12a5-4625-9d74-870b4b341edd"/>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プレゼンテーション1" id="{5110845E-5030-9E49-8861-1035163569A2}" vid="{0811C086-851C-8143-BF2A-1D759C62EB33}"/>
    </a:ext>
  </a:extLst>
</a:theme>
</file>

<file path=ppt/theme/theme2.xml><?xml version="1.0" encoding="utf-8"?>
<a:theme xmlns:a="http://schemas.openxmlformats.org/drawingml/2006/main" name="8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2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201503.Security2015.potx</Template>
  <TotalTime>22674</TotalTime>
  <Words>2787</Words>
  <Application>Microsoft Macintosh PowerPoint</Application>
  <PresentationFormat>画面に合わせる (16:9)</PresentationFormat>
  <Paragraphs>536</Paragraphs>
  <Slides>32</Slides>
  <Notes>18</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32</vt:i4>
      </vt:variant>
    </vt:vector>
  </HeadingPairs>
  <TitlesOfParts>
    <vt:vector size="49" baseType="lpstr">
      <vt:lpstr>Calibri</vt:lpstr>
      <vt:lpstr>CiscoSans</vt:lpstr>
      <vt:lpstr>CiscoSans ExtraLight</vt:lpstr>
      <vt:lpstr>CiscoSans Thin</vt:lpstr>
      <vt:lpstr>CiscoSansTT ExtraLight</vt:lpstr>
      <vt:lpstr>CiscoSansTT Thin</vt:lpstr>
      <vt:lpstr>MS PGothic</vt:lpstr>
      <vt:lpstr>ＭＳ Ｐゴシック</vt:lpstr>
      <vt:lpstr>Tipo de letra del sistema Fina</vt:lpstr>
      <vt:lpstr>Verdana</vt:lpstr>
      <vt:lpstr>Wingdings</vt:lpstr>
      <vt:lpstr>メイリオ</vt:lpstr>
      <vt:lpstr>Arial</vt:lpstr>
      <vt:lpstr>Blue theme 2015 16x9</vt:lpstr>
      <vt:lpstr>8_Blue theme 2015 16x9</vt:lpstr>
      <vt:lpstr>1_Blue theme 2015 16x9</vt:lpstr>
      <vt:lpstr>2_Blue theme 2015 16x9</vt:lpstr>
      <vt:lpstr>Cisco セキュリティ製品と事例紹介</vt:lpstr>
      <vt:lpstr>Agenda</vt:lpstr>
      <vt:lpstr>シスコ セキュリティ年次レポート</vt:lpstr>
      <vt:lpstr>セキュリティを侵害された組織は、 その対応に大変苦労する。</vt:lpstr>
      <vt:lpstr>通信経路での検知・防御策</vt:lpstr>
      <vt:lpstr>Cisco Securityの3つの特長</vt:lpstr>
      <vt:lpstr>Cisco Securityを支えるBig Data</vt:lpstr>
      <vt:lpstr>Cisco Talos vs. 競合他社 脅威インテリジェンスの比較 http://www.cisco.com/c/m/ja_jp/products/security/firewalls/competitive-comparison.html</vt:lpstr>
      <vt:lpstr>分析力</vt:lpstr>
      <vt:lpstr>PowerPoint プレゼンテーション</vt:lpstr>
      <vt:lpstr>近年のマルウェアの特徴</vt:lpstr>
      <vt:lpstr>参考: 日本におけるセキュリティ侵害の現状</vt:lpstr>
      <vt:lpstr>働き方改革を阻害する要因の一例</vt:lpstr>
      <vt:lpstr>働き方改革で利用できる製品・テクノロジーの一例</vt:lpstr>
      <vt:lpstr>構成例: Ciscoのクラウド サービスで構築</vt:lpstr>
      <vt:lpstr>PowerPoint プレゼンテーション</vt:lpstr>
      <vt:lpstr>PowerPoint プレゼンテーション</vt:lpstr>
      <vt:lpstr>Cisco Advanced Malware Protection（AMP)</vt:lpstr>
      <vt:lpstr>PowerPoint プレゼンテーション</vt:lpstr>
      <vt:lpstr>従来型のマルウェア検知方法との違い</vt:lpstr>
      <vt:lpstr>何故クラウドのハッシュ データを使用するのか？</vt:lpstr>
      <vt:lpstr>何故クラウドのハッシュ データを使用するのか？</vt:lpstr>
      <vt:lpstr>レトロスペクティブ セキュリティとは？</vt:lpstr>
      <vt:lpstr>クラウド リコール</vt:lpstr>
      <vt:lpstr>感染範囲の特定　“ファイル　トラジェクトリ機能”</vt:lpstr>
      <vt:lpstr>感染原因の特定　“デバイス トラジェクトリ機能” ※AMP for Endpointのみの機能</vt:lpstr>
      <vt:lpstr>デバイス トラジェクトリ機能で出来ること</vt:lpstr>
      <vt:lpstr>AMP for Endpoint 製品構成</vt:lpstr>
      <vt:lpstr>PowerPoint プレゼンテーション</vt:lpstr>
      <vt:lpstr>事例：佐賀市教育委員会</vt:lpstr>
      <vt:lpstr>Cisco AMP利用のメリット</vt:lpstr>
      <vt:lpstr>PowerPoint プレゼンテーション</vt:lpstr>
    </vt:vector>
  </TitlesOfParts>
  <Company>NDS Limited</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Mitesh Gohil</dc:creator>
  <cp:lastModifiedBy>Microsoft Office ユーザー</cp:lastModifiedBy>
  <cp:revision>613</cp:revision>
  <cp:lastPrinted>2017-06-14T06:59:31Z</cp:lastPrinted>
  <dcterms:created xsi:type="dcterms:W3CDTF">2014-07-09T19:55:36Z</dcterms:created>
  <dcterms:modified xsi:type="dcterms:W3CDTF">2018-01-17T11:39:58Z</dcterms:modified>
</cp:coreProperties>
</file>