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015" r:id="rId2"/>
  </p:sldMasterIdLst>
  <p:notesMasterIdLst>
    <p:notesMasterId r:id="rId49"/>
  </p:notesMasterIdLst>
  <p:handoutMasterIdLst>
    <p:handoutMasterId r:id="rId50"/>
  </p:handoutMasterIdLst>
  <p:sldIdLst>
    <p:sldId id="343" r:id="rId3"/>
    <p:sldId id="288" r:id="rId4"/>
    <p:sldId id="290" r:id="rId5"/>
    <p:sldId id="285" r:id="rId6"/>
    <p:sldId id="286" r:id="rId7"/>
    <p:sldId id="292" r:id="rId8"/>
    <p:sldId id="289" r:id="rId9"/>
    <p:sldId id="294" r:id="rId10"/>
    <p:sldId id="303" r:id="rId11"/>
    <p:sldId id="295" r:id="rId12"/>
    <p:sldId id="299" r:id="rId13"/>
    <p:sldId id="293" r:id="rId14"/>
    <p:sldId id="339" r:id="rId15"/>
    <p:sldId id="346" r:id="rId16"/>
    <p:sldId id="296" r:id="rId17"/>
    <p:sldId id="304" r:id="rId18"/>
    <p:sldId id="301" r:id="rId19"/>
    <p:sldId id="318" r:id="rId20"/>
    <p:sldId id="309" r:id="rId21"/>
    <p:sldId id="329" r:id="rId22"/>
    <p:sldId id="302" r:id="rId23"/>
    <p:sldId id="306" r:id="rId24"/>
    <p:sldId id="328" r:id="rId25"/>
    <p:sldId id="344" r:id="rId26"/>
    <p:sldId id="345" r:id="rId27"/>
    <p:sldId id="340" r:id="rId28"/>
    <p:sldId id="310" r:id="rId29"/>
    <p:sldId id="311" r:id="rId30"/>
    <p:sldId id="326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19" r:id="rId40"/>
    <p:sldId id="312" r:id="rId41"/>
    <p:sldId id="314" r:id="rId42"/>
    <p:sldId id="315" r:id="rId43"/>
    <p:sldId id="338" r:id="rId44"/>
    <p:sldId id="317" r:id="rId45"/>
    <p:sldId id="341" r:id="rId46"/>
    <p:sldId id="342" r:id="rId47"/>
    <p:sldId id="283" r:id="rId48"/>
  </p:sldIdLst>
  <p:sldSz cx="9144000" cy="5143500" type="screen16x9"/>
  <p:notesSz cx="6858000" cy="9144000"/>
  <p:custDataLst>
    <p:tags r:id="rId51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DBF2"/>
    <a:srgbClr val="049FD9"/>
    <a:srgbClr val="1FAED4"/>
    <a:srgbClr val="72C059"/>
    <a:srgbClr val="B2D171"/>
    <a:srgbClr val="B8E1D0"/>
    <a:srgbClr val="26194B"/>
    <a:srgbClr val="9891A0"/>
    <a:srgbClr val="113074"/>
    <a:srgbClr val="167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41" autoAdjust="0"/>
    <p:restoredTop sz="96469" autoAdjust="0"/>
  </p:normalViewPr>
  <p:slideViewPr>
    <p:cSldViewPr snapToGrid="0" snapToObjects="1" showGuides="1">
      <p:cViewPr>
        <p:scale>
          <a:sx n="200" d="100"/>
          <a:sy n="200" d="100"/>
        </p:scale>
        <p:origin x="-912" y="-17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1276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handoutMaster" Target="handoutMasters/handoutMaster1.xml"/><Relationship Id="rId51" Type="http://schemas.openxmlformats.org/officeDocument/2006/relationships/tags" Target="tags/tag1.xml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D1F41-95CE-4E29-8DBE-E62ECCEA6A6E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kumimoji="1" lang="ja-JP" altLang="en-US"/>
        </a:p>
      </dgm:t>
    </dgm:pt>
    <dgm:pt modelId="{D96213D5-4A04-4CCF-B340-97D387BA942D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会議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8356CCC4-1C4D-40ED-B062-03BDAD6B4B68}" type="parTrans" cxnId="{CFD2DA57-87A3-440B-AC30-F2CFF45145AD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BCFF8577-7374-47E5-8A1E-FF2ED97BE88F}" type="sibTrans" cxnId="{CFD2DA57-87A3-440B-AC30-F2CFF45145AD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7829F2E4-03C8-47F0-AFF4-26B291A03EB7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役員会議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0902EB43-DB79-4EC8-9C6A-6071356A9264}" type="parTrans" cxnId="{FDAA49D9-1853-4A2C-BC33-EDF4022D698D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654BFB84-938D-4984-AC3D-C14E1E691F3B}" type="sibTrans" cxnId="{FDAA49D9-1853-4A2C-BC33-EDF4022D698D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6C26342D-8F39-46D5-A5A2-BF4066A10C0C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商談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9ABD4520-8437-4758-A384-0709A85852A4}" type="parTrans" cxnId="{06B6149B-1610-4E3B-BEDE-BEF6A9B16751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40CA8E8C-0645-4D24-B95C-6B143EF70F67}" type="sibTrans" cxnId="{06B6149B-1610-4E3B-BEDE-BEF6A9B16751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75911D55-C400-4CEA-A7BB-72C62880108C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受付</a:t>
          </a:r>
          <a:endParaRPr kumimoji="1" lang="en-US" altLang="ja-JP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E49701AA-0B15-47DB-8848-C9C5359E06B5}" type="parTrans" cxnId="{FC95768F-D348-40C5-B881-8F7BB430E9E2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2F09283A-48F8-4C6B-8674-EBC7D55632BF}" type="sibTrans" cxnId="{FC95768F-D348-40C5-B881-8F7BB430E9E2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0F634B46-2731-43CE-9E48-3DB4EC3346BA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店舗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4C924F0E-3383-491B-AC98-D389EF634CC4}" type="parTrans" cxnId="{A8D7CDE7-69DF-4B10-B1F9-A57CAA276A83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020CDA9B-E64A-4476-BA29-205AD6337ED4}" type="sibTrans" cxnId="{A8D7CDE7-69DF-4B10-B1F9-A57CAA276A83}">
      <dgm:prSet/>
      <dgm:spPr/>
      <dgm:t>
        <a:bodyPr/>
        <a:lstStyle/>
        <a:p>
          <a:endParaRPr kumimoji="1" lang="ja-JP" altLang="en-US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1B186AA7-E41D-4ED0-9FFF-2A52EA0AA943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トレーニング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86E61A75-3628-4210-97BC-3A89BC10587F}" type="parTrans" cxnId="{126E8C0A-1F29-4801-922E-43F426933F49}">
      <dgm:prSet/>
      <dgm:spPr/>
      <dgm:t>
        <a:bodyPr/>
        <a:lstStyle/>
        <a:p>
          <a:endParaRPr kumimoji="1" lang="ja-JP" altLang="en-US"/>
        </a:p>
      </dgm:t>
    </dgm:pt>
    <dgm:pt modelId="{C06E4F9E-07DA-4625-8ADD-91B00AD6FD26}" type="sibTrans" cxnId="{126E8C0A-1F29-4801-922E-43F426933F49}">
      <dgm:prSet/>
      <dgm:spPr/>
      <dgm:t>
        <a:bodyPr/>
        <a:lstStyle/>
        <a:p>
          <a:endParaRPr kumimoji="1" lang="ja-JP" altLang="en-US"/>
        </a:p>
      </dgm:t>
    </dgm:pt>
    <dgm:pt modelId="{B21E90DD-3F06-4299-9F2D-68B6A24EBFEE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セミナー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5EC30AA6-8759-4144-A891-24B62B65BED7}" type="parTrans" cxnId="{EF0DDD9E-A4BF-4EAF-8527-FC780E8860A8}">
      <dgm:prSet/>
      <dgm:spPr/>
      <dgm:t>
        <a:bodyPr/>
        <a:lstStyle/>
        <a:p>
          <a:endParaRPr kumimoji="1" lang="ja-JP" altLang="en-US"/>
        </a:p>
      </dgm:t>
    </dgm:pt>
    <dgm:pt modelId="{351554A1-1A9F-45CA-9593-A523EB71B2BA}" type="sibTrans" cxnId="{EF0DDD9E-A4BF-4EAF-8527-FC780E8860A8}">
      <dgm:prSet/>
      <dgm:spPr/>
      <dgm:t>
        <a:bodyPr/>
        <a:lstStyle/>
        <a:p>
          <a:endParaRPr kumimoji="1" lang="ja-JP" altLang="en-US"/>
        </a:p>
      </dgm:t>
    </dgm:pt>
    <dgm:pt modelId="{58054032-6E74-4EC3-A908-104825B97847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採用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6C0EF108-A803-4DB5-8411-0BA52E84C936}" type="parTrans" cxnId="{0A1FECB9-9FB2-44E7-9A08-2453C2BCBB48}">
      <dgm:prSet/>
      <dgm:spPr/>
      <dgm:t>
        <a:bodyPr/>
        <a:lstStyle/>
        <a:p>
          <a:endParaRPr kumimoji="1" lang="ja-JP" altLang="en-US"/>
        </a:p>
      </dgm:t>
    </dgm:pt>
    <dgm:pt modelId="{B99DB1E8-4AEB-4FA4-8CAA-8D92CD22D86E}" type="sibTrans" cxnId="{0A1FECB9-9FB2-44E7-9A08-2453C2BCBB48}">
      <dgm:prSet/>
      <dgm:spPr/>
      <dgm:t>
        <a:bodyPr/>
        <a:lstStyle/>
        <a:p>
          <a:endParaRPr kumimoji="1" lang="ja-JP" altLang="en-US"/>
        </a:p>
      </dgm:t>
    </dgm:pt>
    <dgm:pt modelId="{CD095B05-41D8-4373-BFC8-1A6997DE7ED4}">
      <dgm:prSet phldrT="[Text]"/>
      <dgm:spPr/>
      <dgm:t>
        <a:bodyPr/>
        <a:lstStyle/>
        <a:p>
          <a:r>
            <a:rPr kumimoji="1"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？？？</a:t>
          </a:r>
          <a:endParaRPr kumimoji="1" lang="ja-JP" altLang="en-US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02327279-961A-4EF0-AE39-7533D6804F1D}" type="parTrans" cxnId="{B150DE62-4E78-426B-A413-B58DC5F6AAEC}">
      <dgm:prSet/>
      <dgm:spPr/>
      <dgm:t>
        <a:bodyPr/>
        <a:lstStyle/>
        <a:p>
          <a:endParaRPr kumimoji="1" lang="ja-JP" altLang="en-US"/>
        </a:p>
      </dgm:t>
    </dgm:pt>
    <dgm:pt modelId="{327510FF-D632-4130-8ED0-D905D0B724D9}" type="sibTrans" cxnId="{B150DE62-4E78-426B-A413-B58DC5F6AAEC}">
      <dgm:prSet/>
      <dgm:spPr/>
      <dgm:t>
        <a:bodyPr/>
        <a:lstStyle/>
        <a:p>
          <a:endParaRPr kumimoji="1" lang="ja-JP" altLang="en-US"/>
        </a:p>
      </dgm:t>
    </dgm:pt>
    <dgm:pt modelId="{FC5D33AA-EB43-4038-8CA9-9D7A80379333}" type="pres">
      <dgm:prSet presAssocID="{27BD1F41-95CE-4E29-8DBE-E62ECCEA6A6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DB687D1-A261-4784-8C9F-B64C93CE3EE7}" type="pres">
      <dgm:prSet presAssocID="{D96213D5-4A04-4CCF-B340-97D387BA942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2F98225-D1E5-4EE9-ADAD-F6DBFB303FDA}" type="pres">
      <dgm:prSet presAssocID="{BCFF8577-7374-47E5-8A1E-FF2ED97BE88F}" presName="sibTrans" presStyleCnt="0"/>
      <dgm:spPr/>
    </dgm:pt>
    <dgm:pt modelId="{A9B8CEC9-09E3-440B-9BEB-E70267E89464}" type="pres">
      <dgm:prSet presAssocID="{7829F2E4-03C8-47F0-AFF4-26B291A03EB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15E31AF-3622-42F3-A214-551B4E19490D}" type="pres">
      <dgm:prSet presAssocID="{654BFB84-938D-4984-AC3D-C14E1E691F3B}" presName="sibTrans" presStyleCnt="0"/>
      <dgm:spPr/>
    </dgm:pt>
    <dgm:pt modelId="{05697182-82C9-4A76-93D6-ECAF6FE47C1B}" type="pres">
      <dgm:prSet presAssocID="{6C26342D-8F39-46D5-A5A2-BF4066A10C0C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D44FF01-536B-44D6-AE35-27A85C34E195}" type="pres">
      <dgm:prSet presAssocID="{40CA8E8C-0645-4D24-B95C-6B143EF70F67}" presName="sibTrans" presStyleCnt="0"/>
      <dgm:spPr/>
    </dgm:pt>
    <dgm:pt modelId="{23487221-AED1-4C03-802A-D609554AFD1B}" type="pres">
      <dgm:prSet presAssocID="{75911D55-C400-4CEA-A7BB-72C62880108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188805F-A069-466B-870C-C8108F0E7E2C}" type="pres">
      <dgm:prSet presAssocID="{2F09283A-48F8-4C6B-8674-EBC7D55632BF}" presName="sibTrans" presStyleCnt="0"/>
      <dgm:spPr/>
    </dgm:pt>
    <dgm:pt modelId="{3146FAC8-C87C-4E5D-8A34-D43205890F22}" type="pres">
      <dgm:prSet presAssocID="{0F634B46-2731-43CE-9E48-3DB4EC3346B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9DABD9E-08F0-4A6C-9D69-B94DA4587591}" type="pres">
      <dgm:prSet presAssocID="{020CDA9B-E64A-4476-BA29-205AD6337ED4}" presName="sibTrans" presStyleCnt="0"/>
      <dgm:spPr/>
    </dgm:pt>
    <dgm:pt modelId="{C0278AFF-018F-4959-A66B-E58B836479FC}" type="pres">
      <dgm:prSet presAssocID="{1B186AA7-E41D-4ED0-9FFF-2A52EA0AA94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AB4DFF0-570E-47A9-8B1C-DC0B107A51CB}" type="pres">
      <dgm:prSet presAssocID="{C06E4F9E-07DA-4625-8ADD-91B00AD6FD26}" presName="sibTrans" presStyleCnt="0"/>
      <dgm:spPr/>
    </dgm:pt>
    <dgm:pt modelId="{1C428E32-EE3B-4A57-8DB5-A9468CFE3FEA}" type="pres">
      <dgm:prSet presAssocID="{B21E90DD-3F06-4299-9F2D-68B6A24EBFE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93CC8E0-C440-49D0-9C5D-60CD31CCB27E}" type="pres">
      <dgm:prSet presAssocID="{351554A1-1A9F-45CA-9593-A523EB71B2BA}" presName="sibTrans" presStyleCnt="0"/>
      <dgm:spPr/>
    </dgm:pt>
    <dgm:pt modelId="{98A28CF7-0BD1-4D91-822E-454DB9EF6450}" type="pres">
      <dgm:prSet presAssocID="{58054032-6E74-4EC3-A908-104825B9784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92E2DC3-B134-43EC-A659-53D96231F396}" type="pres">
      <dgm:prSet presAssocID="{B99DB1E8-4AEB-4FA4-8CAA-8D92CD22D86E}" presName="sibTrans" presStyleCnt="0"/>
      <dgm:spPr/>
    </dgm:pt>
    <dgm:pt modelId="{48B62527-C9EC-4EC4-BADF-26BA4198E799}" type="pres">
      <dgm:prSet presAssocID="{CD095B05-41D8-4373-BFC8-1A6997DE7ED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6B6149B-1610-4E3B-BEDE-BEF6A9B16751}" srcId="{27BD1F41-95CE-4E29-8DBE-E62ECCEA6A6E}" destId="{6C26342D-8F39-46D5-A5A2-BF4066A10C0C}" srcOrd="2" destOrd="0" parTransId="{9ABD4520-8437-4758-A384-0709A85852A4}" sibTransId="{40CA8E8C-0645-4D24-B95C-6B143EF70F67}"/>
    <dgm:cxn modelId="{FC95768F-D348-40C5-B881-8F7BB430E9E2}" srcId="{27BD1F41-95CE-4E29-8DBE-E62ECCEA6A6E}" destId="{75911D55-C400-4CEA-A7BB-72C62880108C}" srcOrd="3" destOrd="0" parTransId="{E49701AA-0B15-47DB-8848-C9C5359E06B5}" sibTransId="{2F09283A-48F8-4C6B-8674-EBC7D55632BF}"/>
    <dgm:cxn modelId="{4DF56674-C467-49BD-B7D0-A13A5662E578}" type="presOf" srcId="{58054032-6E74-4EC3-A908-104825B97847}" destId="{98A28CF7-0BD1-4D91-822E-454DB9EF6450}" srcOrd="0" destOrd="0" presId="urn:microsoft.com/office/officeart/2005/8/layout/default"/>
    <dgm:cxn modelId="{FDCF684D-CFB9-45FB-8531-16789B25D3E2}" type="presOf" srcId="{6C26342D-8F39-46D5-A5A2-BF4066A10C0C}" destId="{05697182-82C9-4A76-93D6-ECAF6FE47C1B}" srcOrd="0" destOrd="0" presId="urn:microsoft.com/office/officeart/2005/8/layout/default"/>
    <dgm:cxn modelId="{0A1FECB9-9FB2-44E7-9A08-2453C2BCBB48}" srcId="{27BD1F41-95CE-4E29-8DBE-E62ECCEA6A6E}" destId="{58054032-6E74-4EC3-A908-104825B97847}" srcOrd="7" destOrd="0" parTransId="{6C0EF108-A803-4DB5-8411-0BA52E84C936}" sibTransId="{B99DB1E8-4AEB-4FA4-8CAA-8D92CD22D86E}"/>
    <dgm:cxn modelId="{F4C9C699-AA5C-49D7-B208-D0FF0AE25464}" type="presOf" srcId="{0F634B46-2731-43CE-9E48-3DB4EC3346BA}" destId="{3146FAC8-C87C-4E5D-8A34-D43205890F22}" srcOrd="0" destOrd="0" presId="urn:microsoft.com/office/officeart/2005/8/layout/default"/>
    <dgm:cxn modelId="{CFD2DA57-87A3-440B-AC30-F2CFF45145AD}" srcId="{27BD1F41-95CE-4E29-8DBE-E62ECCEA6A6E}" destId="{D96213D5-4A04-4CCF-B340-97D387BA942D}" srcOrd="0" destOrd="0" parTransId="{8356CCC4-1C4D-40ED-B062-03BDAD6B4B68}" sibTransId="{BCFF8577-7374-47E5-8A1E-FF2ED97BE88F}"/>
    <dgm:cxn modelId="{A8D7CDE7-69DF-4B10-B1F9-A57CAA276A83}" srcId="{27BD1F41-95CE-4E29-8DBE-E62ECCEA6A6E}" destId="{0F634B46-2731-43CE-9E48-3DB4EC3346BA}" srcOrd="4" destOrd="0" parTransId="{4C924F0E-3383-491B-AC98-D389EF634CC4}" sibTransId="{020CDA9B-E64A-4476-BA29-205AD6337ED4}"/>
    <dgm:cxn modelId="{EBE242F4-6C6B-4D32-90B1-182994BC8A14}" type="presOf" srcId="{D96213D5-4A04-4CCF-B340-97D387BA942D}" destId="{8DB687D1-A261-4784-8C9F-B64C93CE3EE7}" srcOrd="0" destOrd="0" presId="urn:microsoft.com/office/officeart/2005/8/layout/default"/>
    <dgm:cxn modelId="{47C8D5BD-F52E-442C-801C-722444841A55}" type="presOf" srcId="{1B186AA7-E41D-4ED0-9FFF-2A52EA0AA943}" destId="{C0278AFF-018F-4959-A66B-E58B836479FC}" srcOrd="0" destOrd="0" presId="urn:microsoft.com/office/officeart/2005/8/layout/default"/>
    <dgm:cxn modelId="{FDAA49D9-1853-4A2C-BC33-EDF4022D698D}" srcId="{27BD1F41-95CE-4E29-8DBE-E62ECCEA6A6E}" destId="{7829F2E4-03C8-47F0-AFF4-26B291A03EB7}" srcOrd="1" destOrd="0" parTransId="{0902EB43-DB79-4EC8-9C6A-6071356A9264}" sibTransId="{654BFB84-938D-4984-AC3D-C14E1E691F3B}"/>
    <dgm:cxn modelId="{5A02FC76-A95A-4296-98F9-CCFDDC3405BB}" type="presOf" srcId="{7829F2E4-03C8-47F0-AFF4-26B291A03EB7}" destId="{A9B8CEC9-09E3-440B-9BEB-E70267E89464}" srcOrd="0" destOrd="0" presId="urn:microsoft.com/office/officeart/2005/8/layout/default"/>
    <dgm:cxn modelId="{DEB0F0A2-C603-4CC8-8380-36E60F82BEF9}" type="presOf" srcId="{CD095B05-41D8-4373-BFC8-1A6997DE7ED4}" destId="{48B62527-C9EC-4EC4-BADF-26BA4198E799}" srcOrd="0" destOrd="0" presId="urn:microsoft.com/office/officeart/2005/8/layout/default"/>
    <dgm:cxn modelId="{1F527209-90D8-4A91-B45C-FA510F8C3F0B}" type="presOf" srcId="{B21E90DD-3F06-4299-9F2D-68B6A24EBFEE}" destId="{1C428E32-EE3B-4A57-8DB5-A9468CFE3FEA}" srcOrd="0" destOrd="0" presId="urn:microsoft.com/office/officeart/2005/8/layout/default"/>
    <dgm:cxn modelId="{7A11F89E-DE36-4A1B-B187-36AA2E9BABFC}" type="presOf" srcId="{27BD1F41-95CE-4E29-8DBE-E62ECCEA6A6E}" destId="{FC5D33AA-EB43-4038-8CA9-9D7A80379333}" srcOrd="0" destOrd="0" presId="urn:microsoft.com/office/officeart/2005/8/layout/default"/>
    <dgm:cxn modelId="{B150DE62-4E78-426B-A413-B58DC5F6AAEC}" srcId="{27BD1F41-95CE-4E29-8DBE-E62ECCEA6A6E}" destId="{CD095B05-41D8-4373-BFC8-1A6997DE7ED4}" srcOrd="8" destOrd="0" parTransId="{02327279-961A-4EF0-AE39-7533D6804F1D}" sibTransId="{327510FF-D632-4130-8ED0-D905D0B724D9}"/>
    <dgm:cxn modelId="{745C4373-DC71-45A1-A300-9EB6901C2643}" type="presOf" srcId="{75911D55-C400-4CEA-A7BB-72C62880108C}" destId="{23487221-AED1-4C03-802A-D609554AFD1B}" srcOrd="0" destOrd="0" presId="urn:microsoft.com/office/officeart/2005/8/layout/default"/>
    <dgm:cxn modelId="{EF0DDD9E-A4BF-4EAF-8527-FC780E8860A8}" srcId="{27BD1F41-95CE-4E29-8DBE-E62ECCEA6A6E}" destId="{B21E90DD-3F06-4299-9F2D-68B6A24EBFEE}" srcOrd="6" destOrd="0" parTransId="{5EC30AA6-8759-4144-A891-24B62B65BED7}" sibTransId="{351554A1-1A9F-45CA-9593-A523EB71B2BA}"/>
    <dgm:cxn modelId="{126E8C0A-1F29-4801-922E-43F426933F49}" srcId="{27BD1F41-95CE-4E29-8DBE-E62ECCEA6A6E}" destId="{1B186AA7-E41D-4ED0-9FFF-2A52EA0AA943}" srcOrd="5" destOrd="0" parTransId="{86E61A75-3628-4210-97BC-3A89BC10587F}" sibTransId="{C06E4F9E-07DA-4625-8ADD-91B00AD6FD26}"/>
    <dgm:cxn modelId="{49609F6B-ECDC-4352-BB57-5FE06B2FA527}" type="presParOf" srcId="{FC5D33AA-EB43-4038-8CA9-9D7A80379333}" destId="{8DB687D1-A261-4784-8C9F-B64C93CE3EE7}" srcOrd="0" destOrd="0" presId="urn:microsoft.com/office/officeart/2005/8/layout/default"/>
    <dgm:cxn modelId="{D513FB86-B0AF-436F-87CF-070C3D075ECA}" type="presParOf" srcId="{FC5D33AA-EB43-4038-8CA9-9D7A80379333}" destId="{42F98225-D1E5-4EE9-ADAD-F6DBFB303FDA}" srcOrd="1" destOrd="0" presId="urn:microsoft.com/office/officeart/2005/8/layout/default"/>
    <dgm:cxn modelId="{4ABF8A9C-370D-4C93-AA43-6878BCD64088}" type="presParOf" srcId="{FC5D33AA-EB43-4038-8CA9-9D7A80379333}" destId="{A9B8CEC9-09E3-440B-9BEB-E70267E89464}" srcOrd="2" destOrd="0" presId="urn:microsoft.com/office/officeart/2005/8/layout/default"/>
    <dgm:cxn modelId="{9A614B42-5095-4710-9C4A-1F2ABF6E14E4}" type="presParOf" srcId="{FC5D33AA-EB43-4038-8CA9-9D7A80379333}" destId="{F15E31AF-3622-42F3-A214-551B4E19490D}" srcOrd="3" destOrd="0" presId="urn:microsoft.com/office/officeart/2005/8/layout/default"/>
    <dgm:cxn modelId="{3D06CC13-F48C-4B99-8F87-45406C07A8DC}" type="presParOf" srcId="{FC5D33AA-EB43-4038-8CA9-9D7A80379333}" destId="{05697182-82C9-4A76-93D6-ECAF6FE47C1B}" srcOrd="4" destOrd="0" presId="urn:microsoft.com/office/officeart/2005/8/layout/default"/>
    <dgm:cxn modelId="{19249256-FCE5-4C51-B87E-5B70837E27FF}" type="presParOf" srcId="{FC5D33AA-EB43-4038-8CA9-9D7A80379333}" destId="{3D44FF01-536B-44D6-AE35-27A85C34E195}" srcOrd="5" destOrd="0" presId="urn:microsoft.com/office/officeart/2005/8/layout/default"/>
    <dgm:cxn modelId="{8224B117-8E54-4E15-95BB-6D37B2C9B6F8}" type="presParOf" srcId="{FC5D33AA-EB43-4038-8CA9-9D7A80379333}" destId="{23487221-AED1-4C03-802A-D609554AFD1B}" srcOrd="6" destOrd="0" presId="urn:microsoft.com/office/officeart/2005/8/layout/default"/>
    <dgm:cxn modelId="{B84DAA73-67BB-4B96-8CEA-D8900432FAA0}" type="presParOf" srcId="{FC5D33AA-EB43-4038-8CA9-9D7A80379333}" destId="{1188805F-A069-466B-870C-C8108F0E7E2C}" srcOrd="7" destOrd="0" presId="urn:microsoft.com/office/officeart/2005/8/layout/default"/>
    <dgm:cxn modelId="{6B72C091-D562-4D57-89B9-3621CAAB5C9C}" type="presParOf" srcId="{FC5D33AA-EB43-4038-8CA9-9D7A80379333}" destId="{3146FAC8-C87C-4E5D-8A34-D43205890F22}" srcOrd="8" destOrd="0" presId="urn:microsoft.com/office/officeart/2005/8/layout/default"/>
    <dgm:cxn modelId="{E6201892-0377-46A9-88FF-5AD51CE0D87D}" type="presParOf" srcId="{FC5D33AA-EB43-4038-8CA9-9D7A80379333}" destId="{D9DABD9E-08F0-4A6C-9D69-B94DA4587591}" srcOrd="9" destOrd="0" presId="urn:microsoft.com/office/officeart/2005/8/layout/default"/>
    <dgm:cxn modelId="{1A5F445C-29DF-48AB-8D15-33EE97044AA2}" type="presParOf" srcId="{FC5D33AA-EB43-4038-8CA9-9D7A80379333}" destId="{C0278AFF-018F-4959-A66B-E58B836479FC}" srcOrd="10" destOrd="0" presId="urn:microsoft.com/office/officeart/2005/8/layout/default"/>
    <dgm:cxn modelId="{94D45900-FECB-499B-BAE8-9213E7AD22CE}" type="presParOf" srcId="{FC5D33AA-EB43-4038-8CA9-9D7A80379333}" destId="{1AB4DFF0-570E-47A9-8B1C-DC0B107A51CB}" srcOrd="11" destOrd="0" presId="urn:microsoft.com/office/officeart/2005/8/layout/default"/>
    <dgm:cxn modelId="{D4D16147-CB1C-4B76-9275-D5174A3CFD39}" type="presParOf" srcId="{FC5D33AA-EB43-4038-8CA9-9D7A80379333}" destId="{1C428E32-EE3B-4A57-8DB5-A9468CFE3FEA}" srcOrd="12" destOrd="0" presId="urn:microsoft.com/office/officeart/2005/8/layout/default"/>
    <dgm:cxn modelId="{C7C2472F-8BF2-4910-95B5-82B9ECE7D265}" type="presParOf" srcId="{FC5D33AA-EB43-4038-8CA9-9D7A80379333}" destId="{D93CC8E0-C440-49D0-9C5D-60CD31CCB27E}" srcOrd="13" destOrd="0" presId="urn:microsoft.com/office/officeart/2005/8/layout/default"/>
    <dgm:cxn modelId="{453DCF22-D7E3-4F40-B445-2548931F6835}" type="presParOf" srcId="{FC5D33AA-EB43-4038-8CA9-9D7A80379333}" destId="{98A28CF7-0BD1-4D91-822E-454DB9EF6450}" srcOrd="14" destOrd="0" presId="urn:microsoft.com/office/officeart/2005/8/layout/default"/>
    <dgm:cxn modelId="{D47FB21C-9981-4A2E-89FB-A5F3F0F7099C}" type="presParOf" srcId="{FC5D33AA-EB43-4038-8CA9-9D7A80379333}" destId="{A92E2DC3-B134-43EC-A659-53D96231F396}" srcOrd="15" destOrd="0" presId="urn:microsoft.com/office/officeart/2005/8/layout/default"/>
    <dgm:cxn modelId="{245C8276-73B5-41BE-ADCC-27DF122FF592}" type="presParOf" srcId="{FC5D33AA-EB43-4038-8CA9-9D7A80379333}" destId="{48B62527-C9EC-4EC4-BADF-26BA4198E79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687D1-A261-4784-8C9F-B64C93CE3EE7}">
      <dsp:nvSpPr>
        <dsp:cNvPr id="0" name=""/>
        <dsp:cNvSpPr/>
      </dsp:nvSpPr>
      <dsp:spPr>
        <a:xfrm>
          <a:off x="986461" y="320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会議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986461" y="320"/>
        <a:ext cx="2031679" cy="1219007"/>
      </dsp:txXfrm>
    </dsp:sp>
    <dsp:sp modelId="{A9B8CEC9-09E3-440B-9BEB-E70267E89464}">
      <dsp:nvSpPr>
        <dsp:cNvPr id="0" name=""/>
        <dsp:cNvSpPr/>
      </dsp:nvSpPr>
      <dsp:spPr>
        <a:xfrm>
          <a:off x="3221308" y="320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役員会議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3221308" y="320"/>
        <a:ext cx="2031679" cy="1219007"/>
      </dsp:txXfrm>
    </dsp:sp>
    <dsp:sp modelId="{05697182-82C9-4A76-93D6-ECAF6FE47C1B}">
      <dsp:nvSpPr>
        <dsp:cNvPr id="0" name=""/>
        <dsp:cNvSpPr/>
      </dsp:nvSpPr>
      <dsp:spPr>
        <a:xfrm>
          <a:off x="5456156" y="320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商談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5456156" y="320"/>
        <a:ext cx="2031679" cy="1219007"/>
      </dsp:txXfrm>
    </dsp:sp>
    <dsp:sp modelId="{23487221-AED1-4C03-802A-D609554AFD1B}">
      <dsp:nvSpPr>
        <dsp:cNvPr id="0" name=""/>
        <dsp:cNvSpPr/>
      </dsp:nvSpPr>
      <dsp:spPr>
        <a:xfrm>
          <a:off x="986461" y="1422496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受付</a:t>
          </a:r>
          <a:endParaRPr kumimoji="1" lang="en-US" altLang="ja-JP" sz="2400" kern="12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986461" y="1422496"/>
        <a:ext cx="2031679" cy="1219007"/>
      </dsp:txXfrm>
    </dsp:sp>
    <dsp:sp modelId="{3146FAC8-C87C-4E5D-8A34-D43205890F22}">
      <dsp:nvSpPr>
        <dsp:cNvPr id="0" name=""/>
        <dsp:cNvSpPr/>
      </dsp:nvSpPr>
      <dsp:spPr>
        <a:xfrm>
          <a:off x="3221308" y="1422496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店舗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3221308" y="1422496"/>
        <a:ext cx="2031679" cy="1219007"/>
      </dsp:txXfrm>
    </dsp:sp>
    <dsp:sp modelId="{C0278AFF-018F-4959-A66B-E58B836479FC}">
      <dsp:nvSpPr>
        <dsp:cNvPr id="0" name=""/>
        <dsp:cNvSpPr/>
      </dsp:nvSpPr>
      <dsp:spPr>
        <a:xfrm>
          <a:off x="5456156" y="1422496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トレーニング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5456156" y="1422496"/>
        <a:ext cx="2031679" cy="1219007"/>
      </dsp:txXfrm>
    </dsp:sp>
    <dsp:sp modelId="{1C428E32-EE3B-4A57-8DB5-A9468CFE3FEA}">
      <dsp:nvSpPr>
        <dsp:cNvPr id="0" name=""/>
        <dsp:cNvSpPr/>
      </dsp:nvSpPr>
      <dsp:spPr>
        <a:xfrm>
          <a:off x="986461" y="2844671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セミナー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986461" y="2844671"/>
        <a:ext cx="2031679" cy="1219007"/>
      </dsp:txXfrm>
    </dsp:sp>
    <dsp:sp modelId="{98A28CF7-0BD1-4D91-822E-454DB9EF6450}">
      <dsp:nvSpPr>
        <dsp:cNvPr id="0" name=""/>
        <dsp:cNvSpPr/>
      </dsp:nvSpPr>
      <dsp:spPr>
        <a:xfrm>
          <a:off x="3221308" y="2844671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採用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3221308" y="2844671"/>
        <a:ext cx="2031679" cy="1219007"/>
      </dsp:txXfrm>
    </dsp:sp>
    <dsp:sp modelId="{48B62527-C9EC-4EC4-BADF-26BA4198E799}">
      <dsp:nvSpPr>
        <dsp:cNvPr id="0" name=""/>
        <dsp:cNvSpPr/>
      </dsp:nvSpPr>
      <dsp:spPr>
        <a:xfrm>
          <a:off x="5456156" y="2844671"/>
          <a:ext cx="2031679" cy="121900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？？？</a:t>
          </a:r>
          <a:endParaRPr kumimoji="1" lang="ja-JP" altLang="en-US" sz="2400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5456156" y="2844671"/>
        <a:ext cx="2031679" cy="1219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12/19/17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12/19/17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201738"/>
            <a:ext cx="8115300" cy="280477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201738"/>
            <a:ext cx="8280057" cy="321999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2">
                    <a:lumMod val="75000"/>
                  </a:schemeClr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2">
                    <a:lumMod val="75000"/>
                  </a:schemeClr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2">
                    <a:lumMod val="75000"/>
                  </a:schemeClr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kern="1200" spc="2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Publicl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9" y="391308"/>
            <a:ext cx="2091122" cy="7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3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399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96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47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782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696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703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83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677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7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2">
                    <a:lumMod val="75000"/>
                  </a:schemeClr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2">
                    <a:lumMod val="75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14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406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5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738697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3066152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5076409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5064285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407687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0803755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1980267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2977607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00BCEB">
                  <a:lumMod val="7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5619453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4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342900">
              <a:defRPr/>
            </a:pPr>
            <a:fld id="{347A26B5-E056-4925-8669-4D801F95C235}" type="slidenum">
              <a:rPr lang="en-US" sz="1350" smtClean="0">
                <a:solidFill>
                  <a:srgbClr val="39393B"/>
                </a:solidFill>
              </a:rPr>
              <a:pPr defTabSz="342900">
                <a:defRPr/>
              </a:pPr>
              <a:t>‹#›</a:t>
            </a:fld>
            <a:endParaRPr lang="en-US" sz="1350">
              <a:solidFill>
                <a:srgbClr val="3939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9144000" cy="284321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spc="20" baseline="0" dirty="0" smtClean="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spc="20" baseline="0" dirty="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spc="20" baseline="0" dirty="0" smtClean="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spc="20" baseline="0" dirty="0">
              <a:solidFill>
                <a:schemeClr val="bg2"/>
              </a:solidFill>
              <a:latin typeface="+mn-lt"/>
              <a:ea typeface="+mn-ea"/>
              <a:cs typeface="CiscoSans Thi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</a:t>
            </a:r>
            <a:r>
              <a:rPr lang="en-US" altLang="ja-JP" sz="600" spc="20" dirty="0" smtClean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Public</a:t>
            </a:r>
            <a:endParaRPr lang="en-US" sz="600" spc="20" dirty="0">
              <a:solidFill>
                <a:srgbClr val="FFFFFF">
                  <a:lumMod val="65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64778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  <p:sldLayoutId id="2147484035" r:id="rId20"/>
    <p:sldLayoutId id="2147484036" r:id="rId21"/>
    <p:sldLayoutId id="2147484037" r:id="rId22"/>
    <p:sldLayoutId id="2147484038" r:id="rId23"/>
    <p:sldLayoutId id="2147484039" r:id="rId24"/>
    <p:sldLayoutId id="2147484040" r:id="rId25"/>
    <p:sldLayoutId id="2147484041" r:id="rId26"/>
    <p:sldLayoutId id="2147484042" r:id="rId27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26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60" y="-91463"/>
            <a:ext cx="3633457" cy="3633457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8257475" y="2362779"/>
            <a:ext cx="651242" cy="6512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rgbClr val="005073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7" y="3680123"/>
            <a:ext cx="632383" cy="235267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79" y="3482149"/>
            <a:ext cx="632383" cy="235267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8" y="1992762"/>
            <a:ext cx="1313014" cy="5143500"/>
          </a:xfrm>
          <a:prstGeom prst="rect">
            <a:avLst/>
          </a:prstGeom>
        </p:spPr>
      </p:pic>
      <p:sp>
        <p:nvSpPr>
          <p:cNvPr id="23" name="Subtitle 1"/>
          <p:cNvSpPr txBox="1">
            <a:spLocks/>
          </p:cNvSpPr>
          <p:nvPr/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1600" b="0" i="0" kern="120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charset="0"/>
                <a:cs typeface="CiscoSansTT ExtraLight"/>
              </a:defRPr>
            </a:lvl1pPr>
            <a:lvl2pPr marL="342856" indent="0" algn="ctr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2pPr>
            <a:lvl3pPr marL="685720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3pPr>
            <a:lvl4pPr marL="1028579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4pPr>
            <a:lvl5pPr marL="1371441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5pPr>
            <a:lvl6pPr marL="1714297" indent="0" algn="ctr" defTabSz="685777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161" indent="0" algn="ctr" defTabSz="685777" rtl="0" eaLnBrk="1" latinLnBrk="0" hangingPunct="1">
              <a:spcBef>
                <a:spcPts val="600"/>
              </a:spcBef>
              <a:buFont typeface="Arial" pitchFamily="34" charset="0"/>
              <a:buNone/>
              <a:defRPr sz="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020" indent="0" algn="ctr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882" indent="0" algn="ctr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rgbClr val="00BCEB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ja-JP" altLang="en-US" sz="1600" u="none" strike="noStrike" kern="1200" cap="none" spc="0" normalizeH="0" baseline="0" noProof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大野秀記</a:t>
            </a:r>
            <a:endParaRPr kumimoji="0" lang="ja-JP" altLang="en-US" sz="1600" u="none" strike="noStrike" kern="1200" cap="none" spc="0" normalizeH="0" baseline="0" noProof="0" dirty="0">
              <a:ln>
                <a:noFill/>
              </a:ln>
              <a:solidFill>
                <a:srgbClr val="005073">
                  <a:lumMod val="75000"/>
                </a:srgbClr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600" b="0" i="0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rgbClr val="00BCEB"/>
              </a:buClr>
              <a:buSzPct val="90000"/>
              <a:buFontTx/>
              <a:buNone/>
              <a:tabLst/>
              <a:defRPr/>
            </a:pPr>
            <a:r>
              <a:rPr kumimoji="0" lang="ja-JP" altLang="en-US" sz="1600" u="none" strike="noStrike" kern="1200" cap="none" spc="0" normalizeH="0" baseline="0" noProof="0" dirty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シニア</a:t>
            </a:r>
            <a:r>
              <a:rPr kumimoji="0" lang="en-US" altLang="ja-JP" sz="1600" u="none" strike="noStrike" kern="1200" cap="none" spc="0" normalizeH="0" baseline="0" noProof="0" dirty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0" lang="ja-JP" altLang="en-US" sz="1600" u="none" strike="noStrike" kern="1200" cap="none" spc="0" normalizeH="0" baseline="0" noProof="0" dirty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プロダクトセールス スペシャリスト</a:t>
            </a:r>
            <a:endParaRPr kumimoji="0" lang="ja-JP" altLang="en-US" sz="1600" u="none" strike="noStrike" kern="1200" cap="none" spc="0" normalizeH="0" baseline="0" noProof="0" dirty="0">
              <a:ln>
                <a:noFill/>
              </a:ln>
              <a:solidFill>
                <a:srgbClr val="005073">
                  <a:lumMod val="75000"/>
                </a:srgbClr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469496" y="4348762"/>
            <a:ext cx="6891809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600" b="0" i="0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rgbClr val="00BCEB"/>
              </a:buClr>
              <a:buSzPct val="90000"/>
              <a:buFontTx/>
              <a:buNone/>
              <a:tabLst/>
              <a:defRPr/>
            </a:pPr>
            <a:r>
              <a:rPr kumimoji="0" lang="ja-JP" altLang="en-US" sz="1600" u="none" strike="noStrike" kern="1200" cap="none" spc="0" normalizeH="0" baseline="0" noProof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コラボレーション事業</a:t>
            </a:r>
            <a:endParaRPr kumimoji="0" lang="ja-JP" altLang="en-US" sz="1600" u="none" strike="noStrike" kern="1200" cap="none" spc="0" normalizeH="0" baseline="0" noProof="0" dirty="0">
              <a:ln>
                <a:noFill/>
              </a:ln>
              <a:solidFill>
                <a:srgbClr val="005073">
                  <a:lumMod val="75000"/>
                </a:srgbClr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6" name="Title 5"/>
          <p:cNvSpPr txBox="1">
            <a:spLocks/>
          </p:cNvSpPr>
          <p:nvPr/>
        </p:nvSpPr>
        <p:spPr bwMode="auto">
          <a:xfrm>
            <a:off x="425765" y="2639977"/>
            <a:ext cx="8340152" cy="64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4000" b="0" i="0" u="none" kern="1200" spc="0" baseline="0">
                <a:solidFill>
                  <a:schemeClr val="bg2">
                    <a:lumMod val="75000"/>
                  </a:schemeClr>
                </a:solidFill>
                <a:latin typeface="+mj-lt"/>
                <a:ea typeface="CiscoSansTT Thin" charset="0"/>
                <a:cs typeface="CiscoSansTT ExtraLight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4000" u="none" strike="noStrike" kern="1200" cap="none" spc="0" normalizeH="0" baseline="0" noProof="0" dirty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シスコ コラボレーション</a:t>
            </a:r>
            <a:br>
              <a:rPr kumimoji="0" lang="ja-JP" altLang="en-US" sz="4000" u="none" strike="noStrike" kern="1200" cap="none" spc="0" normalizeH="0" baseline="0" noProof="0" dirty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</a:br>
            <a:r>
              <a:rPr kumimoji="0" lang="ja-JP" altLang="en-US" sz="4000" u="none" strike="noStrike" kern="1200" cap="none" spc="0" normalizeH="0" baseline="0" noProof="0" dirty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ソリューションで実現する</a:t>
            </a:r>
            <a:endParaRPr kumimoji="0" lang="en-US" altLang="ja-JP" sz="4000" u="none" strike="noStrike" kern="1200" cap="none" spc="0" normalizeH="0" baseline="0" noProof="0" dirty="0" smtClean="0">
              <a:ln>
                <a:noFill/>
              </a:ln>
              <a:solidFill>
                <a:srgbClr val="005073">
                  <a:lumMod val="75000"/>
                </a:srgbClr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0" marR="0" lvl="0" indent="0" algn="l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4000" u="none" strike="noStrike" kern="1200" cap="none" spc="0" normalizeH="0" baseline="0" noProof="0" dirty="0" smtClean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会議改革</a:t>
            </a:r>
            <a:endParaRPr kumimoji="0" lang="ja-JP" altLang="en-US" sz="4000" u="none" strike="noStrike" kern="1200" cap="none" spc="0" normalizeH="0" baseline="0" noProof="0" dirty="0">
              <a:ln>
                <a:noFill/>
              </a:ln>
              <a:solidFill>
                <a:srgbClr val="005073">
                  <a:lumMod val="75000"/>
                </a:srgbClr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563588" y="477210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100" dirty="0">
                <a:solidFill>
                  <a:srgbClr val="005073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本資料に記載の各社社名、製品名は、各社の商標または登録商標です。</a:t>
            </a:r>
            <a:endParaRPr kumimoji="0" lang="ja-JP" altLang="en-US" sz="1100" dirty="0">
              <a:solidFill>
                <a:srgbClr val="005073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8078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一人１部屋 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があれば生産性が大きく向上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21344" y="1232034"/>
            <a:ext cx="84481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予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約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不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要＝運用負担ゼロ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員が主催者＝利用率・定着率</a:t>
            </a:r>
            <a:r>
              <a:rPr kumimoji="1"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UP</a:t>
            </a: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いつでも会議＝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ビジネ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スが加速</a:t>
            </a:r>
          </a:p>
        </p:txBody>
      </p:sp>
    </p:spTree>
    <p:extLst>
      <p:ext uri="{BB962C8B-B14F-4D97-AF65-F5344CB8AC3E}">
        <p14:creationId xmlns:p14="http://schemas.microsoft.com/office/powerpoint/2010/main" val="11463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議の質を下げる要因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96766" y="1232034"/>
            <a:ext cx="77684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議室と人の調整が大変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音</a:t>
            </a:r>
            <a:r>
              <a:rPr kumimoji="1" lang="ja-JP" altLang="en-US" sz="40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や映像が貧弱</a:t>
            </a:r>
            <a:endParaRPr kumimoji="1" lang="en-US" altLang="ja-JP" sz="4000" u="sng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u="sng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会議でしか情報が共有されない</a:t>
            </a:r>
          </a:p>
          <a:p>
            <a:endParaRPr kumimoji="1" lang="en-US" altLang="ja-JP" sz="4000" u="sng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152" y="1349745"/>
            <a:ext cx="4128612" cy="3558269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0348" y="518748"/>
            <a:ext cx="3907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Spark Room Series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30" y="1481769"/>
            <a:ext cx="3338251" cy="852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99" y="3939489"/>
            <a:ext cx="720769" cy="53918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4" y="2333825"/>
            <a:ext cx="3645252" cy="45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2" y="2835271"/>
            <a:ext cx="1591854" cy="202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0130" y="583163"/>
            <a:ext cx="350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至高の音</a:t>
            </a:r>
            <a:endParaRPr kumimoji="1"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最高の臨場感</a:t>
            </a:r>
            <a:endParaRPr kumimoji="1"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モビリティ</a:t>
            </a:r>
            <a:endParaRPr kumimoji="1"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" name="Bilde 9" descr="Playbook_ppt6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0849" y="3333256"/>
            <a:ext cx="2827338" cy="15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964" y="327259"/>
            <a:ext cx="8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Room Kit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超特価キャンペーン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385607" y="2821879"/>
            <a:ext cx="85844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開始済み：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2017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8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</a:t>
            </a:r>
            <a:endParaRPr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終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了：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2018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30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日オーダー分</a:t>
            </a:r>
            <a:endParaRPr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在庫：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500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台！！！</a:t>
            </a:r>
            <a:endParaRPr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726" y="1178090"/>
            <a:ext cx="5147981" cy="13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964" y="327259"/>
            <a:ext cx="8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日本製ラック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81" y="2108916"/>
            <a:ext cx="42576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7" y="966184"/>
            <a:ext cx="3219262" cy="397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2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964" y="327259"/>
            <a:ext cx="8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Room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サブスクリプションとセットで購入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" name="Picture 4" descr="https://communities.cisco.com/servlet/JiveServlet/downloadBody/57329-102-1-100221/512x512%20spark%20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93" y="1359042"/>
            <a:ext cx="1357552" cy="135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77" y="1263820"/>
            <a:ext cx="2188552" cy="188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0087" y="2716595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b="1" dirty="0">
                <a:latin typeface="Arial"/>
                <a:ea typeface="ＭＳ Ｐゴシック"/>
                <a:cs typeface="+mn-cs"/>
              </a:rPr>
              <a:t>A-SPK-SH-ND-SR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8458" y="157186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latin typeface="+mn-lt"/>
              </a:rPr>
              <a:t>＋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0145" y="3573752"/>
            <a:ext cx="7708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Room 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シリーズをシスコのクラウド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ゲートウェイに登録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クラウド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ダッシュボードによるリモート運用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全世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界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インターネッ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トに繋がる環境があればどこでも使える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自動バージョンアップ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利用状況の把握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6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964" y="327259"/>
            <a:ext cx="8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強の会議システムの完成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" name="Picture 4" descr="https://communities.cisco.com/servlet/JiveServlet/downloadBody/57329-102-1-100221/512x512%20spark%20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48" y="1400920"/>
            <a:ext cx="1357552" cy="135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8" y="1234941"/>
            <a:ext cx="2188552" cy="188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4658" y="2760663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b="1" dirty="0">
                <a:latin typeface="Arial"/>
                <a:ea typeface="ＭＳ Ｐゴシック"/>
                <a:cs typeface="+mn-cs"/>
              </a:rPr>
              <a:t>A-SPK-SH-ND-SR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7115" y="157186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latin typeface="+mn-lt"/>
              </a:rPr>
              <a:t>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2285" y="157186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latin typeface="+mn-lt"/>
              </a:rPr>
              <a:t>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4146" y="1091787"/>
            <a:ext cx="208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WebEx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" name="A4FB81A5-D02D-41FF-9EA2-6E1E38B2204D" descr="964A2FBA-2D2B-446F-82B4-5272E001FCC6@cis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14" y="1571866"/>
            <a:ext cx="126435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45299" y="2760663"/>
            <a:ext cx="684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b="1" dirty="0" smtClean="0">
                <a:latin typeface="Arial"/>
                <a:ea typeface="ＭＳ Ｐゴシック"/>
                <a:cs typeface="+mn-cs"/>
              </a:rPr>
              <a:t>M3</a:t>
            </a:r>
            <a:endParaRPr lang="en-US" altLang="ja-JP" sz="2800" b="1" dirty="0"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238" y="3720163"/>
            <a:ext cx="8797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会議室と人の調整＝＞会議室が空いてなければ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で集合。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　会議室に行けない時には出先や自宅から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に参加。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音や映像が貧弱＝＞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Room Series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最高の音＆映像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9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12819" y="149285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提</a:t>
            </a:r>
            <a:r>
              <a:rPr kumimoji="1"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案ポイント</a:t>
            </a:r>
            <a:endParaRPr kumimoji="1" lang="en-US" altLang="ja-JP" sz="4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5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0408" y="1534622"/>
            <a:ext cx="86485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会議ソリューション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98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7556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ソリューションで勝つためのポイント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0" y="955123"/>
            <a:ext cx="8602561" cy="361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3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6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37765" y="1347788"/>
            <a:ext cx="8239410" cy="3168210"/>
          </a:xfrm>
        </p:spPr>
        <p:txBody>
          <a:bodyPr/>
          <a:lstStyle/>
          <a:p>
            <a:pPr algn="l"/>
            <a:r>
              <a:rPr kumimoji="1" lang="en-US" altLang="ja-JP" sz="28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olatile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</a:t>
            </a:r>
            <a:r>
              <a:rPr kumimoji="1"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化が非常に早い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/>
            <a:r>
              <a:rPr kumimoji="1" lang="en-US" altLang="ja-JP" sz="28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ncertain	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</a:t>
            </a:r>
            <a:r>
              <a:rPr kumimoji="1"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来を予測することは困難</a:t>
            </a:r>
            <a:r>
              <a:rPr kumimoji="1" lang="en-US" altLang="ja-JP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/>
            <a:r>
              <a:rPr kumimoji="1" lang="en-US" altLang="ja-JP" sz="28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omplex	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複</a:t>
            </a:r>
            <a:r>
              <a:rPr kumimoji="1"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雑化した世界</a:t>
            </a:r>
            <a:endParaRPr kumimoji="1"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/>
            <a:r>
              <a:rPr kumimoji="1" lang="en-US" altLang="ja-JP" sz="2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kumimoji="1" lang="en-US" altLang="ja-JP" sz="28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mbiguous	</a:t>
            </a:r>
            <a:r>
              <a:rPr kumimoji="1" lang="ja-JP" altLang="en-US" sz="28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問</a:t>
            </a:r>
            <a:r>
              <a:rPr kumimoji="1"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題も解決策も明確ではない</a:t>
            </a:r>
            <a:endParaRPr kumimoji="1"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/>
            <a:endParaRPr kumimoji="1"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タイトル 2"/>
          <p:cNvSpPr txBox="1">
            <a:spLocks/>
          </p:cNvSpPr>
          <p:nvPr/>
        </p:nvSpPr>
        <p:spPr>
          <a:xfrm>
            <a:off x="232451" y="273973"/>
            <a:ext cx="8964488" cy="731837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非常に難しい世界 </a:t>
            </a:r>
            <a:r>
              <a:rPr kumimoji="1" lang="en-US" altLang="ja-JP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 VUCA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（ブーカ）</a:t>
            </a:r>
            <a:r>
              <a:rPr kumimoji="1"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World</a:t>
            </a:r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テキスト プレースホルダー 1"/>
          <p:cNvSpPr txBox="1">
            <a:spLocks/>
          </p:cNvSpPr>
          <p:nvPr/>
        </p:nvSpPr>
        <p:spPr>
          <a:xfrm>
            <a:off x="3773634" y="1347788"/>
            <a:ext cx="5180714" cy="3168210"/>
          </a:xfrm>
          <a:prstGeom prst="rect">
            <a:avLst/>
          </a:prstGeom>
        </p:spPr>
        <p:txBody>
          <a:bodyPr lIns="91398" tIns="45699" rIns="91398" bIns="45699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37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18" indent="0">
              <a:buClr>
                <a:srgbClr val="2968AF"/>
              </a:buClr>
              <a:buNone/>
            </a:pPr>
            <a:endParaRPr altLang="ja-JP" dirty="0">
              <a:solidFill>
                <a:srgbClr val="2968A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74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どこでも会議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439022" y="1309403"/>
            <a:ext cx="208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WebEx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4" name="A4FB81A5-D02D-41FF-9EA2-6E1E38B2204D" descr="964A2FBA-2D2B-446F-82B4-5272E001FCC6@cis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34" y="1797144"/>
            <a:ext cx="1404265" cy="127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97" y="2944812"/>
            <a:ext cx="2403475" cy="20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6904" y="2345164"/>
            <a:ext cx="2159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 Client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0683" y="2330327"/>
            <a:ext cx="2063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Room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Series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003550" y="2428875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2" name="Right Arrow 21"/>
          <p:cNvSpPr/>
          <p:nvPr/>
        </p:nvSpPr>
        <p:spPr>
          <a:xfrm rot="10800000">
            <a:off x="5456179" y="2393947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8" y="3090016"/>
            <a:ext cx="3324663" cy="181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Skype for Business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と繋げて会議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439022" y="1309403"/>
            <a:ext cx="208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WebEx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4" name="A4FB81A5-D02D-41FF-9EA2-6E1E38B2204D" descr="964A2FBA-2D2B-446F-82B4-5272E001FCC6@cis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34" y="1797144"/>
            <a:ext cx="1404265" cy="127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172" name="Picture 4" descr="「Skype for business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5" y="2944812"/>
            <a:ext cx="2022581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97" y="2944812"/>
            <a:ext cx="2403475" cy="20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6904" y="2345164"/>
            <a:ext cx="1805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PC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、スマホ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0683" y="2330327"/>
            <a:ext cx="2063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Room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Series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003550" y="2428875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2" name="Right Arrow 21"/>
          <p:cNvSpPr/>
          <p:nvPr/>
        </p:nvSpPr>
        <p:spPr>
          <a:xfrm rot="10800000">
            <a:off x="5456179" y="2393947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07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4615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専用機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と繋げて会議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439022" y="1309403"/>
            <a:ext cx="208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WebEx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4" name="A4FB81A5-D02D-41FF-9EA2-6E1E38B2204D" descr="964A2FBA-2D2B-446F-82B4-5272E001FCC6@cis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34" y="1797144"/>
            <a:ext cx="1404265" cy="127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66904" y="234516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専用機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68792" y="2436952"/>
            <a:ext cx="215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 Client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03550" y="2428875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2" name="Right Arrow 21"/>
          <p:cNvSpPr/>
          <p:nvPr/>
        </p:nvSpPr>
        <p:spPr>
          <a:xfrm rot="10800000">
            <a:off x="5456179" y="2393947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78" y="3231189"/>
            <a:ext cx="2938958" cy="160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「Polycom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2" y="3176161"/>
            <a:ext cx="1723549" cy="17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ハイブリッ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ドで会議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614456" y="1074359"/>
            <a:ext cx="208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WebEx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4" name="A4FB81A5-D02D-41FF-9EA2-6E1E38B2204D" descr="964A2FBA-2D2B-446F-82B4-5272E001FCC6@cis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03" y="1521987"/>
            <a:ext cx="1091551" cy="9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5" name="Picture 2" descr="「Cisco Meeting server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75" y="1751471"/>
            <a:ext cx="2806390" cy="53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9423" y="1067969"/>
            <a:ext cx="3336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Meeting Server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13" y="3488723"/>
            <a:ext cx="1921105" cy="165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41491" y="3093994"/>
            <a:ext cx="2063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Room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Series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9" name="Picture 2" descr="「Polycom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73" y="3584084"/>
            <a:ext cx="1505594" cy="15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65864" y="312227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社専用機</a:t>
            </a:r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Right Arrow 23"/>
          <p:cNvSpPr/>
          <p:nvPr/>
        </p:nvSpPr>
        <p:spPr>
          <a:xfrm rot="16200000">
            <a:off x="654281" y="2540218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5" name="Right Arrow 24"/>
          <p:cNvSpPr/>
          <p:nvPr/>
        </p:nvSpPr>
        <p:spPr>
          <a:xfrm rot="16200000">
            <a:off x="7220187" y="2468977"/>
            <a:ext cx="710284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6" name="Right Arrow 25"/>
          <p:cNvSpPr/>
          <p:nvPr/>
        </p:nvSpPr>
        <p:spPr>
          <a:xfrm rot="20495580">
            <a:off x="3435955" y="2246772"/>
            <a:ext cx="2366067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7" name="Right Arrow 26"/>
          <p:cNvSpPr/>
          <p:nvPr/>
        </p:nvSpPr>
        <p:spPr>
          <a:xfrm rot="11980373">
            <a:off x="3397165" y="2191717"/>
            <a:ext cx="2366067" cy="53975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85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活用シーンの提案で案件を最大化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49161910"/>
              </p:ext>
            </p:extLst>
          </p:nvPr>
        </p:nvGraphicFramePr>
        <p:xfrm>
          <a:off x="347730" y="881514"/>
          <a:ext cx="847429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68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3379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Active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User Plan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7431" y="1048476"/>
            <a:ext cx="77235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全社員（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PC&amp;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メールアドレスを持っている）の</a:t>
            </a:r>
            <a:endParaRPr kumimoji="1"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５％に対して初年度は課金。</a:t>
            </a:r>
            <a:endParaRPr kumimoji="1"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500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名の場合は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75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名が課金対象。</a:t>
            </a:r>
            <a:endParaRPr kumimoji="1"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500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名全員に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の主催者権を提供。</a:t>
            </a:r>
            <a:endParaRPr kumimoji="1"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次年度は、実際の利用状況に応じて課金。</a:t>
            </a:r>
            <a:endParaRPr kumimoji="1"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sz="2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23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676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パートナ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ー様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向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けスペシャル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オファー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138394"/>
            <a:ext cx="87503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1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44" y="1024885"/>
            <a:ext cx="7369096" cy="3889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848" y="327259"/>
            <a:ext cx="9281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CUWP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をフル活用しお客様先でデモンストレーション　</a:t>
            </a:r>
          </a:p>
        </p:txBody>
      </p:sp>
    </p:spTree>
    <p:extLst>
      <p:ext uri="{BB962C8B-B14F-4D97-AF65-F5344CB8AC3E}">
        <p14:creationId xmlns:p14="http://schemas.microsoft.com/office/powerpoint/2010/main" val="15819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772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お客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様の環境で「快適に使える」を体験頂く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6766" y="1232034"/>
            <a:ext cx="79432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お客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様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向け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トライア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ル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発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行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お客様の端末に</a:t>
            </a:r>
            <a:r>
              <a:rPr kumimoji="1"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 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インストールして頂く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端末をそのまま１週間貸し出す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コーヒーブレイク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95" y="3087258"/>
            <a:ext cx="2890004" cy="192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884" y="532713"/>
            <a:ext cx="83872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ここまでは会議ソリューションの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話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でした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にいく前に頭を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休憩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93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" name="タイトル 2"/>
          <p:cNvSpPr txBox="1">
            <a:spLocks/>
          </p:cNvSpPr>
          <p:nvPr/>
        </p:nvSpPr>
        <p:spPr>
          <a:xfrm>
            <a:off x="232451" y="273973"/>
            <a:ext cx="8964488" cy="731837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シェアリング</a:t>
            </a:r>
            <a:r>
              <a:rPr kumimoji="1" lang="en-US" altLang="ja-JP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ビジネス</a:t>
            </a:r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テキスト プレースホルダー 1"/>
          <p:cNvSpPr txBox="1">
            <a:spLocks/>
          </p:cNvSpPr>
          <p:nvPr/>
        </p:nvSpPr>
        <p:spPr>
          <a:xfrm>
            <a:off x="3773634" y="1347788"/>
            <a:ext cx="5180714" cy="3168210"/>
          </a:xfrm>
          <a:prstGeom prst="rect">
            <a:avLst/>
          </a:prstGeom>
        </p:spPr>
        <p:txBody>
          <a:bodyPr lIns="91398" tIns="45699" rIns="91398" bIns="45699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37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18" indent="0">
              <a:buClr>
                <a:srgbClr val="2968AF"/>
              </a:buClr>
              <a:buNone/>
            </a:pPr>
            <a:endParaRPr altLang="ja-JP" dirty="0">
              <a:solidFill>
                <a:srgbClr val="2968A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Picture 12" descr="「AWS　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8" y="1491630"/>
            <a:ext cx="311074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592" y="771550"/>
            <a:ext cx="4801314" cy="369332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所有から共有へ、顧客の価値感が大きく変化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2887850" y="1217718"/>
            <a:ext cx="2311681" cy="555352"/>
          </a:xfrm>
          <a:prstGeom prst="wedgeEllipseCallout">
            <a:avLst>
              <a:gd name="adj1" fmla="val -46506"/>
              <a:gd name="adj2" fmla="val 124854"/>
            </a:avLst>
          </a:prstGeom>
          <a:solidFill>
            <a:schemeClr val="accent2">
              <a:lumMod val="75000"/>
            </a:schemeClr>
          </a:solidFill>
        </p:spPr>
        <p:txBody>
          <a:bodyPr wrap="square" lIns="91412" tIns="45706" rIns="91412" bIns="45706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IT</a:t>
            </a:r>
            <a:r>
              <a:rPr lang="ja-JP" altLang="en-US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リソース</a:t>
            </a:r>
            <a:endParaRPr lang="en-US" altLang="ja-JP" sz="1400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秒単位で課金</a:t>
            </a:r>
          </a:p>
        </p:txBody>
      </p:sp>
      <p:pic>
        <p:nvPicPr>
          <p:cNvPr id="12" name="Picture 16" descr="「シェア　自転車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48" y="3242509"/>
            <a:ext cx="2555776" cy="170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135315" y="2719992"/>
            <a:ext cx="2311681" cy="627360"/>
          </a:xfrm>
          <a:prstGeom prst="wedgeEllipseCallout">
            <a:avLst>
              <a:gd name="adj1" fmla="val 30265"/>
              <a:gd name="adj2" fmla="val 100226"/>
            </a:avLst>
          </a:prstGeom>
          <a:solidFill>
            <a:schemeClr val="accent2">
              <a:lumMod val="75000"/>
            </a:schemeClr>
          </a:solidFill>
        </p:spPr>
        <p:txBody>
          <a:bodyPr wrap="square" lIns="91412" tIns="45706" rIns="91412" bIns="45706" rtlCol="0" anchor="ctr">
            <a:noAutofit/>
          </a:bodyPr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乗り捨て</a:t>
            </a:r>
            <a:r>
              <a:rPr lang="en-US" altLang="ja-JP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OK</a:t>
            </a:r>
          </a:p>
          <a:p>
            <a:pPr algn="ctr"/>
            <a:r>
              <a:rPr lang="ja-JP" altLang="en-US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時間で課金</a:t>
            </a:r>
          </a:p>
        </p:txBody>
      </p:sp>
      <p:pic>
        <p:nvPicPr>
          <p:cNvPr id="14" name="Picture 18" descr="「Airbnb」の画像検索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18" y="3214106"/>
            <a:ext cx="3127493" cy="1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「We work」の画像検索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17" y="1318992"/>
            <a:ext cx="3127493" cy="15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Callout 15"/>
          <p:cNvSpPr/>
          <p:nvPr/>
        </p:nvSpPr>
        <p:spPr>
          <a:xfrm>
            <a:off x="3406676" y="2787774"/>
            <a:ext cx="2311681" cy="627360"/>
          </a:xfrm>
          <a:prstGeom prst="wedgeEllipseCallout">
            <a:avLst>
              <a:gd name="adj1" fmla="val 45244"/>
              <a:gd name="adj2" fmla="val 108850"/>
            </a:avLst>
          </a:prstGeom>
          <a:solidFill>
            <a:schemeClr val="accent2">
              <a:lumMod val="75000"/>
            </a:schemeClr>
          </a:solidFill>
        </p:spPr>
        <p:txBody>
          <a:bodyPr wrap="square" lIns="91412" tIns="45706" rIns="91412" bIns="45706" rtlCol="0" anchor="ctr">
            <a:noAutofit/>
          </a:bodyPr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自宅をシェア</a:t>
            </a:r>
            <a:endParaRPr lang="en-US" altLang="ja-JP" sz="1400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6388100" y="1203600"/>
            <a:ext cx="2727843" cy="555352"/>
          </a:xfrm>
          <a:prstGeom prst="wedgeEllipseCallout">
            <a:avLst>
              <a:gd name="adj1" fmla="val -46506"/>
              <a:gd name="adj2" fmla="val 79063"/>
            </a:avLst>
          </a:prstGeom>
          <a:solidFill>
            <a:schemeClr val="accent2">
              <a:lumMod val="75000"/>
            </a:schemeClr>
          </a:solidFill>
        </p:spPr>
        <p:txBody>
          <a:bodyPr wrap="square" lIns="91412" tIns="45706" rIns="91412" bIns="45706" rtlCol="0" anchor="ctr">
            <a:noAutofit/>
          </a:bodyPr>
          <a:lstStyle/>
          <a:p>
            <a:pPr algn="ctr"/>
            <a:r>
              <a:rPr lang="ja-JP" altLang="en-US" sz="1400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ワーキング</a:t>
            </a:r>
            <a:r>
              <a:rPr lang="en-US" altLang="ja-JP" sz="1400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400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スペース</a:t>
            </a:r>
            <a:endParaRPr lang="en-US" altLang="ja-JP" sz="1400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時価総額</a:t>
            </a:r>
            <a:r>
              <a:rPr lang="en-US" altLang="ja-JP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</a:t>
            </a:r>
            <a:r>
              <a:rPr lang="ja-JP" altLang="en-US" sz="140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兆円</a:t>
            </a:r>
          </a:p>
        </p:txBody>
      </p:sp>
    </p:spTree>
    <p:extLst>
      <p:ext uri="{BB962C8B-B14F-4D97-AF65-F5344CB8AC3E}">
        <p14:creationId xmlns:p14="http://schemas.microsoft.com/office/powerpoint/2010/main" val="109836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議の質を下げる要因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80933" y="1232034"/>
            <a:ext cx="77684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議室と人の調整が大変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音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や映像が貧弱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会議でしか情報が共有されない</a:t>
            </a:r>
          </a:p>
          <a:p>
            <a:endParaRPr kumimoji="1" lang="ja-JP" altLang="en-US" sz="4000" u="sng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0721" y="1174400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Spark </a:t>
            </a:r>
          </a:p>
        </p:txBody>
      </p:sp>
      <p:pic>
        <p:nvPicPr>
          <p:cNvPr id="10" name="Picture 4" descr="https://communities.cisco.com/servlet/JiveServlet/downloadBody/57329-102-1-100221/512x512%20spark%20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5" y="1805962"/>
            <a:ext cx="1527293" cy="15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40" y="295881"/>
            <a:ext cx="3695542" cy="221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40" y="2664859"/>
            <a:ext cx="3686607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2821" y="3715352"/>
            <a:ext cx="4187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常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設されたチーム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スペースでチャット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議、ファイル共有、ホワイトボード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を使ってコラボレーション。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16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途切れな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コミュニケーション</a:t>
            </a:r>
            <a:endParaRPr kumimoji="1" lang="ja-JP" altLang="en-US" sz="2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4" y="1055076"/>
            <a:ext cx="7776843" cy="383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Message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編 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Skype vs Spark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" name="Picture 2" descr="関連画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8" y="3165261"/>
            <a:ext cx="2637270" cy="1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04767" y="1008105"/>
            <a:ext cx="37433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ゲス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トと繋がらない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スマホでファイル共有・閲覧不可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索はユーザのみ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モデレータ</a:t>
            </a: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ー</a:t>
            </a:r>
            <a:r>
              <a:rPr kumimoji="1" lang="ja-JP" altLang="en-US" sz="1600" spc="-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機</a:t>
            </a: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能</a:t>
            </a:r>
            <a:r>
              <a:rPr kumimoji="1" lang="ja-JP" altLang="en-US" sz="1600" spc="-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</a:t>
            </a: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</a:t>
            </a:r>
            <a:endParaRPr kumimoji="1" lang="en-US" altLang="ja-JP" sz="1600" spc="-5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会議参加は、</a:t>
            </a:r>
            <a:r>
              <a:rPr kumimoji="1" lang="en-US" altLang="ja-JP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Skype</a:t>
            </a: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デバイスのみ</a:t>
            </a:r>
            <a:endParaRPr kumimoji="1" lang="en-US" altLang="ja-JP" sz="1600" spc="-5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sz="1600" spc="-50" dirty="0" smtClean="0">
              <a:solidFill>
                <a:schemeClr val="bg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1408" y="1059145"/>
            <a:ext cx="37433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無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料・有料ユーザが繋がる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スマホでファイル共有・閲覧可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スペース、キーワード、ユーザ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登録、削除、アーカイブ、ロック</a:t>
            </a:r>
            <a:endParaRPr kumimoji="1" lang="en-US" altLang="ja-JP" sz="1600" spc="-5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あらゆる</a:t>
            </a:r>
            <a:r>
              <a:rPr kumimoji="1" lang="en-US" altLang="ja-JP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SIP</a:t>
            </a:r>
            <a:r>
              <a:rPr kumimoji="1" lang="ja-JP" altLang="en-US" sz="1600" spc="-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端</a:t>
            </a:r>
            <a:r>
              <a:rPr kumimoji="1" lang="ja-JP" altLang="en-US" sz="1600" spc="-5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末</a:t>
            </a:r>
            <a:endParaRPr kumimoji="1" lang="en-US" altLang="ja-JP" sz="1600" spc="-5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6011" y="2504247"/>
            <a:ext cx="2746145" cy="5128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ちょっとした相談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137658" y="2504247"/>
            <a:ext cx="3024651" cy="5128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ちょっとした相談から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長期のコラボレーション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14" y="3171115"/>
            <a:ext cx="2834944" cy="185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9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4544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議編 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Skype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vs Spark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04767" y="1008105"/>
            <a:ext cx="39421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Skype</a:t>
            </a:r>
            <a:r>
              <a:rPr kumimoji="1" lang="en-US" altLang="ja-JP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同士しか繋がらない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PC</a:t>
            </a: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レベ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ルの映像と音声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アなホワイトボード機能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資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料</a:t>
            </a: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は片側からしか書き込めない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成果物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</a:t>
            </a: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ルで送る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sz="1600" spc="-50" dirty="0" smtClean="0">
              <a:solidFill>
                <a:schemeClr val="bg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1408" y="1059145"/>
            <a:ext cx="3544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kumimoji="1" lang="en-US" altLang="ja-JP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SIP 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端末でも繋がる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多</a:t>
            </a: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数</a:t>
            </a: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もストレスのない会議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ストレス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いホワイトボード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双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方</a:t>
            </a:r>
            <a:r>
              <a:rPr kumimoji="1" lang="ja-JP" altLang="en-US" sz="1600" spc="-5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ら資料に書き込み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</a:t>
            </a:r>
            <a:r>
              <a:rPr kumimoji="1" lang="ja-JP" altLang="en-US" sz="1600" spc="-5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のチームスペースに保存</a:t>
            </a:r>
            <a:endParaRPr kumimoji="1" lang="en-US" altLang="ja-JP" sz="1600" spc="-5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6011" y="2504247"/>
            <a:ext cx="2746145" cy="5128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資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料共有をベースにした会議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137658" y="2504247"/>
            <a:ext cx="3024651" cy="5128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表情、声色重視の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臨場感のある会議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52" name="Picture 4" descr="「skype for business 会議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4" y="3338287"/>
            <a:ext cx="2586679" cy="15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iono\Pictures\製品画像\RoomKit-SparkBoard\New-Leaf\img-SB-hero-phone-767x4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32" y="3258097"/>
            <a:ext cx="2702511" cy="16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7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シンプル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ライセン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体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系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18565" y="1174750"/>
            <a:ext cx="412805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 無料</a:t>
            </a:r>
            <a:endParaRPr kumimoji="1"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スペース作成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チャッ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ファイ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共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会議開催（３人まで）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参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加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AD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連携（１人以上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M1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必要）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1803" y="1157640"/>
            <a:ext cx="315663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M1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無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料版の全ての機能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コントロール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ハブ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スペース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モデレータ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9752" y="3142952"/>
            <a:ext cx="387157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M3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M1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の全ての機能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会議（２５人まで）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</a:t>
            </a:r>
          </a:p>
          <a:p>
            <a:endParaRPr kumimoji="1" lang="ja-JP" altLang="en-US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07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538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 Pack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セ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キュリテ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ィの強化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08353" y="1009649"/>
            <a:ext cx="315663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M1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無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料版の全ての機能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コントロール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ハブ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スペース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モデレータ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353" y="3028652"/>
            <a:ext cx="387157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M3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M1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の全ての機能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会議（２５人まで）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WebEx</a:t>
            </a:r>
          </a:p>
          <a:p>
            <a:endParaRPr kumimoji="1" lang="ja-JP" altLang="en-US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Right Arrow 11"/>
          <p:cNvSpPr/>
          <p:nvPr/>
        </p:nvSpPr>
        <p:spPr>
          <a:xfrm rot="10800000">
            <a:off x="3868776" y="1611314"/>
            <a:ext cx="1115974" cy="22987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140703" y="1293914"/>
            <a:ext cx="409599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 Pack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PIN Lock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強制再ログイン、ワイプ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E-Discovery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（無制限）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イベン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API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（無制限）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利用状況のレポート（予定）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19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12819" y="149285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提</a:t>
            </a:r>
            <a:r>
              <a:rPr kumimoji="1"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案ポイント</a:t>
            </a:r>
            <a:endParaRPr kumimoji="1" lang="en-US" altLang="ja-JP" sz="4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3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0408" y="1534622"/>
            <a:ext cx="63898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</a:t>
            </a:r>
            <a:r>
              <a:rPr kumimoji="1" lang="ja-JP" altLang="en-US" sz="6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6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</a:t>
            </a:r>
          </a:p>
          <a:p>
            <a:r>
              <a:rPr kumimoji="1" lang="en-US" altLang="ja-JP" sz="6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Board </a:t>
            </a:r>
            <a:r>
              <a:rPr kumimoji="1" lang="ja-JP" altLang="en-US" sz="6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AutoShape 2" descr="「Skype for business」の画像検索結果"/>
          <p:cNvSpPr>
            <a:spLocks noChangeAspect="1" noChangeArrowheads="1"/>
          </p:cNvSpPr>
          <p:nvPr/>
        </p:nvSpPr>
        <p:spPr bwMode="auto">
          <a:xfrm>
            <a:off x="155575" y="-2643188"/>
            <a:ext cx="55721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6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6837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&amp; Spark Board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がハマるお客様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6766" y="1232034"/>
            <a:ext cx="77684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ホやモバイル配布済み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インターネッ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ト＆クラウド</a:t>
            </a:r>
            <a:r>
              <a:rPr kumimoji="1"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OK</a:t>
            </a: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現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場の方も検討に参加できる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化に対応するには強いチ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ー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ムが必要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8" name="Picture 4" descr="「ソフトバンク　ホークス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1" y="967335"/>
            <a:ext cx="4079098" cy="28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2016年 チャンピオンズリーグ 優勝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40" y="1612851"/>
            <a:ext cx="4520388" cy="25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iono\Pictures\製品画像\RoomKit-SparkBoard\cisco-collabotation_cafe_s_WebEx_Meeting_Cen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86" y="2417947"/>
            <a:ext cx="3896127" cy="25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message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アピール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ポイント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766" y="123203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社内外含めた効率的な情報共有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17" y="2068493"/>
            <a:ext cx="2805269" cy="285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99" y="2068494"/>
            <a:ext cx="3872013" cy="2850791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6684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message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アピール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ポイント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766" y="1232034"/>
            <a:ext cx="78790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さくっ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と過去のやりとりを検索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メンショ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ンで自分あてを一発表示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50" y="2716162"/>
            <a:ext cx="1539136" cy="225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40" y="2716162"/>
            <a:ext cx="3258106" cy="220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3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6684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message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アピール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ポイント</a:t>
            </a:r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766" y="1232034"/>
            <a:ext cx="839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スマ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もタブレットでもファイル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のプレビューができる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26" name="Picture 2" descr="C:\Users\hiono\Downloads\IMG_4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89" y="2633730"/>
            <a:ext cx="1858576" cy="232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iono\Downloads\IMG_4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14" y="2633730"/>
            <a:ext cx="1697146" cy="232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6768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Board 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インタラクティブな会議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0" y="926926"/>
            <a:ext cx="8065372" cy="394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7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まず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は社内で体験を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520" y="1149089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Spark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クライアント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</a:p>
        </p:txBody>
      </p:sp>
      <p:pic>
        <p:nvPicPr>
          <p:cNvPr id="6" name="Picture 4" descr="https://communities.cisco.com/servlet/JiveServlet/downloadBody/57329-102-1-100221/512x512%20spark%20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3" y="2160129"/>
            <a:ext cx="1527293" cy="15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9236" y="2262057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無料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5827" y="1084695"/>
            <a:ext cx="290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Spark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Board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30" y="1860995"/>
            <a:ext cx="2264964" cy="30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4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48" y="327259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石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川・張本選手も絶賛利用中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1" y="1018235"/>
            <a:ext cx="4265859" cy="288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72" y="2332202"/>
            <a:ext cx="3918129" cy="266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79" y="327258"/>
            <a:ext cx="1344487" cy="172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5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今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求められ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る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強い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ー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ムとは！？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Picture 2" descr="https://images-na.ssl-images-amazon.com/images/I/51WBA3zZ33L._SX338_BO1,204,203,200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207" y="2537964"/>
            <a:ext cx="1608118" cy="23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997153" y="1197215"/>
            <a:ext cx="3463279" cy="1197621"/>
          </a:xfrm>
          <a:prstGeom prst="roundRect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175"/>
            <a:r>
              <a:rPr kumimoji="0" lang="ja-JP" altLang="en-US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“スペシャリストが高い予測力を持つ監督の指示通りに動</a:t>
            </a:r>
            <a:r>
              <a:rPr kumimoji="0" lang="ja-JP" altLang="en-US" sz="1600" b="1" kern="0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</a:t>
            </a:r>
            <a:r>
              <a:rPr kumimoji="0" lang="ja-JP" altLang="en-US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チーム</a:t>
            </a:r>
            <a:r>
              <a:rPr kumimoji="0" lang="ja-JP" altLang="en-US" sz="1600" b="1" kern="0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”</a:t>
            </a:r>
            <a:endParaRPr kumimoji="0" lang="ja-JP" altLang="en-US" sz="1600" b="1" kern="0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1081" y="1279247"/>
            <a:ext cx="956072" cy="107721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914175"/>
            <a:r>
              <a:rPr lang="ja-JP" altLang="en-US" sz="6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＞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860" y="2760663"/>
            <a:ext cx="4248472" cy="40008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共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通の目</a:t>
            </a:r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的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802" y="3732667"/>
            <a:ext cx="3888432" cy="40008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強い</a:t>
            </a:r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信頼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799" y="4622011"/>
            <a:ext cx="3536055" cy="40008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個々で判断しアクション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799" y="4179603"/>
            <a:ext cx="3381376" cy="40008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リア</a:t>
            </a:r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ル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</a:t>
            </a:r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ムな情報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5538" y="2569877"/>
            <a:ext cx="3185963" cy="2478574"/>
          </a:xfrm>
          <a:prstGeom prst="roundRect">
            <a:avLst/>
          </a:prstGeom>
          <a:noFill/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175"/>
            <a:endParaRPr kumimoji="0" lang="ja-JP" altLang="en-US" sz="1600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9214" y="1228793"/>
            <a:ext cx="3544591" cy="119762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“各メンバーが自律的に考え</a:t>
            </a: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有機的に作用しあ</a:t>
            </a:r>
            <a:r>
              <a:rPr lang="ja-JP" altLang="en-US" sz="16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う</a:t>
            </a:r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チーム</a:t>
            </a:r>
            <a:r>
              <a:rPr lang="ja-JP" altLang="en-US" sz="16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”</a:t>
            </a:r>
            <a:endParaRPr lang="ja-JP" altLang="en-US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6816" y="3338670"/>
            <a:ext cx="3877944" cy="64631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頻度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いコミュニケーション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やコ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ラボレーショ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ンが必要不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可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欠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4197" y="9099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民兵集団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144" y="85946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エリー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特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殊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部隊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860" y="3231858"/>
            <a:ext cx="4248472" cy="40008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多</a:t>
            </a:r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種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多様</a:t>
            </a:r>
            <a:r>
              <a:rPr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メンバー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4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円滑なチームワークに必要な会議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7" name="Oval 86"/>
          <p:cNvSpPr/>
          <p:nvPr/>
        </p:nvSpPr>
        <p:spPr>
          <a:xfrm>
            <a:off x="1809887" y="3464643"/>
            <a:ext cx="826075" cy="675145"/>
          </a:xfrm>
          <a:prstGeom prst="ellipse">
            <a:avLst/>
          </a:prstGeom>
          <a:solidFill>
            <a:srgbClr val="32B2DF"/>
          </a:solidFill>
          <a:ln w="12700" cap="flat" cmpd="sng" algn="ctr">
            <a:solidFill>
              <a:srgbClr val="32B2DF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0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797873" y="1412737"/>
            <a:ext cx="826075" cy="675145"/>
          </a:xfrm>
          <a:prstGeom prst="ellipse">
            <a:avLst/>
          </a:prstGeom>
          <a:solidFill>
            <a:srgbClr val="32B2DF"/>
          </a:solidFill>
          <a:ln w="12700" cap="flat" cmpd="sng" algn="ctr">
            <a:solidFill>
              <a:srgbClr val="32B2DF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0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31333" y="1766769"/>
            <a:ext cx="915236" cy="589568"/>
            <a:chOff x="321021" y="1766769"/>
            <a:chExt cx="915236" cy="589568"/>
          </a:xfrm>
        </p:grpSpPr>
        <p:sp>
          <p:nvSpPr>
            <p:cNvPr id="90" name="Rectangle 89"/>
            <p:cNvSpPr/>
            <p:nvPr/>
          </p:nvSpPr>
          <p:spPr>
            <a:xfrm>
              <a:off x="321021" y="2066761"/>
              <a:ext cx="915236" cy="2895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顧客</a:t>
              </a:r>
              <a:endParaRPr kumimoji="1" lang="en-US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512447" y="1766769"/>
              <a:ext cx="560666" cy="328612"/>
              <a:chOff x="4381103" y="3595688"/>
              <a:chExt cx="560666" cy="328612"/>
            </a:xfrm>
            <a:solidFill>
              <a:srgbClr val="676767">
                <a:lumMod val="60000"/>
                <a:lumOff val="40000"/>
              </a:srgbClr>
            </a:solidFill>
          </p:grpSpPr>
          <p:sp>
            <p:nvSpPr>
              <p:cNvPr id="92" name="Freeform 13"/>
              <p:cNvSpPr>
                <a:spLocks noEditPoints="1"/>
              </p:cNvSpPr>
              <p:nvPr/>
            </p:nvSpPr>
            <p:spPr bwMode="auto">
              <a:xfrm>
                <a:off x="4598590" y="3595688"/>
                <a:ext cx="119063" cy="328612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17"/>
              <p:cNvSpPr>
                <a:spLocks noEditPoints="1"/>
              </p:cNvSpPr>
              <p:nvPr/>
            </p:nvSpPr>
            <p:spPr bwMode="auto">
              <a:xfrm>
                <a:off x="4381103" y="3595688"/>
                <a:ext cx="119062" cy="328612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13"/>
              <p:cNvSpPr>
                <a:spLocks noEditPoints="1"/>
              </p:cNvSpPr>
              <p:nvPr/>
            </p:nvSpPr>
            <p:spPr bwMode="auto">
              <a:xfrm>
                <a:off x="4822706" y="3595688"/>
                <a:ext cx="119063" cy="328612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2978523" y="1766269"/>
            <a:ext cx="900824" cy="592995"/>
            <a:chOff x="2768211" y="1766269"/>
            <a:chExt cx="900824" cy="592995"/>
          </a:xfrm>
        </p:grpSpPr>
        <p:grpSp>
          <p:nvGrpSpPr>
            <p:cNvPr id="96" name="Group 95"/>
            <p:cNvGrpSpPr/>
            <p:nvPr/>
          </p:nvGrpSpPr>
          <p:grpSpPr>
            <a:xfrm>
              <a:off x="3082242" y="1766269"/>
              <a:ext cx="334962" cy="330200"/>
              <a:chOff x="4071938" y="1866900"/>
              <a:chExt cx="334962" cy="330200"/>
            </a:xfrm>
            <a:solidFill>
              <a:srgbClr val="676767">
                <a:lumMod val="60000"/>
                <a:lumOff val="40000"/>
              </a:srgbClr>
            </a:solidFill>
          </p:grpSpPr>
          <p:sp>
            <p:nvSpPr>
              <p:cNvPr id="98" name="Freeform 33"/>
              <p:cNvSpPr>
                <a:spLocks noEditPoints="1"/>
              </p:cNvSpPr>
              <p:nvPr/>
            </p:nvSpPr>
            <p:spPr bwMode="auto">
              <a:xfrm>
                <a:off x="4071938" y="1866900"/>
                <a:ext cx="119062" cy="330200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37"/>
              <p:cNvSpPr>
                <a:spLocks noEditPoints="1"/>
              </p:cNvSpPr>
              <p:nvPr/>
            </p:nvSpPr>
            <p:spPr bwMode="auto">
              <a:xfrm>
                <a:off x="4287838" y="1866900"/>
                <a:ext cx="119062" cy="330200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2768211" y="2069688"/>
              <a:ext cx="900824" cy="2895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ディストリビューター</a:t>
              </a:r>
              <a:endParaRPr kumimoji="1" lang="en-US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004218" y="2386745"/>
            <a:ext cx="1714460" cy="760243"/>
            <a:chOff x="4793906" y="2386745"/>
            <a:chExt cx="1714460" cy="760243"/>
          </a:xfrm>
        </p:grpSpPr>
        <p:sp>
          <p:nvSpPr>
            <p:cNvPr id="101" name="Rounded Rectangle 100"/>
            <p:cNvSpPr/>
            <p:nvPr/>
          </p:nvSpPr>
          <p:spPr>
            <a:xfrm>
              <a:off x="4793906" y="2386745"/>
              <a:ext cx="1714460" cy="760243"/>
            </a:xfrm>
            <a:prstGeom prst="roundRect">
              <a:avLst/>
            </a:prstGeom>
            <a:solidFill>
              <a:srgbClr val="32B2DF"/>
            </a:solidFill>
            <a:ln w="12700" cap="flat" cmpd="sng" algn="ctr">
              <a:solidFill>
                <a:srgbClr val="32B2D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823559" y="2410715"/>
              <a:ext cx="1684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latin typeface="CiscoSansTT Light" charset="0"/>
                  <a:ea typeface="CiscoSansTT Light" charset="0"/>
                  <a:cs typeface="CiscoSansTT Light" charset="0"/>
                </a:defRPr>
              </a:lvl1pPr>
            </a:lstStyle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</a:rPr>
                <a:t>知識共有・情報の交換</a:t>
              </a:r>
              <a:endParaRPr kumimoji="1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charset="0"/>
                <a:ea typeface="+mj-ea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033871" y="841749"/>
            <a:ext cx="1714460" cy="760243"/>
            <a:chOff x="4823559" y="841749"/>
            <a:chExt cx="1714460" cy="760243"/>
          </a:xfrm>
        </p:grpSpPr>
        <p:sp>
          <p:nvSpPr>
            <p:cNvPr id="104" name="Rounded Rectangle 103"/>
            <p:cNvSpPr/>
            <p:nvPr/>
          </p:nvSpPr>
          <p:spPr>
            <a:xfrm>
              <a:off x="4823559" y="841749"/>
              <a:ext cx="1714460" cy="760243"/>
            </a:xfrm>
            <a:prstGeom prst="roundRect">
              <a:avLst/>
            </a:prstGeom>
            <a:solidFill>
              <a:srgbClr val="32B2DF"/>
            </a:solidFill>
            <a:ln w="12700" cap="flat" cmpd="sng" algn="ctr">
              <a:solidFill>
                <a:srgbClr val="32B2D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893279" y="986211"/>
              <a:ext cx="1575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CiscoSansTT Light" charset="0"/>
                </a:rPr>
                <a:t>意思決定を</a:t>
              </a:r>
              <a:endPara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CiscoSansTT Light" charset="0"/>
              </a:endParaRPr>
            </a:p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CiscoSansTT Light" charset="0"/>
                </a:rPr>
                <a:t>迅速化</a:t>
              </a:r>
              <a:endPara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iscoSansTT Light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013505" y="3957594"/>
            <a:ext cx="1714460" cy="760243"/>
            <a:chOff x="4803193" y="3957594"/>
            <a:chExt cx="1714460" cy="760243"/>
          </a:xfrm>
        </p:grpSpPr>
        <p:sp>
          <p:nvSpPr>
            <p:cNvPr id="107" name="Rounded Rectangle 106"/>
            <p:cNvSpPr/>
            <p:nvPr/>
          </p:nvSpPr>
          <p:spPr>
            <a:xfrm>
              <a:off x="4803193" y="3957594"/>
              <a:ext cx="1714460" cy="760243"/>
            </a:xfrm>
            <a:prstGeom prst="roundRect">
              <a:avLst/>
            </a:prstGeom>
            <a:solidFill>
              <a:srgbClr val="32B2DF"/>
            </a:solidFill>
            <a:ln w="12700" cap="flat" cmpd="sng" algn="ctr">
              <a:solidFill>
                <a:srgbClr val="32B2D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04478" y="4087751"/>
              <a:ext cx="1575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latin typeface="CiscoSansTT Light" charset="0"/>
                  <a:ea typeface="CiscoSansTT Light" charset="0"/>
                  <a:cs typeface="CiscoSansTT Light" charset="0"/>
                </a:defRPr>
              </a:lvl1pPr>
            </a:lstStyle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</a:rPr>
                <a:t>関係の構築・継続</a:t>
              </a:r>
              <a:endParaRPr kumimoji="1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charset="0"/>
                <a:ea typeface="+mj-ea"/>
              </a:endParaRPr>
            </a:p>
          </p:txBody>
        </p:sp>
      </p:grpSp>
      <p:sp>
        <p:nvSpPr>
          <p:cNvPr id="109" name="Oval 108"/>
          <p:cNvSpPr/>
          <p:nvPr/>
        </p:nvSpPr>
        <p:spPr>
          <a:xfrm>
            <a:off x="1255840" y="1855986"/>
            <a:ext cx="1926554" cy="1859519"/>
          </a:xfrm>
          <a:prstGeom prst="ellipse">
            <a:avLst/>
          </a:prstGeom>
          <a:noFill/>
          <a:ln w="12700" cap="flat" cmpd="sng" algn="ctr">
            <a:solidFill>
              <a:srgbClr val="32B2DF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0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674965" y="2255388"/>
            <a:ext cx="1082473" cy="1060714"/>
          </a:xfrm>
          <a:prstGeom prst="ellipse">
            <a:avLst/>
          </a:prstGeom>
          <a:solidFill>
            <a:srgbClr val="32B2DF"/>
          </a:solidFill>
          <a:ln w="12700" cap="flat" cmpd="sng" algn="ctr">
            <a:solidFill>
              <a:srgbClr val="32B2DF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0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702226" y="2645511"/>
            <a:ext cx="1027950" cy="289576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 defTabSz="914085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100" dirty="0" smtClean="0">
                <a:latin typeface="ＭＳ Ｐゴシック"/>
                <a:ea typeface="ＭＳ Ｐゴシック"/>
                <a:cs typeface="CiscoSansTT Light" charset="0"/>
              </a:rPr>
              <a:t>会議</a:t>
            </a:r>
            <a:endParaRPr kumimoji="1" lang="en-US" sz="1400" dirty="0">
              <a:latin typeface="+mn-lt"/>
              <a:ea typeface="+mn-ea"/>
              <a:cs typeface="CiscoSansTT Light" charset="0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2851258" y="3461535"/>
            <a:ext cx="1249419" cy="601748"/>
            <a:chOff x="2659737" y="3278415"/>
            <a:chExt cx="1249419" cy="601748"/>
          </a:xfrm>
        </p:grpSpPr>
        <p:sp>
          <p:nvSpPr>
            <p:cNvPr id="113" name="Rectangle 112"/>
            <p:cNvSpPr/>
            <p:nvPr/>
          </p:nvSpPr>
          <p:spPr>
            <a:xfrm>
              <a:off x="2659737" y="3590587"/>
              <a:ext cx="1249419" cy="2895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サプライチェーン</a:t>
              </a:r>
              <a:endParaRPr kumimoji="1" lang="en-US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2957505" y="3278415"/>
              <a:ext cx="560666" cy="328612"/>
              <a:chOff x="4381103" y="3595688"/>
              <a:chExt cx="560666" cy="328612"/>
            </a:xfrm>
            <a:solidFill>
              <a:srgbClr val="676767">
                <a:lumMod val="60000"/>
                <a:lumOff val="40000"/>
              </a:srgbClr>
            </a:solidFill>
          </p:grpSpPr>
          <p:sp>
            <p:nvSpPr>
              <p:cNvPr id="115" name="Freeform 13"/>
              <p:cNvSpPr>
                <a:spLocks noEditPoints="1"/>
              </p:cNvSpPr>
              <p:nvPr/>
            </p:nvSpPr>
            <p:spPr bwMode="auto">
              <a:xfrm>
                <a:off x="4598590" y="3595688"/>
                <a:ext cx="119063" cy="328612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17"/>
              <p:cNvSpPr>
                <a:spLocks noEditPoints="1"/>
              </p:cNvSpPr>
              <p:nvPr/>
            </p:nvSpPr>
            <p:spPr bwMode="auto">
              <a:xfrm>
                <a:off x="4381103" y="3595688"/>
                <a:ext cx="119062" cy="328612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13"/>
              <p:cNvSpPr>
                <a:spLocks noEditPoints="1"/>
              </p:cNvSpPr>
              <p:nvPr/>
            </p:nvSpPr>
            <p:spPr bwMode="auto">
              <a:xfrm>
                <a:off x="4822706" y="3595688"/>
                <a:ext cx="119063" cy="328612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631190" y="3461535"/>
            <a:ext cx="857111" cy="615154"/>
            <a:chOff x="440962" y="3250053"/>
            <a:chExt cx="857111" cy="615154"/>
          </a:xfrm>
        </p:grpSpPr>
        <p:grpSp>
          <p:nvGrpSpPr>
            <p:cNvPr id="119" name="Group 118"/>
            <p:cNvGrpSpPr/>
            <p:nvPr/>
          </p:nvGrpSpPr>
          <p:grpSpPr>
            <a:xfrm>
              <a:off x="634586" y="3250053"/>
              <a:ext cx="334962" cy="330200"/>
              <a:chOff x="4071938" y="1866900"/>
              <a:chExt cx="334962" cy="330200"/>
            </a:xfrm>
            <a:solidFill>
              <a:srgbClr val="676767">
                <a:lumMod val="60000"/>
                <a:lumOff val="40000"/>
              </a:srgbClr>
            </a:solidFill>
          </p:grpSpPr>
          <p:sp>
            <p:nvSpPr>
              <p:cNvPr id="121" name="Freeform 33"/>
              <p:cNvSpPr>
                <a:spLocks noEditPoints="1"/>
              </p:cNvSpPr>
              <p:nvPr/>
            </p:nvSpPr>
            <p:spPr bwMode="auto">
              <a:xfrm>
                <a:off x="4071938" y="1866900"/>
                <a:ext cx="119062" cy="330200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37"/>
              <p:cNvSpPr>
                <a:spLocks noEditPoints="1"/>
              </p:cNvSpPr>
              <p:nvPr/>
            </p:nvSpPr>
            <p:spPr bwMode="auto">
              <a:xfrm>
                <a:off x="4287838" y="1866900"/>
                <a:ext cx="119062" cy="330200"/>
              </a:xfrm>
              <a:custGeom>
                <a:avLst/>
                <a:gdLst>
                  <a:gd name="T0" fmla="*/ 251 w 399"/>
                  <a:gd name="T1" fmla="*/ 1106 h 1106"/>
                  <a:gd name="T2" fmla="*/ 141 w 399"/>
                  <a:gd name="T3" fmla="*/ 1106 h 1106"/>
                  <a:gd name="T4" fmla="*/ 80 w 399"/>
                  <a:gd name="T5" fmla="*/ 1045 h 1106"/>
                  <a:gd name="T6" fmla="*/ 80 w 399"/>
                  <a:gd name="T7" fmla="*/ 730 h 1106"/>
                  <a:gd name="T8" fmla="*/ 61 w 399"/>
                  <a:gd name="T9" fmla="*/ 730 h 1106"/>
                  <a:gd name="T10" fmla="*/ 0 w 399"/>
                  <a:gd name="T11" fmla="*/ 668 h 1106"/>
                  <a:gd name="T12" fmla="*/ 0 w 399"/>
                  <a:gd name="T13" fmla="*/ 337 h 1106"/>
                  <a:gd name="T14" fmla="*/ 61 w 399"/>
                  <a:gd name="T15" fmla="*/ 275 h 1106"/>
                  <a:gd name="T16" fmla="*/ 337 w 399"/>
                  <a:gd name="T17" fmla="*/ 275 h 1106"/>
                  <a:gd name="T18" fmla="*/ 399 w 399"/>
                  <a:gd name="T19" fmla="*/ 337 h 1106"/>
                  <a:gd name="T20" fmla="*/ 399 w 399"/>
                  <a:gd name="T21" fmla="*/ 668 h 1106"/>
                  <a:gd name="T22" fmla="*/ 337 w 399"/>
                  <a:gd name="T23" fmla="*/ 730 h 1106"/>
                  <a:gd name="T24" fmla="*/ 312 w 399"/>
                  <a:gd name="T25" fmla="*/ 730 h 1106"/>
                  <a:gd name="T26" fmla="*/ 312 w 399"/>
                  <a:gd name="T27" fmla="*/ 1045 h 1106"/>
                  <a:gd name="T28" fmla="*/ 251 w 399"/>
                  <a:gd name="T29" fmla="*/ 1106 h 1106"/>
                  <a:gd name="T30" fmla="*/ 326 w 399"/>
                  <a:gd name="T31" fmla="*/ 127 h 1106"/>
                  <a:gd name="T32" fmla="*/ 199 w 399"/>
                  <a:gd name="T33" fmla="*/ 0 h 1106"/>
                  <a:gd name="T34" fmla="*/ 73 w 399"/>
                  <a:gd name="T35" fmla="*/ 127 h 1106"/>
                  <a:gd name="T36" fmla="*/ 199 w 399"/>
                  <a:gd name="T37" fmla="*/ 253 h 1106"/>
                  <a:gd name="T38" fmla="*/ 326 w 399"/>
                  <a:gd name="T39" fmla="*/ 127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9" h="1106">
                    <a:moveTo>
                      <a:pt x="251" y="1106"/>
                    </a:moveTo>
                    <a:cubicBezTo>
                      <a:pt x="141" y="1106"/>
                      <a:pt x="141" y="1106"/>
                      <a:pt x="141" y="1106"/>
                    </a:cubicBezTo>
                    <a:cubicBezTo>
                      <a:pt x="107" y="1106"/>
                      <a:pt x="80" y="1079"/>
                      <a:pt x="80" y="1045"/>
                    </a:cubicBezTo>
                    <a:cubicBezTo>
                      <a:pt x="80" y="730"/>
                      <a:pt x="80" y="730"/>
                      <a:pt x="80" y="730"/>
                    </a:cubicBezTo>
                    <a:cubicBezTo>
                      <a:pt x="61" y="730"/>
                      <a:pt x="61" y="730"/>
                      <a:pt x="61" y="730"/>
                    </a:cubicBezTo>
                    <a:cubicBezTo>
                      <a:pt x="28" y="730"/>
                      <a:pt x="0" y="702"/>
                      <a:pt x="0" y="668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03"/>
                      <a:pt x="28" y="275"/>
                      <a:pt x="61" y="275"/>
                    </a:cubicBezTo>
                    <a:cubicBezTo>
                      <a:pt x="337" y="275"/>
                      <a:pt x="337" y="275"/>
                      <a:pt x="337" y="275"/>
                    </a:cubicBezTo>
                    <a:cubicBezTo>
                      <a:pt x="371" y="275"/>
                      <a:pt x="399" y="303"/>
                      <a:pt x="399" y="337"/>
                    </a:cubicBezTo>
                    <a:cubicBezTo>
                      <a:pt x="399" y="668"/>
                      <a:pt x="399" y="668"/>
                      <a:pt x="399" y="668"/>
                    </a:cubicBezTo>
                    <a:cubicBezTo>
                      <a:pt x="399" y="702"/>
                      <a:pt x="371" y="730"/>
                      <a:pt x="337" y="730"/>
                    </a:cubicBezTo>
                    <a:cubicBezTo>
                      <a:pt x="312" y="730"/>
                      <a:pt x="312" y="730"/>
                      <a:pt x="312" y="730"/>
                    </a:cubicBezTo>
                    <a:cubicBezTo>
                      <a:pt x="312" y="1045"/>
                      <a:pt x="312" y="1045"/>
                      <a:pt x="312" y="1045"/>
                    </a:cubicBezTo>
                    <a:cubicBezTo>
                      <a:pt x="312" y="1079"/>
                      <a:pt x="285" y="1106"/>
                      <a:pt x="251" y="1106"/>
                    </a:cubicBezTo>
                    <a:close/>
                    <a:moveTo>
                      <a:pt x="326" y="127"/>
                    </a:moveTo>
                    <a:cubicBezTo>
                      <a:pt x="326" y="57"/>
                      <a:pt x="269" y="0"/>
                      <a:pt x="199" y="0"/>
                    </a:cubicBezTo>
                    <a:cubicBezTo>
                      <a:pt x="130" y="0"/>
                      <a:pt x="73" y="57"/>
                      <a:pt x="73" y="127"/>
                    </a:cubicBezTo>
                    <a:cubicBezTo>
                      <a:pt x="73" y="197"/>
                      <a:pt x="130" y="253"/>
                      <a:pt x="199" y="253"/>
                    </a:cubicBezTo>
                    <a:cubicBezTo>
                      <a:pt x="269" y="253"/>
                      <a:pt x="326" y="197"/>
                      <a:pt x="32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0" name="Rectangle 119"/>
            <p:cNvSpPr/>
            <p:nvPr/>
          </p:nvSpPr>
          <p:spPr>
            <a:xfrm>
              <a:off x="440962" y="3575631"/>
              <a:ext cx="857111" cy="2895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defTabSz="9140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パートナー</a:t>
              </a:r>
              <a:endParaRPr kumimoji="1" lang="en-US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1729488" y="3676058"/>
            <a:ext cx="1027950" cy="289576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 defTabSz="914085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100" dirty="0" smtClean="0">
                <a:latin typeface="ＭＳ Ｐゴシック"/>
                <a:ea typeface="ＭＳ Ｐゴシック"/>
                <a:cs typeface="CiscoSansTT Light" charset="0"/>
              </a:rPr>
              <a:t>人</a:t>
            </a:r>
            <a:endParaRPr kumimoji="1" lang="en-US" sz="1100" dirty="0">
              <a:latin typeface="+mn-lt"/>
              <a:ea typeface="+mn-ea"/>
              <a:cs typeface="CiscoSansTT Light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669305" y="1588841"/>
            <a:ext cx="1027950" cy="289576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 defTabSz="914085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100" dirty="0" smtClean="0">
                <a:latin typeface="ＭＳ Ｐゴシック"/>
                <a:ea typeface="ＭＳ Ｐゴシック"/>
                <a:cs typeface="CiscoSansTT Light" charset="0"/>
              </a:rPr>
              <a:t>プロセス・</a:t>
            </a:r>
            <a:endParaRPr kumimoji="1" lang="en-US" altLang="ja-JP" sz="1100" dirty="0" smtClean="0">
              <a:latin typeface="ＭＳ Ｐゴシック"/>
              <a:ea typeface="ＭＳ Ｐゴシック"/>
              <a:cs typeface="CiscoSansTT Light" charset="0"/>
            </a:endParaRPr>
          </a:p>
          <a:p>
            <a:pPr algn="ctr" defTabSz="914085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100" dirty="0" smtClean="0">
                <a:latin typeface="ＭＳ Ｐゴシック"/>
                <a:ea typeface="ＭＳ Ｐゴシック"/>
                <a:cs typeface="CiscoSansTT Light" charset="0"/>
              </a:rPr>
              <a:t>役割</a:t>
            </a:r>
            <a:endParaRPr kumimoji="1" lang="en-US" sz="1100" dirty="0">
              <a:latin typeface="+mn-lt"/>
              <a:ea typeface="+mn-ea"/>
              <a:cs typeface="CiscoSansTT Light" charset="0"/>
            </a:endParaRPr>
          </a:p>
        </p:txBody>
      </p:sp>
      <p:sp>
        <p:nvSpPr>
          <p:cNvPr id="125" name="Trapezoid 27"/>
          <p:cNvSpPr/>
          <p:nvPr/>
        </p:nvSpPr>
        <p:spPr>
          <a:xfrm rot="16200000">
            <a:off x="2242320" y="1926284"/>
            <a:ext cx="3731626" cy="1851477"/>
          </a:xfrm>
          <a:custGeom>
            <a:avLst/>
            <a:gdLst>
              <a:gd name="connsiteX0" fmla="*/ 0 w 4689188"/>
              <a:gd name="connsiteY0" fmla="*/ 4009082 h 4009082"/>
              <a:gd name="connsiteX1" fmla="*/ 1949336 w 4689188"/>
              <a:gd name="connsiteY1" fmla="*/ 0 h 4009082"/>
              <a:gd name="connsiteX2" fmla="*/ 2739852 w 4689188"/>
              <a:gd name="connsiteY2" fmla="*/ 0 h 4009082"/>
              <a:gd name="connsiteX3" fmla="*/ 4689188 w 4689188"/>
              <a:gd name="connsiteY3" fmla="*/ 4009082 h 4009082"/>
              <a:gd name="connsiteX4" fmla="*/ 0 w 4689188"/>
              <a:gd name="connsiteY4" fmla="*/ 4009082 h 4009082"/>
              <a:gd name="connsiteX0" fmla="*/ 0 w 4689188"/>
              <a:gd name="connsiteY0" fmla="*/ 4009082 h 4009082"/>
              <a:gd name="connsiteX1" fmla="*/ 1949336 w 4689188"/>
              <a:gd name="connsiteY1" fmla="*/ 0 h 4009082"/>
              <a:gd name="connsiteX2" fmla="*/ 2739852 w 4689188"/>
              <a:gd name="connsiteY2" fmla="*/ 0 h 4009082"/>
              <a:gd name="connsiteX3" fmla="*/ 4689188 w 4689188"/>
              <a:gd name="connsiteY3" fmla="*/ 4009082 h 4009082"/>
              <a:gd name="connsiteX4" fmla="*/ 0 w 4689188"/>
              <a:gd name="connsiteY4" fmla="*/ 4009082 h 4009082"/>
              <a:gd name="connsiteX0" fmla="*/ 0 w 4689188"/>
              <a:gd name="connsiteY0" fmla="*/ 4009082 h 4009082"/>
              <a:gd name="connsiteX1" fmla="*/ 1949336 w 4689188"/>
              <a:gd name="connsiteY1" fmla="*/ 0 h 4009082"/>
              <a:gd name="connsiteX2" fmla="*/ 2739852 w 4689188"/>
              <a:gd name="connsiteY2" fmla="*/ 0 h 4009082"/>
              <a:gd name="connsiteX3" fmla="*/ 4689188 w 4689188"/>
              <a:gd name="connsiteY3" fmla="*/ 4009082 h 4009082"/>
              <a:gd name="connsiteX4" fmla="*/ 0 w 4689188"/>
              <a:gd name="connsiteY4" fmla="*/ 4009082 h 4009082"/>
              <a:gd name="connsiteX0" fmla="*/ 0 w 4689188"/>
              <a:gd name="connsiteY0" fmla="*/ 4009082 h 4009082"/>
              <a:gd name="connsiteX1" fmla="*/ 1949336 w 4689188"/>
              <a:gd name="connsiteY1" fmla="*/ 0 h 4009082"/>
              <a:gd name="connsiteX2" fmla="*/ 2739852 w 4689188"/>
              <a:gd name="connsiteY2" fmla="*/ 0 h 4009082"/>
              <a:gd name="connsiteX3" fmla="*/ 4689188 w 4689188"/>
              <a:gd name="connsiteY3" fmla="*/ 4009082 h 4009082"/>
              <a:gd name="connsiteX4" fmla="*/ 0 w 4689188"/>
              <a:gd name="connsiteY4" fmla="*/ 4009082 h 4009082"/>
              <a:gd name="connsiteX0" fmla="*/ 0 w 4689188"/>
              <a:gd name="connsiteY0" fmla="*/ 4009082 h 4009082"/>
              <a:gd name="connsiteX1" fmla="*/ 1949336 w 4689188"/>
              <a:gd name="connsiteY1" fmla="*/ 0 h 4009082"/>
              <a:gd name="connsiteX2" fmla="*/ 2739852 w 4689188"/>
              <a:gd name="connsiteY2" fmla="*/ 0 h 4009082"/>
              <a:gd name="connsiteX3" fmla="*/ 4689188 w 4689188"/>
              <a:gd name="connsiteY3" fmla="*/ 4009082 h 4009082"/>
              <a:gd name="connsiteX4" fmla="*/ 0 w 4689188"/>
              <a:gd name="connsiteY4" fmla="*/ 4009082 h 400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9188" h="4009082">
                <a:moveTo>
                  <a:pt x="0" y="4009082"/>
                </a:moveTo>
                <a:cubicBezTo>
                  <a:pt x="1139636" y="2792464"/>
                  <a:pt x="1756757" y="1423446"/>
                  <a:pt x="1949336" y="0"/>
                </a:cubicBezTo>
                <a:lnTo>
                  <a:pt x="2739852" y="0"/>
                </a:lnTo>
                <a:cubicBezTo>
                  <a:pt x="2910660" y="1434332"/>
                  <a:pt x="3549552" y="2890435"/>
                  <a:pt x="4689188" y="4009082"/>
                </a:cubicBezTo>
                <a:lnTo>
                  <a:pt x="0" y="4009082"/>
                </a:lnTo>
                <a:close/>
              </a:path>
            </a:pathLst>
          </a:custGeom>
          <a:solidFill>
            <a:srgbClr val="FFFFFF">
              <a:lumMod val="75000"/>
              <a:alpha val="4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tIns="61722" rIns="0" bIns="0" rtlCol="0" anchor="ctr"/>
          <a:lstStyle/>
          <a:p>
            <a:pPr marL="0" marR="0" lvl="0" indent="0" algn="ctr" defTabSz="4113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Helvetica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6780751" y="610479"/>
            <a:ext cx="2301093" cy="1263992"/>
            <a:chOff x="6541644" y="610488"/>
            <a:chExt cx="2301093" cy="1263992"/>
          </a:xfrm>
        </p:grpSpPr>
        <p:sp>
          <p:nvSpPr>
            <p:cNvPr id="127" name="TextBox 126"/>
            <p:cNvSpPr txBox="1"/>
            <p:nvPr/>
          </p:nvSpPr>
          <p:spPr>
            <a:xfrm>
              <a:off x="6846589" y="773690"/>
              <a:ext cx="1909775" cy="99257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合意の形成</a:t>
              </a:r>
              <a:r>
                <a:rPr kumimoji="1" 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CiscoSansTT Thin" charset="0"/>
                </a:rPr>
                <a:t> </a:t>
              </a: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問題の解決</a:t>
              </a:r>
              <a:r>
                <a:rPr kumimoji="1" 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CiscoSansTT Thin" charset="0"/>
                </a:rPr>
                <a:t> </a:t>
              </a: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デッドライン策定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長期プランニング</a:t>
              </a:r>
              <a:r>
                <a:rPr kumimoji="1" 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CiscoSansTT Thin" charset="0"/>
                </a:rPr>
                <a:t> </a:t>
              </a: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緊急事項のハンドリング</a:t>
              </a:r>
              <a:r>
                <a:rPr kumimoji="1" 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CiscoSansTT Thin" charset="0"/>
                </a:rPr>
                <a:t> </a:t>
              </a: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6541644" y="610488"/>
              <a:ext cx="2301093" cy="1263992"/>
              <a:chOff x="6341703" y="576470"/>
              <a:chExt cx="1475981" cy="496683"/>
            </a:xfrm>
          </p:grpSpPr>
          <p:sp>
            <p:nvSpPr>
              <p:cNvPr id="129" name="Arc 128"/>
              <p:cNvSpPr/>
              <p:nvPr/>
            </p:nvSpPr>
            <p:spPr>
              <a:xfrm>
                <a:off x="7134990" y="576470"/>
                <a:ext cx="682694" cy="496683"/>
              </a:xfrm>
              <a:prstGeom prst="arc">
                <a:avLst>
                  <a:gd name="adj1" fmla="val 16200000"/>
                  <a:gd name="adj2" fmla="val 5417416"/>
                </a:avLst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Arc 129"/>
              <p:cNvSpPr/>
              <p:nvPr/>
            </p:nvSpPr>
            <p:spPr>
              <a:xfrm flipH="1">
                <a:off x="6341703" y="576470"/>
                <a:ext cx="769568" cy="496683"/>
              </a:xfrm>
              <a:prstGeom prst="arc">
                <a:avLst>
                  <a:gd name="adj1" fmla="val 16200000"/>
                  <a:gd name="adj2" fmla="val 5040949"/>
                </a:avLst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31" name="Straight Arrow Connector 130"/>
              <p:cNvCxnSpPr/>
              <p:nvPr/>
            </p:nvCxnSpPr>
            <p:spPr>
              <a:xfrm>
                <a:off x="6747860" y="576470"/>
                <a:ext cx="652141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  <a:tailEnd type="triangle"/>
              </a:ln>
              <a:effectLst/>
            </p:spPr>
          </p:cxnSp>
          <p:cxnSp>
            <p:nvCxnSpPr>
              <p:cNvPr id="132" name="Straight Arrow Connector 131"/>
              <p:cNvCxnSpPr/>
              <p:nvPr/>
            </p:nvCxnSpPr>
            <p:spPr>
              <a:xfrm flipH="1">
                <a:off x="6796026" y="1073149"/>
                <a:ext cx="678341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  <a:tailEnd type="triangle"/>
              </a:ln>
              <a:effectLst/>
            </p:spPr>
          </p:cxnSp>
        </p:grpSp>
      </p:grpSp>
      <p:cxnSp>
        <p:nvCxnSpPr>
          <p:cNvPr id="133" name="Straight Arrow Connector 132"/>
          <p:cNvCxnSpPr/>
          <p:nvPr/>
        </p:nvCxnSpPr>
        <p:spPr>
          <a:xfrm flipV="1">
            <a:off x="5857194" y="1660416"/>
            <a:ext cx="13541" cy="680469"/>
          </a:xfrm>
          <a:prstGeom prst="straightConnector1">
            <a:avLst/>
          </a:prstGeom>
          <a:noFill/>
          <a:ln w="12700" cap="flat" cmpd="sng" algn="ctr">
            <a:solidFill>
              <a:srgbClr val="32B2DF"/>
            </a:solidFill>
            <a:prstDash val="sysDash"/>
            <a:headEnd type="triangle"/>
            <a:tailEnd type="triangle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flipV="1">
            <a:off x="5843653" y="3235396"/>
            <a:ext cx="13541" cy="680469"/>
          </a:xfrm>
          <a:prstGeom prst="straightConnector1">
            <a:avLst/>
          </a:prstGeom>
          <a:noFill/>
          <a:ln w="12700" cap="flat" cmpd="sng" algn="ctr">
            <a:solidFill>
              <a:srgbClr val="32B2DF"/>
            </a:solidFill>
            <a:prstDash val="sysDash"/>
            <a:headEnd type="triangle"/>
            <a:tailEnd type="triangle"/>
          </a:ln>
          <a:effectLst/>
        </p:spPr>
      </p:cxnSp>
      <p:grpSp>
        <p:nvGrpSpPr>
          <p:cNvPr id="135" name="Group 134"/>
          <p:cNvGrpSpPr/>
          <p:nvPr/>
        </p:nvGrpSpPr>
        <p:grpSpPr>
          <a:xfrm>
            <a:off x="6770021" y="2133584"/>
            <a:ext cx="2301093" cy="1263992"/>
            <a:chOff x="6559709" y="2133584"/>
            <a:chExt cx="2301093" cy="1263992"/>
          </a:xfrm>
        </p:grpSpPr>
        <p:sp>
          <p:nvSpPr>
            <p:cNvPr id="136" name="TextBox 135"/>
            <p:cNvSpPr txBox="1"/>
            <p:nvPr/>
          </p:nvSpPr>
          <p:spPr>
            <a:xfrm>
              <a:off x="6855941" y="2283757"/>
              <a:ext cx="1909775" cy="99257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ビジョンの共有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戦略を議論する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レビュー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概要の把握</a:t>
              </a:r>
              <a:r>
                <a:rPr kumimoji="1" 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CiscoSansTT Thin" charset="0"/>
                </a:rPr>
                <a:t> </a:t>
              </a: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トレーニング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6559709" y="2133584"/>
              <a:ext cx="2301093" cy="1263992"/>
              <a:chOff x="6341703" y="576470"/>
              <a:chExt cx="1475981" cy="496683"/>
            </a:xfrm>
          </p:grpSpPr>
          <p:sp>
            <p:nvSpPr>
              <p:cNvPr id="138" name="Arc 137"/>
              <p:cNvSpPr/>
              <p:nvPr/>
            </p:nvSpPr>
            <p:spPr>
              <a:xfrm>
                <a:off x="7134990" y="576470"/>
                <a:ext cx="682694" cy="496683"/>
              </a:xfrm>
              <a:prstGeom prst="arc">
                <a:avLst>
                  <a:gd name="adj1" fmla="val 16200000"/>
                  <a:gd name="adj2" fmla="val 5417416"/>
                </a:avLst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Arc 138"/>
              <p:cNvSpPr/>
              <p:nvPr/>
            </p:nvSpPr>
            <p:spPr>
              <a:xfrm flipH="1">
                <a:off x="6341703" y="576470"/>
                <a:ext cx="769568" cy="496683"/>
              </a:xfrm>
              <a:prstGeom prst="arc">
                <a:avLst>
                  <a:gd name="adj1" fmla="val 16200000"/>
                  <a:gd name="adj2" fmla="val 5040949"/>
                </a:avLst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40" name="Straight Arrow Connector 139"/>
              <p:cNvCxnSpPr/>
              <p:nvPr/>
            </p:nvCxnSpPr>
            <p:spPr>
              <a:xfrm>
                <a:off x="6747860" y="576470"/>
                <a:ext cx="652141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  <a:tailEnd type="triangle"/>
              </a:ln>
              <a:effectLst/>
            </p:spPr>
          </p:cxnSp>
          <p:cxnSp>
            <p:nvCxnSpPr>
              <p:cNvPr id="141" name="Straight Arrow Connector 140"/>
              <p:cNvCxnSpPr/>
              <p:nvPr/>
            </p:nvCxnSpPr>
            <p:spPr>
              <a:xfrm flipH="1">
                <a:off x="6796026" y="1073149"/>
                <a:ext cx="678341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  <a:tailEnd type="triangle"/>
              </a:ln>
              <a:effectLst/>
            </p:spPr>
          </p:cxnSp>
        </p:grpSp>
      </p:grpSp>
      <p:grpSp>
        <p:nvGrpSpPr>
          <p:cNvPr id="142" name="Group 141"/>
          <p:cNvGrpSpPr/>
          <p:nvPr/>
        </p:nvGrpSpPr>
        <p:grpSpPr>
          <a:xfrm>
            <a:off x="6770021" y="3656680"/>
            <a:ext cx="2301093" cy="1263992"/>
            <a:chOff x="6559709" y="3656680"/>
            <a:chExt cx="2301093" cy="1263992"/>
          </a:xfrm>
        </p:grpSpPr>
        <p:sp>
          <p:nvSpPr>
            <p:cNvPr id="143" name="TextBox 142"/>
            <p:cNvSpPr txBox="1"/>
            <p:nvPr/>
          </p:nvSpPr>
          <p:spPr>
            <a:xfrm>
              <a:off x="6841576" y="3887506"/>
              <a:ext cx="1909775" cy="8079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キャッチアップ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部署内・部署間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チーム</a:t>
              </a:r>
              <a:r>
                <a:rPr kumimoji="1" lang="en-US" altLang="ja-JP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 </a:t>
              </a: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ディスカッション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  <a:p>
              <a:pPr marL="171450" marR="0" lvl="0" indent="-171450" defTabSz="68566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charset="0"/>
                <a:buChar char="o"/>
                <a:tabLst/>
                <a:defRPr/>
              </a:pPr>
              <a:r>
                <a:rPr kumimoji="1" lang="ja-JP" alt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ＭＳ Ｐゴシック"/>
                  <a:ea typeface="ＭＳ Ｐゴシック"/>
                  <a:cs typeface="CiscoSansTT Thin" charset="0"/>
                </a:rPr>
                <a:t>タウンホール</a:t>
              </a:r>
              <a:endParaRPr kumimoji="1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iscoSansTT Thin" charset="0"/>
              </a:endParaRP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6559709" y="3656680"/>
              <a:ext cx="2301093" cy="1263992"/>
              <a:chOff x="6341703" y="576470"/>
              <a:chExt cx="1475981" cy="496683"/>
            </a:xfrm>
          </p:grpSpPr>
          <p:sp>
            <p:nvSpPr>
              <p:cNvPr id="145" name="Arc 144"/>
              <p:cNvSpPr/>
              <p:nvPr/>
            </p:nvSpPr>
            <p:spPr>
              <a:xfrm>
                <a:off x="7134990" y="576470"/>
                <a:ext cx="682694" cy="496683"/>
              </a:xfrm>
              <a:prstGeom prst="arc">
                <a:avLst>
                  <a:gd name="adj1" fmla="val 16200000"/>
                  <a:gd name="adj2" fmla="val 5417416"/>
                </a:avLst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Arc 145"/>
              <p:cNvSpPr/>
              <p:nvPr/>
            </p:nvSpPr>
            <p:spPr>
              <a:xfrm flipH="1">
                <a:off x="6341703" y="576470"/>
                <a:ext cx="769568" cy="496683"/>
              </a:xfrm>
              <a:prstGeom prst="arc">
                <a:avLst>
                  <a:gd name="adj1" fmla="val 16200000"/>
                  <a:gd name="adj2" fmla="val 5040949"/>
                </a:avLst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47" name="Straight Arrow Connector 146"/>
              <p:cNvCxnSpPr/>
              <p:nvPr/>
            </p:nvCxnSpPr>
            <p:spPr>
              <a:xfrm>
                <a:off x="6747860" y="576470"/>
                <a:ext cx="652141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  <a:tailEnd type="triangle"/>
              </a:ln>
              <a:effectLst/>
            </p:spPr>
          </p:cxnSp>
          <p:cxnSp>
            <p:nvCxnSpPr>
              <p:cNvPr id="148" name="Straight Arrow Connector 147"/>
              <p:cNvCxnSpPr/>
              <p:nvPr/>
            </p:nvCxnSpPr>
            <p:spPr>
              <a:xfrm flipH="1">
                <a:off x="6796026" y="1073149"/>
                <a:ext cx="678341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32B2DF"/>
                </a:solidFill>
                <a:prstDash val="sysDash"/>
                <a:tailEnd type="triangle"/>
              </a:ln>
              <a:effectLst/>
            </p:spPr>
          </p:cxnSp>
        </p:grpSp>
      </p:grpSp>
      <p:cxnSp>
        <p:nvCxnSpPr>
          <p:cNvPr id="149" name="Straight Connector 148"/>
          <p:cNvCxnSpPr/>
          <p:nvPr/>
        </p:nvCxnSpPr>
        <p:spPr>
          <a:xfrm>
            <a:off x="3182393" y="2843784"/>
            <a:ext cx="1821825" cy="0"/>
          </a:xfrm>
          <a:prstGeom prst="line">
            <a:avLst/>
          </a:prstGeom>
          <a:noFill/>
          <a:ln w="12700" cap="flat" cmpd="sng" algn="ctr">
            <a:solidFill>
              <a:srgbClr val="32B2DF"/>
            </a:solidFill>
            <a:prstDash val="sysDash"/>
          </a:ln>
          <a:effectLst/>
        </p:spPr>
      </p:cxnSp>
      <p:cxnSp>
        <p:nvCxnSpPr>
          <p:cNvPr id="150" name="Straight Connector 149"/>
          <p:cNvCxnSpPr/>
          <p:nvPr/>
        </p:nvCxnSpPr>
        <p:spPr>
          <a:xfrm flipV="1">
            <a:off x="3182393" y="1418877"/>
            <a:ext cx="1921198" cy="1315179"/>
          </a:xfrm>
          <a:prstGeom prst="line">
            <a:avLst/>
          </a:prstGeom>
          <a:noFill/>
          <a:ln w="12700" cap="flat" cmpd="sng" algn="ctr">
            <a:solidFill>
              <a:srgbClr val="32B2DF"/>
            </a:solidFill>
            <a:prstDash val="sysDash"/>
          </a:ln>
          <a:effectLst/>
        </p:spPr>
      </p:cxnSp>
      <p:cxnSp>
        <p:nvCxnSpPr>
          <p:cNvPr id="151" name="Straight Connector 150"/>
          <p:cNvCxnSpPr/>
          <p:nvPr/>
        </p:nvCxnSpPr>
        <p:spPr>
          <a:xfrm>
            <a:off x="3149025" y="3033121"/>
            <a:ext cx="1864480" cy="947764"/>
          </a:xfrm>
          <a:prstGeom prst="line">
            <a:avLst/>
          </a:prstGeom>
          <a:noFill/>
          <a:ln w="12700" cap="flat" cmpd="sng" algn="ctr">
            <a:solidFill>
              <a:srgbClr val="32B2DF"/>
            </a:solidFill>
            <a:prstDash val="sysDash"/>
          </a:ln>
          <a:effectLst/>
        </p:spPr>
      </p:cxnSp>
      <p:sp>
        <p:nvSpPr>
          <p:cNvPr id="152" name="Title 5"/>
          <p:cNvSpPr txBox="1">
            <a:spLocks/>
          </p:cNvSpPr>
          <p:nvPr/>
        </p:nvSpPr>
        <p:spPr bwMode="auto">
          <a:xfrm rot="16200000">
            <a:off x="-1451775" y="2499055"/>
            <a:ext cx="370572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6"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11"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17"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23" algn="l" defTabSz="68422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ja-JP" altLang="en-US" sz="2200" smtClean="0">
                <a:solidFill>
                  <a:srgbClr val="00B0F0"/>
                </a:solidFill>
                <a:latin typeface="ＭＳ Ｐゴシック"/>
                <a:ea typeface="ＭＳ Ｐゴシック"/>
                <a:cs typeface="CiscoSans Thin" charset="0"/>
              </a:rPr>
              <a:t>企業の俊敏性</a:t>
            </a:r>
            <a:endParaRPr kumimoji="1" lang="en-AU" sz="2200">
              <a:solidFill>
                <a:srgbClr val="00B0F0"/>
              </a:solidFill>
              <a:cs typeface="CiscoSans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議の質を下げる要因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96766" y="1232034"/>
            <a:ext cx="776847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40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議室と人の調整が大変</a:t>
            </a:r>
            <a:endParaRPr kumimoji="1" lang="en-US" altLang="ja-JP" sz="4000" u="sng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音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や映像が貧弱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議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でし</a:t>
            </a:r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か情報が共有されない</a:t>
            </a:r>
          </a:p>
        </p:txBody>
      </p:sp>
    </p:spTree>
    <p:extLst>
      <p:ext uri="{BB962C8B-B14F-4D97-AF65-F5344CB8AC3E}">
        <p14:creationId xmlns:p14="http://schemas.microsoft.com/office/powerpoint/2010/main" val="2546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2617" y="1635646"/>
            <a:ext cx="208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Cisco WebEx</a:t>
            </a:r>
          </a:p>
          <a:p>
            <a:pPr defTabSz="914400"/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A4FB81A5-D02D-41FF-9EA2-6E1E38B2204D" descr="964A2FBA-2D2B-446F-82B4-5272E001FCC6@cis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85" y="2174187"/>
            <a:ext cx="126435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1448" y="538602"/>
            <a:ext cx="3878981" cy="19280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48" y="2750251"/>
            <a:ext cx="3919988" cy="213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821" y="3715352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全社員にいつでも自由にどんな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デバイスか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らでも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集まれる会議室を。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1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265" y="327259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あらゆる場所・デバイスから繋がる会議室</a:t>
            </a:r>
          </a:p>
        </p:txBody>
      </p:sp>
      <p:sp>
        <p:nvSpPr>
          <p:cNvPr id="8" name="AutoShape 2" descr="「ソフトバンク　ホークス」の画像検索結果"/>
          <p:cNvSpPr>
            <a:spLocks noChangeAspect="1" noChangeArrowheads="1"/>
          </p:cNvSpPr>
          <p:nvPr/>
        </p:nvSpPr>
        <p:spPr bwMode="auto">
          <a:xfrm>
            <a:off x="155575" y="-2544763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8" y="1304222"/>
            <a:ext cx="5284789" cy="33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9221" y="1371600"/>
            <a:ext cx="3225563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世界シェア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電話、他社端末、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S4B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あらゆるものが繋が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る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最大 ①会議あたり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225</a:t>
            </a: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(H.323/SIP : 25 / </a:t>
            </a:r>
            <a:r>
              <a:rPr kumimoji="1"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アプリ、ブラウザ </a:t>
            </a:r>
            <a:r>
              <a:rPr kumimoji="1" lang="en-US" altLang="ja-JP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200)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クラウド、ローカル録画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全世界に強固な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を作り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高速専用回線で接続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88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SECTOMILLISECCONVERTED" val="1"/>
  <p:tag name="MMPROD_UIDATA" val="&lt;database version=&quot;11.0&quot;&gt;&lt;object type=&quot;1&quot; unique_id=&quot;10001&quot;&gt;&lt;object type=&quot;2&quot; unique_id=&quot;10002&quot;&gt;&lt;object type=&quot;3&quot; unique_id=&quot;184152&quot;&gt;&lt;property id=&quot;20148&quot; value=&quot;5&quot;/&gt;&lt;property id=&quot;20300&quot; value=&quot;Slide 1 - &amp;quot;Please read&amp;quot;&quot;/&gt;&lt;property id=&quot;20307&quot; value=&quot;283&quot;/&gt;&lt;/object&gt;&lt;object type=&quot;3&quot; unique_id=&quot;184153&quot;&gt;&lt;property id=&quot;20148&quot; value=&quot;5&quot;/&gt;&lt;property id=&quot;20300&quot; value=&quot;Slide 5 - &amp;quot;Presentation Title Goes Here&amp;quot;&quot;/&gt;&lt;property id=&quot;20307&quot; value=&quot;257&quot;/&gt;&lt;/object&gt;&lt;object type=&quot;3&quot; unique_id=&quot;184154&quot;&gt;&lt;property id=&quot;20148&quot; value=&quot;5&quot;/&gt;&lt;property id=&quot;20300&quot; value=&quot;Slide 6 - &amp;quot;Use this slide for transitions&amp;quot;&quot;/&gt;&lt;property id=&quot;20307&quot; value=&quot;258&quot;/&gt;&lt;/object&gt;&lt;object type=&quot;3&quot; unique_id=&quot;184155&quot;&gt;&lt;property id=&quot;20148&quot; value=&quot;5&quot;/&gt;&lt;property id=&quot;20300&quot; value=&quot;Slide 7 - &amp;quot;Use this slide for transitions&amp;quot;&quot;/&gt;&lt;property id=&quot;20307&quot; value=&quot;259&quot;/&gt;&lt;/object&gt;&lt;object type=&quot;3&quot; unique_id=&quot;184156&quot;&gt;&lt;property id=&quot;20148&quot; value=&quot;5&quot;/&gt;&lt;property id=&quot;20300&quot; value=&quot;Slide 8 - &amp;quot;“Design is the silent  ambassador of your brand.”&amp;quot;&quot;/&gt;&lt;property id=&quot;20307&quot; value=&quot;260&quot;/&gt;&lt;/object&gt;&lt;object type=&quot;3&quot; unique_id=&quot;184157&quot;&gt;&lt;property id=&quot;20148&quot; value=&quot;5&quot;/&gt;&lt;property id=&quot;20300&quot; value=&quot;Slide 9 - &amp;quot;“Design is the silent  ambassador of your brand.”&amp;quot;&quot;/&gt;&lt;property id=&quot;20307&quot; value=&quot;261&quot;/&gt;&lt;/object&gt;&lt;object type=&quot;3&quot; unique_id=&quot;184158&quot;&gt;&lt;property id=&quot;20148&quot; value=&quot;5&quot;/&gt;&lt;property id=&quot;20300&quot; value=&quot;Slide 10 - &amp;quot;This is a sample headline&amp;quot;&quot;/&gt;&lt;property id=&quot;20307&quot; value=&quot;262&quot;/&gt;&lt;/object&gt;&lt;object type=&quot;3&quot; unique_id=&quot;184159&quot;&gt;&lt;property id=&quot;20148&quot; value=&quot;5&quot;/&gt;&lt;property id=&quot;20300&quot; value=&quot;Slide 11 - &amp;quot;This is a sample headline&amp;quot;&quot;/&gt;&lt;property id=&quot;20307&quot; value=&quot;263&quot;/&gt;&lt;/object&gt;&lt;object type=&quot;3&quot; unique_id=&quot;184160&quot;&gt;&lt;property id=&quot;20148&quot; value=&quot;5&quot;/&gt;&lt;property id=&quot;20300&quot; value=&quot;Slide 12 - &amp;quot;This is a sample headline&amp;quot;&quot;/&gt;&lt;property id=&quot;20307&quot; value=&quot;264&quot;/&gt;&lt;/object&gt;&lt;object type=&quot;3&quot; unique_id=&quot;184161&quot;&gt;&lt;property id=&quot;20148&quot; value=&quot;5&quot;/&gt;&lt;property id=&quot;20300&quot; value=&quot;Slide 13 - &amp;quot;Two-column layout&amp;quot;&quot;/&gt;&lt;property id=&quot;20307&quot; value=&quot;265&quot;/&gt;&lt;/object&gt;&lt;object type=&quot;3&quot; unique_id=&quot;184162&quot;&gt;&lt;property id=&quot;20148&quot; value=&quot;5&quot;/&gt;&lt;property id=&quot;20300&quot; value=&quot;Slide 14 - &amp;quot;This is a sample headline&amp;quot;&quot;/&gt;&lt;property id=&quot;20307&quot; value=&quot;266&quot;/&gt;&lt;/object&gt;&lt;object type=&quot;3&quot; unique_id=&quot;184163&quot;&gt;&lt;property id=&quot;20148&quot; value=&quot;5&quot;/&gt;&lt;property id=&quot;20300&quot; value=&quot;Slide 15 - &amp;quot;This is a sample headline&amp;quot;&quot;/&gt;&lt;property id=&quot;20307&quot; value=&quot;267&quot;/&gt;&lt;/object&gt;&lt;object type=&quot;3&quot; unique_id=&quot;184164&quot;&gt;&lt;property id=&quot;20148&quot; value=&quot;5&quot;/&gt;&lt;property id=&quot;20300&quot; value=&quot;Slide 16 - &amp;quot;This is a sample headline&amp;quot;&quot;/&gt;&lt;property id=&quot;20307&quot; value=&quot;268&quot;/&gt;&lt;/object&gt;&lt;object type=&quot;3&quot; unique_id=&quot;184165&quot;&gt;&lt;property id=&quot;20148&quot; value=&quot;5&quot;/&gt;&lt;property id=&quot;20300&quot; value=&quot;Slide 17 - &amp;quot;Bar charts&amp;quot;&quot;/&gt;&lt;property id=&quot;20307&quot; value=&quot;269&quot;/&gt;&lt;/object&gt;&lt;object type=&quot;3&quot; unique_id=&quot;184166&quot;&gt;&lt;property id=&quot;20148&quot; value=&quot;5&quot;/&gt;&lt;property id=&quot;20300&quot; value=&quot;Slide 18 - &amp;quot;Line charts&amp;quot;&quot;/&gt;&lt;property id=&quot;20307&quot; value=&quot;270&quot;/&gt;&lt;/object&gt;&lt;object type=&quot;3&quot; unique_id=&quot;184167&quot;&gt;&lt;property id=&quot;20148&quot; value=&quot;5&quot;/&gt;&lt;property id=&quot;20300&quot; value=&quot;Slide 19 - &amp;quot;This is a sample headline&amp;quot;&quot;/&gt;&lt;property id=&quot;20307&quot; value=&quot;271&quot;/&gt;&lt;/object&gt;&lt;object type=&quot;3&quot; unique_id=&quot;184168&quot;&gt;&lt;property id=&quot;20148&quot; value=&quot;5&quot;/&gt;&lt;property id=&quot;20300&quot; value=&quot;Slide 20 - &amp;quot;Slide title&amp;quot;&quot;/&gt;&lt;property id=&quot;20307&quot; value=&quot;272&quot;/&gt;&lt;/object&gt;&lt;object type=&quot;3&quot; unique_id=&quot;184169&quot;&gt;&lt;property id=&quot;20148&quot; value=&quot;5&quot;/&gt;&lt;property id=&quot;20300&quot; value=&quot;Slide 21 - &amp;quot;Use this layout when pairing words with a picture.&amp;quot;&quot;/&gt;&lt;property id=&quot;20307&quot; value=&quot;273&quot;/&gt;&lt;/object&gt;&lt;object type=&quot;3&quot; unique_id=&quot;184170&quot;&gt;&lt;property id=&quot;20148&quot; value=&quot;5&quot;/&gt;&lt;property id=&quot;20300&quot; value=&quot;Slide 22 - &amp;quot;Use this layout when pairing words with a picture.&amp;quot;&quot;/&gt;&lt;property id=&quot;20307&quot; value=&quot;274&quot;/&gt;&lt;/object&gt;&lt;object type=&quot;3&quot; unique_id=&quot;184171&quot;&gt;&lt;property id=&quot;20148&quot; value=&quot;5&quot;/&gt;&lt;property id=&quot;20300&quot; value=&quot;Slide 23&quot;/&gt;&lt;property id=&quot;20307&quot; value=&quot;275&quot;/&gt;&lt;/object&gt;&lt;object type=&quot;3&quot; unique_id=&quot;184172&quot;&gt;&lt;property id=&quot;20148&quot; value=&quot;5&quot;/&gt;&lt;property id=&quot;20300&quot; value=&quot;Slide 24 - &amp;quot;Best practices&amp;quot;&quot;/&gt;&lt;property id=&quot;20307&quot; value=&quot;276&quot;/&gt;&lt;/object&gt;&lt;object type=&quot;3&quot; unique_id=&quot;184173&quot;&gt;&lt;property id=&quot;20148&quot; value=&quot;5&quot;/&gt;&lt;property id=&quot;20300&quot; value=&quot;Slide 25 - &amp;quot;Color palette&amp;quot;&quot;/&gt;&lt;property id=&quot;20307&quot; value=&quot;277&quot;/&gt;&lt;/object&gt;&lt;object type=&quot;3&quot; unique_id=&quot;184174&quot;&gt;&lt;property id=&quot;20148&quot; value=&quot;5&quot;/&gt;&lt;property id=&quot;20300&quot; value=&quot;Slide 26 - &amp;quot;Only use the themes provided&amp;quot;&quot;/&gt;&lt;property id=&quot;20307&quot; value=&quot;278&quot;/&gt;&lt;/object&gt;&lt;object type=&quot;3&quot; unique_id=&quot;184175&quot;&gt;&lt;property id=&quot;20148&quot; value=&quot;5&quot;/&gt;&lt;property id=&quot;20300&quot; value=&quot;Slide 26 - &amp;quot;Color themes&amp;quot;&quot;/&gt;&lt;property id=&quot;20307&quot; value=&quot;279&quot;/&gt;&lt;/object&gt;&lt;object type=&quot;3&quot; unique_id=&quot;184176&quot;&gt;&lt;property id=&quot;20148&quot; value=&quot;5&quot;/&gt;&lt;property id=&quot;20300&quot; value=&quot;Slide 27 - &amp;quot;Seven tips for better presentations&amp;quot;&quot;/&gt;&lt;property id=&quot;20307&quot; value=&quot;280&quot;/&gt;&lt;/object&gt;&lt;object type=&quot;3&quot; unique_id=&quot;184178&quot;&gt;&lt;property id=&quot;20148&quot; value=&quot;5&quot;/&gt;&lt;property id=&quot;20300&quot; value=&quot;Slide 28&quot;/&gt;&lt;property id=&quot;20307&quot; value=&quot;282&quot;/&gt;&lt;/object&gt;&lt;object type=&quot;3&quot; unique_id=&quot;198815&quot;&gt;&lt;property id=&quot;20148&quot; value=&quot;5&quot;/&gt;&lt;property id=&quot;20300&quot; value=&quot;Slide 2 - &amp;quot;Everyone is responsible for security&amp;quot;&quot;/&gt;&lt;property id=&quot;20307&quot; value=&quot;286&quot;/&gt;&lt;/object&gt;&lt;object type=&quot;3&quot; unique_id=&quot;198816&quot;&gt;&lt;property id=&quot;20148&quot; value=&quot;5&quot;/&gt;&lt;property id=&quot;20300&quot; value=&quot;Slide 3 - &amp;quot;Please read&amp;quot;&quot;/&gt;&lt;property id=&quot;20307&quot; value=&quot;287&quot;/&gt;&lt;/object&gt;&lt;object type=&quot;3&quot; unique_id=&quot;198998&quot;&gt;&lt;property id=&quot;20148&quot; value=&quot;5&quot;/&gt;&lt;property id=&quot;20300&quot; value=&quot;Slide 4 - &amp;quot;Color themes&amp;quot;&quot;/&gt;&lt;property id=&quot;20307&quot; value=&quot;288&quot;/&gt;&lt;/object&gt;&lt;/object&gt;&lt;object type=&quot;8&quot; unique_id=&quot;10268&quot;&gt;&lt;/object&gt;&lt;/object&gt;&lt;/database&gt;"/>
</p:tagLst>
</file>

<file path=ppt/theme/theme1.xml><?xml version="1.0" encoding="utf-8"?>
<a:theme xmlns:a="http://schemas.openxmlformats.org/drawingml/2006/main" name="Blue theme 2015 16x9">
  <a:themeElements>
    <a:clrScheme name="Cisco Dark Template Colors_FINAL">
      <a:dk1>
        <a:srgbClr val="FFFFFF"/>
      </a:dk1>
      <a:lt1>
        <a:srgbClr val="005073"/>
      </a:lt1>
      <a:dk2>
        <a:srgbClr val="00BCEB"/>
      </a:dk2>
      <a:lt2>
        <a:srgbClr val="005073"/>
      </a:lt2>
      <a:accent1>
        <a:srgbClr val="00BCEB"/>
      </a:accent1>
      <a:accent2>
        <a:srgbClr val="6EBE4A"/>
      </a:accent2>
      <a:accent3>
        <a:srgbClr val="CDEBF9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2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63079</TotalTime>
  <Words>919</Words>
  <Application>Microsoft Macintosh PowerPoint</Application>
  <PresentationFormat>画面に合わせる (16:9)</PresentationFormat>
  <Paragraphs>270</Paragraphs>
  <Slides>46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46</vt:i4>
      </vt:variant>
    </vt:vector>
  </HeadingPairs>
  <TitlesOfParts>
    <vt:vector size="63" baseType="lpstr">
      <vt:lpstr>Calibri</vt:lpstr>
      <vt:lpstr>CiscoSans</vt:lpstr>
      <vt:lpstr>CiscoSans ExtraLight</vt:lpstr>
      <vt:lpstr>CiscoSans Thin</vt:lpstr>
      <vt:lpstr>CiscoSansTT ExtraLight</vt:lpstr>
      <vt:lpstr>CiscoSansTT Light</vt:lpstr>
      <vt:lpstr>CiscoSansTT Thin</vt:lpstr>
      <vt:lpstr>Courier New</vt:lpstr>
      <vt:lpstr>Helvetica</vt:lpstr>
      <vt:lpstr>Meiryo</vt:lpstr>
      <vt:lpstr>ＭＳ Ｐゴシック</vt:lpstr>
      <vt:lpstr>Tipo de letra del sistema Fina</vt:lpstr>
      <vt:lpstr>Wingdings</vt:lpstr>
      <vt:lpstr>メイリオ</vt:lpstr>
      <vt:lpstr>Arial</vt:lpstr>
      <vt:lpstr>Blue theme 2015 16x9</vt:lpstr>
      <vt:lpstr>2_Blue theme 2015 16x9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NDS Limited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Microsoft Office ユーザー</cp:lastModifiedBy>
  <cp:revision>885</cp:revision>
  <cp:lastPrinted>2016-04-29T20:31:14Z</cp:lastPrinted>
  <dcterms:created xsi:type="dcterms:W3CDTF">2014-07-09T19:55:36Z</dcterms:created>
  <dcterms:modified xsi:type="dcterms:W3CDTF">2017-12-19T08:44:53Z</dcterms:modified>
</cp:coreProperties>
</file>